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350" r:id="rId4"/>
    <p:sldId id="351" r:id="rId5"/>
    <p:sldId id="352" r:id="rId6"/>
    <p:sldId id="353" r:id="rId7"/>
    <p:sldId id="354" r:id="rId8"/>
    <p:sldId id="355" r:id="rId9"/>
    <p:sldId id="356" r:id="rId10"/>
    <p:sldId id="357" r:id="rId11"/>
    <p:sldId id="358" r:id="rId12"/>
    <p:sldId id="359" r:id="rId13"/>
    <p:sldId id="360" r:id="rId14"/>
    <p:sldId id="361" r:id="rId15"/>
    <p:sldId id="362" r:id="rId16"/>
    <p:sldId id="363" r:id="rId17"/>
    <p:sldId id="364" r:id="rId18"/>
    <p:sldId id="365" r:id="rId19"/>
    <p:sldId id="366" r:id="rId20"/>
    <p:sldId id="367" r:id="rId21"/>
    <p:sldId id="368" r:id="rId22"/>
    <p:sldId id="369" r:id="rId23"/>
    <p:sldId id="370" r:id="rId24"/>
    <p:sldId id="371" r:id="rId25"/>
    <p:sldId id="372" r:id="rId26"/>
    <p:sldId id="373" r:id="rId27"/>
    <p:sldId id="374" r:id="rId28"/>
    <p:sldId id="375" r:id="rId29"/>
    <p:sldId id="376" r:id="rId30"/>
    <p:sldId id="377" r:id="rId31"/>
    <p:sldId id="378" r:id="rId32"/>
    <p:sldId id="379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830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5"/>
    </mc:Choice>
    <mc:Fallback>
      <c:style val="25"/>
    </mc:Fallback>
  </mc:AlternateContent>
  <c:chart>
    <c:title>
      <c:tx>
        <c:rich>
          <a:bodyPr/>
          <a:lstStyle/>
          <a:p>
            <a: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defRPr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Экономические потери СССР в результате оккупации</a:t>
            </a:r>
            <a:r>
              <a:rPr lang="ru-RU" baseline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части территории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c:rich>
      </c:tx>
      <c:layout>
        <c:manualLayout>
          <c:xMode val="edge"/>
          <c:yMode val="edge"/>
          <c:x val="0.11893133549722883"/>
          <c:y val="1.579426498216616E-2"/>
        </c:manualLayout>
      </c:layout>
      <c:overlay val="0"/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Оккупированные территории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Население</c:v>
                </c:pt>
                <c:pt idx="1">
                  <c:v>Валовая продукция промышленности</c:v>
                </c:pt>
                <c:pt idx="2">
                  <c:v>Производство зерна</c:v>
                </c:pt>
                <c:pt idx="3">
                  <c:v>Поголовье свиней</c:v>
                </c:pt>
                <c:pt idx="4">
                  <c:v>Поголовье крупного рогатого скота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0.4</c:v>
                </c:pt>
                <c:pt idx="1">
                  <c:v>0.33</c:v>
                </c:pt>
                <c:pt idx="2">
                  <c:v>0.38</c:v>
                </c:pt>
                <c:pt idx="3">
                  <c:v>0.6</c:v>
                </c:pt>
                <c:pt idx="4">
                  <c:v>0.38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Неоккупированные территории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5"/>
                <c:pt idx="0">
                  <c:v>Население</c:v>
                </c:pt>
                <c:pt idx="1">
                  <c:v>Валовая продукция промышленности</c:v>
                </c:pt>
                <c:pt idx="2">
                  <c:v>Производство зерна</c:v>
                </c:pt>
                <c:pt idx="3">
                  <c:v>Поголовье свиней</c:v>
                </c:pt>
                <c:pt idx="4">
                  <c:v>Поголовье крупного рогатого скота</c:v>
                </c:pt>
              </c:strCache>
            </c:strRef>
          </c:cat>
          <c:val>
            <c:numRef>
              <c:f>Лист1!$C$2:$C$6</c:f>
              <c:numCache>
                <c:formatCode>0%</c:formatCode>
                <c:ptCount val="5"/>
                <c:pt idx="0">
                  <c:v>0.6</c:v>
                </c:pt>
                <c:pt idx="1">
                  <c:v>0.67</c:v>
                </c:pt>
                <c:pt idx="2">
                  <c:v>0.62</c:v>
                </c:pt>
                <c:pt idx="3">
                  <c:v>0.4</c:v>
                </c:pt>
                <c:pt idx="4">
                  <c:v>0.62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100"/>
        <c:axId val="178961024"/>
        <c:axId val="86888832"/>
      </c:barChart>
      <c:catAx>
        <c:axId val="178961024"/>
        <c:scaling>
          <c:orientation val="minMax"/>
        </c:scaling>
        <c:delete val="0"/>
        <c:axPos val="l"/>
        <c:majorTickMark val="none"/>
        <c:minorTickMark val="none"/>
        <c:tickLblPos val="nextTo"/>
        <c:txPr>
          <a:bodyPr/>
          <a:lstStyle/>
          <a:p>
            <a:pPr>
              <a:defRPr sz="1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defRPr>
            </a:pPr>
            <a:endParaRPr lang="ru-RU"/>
          </a:p>
        </c:txPr>
        <c:crossAx val="86888832"/>
        <c:crosses val="autoZero"/>
        <c:auto val="1"/>
        <c:lblAlgn val="ctr"/>
        <c:lblOffset val="100"/>
        <c:noMultiLvlLbl val="0"/>
      </c:catAx>
      <c:valAx>
        <c:axId val="8688883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178961024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5"/>
    </mc:Choice>
    <mc:Fallback>
      <c:style val="25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Рост валовой продукции индустрии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1940 г.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Поволжье</c:v>
                </c:pt>
                <c:pt idx="1">
                  <c:v>Западная Сибирь</c:v>
                </c:pt>
                <c:pt idx="2">
                  <c:v>Средняя Азия и Казахстан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1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1942 г.</c:v>
                </c:pt>
              </c:strCache>
            </c:strRef>
          </c:tx>
          <c:invertIfNegative val="0"/>
          <c:dLbls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Поволжье</c:v>
                </c:pt>
                <c:pt idx="1">
                  <c:v>Западная Сибирь</c:v>
                </c:pt>
                <c:pt idx="2">
                  <c:v>Средняя Азия и Казахстан</c:v>
                </c:pt>
              </c:strCache>
            </c:strRef>
          </c:cat>
          <c:val>
            <c:numRef>
              <c:f>Лист1!$C$2:$C$4</c:f>
              <c:numCache>
                <c:formatCode>0%</c:formatCode>
                <c:ptCount val="3"/>
                <c:pt idx="0">
                  <c:v>3.1</c:v>
                </c:pt>
                <c:pt idx="1">
                  <c:v>2.4</c:v>
                </c:pt>
                <c:pt idx="2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4492672"/>
        <c:axId val="44876928"/>
      </c:barChart>
      <c:catAx>
        <c:axId val="44492672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defRPr>
            </a:pPr>
            <a:endParaRPr lang="ru-RU"/>
          </a:p>
        </c:txPr>
        <c:crossAx val="44876928"/>
        <c:crosses val="autoZero"/>
        <c:auto val="1"/>
        <c:lblAlgn val="ctr"/>
        <c:lblOffset val="100"/>
        <c:noMultiLvlLbl val="0"/>
      </c:catAx>
      <c:valAx>
        <c:axId val="44876928"/>
        <c:scaling>
          <c:orientation val="minMax"/>
        </c:scaling>
        <c:delete val="0"/>
        <c:axPos val="l"/>
        <c:majorGridlines/>
        <c:numFmt formatCode="0%" sourceLinked="1"/>
        <c:majorTickMark val="none"/>
        <c:minorTickMark val="none"/>
        <c:tickLblPos val="nextTo"/>
        <c:txPr>
          <a:bodyPr/>
          <a:lstStyle/>
          <a:p>
            <a: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defRPr>
            </a:pPr>
            <a:endParaRPr lang="ru-RU"/>
          </a:p>
        </c:txPr>
        <c:crossAx val="44492672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10.05.2015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6827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10.05.2015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0499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10.05.2015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8157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10.05.2015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2963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10.05.2015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9863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10.05.2015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416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10.05.2015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7206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10.05.2015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0637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10.05.2015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2578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10.05.2015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172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10.05.2015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7204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28FF13-822B-4D6E-96E9-E4EAAFB86C09}" type="datetimeFigureOut">
              <a:rPr lang="ru-RU" smtClean="0"/>
              <a:t>10.05.2015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3543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15.png"/><Relationship Id="rId3" Type="http://schemas.openxmlformats.org/officeDocument/2006/relationships/image" Target="../media/image2.jpg"/><Relationship Id="rId7" Type="http://schemas.openxmlformats.org/officeDocument/2006/relationships/image" Target="../media/image12.png"/><Relationship Id="rId12" Type="http://schemas.microsoft.com/office/2007/relationships/hdphoto" Target="../media/hdphoto5.wdp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4.png"/><Relationship Id="rId5" Type="http://schemas.openxmlformats.org/officeDocument/2006/relationships/image" Target="../media/image10.png"/><Relationship Id="rId10" Type="http://schemas.microsoft.com/office/2007/relationships/hdphoto" Target="../media/hdphoto4.wdp"/><Relationship Id="rId4" Type="http://schemas.openxmlformats.org/officeDocument/2006/relationships/image" Target="../media/image9.png"/><Relationship Id="rId9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microsoft.com/office/2007/relationships/hdphoto" Target="../media/hdphoto6.wdp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3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microsoft.com/office/2007/relationships/hdphoto" Target="../media/hdphoto7.wdp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microsoft.com/office/2007/relationships/hdphoto" Target="../media/hdphoto8.wdp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3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microsoft.com/office/2007/relationships/hdphoto" Target="../media/hdphoto9.wdp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microsoft.com/office/2007/relationships/hdphoto" Target="../media/hdphoto10.wdp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microsoft.com/office/2007/relationships/hdphoto" Target="../media/hdphoto11.wdp"/><Relationship Id="rId4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microsoft.com/office/2007/relationships/hdphoto" Target="../media/hdphoto12.wdp"/><Relationship Id="rId4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6.png"/><Relationship Id="rId3" Type="http://schemas.openxmlformats.org/officeDocument/2006/relationships/image" Target="../media/image2.jpg"/><Relationship Id="rId7" Type="http://schemas.openxmlformats.org/officeDocument/2006/relationships/image" Target="../media/image42.png"/><Relationship Id="rId12" Type="http://schemas.microsoft.com/office/2007/relationships/hdphoto" Target="../media/hdphoto14.wdp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11" Type="http://schemas.openxmlformats.org/officeDocument/2006/relationships/image" Target="../media/image45.png"/><Relationship Id="rId5" Type="http://schemas.openxmlformats.org/officeDocument/2006/relationships/image" Target="../media/image40.png"/><Relationship Id="rId10" Type="http://schemas.microsoft.com/office/2007/relationships/hdphoto" Target="../media/hdphoto13.wdp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3573016"/>
            <a:ext cx="4536504" cy="1752600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Великая Отечественная война советского народа. 10 класс</a:t>
            </a:r>
            <a:endParaRPr lang="ru-RU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7122" y="1844824"/>
            <a:ext cx="7488832" cy="1470025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8415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mbria" panose="02040503050406030204" pitchFamily="18" charset="0"/>
              </a:rPr>
              <a:t>Советский тыл в годы войны</a:t>
            </a:r>
            <a:endParaRPr lang="ru-RU" b="1" dirty="0">
              <a:ln w="18415" cmpd="sng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989337" y="39670"/>
            <a:ext cx="4824536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Лицей </a:t>
            </a:r>
            <a:r>
              <a:rPr lang="ru-RU" sz="2800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Ивацевичского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района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9262" y="6165304"/>
            <a:ext cx="4824536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Ситник П.В.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3941538" y="6188238"/>
            <a:ext cx="920134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58489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95736" y="50695"/>
            <a:ext cx="62646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Трудовой подвиг советского народа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50695" y="2500365"/>
            <a:ext cx="4925361" cy="4247317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Достижения советской экономики в годы войны были бы невозможны без трудового героизма советских людей. Небывалых раз-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меров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приобрело социалистическое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соревно-вание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за выпуск сверхплановой продукции. Подвигом можно назвать героический труд молодёжи и женщин. В 1943 г. развернулось движение молодёжных бригад за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усовершен-ствование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производства, выполнение и пере-выполнение плана, за достижение высоких результатов с меньшим количеством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рабо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-чих. В результате значительно увеличился выпуск военной продукции. Происходило непрерывное усовершенствование танков, орудий, самолётов.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1268759"/>
            <a:ext cx="4824536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Автозавод им. Лихачева.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Конвейер сборки оружия. Москва.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1942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5119" y="1268759"/>
            <a:ext cx="3699884" cy="5478923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8326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95736" y="50695"/>
            <a:ext cx="62646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Трудовой подвиг советского народа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50695" y="5805264"/>
            <a:ext cx="8848241" cy="923330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 ходе войны авиаконструкторы А.С.Яковлев,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С.А.Лавочкин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А.И.Микоян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М.И.Гуре-вич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С.В.Ильюшин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В.М.Петляков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А.Н.Туполев создали новые типы самолётов, пре-восходившие немецкие.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5925" y="3212976"/>
            <a:ext cx="1224136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А.С.Яковлев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695" y="1196752"/>
            <a:ext cx="1534597" cy="1872208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3301" y="1196753"/>
            <a:ext cx="1405562" cy="1872208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725354" y="3212976"/>
            <a:ext cx="1421456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С.А.Лавочкин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6450" y="1196752"/>
            <a:ext cx="1440159" cy="1872207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5322588" y="3212976"/>
            <a:ext cx="1287881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А.И.Микоян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8636" y="1196751"/>
            <a:ext cx="1254379" cy="1872207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7701884" y="3212976"/>
            <a:ext cx="1287881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М.И.Гуревич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717032"/>
            <a:ext cx="1440160" cy="1892782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2113286" y="5289015"/>
            <a:ext cx="1378594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С.В.Ильюшин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5" name="Picture 7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87" t="2718" r="4035" b="2174"/>
          <a:stretch/>
        </p:blipFill>
        <p:spPr bwMode="auto">
          <a:xfrm>
            <a:off x="4093471" y="3731248"/>
            <a:ext cx="1414113" cy="1896321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2627784" y="3717032"/>
            <a:ext cx="1378594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В.М.Петляков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3731319"/>
            <a:ext cx="1374781" cy="189625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6004143" y="5289015"/>
            <a:ext cx="1280209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А.Н.Туполев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09992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95736" y="50695"/>
            <a:ext cx="62646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Трудовой подвиг советского народа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434805" y="3860172"/>
            <a:ext cx="4621702" cy="2862322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Александр Сергеевич Яковлев – советский авиаконструктор, академик АН СССР, дважды Герой Социалистического Труда. С 1935 г. главный конструктор опытного конструкторского бюро. Создал ряд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конс-трукций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самолётов и вертолётов.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Сконст-руированные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им истребители Як-1, Як-3, Як-9 и другие самолёты широко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использо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-вались на фронтах Великой Отечествен-ной войны.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62340" y="6381328"/>
            <a:ext cx="1309982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А.С.Яковлев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695" y="1196751"/>
            <a:ext cx="4133273" cy="5042592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4805" y="1196751"/>
            <a:ext cx="4621701" cy="1946892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8401516" y="3250922"/>
            <a:ext cx="654990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Як-1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87390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95736" y="50695"/>
            <a:ext cx="62646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Трудовой подвиг советского народа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195736" y="2105846"/>
            <a:ext cx="6839176" cy="1754326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Андрей Николаевич Туполев – советский авиаконструктор,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ака-демик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АН СССР, трижды Герой Социалистического Труда. В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го-ды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войны главный конструктор авиационных заводов. Под его руководством создано более 100 типов военных и гражданских самолётов. На самолётах Туполева установлено 78 мировых ре-кордов.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79762" y="1268760"/>
            <a:ext cx="1309982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А.Н.Туполев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36" y="1268760"/>
            <a:ext cx="1878773" cy="2591412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562" y="4005064"/>
            <a:ext cx="1983918" cy="2607436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2269232" y="5135172"/>
            <a:ext cx="6767168" cy="1477328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Сергей Владимирович Ильюшин – советский авиаконструктор, академик АНСССР, трижды Герой Социалистического Труда. Под его руководством создано много типов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бомбардировщи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-ков (Ил-4, Ил-28 и др.) и штурмовиков (Ил-2, Ил-10, Ил-40 и др.).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69232" y="4005064"/>
            <a:ext cx="1438672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С.В.Ильюшин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39894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95736" y="50695"/>
            <a:ext cx="62646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Трудовой подвиг советского народа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851920" y="4437112"/>
            <a:ext cx="5204586" cy="2308324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Разрабатывались новые образцы танков. Луч-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ший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танк периода Второй мировой войны – Т-34 – был сконструирован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М.И.Кошкиным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Ми-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хаил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Ильич Кошкин – советский конструктор танков, Герой Социалистического Труда (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пос-мертно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). С 1937 г. главный конструктор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танко-вого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конструкторского бюро на Харьковском заводе имени Коминтерна.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88717" y="6357510"/>
            <a:ext cx="1309982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М.И.Кошкин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67527" y="4005064"/>
            <a:ext cx="654990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Т-34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89045"/>
            <a:ext cx="3528392" cy="4838937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283712"/>
            <a:ext cx="4983601" cy="2571538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3761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95736" y="50695"/>
            <a:ext cx="62646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Трудовой подвиг советского народа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79512" y="4725144"/>
            <a:ext cx="8876994" cy="2031325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Труженики советского тыла чувствовали себя участниками великой битвы за не-зависимость Отечества. Для большинства рабочих и служащих законом жизни ста-ли призыва: «Всё для фронта, всё для победы над врагом!»,  «Работать не только за себя, но и за товарища, ушедшего на фронт!», «В труде – как в бою!». Благодаря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са-моотверженности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трудящихся советского тыла в короткие сроки экономика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стра-ны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была переведена на военное положение, чтобы обеспечить Красную Армию всем необходимым для достижения победы.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71600" y="2400204"/>
            <a:ext cx="2592287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Производство пистолетов-пулемётов (ППШ, ППД)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5944" y="1196752"/>
            <a:ext cx="4747245" cy="340322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6486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51720" y="50695"/>
            <a:ext cx="648072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Деятельность белорусских </a:t>
            </a:r>
            <a:r>
              <a:rPr lang="ru-RU" sz="2600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учрежде-ний</a:t>
            </a:r>
            <a:r>
              <a:rPr lang="ru-RU" sz="2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sz="26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 организаций в советском тылу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36319" y="5589240"/>
            <a:ext cx="8876994" cy="1200329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Значительный вклад в военную экономику СССР внесли трудящиеся Беларуси, эва-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куированные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на восток страны.  В августе-сентябре 1941 г. начали действовать 15 перебазированных из Беларуси заводов и фабрик, в октябре-ноябре – ещё 20. К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-ту 1942 г. на оборону работали более 60 белорусских предприятий.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87624" y="3029470"/>
            <a:ext cx="2232247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Эвакуация советской промышленности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7306" y="1268760"/>
            <a:ext cx="5169768" cy="4106196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647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51720" y="50695"/>
            <a:ext cx="648072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Деятельность белорусских </a:t>
            </a:r>
            <a:r>
              <a:rPr lang="ru-RU" sz="2600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учрежде-ний</a:t>
            </a:r>
            <a:r>
              <a:rPr lang="ru-RU" sz="2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sz="26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 организаций в советском тылу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36319" y="5589240"/>
            <a:ext cx="8876994" cy="1200329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Только месяц понадобился коллективу завода «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Гомсельмаш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», чтобы наладить вы-пуск продукции в г. Кургане (Юго-Западная Сибирь). За такой же срок организовал производство военной продукции и Гомельский станкостроительный завод в Свердловске (теперь – Екатеринбург).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061" y="2945052"/>
            <a:ext cx="1958651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Военная экономика СССР в 1941-1945 гг. (фрагмент)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" t="26205" r="43113" b="29652"/>
          <a:stretch/>
        </p:blipFill>
        <p:spPr bwMode="auto">
          <a:xfrm>
            <a:off x="2118792" y="1347886"/>
            <a:ext cx="6877356" cy="402533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5-конечная звезда 1"/>
          <p:cNvSpPr/>
          <p:nvPr/>
        </p:nvSpPr>
        <p:spPr>
          <a:xfrm>
            <a:off x="3275856" y="2903318"/>
            <a:ext cx="338336" cy="360040"/>
          </a:xfrm>
          <a:prstGeom prst="star5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5-конечная звезда 13"/>
          <p:cNvSpPr/>
          <p:nvPr/>
        </p:nvSpPr>
        <p:spPr>
          <a:xfrm>
            <a:off x="7308304" y="2534625"/>
            <a:ext cx="338336" cy="360040"/>
          </a:xfrm>
          <a:prstGeom prst="star5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5-конечная звезда 14"/>
          <p:cNvSpPr/>
          <p:nvPr/>
        </p:nvSpPr>
        <p:spPr>
          <a:xfrm>
            <a:off x="7884368" y="2694351"/>
            <a:ext cx="338336" cy="360040"/>
          </a:xfrm>
          <a:prstGeom prst="star5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2474243" y="2914061"/>
            <a:ext cx="1115616" cy="338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Гомель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090892" y="2777949"/>
            <a:ext cx="801588" cy="338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Курган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410772" y="2376091"/>
            <a:ext cx="1265684" cy="338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Свердловск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2002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51720" y="50695"/>
            <a:ext cx="648072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Деятельность белорусских </a:t>
            </a:r>
            <a:r>
              <a:rPr lang="ru-RU" sz="2600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учрежде-ний</a:t>
            </a:r>
            <a:r>
              <a:rPr lang="ru-RU" sz="2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sz="26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 организаций в советском тылу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36319" y="5589240"/>
            <a:ext cx="8876994" cy="1200329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 сентябре 1941 г. начали действовать эвакуированные Гомельский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судострои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-тельный завод, витебские станкостроительный завод им. Коминтерна, чулочно-трикотажные фабрики им. КИМ и им.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К.Цеткин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в октябре-ноябре – гомельский завод «Двигатель революции», витебская фабрика «Знамя индустриализации».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061" y="2945052"/>
            <a:ext cx="1958651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Военная экономика СССР в 1941-1945 гг. (фрагмент)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" t="26205" r="43113" b="29652"/>
          <a:stretch/>
        </p:blipFill>
        <p:spPr bwMode="auto">
          <a:xfrm>
            <a:off x="2118792" y="1347886"/>
            <a:ext cx="6877356" cy="402533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5-конечная звезда 1"/>
          <p:cNvSpPr/>
          <p:nvPr/>
        </p:nvSpPr>
        <p:spPr>
          <a:xfrm>
            <a:off x="3275856" y="2903318"/>
            <a:ext cx="338336" cy="360040"/>
          </a:xfrm>
          <a:prstGeom prst="star5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5-конечная звезда 13"/>
          <p:cNvSpPr/>
          <p:nvPr/>
        </p:nvSpPr>
        <p:spPr>
          <a:xfrm>
            <a:off x="3420691" y="2365348"/>
            <a:ext cx="338336" cy="360040"/>
          </a:xfrm>
          <a:prstGeom prst="star5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2474243" y="2914061"/>
            <a:ext cx="1115616" cy="338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Гомель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399209" y="2393917"/>
            <a:ext cx="1265684" cy="338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Витебск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0340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51720" y="50695"/>
            <a:ext cx="648072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Деятельность белорусских </a:t>
            </a:r>
            <a:r>
              <a:rPr lang="ru-RU" sz="2600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учрежде-ний</a:t>
            </a:r>
            <a:r>
              <a:rPr lang="ru-RU" sz="2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sz="26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 организаций в советском тылу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51549" y="5514843"/>
            <a:ext cx="8876994" cy="1200329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 общей сложности за годы Великой Отечественной войны в восточный районах СССР было построено 2250 крупных предприятий, среди которых такие гиганты индустрии, как Челябинский металлургический завод, Норильский никелевый комбинат, Алтайский тракторный завод (г. Рубцовск) и др.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4621" y="2938204"/>
            <a:ext cx="2101115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Военная экономика </a:t>
            </a:r>
          </a:p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СССР в 1941-1945 гг. (фрагмент)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8" t="295" r="26931" b="41432"/>
          <a:stretch/>
        </p:blipFill>
        <p:spPr bwMode="auto">
          <a:xfrm>
            <a:off x="2313563" y="1340768"/>
            <a:ext cx="6714980" cy="402587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5-конечная звезда 1"/>
          <p:cNvSpPr/>
          <p:nvPr/>
        </p:nvSpPr>
        <p:spPr>
          <a:xfrm>
            <a:off x="7668344" y="1340768"/>
            <a:ext cx="338336" cy="360040"/>
          </a:xfrm>
          <a:prstGeom prst="star5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5-конечная звезда 13"/>
          <p:cNvSpPr/>
          <p:nvPr/>
        </p:nvSpPr>
        <p:spPr>
          <a:xfrm>
            <a:off x="8532440" y="4365104"/>
            <a:ext cx="338336" cy="360040"/>
          </a:xfrm>
          <a:prstGeom prst="star5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7804407" y="1412776"/>
            <a:ext cx="1224136" cy="338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Норильск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605092" y="4221088"/>
            <a:ext cx="1265684" cy="338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Рубцовск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5-конечная звезда 12"/>
          <p:cNvSpPr/>
          <p:nvPr/>
        </p:nvSpPr>
        <p:spPr>
          <a:xfrm>
            <a:off x="6228184" y="4221088"/>
            <a:ext cx="338336" cy="360040"/>
          </a:xfrm>
          <a:prstGeom prst="star5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6265247" y="4071653"/>
            <a:ext cx="1265684" cy="338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Челябинск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56882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787421" y="204583"/>
            <a:ext cx="511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План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07504" y="2276872"/>
            <a:ext cx="892899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Перевод экономики СССР на военное положение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Восточные районы СССР как основная военно-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промыш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-ленная база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«Всё для фронта, всё для победы над врагом!»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Трудовой подвиг советского народа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Деятельность белорусских учреждений и организаций в советском тылу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Герои тыла – уроженцы Беларуси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Культурная и духовная жизнь в советском тылу</a:t>
            </a:r>
          </a:p>
        </p:txBody>
      </p:sp>
    </p:spTree>
    <p:extLst>
      <p:ext uri="{BB962C8B-B14F-4D97-AF65-F5344CB8AC3E}">
        <p14:creationId xmlns:p14="http://schemas.microsoft.com/office/powerpoint/2010/main" val="188823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52464" y="266139"/>
            <a:ext cx="6480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Герои тыла – уроженцы Беларуси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36319" y="5013176"/>
            <a:ext cx="8876994" cy="1754326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 большим трудовым подъёмом выполняли производственные задания рабочие и инженерно-технические работники ряда эвакуированных белорусских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предприя-тий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Среди них особое место занимал Гомельский станкостроительный завод им. С.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М.Кирова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размещённый в Свердловске. За годы войны коллектив завода трижды завоёвывал первое и шесть раз второе место во Всесоюзном социалистическом со-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ревновании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среди заводов наркомата.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87624" y="2638354"/>
            <a:ext cx="2808312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Производство самоходных артиллерийских установок в Свердловске. 1943 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503" y="1218049"/>
            <a:ext cx="3947966" cy="3671608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8164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52464" y="266139"/>
            <a:ext cx="6480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Герои тыла – уроженцы Беларуси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36319" y="3288747"/>
            <a:ext cx="4651705" cy="3416320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Первой комсомольско-молодёжной брига-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дой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на заводе «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Гомсельмаш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» стала брига-да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Ф.Мельникова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В неё входили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преиму-щественно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гомельчане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Каждый из них систематически перевыполнял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производ-ственные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задания. План 1943 г. бригада выполнила на 224%. За отличные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произ-водственные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показатели в октябре 1943 г. бригаде было вручено Переходящее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Крас-ное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Знамя обкома комсомола и присвоено звание лучшей фронтовой комсомольско-молодёжной бригады Курганской области.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95736" y="1268760"/>
            <a:ext cx="2592288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Советский военный плакат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268760"/>
            <a:ext cx="4081273" cy="5438296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2314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32198" y="50695"/>
            <a:ext cx="64807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Культурная и духовная жизнь в советском тылу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36319" y="4725144"/>
            <a:ext cx="8876994" cy="2031325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Важный вклад в победу внесла советская культура. Хорошая песня, меткая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посло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-вица, стихотворение поднимали настроение воинов, «лечили» больных не хуже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ле-карств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Поэтому с таким нетерпением ждали бригаду Ленинградской эстрады, ко-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торая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уже 4 июля 1941 г. выехала на фронт. В годы войны 3800 фронтовых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концер-тных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бригад с 40 тыс. участников выступали во фронтовых воинских частях,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гос-питалях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на призывных пунктах, давали концерты в тыловых городах, деревнях. Средства от этих выступлений шли в Фонд обороны.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5576" y="2314327"/>
            <a:ext cx="2808312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Зоя Фёдорова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перерыве концерта с бойцами одной из танковых частей Красной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Армии.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1943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196752"/>
            <a:ext cx="4988037" cy="3312368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2402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32198" y="50695"/>
            <a:ext cx="64807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Культурная и духовная жизнь в советском тылу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36319" y="5517232"/>
            <a:ext cx="8876994" cy="1200329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 1942-1945 гг. тема мужества, патриотизма, борьбы за свободу Родины заняла главное место в советской литературе, музыке, театре, кино, изобразительном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ис-кусстве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Появились произведения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В.С.Гроссмана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«Народ бессмертен»,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К.М.Симоно-ва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«Дни и ночи»,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М.А.Шолохова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«Они сражались за Родину».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4452" y="4430702"/>
            <a:ext cx="1440160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В.С.Гроссман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23" t="7099" r="24643"/>
          <a:stretch/>
        </p:blipFill>
        <p:spPr bwMode="auto">
          <a:xfrm>
            <a:off x="251520" y="1196752"/>
            <a:ext cx="2306025" cy="3141313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5" t="1548" r="2320" b="1548"/>
          <a:stretch/>
        </p:blipFill>
        <p:spPr bwMode="auto">
          <a:xfrm>
            <a:off x="3491880" y="1844824"/>
            <a:ext cx="2328262" cy="3141313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935931" y="5098722"/>
            <a:ext cx="1440160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К.М.Симонов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67"/>
          <a:stretch/>
        </p:blipFill>
        <p:spPr bwMode="auto">
          <a:xfrm>
            <a:off x="6624484" y="1192757"/>
            <a:ext cx="2352339" cy="3141313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7080573" y="4430702"/>
            <a:ext cx="1440160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М.А.Шолохов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53103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32198" y="50695"/>
            <a:ext cx="64807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Культурная и духовная жизнь в советском тылу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36319" y="5517232"/>
            <a:ext cx="8876994" cy="1200329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Чрезвычайно важное место среди литературных произведений военного времени занимала книга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А.Т.Твардовского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«Василий Тёркин: Книга про бойца».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Своеобраз-ный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гимн времён Великой Отечественной войны – песню-набат «Священная вой-на» – создали композитор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А.В.Александров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 поэт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В.И.Лебедев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-Кумач.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7954" y="4418408"/>
            <a:ext cx="1583292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А.Т.Твардовский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27919" y="5098722"/>
            <a:ext cx="1656184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А.В.Александров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64548" y="4430702"/>
            <a:ext cx="1872208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В.И.Лебедев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-Кумач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424" y="1268760"/>
            <a:ext cx="2312352" cy="3055816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5886" y="1916832"/>
            <a:ext cx="2080250" cy="3055816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7030" y="1268760"/>
            <a:ext cx="2167245" cy="3055816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6511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32198" y="50695"/>
            <a:ext cx="64807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Культурная и духовная жизнь в советском тылу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36319" y="5805264"/>
            <a:ext cx="8876994" cy="923330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 марте 1942 г.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 Всесоюзному радио впервые прозвучала 7-я симфония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Д.Д.Шос-таковича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а в августе того же года состоялась премьера этого произведения в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бло-кадном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Ленинграде.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3027290"/>
            <a:ext cx="2592288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Д.Д.Шостакович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 время работы над 7-й симфонией в блокадном Ленинграде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0883" y="1268760"/>
            <a:ext cx="5522035" cy="4348059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0922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32198" y="50695"/>
            <a:ext cx="64807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Культурная и духовная жизнь в советском тылу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36319" y="5544787"/>
            <a:ext cx="4795721" cy="1200329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Одним из самых ярких графических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произ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-ведений, созданных в 1941 г., был плакат художника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И.М.Тоидзе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«Родина-Мать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зо-вёт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!».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39752" y="1246720"/>
            <a:ext cx="2592288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Родина-Мать зовёт! Плакат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246720"/>
            <a:ext cx="3908657" cy="5498396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651" y="1772816"/>
            <a:ext cx="2480413" cy="3593883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714575" y="5028145"/>
            <a:ext cx="1209353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И.М.Тоидзе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69468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32198" y="50695"/>
            <a:ext cx="64807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Культурная и духовная жизнь в советском тылу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60731" y="5805264"/>
            <a:ext cx="8828169" cy="923330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Большой популярностью пользовались карикатуры и плакаты группы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художни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-ков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Кукрыниксов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(художники-соратники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М.В.Куприянов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П.Н.Крылов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Н.А.Соко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-лов).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948264" y="2276872"/>
            <a:ext cx="1996653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Плакат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Кукрыниксов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0731" y="4367755"/>
            <a:ext cx="2256012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Кукрыниксы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 работой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729574"/>
            <a:ext cx="4228902" cy="2900134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163" y="1246720"/>
            <a:ext cx="4418653" cy="2982466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666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32198" y="50695"/>
            <a:ext cx="64807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Культурная и духовная жизнь в советском тылу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36319" y="5805264"/>
            <a:ext cx="8876994" cy="923330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Заметное ме5сто в духовной культуре военного времени занимала церковь, кото-рая воспитывала у людей патриотизм, высокие духовные, моральные 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общечело-веческие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качества.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3528" y="2890391"/>
            <a:ext cx="2592288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Православный священник выступает перед бойцами партизанского соединения. Ленинградская область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6566" y="1340768"/>
            <a:ext cx="5762463" cy="4176464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3057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32198" y="50695"/>
            <a:ext cx="64807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Культурная и духовная жизнь в советском тылу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16078" y="5229200"/>
            <a:ext cx="8876994" cy="1477328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 годы войны в советском тылу продолжали работать многие белорусские деятели науки и культуры. Развернули свою работу театры Беларуси: в городах РСФСР –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Бе-лорусский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драматический театр им.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Я.Купалы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Белорусский театр оперы и балета, Русский театр БССР, Еврейский драматический театр БССР, в Казахстане – Белорус-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ский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драматический театр им.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Я.Коласа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6078" y="2838450"/>
            <a:ext cx="2151666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Здание Белорусского драматического театра им.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Я.Купалы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Минске. Июнь 1943 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3351"/>
          <a:stretch/>
        </p:blipFill>
        <p:spPr bwMode="auto">
          <a:xfrm>
            <a:off x="2450963" y="1412776"/>
            <a:ext cx="6395877" cy="3528392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7786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1798" y="50695"/>
            <a:ext cx="6120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Перевод экономики СССР на военное положение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4772" y="6093296"/>
            <a:ext cx="8848241" cy="646331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Оккупация важнейших экономических районов СССР поставила народное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хозяй-ство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страны в чрезвычайно сложные условия.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4264994992"/>
              </p:ext>
            </p:extLst>
          </p:nvPr>
        </p:nvGraphicFramePr>
        <p:xfrm>
          <a:off x="144773" y="1196752"/>
          <a:ext cx="8848240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993013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32198" y="50695"/>
            <a:ext cx="64807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Культурная и духовная жизнь в советском тылу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36319" y="5589240"/>
            <a:ext cx="8876994" cy="1200329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Наряду с советскими мастерами театра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А.Н.Толстым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М.А.Шолоховым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И.Г.Эренбур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-гом,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Н.С.Тихоновым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создавали свои произведения белорусские писатели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Я.Купала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Я.Колас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К.Крапива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А.Кулешов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М.Лыньков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К.Чорный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И.Гурский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М.Танк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П.Пан-ченко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 др.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2458" y="2996952"/>
            <a:ext cx="1075833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Я.Купала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1" t="3324" r="5962" b="3506"/>
          <a:stretch/>
        </p:blipFill>
        <p:spPr bwMode="auto">
          <a:xfrm>
            <a:off x="136319" y="1196752"/>
            <a:ext cx="1288113" cy="1728192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9" t="2924" r="5201" b="3538"/>
          <a:stretch/>
        </p:blipFill>
        <p:spPr bwMode="auto">
          <a:xfrm>
            <a:off x="1697831" y="1768080"/>
            <a:ext cx="1296144" cy="1728192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786680" y="3573016"/>
            <a:ext cx="1075833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Я.Колас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549" y="2463641"/>
            <a:ext cx="1267341" cy="1728192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3382302" y="4277852"/>
            <a:ext cx="1075833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К.Крапива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2064" y="2471410"/>
            <a:ext cx="1169178" cy="1728192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4855400" y="4277852"/>
            <a:ext cx="1122506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А.Кулешов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9026" y="1772816"/>
            <a:ext cx="1142875" cy="1723456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6286049" y="3573016"/>
            <a:ext cx="1213952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М.Лыньков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583" name="Picture 7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07" r="6265"/>
          <a:stretch/>
        </p:blipFill>
        <p:spPr bwMode="auto">
          <a:xfrm>
            <a:off x="7803638" y="1201491"/>
            <a:ext cx="1209675" cy="1723455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7799361" y="2989183"/>
            <a:ext cx="1213952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К.Чорный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584" name="Picture 8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51"/>
          <a:stretch/>
        </p:blipFill>
        <p:spPr bwMode="auto">
          <a:xfrm>
            <a:off x="242458" y="3573016"/>
            <a:ext cx="1214343" cy="1746471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1547665" y="4982689"/>
            <a:ext cx="936104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М.Танк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585" name="Picture 9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83"/>
          <a:stretch/>
        </p:blipFill>
        <p:spPr bwMode="auto">
          <a:xfrm>
            <a:off x="7732003" y="3573016"/>
            <a:ext cx="1271438" cy="1748227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6367336" y="4996751"/>
            <a:ext cx="1244220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П.Панченко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91619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32198" y="50695"/>
            <a:ext cx="64807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Культурная и духовная жизнь в советском тылу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37435" y="2736209"/>
            <a:ext cx="4959978" cy="3970318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 первых дней Великой Отечественной вой-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ны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руководство страны сосредоточило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вни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-мание на задачах идеологического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воспита-ния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населения. Решение этих проблем пар-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тийные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органы связывали с усилением лек-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ционной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пропаганды, выпуском массово-аги-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тационной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 пропагандистской литературы. Пленум ЦК ВКП(б) принял ряд важных поста-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новлений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по усовершенствованию идеологи-ческой работы. В них предполагалось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ликви-дировать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недостатки в теоретических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иссле-дованиях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связанных с задачами обороны страны и патриотическим воспитанием под-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растающего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поколения.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55776" y="1187171"/>
            <a:ext cx="2583714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Советский военный плакат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060" y="1201042"/>
            <a:ext cx="3863498" cy="5505485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8356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32198" y="50695"/>
            <a:ext cx="64807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Культурная и духовная жизнь в советском тылу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21436" y="1687116"/>
            <a:ext cx="5135123" cy="5078313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Особое внимание уделялось массово-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полити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-ческой и идеологической работе среди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населе-ния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районов, освобождённых от немецко-фа-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шистских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захватчиков. Партийное руководство страны исходило из того, что для успешной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мо-билизации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трудящихся на восстановление хо-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зяйства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 срочную ликвидацию последствий оккупации необходимо правдиво 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своевре-менно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информировать население. В августе 1944 г. ЦК ВКП(б) принял Постановление «О дальнейших задачах партийных организаций КП(б)Б в области массово-политической и культурно-просветительной работы среди на-селения». Согласно постановлению, партийные организации Беларуси обязаны были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инфор-мировать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население о победах Красной Армии, воспитывать у людей социалистическое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отно-шение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к труду и общественной собственности.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55776" y="1187171"/>
            <a:ext cx="2583714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Советский военный плакат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0772" y="1187171"/>
            <a:ext cx="3617647" cy="5519356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8215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1798" y="50695"/>
            <a:ext cx="6120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Перевод экономики СССР на военное положение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50695" y="5229200"/>
            <a:ext cx="8848241" cy="1477328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Чтобы срочно перевести народное хозяйство на военные рельсы, в стране вводи-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лись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обязательная трудовая повинность, военные нормы выдачи населению про-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мышленных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товаров и продуктов питания. Повсюду устанавливался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чрезвычай-ный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порядок работы для государственных учреждений, промышленных 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торго-вых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организаций. Обычной практикой стала сверхурочная работа.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214439"/>
            <a:ext cx="5734869" cy="3798738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23528" y="2821420"/>
            <a:ext cx="2520280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«Всё для фронта, всё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Победы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79627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1798" y="50695"/>
            <a:ext cx="6120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Перевод экономики СССР на военное положение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50695" y="5229200"/>
            <a:ext cx="8848241" cy="1477328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30 июня 1941 г. ЦК ВКП(б) и СНК СССР приняли народнохозяйственный план на </a:t>
            </a: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III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квартал 1941 г., предусматривавший в самые сжатые сроки начать мобилизацию материальных и трудовых ресурсов страны для обеспечения нужд обороны. План предусматривал срочную эвакуацию населения, учреждений, промышленных предприятий и имущества из районов, которым угрожала германская оккупация.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43608" y="2998535"/>
            <a:ext cx="1800200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Эвакуация завода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322164"/>
            <a:ext cx="4921729" cy="3691297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6941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95736" y="50695"/>
            <a:ext cx="62646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Восточные районы СССР как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основ-</a:t>
            </a:r>
            <a:r>
              <a:rPr lang="ru-RU" sz="2800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ная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военно-промышленная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база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50695" y="5805264"/>
            <a:ext cx="8848241" cy="923330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Усилиями советских людей Урал, Западная Сибирь и Средняя Азия были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преобра-зованы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в мощную военно-промышленную базу. Б</a:t>
            </a:r>
            <a:r>
              <a:rPr lang="de-D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ó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льшая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часть эвакуированных сюда заводов и фабрик к началу 1942 г. наладили выпуск оборонной продукции.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99592" y="3137815"/>
            <a:ext cx="1800200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Советский тыл в годы войны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268760"/>
            <a:ext cx="5910610" cy="4322886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5247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95736" y="50695"/>
            <a:ext cx="62646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Восточные районы СССР как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основ-</a:t>
            </a:r>
            <a:r>
              <a:rPr lang="ru-RU" sz="2800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ная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военно-промышленная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база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75068" y="5229200"/>
            <a:ext cx="8848241" cy="1477328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Военные разрушения, утрата значительной части экономического потенциала привели к тому, что во второй половине 1941 г. в СССР произошёл критический спад объёмов производства. Перевод советского хозяйства на военное положение, завершившийся только в середине 1942 г. положительно сказался на увеличении выпуска и расширении ассортимента военной продукции.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759170972"/>
              </p:ext>
            </p:extLst>
          </p:nvPr>
        </p:nvGraphicFramePr>
        <p:xfrm>
          <a:off x="175069" y="1165200"/>
          <a:ext cx="8848240" cy="39919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965266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95736" y="50695"/>
            <a:ext cx="62646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«Всё для фронта, всё для победы над врагом!»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50695" y="4437112"/>
            <a:ext cx="8848241" cy="2308324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Рост военного производства при сокращении количества рабочих и служащих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дос-тигался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за счёт интенсификации труда, увеличения продолжительности рабочего дня, сверхурочных работ и укрепления трудовой дисциплины. В феврале 1942 г. Президиум Верховного Совета СССР издал Приказ «О мобилизации трудоспособно-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городского населения для работы на производстве и в строительстве на период военного времени».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Мобилизовывались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мужчины от 16 до 55 лет и женщины от 16 до 45 лет из числа не занятых в государственных учреждениях и на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предприя-тиях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6034" y="1268760"/>
            <a:ext cx="4335965" cy="3024336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39552" y="2611651"/>
            <a:ext cx="3312368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Женщины на производстве. 1942 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45247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95736" y="50695"/>
            <a:ext cx="62646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«Всё для фронта, всё для победы над врагом!»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50695" y="5013176"/>
            <a:ext cx="8848241" cy="1754326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Принятые меры находили поддержку и понимание у населения. В условиях войны граждане страны забывали о сне и отдыхе, многие из них перевыполняли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трудо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-вые нормы в 10 и более раз. Лозунг «Всё для фронта, всё для победы над врагом!» стал, по сути, всенародным. Желание внести свой вклад в победу над врагом про-являлось в разных формах трудового соревнования. Оно стало важным мораль-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ным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стимулом для роста производительности труда в советском тылу.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2725046"/>
            <a:ext cx="2736304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Подростки на производстве.</a:t>
            </a:r>
          </a:p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1942 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2415" y="1275741"/>
            <a:ext cx="5308017" cy="3483386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3630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5744</TotalTime>
  <Words>2024</Words>
  <Application>Microsoft Office PowerPoint</Application>
  <PresentationFormat>Экран (4:3)</PresentationFormat>
  <Paragraphs>136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Советский тыл в годы войны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Лицей Ивацевичского района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Советский тыл в годы войны</dc:title>
  <dc:subject>Советский тыл в годы войны</dc:subject>
  <dc:creator>Ситник П.В.</dc:creator>
  <dc:description>Презентация</dc:description>
  <cp:lastModifiedBy>Ситник П.В.</cp:lastModifiedBy>
  <cp:revision>345</cp:revision>
  <dcterms:created xsi:type="dcterms:W3CDTF">2014-03-29T17:14:05Z</dcterms:created>
  <dcterms:modified xsi:type="dcterms:W3CDTF">2015-05-10T19:58:23Z</dcterms:modified>
  <cp:category>Великая Отечественная война советского народа. 10 класс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Автор">
    <vt:lpwstr>Ситник П.В.</vt:lpwstr>
  </property>
  <property fmtid="{D5CDD505-2E9C-101B-9397-08002B2CF9AE}" pid="3" name="Дата создания">
    <vt:lpwstr>10.05.2015</vt:lpwstr>
  </property>
</Properties>
</file>