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hPercent val="44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071550255536627E-3"/>
          <c:y val="1.3761467889908258E-2"/>
          <c:w val="0.98003700275071726"/>
          <c:h val="0.683486238532110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Германия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1192484486219133E-2"/>
                  <c:y val="3.687678827688235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701004354800317E-2"/>
                  <c:y val="-2.0500846375371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5318125052282562E-2"/>
                  <c:y val="1.464966565321841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Дивизии</c:v>
                </c:pt>
                <c:pt idx="1">
                  <c:v>Бригады</c:v>
                </c:pt>
                <c:pt idx="2">
                  <c:v>Общая численность (млн)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152</c:v>
                </c:pt>
                <c:pt idx="1">
                  <c:v>2</c:v>
                </c:pt>
                <c:pt idx="2">
                  <c:v>5.5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Союзники Германии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3722566907998009E-2"/>
                  <c:y val="1.2887198250387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4763942764882509E-2"/>
                  <c:y val="5.66568785372132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Дивизии</c:v>
                </c:pt>
                <c:pt idx="1">
                  <c:v>Бригады</c:v>
                </c:pt>
                <c:pt idx="2">
                  <c:v>Общая численность (млн)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16</c:v>
                </c:pt>
                <c:pt idx="1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СССР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2896061998995972E-2"/>
                  <c:y val="1.9950129966250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701004354800317E-2"/>
                  <c:y val="3.3598233827724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5318125052282562E-2"/>
                  <c:y val="2.7928638326293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Дивизии</c:v>
                </c:pt>
                <c:pt idx="1">
                  <c:v>Бригады</c:v>
                </c:pt>
                <c:pt idx="2">
                  <c:v>Общая численность (млн)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166</c:v>
                </c:pt>
                <c:pt idx="1">
                  <c:v>9</c:v>
                </c:pt>
                <c:pt idx="2">
                  <c:v>5.2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140591872"/>
        <c:axId val="140593408"/>
        <c:axId val="0"/>
      </c:bar3DChart>
      <c:catAx>
        <c:axId val="140591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40593408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4059340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4059187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F5BFCD-FE80-4943-9C48-8493C5F95458}" type="doc">
      <dgm:prSet loTypeId="urn:diagrams.loki3.com/BracketList+Icon" loCatId="officeonlin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5C05D0-FE36-45DC-9ABC-1C98BFC464B7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Цели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8C4DD93-22EF-4DF2-BBCB-2FCEDD5AB7F8}" type="parTrans" cxnId="{33C722B2-4A68-4253-BD92-F7F8081A5BA6}">
      <dgm:prSet/>
      <dgm:spPr/>
      <dgm:t>
        <a:bodyPr/>
        <a:lstStyle/>
        <a:p>
          <a:endParaRPr lang="ru-RU"/>
        </a:p>
      </dgm:t>
    </dgm:pt>
    <dgm:pt modelId="{F04A6F13-77D1-4B0A-8D4E-7666871EA7C8}" type="sibTrans" cxnId="{33C722B2-4A68-4253-BD92-F7F8081A5BA6}">
      <dgm:prSet/>
      <dgm:spPr/>
      <dgm:t>
        <a:bodyPr/>
        <a:lstStyle/>
        <a:p>
          <a:endParaRPr lang="ru-RU"/>
        </a:p>
      </dgm:t>
    </dgm:pt>
    <dgm:pt modelId="{AB367536-B3CD-4372-9740-5299AB908012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расширение «жизненного пространства» германской нации за счёт присоединения восточных территорий</a:t>
          </a:r>
          <a:endParaRPr lang="ru-RU" sz="18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3F1FECF-117C-4E60-A67B-D55C9DC6B925}" type="parTrans" cxnId="{6BE68E1F-D8A8-4174-A6FA-87CB5F7FE0A6}">
      <dgm:prSet/>
      <dgm:spPr/>
      <dgm:t>
        <a:bodyPr/>
        <a:lstStyle/>
        <a:p>
          <a:endParaRPr lang="ru-RU"/>
        </a:p>
      </dgm:t>
    </dgm:pt>
    <dgm:pt modelId="{B63AADCA-7B6B-4D9D-B501-0D50D963DDE3}" type="sibTrans" cxnId="{6BE68E1F-D8A8-4174-A6FA-87CB5F7FE0A6}">
      <dgm:prSet/>
      <dgm:spPr/>
      <dgm:t>
        <a:bodyPr/>
        <a:lstStyle/>
        <a:p>
          <a:endParaRPr lang="ru-RU"/>
        </a:p>
      </dgm:t>
    </dgm:pt>
    <dgm:pt modelId="{F70404E5-00F8-4837-B8A9-D10947F6089C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Характер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5AB2D90F-B961-4143-A65A-980061DDD840}" type="parTrans" cxnId="{E4F765B3-3B67-4545-9101-83DDDCB01984}">
      <dgm:prSet/>
      <dgm:spPr/>
      <dgm:t>
        <a:bodyPr/>
        <a:lstStyle/>
        <a:p>
          <a:endParaRPr lang="ru-RU"/>
        </a:p>
      </dgm:t>
    </dgm:pt>
    <dgm:pt modelId="{193EBAB4-E45E-4A70-9687-F1FF882C0633}" type="sibTrans" cxnId="{E4F765B3-3B67-4545-9101-83DDDCB01984}">
      <dgm:prSet/>
      <dgm:spPr/>
      <dgm:t>
        <a:bodyPr/>
        <a:lstStyle/>
        <a:p>
          <a:endParaRPr lang="ru-RU"/>
        </a:p>
      </dgm:t>
    </dgm:pt>
    <dgm:pt modelId="{FCAF466A-C414-438A-8DC9-CBB8B21575D8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несправедливая захватническая война</a:t>
          </a:r>
          <a:endParaRPr lang="ru-RU" sz="18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295AF57-76F5-4DAB-A018-E36966FFD44E}" type="parTrans" cxnId="{A139A13E-6C1C-4B62-8620-D0E3B5E4C8CE}">
      <dgm:prSet/>
      <dgm:spPr/>
      <dgm:t>
        <a:bodyPr/>
        <a:lstStyle/>
        <a:p>
          <a:endParaRPr lang="ru-RU"/>
        </a:p>
      </dgm:t>
    </dgm:pt>
    <dgm:pt modelId="{B6848BC5-32FC-4518-86E7-5AF18DC0A39F}" type="sibTrans" cxnId="{A139A13E-6C1C-4B62-8620-D0E3B5E4C8CE}">
      <dgm:prSet/>
      <dgm:spPr/>
      <dgm:t>
        <a:bodyPr/>
        <a:lstStyle/>
        <a:p>
          <a:endParaRPr lang="ru-RU"/>
        </a:p>
      </dgm:t>
    </dgm:pt>
    <dgm:pt modelId="{A8955D38-7F73-4FEC-9774-0D210335B49D}" type="pres">
      <dgm:prSet presAssocID="{CEF5BFCD-FE80-4943-9C48-8493C5F95458}" presName="Name0" presStyleCnt="0">
        <dgm:presLayoutVars>
          <dgm:dir/>
          <dgm:animLvl val="lvl"/>
          <dgm:resizeHandles val="exact"/>
        </dgm:presLayoutVars>
      </dgm:prSet>
      <dgm:spPr/>
    </dgm:pt>
    <dgm:pt modelId="{300A9690-72C0-46B4-A159-297C4EE95E83}" type="pres">
      <dgm:prSet presAssocID="{7E5C05D0-FE36-45DC-9ABC-1C98BFC464B7}" presName="linNode" presStyleCnt="0"/>
      <dgm:spPr/>
    </dgm:pt>
    <dgm:pt modelId="{47D9706F-EACE-4035-A7A0-2310A2FB32DB}" type="pres">
      <dgm:prSet presAssocID="{7E5C05D0-FE36-45DC-9ABC-1C98BFC464B7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CC560-AF3B-47AF-A487-0DE04785B9DF}" type="pres">
      <dgm:prSet presAssocID="{7E5C05D0-FE36-45DC-9ABC-1C98BFC464B7}" presName="bracket" presStyleLbl="parChTrans1D1" presStyleIdx="0" presStyleCnt="2"/>
      <dgm:spPr/>
    </dgm:pt>
    <dgm:pt modelId="{0F699493-459F-4A59-A493-0E10DE9B7DDF}" type="pres">
      <dgm:prSet presAssocID="{7E5C05D0-FE36-45DC-9ABC-1C98BFC464B7}" presName="spH" presStyleCnt="0"/>
      <dgm:spPr/>
    </dgm:pt>
    <dgm:pt modelId="{1223785E-1D41-4832-A75A-6B377CC50B9A}" type="pres">
      <dgm:prSet presAssocID="{7E5C05D0-FE36-45DC-9ABC-1C98BFC464B7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3507A-F1F5-49A6-B810-9FAE51FEC96A}" type="pres">
      <dgm:prSet presAssocID="{F04A6F13-77D1-4B0A-8D4E-7666871EA7C8}" presName="spV" presStyleCnt="0"/>
      <dgm:spPr/>
    </dgm:pt>
    <dgm:pt modelId="{076FF9FC-DAE3-408B-A176-094726FA9DE1}" type="pres">
      <dgm:prSet presAssocID="{F70404E5-00F8-4837-B8A9-D10947F6089C}" presName="linNode" presStyleCnt="0"/>
      <dgm:spPr/>
    </dgm:pt>
    <dgm:pt modelId="{024D431A-B4FB-4824-B0B8-0E69751909E0}" type="pres">
      <dgm:prSet presAssocID="{F70404E5-00F8-4837-B8A9-D10947F6089C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F4C1EE-1F7F-4A43-8FAF-55E8F0EA429D}" type="pres">
      <dgm:prSet presAssocID="{F70404E5-00F8-4837-B8A9-D10947F6089C}" presName="bracket" presStyleLbl="parChTrans1D1" presStyleIdx="1" presStyleCnt="2"/>
      <dgm:spPr/>
    </dgm:pt>
    <dgm:pt modelId="{979D3C01-F340-4E22-86B5-92FCD753C7BF}" type="pres">
      <dgm:prSet presAssocID="{F70404E5-00F8-4837-B8A9-D10947F6089C}" presName="spH" presStyleCnt="0"/>
      <dgm:spPr/>
    </dgm:pt>
    <dgm:pt modelId="{70C8E131-E90B-42E5-9381-8313ABCD2262}" type="pres">
      <dgm:prSet presAssocID="{F70404E5-00F8-4837-B8A9-D10947F6089C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C722B2-4A68-4253-BD92-F7F8081A5BA6}" srcId="{CEF5BFCD-FE80-4943-9C48-8493C5F95458}" destId="{7E5C05D0-FE36-45DC-9ABC-1C98BFC464B7}" srcOrd="0" destOrd="0" parTransId="{08C4DD93-22EF-4DF2-BBCB-2FCEDD5AB7F8}" sibTransId="{F04A6F13-77D1-4B0A-8D4E-7666871EA7C8}"/>
    <dgm:cxn modelId="{9E29CC06-261F-47A9-8480-1385E29B5604}" type="presOf" srcId="{7E5C05D0-FE36-45DC-9ABC-1C98BFC464B7}" destId="{47D9706F-EACE-4035-A7A0-2310A2FB32DB}" srcOrd="0" destOrd="0" presId="urn:diagrams.loki3.com/BracketList+Icon"/>
    <dgm:cxn modelId="{4861BCDD-48B0-45F0-8530-982C31D2A1C8}" type="presOf" srcId="{FCAF466A-C414-438A-8DC9-CBB8B21575D8}" destId="{70C8E131-E90B-42E5-9381-8313ABCD2262}" srcOrd="0" destOrd="0" presId="urn:diagrams.loki3.com/BracketList+Icon"/>
    <dgm:cxn modelId="{A139A13E-6C1C-4B62-8620-D0E3B5E4C8CE}" srcId="{F70404E5-00F8-4837-B8A9-D10947F6089C}" destId="{FCAF466A-C414-438A-8DC9-CBB8B21575D8}" srcOrd="0" destOrd="0" parTransId="{D295AF57-76F5-4DAB-A018-E36966FFD44E}" sibTransId="{B6848BC5-32FC-4518-86E7-5AF18DC0A39F}"/>
    <dgm:cxn modelId="{77FBDAE0-A33B-416A-9679-0059DC3FB570}" type="presOf" srcId="{AB367536-B3CD-4372-9740-5299AB908012}" destId="{1223785E-1D41-4832-A75A-6B377CC50B9A}" srcOrd="0" destOrd="0" presId="urn:diagrams.loki3.com/BracketList+Icon"/>
    <dgm:cxn modelId="{6BE68E1F-D8A8-4174-A6FA-87CB5F7FE0A6}" srcId="{7E5C05D0-FE36-45DC-9ABC-1C98BFC464B7}" destId="{AB367536-B3CD-4372-9740-5299AB908012}" srcOrd="0" destOrd="0" parTransId="{C3F1FECF-117C-4E60-A67B-D55C9DC6B925}" sibTransId="{B63AADCA-7B6B-4D9D-B501-0D50D963DDE3}"/>
    <dgm:cxn modelId="{2441ECDA-B5E8-4159-9AE6-BCF126B6AB8E}" type="presOf" srcId="{F70404E5-00F8-4837-B8A9-D10947F6089C}" destId="{024D431A-B4FB-4824-B0B8-0E69751909E0}" srcOrd="0" destOrd="0" presId="urn:diagrams.loki3.com/BracketList+Icon"/>
    <dgm:cxn modelId="{A20864BA-9B5A-4775-8EA5-F9C46D7F93C7}" type="presOf" srcId="{CEF5BFCD-FE80-4943-9C48-8493C5F95458}" destId="{A8955D38-7F73-4FEC-9774-0D210335B49D}" srcOrd="0" destOrd="0" presId="urn:diagrams.loki3.com/BracketList+Icon"/>
    <dgm:cxn modelId="{E4F765B3-3B67-4545-9101-83DDDCB01984}" srcId="{CEF5BFCD-FE80-4943-9C48-8493C5F95458}" destId="{F70404E5-00F8-4837-B8A9-D10947F6089C}" srcOrd="1" destOrd="0" parTransId="{5AB2D90F-B961-4143-A65A-980061DDD840}" sibTransId="{193EBAB4-E45E-4A70-9687-F1FF882C0633}"/>
    <dgm:cxn modelId="{7B825233-F42D-4765-BC67-6AD432D70B91}" type="presParOf" srcId="{A8955D38-7F73-4FEC-9774-0D210335B49D}" destId="{300A9690-72C0-46B4-A159-297C4EE95E83}" srcOrd="0" destOrd="0" presId="urn:diagrams.loki3.com/BracketList+Icon"/>
    <dgm:cxn modelId="{57A3037B-90D6-4EA6-8244-55363A43FAFB}" type="presParOf" srcId="{300A9690-72C0-46B4-A159-297C4EE95E83}" destId="{47D9706F-EACE-4035-A7A0-2310A2FB32DB}" srcOrd="0" destOrd="0" presId="urn:diagrams.loki3.com/BracketList+Icon"/>
    <dgm:cxn modelId="{1C26827D-27A2-42A3-B74B-EDA6C900FC15}" type="presParOf" srcId="{300A9690-72C0-46B4-A159-297C4EE95E83}" destId="{C5BCC560-AF3B-47AF-A487-0DE04785B9DF}" srcOrd="1" destOrd="0" presId="urn:diagrams.loki3.com/BracketList+Icon"/>
    <dgm:cxn modelId="{A1318203-8048-4D11-B953-C0299F298860}" type="presParOf" srcId="{300A9690-72C0-46B4-A159-297C4EE95E83}" destId="{0F699493-459F-4A59-A493-0E10DE9B7DDF}" srcOrd="2" destOrd="0" presId="urn:diagrams.loki3.com/BracketList+Icon"/>
    <dgm:cxn modelId="{C9C4030F-D630-4AA5-9744-2E154957C299}" type="presParOf" srcId="{300A9690-72C0-46B4-A159-297C4EE95E83}" destId="{1223785E-1D41-4832-A75A-6B377CC50B9A}" srcOrd="3" destOrd="0" presId="urn:diagrams.loki3.com/BracketList+Icon"/>
    <dgm:cxn modelId="{CBB251F5-13A8-4E12-8524-3770EF024D27}" type="presParOf" srcId="{A8955D38-7F73-4FEC-9774-0D210335B49D}" destId="{CB13507A-F1F5-49A6-B810-9FAE51FEC96A}" srcOrd="1" destOrd="0" presId="urn:diagrams.loki3.com/BracketList+Icon"/>
    <dgm:cxn modelId="{D4A6645E-48C9-43DC-B378-6F7D703FCDF6}" type="presParOf" srcId="{A8955D38-7F73-4FEC-9774-0D210335B49D}" destId="{076FF9FC-DAE3-408B-A176-094726FA9DE1}" srcOrd="2" destOrd="0" presId="urn:diagrams.loki3.com/BracketList+Icon"/>
    <dgm:cxn modelId="{46834C56-E773-45B2-B9E6-21CC6D2916CD}" type="presParOf" srcId="{076FF9FC-DAE3-408B-A176-094726FA9DE1}" destId="{024D431A-B4FB-4824-B0B8-0E69751909E0}" srcOrd="0" destOrd="0" presId="urn:diagrams.loki3.com/BracketList+Icon"/>
    <dgm:cxn modelId="{130F4E3E-D404-4FF8-9F50-5A92D2911A35}" type="presParOf" srcId="{076FF9FC-DAE3-408B-A176-094726FA9DE1}" destId="{4DF4C1EE-1F7F-4A43-8FAF-55E8F0EA429D}" srcOrd="1" destOrd="0" presId="urn:diagrams.loki3.com/BracketList+Icon"/>
    <dgm:cxn modelId="{AB2D2A65-79F0-4C82-B967-9EBD597054CD}" type="presParOf" srcId="{076FF9FC-DAE3-408B-A176-094726FA9DE1}" destId="{979D3C01-F340-4E22-86B5-92FCD753C7BF}" srcOrd="2" destOrd="0" presId="urn:diagrams.loki3.com/BracketList+Icon"/>
    <dgm:cxn modelId="{8BDD5F67-3BCD-4E09-ADA3-B43BAE5B32F3}" type="presParOf" srcId="{076FF9FC-DAE3-408B-A176-094726FA9DE1}" destId="{70C8E131-E90B-42E5-9381-8313ABCD2262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9706F-EACE-4035-A7A0-2310A2FB32DB}">
      <dsp:nvSpPr>
        <dsp:cNvPr id="0" name=""/>
        <dsp:cNvSpPr/>
      </dsp:nvSpPr>
      <dsp:spPr>
        <a:xfrm>
          <a:off x="0" y="967908"/>
          <a:ext cx="2160240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Цели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967908"/>
        <a:ext cx="2160240" cy="1287000"/>
      </dsp:txXfrm>
    </dsp:sp>
    <dsp:sp modelId="{C5BCC560-AF3B-47AF-A487-0DE04785B9DF}">
      <dsp:nvSpPr>
        <dsp:cNvPr id="0" name=""/>
        <dsp:cNvSpPr/>
      </dsp:nvSpPr>
      <dsp:spPr>
        <a:xfrm>
          <a:off x="2160239" y="967908"/>
          <a:ext cx="432048" cy="12870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23785E-1D41-4832-A75A-6B377CC50B9A}">
      <dsp:nvSpPr>
        <dsp:cNvPr id="0" name=""/>
        <dsp:cNvSpPr/>
      </dsp:nvSpPr>
      <dsp:spPr>
        <a:xfrm>
          <a:off x="2765107" y="967908"/>
          <a:ext cx="5875852" cy="1287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расширение «жизненного пространства» германской нации за счёт присоединения восточных территорий</a:t>
          </a:r>
          <a:endParaRPr lang="ru-RU" sz="18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765107" y="967908"/>
        <a:ext cx="5875852" cy="1287000"/>
      </dsp:txXfrm>
    </dsp:sp>
    <dsp:sp modelId="{024D431A-B4FB-4824-B0B8-0E69751909E0}">
      <dsp:nvSpPr>
        <dsp:cNvPr id="0" name=""/>
        <dsp:cNvSpPr/>
      </dsp:nvSpPr>
      <dsp:spPr>
        <a:xfrm>
          <a:off x="0" y="2488908"/>
          <a:ext cx="2160240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Характер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2488908"/>
        <a:ext cx="2160240" cy="1287000"/>
      </dsp:txXfrm>
    </dsp:sp>
    <dsp:sp modelId="{4DF4C1EE-1F7F-4A43-8FAF-55E8F0EA429D}">
      <dsp:nvSpPr>
        <dsp:cNvPr id="0" name=""/>
        <dsp:cNvSpPr/>
      </dsp:nvSpPr>
      <dsp:spPr>
        <a:xfrm>
          <a:off x="2160239" y="2488908"/>
          <a:ext cx="432048" cy="1287000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C8E131-E90B-42E5-9381-8313ABCD2262}">
      <dsp:nvSpPr>
        <dsp:cNvPr id="0" name=""/>
        <dsp:cNvSpPr/>
      </dsp:nvSpPr>
      <dsp:spPr>
        <a:xfrm>
          <a:off x="2765107" y="2488908"/>
          <a:ext cx="5875852" cy="12870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несправедливая захватническая война</a:t>
          </a:r>
          <a:endParaRPr lang="ru-RU" sz="18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765107" y="2488908"/>
        <a:ext cx="5875852" cy="1287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2.jp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Начало Великой </a:t>
            </a:r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Отечественной войны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69790" y="-23495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Соотношение вооружённых сил Германии и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3898" y="5013176"/>
            <a:ext cx="890773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июне 1941 г. на стороне Германии выступили Италия, Румыния, Финляндия, Венгрия, Словакия и Хорватия. Формально сохраняя нейтралитет, с Германией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ак-тивно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сотрудничали Болгария, Испания,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вишистская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Франция, Япония. В дальней-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из числа добровольцев из Испании, Франции, Бельгии, Нидерландов, Дании, Норвегии, Чехии, Сербии, Албании, Люксембурга, Швеции, Польши было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сформи-ровано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26 добровольческих дивизий СС.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9623" y="2733317"/>
            <a:ext cx="248033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Европа накануне Великой Отечественной войны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5" t="7267" r="4643" b="2411"/>
          <a:stretch/>
        </p:blipFill>
        <p:spPr bwMode="auto">
          <a:xfrm>
            <a:off x="3563888" y="1207511"/>
            <a:ext cx="4862711" cy="363638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14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23536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3309" y="1412776"/>
            <a:ext cx="5086174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рассвете 22 июня 1941 г. германия без объявления войны напала на СССР. На 400 км в глубь страны враг наносил массированные бомбовые удары по важнейшим военным и промышленным центрам, транспортным ком-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муникациям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узлам связи. Уже в первые дни войны авиация противника бомбила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Мур-манск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Ригу, Минск, Смоленск, Киев,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Севасто-поль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Житомир и другие города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стратегичес-ки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важные военные объекты, особенно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аэро-дромы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железнодорожные узлы. Врагом было задействованы 2700 самолётов. В первый день войны Красная Армия потеряла 1200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самолё-тов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из них 738 на Западном фронте, а за пер-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неделю на земле и в воздухе было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уничто-жено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свыше 4000 советских самолётов. Это обеспечило господство немецкой авиации в воздухе.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6262573"/>
            <a:ext cx="284037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Нападение Германии на СССР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" t="5834" b="17334"/>
          <a:stretch/>
        </p:blipFill>
        <p:spPr bwMode="auto">
          <a:xfrm>
            <a:off x="5395461" y="1412776"/>
            <a:ext cx="3641724" cy="464407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804248" y="1412776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6084168" y="3212976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6284208" y="3734814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782308" y="3573016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6644248" y="4293096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7004288" y="5229200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6300192" y="4274666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4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23536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3309" y="1628800"/>
            <a:ext cx="5086174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Одновременно противник развернул широкую пропагандистскую кампанию. На территории СССР были распространены сотни тысяч лис-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товок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газет, в которых говорилось, что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гер-манская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армия пришла освободить советский народ от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иудобольшевизма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Бойцам и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мандирам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Красной Армии предлагалось пере-ходить на сторону «Великой Германии».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Зна-чительную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роль в немецкой пропагандист-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кампании играла специальная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организа-ция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Винета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Она была создана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Министер-ством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просвещения и пропаганды Германии совместно с немецкими спецслужбами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непода-лёку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 Берлина ещё задолго до начала войны.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3484" y="6165304"/>
            <a:ext cx="36004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Немецкий агитационный плакат времён Великой Отечественной войны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203" y="1266453"/>
            <a:ext cx="3372961" cy="475483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79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23536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Приграничные бои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3309" y="1628800"/>
            <a:ext cx="5086174" cy="369331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Первыми, кто на государственной границе СССР принял удар передовых частей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герман-ского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вермахта, были пограничники. Они вы-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нуждены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были самостоятельно принимать ре-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 обороне государственной границы, поскольку директива о приведении войск в боевую готовность поступила от Наркомата обороны командующему войсками Западного Особого военного округа генералу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Д.Г.Павлову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только за 2 часа 15 минут до начала войны. Однако директивные указания практически остались невыполненными в связи с 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запоз-далым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поступлением в воинские части.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6334293"/>
            <a:ext cx="128754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Д.Г.Павлов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" t="1965" r="2750" b="2650"/>
          <a:stretch/>
        </p:blipFill>
        <p:spPr bwMode="auto">
          <a:xfrm>
            <a:off x="5436096" y="1351806"/>
            <a:ext cx="3543301" cy="53149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58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23536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Приграничные бои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3309" y="1628800"/>
            <a:ext cx="4808731" cy="313932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Пограничники вместе с частями Красной Армии стойко защищали западные грани-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Беззаветно и самоотверженно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сража-лись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также защитники Брестской крепости. Одиннадцать дней вели упорную борьбу бойцы 13-й погранзаставы Владимиро-Во-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лынского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погранотряда. Девятнадцать су-ток держала оборону государственной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гра-ницы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объединённая группа Карело-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Финс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погранокруга под командованием старшего лейтенанта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Н.Ф.Кайманова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888" y="6285194"/>
            <a:ext cx="14401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Н.Ф.Кайманов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16" y="1268759"/>
            <a:ext cx="3865633" cy="535498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14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23536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Приграничные бои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0230" y="4077072"/>
            <a:ext cx="8769171" cy="258532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Упорная борьба войск Красной Армии и превосходящими силами немецко-фа-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шистских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моторизованных частей развернулась на подступах к Гродно.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Мужест-венно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самоотверженно сражались с врагом воины 3-й армии под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командова-нием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генерал-лейтенанта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В.И.Кузнецова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пограничники 86-го Августовского погранотряда (начальник – майор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Г.К.Здорный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Около д.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Головенчицы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бойцы 1-й погранзаставы во главе со старшим лейтенантом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А.Н.Сивачёвым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11 часов вели бой, уничтожили 60 гитлеровцев и 3 танка. Около д.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Доргунь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пограничники 4-й заставы во главе со старшим лейтенантом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Ф.П.Кириченко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отбили 5 вражеских атак. Почти все пограничники погибли.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35821" y="3584828"/>
            <a:ext cx="127715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А.Н.Сивачёв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21" y="1258017"/>
            <a:ext cx="1302159" cy="222235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00" r="14000"/>
          <a:stretch/>
        </p:blipFill>
        <p:spPr bwMode="auto">
          <a:xfrm>
            <a:off x="4982711" y="1258017"/>
            <a:ext cx="1663025" cy="223224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018714" y="3584828"/>
            <a:ext cx="159101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Ф.П.Кириченко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165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970" y="-72416"/>
            <a:ext cx="60486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партийного и советского руководства по организации обороны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128027" y="1072773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2435" y="4954235"/>
            <a:ext cx="876917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первый день войны Верховный Совет СССР ввёл военное положение в западных регионах СССР и объявил мобилизацию в Красную Армию.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Мобилизация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при-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зыв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вооружённые силы военнообязанных, находившихся в запасе, пополнение воинских частей и создание на их основе новых военных формирований.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Мобили-зация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проходила в обстановке большого патриотического подъёма. Массовым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яв-лением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стало добровольное вступление в ряды Вооружённых Сил СССР.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7156" y="2724454"/>
            <a:ext cx="403244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Запись добровольцев в Красную Армию на призывном пункте в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56075"/>
            <a:ext cx="3681048" cy="352153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76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970" y="-72416"/>
            <a:ext cx="60486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партийного и советского руководства по организации обороны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128027" y="1072773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2435" y="4954235"/>
            <a:ext cx="876917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Одной из форм массового патриотического движения советского народа в годы войны стало народное ополчение. Основу его составляли добровольческие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воен-ные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военизированные формирования, создававшиеся для помощи действую-щей Красной Армии из граждан, которые не призывались в вооружённые силы. Кроме того, в прифронтовой полосе создавались истребительные батальоны для охраны важных объектов и борьбы с диверсионными группами противника.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32062" y="2769263"/>
            <a:ext cx="2161185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Белорусы вступают в народное ополчение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33634"/>
            <a:ext cx="4600614" cy="345603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4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970" y="-72416"/>
            <a:ext cx="60486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партийного и советского руководства по организации обороны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128027" y="1072773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2435" y="4954235"/>
            <a:ext cx="876917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Важными государственными задачами стали эвакуация и развёртывание в совет-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тылу военно-промышленного комплекса.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Эвакуация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целенаправленное перебазирование населения, оборудования промышленных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сельскохозяйствен-ных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предприятий, продуктов питания, имущества, материальных и культурных ценностей из мест, которым угрожает оккупация. 24 июня 1941 г. по решению СНК СССР был создан Совет по эвакуации.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2735379"/>
            <a:ext cx="323927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Эвакуация советских предприятий на Восток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57022"/>
            <a:ext cx="4458796" cy="354149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15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970" y="-72416"/>
            <a:ext cx="60486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партийного и советского руководства по организации обороны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128027" y="1072773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6255" y="1548502"/>
            <a:ext cx="5255669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30 июня 1941 г. был создан Государственный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митет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обороны (ГКО), который возглавил Пред-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седатель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СНК СССР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И.В.Сталин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Комитет обладал всей полнотой власти в стране. В годы войны он направлял деятельность ведомств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учрежде-ний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максимальное использование матери-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альных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духовных и военных возможностей страны для достижения победы над врагом. Для непосредственного руководства вооружённой борьбой на фронтах 23 июня 1941 г. была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-на Ставка Главного командования (СГК),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выс-ший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орган стратегического руководства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Воору-жёнными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Силами СССР и материально-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техни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ческого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обеспечения войск. 10 июля 1941 г. она была преобразована в Ставку Верховного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мандования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Её возглавил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И.В.Сталин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8 августа 1941 г. он был назначен Верховным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Главноко-мандующим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2240" y="6185341"/>
            <a:ext cx="129505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И.В.Сталин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229" y="1556792"/>
            <a:ext cx="3267075" cy="44481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60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9512" y="2276872"/>
            <a:ext cx="8712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Цели фашистской Германии в войне против Советского Союза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 «Барбаросса»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Соотношение вооружённых сил Германии и СССР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СССР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Приграничные бои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партийного и советского руководства по организации обороны страны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6970" y="-72416"/>
            <a:ext cx="60486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Деятельность партийного и советского руководства по организации обороны страны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128027" y="1072773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2435" y="5877565"/>
            <a:ext cx="8769171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Кроме И.В.Сталина в состав Ставки Верховного Главнокомандования входили С.К. Тимошенко,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К.Е.Ворошилов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В.М.Молотов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Г.К.Жуков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С.М.Будённый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Н.А.Булганин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Н.Г.Кузнецов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А.И.Антонов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А.М.Василевский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Б.М.Шапошников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603" y="3089431"/>
            <a:ext cx="161963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С.К.Тимошенко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1158678"/>
            <a:ext cx="1457200" cy="18319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393" y="1161357"/>
            <a:ext cx="1225074" cy="183761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203302" y="3089431"/>
            <a:ext cx="151925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К.Е.Ворошилов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1" y="1152975"/>
            <a:ext cx="1401992" cy="183761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29199" y="3094701"/>
            <a:ext cx="145785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В.М.Молотов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0" t="6669" r="7681" b="18294"/>
          <a:stretch/>
        </p:blipFill>
        <p:spPr bwMode="auto">
          <a:xfrm>
            <a:off x="5508104" y="1152974"/>
            <a:ext cx="1419656" cy="183761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659364" y="3091804"/>
            <a:ext cx="111713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Г.К.Жуков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52973"/>
            <a:ext cx="1317195" cy="18376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174813" y="3110854"/>
            <a:ext cx="14401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С.М.Будённый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27" y="3527275"/>
            <a:ext cx="1267156" cy="18192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203302" y="5464872"/>
            <a:ext cx="144978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Н.Г.Кузнецов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395" y="3527275"/>
            <a:ext cx="1381125" cy="18192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02914" y="5447243"/>
            <a:ext cx="144978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Н.А.Булганин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1" y="3545354"/>
            <a:ext cx="1224135" cy="180559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784783" y="5466933"/>
            <a:ext cx="133695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А.И.Антонов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69" y="3545354"/>
            <a:ext cx="1367878" cy="180559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253913" y="5464872"/>
            <a:ext cx="178499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А.М.Василевский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778" y="3545354"/>
            <a:ext cx="1239587" cy="18011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175904" y="5464872"/>
            <a:ext cx="178499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Б.М.Шапошников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354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Цели фашистской Германии в войне против Советского Союза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699792" y="1484784"/>
            <a:ext cx="3456385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характер войны со стороны нацистской Германии против СССР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548225087"/>
              </p:ext>
            </p:extLst>
          </p:nvPr>
        </p:nvGraphicFramePr>
        <p:xfrm>
          <a:off x="254336" y="1925542"/>
          <a:ext cx="8640960" cy="4743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5380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Цели фашистской Германии в войне против Советского Союза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47234" y="6309320"/>
            <a:ext cx="244827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Генеральный план «Ост»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12776"/>
            <a:ext cx="3238500" cy="47625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8764" y="2348880"/>
            <a:ext cx="5383186" cy="313932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Ещё в 1940 г. в Германии был разработан специальный план «Ост»,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который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явился обширной программой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закрепления господства Третьего рейха в Восточной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Европе.  План предусматривал на протяжении 30 лет принудительно выселить 2/3 населения за Урал, в т.ч. 75% белорусов. Примерно 10-15% подлежали онемечиванию. Остальную часть населения планировали уничтожить или превратить в дешёвую рабочую силу для нацистской Германии. 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8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Цели фашистской Германии в войне против Советского Союза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74760" y="1278384"/>
            <a:ext cx="132820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А.Розенберг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950" y="4653136"/>
            <a:ext cx="8907732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реализации плана «Ост» в рейхе было создано специальное министерство по вопросам восточных территорий во главе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А.Розенбергом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За выполнение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хозяйст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-венного использования СССР в интересах экономики отвечала специальная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орга-низация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 кодовым названием «Ольденбург», действовавшая как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экономичес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-кий штаб по реализации плана «Ост». За неделю до начала войны с СССР в военно-экономическом ведомстве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рейхсмаршала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Г.Геринга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были изданы «Директивы по ведению хозяйства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новозанятых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восточных территориях» («Зелёная папка»).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1278027"/>
            <a:ext cx="2232248" cy="326864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93758"/>
            <a:ext cx="1926181" cy="32745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76056" y="4208122"/>
            <a:ext cx="96816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Г.Геринг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16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5133" y="23536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 «Барбаросса»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64088" y="6242447"/>
            <a:ext cx="216023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«Барбаросса»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1225689"/>
            <a:ext cx="3658962" cy="535531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18 декабря 1940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А.Гитлер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под-писал директиву №21,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извест-ную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 названием план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Барба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-росса». Это был план нападения на СССР. Главный удар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-кие войска должны были нанес-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 северу от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Припятских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болот, где группе армий «Центр»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стави-лась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задача ликвидировать со-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ветские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войска в Беларуси.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Груп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-па армий «Север» должна была разгромить части Красной 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Прибалтике и захватить Ленинград. Группа армий «Юг», согласно плану, наносила удар в направлении на Киев с целью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ок-ружения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ликвидации совет-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войск на правом берегу Днепра.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844" y="1484784"/>
            <a:ext cx="5038725" cy="4572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5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5133" y="23536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 «Барбаросса»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64088" y="6242447"/>
            <a:ext cx="216023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«Барбаросса»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04" y="1771208"/>
            <a:ext cx="3658962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Германское командование дела-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ставку на стратегию «блиц-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крига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(«молниеносной войны». В ходе реализации операции планировалось: в центре – до 15 августа достичь Москвы, на юге – овладеть Донецким бассейном, а до 1 октября 1941 г. завершить операцию против СССР.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Оконча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-тельной целью плана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Барбарос-са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являлось создание оборони-тельного барьера против «азиат-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России» и выход к зиме 1941 г. на рубеж Астрахань-Вол-га-Архангельск.</a:t>
            </a:r>
            <a:endParaRPr lang="ru-RU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" t="1673" r="18517" b="6418"/>
          <a:stretch/>
        </p:blipFill>
        <p:spPr bwMode="auto">
          <a:xfrm>
            <a:off x="3901176" y="1340768"/>
            <a:ext cx="5086062" cy="467775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7562850" y="1390650"/>
            <a:ext cx="1228725" cy="4105275"/>
          </a:xfrm>
          <a:custGeom>
            <a:avLst/>
            <a:gdLst>
              <a:gd name="connsiteX0" fmla="*/ 0 w 1228725"/>
              <a:gd name="connsiteY0" fmla="*/ 0 h 4105275"/>
              <a:gd name="connsiteX1" fmla="*/ 9525 w 1228725"/>
              <a:gd name="connsiteY1" fmla="*/ 76200 h 4105275"/>
              <a:gd name="connsiteX2" fmla="*/ 28575 w 1228725"/>
              <a:gd name="connsiteY2" fmla="*/ 104775 h 4105275"/>
              <a:gd name="connsiteX3" fmla="*/ 38100 w 1228725"/>
              <a:gd name="connsiteY3" fmla="*/ 133350 h 4105275"/>
              <a:gd name="connsiteX4" fmla="*/ 57150 w 1228725"/>
              <a:gd name="connsiteY4" fmla="*/ 161925 h 4105275"/>
              <a:gd name="connsiteX5" fmla="*/ 95250 w 1228725"/>
              <a:gd name="connsiteY5" fmla="*/ 228600 h 4105275"/>
              <a:gd name="connsiteX6" fmla="*/ 104775 w 1228725"/>
              <a:gd name="connsiteY6" fmla="*/ 276225 h 4105275"/>
              <a:gd name="connsiteX7" fmla="*/ 114300 w 1228725"/>
              <a:gd name="connsiteY7" fmla="*/ 304800 h 4105275"/>
              <a:gd name="connsiteX8" fmla="*/ 171450 w 1228725"/>
              <a:gd name="connsiteY8" fmla="*/ 342900 h 4105275"/>
              <a:gd name="connsiteX9" fmla="*/ 200025 w 1228725"/>
              <a:gd name="connsiteY9" fmla="*/ 361950 h 4105275"/>
              <a:gd name="connsiteX10" fmla="*/ 295275 w 1228725"/>
              <a:gd name="connsiteY10" fmla="*/ 447675 h 4105275"/>
              <a:gd name="connsiteX11" fmla="*/ 323850 w 1228725"/>
              <a:gd name="connsiteY11" fmla="*/ 457200 h 4105275"/>
              <a:gd name="connsiteX12" fmla="*/ 381000 w 1228725"/>
              <a:gd name="connsiteY12" fmla="*/ 504825 h 4105275"/>
              <a:gd name="connsiteX13" fmla="*/ 409575 w 1228725"/>
              <a:gd name="connsiteY13" fmla="*/ 514350 h 4105275"/>
              <a:gd name="connsiteX14" fmla="*/ 438150 w 1228725"/>
              <a:gd name="connsiteY14" fmla="*/ 533400 h 4105275"/>
              <a:gd name="connsiteX15" fmla="*/ 457200 w 1228725"/>
              <a:gd name="connsiteY15" fmla="*/ 561975 h 4105275"/>
              <a:gd name="connsiteX16" fmla="*/ 485775 w 1228725"/>
              <a:gd name="connsiteY16" fmla="*/ 571500 h 4105275"/>
              <a:gd name="connsiteX17" fmla="*/ 495300 w 1228725"/>
              <a:gd name="connsiteY17" fmla="*/ 600075 h 4105275"/>
              <a:gd name="connsiteX18" fmla="*/ 561975 w 1228725"/>
              <a:gd name="connsiteY18" fmla="*/ 628650 h 4105275"/>
              <a:gd name="connsiteX19" fmla="*/ 590550 w 1228725"/>
              <a:gd name="connsiteY19" fmla="*/ 800100 h 4105275"/>
              <a:gd name="connsiteX20" fmla="*/ 600075 w 1228725"/>
              <a:gd name="connsiteY20" fmla="*/ 828675 h 4105275"/>
              <a:gd name="connsiteX21" fmla="*/ 638175 w 1228725"/>
              <a:gd name="connsiteY21" fmla="*/ 838200 h 4105275"/>
              <a:gd name="connsiteX22" fmla="*/ 666750 w 1228725"/>
              <a:gd name="connsiteY22" fmla="*/ 847725 h 4105275"/>
              <a:gd name="connsiteX23" fmla="*/ 714375 w 1228725"/>
              <a:gd name="connsiteY23" fmla="*/ 933450 h 4105275"/>
              <a:gd name="connsiteX24" fmla="*/ 733425 w 1228725"/>
              <a:gd name="connsiteY24" fmla="*/ 1028700 h 4105275"/>
              <a:gd name="connsiteX25" fmla="*/ 762000 w 1228725"/>
              <a:gd name="connsiteY25" fmla="*/ 1057275 h 4105275"/>
              <a:gd name="connsiteX26" fmla="*/ 781050 w 1228725"/>
              <a:gd name="connsiteY26" fmla="*/ 1085850 h 4105275"/>
              <a:gd name="connsiteX27" fmla="*/ 809625 w 1228725"/>
              <a:gd name="connsiteY27" fmla="*/ 1200150 h 4105275"/>
              <a:gd name="connsiteX28" fmla="*/ 866775 w 1228725"/>
              <a:gd name="connsiteY28" fmla="*/ 1238250 h 4105275"/>
              <a:gd name="connsiteX29" fmla="*/ 904875 w 1228725"/>
              <a:gd name="connsiteY29" fmla="*/ 1419225 h 4105275"/>
              <a:gd name="connsiteX30" fmla="*/ 942975 w 1228725"/>
              <a:gd name="connsiteY30" fmla="*/ 1447800 h 4105275"/>
              <a:gd name="connsiteX31" fmla="*/ 952500 w 1228725"/>
              <a:gd name="connsiteY31" fmla="*/ 1476375 h 4105275"/>
              <a:gd name="connsiteX32" fmla="*/ 962025 w 1228725"/>
              <a:gd name="connsiteY32" fmla="*/ 1552575 h 4105275"/>
              <a:gd name="connsiteX33" fmla="*/ 981075 w 1228725"/>
              <a:gd name="connsiteY33" fmla="*/ 1581150 h 4105275"/>
              <a:gd name="connsiteX34" fmla="*/ 990600 w 1228725"/>
              <a:gd name="connsiteY34" fmla="*/ 1638300 h 4105275"/>
              <a:gd name="connsiteX35" fmla="*/ 1000125 w 1228725"/>
              <a:gd name="connsiteY35" fmla="*/ 1704975 h 4105275"/>
              <a:gd name="connsiteX36" fmla="*/ 1019175 w 1228725"/>
              <a:gd name="connsiteY36" fmla="*/ 1733550 h 4105275"/>
              <a:gd name="connsiteX37" fmla="*/ 1009650 w 1228725"/>
              <a:gd name="connsiteY37" fmla="*/ 1762125 h 4105275"/>
              <a:gd name="connsiteX38" fmla="*/ 1038225 w 1228725"/>
              <a:gd name="connsiteY38" fmla="*/ 1819275 h 4105275"/>
              <a:gd name="connsiteX39" fmla="*/ 1038225 w 1228725"/>
              <a:gd name="connsiteY39" fmla="*/ 2028825 h 4105275"/>
              <a:gd name="connsiteX40" fmla="*/ 1009650 w 1228725"/>
              <a:gd name="connsiteY40" fmla="*/ 2057400 h 4105275"/>
              <a:gd name="connsiteX41" fmla="*/ 1000125 w 1228725"/>
              <a:gd name="connsiteY41" fmla="*/ 2257425 h 4105275"/>
              <a:gd name="connsiteX42" fmla="*/ 1028700 w 1228725"/>
              <a:gd name="connsiteY42" fmla="*/ 2286000 h 4105275"/>
              <a:gd name="connsiteX43" fmla="*/ 1085850 w 1228725"/>
              <a:gd name="connsiteY43" fmla="*/ 2305050 h 4105275"/>
              <a:gd name="connsiteX44" fmla="*/ 1095375 w 1228725"/>
              <a:gd name="connsiteY44" fmla="*/ 2333625 h 4105275"/>
              <a:gd name="connsiteX45" fmla="*/ 1228725 w 1228725"/>
              <a:gd name="connsiteY45" fmla="*/ 2381250 h 4105275"/>
              <a:gd name="connsiteX46" fmla="*/ 1200150 w 1228725"/>
              <a:gd name="connsiteY46" fmla="*/ 2390775 h 4105275"/>
              <a:gd name="connsiteX47" fmla="*/ 1095375 w 1228725"/>
              <a:gd name="connsiteY47" fmla="*/ 2419350 h 4105275"/>
              <a:gd name="connsiteX48" fmla="*/ 1076325 w 1228725"/>
              <a:gd name="connsiteY48" fmla="*/ 2476500 h 4105275"/>
              <a:gd name="connsiteX49" fmla="*/ 1066800 w 1228725"/>
              <a:gd name="connsiteY49" fmla="*/ 2552700 h 4105275"/>
              <a:gd name="connsiteX50" fmla="*/ 1057275 w 1228725"/>
              <a:gd name="connsiteY50" fmla="*/ 2581275 h 4105275"/>
              <a:gd name="connsiteX51" fmla="*/ 1028700 w 1228725"/>
              <a:gd name="connsiteY51" fmla="*/ 2600325 h 4105275"/>
              <a:gd name="connsiteX52" fmla="*/ 1009650 w 1228725"/>
              <a:gd name="connsiteY52" fmla="*/ 2628900 h 4105275"/>
              <a:gd name="connsiteX53" fmla="*/ 923925 w 1228725"/>
              <a:gd name="connsiteY53" fmla="*/ 2695575 h 4105275"/>
              <a:gd name="connsiteX54" fmla="*/ 895350 w 1228725"/>
              <a:gd name="connsiteY54" fmla="*/ 2724150 h 4105275"/>
              <a:gd name="connsiteX55" fmla="*/ 866775 w 1228725"/>
              <a:gd name="connsiteY55" fmla="*/ 2743200 h 4105275"/>
              <a:gd name="connsiteX56" fmla="*/ 847725 w 1228725"/>
              <a:gd name="connsiteY56" fmla="*/ 2771775 h 4105275"/>
              <a:gd name="connsiteX57" fmla="*/ 790575 w 1228725"/>
              <a:gd name="connsiteY57" fmla="*/ 2790825 h 4105275"/>
              <a:gd name="connsiteX58" fmla="*/ 762000 w 1228725"/>
              <a:gd name="connsiteY58" fmla="*/ 2809875 h 4105275"/>
              <a:gd name="connsiteX59" fmla="*/ 704850 w 1228725"/>
              <a:gd name="connsiteY59" fmla="*/ 2828925 h 4105275"/>
              <a:gd name="connsiteX60" fmla="*/ 685800 w 1228725"/>
              <a:gd name="connsiteY60" fmla="*/ 2857500 h 4105275"/>
              <a:gd name="connsiteX61" fmla="*/ 742950 w 1228725"/>
              <a:gd name="connsiteY61" fmla="*/ 2905125 h 4105275"/>
              <a:gd name="connsiteX62" fmla="*/ 733425 w 1228725"/>
              <a:gd name="connsiteY62" fmla="*/ 2952750 h 4105275"/>
              <a:gd name="connsiteX63" fmla="*/ 704850 w 1228725"/>
              <a:gd name="connsiteY63" fmla="*/ 2962275 h 4105275"/>
              <a:gd name="connsiteX64" fmla="*/ 695325 w 1228725"/>
              <a:gd name="connsiteY64" fmla="*/ 2990850 h 4105275"/>
              <a:gd name="connsiteX65" fmla="*/ 676275 w 1228725"/>
              <a:gd name="connsiteY65" fmla="*/ 3019425 h 4105275"/>
              <a:gd name="connsiteX66" fmla="*/ 704850 w 1228725"/>
              <a:gd name="connsiteY66" fmla="*/ 3076575 h 4105275"/>
              <a:gd name="connsiteX67" fmla="*/ 676275 w 1228725"/>
              <a:gd name="connsiteY67" fmla="*/ 3143250 h 4105275"/>
              <a:gd name="connsiteX68" fmla="*/ 666750 w 1228725"/>
              <a:gd name="connsiteY68" fmla="*/ 3171825 h 4105275"/>
              <a:gd name="connsiteX69" fmla="*/ 657225 w 1228725"/>
              <a:gd name="connsiteY69" fmla="*/ 3248025 h 4105275"/>
              <a:gd name="connsiteX70" fmla="*/ 647700 w 1228725"/>
              <a:gd name="connsiteY70" fmla="*/ 3276600 h 4105275"/>
              <a:gd name="connsiteX71" fmla="*/ 619125 w 1228725"/>
              <a:gd name="connsiteY71" fmla="*/ 3295650 h 4105275"/>
              <a:gd name="connsiteX72" fmla="*/ 609600 w 1228725"/>
              <a:gd name="connsiteY72" fmla="*/ 3324225 h 4105275"/>
              <a:gd name="connsiteX73" fmla="*/ 590550 w 1228725"/>
              <a:gd name="connsiteY73" fmla="*/ 3352800 h 4105275"/>
              <a:gd name="connsiteX74" fmla="*/ 600075 w 1228725"/>
              <a:gd name="connsiteY74" fmla="*/ 3495675 h 4105275"/>
              <a:gd name="connsiteX75" fmla="*/ 657225 w 1228725"/>
              <a:gd name="connsiteY75" fmla="*/ 3524250 h 4105275"/>
              <a:gd name="connsiteX76" fmla="*/ 695325 w 1228725"/>
              <a:gd name="connsiteY76" fmla="*/ 3533775 h 4105275"/>
              <a:gd name="connsiteX77" fmla="*/ 723900 w 1228725"/>
              <a:gd name="connsiteY77" fmla="*/ 3543300 h 4105275"/>
              <a:gd name="connsiteX78" fmla="*/ 819150 w 1228725"/>
              <a:gd name="connsiteY78" fmla="*/ 3552825 h 4105275"/>
              <a:gd name="connsiteX79" fmla="*/ 819150 w 1228725"/>
              <a:gd name="connsiteY79" fmla="*/ 3629025 h 4105275"/>
              <a:gd name="connsiteX80" fmla="*/ 857250 w 1228725"/>
              <a:gd name="connsiteY80" fmla="*/ 3648075 h 4105275"/>
              <a:gd name="connsiteX81" fmla="*/ 876300 w 1228725"/>
              <a:gd name="connsiteY81" fmla="*/ 3676650 h 4105275"/>
              <a:gd name="connsiteX82" fmla="*/ 904875 w 1228725"/>
              <a:gd name="connsiteY82" fmla="*/ 3686175 h 4105275"/>
              <a:gd name="connsiteX83" fmla="*/ 981075 w 1228725"/>
              <a:gd name="connsiteY83" fmla="*/ 3705225 h 4105275"/>
              <a:gd name="connsiteX84" fmla="*/ 990600 w 1228725"/>
              <a:gd name="connsiteY84" fmla="*/ 3743325 h 4105275"/>
              <a:gd name="connsiteX85" fmla="*/ 1057275 w 1228725"/>
              <a:gd name="connsiteY85" fmla="*/ 3781425 h 4105275"/>
              <a:gd name="connsiteX86" fmla="*/ 1114425 w 1228725"/>
              <a:gd name="connsiteY86" fmla="*/ 3829050 h 4105275"/>
              <a:gd name="connsiteX87" fmla="*/ 1123950 w 1228725"/>
              <a:gd name="connsiteY87" fmla="*/ 3857625 h 4105275"/>
              <a:gd name="connsiteX88" fmla="*/ 1133475 w 1228725"/>
              <a:gd name="connsiteY88" fmla="*/ 3914775 h 4105275"/>
              <a:gd name="connsiteX89" fmla="*/ 1104900 w 1228725"/>
              <a:gd name="connsiteY89" fmla="*/ 3924300 h 4105275"/>
              <a:gd name="connsiteX90" fmla="*/ 1085850 w 1228725"/>
              <a:gd name="connsiteY90" fmla="*/ 4000500 h 4105275"/>
              <a:gd name="connsiteX91" fmla="*/ 1104900 w 1228725"/>
              <a:gd name="connsiteY91" fmla="*/ 4029075 h 4105275"/>
              <a:gd name="connsiteX92" fmla="*/ 1114425 w 1228725"/>
              <a:gd name="connsiteY92" fmla="*/ 4067175 h 4105275"/>
              <a:gd name="connsiteX93" fmla="*/ 1143000 w 1228725"/>
              <a:gd name="connsiteY93" fmla="*/ 4105275 h 410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228725" h="4105275">
                <a:moveTo>
                  <a:pt x="0" y="0"/>
                </a:moveTo>
                <a:cubicBezTo>
                  <a:pt x="3175" y="25400"/>
                  <a:pt x="2790" y="51504"/>
                  <a:pt x="9525" y="76200"/>
                </a:cubicBezTo>
                <a:cubicBezTo>
                  <a:pt x="12537" y="87244"/>
                  <a:pt x="23455" y="94536"/>
                  <a:pt x="28575" y="104775"/>
                </a:cubicBezTo>
                <a:cubicBezTo>
                  <a:pt x="33065" y="113755"/>
                  <a:pt x="33610" y="124370"/>
                  <a:pt x="38100" y="133350"/>
                </a:cubicBezTo>
                <a:cubicBezTo>
                  <a:pt x="43220" y="143589"/>
                  <a:pt x="51470" y="151986"/>
                  <a:pt x="57150" y="161925"/>
                </a:cubicBezTo>
                <a:cubicBezTo>
                  <a:pt x="105489" y="246518"/>
                  <a:pt x="48838" y="158982"/>
                  <a:pt x="95250" y="228600"/>
                </a:cubicBezTo>
                <a:cubicBezTo>
                  <a:pt x="98425" y="244475"/>
                  <a:pt x="100848" y="260519"/>
                  <a:pt x="104775" y="276225"/>
                </a:cubicBezTo>
                <a:cubicBezTo>
                  <a:pt x="107210" y="285965"/>
                  <a:pt x="107200" y="297700"/>
                  <a:pt x="114300" y="304800"/>
                </a:cubicBezTo>
                <a:cubicBezTo>
                  <a:pt x="130489" y="320989"/>
                  <a:pt x="152400" y="330200"/>
                  <a:pt x="171450" y="342900"/>
                </a:cubicBezTo>
                <a:cubicBezTo>
                  <a:pt x="180975" y="349250"/>
                  <a:pt x="191930" y="353855"/>
                  <a:pt x="200025" y="361950"/>
                </a:cubicBezTo>
                <a:cubicBezTo>
                  <a:pt x="226220" y="388145"/>
                  <a:pt x="260478" y="427791"/>
                  <a:pt x="295275" y="447675"/>
                </a:cubicBezTo>
                <a:cubicBezTo>
                  <a:pt x="303992" y="452656"/>
                  <a:pt x="314325" y="454025"/>
                  <a:pt x="323850" y="457200"/>
                </a:cubicBezTo>
                <a:cubicBezTo>
                  <a:pt x="344916" y="478266"/>
                  <a:pt x="354478" y="491564"/>
                  <a:pt x="381000" y="504825"/>
                </a:cubicBezTo>
                <a:cubicBezTo>
                  <a:pt x="389980" y="509315"/>
                  <a:pt x="400050" y="511175"/>
                  <a:pt x="409575" y="514350"/>
                </a:cubicBezTo>
                <a:cubicBezTo>
                  <a:pt x="419100" y="520700"/>
                  <a:pt x="430055" y="525305"/>
                  <a:pt x="438150" y="533400"/>
                </a:cubicBezTo>
                <a:cubicBezTo>
                  <a:pt x="446245" y="541495"/>
                  <a:pt x="448261" y="554824"/>
                  <a:pt x="457200" y="561975"/>
                </a:cubicBezTo>
                <a:cubicBezTo>
                  <a:pt x="465040" y="568247"/>
                  <a:pt x="476250" y="568325"/>
                  <a:pt x="485775" y="571500"/>
                </a:cubicBezTo>
                <a:cubicBezTo>
                  <a:pt x="488950" y="581025"/>
                  <a:pt x="489028" y="592235"/>
                  <a:pt x="495300" y="600075"/>
                </a:cubicBezTo>
                <a:cubicBezTo>
                  <a:pt x="511745" y="620631"/>
                  <a:pt x="539096" y="622930"/>
                  <a:pt x="561975" y="628650"/>
                </a:cubicBezTo>
                <a:cubicBezTo>
                  <a:pt x="621282" y="717611"/>
                  <a:pt x="601976" y="662984"/>
                  <a:pt x="590550" y="800100"/>
                </a:cubicBezTo>
                <a:cubicBezTo>
                  <a:pt x="593725" y="809625"/>
                  <a:pt x="592235" y="822403"/>
                  <a:pt x="600075" y="828675"/>
                </a:cubicBezTo>
                <a:cubicBezTo>
                  <a:pt x="610297" y="836853"/>
                  <a:pt x="625588" y="834604"/>
                  <a:pt x="638175" y="838200"/>
                </a:cubicBezTo>
                <a:cubicBezTo>
                  <a:pt x="647829" y="840958"/>
                  <a:pt x="657225" y="844550"/>
                  <a:pt x="666750" y="847725"/>
                </a:cubicBezTo>
                <a:cubicBezTo>
                  <a:pt x="710419" y="913229"/>
                  <a:pt x="697610" y="883155"/>
                  <a:pt x="714375" y="933450"/>
                </a:cubicBezTo>
                <a:cubicBezTo>
                  <a:pt x="715182" y="939097"/>
                  <a:pt x="721334" y="1010564"/>
                  <a:pt x="733425" y="1028700"/>
                </a:cubicBezTo>
                <a:cubicBezTo>
                  <a:pt x="740897" y="1039908"/>
                  <a:pt x="753376" y="1046927"/>
                  <a:pt x="762000" y="1057275"/>
                </a:cubicBezTo>
                <a:cubicBezTo>
                  <a:pt x="769329" y="1066069"/>
                  <a:pt x="774700" y="1076325"/>
                  <a:pt x="781050" y="1085850"/>
                </a:cubicBezTo>
                <a:cubicBezTo>
                  <a:pt x="793876" y="1162807"/>
                  <a:pt x="784468" y="1124678"/>
                  <a:pt x="809625" y="1200150"/>
                </a:cubicBezTo>
                <a:cubicBezTo>
                  <a:pt x="816865" y="1221870"/>
                  <a:pt x="866775" y="1238250"/>
                  <a:pt x="866775" y="1238250"/>
                </a:cubicBezTo>
                <a:cubicBezTo>
                  <a:pt x="877988" y="1428873"/>
                  <a:pt x="831097" y="1366527"/>
                  <a:pt x="904875" y="1419225"/>
                </a:cubicBezTo>
                <a:cubicBezTo>
                  <a:pt x="917793" y="1428452"/>
                  <a:pt x="930275" y="1438275"/>
                  <a:pt x="942975" y="1447800"/>
                </a:cubicBezTo>
                <a:cubicBezTo>
                  <a:pt x="946150" y="1457325"/>
                  <a:pt x="950704" y="1466497"/>
                  <a:pt x="952500" y="1476375"/>
                </a:cubicBezTo>
                <a:cubicBezTo>
                  <a:pt x="957079" y="1501560"/>
                  <a:pt x="955290" y="1527879"/>
                  <a:pt x="962025" y="1552575"/>
                </a:cubicBezTo>
                <a:cubicBezTo>
                  <a:pt x="965037" y="1563619"/>
                  <a:pt x="974725" y="1571625"/>
                  <a:pt x="981075" y="1581150"/>
                </a:cubicBezTo>
                <a:cubicBezTo>
                  <a:pt x="984250" y="1600200"/>
                  <a:pt x="987663" y="1619212"/>
                  <a:pt x="990600" y="1638300"/>
                </a:cubicBezTo>
                <a:cubicBezTo>
                  <a:pt x="994014" y="1660490"/>
                  <a:pt x="993674" y="1683471"/>
                  <a:pt x="1000125" y="1704975"/>
                </a:cubicBezTo>
                <a:cubicBezTo>
                  <a:pt x="1003414" y="1715940"/>
                  <a:pt x="1012825" y="1724025"/>
                  <a:pt x="1019175" y="1733550"/>
                </a:cubicBezTo>
                <a:cubicBezTo>
                  <a:pt x="1016000" y="1743075"/>
                  <a:pt x="1009650" y="1752085"/>
                  <a:pt x="1009650" y="1762125"/>
                </a:cubicBezTo>
                <a:cubicBezTo>
                  <a:pt x="1009650" y="1781843"/>
                  <a:pt x="1028593" y="1804828"/>
                  <a:pt x="1038225" y="1819275"/>
                </a:cubicBezTo>
                <a:cubicBezTo>
                  <a:pt x="1051857" y="1901068"/>
                  <a:pt x="1060183" y="1924522"/>
                  <a:pt x="1038225" y="2028825"/>
                </a:cubicBezTo>
                <a:cubicBezTo>
                  <a:pt x="1035450" y="2042006"/>
                  <a:pt x="1019175" y="2047875"/>
                  <a:pt x="1009650" y="2057400"/>
                </a:cubicBezTo>
                <a:cubicBezTo>
                  <a:pt x="981903" y="2140641"/>
                  <a:pt x="974059" y="2140129"/>
                  <a:pt x="1000125" y="2257425"/>
                </a:cubicBezTo>
                <a:cubicBezTo>
                  <a:pt x="1003047" y="2270575"/>
                  <a:pt x="1016925" y="2279458"/>
                  <a:pt x="1028700" y="2286000"/>
                </a:cubicBezTo>
                <a:cubicBezTo>
                  <a:pt x="1046253" y="2295752"/>
                  <a:pt x="1085850" y="2305050"/>
                  <a:pt x="1085850" y="2305050"/>
                </a:cubicBezTo>
                <a:cubicBezTo>
                  <a:pt x="1089025" y="2314575"/>
                  <a:pt x="1092617" y="2323971"/>
                  <a:pt x="1095375" y="2333625"/>
                </a:cubicBezTo>
                <a:cubicBezTo>
                  <a:pt x="1117798" y="2412106"/>
                  <a:pt x="1082810" y="2370026"/>
                  <a:pt x="1228725" y="2381250"/>
                </a:cubicBezTo>
                <a:cubicBezTo>
                  <a:pt x="1219200" y="2384425"/>
                  <a:pt x="1209836" y="2388133"/>
                  <a:pt x="1200150" y="2390775"/>
                </a:cubicBezTo>
                <a:cubicBezTo>
                  <a:pt x="1081982" y="2423003"/>
                  <a:pt x="1161147" y="2397426"/>
                  <a:pt x="1095375" y="2419350"/>
                </a:cubicBezTo>
                <a:cubicBezTo>
                  <a:pt x="1089025" y="2438400"/>
                  <a:pt x="1078816" y="2456575"/>
                  <a:pt x="1076325" y="2476500"/>
                </a:cubicBezTo>
                <a:cubicBezTo>
                  <a:pt x="1073150" y="2501900"/>
                  <a:pt x="1071379" y="2527515"/>
                  <a:pt x="1066800" y="2552700"/>
                </a:cubicBezTo>
                <a:cubicBezTo>
                  <a:pt x="1065004" y="2562578"/>
                  <a:pt x="1063547" y="2573435"/>
                  <a:pt x="1057275" y="2581275"/>
                </a:cubicBezTo>
                <a:cubicBezTo>
                  <a:pt x="1050124" y="2590214"/>
                  <a:pt x="1038225" y="2593975"/>
                  <a:pt x="1028700" y="2600325"/>
                </a:cubicBezTo>
                <a:cubicBezTo>
                  <a:pt x="1022350" y="2609850"/>
                  <a:pt x="1016979" y="2620106"/>
                  <a:pt x="1009650" y="2628900"/>
                </a:cubicBezTo>
                <a:cubicBezTo>
                  <a:pt x="981672" y="2662473"/>
                  <a:pt x="963751" y="2669024"/>
                  <a:pt x="923925" y="2695575"/>
                </a:cubicBezTo>
                <a:cubicBezTo>
                  <a:pt x="912717" y="2703047"/>
                  <a:pt x="905698" y="2715526"/>
                  <a:pt x="895350" y="2724150"/>
                </a:cubicBezTo>
                <a:cubicBezTo>
                  <a:pt x="886556" y="2731479"/>
                  <a:pt x="876300" y="2736850"/>
                  <a:pt x="866775" y="2743200"/>
                </a:cubicBezTo>
                <a:cubicBezTo>
                  <a:pt x="860425" y="2752725"/>
                  <a:pt x="857433" y="2765708"/>
                  <a:pt x="847725" y="2771775"/>
                </a:cubicBezTo>
                <a:cubicBezTo>
                  <a:pt x="830697" y="2782418"/>
                  <a:pt x="790575" y="2790825"/>
                  <a:pt x="790575" y="2790825"/>
                </a:cubicBezTo>
                <a:cubicBezTo>
                  <a:pt x="781050" y="2797175"/>
                  <a:pt x="772461" y="2805226"/>
                  <a:pt x="762000" y="2809875"/>
                </a:cubicBezTo>
                <a:cubicBezTo>
                  <a:pt x="743650" y="2818030"/>
                  <a:pt x="704850" y="2828925"/>
                  <a:pt x="704850" y="2828925"/>
                </a:cubicBezTo>
                <a:cubicBezTo>
                  <a:pt x="698500" y="2838450"/>
                  <a:pt x="683918" y="2846208"/>
                  <a:pt x="685800" y="2857500"/>
                </a:cubicBezTo>
                <a:cubicBezTo>
                  <a:pt x="688092" y="2871251"/>
                  <a:pt x="732383" y="2898080"/>
                  <a:pt x="742950" y="2905125"/>
                </a:cubicBezTo>
                <a:cubicBezTo>
                  <a:pt x="739775" y="2921000"/>
                  <a:pt x="742405" y="2939280"/>
                  <a:pt x="733425" y="2952750"/>
                </a:cubicBezTo>
                <a:cubicBezTo>
                  <a:pt x="727856" y="2961104"/>
                  <a:pt x="711950" y="2955175"/>
                  <a:pt x="704850" y="2962275"/>
                </a:cubicBezTo>
                <a:cubicBezTo>
                  <a:pt x="697750" y="2969375"/>
                  <a:pt x="699815" y="2981870"/>
                  <a:pt x="695325" y="2990850"/>
                </a:cubicBezTo>
                <a:cubicBezTo>
                  <a:pt x="690205" y="3001089"/>
                  <a:pt x="682625" y="3009900"/>
                  <a:pt x="676275" y="3019425"/>
                </a:cubicBezTo>
                <a:cubicBezTo>
                  <a:pt x="685907" y="3033872"/>
                  <a:pt x="704850" y="3056857"/>
                  <a:pt x="704850" y="3076575"/>
                </a:cubicBezTo>
                <a:cubicBezTo>
                  <a:pt x="704850" y="3116222"/>
                  <a:pt x="691829" y="3112142"/>
                  <a:pt x="676275" y="3143250"/>
                </a:cubicBezTo>
                <a:cubicBezTo>
                  <a:pt x="671785" y="3152230"/>
                  <a:pt x="669925" y="3162300"/>
                  <a:pt x="666750" y="3171825"/>
                </a:cubicBezTo>
                <a:cubicBezTo>
                  <a:pt x="663575" y="3197225"/>
                  <a:pt x="661804" y="3222840"/>
                  <a:pt x="657225" y="3248025"/>
                </a:cubicBezTo>
                <a:cubicBezTo>
                  <a:pt x="655429" y="3257903"/>
                  <a:pt x="653972" y="3268760"/>
                  <a:pt x="647700" y="3276600"/>
                </a:cubicBezTo>
                <a:cubicBezTo>
                  <a:pt x="640549" y="3285539"/>
                  <a:pt x="628650" y="3289300"/>
                  <a:pt x="619125" y="3295650"/>
                </a:cubicBezTo>
                <a:cubicBezTo>
                  <a:pt x="615950" y="3305175"/>
                  <a:pt x="614090" y="3315245"/>
                  <a:pt x="609600" y="3324225"/>
                </a:cubicBezTo>
                <a:cubicBezTo>
                  <a:pt x="604480" y="3334464"/>
                  <a:pt x="591185" y="3341370"/>
                  <a:pt x="590550" y="3352800"/>
                </a:cubicBezTo>
                <a:cubicBezTo>
                  <a:pt x="587902" y="3400457"/>
                  <a:pt x="589143" y="3449213"/>
                  <a:pt x="600075" y="3495675"/>
                </a:cubicBezTo>
                <a:cubicBezTo>
                  <a:pt x="603084" y="3508462"/>
                  <a:pt x="647540" y="3521483"/>
                  <a:pt x="657225" y="3524250"/>
                </a:cubicBezTo>
                <a:cubicBezTo>
                  <a:pt x="669812" y="3527846"/>
                  <a:pt x="682738" y="3530179"/>
                  <a:pt x="695325" y="3533775"/>
                </a:cubicBezTo>
                <a:cubicBezTo>
                  <a:pt x="704979" y="3536533"/>
                  <a:pt x="713977" y="3541773"/>
                  <a:pt x="723900" y="3543300"/>
                </a:cubicBezTo>
                <a:cubicBezTo>
                  <a:pt x="755437" y="3548152"/>
                  <a:pt x="787400" y="3549650"/>
                  <a:pt x="819150" y="3552825"/>
                </a:cubicBezTo>
                <a:cubicBezTo>
                  <a:pt x="810338" y="3579262"/>
                  <a:pt x="798252" y="3599767"/>
                  <a:pt x="819150" y="3629025"/>
                </a:cubicBezTo>
                <a:cubicBezTo>
                  <a:pt x="827403" y="3640579"/>
                  <a:pt x="844550" y="3641725"/>
                  <a:pt x="857250" y="3648075"/>
                </a:cubicBezTo>
                <a:cubicBezTo>
                  <a:pt x="863600" y="3657600"/>
                  <a:pt x="867361" y="3669499"/>
                  <a:pt x="876300" y="3676650"/>
                </a:cubicBezTo>
                <a:cubicBezTo>
                  <a:pt x="884140" y="3682922"/>
                  <a:pt x="895135" y="3683740"/>
                  <a:pt x="904875" y="3686175"/>
                </a:cubicBezTo>
                <a:lnTo>
                  <a:pt x="981075" y="3705225"/>
                </a:lnTo>
                <a:cubicBezTo>
                  <a:pt x="984250" y="3717925"/>
                  <a:pt x="983338" y="3732433"/>
                  <a:pt x="990600" y="3743325"/>
                </a:cubicBezTo>
                <a:cubicBezTo>
                  <a:pt x="997740" y="3754036"/>
                  <a:pt x="1050176" y="3777369"/>
                  <a:pt x="1057275" y="3781425"/>
                </a:cubicBezTo>
                <a:cubicBezTo>
                  <a:pt x="1088217" y="3799106"/>
                  <a:pt x="1088158" y="3802783"/>
                  <a:pt x="1114425" y="3829050"/>
                </a:cubicBezTo>
                <a:cubicBezTo>
                  <a:pt x="1117600" y="3838575"/>
                  <a:pt x="1119460" y="3848645"/>
                  <a:pt x="1123950" y="3857625"/>
                </a:cubicBezTo>
                <a:cubicBezTo>
                  <a:pt x="1134474" y="3878674"/>
                  <a:pt x="1158982" y="3889268"/>
                  <a:pt x="1133475" y="3914775"/>
                </a:cubicBezTo>
                <a:cubicBezTo>
                  <a:pt x="1126375" y="3921875"/>
                  <a:pt x="1114425" y="3921125"/>
                  <a:pt x="1104900" y="3924300"/>
                </a:cubicBezTo>
                <a:cubicBezTo>
                  <a:pt x="1098680" y="3942961"/>
                  <a:pt x="1083760" y="3983781"/>
                  <a:pt x="1085850" y="4000500"/>
                </a:cubicBezTo>
                <a:cubicBezTo>
                  <a:pt x="1087270" y="4011859"/>
                  <a:pt x="1098550" y="4019550"/>
                  <a:pt x="1104900" y="4029075"/>
                </a:cubicBezTo>
                <a:cubicBezTo>
                  <a:pt x="1108075" y="4041775"/>
                  <a:pt x="1109268" y="4055143"/>
                  <a:pt x="1114425" y="4067175"/>
                </a:cubicBezTo>
                <a:cubicBezTo>
                  <a:pt x="1122503" y="4086023"/>
                  <a:pt x="1130661" y="4092936"/>
                  <a:pt x="1143000" y="4105275"/>
                </a:cubicBezTo>
              </a:path>
            </a:pathLst>
          </a:custGeom>
          <a:ln w="50800"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63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5133" y="7654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Соотношение вооружённых сил Германии и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60259" y="1196751"/>
            <a:ext cx="442911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Соотношения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численности вооружённых сил Германии и СССР накануне войны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905626"/>
              </p:ext>
            </p:extLst>
          </p:nvPr>
        </p:nvGraphicFramePr>
        <p:xfrm>
          <a:off x="46865" y="2060848"/>
          <a:ext cx="906527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7267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5133" y="7654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Соотношение вооружённых сил Германии и СССР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714261"/>
              </p:ext>
            </p:extLst>
          </p:nvPr>
        </p:nvGraphicFramePr>
        <p:xfrm>
          <a:off x="218333" y="2276872"/>
          <a:ext cx="8712965" cy="395427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2160240"/>
                <a:gridCol w="1310545"/>
                <a:gridCol w="1310545"/>
                <a:gridCol w="1372537"/>
                <a:gridCol w="1279549"/>
                <a:gridCol w="1279549"/>
              </a:tblGrid>
              <a:tr h="1318090"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Дивизии</a:t>
                      </a:r>
                      <a:endParaRPr lang="ru-RU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Личный состав</a:t>
                      </a:r>
                      <a:endParaRPr lang="ru-RU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Орудия и миномёты</a:t>
                      </a:r>
                      <a:endParaRPr lang="ru-RU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Танки</a:t>
                      </a:r>
                      <a:endParaRPr lang="ru-RU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Боевые самолёты</a:t>
                      </a:r>
                      <a:endParaRPr lang="ru-RU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</a:tr>
              <a:tr h="131809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Западный Особый</a:t>
                      </a:r>
                      <a:r>
                        <a:rPr lang="ru-RU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военный округ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55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Более 673000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13125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2900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1832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</a:tr>
              <a:tr h="131809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Группа армий «Центр»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47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820000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10763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1177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1468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15133" y="1340767"/>
            <a:ext cx="473202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вооружённых сил Западного особого военного округа и группы армий «Центр»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154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1433</Words>
  <Application>Microsoft Office PowerPoint</Application>
  <PresentationFormat>Экран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Начало Великой Отечественной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Великой Отечественной войны</dc:title>
  <dc:subject>Начало Великой Отечественной войны</dc:subject>
  <dc:creator>Ситник П.В.</dc:creator>
  <dc:description>Презентация</dc:description>
  <cp:lastModifiedBy>Ситник П.В.</cp:lastModifiedBy>
  <cp:revision>109</cp:revision>
  <dcterms:created xsi:type="dcterms:W3CDTF">2014-03-29T17:14:05Z</dcterms:created>
  <dcterms:modified xsi:type="dcterms:W3CDTF">2014-04-06T21:16:30Z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06.04.2014</vt:lpwstr>
  </property>
</Properties>
</file>