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24" r:id="rId4"/>
    <p:sldId id="350" r:id="rId5"/>
    <p:sldId id="351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69" r:id="rId24"/>
    <p:sldId id="370" r:id="rId25"/>
    <p:sldId id="371" r:id="rId26"/>
    <p:sldId id="372" r:id="rId27"/>
    <p:sldId id="373" r:id="rId28"/>
    <p:sldId id="37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1E2974-3878-48D1-867A-C9BBB2DFF453}" type="doc">
      <dgm:prSet loTypeId="urn:microsoft.com/office/officeart/2005/8/layout/hList3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34B9058A-90CD-466A-AC32-FF0446776134}">
      <dgm:prSet phldrT="[Текст]" custT="1"/>
      <dgm:spPr>
        <a:solidFill>
          <a:srgbClr val="663300"/>
        </a:solidFill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Значение и последствия Сталинградской битвы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081C9FA3-BDAF-4A00-BBAB-900A0E250DF3}" type="parTrans" cxnId="{DB71C2B0-EC74-4E65-9A68-B26A36562DB6}">
      <dgm:prSet/>
      <dgm:spPr/>
      <dgm:t>
        <a:bodyPr/>
        <a:lstStyle/>
        <a:p>
          <a:endParaRPr lang="ru-RU"/>
        </a:p>
      </dgm:t>
    </dgm:pt>
    <dgm:pt modelId="{6B80DC9D-00D3-4177-B479-F3D37F7DCDC0}" type="sibTrans" cxnId="{DB71C2B0-EC74-4E65-9A68-B26A36562DB6}">
      <dgm:prSet/>
      <dgm:spPr/>
      <dgm:t>
        <a:bodyPr/>
        <a:lstStyle/>
        <a:p>
          <a:endParaRPr lang="ru-RU"/>
        </a:p>
      </dgm:t>
    </dgm:pt>
    <dgm:pt modelId="{1CBABDC9-7190-4B42-828E-F3C22C82F974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переход 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стратегичес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-кой 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инициати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-вы к советским войскам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34901615-0A3E-461B-B523-B0226C4A3A0E}" type="parTrans" cxnId="{B0DF0E68-01AD-45E3-9C23-08EB0415BAEB}">
      <dgm:prSet/>
      <dgm:spPr/>
      <dgm:t>
        <a:bodyPr/>
        <a:lstStyle/>
        <a:p>
          <a:endParaRPr lang="ru-RU"/>
        </a:p>
      </dgm:t>
    </dgm:pt>
    <dgm:pt modelId="{96BE0A86-8A76-4B0A-82AF-CDBB557CA6FA}" type="sibTrans" cxnId="{B0DF0E68-01AD-45E3-9C23-08EB0415BAEB}">
      <dgm:prSet/>
      <dgm:spPr/>
      <dgm:t>
        <a:bodyPr/>
        <a:lstStyle/>
        <a:p>
          <a:endParaRPr lang="ru-RU"/>
        </a:p>
      </dgm:t>
    </dgm:pt>
    <dgm:pt modelId="{9CA1DFF2-C064-4B62-8ABA-C2B67CB60EE7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обострение 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внутриполи-тического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положения в Германии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9296CC1-DA31-49BF-8245-B872426B9FFA}" type="parTrans" cxnId="{9C390B07-6DC6-4AE8-BB95-192D1AD47DDF}">
      <dgm:prSet/>
      <dgm:spPr/>
      <dgm:t>
        <a:bodyPr/>
        <a:lstStyle/>
        <a:p>
          <a:endParaRPr lang="ru-RU"/>
        </a:p>
      </dgm:t>
    </dgm:pt>
    <dgm:pt modelId="{9C4B1AD9-C401-4D54-B5D1-504EE7875089}" type="sibTrans" cxnId="{9C390B07-6DC6-4AE8-BB95-192D1AD47DDF}">
      <dgm:prSet/>
      <dgm:spPr/>
      <dgm:t>
        <a:bodyPr/>
        <a:lstStyle/>
        <a:p>
          <a:endParaRPr lang="ru-RU"/>
        </a:p>
      </dgm:t>
    </dgm:pt>
    <dgm:pt modelId="{8AAC7FBD-5AB8-463C-92C1-95F163564C4A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отказ Японии и Турции от нападения на СССР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B3F0ECBF-34D3-45E7-AD2F-89D25735328A}" type="parTrans" cxnId="{DEB03517-1BB5-4151-A8C8-A38A5BEA9643}">
      <dgm:prSet/>
      <dgm:spPr/>
      <dgm:t>
        <a:bodyPr/>
        <a:lstStyle/>
        <a:p>
          <a:endParaRPr lang="ru-RU"/>
        </a:p>
      </dgm:t>
    </dgm:pt>
    <dgm:pt modelId="{4FF7F3E8-A8B8-4BEF-BDBF-9424E0F64815}" type="sibTrans" cxnId="{DEB03517-1BB5-4151-A8C8-A38A5BEA9643}">
      <dgm:prSet/>
      <dgm:spPr/>
      <dgm:t>
        <a:bodyPr/>
        <a:lstStyle/>
        <a:p>
          <a:endParaRPr lang="ru-RU"/>
        </a:p>
      </dgm:t>
    </dgm:pt>
    <dgm:pt modelId="{400488C6-C5F9-4F16-AA63-DD2B9675FD30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начало немецкого отступления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E3AB067-85FD-4A7C-823C-31C95E90D7C6}" type="parTrans" cxnId="{B270D04C-32B6-48F0-B369-F06CAD24F8F0}">
      <dgm:prSet/>
      <dgm:spPr/>
      <dgm:t>
        <a:bodyPr/>
        <a:lstStyle/>
        <a:p>
          <a:endParaRPr lang="ru-RU"/>
        </a:p>
      </dgm:t>
    </dgm:pt>
    <dgm:pt modelId="{8B60DDAA-F003-479B-A894-35E523FA6A8C}" type="sibTrans" cxnId="{B270D04C-32B6-48F0-B369-F06CAD24F8F0}">
      <dgm:prSet/>
      <dgm:spPr/>
      <dgm:t>
        <a:bodyPr/>
        <a:lstStyle/>
        <a:p>
          <a:endParaRPr lang="ru-RU"/>
        </a:p>
      </dgm:t>
    </dgm:pt>
    <dgm:pt modelId="{1D23CD13-2C9A-4457-9E4E-CE4DBFC3DF40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активизация англо-американских войск на севере Африки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90169DAF-00F8-4FC5-96C3-22E0492759CD}" type="parTrans" cxnId="{4A7C43DB-1DC6-487F-BA62-5BC699F9FCCF}">
      <dgm:prSet/>
      <dgm:spPr/>
      <dgm:t>
        <a:bodyPr/>
        <a:lstStyle/>
        <a:p>
          <a:endParaRPr lang="ru-RU"/>
        </a:p>
      </dgm:t>
    </dgm:pt>
    <dgm:pt modelId="{051FEC8A-B680-4878-8E05-9C070086ABB2}" type="sibTrans" cxnId="{4A7C43DB-1DC6-487F-BA62-5BC699F9FCCF}">
      <dgm:prSet/>
      <dgm:spPr/>
      <dgm:t>
        <a:bodyPr/>
        <a:lstStyle/>
        <a:p>
          <a:endParaRPr lang="ru-RU"/>
        </a:p>
      </dgm:t>
    </dgm:pt>
    <dgm:pt modelId="{49AFDF58-1215-4644-82AF-AF5D924C666C}" type="pres">
      <dgm:prSet presAssocID="{131E2974-3878-48D1-867A-C9BBB2DFF453}" presName="composite" presStyleCnt="0">
        <dgm:presLayoutVars>
          <dgm:chMax val="1"/>
          <dgm:dir/>
          <dgm:resizeHandles val="exact"/>
        </dgm:presLayoutVars>
      </dgm:prSet>
      <dgm:spPr/>
    </dgm:pt>
    <dgm:pt modelId="{B8246CC2-17E9-4B47-AF62-BBA1D5B059FC}" type="pres">
      <dgm:prSet presAssocID="{34B9058A-90CD-466A-AC32-FF0446776134}" presName="roof" presStyleLbl="dkBgShp" presStyleIdx="0" presStyleCnt="2"/>
      <dgm:spPr/>
    </dgm:pt>
    <dgm:pt modelId="{722A33A4-525D-460D-AA67-13B42B0693A2}" type="pres">
      <dgm:prSet presAssocID="{34B9058A-90CD-466A-AC32-FF0446776134}" presName="pillars" presStyleCnt="0"/>
      <dgm:spPr/>
    </dgm:pt>
    <dgm:pt modelId="{E84C4140-C848-4A74-8A28-B1F338FCEA85}" type="pres">
      <dgm:prSet presAssocID="{34B9058A-90CD-466A-AC32-FF0446776134}" presName="pillar1" presStyleLbl="node1" presStyleIdx="0" presStyleCnt="5">
        <dgm:presLayoutVars>
          <dgm:bulletEnabled val="1"/>
        </dgm:presLayoutVars>
      </dgm:prSet>
      <dgm:spPr/>
    </dgm:pt>
    <dgm:pt modelId="{82941311-E043-4A75-9AE6-E5B1067FF20A}" type="pres">
      <dgm:prSet presAssocID="{9CA1DFF2-C064-4B62-8ABA-C2B67CB60EE7}" presName="pillarX" presStyleLbl="node1" presStyleIdx="1" presStyleCnt="5">
        <dgm:presLayoutVars>
          <dgm:bulletEnabled val="1"/>
        </dgm:presLayoutVars>
      </dgm:prSet>
      <dgm:spPr/>
    </dgm:pt>
    <dgm:pt modelId="{A1B9EE1C-1538-4C4E-BCF0-C787047D1AC1}" type="pres">
      <dgm:prSet presAssocID="{8AAC7FBD-5AB8-463C-92C1-95F163564C4A}" presName="pillarX" presStyleLbl="node1" presStyleIdx="2" presStyleCnt="5">
        <dgm:presLayoutVars>
          <dgm:bulletEnabled val="1"/>
        </dgm:presLayoutVars>
      </dgm:prSet>
      <dgm:spPr/>
    </dgm:pt>
    <dgm:pt modelId="{AE7DEEBF-3ABC-4FE5-9C44-028B41A1D906}" type="pres">
      <dgm:prSet presAssocID="{400488C6-C5F9-4F16-AA63-DD2B9675FD30}" presName="pillarX" presStyleLbl="node1" presStyleIdx="3" presStyleCnt="5">
        <dgm:presLayoutVars>
          <dgm:bulletEnabled val="1"/>
        </dgm:presLayoutVars>
      </dgm:prSet>
      <dgm:spPr/>
    </dgm:pt>
    <dgm:pt modelId="{4010DBC6-295D-4D6A-BEB8-FCFCF329D887}" type="pres">
      <dgm:prSet presAssocID="{1D23CD13-2C9A-4457-9E4E-CE4DBFC3DF40}" presName="pillarX" presStyleLbl="node1" presStyleIdx="4" presStyleCnt="5">
        <dgm:presLayoutVars>
          <dgm:bulletEnabled val="1"/>
        </dgm:presLayoutVars>
      </dgm:prSet>
      <dgm:spPr/>
    </dgm:pt>
    <dgm:pt modelId="{0CDB1022-58B4-47B6-A4EF-7BD8C72812E2}" type="pres">
      <dgm:prSet presAssocID="{34B9058A-90CD-466A-AC32-FF0446776134}" presName="base" presStyleLbl="dkBgShp" presStyleIdx="1" presStyleCnt="2"/>
      <dgm:spPr>
        <a:solidFill>
          <a:srgbClr val="663300"/>
        </a:solidFill>
      </dgm:spPr>
    </dgm:pt>
  </dgm:ptLst>
  <dgm:cxnLst>
    <dgm:cxn modelId="{03B61054-C60C-4E89-A0CD-BED592DC76C9}" type="presOf" srcId="{1D23CD13-2C9A-4457-9E4E-CE4DBFC3DF40}" destId="{4010DBC6-295D-4D6A-BEB8-FCFCF329D887}" srcOrd="0" destOrd="0" presId="urn:microsoft.com/office/officeart/2005/8/layout/hList3"/>
    <dgm:cxn modelId="{DEB03517-1BB5-4151-A8C8-A38A5BEA9643}" srcId="{34B9058A-90CD-466A-AC32-FF0446776134}" destId="{8AAC7FBD-5AB8-463C-92C1-95F163564C4A}" srcOrd="2" destOrd="0" parTransId="{B3F0ECBF-34D3-45E7-AD2F-89D25735328A}" sibTransId="{4FF7F3E8-A8B8-4BEF-BDBF-9424E0F64815}"/>
    <dgm:cxn modelId="{3AC718BE-8EB8-4B65-9FAC-9C9439C0CD89}" type="presOf" srcId="{8AAC7FBD-5AB8-463C-92C1-95F163564C4A}" destId="{A1B9EE1C-1538-4C4E-BCF0-C787047D1AC1}" srcOrd="0" destOrd="0" presId="urn:microsoft.com/office/officeart/2005/8/layout/hList3"/>
    <dgm:cxn modelId="{9C390B07-6DC6-4AE8-BB95-192D1AD47DDF}" srcId="{34B9058A-90CD-466A-AC32-FF0446776134}" destId="{9CA1DFF2-C064-4B62-8ABA-C2B67CB60EE7}" srcOrd="1" destOrd="0" parTransId="{19296CC1-DA31-49BF-8245-B872426B9FFA}" sibTransId="{9C4B1AD9-C401-4D54-B5D1-504EE7875089}"/>
    <dgm:cxn modelId="{F3B4DDB3-8FA3-41A0-B13F-7925DED79C40}" type="presOf" srcId="{9CA1DFF2-C064-4B62-8ABA-C2B67CB60EE7}" destId="{82941311-E043-4A75-9AE6-E5B1067FF20A}" srcOrd="0" destOrd="0" presId="urn:microsoft.com/office/officeart/2005/8/layout/hList3"/>
    <dgm:cxn modelId="{B0DF0E68-01AD-45E3-9C23-08EB0415BAEB}" srcId="{34B9058A-90CD-466A-AC32-FF0446776134}" destId="{1CBABDC9-7190-4B42-828E-F3C22C82F974}" srcOrd="0" destOrd="0" parTransId="{34901615-0A3E-461B-B523-B0226C4A3A0E}" sibTransId="{96BE0A86-8A76-4B0A-82AF-CDBB557CA6FA}"/>
    <dgm:cxn modelId="{AF5B8E60-5E69-4525-ACCA-AC65A0265B17}" type="presOf" srcId="{400488C6-C5F9-4F16-AA63-DD2B9675FD30}" destId="{AE7DEEBF-3ABC-4FE5-9C44-028B41A1D906}" srcOrd="0" destOrd="0" presId="urn:microsoft.com/office/officeart/2005/8/layout/hList3"/>
    <dgm:cxn modelId="{B270D04C-32B6-48F0-B369-F06CAD24F8F0}" srcId="{34B9058A-90CD-466A-AC32-FF0446776134}" destId="{400488C6-C5F9-4F16-AA63-DD2B9675FD30}" srcOrd="3" destOrd="0" parTransId="{1E3AB067-85FD-4A7C-823C-31C95E90D7C6}" sibTransId="{8B60DDAA-F003-479B-A894-35E523FA6A8C}"/>
    <dgm:cxn modelId="{4A7C43DB-1DC6-487F-BA62-5BC699F9FCCF}" srcId="{34B9058A-90CD-466A-AC32-FF0446776134}" destId="{1D23CD13-2C9A-4457-9E4E-CE4DBFC3DF40}" srcOrd="4" destOrd="0" parTransId="{90169DAF-00F8-4FC5-96C3-22E0492759CD}" sibTransId="{051FEC8A-B680-4878-8E05-9C070086ABB2}"/>
    <dgm:cxn modelId="{8C878895-85C7-4BB8-8A9E-824E7A8D8F0B}" type="presOf" srcId="{1CBABDC9-7190-4B42-828E-F3C22C82F974}" destId="{E84C4140-C848-4A74-8A28-B1F338FCEA85}" srcOrd="0" destOrd="0" presId="urn:microsoft.com/office/officeart/2005/8/layout/hList3"/>
    <dgm:cxn modelId="{DB71C2B0-EC74-4E65-9A68-B26A36562DB6}" srcId="{131E2974-3878-48D1-867A-C9BBB2DFF453}" destId="{34B9058A-90CD-466A-AC32-FF0446776134}" srcOrd="0" destOrd="0" parTransId="{081C9FA3-BDAF-4A00-BBAB-900A0E250DF3}" sibTransId="{6B80DC9D-00D3-4177-B479-F3D37F7DCDC0}"/>
    <dgm:cxn modelId="{B0939028-42F5-4094-BBBA-69F05E5CF9F9}" type="presOf" srcId="{131E2974-3878-48D1-867A-C9BBB2DFF453}" destId="{49AFDF58-1215-4644-82AF-AF5D924C666C}" srcOrd="0" destOrd="0" presId="urn:microsoft.com/office/officeart/2005/8/layout/hList3"/>
    <dgm:cxn modelId="{13F55C3E-FDF5-451A-A94B-1C00DCE533FB}" type="presOf" srcId="{34B9058A-90CD-466A-AC32-FF0446776134}" destId="{B8246CC2-17E9-4B47-AF62-BBA1D5B059FC}" srcOrd="0" destOrd="0" presId="urn:microsoft.com/office/officeart/2005/8/layout/hList3"/>
    <dgm:cxn modelId="{DEC0A436-542F-4752-8984-5BB4555E4AE3}" type="presParOf" srcId="{49AFDF58-1215-4644-82AF-AF5D924C666C}" destId="{B8246CC2-17E9-4B47-AF62-BBA1D5B059FC}" srcOrd="0" destOrd="0" presId="urn:microsoft.com/office/officeart/2005/8/layout/hList3"/>
    <dgm:cxn modelId="{DBEE4A04-43AB-4154-85C3-907D88F42AAA}" type="presParOf" srcId="{49AFDF58-1215-4644-82AF-AF5D924C666C}" destId="{722A33A4-525D-460D-AA67-13B42B0693A2}" srcOrd="1" destOrd="0" presId="urn:microsoft.com/office/officeart/2005/8/layout/hList3"/>
    <dgm:cxn modelId="{65891926-643D-4D49-AF18-95F8474525FE}" type="presParOf" srcId="{722A33A4-525D-460D-AA67-13B42B0693A2}" destId="{E84C4140-C848-4A74-8A28-B1F338FCEA85}" srcOrd="0" destOrd="0" presId="urn:microsoft.com/office/officeart/2005/8/layout/hList3"/>
    <dgm:cxn modelId="{BAD4BD39-4595-4B80-99EF-15763DB0D3EE}" type="presParOf" srcId="{722A33A4-525D-460D-AA67-13B42B0693A2}" destId="{82941311-E043-4A75-9AE6-E5B1067FF20A}" srcOrd="1" destOrd="0" presId="urn:microsoft.com/office/officeart/2005/8/layout/hList3"/>
    <dgm:cxn modelId="{FBE4A02F-EBA9-45B3-9F56-DAB264E244BC}" type="presParOf" srcId="{722A33A4-525D-460D-AA67-13B42B0693A2}" destId="{A1B9EE1C-1538-4C4E-BCF0-C787047D1AC1}" srcOrd="2" destOrd="0" presId="urn:microsoft.com/office/officeart/2005/8/layout/hList3"/>
    <dgm:cxn modelId="{285C0A67-4FF1-408A-BB56-C29F2D857D8D}" type="presParOf" srcId="{722A33A4-525D-460D-AA67-13B42B0693A2}" destId="{AE7DEEBF-3ABC-4FE5-9C44-028B41A1D906}" srcOrd="3" destOrd="0" presId="urn:microsoft.com/office/officeart/2005/8/layout/hList3"/>
    <dgm:cxn modelId="{B9C72F25-18DB-47F3-99E9-9CBE408977EA}" type="presParOf" srcId="{722A33A4-525D-460D-AA67-13B42B0693A2}" destId="{4010DBC6-295D-4D6A-BEB8-FCFCF329D887}" srcOrd="4" destOrd="0" presId="urn:microsoft.com/office/officeart/2005/8/layout/hList3"/>
    <dgm:cxn modelId="{49ED2592-3D83-40BA-92A2-C9CF571BBD7A}" type="presParOf" srcId="{49AFDF58-1215-4644-82AF-AF5D924C666C}" destId="{0CDB1022-58B4-47B6-A4EF-7BD8C72812E2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46CC2-17E9-4B47-AF62-BBA1D5B059FC}">
      <dsp:nvSpPr>
        <dsp:cNvPr id="0" name=""/>
        <dsp:cNvSpPr/>
      </dsp:nvSpPr>
      <dsp:spPr>
        <a:xfrm>
          <a:off x="0" y="0"/>
          <a:ext cx="8784975" cy="1668117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Значение и последствия Сталинградской битвы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0" y="0"/>
        <a:ext cx="8784975" cy="1668117"/>
      </dsp:txXfrm>
    </dsp:sp>
    <dsp:sp modelId="{E84C4140-C848-4A74-8A28-B1F338FCEA85}">
      <dsp:nvSpPr>
        <dsp:cNvPr id="0" name=""/>
        <dsp:cNvSpPr/>
      </dsp:nvSpPr>
      <dsp:spPr>
        <a:xfrm>
          <a:off x="1072" y="1668117"/>
          <a:ext cx="1756566" cy="350304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переход 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стратегичес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-кой 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инициати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-вы к советским войскам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072" y="1668117"/>
        <a:ext cx="1756566" cy="3503046"/>
      </dsp:txXfrm>
    </dsp:sp>
    <dsp:sp modelId="{82941311-E043-4A75-9AE6-E5B1067FF20A}">
      <dsp:nvSpPr>
        <dsp:cNvPr id="0" name=""/>
        <dsp:cNvSpPr/>
      </dsp:nvSpPr>
      <dsp:spPr>
        <a:xfrm>
          <a:off x="1757638" y="1668117"/>
          <a:ext cx="1756566" cy="350304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обострение 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внутриполи-тического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положения в Германии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1757638" y="1668117"/>
        <a:ext cx="1756566" cy="3503046"/>
      </dsp:txXfrm>
    </dsp:sp>
    <dsp:sp modelId="{A1B9EE1C-1538-4C4E-BCF0-C787047D1AC1}">
      <dsp:nvSpPr>
        <dsp:cNvPr id="0" name=""/>
        <dsp:cNvSpPr/>
      </dsp:nvSpPr>
      <dsp:spPr>
        <a:xfrm>
          <a:off x="3514204" y="1668117"/>
          <a:ext cx="1756566" cy="350304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отказ Японии и Турции от нападения на СССР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514204" y="1668117"/>
        <a:ext cx="1756566" cy="3503046"/>
      </dsp:txXfrm>
    </dsp:sp>
    <dsp:sp modelId="{AE7DEEBF-3ABC-4FE5-9C44-028B41A1D906}">
      <dsp:nvSpPr>
        <dsp:cNvPr id="0" name=""/>
        <dsp:cNvSpPr/>
      </dsp:nvSpPr>
      <dsp:spPr>
        <a:xfrm>
          <a:off x="5270771" y="1668117"/>
          <a:ext cx="1756566" cy="350304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начало немецкого отступления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5270771" y="1668117"/>
        <a:ext cx="1756566" cy="3503046"/>
      </dsp:txXfrm>
    </dsp:sp>
    <dsp:sp modelId="{4010DBC6-295D-4D6A-BEB8-FCFCF329D887}">
      <dsp:nvSpPr>
        <dsp:cNvPr id="0" name=""/>
        <dsp:cNvSpPr/>
      </dsp:nvSpPr>
      <dsp:spPr>
        <a:xfrm>
          <a:off x="7027337" y="1668117"/>
          <a:ext cx="1756566" cy="350304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активизация англо-американских войск на севере Африки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7027337" y="1668117"/>
        <a:ext cx="1756566" cy="3503046"/>
      </dsp:txXfrm>
    </dsp:sp>
    <dsp:sp modelId="{0CDB1022-58B4-47B6-A4EF-7BD8C72812E2}">
      <dsp:nvSpPr>
        <dsp:cNvPr id="0" name=""/>
        <dsp:cNvSpPr/>
      </dsp:nvSpPr>
      <dsp:spPr>
        <a:xfrm>
          <a:off x="0" y="5171164"/>
          <a:ext cx="8784975" cy="389227"/>
        </a:xfrm>
        <a:prstGeom prst="rect">
          <a:avLst/>
        </a:prstGeom>
        <a:solidFill>
          <a:srgbClr val="663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03.05.2014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g"/><Relationship Id="rId7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122" y="1844824"/>
            <a:ext cx="7488832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Коренной перелом в Великой Отечественной войне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" t="5168" r="2227" b="49142"/>
          <a:stretch/>
        </p:blipFill>
        <p:spPr bwMode="auto">
          <a:xfrm>
            <a:off x="4423184" y="1196753"/>
            <a:ext cx="4506701" cy="338437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Сталинградская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95736" y="4242575"/>
            <a:ext cx="210309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Оборона Сталинграда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811" y="4725144"/>
            <a:ext cx="8885685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 во второй половине августа гитлеровцам удалось формировать Дон, а 23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авгус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-та – прорваться к Волге севернее Сталинграда и отрезать войска, оборонявшие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-род, от остальных сил фронта. В Сталинграде было объявлено осадное положение. Уже 13 сентября 1942 г. начались упорные бои в городе. Героические защитники Сталинграда отразили сотни атак врага. 11 ноября 1942 г. германские войска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сде-лали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последнюю попытку овладеть городом, но она, как и все предыдущие, не при-несла им успеха.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5-конечная звезда 13"/>
          <p:cNvSpPr/>
          <p:nvPr/>
        </p:nvSpPr>
        <p:spPr>
          <a:xfrm>
            <a:off x="7409606" y="2531208"/>
            <a:ext cx="288032" cy="295832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1" y="1212380"/>
            <a:ext cx="3422248" cy="228862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1801" y="3573016"/>
            <a:ext cx="345352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Бомбардировка жилых районов Сталинграда. Октябрь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483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538" y="1174950"/>
            <a:ext cx="4320480" cy="393203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Сталинградская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99592" y="1174950"/>
            <a:ext cx="353793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Контрнаступление под Сталинградом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811" y="5301208"/>
            <a:ext cx="8885685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оборонительных боях советские войска нанесли значительный урон главной группировке противника и создали условия для перехода в контрнаступление, на-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чавшееся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19 ноября 1942 г. Одним из разработчиков и исполнителей плана насту-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пательной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операции являлся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А.М.Василевский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Он же координировал действия фронтов во время Сталинградской битвы.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5-конечная звезда 13"/>
          <p:cNvSpPr/>
          <p:nvPr/>
        </p:nvSpPr>
        <p:spPr>
          <a:xfrm>
            <a:off x="8055785" y="2708920"/>
            <a:ext cx="288032" cy="295832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5" y="4790426"/>
            <a:ext cx="172819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А.М.Василевский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48" y="1700808"/>
            <a:ext cx="2204351" cy="342817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26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59" y="1174949"/>
            <a:ext cx="4320480" cy="393203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Сталинградская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34599" y="1174949"/>
            <a:ext cx="353793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Контрнаступление под Сталинградом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811" y="5301208"/>
            <a:ext cx="8885685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Ударные группировки Юго-Западного и Донского фронтов под командованием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Н.Ф.Ватутина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К.К.Рокоссовского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а затем и армии Сталинградского фронта под руководством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А.И.Ерёменко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перешли в наступление и стремительно двинулись навстречу друг другу. На пятый день они соединились в районе хутора Советского и посёлка Калача.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5-конечная звезда 13"/>
          <p:cNvSpPr/>
          <p:nvPr/>
        </p:nvSpPr>
        <p:spPr>
          <a:xfrm>
            <a:off x="6992044" y="2914384"/>
            <a:ext cx="288032" cy="295832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9276" y="3789040"/>
            <a:ext cx="125766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Н.Ф.Ватутин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93" y="1717855"/>
            <a:ext cx="1308033" cy="192716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855" y="2702002"/>
            <a:ext cx="1371883" cy="192716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0" r="14250"/>
          <a:stretch/>
        </p:blipFill>
        <p:spPr bwMode="auto">
          <a:xfrm>
            <a:off x="3120551" y="1693457"/>
            <a:ext cx="1430279" cy="19328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387342" y="4747973"/>
            <a:ext cx="178891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К.К.Рокоссовский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20550" y="3782784"/>
            <a:ext cx="143027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А.И.Ерёменко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605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Сталинградская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4234" y="4725144"/>
            <a:ext cx="8885685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боях под Сталинградом отличилась 62-я армия под командованием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В.И.Чуйкова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которая вместе с 64-й армией вела непрерывные бои в городе с превосходящими силами противника. В результате самоотверженной борьбы войск Красной Армии в окружении очутились значительные силы немецких сил. Задача ликвидации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ок-ружённой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группировки была возложена на войска Донского фронта, которые 10 января 1943 г. приступили к выполнению операции «Кольцо». Завершилась она 2 февраля 1943 г. полным разгромом противника.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691680" y="1164154"/>
            <a:ext cx="345638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Контрнаступление под Сталинградом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462" y="1174949"/>
            <a:ext cx="3742676" cy="340617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7812360" y="2564904"/>
            <a:ext cx="590118" cy="31313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7812360" y="2420888"/>
            <a:ext cx="590118" cy="4571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8" r="7174"/>
          <a:stretch/>
        </p:blipFill>
        <p:spPr bwMode="auto">
          <a:xfrm>
            <a:off x="250312" y="1626493"/>
            <a:ext cx="3282097" cy="295463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613947" y="4258985"/>
            <a:ext cx="124608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В.И.Чуйков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439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Сталинградская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776157038"/>
              </p:ext>
            </p:extLst>
          </p:nvPr>
        </p:nvGraphicFramePr>
        <p:xfrm>
          <a:off x="182328" y="1196752"/>
          <a:ext cx="8784976" cy="5560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1266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5081" y="5301208"/>
            <a:ext cx="8885685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Летом 1943 г. руководство нацистской Германией решило начать новое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наступле-ние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на этот раз на Курском выступе. Здесь германское командование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сконцентри-ровало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огромные силы. Большие надежды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А.Гитлер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возлагал на новые тяжёлые танки «Тигр» и средние «Пантера», штурмовые орудия «Фердинанд», самолёты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Фокке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-Вульф» ФВ-190А и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Хейнкель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Хе-129.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905101" y="1166437"/>
            <a:ext cx="125856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Танк «Тигр»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9"/>
          <a:stretch/>
        </p:blipFill>
        <p:spPr bwMode="auto">
          <a:xfrm>
            <a:off x="160718" y="1166437"/>
            <a:ext cx="2651711" cy="191554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0"/>
          <a:stretch/>
        </p:blipFill>
        <p:spPr bwMode="auto">
          <a:xfrm>
            <a:off x="5934421" y="1166437"/>
            <a:ext cx="3096344" cy="191554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211960" y="1164155"/>
            <a:ext cx="15956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Танк «Пантера»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6"/>
          <a:stretch/>
        </p:blipFill>
        <p:spPr bwMode="auto">
          <a:xfrm>
            <a:off x="2934035" y="2852936"/>
            <a:ext cx="2873586" cy="150176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410740" y="2146275"/>
            <a:ext cx="1909215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Штурмовое орудие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«Фердинанд»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2" b="14488"/>
          <a:stretch/>
        </p:blipFill>
        <p:spPr bwMode="auto">
          <a:xfrm>
            <a:off x="160718" y="3248980"/>
            <a:ext cx="2643634" cy="145695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43231" y="4869160"/>
            <a:ext cx="312199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Самолёт «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Фокке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-Вульф» ФВ-190А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" r="3799"/>
          <a:stretch/>
        </p:blipFill>
        <p:spPr bwMode="auto">
          <a:xfrm>
            <a:off x="5934423" y="3248980"/>
            <a:ext cx="3096343" cy="156228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76490" y="4911863"/>
            <a:ext cx="261220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Самолёт «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Хейнкель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Хе-129</a:t>
            </a:r>
          </a:p>
        </p:txBody>
      </p:sp>
    </p:spTree>
    <p:extLst>
      <p:ext uri="{BB962C8B-B14F-4D97-AF65-F5344CB8AC3E}">
        <p14:creationId xmlns:p14="http://schemas.microsoft.com/office/powerpoint/2010/main" val="373065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5081" y="5301208"/>
            <a:ext cx="8885685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Немецкое командование планировало двумя встречными ударами с севера и юга на Курск окружить и уничтожить советские войска, а затем двинуться в тыл Юго-Западного фронта и там их разгромить. После этого готовился натиск на тыл цент-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ральной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группировки войск Красной Армии, что позволило бы германским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войс-кам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начать наступление на Москву.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95636" y="3079703"/>
            <a:ext cx="180020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«Цитадель»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900" y="1214754"/>
            <a:ext cx="5208578" cy="390643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83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5081" y="5301208"/>
            <a:ext cx="8885685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 план врага был своевременно разгадан. Советское командование решило путём оборонительной операции измотать, обессилить ударные группировки противни-ка, а потом перейти в наступление на всём южном участке фронта. Для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координа-ции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действий фронтов Ставка направила в район Курской дуги своих представите-лей: маршалов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Г.К.Жукова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А.М.Василевского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99992" y="4807895"/>
            <a:ext cx="174224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А.М.Василевский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667" y="1268760"/>
            <a:ext cx="2500303" cy="388843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2"/>
          <a:stretch/>
        </p:blipFill>
        <p:spPr bwMode="auto">
          <a:xfrm>
            <a:off x="323528" y="1304764"/>
            <a:ext cx="2732272" cy="388843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131840" y="1304764"/>
            <a:ext cx="108012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Г.К.Жуков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843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7505" y="4012029"/>
            <a:ext cx="4827352" cy="258532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5 июля 1943 г. немцы перешли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наступле-ние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Развернулась небывалая по жестокости и размаху битва на суше и в воздухе. С обеих сторон было задействовано около 5 тыс.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са-молётов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В воздушных боях особенно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отли-чился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лётчик-белорус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А.К.Горовец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Неся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ог-ромные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потери, враг к 11 июля 1943 г. углу-бился на отдельных участках фронта на 30-40 км, но главной цели не достиг.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491880" y="1173195"/>
            <a:ext cx="144297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Курская битва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3"/>
          <a:stretch/>
        </p:blipFill>
        <p:spPr bwMode="auto">
          <a:xfrm>
            <a:off x="5076056" y="1196752"/>
            <a:ext cx="3823635" cy="54006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11" y="1262064"/>
            <a:ext cx="1761193" cy="264766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048904" y="3566119"/>
            <a:ext cx="129896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А.К.Горовец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392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0184" y="4566027"/>
            <a:ext cx="4827352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Войска Воронежского фронта 12 июля 1943 г. перешли в контрнаступление. В районе Прохоровки произошло крупное танковое сражение, в котором участвовало более 1100 танков и самоходных орудий. Обе сто-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несли тяжёлые потери. В этот день в Курской битве наступил перелом.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491880" y="1173195"/>
            <a:ext cx="144297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Курская битва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3"/>
          <a:stretch/>
        </p:blipFill>
        <p:spPr bwMode="auto">
          <a:xfrm>
            <a:off x="5076056" y="1196752"/>
            <a:ext cx="3823635" cy="54006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73315" y="1196752"/>
            <a:ext cx="266429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Сражение под Прохоровкой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7308304" y="4869160"/>
            <a:ext cx="288032" cy="295832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00B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15" y="1666819"/>
            <a:ext cx="3701090" cy="277581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6316173" y="4877916"/>
            <a:ext cx="72008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36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7504" y="2276872"/>
            <a:ext cx="89289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Москвы до Сталинграда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Сталинградская битва (17 июля 1942 – 2 февраля 1943 г.)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 (5 июля – 23 августа 1943 г.)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Проблема открытия второго фронта в Европе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Тегеранская конференция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Начало освобождения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7504" y="2379378"/>
            <a:ext cx="4827352" cy="4247317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Центральный фронт перешёл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контрнас-тупление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15 июля. Войска Воронежского фронта и введённые 18 июля в сражение армии Степного фронта перешли 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пресле-дованию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противника. Наступление немцев на Курской дуге полностью провалилось. 5 августа 1943 г. советские войска освободили Орёл и Белгород. В ознаменование этой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по-беды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Москве был дан первый за время войны салют. 23 августа 1943 г. войска Степ-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фронта освободили Харьков. Победа советских войск под Курском и выход их к р. Днепр ознаменовали завершение коренного перелома в ходе Великой Отечественной войны.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491880" y="1173195"/>
            <a:ext cx="144297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Курская битва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3"/>
          <a:stretch/>
        </p:blipFill>
        <p:spPr bwMode="auto">
          <a:xfrm>
            <a:off x="5076056" y="1196752"/>
            <a:ext cx="3823635" cy="54006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5-конечная звезда 11"/>
          <p:cNvSpPr/>
          <p:nvPr/>
        </p:nvSpPr>
        <p:spPr>
          <a:xfrm>
            <a:off x="6711076" y="2492896"/>
            <a:ext cx="288032" cy="295832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00B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7308304" y="5373216"/>
            <a:ext cx="288032" cy="295832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00B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6999108" y="6165304"/>
            <a:ext cx="288032" cy="295832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00B05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215600" y="3933056"/>
            <a:ext cx="72008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311689" y="4869160"/>
            <a:ext cx="72008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682398" y="5733256"/>
            <a:ext cx="568239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56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Проблема открытия второго фронта в Европе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5081" y="5013176"/>
            <a:ext cx="8885685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Ещё на переговорах в мае-июне 1942 г. между СССР, Великобританией и США была достигнута договорённость об открытии второго фронта в Европе. Успешное контрнаступление Красной Армии под Сталинградом создало для этого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необходи-мые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военно-политические условия. В январе 1943 г. руководители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Великобрита-нии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США на Касабланкской конференции договорились о высадке своих войск на Сицилии, что и было сделано в середине августа 1943 г.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42038" y="1192491"/>
            <a:ext cx="452245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США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Ф.Рузвельт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премьер-министр Великобритании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У.Черчилль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Касабланкской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конференции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81" y="1192491"/>
            <a:ext cx="4110287" cy="371210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016" y="2132856"/>
            <a:ext cx="2883472" cy="277173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644007" y="3827376"/>
            <a:ext cx="1308475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Высадка союзников на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Сицилии. 1943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467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Проблема открытия второго фронта в Европе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5081" y="5013176"/>
            <a:ext cx="8885685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начале 1943 г. американское и английское руководство объявило об отсрочке открытия второго фронта. Но победа советских войск под Курском ускорила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реше-ние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этой проблемы. На встрече в Квебеке в августе 1943 г.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Ф.Рузвельт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У.Черчилль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решили осуществить высадку союзных войск в Нормандии в начале мая 1944 г. На конференции, состоявшейся в октябре 1943 г. в Москве, было подтверждено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наме-рение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открыть второй фронт в Европе.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602587" y="4150439"/>
            <a:ext cx="394445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Московская конференция 1943 года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12" y="2263437"/>
            <a:ext cx="8819407" cy="175506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50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Тегеранская конференция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8685" y="4725144"/>
            <a:ext cx="8885685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Важным этапом укрепления антигитлеровской коалиции стала Тегеранская кон-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ференция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на которой собрались руководители СССР, Великобритании и США. Она продолжалась с 28 ноября по 1 декабря 1943 г. Основным вопросом, поднятым на конференции, была проблема открытия второго фронта в Европе. В принятой 1 де-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кабря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Декларации о совместных действиях в войне против Германии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послевоен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-ном сотрудничестве трёх государств оговаривались масштабы и сроки военных операций.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11559" y="2626278"/>
            <a:ext cx="352730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И.В.Сталин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Ф.Рузвельт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У.Черчилль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Тегеране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41808"/>
            <a:ext cx="4125838" cy="335371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98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Тегеранская конференция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1824" y="5301208"/>
            <a:ext cx="8885685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 вопросу о Польше была достигнута предварительная договорённость, что СССР восстановит с ней дипломатические отношения, послевоенная восточная граница пройдёт по «линии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Керзона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», а западная – по реке Одер. Конференция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содейство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-вала укреплению антигитлеровской коалиции и созданию международной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систе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-мы безопасности после войны.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63688" y="3043698"/>
            <a:ext cx="194312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Линия «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Керзона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376772"/>
            <a:ext cx="3881406" cy="374441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23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Начало освобождения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1824" y="5796161"/>
            <a:ext cx="8885685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Осенью 1943 г. началось освобождение территории Беларуси. Части 13-й армии Центрального фронта формировали Днепр и освободили 23 сентября 1943 г. пер-вый районный центр республики – Комарин.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99592" y="3284961"/>
            <a:ext cx="235376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Освобождение Беларуси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9" b="1"/>
          <a:stretch/>
        </p:blipFill>
        <p:spPr bwMode="auto">
          <a:xfrm>
            <a:off x="3414394" y="1247228"/>
            <a:ext cx="5478708" cy="441402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5-конечная звезда 13"/>
          <p:cNvSpPr/>
          <p:nvPr/>
        </p:nvSpPr>
        <p:spPr>
          <a:xfrm>
            <a:off x="7740352" y="5085184"/>
            <a:ext cx="288032" cy="295832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431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Начало освобождения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1825" y="1247228"/>
            <a:ext cx="3186039" cy="535531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26 сентября 1943 г. войска 3-й и 50-й армий Брянского фронта освободили район-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центр Хотимск Моги-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лёвской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области. Войска 65-й армии 27 сентября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овладе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-ли районным центром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Тере-ховка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Гомельской области. Преодолевая упорное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сопро-тивление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врага, части 49-й армии форсировали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Сож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28 сентября освободили Мстиславль и вышли. В тот же день красное знамя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взви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-лось над районными цент-рами Костюковичи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Климо-вичи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29 сентября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гитлеров-цы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были выбиты из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Криче-ва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а 2 октября – из Дрибина.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44656" y="6124961"/>
            <a:ext cx="235376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Освобождение Беларуси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9" b="1"/>
          <a:stretch/>
        </p:blipFill>
        <p:spPr bwMode="auto">
          <a:xfrm>
            <a:off x="3503770" y="1628800"/>
            <a:ext cx="5389331" cy="434201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5-конечная звезда 13"/>
          <p:cNvSpPr/>
          <p:nvPr/>
        </p:nvSpPr>
        <p:spPr>
          <a:xfrm>
            <a:off x="8707723" y="3893471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8229439" y="4869160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8302303" y="3356992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8475342" y="3967429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8387708" y="3725848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8229438" y="3710891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5-конечная звезда 19"/>
          <p:cNvSpPr/>
          <p:nvPr/>
        </p:nvSpPr>
        <p:spPr>
          <a:xfrm>
            <a:off x="8012276" y="3344654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745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Начало освобождения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1824" y="1537648"/>
            <a:ext cx="3186039" cy="452431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октябре 1943 г. Красная Армия начала новое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наступ-ление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Но гитлеровцы суме-ли остановить наступление войск 1-го Прибалтийского фронта. В декабре 1943 г. наступление возобновилось. 24 декабря 1943 г. был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осво-бождён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районный центр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Го-родок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Попытки советских войск освободить Витебск оказались неудачными.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-дачными оказались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-лия войск Западного фронта на Могилёвском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направле-нии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44656" y="6124961"/>
            <a:ext cx="235376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Освобождение Беларуси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9" b="1"/>
          <a:stretch/>
        </p:blipFill>
        <p:spPr bwMode="auto">
          <a:xfrm>
            <a:off x="3503770" y="1628800"/>
            <a:ext cx="5389331" cy="434201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5-конечная звезда 15"/>
          <p:cNvSpPr/>
          <p:nvPr/>
        </p:nvSpPr>
        <p:spPr>
          <a:xfrm>
            <a:off x="7504133" y="2424788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7677172" y="3562975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5-конечная звезда 19"/>
          <p:cNvSpPr/>
          <p:nvPr/>
        </p:nvSpPr>
        <p:spPr>
          <a:xfrm>
            <a:off x="7411905" y="2276872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588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Начало освобождения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1824" y="1537648"/>
            <a:ext cx="3186039" cy="507831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16 октября 1943 г. войска Красной Армии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форсирова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-ли Днепр и на следующий день освободили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Лоев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18 ноября 1943 г. враг был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изг-нан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из Речицы, 26 ноября 1943 г. красное знамя было поднято над Гомелем, 14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ян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-варя 1944 г. освобождены Мозырь и Калинковичи. 24 февраля 1944 г. советские войска овладели Рогачёвом. Наступление советских войск на белорусской земле проходило в условиях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всеоб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-щей поддержки и помощи со стороны партизан и мирно-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населения республики.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44656" y="6124961"/>
            <a:ext cx="235376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Освобождение Беларуси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9" b="1"/>
          <a:stretch/>
        </p:blipFill>
        <p:spPr bwMode="auto">
          <a:xfrm>
            <a:off x="3503770" y="1628800"/>
            <a:ext cx="5389331" cy="434201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5-конечная звезда 19"/>
          <p:cNvSpPr/>
          <p:nvPr/>
        </p:nvSpPr>
        <p:spPr>
          <a:xfrm>
            <a:off x="7924685" y="5157192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5-конечная звезда 13"/>
          <p:cNvSpPr/>
          <p:nvPr/>
        </p:nvSpPr>
        <p:spPr>
          <a:xfrm>
            <a:off x="7668344" y="4797152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8012276" y="4751878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7092280" y="5083234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7167089" y="5009276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5-конечная звезда 20"/>
          <p:cNvSpPr/>
          <p:nvPr/>
        </p:nvSpPr>
        <p:spPr>
          <a:xfrm>
            <a:off x="7495305" y="4149080"/>
            <a:ext cx="173039" cy="147916"/>
          </a:xfrm>
          <a:prstGeom prst="star5">
            <a:avLst>
              <a:gd name="adj" fmla="val 24923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671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Москвы до Сталинграда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35696" y="1268760"/>
            <a:ext cx="350644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Планы Ставки Верховного Главнокомандования на зиму-весну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247" y="3777070"/>
            <a:ext cx="5201905" cy="286232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Успех, достигнутый Красной Армией в битве под Москвой, необходимо было закрепить 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победами. На зиму-весну 1942 г. Ставка Верховного Главнокомандования поставила за-дачу разгромить войска группы армий «Север» и ликвидировать блокаду Ленинграда. На за-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падном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направлении планировалось окружить и разгромить в районе Ржева и Вязьмы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соеди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-нения группы армий «Центр», а на юге –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осво-бодить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Донбасс и Крым.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" t="17201" r="38818" b="19098"/>
          <a:stretch/>
        </p:blipFill>
        <p:spPr bwMode="auto">
          <a:xfrm>
            <a:off x="5490220" y="1268759"/>
            <a:ext cx="3400400" cy="537063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Стрелка вправо с вырезом 1"/>
          <p:cNvSpPr/>
          <p:nvPr/>
        </p:nvSpPr>
        <p:spPr>
          <a:xfrm rot="2019635" flipH="1">
            <a:off x="7048671" y="2596382"/>
            <a:ext cx="433294" cy="259707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/>
          <p:cNvSpPr/>
          <p:nvPr/>
        </p:nvSpPr>
        <p:spPr>
          <a:xfrm rot="18587158" flipH="1">
            <a:off x="7158688" y="3245012"/>
            <a:ext cx="679809" cy="259707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 rot="16884036" flipH="1">
            <a:off x="8156063" y="4961252"/>
            <a:ext cx="820456" cy="259707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 rot="19321981" flipH="1">
            <a:off x="7656061" y="5771511"/>
            <a:ext cx="828293" cy="259707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71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Москвы до Сталинграда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17199" y="1268760"/>
            <a:ext cx="262493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Бои под Ржевом и Вязьмой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247" y="3777070"/>
            <a:ext cx="5201905" cy="286232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Беспощадные и кровопролитные бои разверну-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подо Ржевом. Западнее Вязьмы враг сумел окружить ударную группу 33-й армии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отре-зать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её от основных сил Западного фронта. Два месяца ударная группа во взаимодействии с ка-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валерийским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корпусом генерала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П.А.Белова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партизанами сражалась с врагом. При прорыве из окружения б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ó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льшая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часть ударной группы вместе с командующим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М.Г.Ефремовым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погиб-ла.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" t="17201" r="38818" b="19098"/>
          <a:stretch/>
        </p:blipFill>
        <p:spPr bwMode="auto">
          <a:xfrm>
            <a:off x="5490220" y="1268759"/>
            <a:ext cx="3400400" cy="537063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5-конечная звезда 2"/>
          <p:cNvSpPr/>
          <p:nvPr/>
        </p:nvSpPr>
        <p:spPr>
          <a:xfrm>
            <a:off x="7308304" y="3212976"/>
            <a:ext cx="288032" cy="216024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7046404" y="3561046"/>
            <a:ext cx="288032" cy="216024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4" y="1239811"/>
            <a:ext cx="1580716" cy="23710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668" y="1700808"/>
            <a:ext cx="1278190" cy="198264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835696" y="3272332"/>
            <a:ext cx="108012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П.А.Белов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5777" y="1700808"/>
            <a:ext cx="136815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М.Г.Ефремов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301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Москвы до Сталинграда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24747" y="6308419"/>
            <a:ext cx="207404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Блокада Ленинграда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387" y="3356992"/>
            <a:ext cx="4815793" cy="341632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Неудачей закончилась и попытка прорвать блокаду Ленинграда. Все атаки войск Вол-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ховского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Ленинградского фронтов были отбиты. Около 3 млн жителей оставались в отчаянном положении. За время блокады от холода, голода, болезней и бомбардировок погибло около 650 тыс. ленинградцев. Лишь с наступлением зимы 1941 г.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продук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-ты питания, медикаменты стали поступать по единственной магистрали, связывающей Ленинград со страной, - «Дороге жизни», проложенной по льду Ладожского озера.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2" y="1412775"/>
            <a:ext cx="3827417" cy="476936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5-конечная звезда 7"/>
          <p:cNvSpPr/>
          <p:nvPr/>
        </p:nvSpPr>
        <p:spPr>
          <a:xfrm>
            <a:off x="7092280" y="3356992"/>
            <a:ext cx="432048" cy="432048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028384" y="3140968"/>
            <a:ext cx="432048" cy="288032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5" y="1196752"/>
            <a:ext cx="2940088" cy="196005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197847" y="2822291"/>
            <a:ext cx="167481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«Дорога жизни»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245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Москвы до Сталинграда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87624" y="1192406"/>
            <a:ext cx="164200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Оборона Крыма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6180" y="4725144"/>
            <a:ext cx="8837271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Весной 1942 г. натиск советских войск на врага стал ослабевать. Летом Германия планировала разгромить Красную Армию. Ударные группировки врага 8 мая 1942 г. начали наступление против войск Крымского фронта (командующий –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Д.Т.Коз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-лов). Несмотря на упорное сопротивление, советские войска были вынуждены от-ступить. 19 мая 1942 г. противник захватил Керчь. 4 июля 1942 г. после 250-днев-ной обороны советские войска были вынуждены сдать Севастополь. Крым был полностью оккупирован.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22927" y="4270746"/>
            <a:ext cx="123345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Д.Т.Козлов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32" b="18577"/>
          <a:stretch/>
        </p:blipFill>
        <p:spPr bwMode="auto">
          <a:xfrm>
            <a:off x="2959083" y="1196752"/>
            <a:ext cx="6014279" cy="341254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83073"/>
            <a:ext cx="1944216" cy="244971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5-конечная звезда 15"/>
          <p:cNvSpPr/>
          <p:nvPr/>
        </p:nvSpPr>
        <p:spPr>
          <a:xfrm>
            <a:off x="7620233" y="2820938"/>
            <a:ext cx="432048" cy="432048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5509131" y="3700737"/>
            <a:ext cx="432048" cy="432048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1607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Москвы до Сталинграда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4693" y="1916832"/>
            <a:ext cx="3920865" cy="369331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Одновременно с боями в Крыму развернулись активные боевые действия в районе Харькова. С целью освобождения города войска Юго-Западного фронта 12 мая 1942 г. начали наступление на Харьков, окончившееся, к сожалению, неуда-чей. Большинство советских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пол-ков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дивизий попалив окружение, вырваться из которого смогли немногие. Положение на южном крыле советско-германского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фрон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-та измелилось в пользу вермахта.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173867" y="6381328"/>
            <a:ext cx="285893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Харьковская операция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" t="6926" r="4141" b="18625"/>
          <a:stretch/>
        </p:blipFill>
        <p:spPr bwMode="auto">
          <a:xfrm>
            <a:off x="4251627" y="1497334"/>
            <a:ext cx="4703421" cy="473997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5-конечная звезда 14"/>
          <p:cNvSpPr/>
          <p:nvPr/>
        </p:nvSpPr>
        <p:spPr>
          <a:xfrm>
            <a:off x="5652120" y="3006874"/>
            <a:ext cx="432048" cy="43204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544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Москвы до Сталинграда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699791" y="4537566"/>
            <a:ext cx="164200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Битва за Кавказ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589" y="5013176"/>
            <a:ext cx="8837271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конце июля 1942 г. войска германии и её союзников развернули наступление на Кавказ и Сталинград. С захватом Кавказа враг надеялся парализовать силы Черно-морского флота и захватить нефтеносные районы. Операция по овладению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Кавка-зом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получила условное название «Эдельвейс». Битва за Кавказ продолжалась с 25 июля 1942 по 9 октября 1943 г. В результате кровопролитных боёв враг был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разг-ромлен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917" y="1192406"/>
            <a:ext cx="4595943" cy="367675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0"/>
          <a:stretch/>
        </p:blipFill>
        <p:spPr bwMode="auto">
          <a:xfrm>
            <a:off x="251520" y="1192406"/>
            <a:ext cx="3765916" cy="252462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02421" y="3789040"/>
            <a:ext cx="366411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Немецкие солдаты на привале в горах Северного Кавказа.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Декабрь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091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1798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Сталинградская битва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42190" y="6409052"/>
            <a:ext cx="164200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Битва за Кавказ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589" y="1762383"/>
            <a:ext cx="3380300" cy="397031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Германские войска не раз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пы-тались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прорвать оборону Ста-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линградского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фронта, окру-жить его войска на правом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бе-регу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Дона, выйти к Волге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ов-ладеть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городом. Войска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Крас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-ной Армии героически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отра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-жали удары врага. 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Укрепле-нию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дисциплины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боеспособ-ности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войск способствовал приказ И.В.Сталина №227 от 28 июля 1942 г., более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извес-тный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как приказ «Ни шагу назад!».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98796" y="3140968"/>
            <a:ext cx="30368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0"/>
          <a:stretch/>
        </p:blipFill>
        <p:spPr bwMode="auto">
          <a:xfrm>
            <a:off x="3711972" y="1268760"/>
            <a:ext cx="5302438" cy="495756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5-конечная звезда 13"/>
          <p:cNvSpPr/>
          <p:nvPr/>
        </p:nvSpPr>
        <p:spPr>
          <a:xfrm>
            <a:off x="8098796" y="2753705"/>
            <a:ext cx="432048" cy="43204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911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3349</TotalTime>
  <Words>1904</Words>
  <Application>Microsoft Office PowerPoint</Application>
  <PresentationFormat>Экран (4:3)</PresentationFormat>
  <Paragraphs>114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Коренной перелом в Великой Отечественной войне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Коренной перелом в Великой Отечественной войне</dc:title>
  <dc:subject>Коренной перелом в Великой Отечественной войне</dc:subject>
  <dc:creator>Ситник П.В.</dc:creator>
  <dc:description>Презентация</dc:description>
  <cp:lastModifiedBy>Ситник П.В.</cp:lastModifiedBy>
  <cp:revision>263</cp:revision>
  <dcterms:created xsi:type="dcterms:W3CDTF">2014-03-29T17:14:05Z</dcterms:created>
  <dcterms:modified xsi:type="dcterms:W3CDTF">2014-05-03T21:10:12Z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04.05.2014</vt:lpwstr>
  </property>
</Properties>
</file>