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210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036F49C-F443-4118-818F-5EFFB83B844C}" type="doc">
      <dgm:prSet loTypeId="urn:diagrams.loki3.com/BracketList+Icon" loCatId="officeonline" qsTypeId="urn:microsoft.com/office/officeart/2005/8/quickstyle/simple5" qsCatId="simple" csTypeId="urn:microsoft.com/office/officeart/2005/8/colors/accent2_1" csCatId="accent2" phldr="1"/>
      <dgm:spPr/>
      <dgm:t>
        <a:bodyPr/>
        <a:lstStyle/>
        <a:p>
          <a:endParaRPr lang="ru-RU"/>
        </a:p>
      </dgm:t>
    </dgm:pt>
    <dgm:pt modelId="{86EF8C2B-0F46-4B04-86E3-21BE55DE3BC8}">
      <dgm:prSet phldrT="[Текст]" custT="1"/>
      <dgm:spPr/>
      <dgm:t>
        <a:bodyPr/>
        <a:lstStyle/>
        <a:p>
          <a:r>
            <a:rPr lang="ru-RU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Причины Второй мировой войны</a:t>
          </a:r>
          <a:endParaRPr lang="ru-RU" sz="1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gm:t>
    </dgm:pt>
    <dgm:pt modelId="{0B66C221-9A52-49F3-8769-EB56461A6B79}" type="parTrans" cxnId="{D63A260B-E535-4C5E-9F93-2EE439C97EB9}">
      <dgm:prSet/>
      <dgm:spPr/>
      <dgm:t>
        <a:bodyPr/>
        <a:lstStyle/>
        <a:p>
          <a:endParaRPr lang="ru-RU"/>
        </a:p>
      </dgm:t>
    </dgm:pt>
    <dgm:pt modelId="{BBB2C07C-6F78-43FF-9DF0-00CC95CEA291}" type="sibTrans" cxnId="{D63A260B-E535-4C5E-9F93-2EE439C97EB9}">
      <dgm:prSet/>
      <dgm:spPr/>
      <dgm:t>
        <a:bodyPr/>
        <a:lstStyle/>
        <a:p>
          <a:endParaRPr lang="ru-RU"/>
        </a:p>
      </dgm:t>
    </dgm:pt>
    <dgm:pt modelId="{39BFCE49-C4BD-4FC9-B4BE-423597133A7D}">
      <dgm:prSet phldrT="[Текст]" custT="1"/>
      <dgm:spPr/>
      <dgm:t>
        <a:bodyPr/>
        <a:lstStyle/>
        <a:p>
          <a:r>
            <a:rPr lang="ru-RU" sz="1800" b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непризнание Германией своего поражение в Первой мировой войне и стремление к военному реваншу;</a:t>
          </a:r>
          <a:endParaRPr lang="ru-RU" sz="1800" b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gm:t>
    </dgm:pt>
    <dgm:pt modelId="{C6629CF2-0F3E-4D15-BFB0-2F501B53EE65}" type="parTrans" cxnId="{2E8A13B0-2D19-4B5A-A586-F93ED3E791EC}">
      <dgm:prSet/>
      <dgm:spPr/>
      <dgm:t>
        <a:bodyPr/>
        <a:lstStyle/>
        <a:p>
          <a:endParaRPr lang="ru-RU"/>
        </a:p>
      </dgm:t>
    </dgm:pt>
    <dgm:pt modelId="{3BA5B9B7-FEF4-45B9-99F0-B71548EF08A6}" type="sibTrans" cxnId="{2E8A13B0-2D19-4B5A-A586-F93ED3E791EC}">
      <dgm:prSet/>
      <dgm:spPr/>
      <dgm:t>
        <a:bodyPr/>
        <a:lstStyle/>
        <a:p>
          <a:endParaRPr lang="ru-RU"/>
        </a:p>
      </dgm:t>
    </dgm:pt>
    <dgm:pt modelId="{63F3D4A4-DDC0-4339-9BB6-658683268A77}">
      <dgm:prSet phldrT="[Текст]" custT="1"/>
      <dgm:spPr/>
      <dgm:t>
        <a:bodyPr/>
        <a:lstStyle/>
        <a:p>
          <a:r>
            <a:rPr lang="ru-RU" sz="1800" b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неэффективность Версальско-Вашингтонской </a:t>
          </a:r>
          <a:r>
            <a:rPr lang="ru-RU" sz="1800" b="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систе</a:t>
          </a:r>
          <a:r>
            <a:rPr lang="ru-RU" sz="1800" b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-мы;</a:t>
          </a:r>
          <a:endParaRPr lang="ru-RU" sz="1800" b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gm:t>
    </dgm:pt>
    <dgm:pt modelId="{2461F8BD-CA2A-4F2E-BBF0-F2380659C835}" type="parTrans" cxnId="{A8B83B5F-D944-49CA-BADA-E2E2AA5EE4CF}">
      <dgm:prSet/>
      <dgm:spPr/>
      <dgm:t>
        <a:bodyPr/>
        <a:lstStyle/>
        <a:p>
          <a:endParaRPr lang="ru-RU"/>
        </a:p>
      </dgm:t>
    </dgm:pt>
    <dgm:pt modelId="{F0DE2038-A10B-48BC-A012-3B1468F8EFA8}" type="sibTrans" cxnId="{A8B83B5F-D944-49CA-BADA-E2E2AA5EE4CF}">
      <dgm:prSet/>
      <dgm:spPr/>
      <dgm:t>
        <a:bodyPr/>
        <a:lstStyle/>
        <a:p>
          <a:endParaRPr lang="ru-RU"/>
        </a:p>
      </dgm:t>
    </dgm:pt>
    <dgm:pt modelId="{FE1DD09C-3825-447D-AC81-C5381F9EAC8F}">
      <dgm:prSet phldrT="[Текст]" custT="1"/>
      <dgm:spPr/>
      <dgm:t>
        <a:bodyPr/>
        <a:lstStyle/>
        <a:p>
          <a:r>
            <a:rPr lang="ru-RU" sz="1800" b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приход к власти нацистов, складывание блока </a:t>
          </a:r>
          <a:r>
            <a:rPr lang="ru-RU" sz="1800" b="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фашис-тских</a:t>
          </a:r>
          <a:r>
            <a:rPr lang="ru-RU" sz="1800" b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 государств;</a:t>
          </a:r>
          <a:endParaRPr lang="ru-RU" sz="1800" b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gm:t>
    </dgm:pt>
    <dgm:pt modelId="{15F0C0AD-749F-412F-8EE2-7EA48DBEE692}" type="parTrans" cxnId="{EA9498C7-C991-4585-B63A-9C472F42A55A}">
      <dgm:prSet/>
      <dgm:spPr/>
      <dgm:t>
        <a:bodyPr/>
        <a:lstStyle/>
        <a:p>
          <a:endParaRPr lang="ru-RU"/>
        </a:p>
      </dgm:t>
    </dgm:pt>
    <dgm:pt modelId="{919AEEED-5DF9-49E7-A982-7C495FD2172B}" type="sibTrans" cxnId="{EA9498C7-C991-4585-B63A-9C472F42A55A}">
      <dgm:prSet/>
      <dgm:spPr/>
      <dgm:t>
        <a:bodyPr/>
        <a:lstStyle/>
        <a:p>
          <a:endParaRPr lang="ru-RU"/>
        </a:p>
      </dgm:t>
    </dgm:pt>
    <dgm:pt modelId="{937A2BAF-71D0-4051-9382-8941D596B176}">
      <dgm:prSet phldrT="[Текст]" custT="1"/>
      <dgm:spPr/>
      <dgm:t>
        <a:bodyPr/>
        <a:lstStyle/>
        <a:p>
          <a:r>
            <a:rPr lang="ru-RU" sz="1800" b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отсутствие надёжной системы безопасности и </a:t>
          </a:r>
          <a:r>
            <a:rPr lang="ru-RU" sz="1800" b="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неспо-собность</a:t>
          </a:r>
          <a:r>
            <a:rPr lang="ru-RU" sz="1800" b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 крупнейших держав обуздать агрессивные намерения Гитлера;</a:t>
          </a:r>
          <a:endParaRPr lang="ru-RU" sz="1800" b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gm:t>
    </dgm:pt>
    <dgm:pt modelId="{1B51E88A-E812-4655-BE3D-7532A18A006D}" type="parTrans" cxnId="{D7208ACB-7D2C-4B72-8314-BF5361501823}">
      <dgm:prSet/>
      <dgm:spPr/>
      <dgm:t>
        <a:bodyPr/>
        <a:lstStyle/>
        <a:p>
          <a:endParaRPr lang="ru-RU"/>
        </a:p>
      </dgm:t>
    </dgm:pt>
    <dgm:pt modelId="{19ABA0B8-604D-4722-8BC8-3CEC681617A1}" type="sibTrans" cxnId="{D7208ACB-7D2C-4B72-8314-BF5361501823}">
      <dgm:prSet/>
      <dgm:spPr/>
      <dgm:t>
        <a:bodyPr/>
        <a:lstStyle/>
        <a:p>
          <a:endParaRPr lang="ru-RU"/>
        </a:p>
      </dgm:t>
    </dgm:pt>
    <dgm:pt modelId="{34FDF346-1FBB-4DE3-A9D4-D06AE068A398}">
      <dgm:prSet phldrT="[Текст]" custT="1"/>
      <dgm:spPr/>
      <dgm:t>
        <a:bodyPr/>
        <a:lstStyle/>
        <a:p>
          <a:r>
            <a:rPr lang="ru-RU" sz="1800" b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стремление к новому переделу мира.</a:t>
          </a:r>
          <a:endParaRPr lang="ru-RU" sz="1800" b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gm:t>
    </dgm:pt>
    <dgm:pt modelId="{A3D57EAC-4526-4D17-AAEA-B31393DD297E}" type="parTrans" cxnId="{34300986-47DC-44FD-B9EA-033A1F7A76CE}">
      <dgm:prSet/>
      <dgm:spPr/>
      <dgm:t>
        <a:bodyPr/>
        <a:lstStyle/>
        <a:p>
          <a:endParaRPr lang="ru-RU"/>
        </a:p>
      </dgm:t>
    </dgm:pt>
    <dgm:pt modelId="{0EB2657F-CED4-447F-98AF-727C0021A924}" type="sibTrans" cxnId="{34300986-47DC-44FD-B9EA-033A1F7A76CE}">
      <dgm:prSet/>
      <dgm:spPr/>
      <dgm:t>
        <a:bodyPr/>
        <a:lstStyle/>
        <a:p>
          <a:endParaRPr lang="ru-RU"/>
        </a:p>
      </dgm:t>
    </dgm:pt>
    <dgm:pt modelId="{7D96B67A-0A7C-42E8-AE4B-2D08DBE3ECA7}" type="pres">
      <dgm:prSet presAssocID="{4036F49C-F443-4118-818F-5EFFB83B844C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61C08D5-4B7C-4321-937D-E5BC810C343D}" type="pres">
      <dgm:prSet presAssocID="{86EF8C2B-0F46-4B04-86E3-21BE55DE3BC8}" presName="linNode" presStyleCnt="0"/>
      <dgm:spPr/>
    </dgm:pt>
    <dgm:pt modelId="{3273F2C0-DAE4-46FF-95B4-2E9F4F58FFB4}" type="pres">
      <dgm:prSet presAssocID="{86EF8C2B-0F46-4B04-86E3-21BE55DE3BC8}" presName="parTx" presStyleLbl="revTx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93ACDAB-3ACE-411B-993F-D497B7FFBD2A}" type="pres">
      <dgm:prSet presAssocID="{86EF8C2B-0F46-4B04-86E3-21BE55DE3BC8}" presName="bracket" presStyleLbl="parChTrans1D1" presStyleIdx="0" presStyleCnt="1"/>
      <dgm:spPr/>
    </dgm:pt>
    <dgm:pt modelId="{01804E7D-CDA0-4492-9F98-42DB3EBE39E3}" type="pres">
      <dgm:prSet presAssocID="{86EF8C2B-0F46-4B04-86E3-21BE55DE3BC8}" presName="spH" presStyleCnt="0"/>
      <dgm:spPr/>
    </dgm:pt>
    <dgm:pt modelId="{C9DF78EF-EA50-4B82-935B-CAB59C008BAA}" type="pres">
      <dgm:prSet presAssocID="{86EF8C2B-0F46-4B04-86E3-21BE55DE3BC8}" presName="desTx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8A908AA-EFC7-4386-AA3F-323436A5883F}" type="presOf" srcId="{4036F49C-F443-4118-818F-5EFFB83B844C}" destId="{7D96B67A-0A7C-42E8-AE4B-2D08DBE3ECA7}" srcOrd="0" destOrd="0" presId="urn:diagrams.loki3.com/BracketList+Icon"/>
    <dgm:cxn modelId="{D63A260B-E535-4C5E-9F93-2EE439C97EB9}" srcId="{4036F49C-F443-4118-818F-5EFFB83B844C}" destId="{86EF8C2B-0F46-4B04-86E3-21BE55DE3BC8}" srcOrd="0" destOrd="0" parTransId="{0B66C221-9A52-49F3-8769-EB56461A6B79}" sibTransId="{BBB2C07C-6F78-43FF-9DF0-00CC95CEA291}"/>
    <dgm:cxn modelId="{81A8A12A-56A1-492B-B8B5-5DA87FD4DE51}" type="presOf" srcId="{FE1DD09C-3825-447D-AC81-C5381F9EAC8F}" destId="{C9DF78EF-EA50-4B82-935B-CAB59C008BAA}" srcOrd="0" destOrd="2" presId="urn:diagrams.loki3.com/BracketList+Icon"/>
    <dgm:cxn modelId="{0C453AC8-4F45-420B-BEFD-437A7F5B29BC}" type="presOf" srcId="{86EF8C2B-0F46-4B04-86E3-21BE55DE3BC8}" destId="{3273F2C0-DAE4-46FF-95B4-2E9F4F58FFB4}" srcOrd="0" destOrd="0" presId="urn:diagrams.loki3.com/BracketList+Icon"/>
    <dgm:cxn modelId="{D7208ACB-7D2C-4B72-8314-BF5361501823}" srcId="{86EF8C2B-0F46-4B04-86E3-21BE55DE3BC8}" destId="{937A2BAF-71D0-4051-9382-8941D596B176}" srcOrd="3" destOrd="0" parTransId="{1B51E88A-E812-4655-BE3D-7532A18A006D}" sibTransId="{19ABA0B8-604D-4722-8BC8-3CEC681617A1}"/>
    <dgm:cxn modelId="{783851B3-13E8-4128-BA66-B64A1563EF92}" type="presOf" srcId="{39BFCE49-C4BD-4FC9-B4BE-423597133A7D}" destId="{C9DF78EF-EA50-4B82-935B-CAB59C008BAA}" srcOrd="0" destOrd="0" presId="urn:diagrams.loki3.com/BracketList+Icon"/>
    <dgm:cxn modelId="{A8B83B5F-D944-49CA-BADA-E2E2AA5EE4CF}" srcId="{86EF8C2B-0F46-4B04-86E3-21BE55DE3BC8}" destId="{63F3D4A4-DDC0-4339-9BB6-658683268A77}" srcOrd="1" destOrd="0" parTransId="{2461F8BD-CA2A-4F2E-BBF0-F2380659C835}" sibTransId="{F0DE2038-A10B-48BC-A012-3B1468F8EFA8}"/>
    <dgm:cxn modelId="{7970B2A0-4302-4B2A-85F5-6BE5B6D7822A}" type="presOf" srcId="{34FDF346-1FBB-4DE3-A9D4-D06AE068A398}" destId="{C9DF78EF-EA50-4B82-935B-CAB59C008BAA}" srcOrd="0" destOrd="4" presId="urn:diagrams.loki3.com/BracketList+Icon"/>
    <dgm:cxn modelId="{BA9E4E00-B66C-4BDD-8973-D09FD0574EEE}" type="presOf" srcId="{63F3D4A4-DDC0-4339-9BB6-658683268A77}" destId="{C9DF78EF-EA50-4B82-935B-CAB59C008BAA}" srcOrd="0" destOrd="1" presId="urn:diagrams.loki3.com/BracketList+Icon"/>
    <dgm:cxn modelId="{34300986-47DC-44FD-B9EA-033A1F7A76CE}" srcId="{86EF8C2B-0F46-4B04-86E3-21BE55DE3BC8}" destId="{34FDF346-1FBB-4DE3-A9D4-D06AE068A398}" srcOrd="4" destOrd="0" parTransId="{A3D57EAC-4526-4D17-AAEA-B31393DD297E}" sibTransId="{0EB2657F-CED4-447F-98AF-727C0021A924}"/>
    <dgm:cxn modelId="{2E8A13B0-2D19-4B5A-A586-F93ED3E791EC}" srcId="{86EF8C2B-0F46-4B04-86E3-21BE55DE3BC8}" destId="{39BFCE49-C4BD-4FC9-B4BE-423597133A7D}" srcOrd="0" destOrd="0" parTransId="{C6629CF2-0F3E-4D15-BFB0-2F501B53EE65}" sibTransId="{3BA5B9B7-FEF4-45B9-99F0-B71548EF08A6}"/>
    <dgm:cxn modelId="{0DC5B058-DBCA-4CF3-9578-7E3D8EA90F76}" type="presOf" srcId="{937A2BAF-71D0-4051-9382-8941D596B176}" destId="{C9DF78EF-EA50-4B82-935B-CAB59C008BAA}" srcOrd="0" destOrd="3" presId="urn:diagrams.loki3.com/BracketList+Icon"/>
    <dgm:cxn modelId="{EA9498C7-C991-4585-B63A-9C472F42A55A}" srcId="{86EF8C2B-0F46-4B04-86E3-21BE55DE3BC8}" destId="{FE1DD09C-3825-447D-AC81-C5381F9EAC8F}" srcOrd="2" destOrd="0" parTransId="{15F0C0AD-749F-412F-8EE2-7EA48DBEE692}" sibTransId="{919AEEED-5DF9-49E7-A982-7C495FD2172B}"/>
    <dgm:cxn modelId="{80A76741-5B78-406B-820F-D6DDA0E7BFA9}" type="presParOf" srcId="{7D96B67A-0A7C-42E8-AE4B-2D08DBE3ECA7}" destId="{961C08D5-4B7C-4321-937D-E5BC810C343D}" srcOrd="0" destOrd="0" presId="urn:diagrams.loki3.com/BracketList+Icon"/>
    <dgm:cxn modelId="{778C8A95-0D1C-488B-B00A-CF5F17154AB1}" type="presParOf" srcId="{961C08D5-4B7C-4321-937D-E5BC810C343D}" destId="{3273F2C0-DAE4-46FF-95B4-2E9F4F58FFB4}" srcOrd="0" destOrd="0" presId="urn:diagrams.loki3.com/BracketList+Icon"/>
    <dgm:cxn modelId="{BE4BA98F-8829-4DCF-9233-24F9C4A269F9}" type="presParOf" srcId="{961C08D5-4B7C-4321-937D-E5BC810C343D}" destId="{993ACDAB-3ACE-411B-993F-D497B7FFBD2A}" srcOrd="1" destOrd="0" presId="urn:diagrams.loki3.com/BracketList+Icon"/>
    <dgm:cxn modelId="{7A8CD181-9168-450F-871F-2C1DB3877FD1}" type="presParOf" srcId="{961C08D5-4B7C-4321-937D-E5BC810C343D}" destId="{01804E7D-CDA0-4492-9F98-42DB3EBE39E3}" srcOrd="2" destOrd="0" presId="urn:diagrams.loki3.com/BracketList+Icon"/>
    <dgm:cxn modelId="{E54FB5F4-EC6E-4ACC-967D-76CA5D509120}" type="presParOf" srcId="{961C08D5-4B7C-4321-937D-E5BC810C343D}" destId="{C9DF78EF-EA50-4B82-935B-CAB59C008BAA}" srcOrd="3" destOrd="0" presId="urn:diagrams.loki3.com/BracketList+Icon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036F49C-F443-4118-818F-5EFFB83B844C}" type="doc">
      <dgm:prSet loTypeId="urn:diagrams.loki3.com/BracketList+Icon" loCatId="officeonline" qsTypeId="urn:microsoft.com/office/officeart/2005/8/quickstyle/simple5" qsCatId="simple" csTypeId="urn:microsoft.com/office/officeart/2005/8/colors/accent2_1" csCatId="accent2" phldr="1"/>
      <dgm:spPr/>
      <dgm:t>
        <a:bodyPr/>
        <a:lstStyle/>
        <a:p>
          <a:endParaRPr lang="ru-RU"/>
        </a:p>
      </dgm:t>
    </dgm:pt>
    <dgm:pt modelId="{86EF8C2B-0F46-4B04-86E3-21BE55DE3BC8}">
      <dgm:prSet phldrT="[Текст]" custT="1"/>
      <dgm:spPr/>
      <dgm:t>
        <a:bodyPr/>
        <a:lstStyle/>
        <a:p>
          <a:r>
            <a:rPr lang="ru-RU" sz="1800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Характер </a:t>
          </a:r>
          <a:r>
            <a:rPr lang="ru-RU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Второй мировой войны</a:t>
          </a:r>
          <a:endParaRPr lang="ru-RU" sz="1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gm:t>
    </dgm:pt>
    <dgm:pt modelId="{0B66C221-9A52-49F3-8769-EB56461A6B79}" type="parTrans" cxnId="{D63A260B-E535-4C5E-9F93-2EE439C97EB9}">
      <dgm:prSet/>
      <dgm:spPr/>
      <dgm:t>
        <a:bodyPr/>
        <a:lstStyle/>
        <a:p>
          <a:endParaRPr lang="ru-RU"/>
        </a:p>
      </dgm:t>
    </dgm:pt>
    <dgm:pt modelId="{BBB2C07C-6F78-43FF-9DF0-00CC95CEA291}" type="sibTrans" cxnId="{D63A260B-E535-4C5E-9F93-2EE439C97EB9}">
      <dgm:prSet/>
      <dgm:spPr/>
      <dgm:t>
        <a:bodyPr/>
        <a:lstStyle/>
        <a:p>
          <a:endParaRPr lang="ru-RU"/>
        </a:p>
      </dgm:t>
    </dgm:pt>
    <dgm:pt modelId="{39BFCE49-C4BD-4FC9-B4BE-423597133A7D}">
      <dgm:prSet phldrT="[Текст]" custT="1"/>
      <dgm:spPr/>
      <dgm:t>
        <a:bodyPr/>
        <a:lstStyle/>
        <a:p>
          <a:r>
            <a:rPr lang="ru-RU" sz="1800" b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со стороны агрессивно настроенных государств, </a:t>
          </a:r>
          <a:r>
            <a:rPr lang="ru-RU" sz="1800" b="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стре-мившихся</a:t>
          </a:r>
          <a:r>
            <a:rPr lang="ru-RU" sz="1800" b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 к  расширению собственных территорий, завоеванию рынков сбыта и источников сырья (Гер-мания, Италия, Японии и их союзники) война носила захватнический характер;</a:t>
          </a:r>
          <a:endParaRPr lang="ru-RU" sz="1800" b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gm:t>
    </dgm:pt>
    <dgm:pt modelId="{C6629CF2-0F3E-4D15-BFB0-2F501B53EE65}" type="parTrans" cxnId="{2E8A13B0-2D19-4B5A-A586-F93ED3E791EC}">
      <dgm:prSet/>
      <dgm:spPr/>
      <dgm:t>
        <a:bodyPr/>
        <a:lstStyle/>
        <a:p>
          <a:endParaRPr lang="ru-RU"/>
        </a:p>
      </dgm:t>
    </dgm:pt>
    <dgm:pt modelId="{3BA5B9B7-FEF4-45B9-99F0-B71548EF08A6}" type="sibTrans" cxnId="{2E8A13B0-2D19-4B5A-A586-F93ED3E791EC}">
      <dgm:prSet/>
      <dgm:spPr/>
      <dgm:t>
        <a:bodyPr/>
        <a:lstStyle/>
        <a:p>
          <a:endParaRPr lang="ru-RU"/>
        </a:p>
      </dgm:t>
    </dgm:pt>
    <dgm:pt modelId="{63F3D4A4-DDC0-4339-9BB6-658683268A77}">
      <dgm:prSet phldrT="[Текст]" custT="1"/>
      <dgm:spPr/>
      <dgm:t>
        <a:bodyPr/>
        <a:lstStyle/>
        <a:p>
          <a:r>
            <a:rPr lang="ru-RU" sz="1800" b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для стран, подвергшихся агрессии и оккупации, война была справедливой.</a:t>
          </a:r>
          <a:endParaRPr lang="ru-RU" sz="1800" b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gm:t>
    </dgm:pt>
    <dgm:pt modelId="{2461F8BD-CA2A-4F2E-BBF0-F2380659C835}" type="parTrans" cxnId="{A8B83B5F-D944-49CA-BADA-E2E2AA5EE4CF}">
      <dgm:prSet/>
      <dgm:spPr/>
      <dgm:t>
        <a:bodyPr/>
        <a:lstStyle/>
        <a:p>
          <a:endParaRPr lang="ru-RU"/>
        </a:p>
      </dgm:t>
    </dgm:pt>
    <dgm:pt modelId="{F0DE2038-A10B-48BC-A012-3B1468F8EFA8}" type="sibTrans" cxnId="{A8B83B5F-D944-49CA-BADA-E2E2AA5EE4CF}">
      <dgm:prSet/>
      <dgm:spPr/>
      <dgm:t>
        <a:bodyPr/>
        <a:lstStyle/>
        <a:p>
          <a:endParaRPr lang="ru-RU"/>
        </a:p>
      </dgm:t>
    </dgm:pt>
    <dgm:pt modelId="{7D96B67A-0A7C-42E8-AE4B-2D08DBE3ECA7}" type="pres">
      <dgm:prSet presAssocID="{4036F49C-F443-4118-818F-5EFFB83B844C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61C08D5-4B7C-4321-937D-E5BC810C343D}" type="pres">
      <dgm:prSet presAssocID="{86EF8C2B-0F46-4B04-86E3-21BE55DE3BC8}" presName="linNode" presStyleCnt="0"/>
      <dgm:spPr/>
    </dgm:pt>
    <dgm:pt modelId="{3273F2C0-DAE4-46FF-95B4-2E9F4F58FFB4}" type="pres">
      <dgm:prSet presAssocID="{86EF8C2B-0F46-4B04-86E3-21BE55DE3BC8}" presName="parTx" presStyleLbl="revTx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93ACDAB-3ACE-411B-993F-D497B7FFBD2A}" type="pres">
      <dgm:prSet presAssocID="{86EF8C2B-0F46-4B04-86E3-21BE55DE3BC8}" presName="bracket" presStyleLbl="parChTrans1D1" presStyleIdx="0" presStyleCnt="1"/>
      <dgm:spPr/>
    </dgm:pt>
    <dgm:pt modelId="{01804E7D-CDA0-4492-9F98-42DB3EBE39E3}" type="pres">
      <dgm:prSet presAssocID="{86EF8C2B-0F46-4B04-86E3-21BE55DE3BC8}" presName="spH" presStyleCnt="0"/>
      <dgm:spPr/>
    </dgm:pt>
    <dgm:pt modelId="{C9DF78EF-EA50-4B82-935B-CAB59C008BAA}" type="pres">
      <dgm:prSet presAssocID="{86EF8C2B-0F46-4B04-86E3-21BE55DE3BC8}" presName="desTx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63A260B-E535-4C5E-9F93-2EE439C97EB9}" srcId="{4036F49C-F443-4118-818F-5EFFB83B844C}" destId="{86EF8C2B-0F46-4B04-86E3-21BE55DE3BC8}" srcOrd="0" destOrd="0" parTransId="{0B66C221-9A52-49F3-8769-EB56461A6B79}" sibTransId="{BBB2C07C-6F78-43FF-9DF0-00CC95CEA291}"/>
    <dgm:cxn modelId="{2E8A13B0-2D19-4B5A-A586-F93ED3E791EC}" srcId="{86EF8C2B-0F46-4B04-86E3-21BE55DE3BC8}" destId="{39BFCE49-C4BD-4FC9-B4BE-423597133A7D}" srcOrd="0" destOrd="0" parTransId="{C6629CF2-0F3E-4D15-BFB0-2F501B53EE65}" sibTransId="{3BA5B9B7-FEF4-45B9-99F0-B71548EF08A6}"/>
    <dgm:cxn modelId="{CA7C73B1-CCFE-4CC0-B2BA-03C0CF727C32}" type="presOf" srcId="{39BFCE49-C4BD-4FC9-B4BE-423597133A7D}" destId="{C9DF78EF-EA50-4B82-935B-CAB59C008BAA}" srcOrd="0" destOrd="0" presId="urn:diagrams.loki3.com/BracketList+Icon"/>
    <dgm:cxn modelId="{4584BDC2-1D35-4021-B7ED-1D6B36410630}" type="presOf" srcId="{86EF8C2B-0F46-4B04-86E3-21BE55DE3BC8}" destId="{3273F2C0-DAE4-46FF-95B4-2E9F4F58FFB4}" srcOrd="0" destOrd="0" presId="urn:diagrams.loki3.com/BracketList+Icon"/>
    <dgm:cxn modelId="{0E23BB39-3FF3-4ECD-A75A-47F28793B356}" type="presOf" srcId="{4036F49C-F443-4118-818F-5EFFB83B844C}" destId="{7D96B67A-0A7C-42E8-AE4B-2D08DBE3ECA7}" srcOrd="0" destOrd="0" presId="urn:diagrams.loki3.com/BracketList+Icon"/>
    <dgm:cxn modelId="{26290E2A-6510-47FF-B984-CC4EFCF2921A}" type="presOf" srcId="{63F3D4A4-DDC0-4339-9BB6-658683268A77}" destId="{C9DF78EF-EA50-4B82-935B-CAB59C008BAA}" srcOrd="0" destOrd="1" presId="urn:diagrams.loki3.com/BracketList+Icon"/>
    <dgm:cxn modelId="{A8B83B5F-D944-49CA-BADA-E2E2AA5EE4CF}" srcId="{86EF8C2B-0F46-4B04-86E3-21BE55DE3BC8}" destId="{63F3D4A4-DDC0-4339-9BB6-658683268A77}" srcOrd="1" destOrd="0" parTransId="{2461F8BD-CA2A-4F2E-BBF0-F2380659C835}" sibTransId="{F0DE2038-A10B-48BC-A012-3B1468F8EFA8}"/>
    <dgm:cxn modelId="{33D8B8A6-9128-483C-B91F-2AFFAF0D1BCF}" type="presParOf" srcId="{7D96B67A-0A7C-42E8-AE4B-2D08DBE3ECA7}" destId="{961C08D5-4B7C-4321-937D-E5BC810C343D}" srcOrd="0" destOrd="0" presId="urn:diagrams.loki3.com/BracketList+Icon"/>
    <dgm:cxn modelId="{F1D1D77B-6D56-4ACF-959A-77C3258A0BAC}" type="presParOf" srcId="{961C08D5-4B7C-4321-937D-E5BC810C343D}" destId="{3273F2C0-DAE4-46FF-95B4-2E9F4F58FFB4}" srcOrd="0" destOrd="0" presId="urn:diagrams.loki3.com/BracketList+Icon"/>
    <dgm:cxn modelId="{B9392438-6AC3-4188-847C-AC8DFDFC125F}" type="presParOf" srcId="{961C08D5-4B7C-4321-937D-E5BC810C343D}" destId="{993ACDAB-3ACE-411B-993F-D497B7FFBD2A}" srcOrd="1" destOrd="0" presId="urn:diagrams.loki3.com/BracketList+Icon"/>
    <dgm:cxn modelId="{2F9AE369-A954-4976-972E-252203B44F8C}" type="presParOf" srcId="{961C08D5-4B7C-4321-937D-E5BC810C343D}" destId="{01804E7D-CDA0-4492-9F98-42DB3EBE39E3}" srcOrd="2" destOrd="0" presId="urn:diagrams.loki3.com/BracketList+Icon"/>
    <dgm:cxn modelId="{6DED7EBB-5800-4A73-9DD8-01F15FF9C9AD}" type="presParOf" srcId="{961C08D5-4B7C-4321-937D-E5BC810C343D}" destId="{C9DF78EF-EA50-4B82-935B-CAB59C008BAA}" srcOrd="3" destOrd="0" presId="urn:diagrams.loki3.com/BracketList+Icon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273F2C0-DAE4-46FF-95B4-2E9F4F58FFB4}">
      <dsp:nvSpPr>
        <dsp:cNvPr id="0" name=""/>
        <dsp:cNvSpPr/>
      </dsp:nvSpPr>
      <dsp:spPr>
        <a:xfrm>
          <a:off x="0" y="1058167"/>
          <a:ext cx="2232248" cy="1287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45720" rIns="128016" bIns="45720" numCol="1" spcCol="1270" anchor="ctr" anchorCtr="0">
          <a:noAutofit/>
        </a:bodyPr>
        <a:lstStyle/>
        <a:p>
          <a:pPr lvl="0" algn="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Причины Второй мировой войны</a:t>
          </a:r>
          <a:endParaRPr lang="ru-RU" sz="1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sp:txBody>
      <dsp:txXfrm>
        <a:off x="0" y="1058167"/>
        <a:ext cx="2232248" cy="1287000"/>
      </dsp:txXfrm>
    </dsp:sp>
    <dsp:sp modelId="{993ACDAB-3ACE-411B-993F-D497B7FFBD2A}">
      <dsp:nvSpPr>
        <dsp:cNvPr id="0" name=""/>
        <dsp:cNvSpPr/>
      </dsp:nvSpPr>
      <dsp:spPr>
        <a:xfrm>
          <a:off x="2232247" y="334229"/>
          <a:ext cx="446449" cy="2734875"/>
        </a:xfrm>
        <a:prstGeom prst="leftBrace">
          <a:avLst>
            <a:gd name="adj1" fmla="val 35000"/>
            <a:gd name="adj2" fmla="val 50000"/>
          </a:avLst>
        </a:pr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9DF78EF-EA50-4B82-935B-CAB59C008BAA}">
      <dsp:nvSpPr>
        <dsp:cNvPr id="0" name=""/>
        <dsp:cNvSpPr/>
      </dsp:nvSpPr>
      <dsp:spPr>
        <a:xfrm>
          <a:off x="2857277" y="334229"/>
          <a:ext cx="6071714" cy="2734875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непризнание Германией своего поражение в Первой мировой войне и стремление к военному реваншу;</a:t>
          </a:r>
          <a:endParaRPr lang="ru-RU" sz="1800" b="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неэффективность Версальско-Вашингтонской </a:t>
          </a:r>
          <a:r>
            <a:rPr lang="ru-RU" sz="1800" b="0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систе</a:t>
          </a:r>
          <a:r>
            <a:rPr lang="ru-RU" sz="1800" b="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-мы;</a:t>
          </a:r>
          <a:endParaRPr lang="ru-RU" sz="1800" b="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приход к власти нацистов, складывание блока </a:t>
          </a:r>
          <a:r>
            <a:rPr lang="ru-RU" sz="1800" b="0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фашис-тских</a:t>
          </a:r>
          <a:r>
            <a:rPr lang="ru-RU" sz="1800" b="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 государств;</a:t>
          </a:r>
          <a:endParaRPr lang="ru-RU" sz="1800" b="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отсутствие надёжной системы безопасности и </a:t>
          </a:r>
          <a:r>
            <a:rPr lang="ru-RU" sz="1800" b="0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неспо-собность</a:t>
          </a:r>
          <a:r>
            <a:rPr lang="ru-RU" sz="1800" b="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 крупнейших держав обуздать агрессивные намерения Гитлера;</a:t>
          </a:r>
          <a:endParaRPr lang="ru-RU" sz="1800" b="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стремление к новому переделу мира.</a:t>
          </a:r>
          <a:endParaRPr lang="ru-RU" sz="1800" b="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sp:txBody>
      <dsp:txXfrm>
        <a:off x="2857277" y="334229"/>
        <a:ext cx="6071714" cy="273487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273F2C0-DAE4-46FF-95B4-2E9F4F58FFB4}">
      <dsp:nvSpPr>
        <dsp:cNvPr id="0" name=""/>
        <dsp:cNvSpPr/>
      </dsp:nvSpPr>
      <dsp:spPr>
        <a:xfrm>
          <a:off x="0" y="626118"/>
          <a:ext cx="2232248" cy="1287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45720" rIns="128016" bIns="45720" numCol="1" spcCol="1270" anchor="ctr" anchorCtr="0">
          <a:noAutofit/>
        </a:bodyPr>
        <a:lstStyle/>
        <a:p>
          <a:pPr lvl="0" algn="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Характер </a:t>
          </a:r>
          <a:r>
            <a:rPr lang="ru-RU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Второй мировой войны</a:t>
          </a:r>
          <a:endParaRPr lang="ru-RU" sz="1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sp:txBody>
      <dsp:txXfrm>
        <a:off x="0" y="626118"/>
        <a:ext cx="2232248" cy="1287000"/>
      </dsp:txXfrm>
    </dsp:sp>
    <dsp:sp modelId="{993ACDAB-3ACE-411B-993F-D497B7FFBD2A}">
      <dsp:nvSpPr>
        <dsp:cNvPr id="0" name=""/>
        <dsp:cNvSpPr/>
      </dsp:nvSpPr>
      <dsp:spPr>
        <a:xfrm>
          <a:off x="2232247" y="324478"/>
          <a:ext cx="446449" cy="1890281"/>
        </a:xfrm>
        <a:prstGeom prst="leftBrace">
          <a:avLst>
            <a:gd name="adj1" fmla="val 35000"/>
            <a:gd name="adj2" fmla="val 50000"/>
          </a:avLst>
        </a:pr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9DF78EF-EA50-4B82-935B-CAB59C008BAA}">
      <dsp:nvSpPr>
        <dsp:cNvPr id="0" name=""/>
        <dsp:cNvSpPr/>
      </dsp:nvSpPr>
      <dsp:spPr>
        <a:xfrm>
          <a:off x="2857277" y="324478"/>
          <a:ext cx="6071714" cy="1890281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со стороны агрессивно настроенных государств, </a:t>
          </a:r>
          <a:r>
            <a:rPr lang="ru-RU" sz="1800" b="0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стре-мившихся</a:t>
          </a:r>
          <a:r>
            <a:rPr lang="ru-RU" sz="1800" b="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 к  расширению собственных территорий, завоеванию рынков сбыта и источников сырья (Гер-мания, Италия, Японии и их союзники) война носила захватнический характер;</a:t>
          </a:r>
          <a:endParaRPr lang="ru-RU" sz="1800" b="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для стран, подвергшихся агрессии и оккупации, война была справедливой.</a:t>
          </a:r>
          <a:endParaRPr lang="ru-RU" sz="1800" b="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sp:txBody>
      <dsp:txXfrm>
        <a:off x="2857277" y="324478"/>
        <a:ext cx="6071714" cy="189028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diagrams.loki3.com/BracketList+Icon">
  <dgm:title val="Список с вертикальной скобкой"/>
  <dgm:desc val="Служит для отображения сгруппированных блоков данных.  Хорошо подходит для размещения большого количества текста уровня 2."/>
  <dgm:catLst>
    <dgm:cat type="list" pri="4110"/>
    <dgm:cat type="officeonline" pri="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3" srcId="0" destId="1" srcOrd="0" destOrd="0"/>
        <dgm:cxn modelId="4" srcId="1" destId="11" srcOrd="0" destOrd="0"/>
        <dgm:cxn modelId="5" srcId="0" destId="2" srcOrd="0" destOrd="0"/>
        <dgm:cxn modelId="6" srcId="2" destId="21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V" refType="primFontSz" refFor="des" refForName="parTx" fact="0.1"/>
      <dgm:constr type="primFontSz" for="des" forName="parTx" val="65"/>
      <dgm:constr type="primFontSz" for="des" forName="desTx" refType="primFontSz" refFor="des" refForName="parTx"/>
      <dgm:constr type="h" for="des" forName="parTx" refType="primFontSz" refFor="des" refForName="parTx" fact="0.55"/>
      <dgm:constr type="h" for="des" forName="bracket" refType="primFontSz" refFor="des" refForName="parTx" fact="0.55"/>
      <dgm:constr type="h" for="des" forName="desTx" refType="primFontSz" refFor="des" refForName="parTx" fact="0.55"/>
    </dgm:constrLst>
    <dgm:ruleLst>
      <dgm:rule type="primFontSz" for="des" forName="parTx" val="5" fact="NaN" max="NaN"/>
    </dgm:ruleLst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Tx" refType="w" fact="0.25"/>
          <dgm:constr type="w" for="ch" forName="bracket" refType="w" fact="0.05"/>
          <dgm:constr type="w" for="ch" forName="spH" refType="w" fact="0.02"/>
          <dgm:constr type="w" for="ch" forName="desTx" refType="w" fact="0.68"/>
          <dgm:constr type="h" for="ch" forName="bracket" refType="h" refFor="ch" refForName="desTx" op="gte"/>
          <dgm:constr type="h" for="ch" forName="bracket" refType="h" refFor="ch" refForName="parTx" op="gte"/>
          <dgm:constr type="h" for="ch" forName="desTx" refType="h" refFor="ch" refForName="parTx" op="gte"/>
        </dgm:constrLst>
        <dgm:ruleLst/>
        <dgm:layoutNode name="parTx" styleLbl="revTx">
          <dgm:varLst>
            <dgm:chMax val="1"/>
            <dgm:bulletEnabled val="1"/>
          </dgm:varLst>
          <dgm:choose name="Name8">
            <dgm:if name="Name9" func="var" arg="dir" op="equ" val="norm">
              <dgm:alg type="tx">
                <dgm:param type="parTxLTRAlign" val="r"/>
              </dgm:alg>
            </dgm:if>
            <dgm:else name="Name10">
              <dgm:alg type="tx">
                <dgm:param type="parTxLTRAlign" val="l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tMarg" refType="primFontSz" fact="0.2"/>
            <dgm:constr type="bMarg" refType="primFontSz" fact="0.2"/>
          </dgm:constrLst>
          <dgm:ruleLst>
            <dgm:rule type="h" val="INF" fact="NaN" max="NaN"/>
          </dgm:ruleLst>
        </dgm:layoutNode>
        <dgm:layoutNode name="bracket" styleLbl="parChTrans1D1">
          <dgm:alg type="sp"/>
          <dgm:choose name="Name11">
            <dgm:if name="Name12" func="var" arg="dir" op="equ" val="norm">
              <dgm:shape xmlns:r="http://schemas.openxmlformats.org/officeDocument/2006/relationships" type="leftBrace" r:blip="">
                <dgm:adjLst>
                  <dgm:adj idx="1" val="0.35"/>
                </dgm:adjLst>
              </dgm:shape>
            </dgm:if>
            <dgm:else name="Name13">
              <dgm:shape xmlns:r="http://schemas.openxmlformats.org/officeDocument/2006/relationships" rot="180" type="leftBrace" r:blip="">
                <dgm:adjLst>
                  <dgm:adj idx="1" val="0.35"/>
                </dgm:adjLst>
              </dgm:shape>
            </dgm:else>
          </dgm:choose>
          <dgm:presOf/>
        </dgm:layoutNode>
        <dgm:layoutNode name="spH">
          <dgm:alg type="sp"/>
        </dgm:layoutNode>
        <dgm:choose name="Name14">
          <dgm:if name="Name15" axis="ch" ptType="node" func="cnt" op="gte" val="1">
            <dgm:layoutNode name="desTx" styleLbl="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secFontSz" refType="primFontSz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h" val="INF" fact="NaN" max="NaN"/>
              </dgm:ruleLst>
            </dgm:layoutNode>
          </dgm:if>
          <dgm:else name="Name16"/>
        </dgm:choose>
      </dgm:layoutNode>
      <dgm:forEach name="Name17" axis="followSib" ptType="sibTrans" cnt="1">
        <dgm:layoutNode name="spV">
          <dgm:alg type="sp"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diagrams.loki3.com/BracketList+Icon">
  <dgm:title val="Список с вертикальной скобкой"/>
  <dgm:desc val="Служит для отображения сгруппированных блоков данных.  Хорошо подходит для размещения большого количества текста уровня 2."/>
  <dgm:catLst>
    <dgm:cat type="list" pri="4110"/>
    <dgm:cat type="officeonline" pri="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3" srcId="0" destId="1" srcOrd="0" destOrd="0"/>
        <dgm:cxn modelId="4" srcId="1" destId="11" srcOrd="0" destOrd="0"/>
        <dgm:cxn modelId="5" srcId="0" destId="2" srcOrd="0" destOrd="0"/>
        <dgm:cxn modelId="6" srcId="2" destId="21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V" refType="primFontSz" refFor="des" refForName="parTx" fact="0.1"/>
      <dgm:constr type="primFontSz" for="des" forName="parTx" val="65"/>
      <dgm:constr type="primFontSz" for="des" forName="desTx" refType="primFontSz" refFor="des" refForName="parTx"/>
      <dgm:constr type="h" for="des" forName="parTx" refType="primFontSz" refFor="des" refForName="parTx" fact="0.55"/>
      <dgm:constr type="h" for="des" forName="bracket" refType="primFontSz" refFor="des" refForName="parTx" fact="0.55"/>
      <dgm:constr type="h" for="des" forName="desTx" refType="primFontSz" refFor="des" refForName="parTx" fact="0.55"/>
    </dgm:constrLst>
    <dgm:ruleLst>
      <dgm:rule type="primFontSz" for="des" forName="parTx" val="5" fact="NaN" max="NaN"/>
    </dgm:ruleLst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Tx" refType="w" fact="0.25"/>
          <dgm:constr type="w" for="ch" forName="bracket" refType="w" fact="0.05"/>
          <dgm:constr type="w" for="ch" forName="spH" refType="w" fact="0.02"/>
          <dgm:constr type="w" for="ch" forName="desTx" refType="w" fact="0.68"/>
          <dgm:constr type="h" for="ch" forName="bracket" refType="h" refFor="ch" refForName="desTx" op="gte"/>
          <dgm:constr type="h" for="ch" forName="bracket" refType="h" refFor="ch" refForName="parTx" op="gte"/>
          <dgm:constr type="h" for="ch" forName="desTx" refType="h" refFor="ch" refForName="parTx" op="gte"/>
        </dgm:constrLst>
        <dgm:ruleLst/>
        <dgm:layoutNode name="parTx" styleLbl="revTx">
          <dgm:varLst>
            <dgm:chMax val="1"/>
            <dgm:bulletEnabled val="1"/>
          </dgm:varLst>
          <dgm:choose name="Name8">
            <dgm:if name="Name9" func="var" arg="dir" op="equ" val="norm">
              <dgm:alg type="tx">
                <dgm:param type="parTxLTRAlign" val="r"/>
              </dgm:alg>
            </dgm:if>
            <dgm:else name="Name10">
              <dgm:alg type="tx">
                <dgm:param type="parTxLTRAlign" val="l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tMarg" refType="primFontSz" fact="0.2"/>
            <dgm:constr type="bMarg" refType="primFontSz" fact="0.2"/>
          </dgm:constrLst>
          <dgm:ruleLst>
            <dgm:rule type="h" val="INF" fact="NaN" max="NaN"/>
          </dgm:ruleLst>
        </dgm:layoutNode>
        <dgm:layoutNode name="bracket" styleLbl="parChTrans1D1">
          <dgm:alg type="sp"/>
          <dgm:choose name="Name11">
            <dgm:if name="Name12" func="var" arg="dir" op="equ" val="norm">
              <dgm:shape xmlns:r="http://schemas.openxmlformats.org/officeDocument/2006/relationships" type="leftBrace" r:blip="">
                <dgm:adjLst>
                  <dgm:adj idx="1" val="0.35"/>
                </dgm:adjLst>
              </dgm:shape>
            </dgm:if>
            <dgm:else name="Name13">
              <dgm:shape xmlns:r="http://schemas.openxmlformats.org/officeDocument/2006/relationships" rot="180" type="leftBrace" r:blip="">
                <dgm:adjLst>
                  <dgm:adj idx="1" val="0.35"/>
                </dgm:adjLst>
              </dgm:shape>
            </dgm:else>
          </dgm:choose>
          <dgm:presOf/>
        </dgm:layoutNode>
        <dgm:layoutNode name="spH">
          <dgm:alg type="sp"/>
        </dgm:layoutNode>
        <dgm:choose name="Name14">
          <dgm:if name="Name15" axis="ch" ptType="node" func="cnt" op="gte" val="1">
            <dgm:layoutNode name="desTx" styleLbl="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secFontSz" refType="primFontSz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h" val="INF" fact="NaN" max="NaN"/>
              </dgm:ruleLst>
            </dgm:layoutNode>
          </dgm:if>
          <dgm:else name="Name16"/>
        </dgm:choose>
      </dgm:layoutNode>
      <dgm:forEach name="Name17" axis="followSib" ptType="sibTrans" cnt="1">
        <dgm:layoutNode name="spV">
          <dgm:alg type="sp"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8FF13-822B-4D6E-96E9-E4EAAFB86C09}" type="datetimeFigureOut">
              <a:rPr lang="ru-RU" smtClean="0"/>
              <a:t>30.03.2014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003C-E7BB-4423-BE36-3B029B033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6827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8FF13-822B-4D6E-96E9-E4EAAFB86C09}" type="datetimeFigureOut">
              <a:rPr lang="ru-RU" smtClean="0"/>
              <a:t>30.03.2014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003C-E7BB-4423-BE36-3B029B033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0499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8FF13-822B-4D6E-96E9-E4EAAFB86C09}" type="datetimeFigureOut">
              <a:rPr lang="ru-RU" smtClean="0"/>
              <a:t>30.03.2014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003C-E7BB-4423-BE36-3B029B033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8157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8FF13-822B-4D6E-96E9-E4EAAFB86C09}" type="datetimeFigureOut">
              <a:rPr lang="ru-RU" smtClean="0"/>
              <a:t>30.03.2014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003C-E7BB-4423-BE36-3B029B033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2963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8FF13-822B-4D6E-96E9-E4EAAFB86C09}" type="datetimeFigureOut">
              <a:rPr lang="ru-RU" smtClean="0"/>
              <a:t>30.03.2014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003C-E7BB-4423-BE36-3B029B033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9863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8FF13-822B-4D6E-96E9-E4EAAFB86C09}" type="datetimeFigureOut">
              <a:rPr lang="ru-RU" smtClean="0"/>
              <a:t>30.03.2014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003C-E7BB-4423-BE36-3B029B033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0416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8FF13-822B-4D6E-96E9-E4EAAFB86C09}" type="datetimeFigureOut">
              <a:rPr lang="ru-RU" smtClean="0"/>
              <a:t>30.03.2014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003C-E7BB-4423-BE36-3B029B033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7206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8FF13-822B-4D6E-96E9-E4EAAFB86C09}" type="datetimeFigureOut">
              <a:rPr lang="ru-RU" smtClean="0"/>
              <a:t>30.03.2014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003C-E7BB-4423-BE36-3B029B033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0637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8FF13-822B-4D6E-96E9-E4EAAFB86C09}" type="datetimeFigureOut">
              <a:rPr lang="ru-RU" smtClean="0"/>
              <a:t>30.03.2014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003C-E7BB-4423-BE36-3B029B033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2578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8FF13-822B-4D6E-96E9-E4EAAFB86C09}" type="datetimeFigureOut">
              <a:rPr lang="ru-RU" smtClean="0"/>
              <a:t>30.03.2014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003C-E7BB-4423-BE36-3B029B033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172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8FF13-822B-4D6E-96E9-E4EAAFB86C09}" type="datetimeFigureOut">
              <a:rPr lang="ru-RU" smtClean="0"/>
              <a:t>30.03.2014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003C-E7BB-4423-BE36-3B029B033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7204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28FF13-822B-4D6E-96E9-E4EAAFB86C09}" type="datetimeFigureOut">
              <a:rPr lang="ru-RU" smtClean="0"/>
              <a:t>30.03.2014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09003C-E7BB-4423-BE36-3B029B033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3543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microsoft.com/office/2007/relationships/hdphoto" Target="../media/hdphoto2.wdp"/><Relationship Id="rId4" Type="http://schemas.openxmlformats.org/officeDocument/2006/relationships/image" Target="../media/image2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13" Type="http://schemas.microsoft.com/office/2007/relationships/diagramDrawing" Target="../diagrams/drawing2.xml"/><Relationship Id="rId3" Type="http://schemas.openxmlformats.org/officeDocument/2006/relationships/image" Target="../media/image2.jpg"/><Relationship Id="rId7" Type="http://schemas.openxmlformats.org/officeDocument/2006/relationships/diagramColors" Target="../diagrams/colors1.xml"/><Relationship Id="rId12" Type="http://schemas.openxmlformats.org/officeDocument/2006/relationships/diagramColors" Target="../diagrams/colors2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11" Type="http://schemas.openxmlformats.org/officeDocument/2006/relationships/diagramQuickStyle" Target="../diagrams/quickStyle2.xml"/><Relationship Id="rId5" Type="http://schemas.openxmlformats.org/officeDocument/2006/relationships/diagramLayout" Target="../diagrams/layout1.xml"/><Relationship Id="rId10" Type="http://schemas.openxmlformats.org/officeDocument/2006/relationships/diagramLayout" Target="../diagrams/layout2.xml"/><Relationship Id="rId4" Type="http://schemas.openxmlformats.org/officeDocument/2006/relationships/diagramData" Target="../diagrams/data1.xml"/><Relationship Id="rId9" Type="http://schemas.openxmlformats.org/officeDocument/2006/relationships/diagramData" Target="../diagrams/data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2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3573016"/>
            <a:ext cx="4536504" cy="1752600"/>
          </a:xfrm>
        </p:spPr>
        <p:txBody>
          <a:bodyPr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Великая Отечественная война советского народа. 10 класс</a:t>
            </a:r>
            <a:endParaRPr lang="ru-RU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2130425"/>
            <a:ext cx="7488832" cy="1470025"/>
          </a:xfrm>
        </p:spPr>
        <p:txBody>
          <a:bodyPr/>
          <a:lstStyle/>
          <a:p>
            <a:r>
              <a:rPr lang="ru-RU" b="1" dirty="0" smtClean="0">
                <a:ln w="18415" cmpd="sng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mbria" panose="02040503050406030204" pitchFamily="18" charset="0"/>
              </a:rPr>
              <a:t>Начало Второй мировой войны</a:t>
            </a:r>
            <a:endParaRPr lang="ru-RU" b="1" dirty="0">
              <a:ln w="18415" cmpd="sng">
                <a:solidFill>
                  <a:schemeClr val="accent2">
                    <a:lumMod val="50000"/>
                  </a:schemeClr>
                </a:solidFill>
                <a:prstDash val="solid"/>
              </a:ln>
              <a:solidFill>
                <a:schemeClr val="accent2">
                  <a:lumMod val="50000"/>
                </a:schemeClr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1989337" y="39670"/>
            <a:ext cx="4824536" cy="5760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Лицей </a:t>
            </a:r>
            <a:r>
              <a:rPr lang="ru-RU" sz="2800" b="1" dirty="0" err="1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Ивацевичского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района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9262" y="6165304"/>
            <a:ext cx="4824536" cy="5760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Ситник П.В.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одзаголовок 2"/>
          <p:cNvSpPr txBox="1">
            <a:spLocks/>
          </p:cNvSpPr>
          <p:nvPr/>
        </p:nvSpPr>
        <p:spPr>
          <a:xfrm>
            <a:off x="3941538" y="6188238"/>
            <a:ext cx="920134" cy="5760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2014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58489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195736" y="7475"/>
            <a:ext cx="612068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Воссоединение Беларуси. Социально-экономические и </a:t>
            </a:r>
            <a:r>
              <a:rPr lang="ru-RU" sz="22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политические  </a:t>
            </a:r>
            <a:r>
              <a:rPr lang="ru-RU" sz="2200" b="1" dirty="0" err="1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преоб-разования</a:t>
            </a:r>
            <a:r>
              <a:rPr lang="ru-RU" sz="22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ru-RU" sz="22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 западных областях БССР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131118" y="4149080"/>
            <a:ext cx="8858247" cy="2585323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22 октября 1939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г. состоялись выборы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 Народное собрание Западной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Беларуси. Оно начало свою работу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28 октября 1939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г. в г.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Белосток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.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Повестка дня включала в себя следующие вопросы: о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государственной власти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; о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вхождении Западной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Бела-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руси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 состав БССР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; о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конфискации земель помещиков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; о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национализации банков и крупной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промышленности. Была избрана Полномочная комиссия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для передачи Верховному Совету СССР и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Верховному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Совету БССР решения о желании населения Западной Беларуси войти в состав СССР и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БССР.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2 ноября 1939 г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.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внеочередная V сессия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Верховного Совета СССР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приняла решение о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включении западных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областей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Беларуси в состав СССР и их воссоединении с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БССР.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94556" y="2340100"/>
            <a:ext cx="3644307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Народное собрание Западной Беларуси. </a:t>
            </a:r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Белосток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30 октября 1939 г.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75"/>
          <a:stretch/>
        </p:blipFill>
        <p:spPr bwMode="auto">
          <a:xfrm>
            <a:off x="4355975" y="1207392"/>
            <a:ext cx="4278015" cy="2850193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5887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195736" y="7475"/>
            <a:ext cx="612068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Воссоединение Беларуси. Социально-экономические и </a:t>
            </a:r>
            <a:r>
              <a:rPr lang="ru-RU" sz="22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политические  </a:t>
            </a:r>
            <a:r>
              <a:rPr lang="ru-RU" sz="2200" b="1" dirty="0" err="1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преоб-разования</a:t>
            </a:r>
            <a:r>
              <a:rPr lang="ru-RU" sz="22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ru-RU" sz="22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 западных областях БССР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145692" y="4725144"/>
            <a:ext cx="8858247" cy="2031325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 конце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1939 –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начале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1940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г.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 Западной Беларуси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были созданы органы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советс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-кой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власти,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партийные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и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комсомольские организаций. Была проведена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национа-лизация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промышленности и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банков, организована бесплатная система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медицинс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-кого обслуживания. Но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на национально-духовную сферу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начала отрицательно воз-действовать советская идеология. Закрывались костёлы, православные храмы, си-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нагоги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мечети. Это привело к тому, что началось очаговое антисоветское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сопро-тивление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которое властями подавлялось.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4101" y="2509376"/>
            <a:ext cx="2545691" cy="83099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Крестьяне Западной Беларуси делят «панскую» землю. 1940 г.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280265"/>
            <a:ext cx="5880170" cy="3289220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2405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67744" y="235361"/>
            <a:ext cx="61206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1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Советско-финляндская война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224458" y="3018259"/>
            <a:ext cx="4714340" cy="3693319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 условиях обострения военно-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политичес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-кого положения в Европе СССР стремился укрепить северо-западные подступы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к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Ле-нинграду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. Для этого он предложил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Фин-ляндии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обменять часть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финской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террито-рии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вблизи Ленинграда на советскую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тер-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риторию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 Восточной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Карелии. Но совет-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ское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предложение было отклонено. Тогда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30 ноября 1939 г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.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СССР начал военные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дей-ствия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против Финляндии. Началась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затяж-ная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советско-финляндская война.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14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де-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кабря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1939 г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. за агрессию против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Финлян-дии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СССР был исключён из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Лиги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Наций.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23728" y="1196752"/>
            <a:ext cx="2833723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Советско-финляндская война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36" t="7013" b="1696"/>
          <a:stretch/>
        </p:blipFill>
        <p:spPr bwMode="auto">
          <a:xfrm>
            <a:off x="5060245" y="1196752"/>
            <a:ext cx="3943694" cy="5544616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1916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67744" y="235361"/>
            <a:ext cx="61206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1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Советско-финляндская война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233214" y="4679622"/>
            <a:ext cx="8740030" cy="2031325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 феврале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1940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г. советские войска провели наступление, в результате которого была прорвана оборонительная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«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линия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Маннергейма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». Но Красная Армия понес-ла значительные потери.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12 марта 1940 г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. в Москве было подписано мирное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сог-лашение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между СССР и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Финляндией. Война с Финляндией подорвала 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междуна-родный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авторитет СССР. Она выявила и ряд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недостатков в боевой подготовке войск Красной Армии и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 её боеспособности. Потери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Красной Армии – более 140 тыс. солдат и офицеров, финской армии – около 23 тыс. человек.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138864" y="1183035"/>
            <a:ext cx="1564782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«Линия </a:t>
            </a:r>
          </a:p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Маннергейма»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8968" y="1183035"/>
            <a:ext cx="3164275" cy="3326085"/>
          </a:xfrm>
          <a:prstGeom prst="rect">
            <a:avLst/>
          </a:prstGeom>
          <a:ln w="4445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Полилиния 1"/>
          <p:cNvSpPr/>
          <p:nvPr/>
        </p:nvSpPr>
        <p:spPr>
          <a:xfrm>
            <a:off x="6867525" y="2238375"/>
            <a:ext cx="1524000" cy="885825"/>
          </a:xfrm>
          <a:custGeom>
            <a:avLst/>
            <a:gdLst>
              <a:gd name="connsiteX0" fmla="*/ 0 w 1524000"/>
              <a:gd name="connsiteY0" fmla="*/ 885825 h 885825"/>
              <a:gd name="connsiteX1" fmla="*/ 47625 w 1524000"/>
              <a:gd name="connsiteY1" fmla="*/ 876300 h 885825"/>
              <a:gd name="connsiteX2" fmla="*/ 47625 w 1524000"/>
              <a:gd name="connsiteY2" fmla="*/ 723900 h 885825"/>
              <a:gd name="connsiteX3" fmla="*/ 28575 w 1524000"/>
              <a:gd name="connsiteY3" fmla="*/ 666750 h 885825"/>
              <a:gd name="connsiteX4" fmla="*/ 38100 w 1524000"/>
              <a:gd name="connsiteY4" fmla="*/ 638175 h 885825"/>
              <a:gd name="connsiteX5" fmla="*/ 57150 w 1524000"/>
              <a:gd name="connsiteY5" fmla="*/ 609600 h 885825"/>
              <a:gd name="connsiteX6" fmla="*/ 38100 w 1524000"/>
              <a:gd name="connsiteY6" fmla="*/ 552450 h 885825"/>
              <a:gd name="connsiteX7" fmla="*/ 47625 w 1524000"/>
              <a:gd name="connsiteY7" fmla="*/ 523875 h 885825"/>
              <a:gd name="connsiteX8" fmla="*/ 57150 w 1524000"/>
              <a:gd name="connsiteY8" fmla="*/ 457200 h 885825"/>
              <a:gd name="connsiteX9" fmla="*/ 104775 w 1524000"/>
              <a:gd name="connsiteY9" fmla="*/ 447675 h 885825"/>
              <a:gd name="connsiteX10" fmla="*/ 161925 w 1524000"/>
              <a:gd name="connsiteY10" fmla="*/ 428625 h 885825"/>
              <a:gd name="connsiteX11" fmla="*/ 190500 w 1524000"/>
              <a:gd name="connsiteY11" fmla="*/ 419100 h 885825"/>
              <a:gd name="connsiteX12" fmla="*/ 276225 w 1524000"/>
              <a:gd name="connsiteY12" fmla="*/ 409575 h 885825"/>
              <a:gd name="connsiteX13" fmla="*/ 304800 w 1524000"/>
              <a:gd name="connsiteY13" fmla="*/ 400050 h 885825"/>
              <a:gd name="connsiteX14" fmla="*/ 333375 w 1524000"/>
              <a:gd name="connsiteY14" fmla="*/ 381000 h 885825"/>
              <a:gd name="connsiteX15" fmla="*/ 428625 w 1524000"/>
              <a:gd name="connsiteY15" fmla="*/ 371475 h 885825"/>
              <a:gd name="connsiteX16" fmla="*/ 495300 w 1524000"/>
              <a:gd name="connsiteY16" fmla="*/ 352425 h 885825"/>
              <a:gd name="connsiteX17" fmla="*/ 552450 w 1524000"/>
              <a:gd name="connsiteY17" fmla="*/ 342900 h 885825"/>
              <a:gd name="connsiteX18" fmla="*/ 609600 w 1524000"/>
              <a:gd name="connsiteY18" fmla="*/ 323850 h 885825"/>
              <a:gd name="connsiteX19" fmla="*/ 638175 w 1524000"/>
              <a:gd name="connsiteY19" fmla="*/ 304800 h 885825"/>
              <a:gd name="connsiteX20" fmla="*/ 666750 w 1524000"/>
              <a:gd name="connsiteY20" fmla="*/ 295275 h 885825"/>
              <a:gd name="connsiteX21" fmla="*/ 714375 w 1524000"/>
              <a:gd name="connsiteY21" fmla="*/ 247650 h 885825"/>
              <a:gd name="connsiteX22" fmla="*/ 742950 w 1524000"/>
              <a:gd name="connsiteY22" fmla="*/ 228600 h 885825"/>
              <a:gd name="connsiteX23" fmla="*/ 752475 w 1524000"/>
              <a:gd name="connsiteY23" fmla="*/ 171450 h 885825"/>
              <a:gd name="connsiteX24" fmla="*/ 762000 w 1524000"/>
              <a:gd name="connsiteY24" fmla="*/ 104775 h 885825"/>
              <a:gd name="connsiteX25" fmla="*/ 781050 w 1524000"/>
              <a:gd name="connsiteY25" fmla="*/ 76200 h 885825"/>
              <a:gd name="connsiteX26" fmla="*/ 857250 w 1524000"/>
              <a:gd name="connsiteY26" fmla="*/ 66675 h 885825"/>
              <a:gd name="connsiteX27" fmla="*/ 962025 w 1524000"/>
              <a:gd name="connsiteY27" fmla="*/ 38100 h 885825"/>
              <a:gd name="connsiteX28" fmla="*/ 990600 w 1524000"/>
              <a:gd name="connsiteY28" fmla="*/ 19050 h 885825"/>
              <a:gd name="connsiteX29" fmla="*/ 1114425 w 1524000"/>
              <a:gd name="connsiteY29" fmla="*/ 0 h 885825"/>
              <a:gd name="connsiteX30" fmla="*/ 1152525 w 1524000"/>
              <a:gd name="connsiteY30" fmla="*/ 9525 h 885825"/>
              <a:gd name="connsiteX31" fmla="*/ 1181100 w 1524000"/>
              <a:gd name="connsiteY31" fmla="*/ 47625 h 885825"/>
              <a:gd name="connsiteX32" fmla="*/ 1247775 w 1524000"/>
              <a:gd name="connsiteY32" fmla="*/ 57150 h 885825"/>
              <a:gd name="connsiteX33" fmla="*/ 1333500 w 1524000"/>
              <a:gd name="connsiteY33" fmla="*/ 85725 h 885825"/>
              <a:gd name="connsiteX34" fmla="*/ 1419225 w 1524000"/>
              <a:gd name="connsiteY34" fmla="*/ 95250 h 885825"/>
              <a:gd name="connsiteX35" fmla="*/ 1457325 w 1524000"/>
              <a:gd name="connsiteY35" fmla="*/ 142875 h 885825"/>
              <a:gd name="connsiteX36" fmla="*/ 1485900 w 1524000"/>
              <a:gd name="connsiteY36" fmla="*/ 133350 h 885825"/>
              <a:gd name="connsiteX37" fmla="*/ 1524000 w 1524000"/>
              <a:gd name="connsiteY37" fmla="*/ 104775 h 885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524000" h="885825">
                <a:moveTo>
                  <a:pt x="0" y="885825"/>
                </a:moveTo>
                <a:cubicBezTo>
                  <a:pt x="15875" y="882650"/>
                  <a:pt x="37911" y="889252"/>
                  <a:pt x="47625" y="876300"/>
                </a:cubicBezTo>
                <a:cubicBezTo>
                  <a:pt x="67456" y="849859"/>
                  <a:pt x="51638" y="743965"/>
                  <a:pt x="47625" y="723900"/>
                </a:cubicBezTo>
                <a:cubicBezTo>
                  <a:pt x="43687" y="704209"/>
                  <a:pt x="28575" y="666750"/>
                  <a:pt x="28575" y="666750"/>
                </a:cubicBezTo>
                <a:cubicBezTo>
                  <a:pt x="31750" y="657225"/>
                  <a:pt x="33610" y="647155"/>
                  <a:pt x="38100" y="638175"/>
                </a:cubicBezTo>
                <a:cubicBezTo>
                  <a:pt x="43220" y="627936"/>
                  <a:pt x="57150" y="621048"/>
                  <a:pt x="57150" y="609600"/>
                </a:cubicBezTo>
                <a:cubicBezTo>
                  <a:pt x="57150" y="589520"/>
                  <a:pt x="38100" y="552450"/>
                  <a:pt x="38100" y="552450"/>
                </a:cubicBezTo>
                <a:cubicBezTo>
                  <a:pt x="41275" y="542925"/>
                  <a:pt x="45656" y="533720"/>
                  <a:pt x="47625" y="523875"/>
                </a:cubicBezTo>
                <a:cubicBezTo>
                  <a:pt x="52028" y="501860"/>
                  <a:pt x="43680" y="475161"/>
                  <a:pt x="57150" y="457200"/>
                </a:cubicBezTo>
                <a:cubicBezTo>
                  <a:pt x="66864" y="444248"/>
                  <a:pt x="89156" y="451935"/>
                  <a:pt x="104775" y="447675"/>
                </a:cubicBezTo>
                <a:cubicBezTo>
                  <a:pt x="124148" y="442391"/>
                  <a:pt x="142875" y="434975"/>
                  <a:pt x="161925" y="428625"/>
                </a:cubicBezTo>
                <a:cubicBezTo>
                  <a:pt x="171450" y="425450"/>
                  <a:pt x="180521" y="420209"/>
                  <a:pt x="190500" y="419100"/>
                </a:cubicBezTo>
                <a:lnTo>
                  <a:pt x="276225" y="409575"/>
                </a:lnTo>
                <a:cubicBezTo>
                  <a:pt x="285750" y="406400"/>
                  <a:pt x="295820" y="404540"/>
                  <a:pt x="304800" y="400050"/>
                </a:cubicBezTo>
                <a:cubicBezTo>
                  <a:pt x="315039" y="394930"/>
                  <a:pt x="322221" y="383574"/>
                  <a:pt x="333375" y="381000"/>
                </a:cubicBezTo>
                <a:cubicBezTo>
                  <a:pt x="364466" y="373825"/>
                  <a:pt x="396875" y="374650"/>
                  <a:pt x="428625" y="371475"/>
                </a:cubicBezTo>
                <a:cubicBezTo>
                  <a:pt x="455860" y="362397"/>
                  <a:pt x="465400" y="358405"/>
                  <a:pt x="495300" y="352425"/>
                </a:cubicBezTo>
                <a:cubicBezTo>
                  <a:pt x="514238" y="348637"/>
                  <a:pt x="533400" y="346075"/>
                  <a:pt x="552450" y="342900"/>
                </a:cubicBezTo>
                <a:lnTo>
                  <a:pt x="609600" y="323850"/>
                </a:lnTo>
                <a:cubicBezTo>
                  <a:pt x="620460" y="320230"/>
                  <a:pt x="627936" y="309920"/>
                  <a:pt x="638175" y="304800"/>
                </a:cubicBezTo>
                <a:cubicBezTo>
                  <a:pt x="647155" y="300310"/>
                  <a:pt x="657225" y="298450"/>
                  <a:pt x="666750" y="295275"/>
                </a:cubicBezTo>
                <a:cubicBezTo>
                  <a:pt x="742950" y="244475"/>
                  <a:pt x="650875" y="311150"/>
                  <a:pt x="714375" y="247650"/>
                </a:cubicBezTo>
                <a:cubicBezTo>
                  <a:pt x="722470" y="239555"/>
                  <a:pt x="733425" y="234950"/>
                  <a:pt x="742950" y="228600"/>
                </a:cubicBezTo>
                <a:cubicBezTo>
                  <a:pt x="746125" y="209550"/>
                  <a:pt x="749538" y="190538"/>
                  <a:pt x="752475" y="171450"/>
                </a:cubicBezTo>
                <a:cubicBezTo>
                  <a:pt x="755889" y="149260"/>
                  <a:pt x="755549" y="126279"/>
                  <a:pt x="762000" y="104775"/>
                </a:cubicBezTo>
                <a:cubicBezTo>
                  <a:pt x="765289" y="93810"/>
                  <a:pt x="770421" y="80452"/>
                  <a:pt x="781050" y="76200"/>
                </a:cubicBezTo>
                <a:cubicBezTo>
                  <a:pt x="804817" y="66693"/>
                  <a:pt x="831850" y="69850"/>
                  <a:pt x="857250" y="66675"/>
                </a:cubicBezTo>
                <a:cubicBezTo>
                  <a:pt x="921808" y="23637"/>
                  <a:pt x="841631" y="70935"/>
                  <a:pt x="962025" y="38100"/>
                </a:cubicBezTo>
                <a:cubicBezTo>
                  <a:pt x="973069" y="35088"/>
                  <a:pt x="980078" y="23559"/>
                  <a:pt x="990600" y="19050"/>
                </a:cubicBezTo>
                <a:cubicBezTo>
                  <a:pt x="1019472" y="6676"/>
                  <a:pt x="1097216" y="1912"/>
                  <a:pt x="1114425" y="0"/>
                </a:cubicBezTo>
                <a:cubicBezTo>
                  <a:pt x="1127125" y="3175"/>
                  <a:pt x="1141873" y="1916"/>
                  <a:pt x="1152525" y="9525"/>
                </a:cubicBezTo>
                <a:cubicBezTo>
                  <a:pt x="1165443" y="18752"/>
                  <a:pt x="1166901" y="40525"/>
                  <a:pt x="1181100" y="47625"/>
                </a:cubicBezTo>
                <a:cubicBezTo>
                  <a:pt x="1201180" y="57665"/>
                  <a:pt x="1225550" y="53975"/>
                  <a:pt x="1247775" y="57150"/>
                </a:cubicBezTo>
                <a:lnTo>
                  <a:pt x="1333500" y="85725"/>
                </a:lnTo>
                <a:cubicBezTo>
                  <a:pt x="1360775" y="94817"/>
                  <a:pt x="1390650" y="92075"/>
                  <a:pt x="1419225" y="95250"/>
                </a:cubicBezTo>
                <a:cubicBezTo>
                  <a:pt x="1426654" y="117538"/>
                  <a:pt x="1426913" y="137806"/>
                  <a:pt x="1457325" y="142875"/>
                </a:cubicBezTo>
                <a:cubicBezTo>
                  <a:pt x="1467229" y="144526"/>
                  <a:pt x="1476375" y="136525"/>
                  <a:pt x="1485900" y="133350"/>
                </a:cubicBezTo>
                <a:cubicBezTo>
                  <a:pt x="1516720" y="102530"/>
                  <a:pt x="1501005" y="104775"/>
                  <a:pt x="1524000" y="104775"/>
                </a:cubicBezTo>
              </a:path>
            </a:pathLst>
          </a:custGeom>
          <a:ln w="44450">
            <a:solidFill>
              <a:schemeClr val="tx2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237" y="1838350"/>
            <a:ext cx="3976561" cy="2664296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368679" y="1351746"/>
            <a:ext cx="3599676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ДОТ на «линии Маннергейма». 2011 г.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49652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67744" y="10631"/>
            <a:ext cx="61206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7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«Странная война». Германская </a:t>
            </a:r>
            <a:r>
              <a:rPr lang="ru-RU" sz="2700" b="1" dirty="0" err="1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ок-купация</a:t>
            </a:r>
            <a:r>
              <a:rPr lang="ru-RU" sz="27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ru-RU" sz="27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стран Западной Европы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168797" y="5517232"/>
            <a:ext cx="8812038" cy="1200329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После оккупации Польши боевые действия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 Западной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Европе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к весне 1940 г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. приостановились. Этот период получил название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«странная война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». Западные страны стремились направить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Германию против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СССР. Поэтому активных действий не вели. А Германия занималась перегруппировкой своих  армий.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1585" y="1604984"/>
            <a:ext cx="3665944" cy="83099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Солдаты 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британского экспедиционного корпуса и французских ВВС на линии 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фронта. 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28 ноября 1939 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г. 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007" y="2564904"/>
            <a:ext cx="3646522" cy="2787150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8863" y="1196752"/>
            <a:ext cx="4824376" cy="4155302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703065" y="1196752"/>
            <a:ext cx="3345140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Карта Европы на 1 сентября 1939 г.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91699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67744" y="10631"/>
            <a:ext cx="61206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7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«Странная война». Германская </a:t>
            </a:r>
            <a:r>
              <a:rPr lang="ru-RU" sz="2700" b="1" dirty="0" err="1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ок-купация</a:t>
            </a:r>
            <a:r>
              <a:rPr lang="ru-RU" sz="27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ru-RU" sz="27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стран Западной Европы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168797" y="5517232"/>
            <a:ext cx="8812038" cy="1200329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Но весной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1940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г. началось крупномасштабное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немецкое наступление на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Западе.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9 апреля 1940 г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. была оккупирована Дания, в апреле-июне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1940 г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. – Норвегия. В мае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1940 г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.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немецкие войска вступили в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Бельгию, Нидерланды,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Люксембург и затем Германия напала на Францию.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352428" y="1778216"/>
            <a:ext cx="2304256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Военные действия </a:t>
            </a:r>
          </a:p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Европе в 1939-1941 гг.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5" t="7921" r="42671" b="36389"/>
          <a:stretch/>
        </p:blipFill>
        <p:spPr bwMode="auto">
          <a:xfrm>
            <a:off x="5777830" y="1196752"/>
            <a:ext cx="3096344" cy="4168452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98"/>
          <a:stretch/>
        </p:blipFill>
        <p:spPr bwMode="auto">
          <a:xfrm>
            <a:off x="164605" y="1196752"/>
            <a:ext cx="2869285" cy="4168452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3131840" y="4005064"/>
            <a:ext cx="1872727" cy="83099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Фронт у </a:t>
            </a:r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Тронхейма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(Норвегия).</a:t>
            </a:r>
          </a:p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29 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апреля 1940 г.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29734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67744" y="10631"/>
            <a:ext cx="61206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7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«Странная война». Германская </a:t>
            </a:r>
            <a:r>
              <a:rPr lang="ru-RU" sz="2700" b="1" dirty="0" err="1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ок-купация</a:t>
            </a:r>
            <a:r>
              <a:rPr lang="ru-RU" sz="27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ru-RU" sz="27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стран Западной Европы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168797" y="5517232"/>
            <a:ext cx="8812038" cy="1200329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Французские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и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английские войска были блокированы в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районе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Дюнкерка.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14 июня 1940 г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. немецкие войска без боя захватили Париж.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22 июня 1940 г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. Франция капитулировала. По условиям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Компьенского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перемирия Германия оккупировала северную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и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центральную Францию. 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71364" y="5011842"/>
            <a:ext cx="3960440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Оккупация Франции Германией и Италией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4816" y="1196752"/>
            <a:ext cx="4375172" cy="4153644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5-конечная звезда 1"/>
          <p:cNvSpPr/>
          <p:nvPr/>
        </p:nvSpPr>
        <p:spPr>
          <a:xfrm>
            <a:off x="6500232" y="1340768"/>
            <a:ext cx="288032" cy="288032"/>
          </a:xfrm>
          <a:prstGeom prst="star5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12" y="1196752"/>
            <a:ext cx="4320480" cy="2880320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67798" y="4221087"/>
            <a:ext cx="3762908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Парад нацистов у Триумфальной Арки в 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Париже. 1940 г.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06207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67744" y="10631"/>
            <a:ext cx="61206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7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«Странная война». Германская </a:t>
            </a:r>
            <a:r>
              <a:rPr lang="ru-RU" sz="2700" b="1" dirty="0" err="1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ок-купация</a:t>
            </a:r>
            <a:r>
              <a:rPr lang="ru-RU" sz="27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ru-RU" sz="27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стран Западной Европы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168797" y="5517232"/>
            <a:ext cx="8812038" cy="1200329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южной части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Франции было создано прогерманское правительство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Анри Филиппа </a:t>
            </a:r>
            <a:r>
              <a:rPr lang="ru-RU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Петена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(правительство «Виши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»).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А в Лондоне в конце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июня 1940 г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. была создана патриотическая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организации «Свободная Франция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», которую возглавил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Шарль де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Голль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71364" y="5011842"/>
            <a:ext cx="3960440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Оккупация Франции Германией и Италией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4816" y="1196752"/>
            <a:ext cx="4375172" cy="4153644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5-конечная звезда 1"/>
          <p:cNvSpPr/>
          <p:nvPr/>
        </p:nvSpPr>
        <p:spPr>
          <a:xfrm>
            <a:off x="6876256" y="3129558"/>
            <a:ext cx="288032" cy="288032"/>
          </a:xfrm>
          <a:prstGeom prst="star5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797" y="1196752"/>
            <a:ext cx="1943100" cy="2771775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196752"/>
            <a:ext cx="1847850" cy="2771775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131677" y="4077072"/>
            <a:ext cx="1980220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Анри Филипп </a:t>
            </a:r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Петен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387494" y="4073098"/>
            <a:ext cx="1752365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Шарль де Голль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84544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67744" y="10631"/>
            <a:ext cx="61206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7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«Странная война». Германская </a:t>
            </a:r>
            <a:r>
              <a:rPr lang="ru-RU" sz="2700" b="1" dirty="0" err="1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ок-купация</a:t>
            </a:r>
            <a:r>
              <a:rPr lang="ru-RU" sz="27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ru-RU" sz="27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стран Западной Европы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182886" y="5805264"/>
            <a:ext cx="8812038" cy="923330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 10 июня 1940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г.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 войну на стороне Германии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вступила Италия. Её войска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захва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-тили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Британское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Сомали,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часть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Кении и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Судана.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 сентябре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1940 г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. итальянские войска вторглись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Египет, но были разбиты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англичанами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233309" y="5309671"/>
            <a:ext cx="4468267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Военные действия в Северной Африке. 1940 г.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9962" y="1171491"/>
            <a:ext cx="5054962" cy="4009628"/>
          </a:xfrm>
          <a:prstGeom prst="rect">
            <a:avLst/>
          </a:prstGeom>
          <a:ln w="38100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44824"/>
            <a:ext cx="3473118" cy="2227137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143858" y="4221088"/>
            <a:ext cx="3688441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Итальянские войска в Северной Африке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54068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67744" y="10631"/>
            <a:ext cx="61206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7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Присоединение прибалтийских республик к СССР</a:t>
            </a:r>
            <a:endParaRPr lang="ru-RU" sz="27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168797" y="4953416"/>
            <a:ext cx="8812038" cy="1754326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После вступления Красной Армии в Западную Беларусь и Западную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Украину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руководство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СССР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усилило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давления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на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правительства прибалтийских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стран. Переговоры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 размещении на территории Эстонии, Латвии и Литвы советских военных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баз завершились подписанием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пактов о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взаимопомощи: 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 Эстонией – 28 сентября 1939 г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.,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 Латвией – 5 октября 1939 г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.,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 Литвой – 10 октября 1939 г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. На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территорию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государств были введены силы Красной Армии.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22911" y="4435706"/>
            <a:ext cx="3386261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Прибалтийские государства. 1939 г.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95" t="2140" r="33625" b="54238"/>
          <a:stretch/>
        </p:blipFill>
        <p:spPr bwMode="auto">
          <a:xfrm>
            <a:off x="4207709" y="1228629"/>
            <a:ext cx="4612764" cy="3545631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336" y="1228628"/>
            <a:ext cx="3843173" cy="2416395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154336" y="3789040"/>
            <a:ext cx="3843173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Советские войска вступают в Ригу. 1940 г.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81591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787421" y="204583"/>
            <a:ext cx="51125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План</a:t>
            </a:r>
            <a:endParaRPr lang="ru-RU" sz="36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79512" y="2276872"/>
            <a:ext cx="8712968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Причины и характер Второй мировой войны</a:t>
            </a:r>
          </a:p>
          <a:p>
            <a:pPr marL="342900" indent="-342900">
              <a:buAutoNum type="arabicPeriod"/>
            </a:pP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Нападение Германии на Польшу</a:t>
            </a:r>
          </a:p>
          <a:p>
            <a:pPr marL="342900" indent="-342900">
              <a:buAutoNum type="arabicPeriod"/>
            </a:pP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Вступление советских войск в Западную Беларусь и Западную Украину</a:t>
            </a:r>
          </a:p>
          <a:p>
            <a:pPr marL="342900" indent="-342900">
              <a:buAutoNum type="arabicPeriod"/>
            </a:pP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Воссоединение Беларуси. Социально-экономические и </a:t>
            </a:r>
            <a:r>
              <a:rPr lang="ru-RU" sz="2000" b="1" dirty="0" err="1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полити-ческие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 преобразования в западных областях БССР</a:t>
            </a:r>
          </a:p>
          <a:p>
            <a:pPr marL="342900" indent="-342900">
              <a:buAutoNum type="arabicPeriod"/>
            </a:pP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Советско-финляндская война</a:t>
            </a:r>
          </a:p>
          <a:p>
            <a:pPr marL="342900" indent="-342900">
              <a:buAutoNum type="arabicPeriod"/>
            </a:pP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«Странная война». Германская оккупация стран Западной Европы</a:t>
            </a:r>
          </a:p>
          <a:p>
            <a:pPr marL="342900" indent="-342900">
              <a:buAutoNum type="arabicPeriod"/>
            </a:pP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Присоединение прибалтийских республик к СССР</a:t>
            </a:r>
          </a:p>
          <a:p>
            <a:pPr marL="342900" indent="-342900">
              <a:buAutoNum type="arabicPeriod"/>
            </a:pP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Подготовка Германии к войне с Советским Союзом</a:t>
            </a:r>
            <a:endParaRPr lang="ru-RU" sz="20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823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67744" y="10631"/>
            <a:ext cx="61206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7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Присоединение прибалтийских республик к СССР</a:t>
            </a:r>
            <a:endParaRPr lang="ru-RU" sz="27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154336" y="5301208"/>
            <a:ext cx="8812038" cy="1477328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прибалтийских государствах 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стали распространяться социалистические идеи. В августе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1940 г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.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по решению национальных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учредительных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органов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прибал-тийские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республики вошли в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состав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СССР. Вместе с тем начало развёртываться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антисоветского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движение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 прибалтийских республиках, в Западной Украине и Западной Беларуси.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74180" y="2788071"/>
            <a:ext cx="2952329" cy="83099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Жители Латвии просят присоединения страны к СССР. 1940 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г.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5" t="1398" r="1375" b="2080"/>
          <a:stretch/>
        </p:blipFill>
        <p:spPr bwMode="auto">
          <a:xfrm>
            <a:off x="3347864" y="1268760"/>
            <a:ext cx="5466879" cy="3869620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7787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67744" y="10631"/>
            <a:ext cx="61206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7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Подготовка Германии к войне с Советским Союзом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154336" y="5013176"/>
            <a:ext cx="8812038" cy="1754326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 это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время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Германия усиленно готовилась к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войне против Советского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Союза. Со-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вершенствовались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вооружённые силы, налаживалось военное производство,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ак-тивизировалась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дипломатическая деятельность, усиливалась идеологическая об-работка населения. Был значительно расширен военно-промышленный комплекс Германии. При этом Германия использовала экономику,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вооружения,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людские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и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природные ресурсы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оккупированных стран Европы для подготовки войны с СССР.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51520" y="2724528"/>
            <a:ext cx="2952329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А.Гитлер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за 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разработкой плана войны против СССР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1196753"/>
            <a:ext cx="5545460" cy="3640326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326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555776" y="1641"/>
            <a:ext cx="554461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Причины и характер Второй мировой войны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141299502"/>
              </p:ext>
            </p:extLst>
          </p:nvPr>
        </p:nvGraphicFramePr>
        <p:xfrm>
          <a:off x="110320" y="1105786"/>
          <a:ext cx="8928992" cy="34033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11" name="Схема 10"/>
          <p:cNvGraphicFramePr/>
          <p:nvPr>
            <p:extLst>
              <p:ext uri="{D42A27DB-BD31-4B8C-83A1-F6EECF244321}">
                <p14:modId xmlns:p14="http://schemas.microsoft.com/office/powerpoint/2010/main" val="4009144713"/>
              </p:ext>
            </p:extLst>
          </p:nvPr>
        </p:nvGraphicFramePr>
        <p:xfrm>
          <a:off x="110320" y="4296561"/>
          <a:ext cx="8928992" cy="25392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</p:spTree>
    <p:extLst>
      <p:ext uri="{BB962C8B-B14F-4D97-AF65-F5344CB8AC3E}">
        <p14:creationId xmlns:p14="http://schemas.microsoft.com/office/powerpoint/2010/main" val="3711127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555776" y="1641"/>
            <a:ext cx="554461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Нападение Германии на Польшу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521658"/>
            <a:ext cx="3757641" cy="5012978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32518" y="1521658"/>
            <a:ext cx="4824536" cy="4247317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 конце зимы 1939 г. Германия приняла ре-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шение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о нападения на Польшу. 31 августа 1939 г. Гитлер подписал директиву о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напа-дении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на Польшу. В ночь с 31 августа на 1 сентября 1939 г. Германия провела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провока-ционную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операцию «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Гиммлер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». Германские диверсанты, переодетые в польскую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воен-ную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форму, инсценировали нападение на немецкую радиостанцию в приграничном г.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Гляйвиц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и в радиоэфире выступили с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обра-щением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к полякам убивать всех немцев. 1 сентября 1939 г. в своём выступлении Гит-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лер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обвинил Польшу в агрессии против Гер-мании и заявил, что Германия находится в состоянии войны с Польшей.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13335" y="6192162"/>
            <a:ext cx="2343719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Радиовышка в г. </a:t>
            </a:r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Гляйвиц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93249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555776" y="1641"/>
            <a:ext cx="554461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Нападение Германии на Польшу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143507" y="5301208"/>
            <a:ext cx="8858247" cy="1477328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1 сентября 1939 г. Германия напала на Польшу. Началась Вторая мировая война. 3 сентября 1939 г. войну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Г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ермании объявили Великобритания и Франция.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Заявле-ния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по поводу нападения Германии на Польшу поступили со стороны Австралии, Новой Зеландии, Канады, Индии, Южно-Африканского Союза. Война приобрела мировой характер.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5" t="7921" r="1819" b="25843"/>
          <a:stretch/>
        </p:blipFill>
        <p:spPr bwMode="auto">
          <a:xfrm>
            <a:off x="3851920" y="1268760"/>
            <a:ext cx="4338740" cy="3888432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971600" y="2889810"/>
            <a:ext cx="2672206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Военные действия в Европе </a:t>
            </a:r>
          </a:p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1939-1941 гг.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31424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555776" y="1641"/>
            <a:ext cx="554461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Нападение Германии на Польшу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143507" y="5013176"/>
            <a:ext cx="8858247" cy="1754326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Не смотря на обещания Польша не получила военно-экономическую помощь. И уже до 16 сентября 1939 г. Германия оккупировала б</a:t>
            </a:r>
            <a:r>
              <a:rPr 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ó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льшую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часть Польши и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выш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-ла на «линию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Керзона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» . 16 сентября 1939 г. польское правительство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эмигрирова-ло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в Румынию. Благодаря мужеству защитников немецким войскам удалось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овла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-деть столицей Польши г. Варшава только 27 сентября 1939 г. Но уже во второй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по-ловине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сентября 1939 г. польская армия была окончательно разгромлена.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43507" y="2607970"/>
            <a:ext cx="3024339" cy="83099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Солдаты вермахта ломают шлаг-</a:t>
            </a:r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баум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 пограничном пункте в </a:t>
            </a:r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Сопоте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58" b="5654"/>
          <a:stretch/>
        </p:blipFill>
        <p:spPr bwMode="auto">
          <a:xfrm>
            <a:off x="3347864" y="1268760"/>
            <a:ext cx="5379655" cy="3601751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7330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195736" y="112250"/>
            <a:ext cx="61206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Вступление советских войск в Запад-</a:t>
            </a:r>
            <a:r>
              <a:rPr lang="ru-RU" sz="2400" b="1" dirty="0" err="1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ную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Беларусь и Западную Украину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143506" y="5517232"/>
            <a:ext cx="8858247" cy="1200329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17 сентября 1939 г. начался поход войск Красной Армии в Западную Беларусь и За-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падную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Украину. Продолжался он 12 дней. Были созданы два фронта: Западный фронт (командующий -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М.П.Ковалёв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) и Украинский фронт (командующий -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С.К.Ти-мошенко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).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833037" y="4941168"/>
            <a:ext cx="3622421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Польский поход войск Красной Армии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506" y="1921396"/>
            <a:ext cx="1581150" cy="2286000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3" y="1921396"/>
            <a:ext cx="1818409" cy="2286000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930" t="32218" r="1059" b="31175"/>
          <a:stretch/>
        </p:blipFill>
        <p:spPr bwMode="auto">
          <a:xfrm>
            <a:off x="3873698" y="1340768"/>
            <a:ext cx="5153838" cy="3447256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263174" y="4293096"/>
            <a:ext cx="1341814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М.П.Ковалёв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038270" y="4293096"/>
            <a:ext cx="1557274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С.К.Тимошенко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03147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195736" y="112250"/>
            <a:ext cx="61206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Вступление советских войск в Запад-</a:t>
            </a:r>
            <a:r>
              <a:rPr lang="ru-RU" sz="2400" b="1" dirty="0" err="1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ную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Беларусь и Западную Украину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155092" y="5805264"/>
            <a:ext cx="8858247" cy="923330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17 сентября 1939 г. были освобождены Барановичи, 18 сентября 1939 г. –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Новогру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-док, Лида, Слоним, 19 сентября 1939 г. - Вильно, Пружаны, 20 сентября 1939 г. – Гродно, 21 сентября 1939 г. – Пинск, 22 сентября 1939 г. -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Белосток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и Брест.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7504" y="3136612"/>
            <a:ext cx="2664296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Поход войск Красной </a:t>
            </a:r>
          </a:p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Армии в Западную 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еларусь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45" t="10406" b="10178"/>
          <a:stretch/>
        </p:blipFill>
        <p:spPr bwMode="auto">
          <a:xfrm>
            <a:off x="2928596" y="1268760"/>
            <a:ext cx="5957824" cy="4320480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5-конечная звезда 1"/>
          <p:cNvSpPr/>
          <p:nvPr/>
        </p:nvSpPr>
        <p:spPr>
          <a:xfrm>
            <a:off x="3276925" y="4808004"/>
            <a:ext cx="288032" cy="266328"/>
          </a:xfrm>
          <a:prstGeom prst="star5">
            <a:avLst/>
          </a:prstGeom>
          <a:solidFill>
            <a:srgbClr val="C0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5-конечная звезда 14"/>
          <p:cNvSpPr/>
          <p:nvPr/>
        </p:nvSpPr>
        <p:spPr>
          <a:xfrm>
            <a:off x="4788024" y="3858607"/>
            <a:ext cx="288032" cy="266328"/>
          </a:xfrm>
          <a:prstGeom prst="star5">
            <a:avLst/>
          </a:prstGeom>
          <a:solidFill>
            <a:srgbClr val="C0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5-конечная звезда 15"/>
          <p:cNvSpPr/>
          <p:nvPr/>
        </p:nvSpPr>
        <p:spPr>
          <a:xfrm>
            <a:off x="4644008" y="3414755"/>
            <a:ext cx="288032" cy="266328"/>
          </a:xfrm>
          <a:prstGeom prst="star5">
            <a:avLst/>
          </a:prstGeom>
          <a:solidFill>
            <a:srgbClr val="C0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5-конечная звезда 16"/>
          <p:cNvSpPr/>
          <p:nvPr/>
        </p:nvSpPr>
        <p:spPr>
          <a:xfrm>
            <a:off x="4332878" y="3068960"/>
            <a:ext cx="288032" cy="266328"/>
          </a:xfrm>
          <a:prstGeom prst="star5">
            <a:avLst/>
          </a:prstGeom>
          <a:solidFill>
            <a:srgbClr val="C0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5-конечная звезда 17"/>
          <p:cNvSpPr/>
          <p:nvPr/>
        </p:nvSpPr>
        <p:spPr>
          <a:xfrm>
            <a:off x="4332878" y="3890665"/>
            <a:ext cx="288032" cy="266328"/>
          </a:xfrm>
          <a:prstGeom prst="star5">
            <a:avLst/>
          </a:prstGeom>
          <a:solidFill>
            <a:srgbClr val="C0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5-конечная звезда 18"/>
          <p:cNvSpPr/>
          <p:nvPr/>
        </p:nvSpPr>
        <p:spPr>
          <a:xfrm>
            <a:off x="4362983" y="2276872"/>
            <a:ext cx="288032" cy="266328"/>
          </a:xfrm>
          <a:prstGeom prst="star5">
            <a:avLst/>
          </a:prstGeom>
          <a:solidFill>
            <a:srgbClr val="C0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5-конечная звезда 19"/>
          <p:cNvSpPr/>
          <p:nvPr/>
        </p:nvSpPr>
        <p:spPr>
          <a:xfrm>
            <a:off x="3779912" y="4437112"/>
            <a:ext cx="288032" cy="266328"/>
          </a:xfrm>
          <a:prstGeom prst="star5">
            <a:avLst/>
          </a:prstGeom>
          <a:solidFill>
            <a:srgbClr val="C0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5-конечная звезда 20"/>
          <p:cNvSpPr/>
          <p:nvPr/>
        </p:nvSpPr>
        <p:spPr>
          <a:xfrm>
            <a:off x="3491880" y="3281591"/>
            <a:ext cx="288032" cy="266328"/>
          </a:xfrm>
          <a:prstGeom prst="star5">
            <a:avLst/>
          </a:prstGeom>
          <a:solidFill>
            <a:srgbClr val="C0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5-конечная звезда 21"/>
          <p:cNvSpPr/>
          <p:nvPr/>
        </p:nvSpPr>
        <p:spPr>
          <a:xfrm>
            <a:off x="4716016" y="4808004"/>
            <a:ext cx="288032" cy="266328"/>
          </a:xfrm>
          <a:prstGeom prst="star5">
            <a:avLst/>
          </a:prstGeom>
          <a:solidFill>
            <a:srgbClr val="C0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5-конечная звезда 22"/>
          <p:cNvSpPr/>
          <p:nvPr/>
        </p:nvSpPr>
        <p:spPr>
          <a:xfrm>
            <a:off x="2987824" y="3757501"/>
            <a:ext cx="288032" cy="266328"/>
          </a:xfrm>
          <a:prstGeom prst="star5">
            <a:avLst/>
          </a:prstGeom>
          <a:solidFill>
            <a:srgbClr val="C0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8507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195736" y="112250"/>
            <a:ext cx="61206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Вступление советских войск в Запад-</a:t>
            </a:r>
            <a:r>
              <a:rPr lang="ru-RU" sz="2400" b="1" dirty="0" err="1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ную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Беларусь и Западную Украину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138361" y="5229200"/>
            <a:ext cx="8858247" cy="1477328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Потери Красной Армии составили 1475 человек. Активную помощь Красная Ар-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мия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получила со стороны населения Западной Беларуси. 28 сентября 1939 г. меж-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ду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СССР и Германией  был подписан договор о дружбе и границе. Была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установле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-на демаркационная линия между СССР и Германией по рекам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Нарев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Западный Буг, Сан.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1520" y="4482525"/>
            <a:ext cx="2448272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Демаркационная линия между СССР и Германией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3" t="14673" b="10177"/>
          <a:stretch/>
        </p:blipFill>
        <p:spPr bwMode="auto">
          <a:xfrm>
            <a:off x="2857500" y="1362074"/>
            <a:ext cx="6022200" cy="3697213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Полилиния 4"/>
          <p:cNvSpPr/>
          <p:nvPr/>
        </p:nvSpPr>
        <p:spPr>
          <a:xfrm>
            <a:off x="2867025" y="3162300"/>
            <a:ext cx="1028700" cy="1905000"/>
          </a:xfrm>
          <a:custGeom>
            <a:avLst/>
            <a:gdLst>
              <a:gd name="connsiteX0" fmla="*/ 190500 w 1028700"/>
              <a:gd name="connsiteY0" fmla="*/ 0 h 1905000"/>
              <a:gd name="connsiteX1" fmla="*/ 142875 w 1028700"/>
              <a:gd name="connsiteY1" fmla="*/ 19050 h 1905000"/>
              <a:gd name="connsiteX2" fmla="*/ 123825 w 1028700"/>
              <a:gd name="connsiteY2" fmla="*/ 76200 h 1905000"/>
              <a:gd name="connsiteX3" fmla="*/ 104775 w 1028700"/>
              <a:gd name="connsiteY3" fmla="*/ 114300 h 1905000"/>
              <a:gd name="connsiteX4" fmla="*/ 114300 w 1028700"/>
              <a:gd name="connsiteY4" fmla="*/ 142875 h 1905000"/>
              <a:gd name="connsiteX5" fmla="*/ 123825 w 1028700"/>
              <a:gd name="connsiteY5" fmla="*/ 247650 h 1905000"/>
              <a:gd name="connsiteX6" fmla="*/ 66675 w 1028700"/>
              <a:gd name="connsiteY6" fmla="*/ 266700 h 1905000"/>
              <a:gd name="connsiteX7" fmla="*/ 0 w 1028700"/>
              <a:gd name="connsiteY7" fmla="*/ 333375 h 1905000"/>
              <a:gd name="connsiteX8" fmla="*/ 9525 w 1028700"/>
              <a:gd name="connsiteY8" fmla="*/ 390525 h 1905000"/>
              <a:gd name="connsiteX9" fmla="*/ 38100 w 1028700"/>
              <a:gd name="connsiteY9" fmla="*/ 419100 h 1905000"/>
              <a:gd name="connsiteX10" fmla="*/ 57150 w 1028700"/>
              <a:gd name="connsiteY10" fmla="*/ 447675 h 1905000"/>
              <a:gd name="connsiteX11" fmla="*/ 66675 w 1028700"/>
              <a:gd name="connsiteY11" fmla="*/ 476250 h 1905000"/>
              <a:gd name="connsiteX12" fmla="*/ 85725 w 1028700"/>
              <a:gd name="connsiteY12" fmla="*/ 504825 h 1905000"/>
              <a:gd name="connsiteX13" fmla="*/ 95250 w 1028700"/>
              <a:gd name="connsiteY13" fmla="*/ 533400 h 1905000"/>
              <a:gd name="connsiteX14" fmla="*/ 142875 w 1028700"/>
              <a:gd name="connsiteY14" fmla="*/ 590550 h 1905000"/>
              <a:gd name="connsiteX15" fmla="*/ 161925 w 1028700"/>
              <a:gd name="connsiteY15" fmla="*/ 647700 h 1905000"/>
              <a:gd name="connsiteX16" fmla="*/ 200025 w 1028700"/>
              <a:gd name="connsiteY16" fmla="*/ 704850 h 1905000"/>
              <a:gd name="connsiteX17" fmla="*/ 219075 w 1028700"/>
              <a:gd name="connsiteY17" fmla="*/ 733425 h 1905000"/>
              <a:gd name="connsiteX18" fmla="*/ 257175 w 1028700"/>
              <a:gd name="connsiteY18" fmla="*/ 781050 h 1905000"/>
              <a:gd name="connsiteX19" fmla="*/ 333375 w 1028700"/>
              <a:gd name="connsiteY19" fmla="*/ 819150 h 1905000"/>
              <a:gd name="connsiteX20" fmla="*/ 400050 w 1028700"/>
              <a:gd name="connsiteY20" fmla="*/ 866775 h 1905000"/>
              <a:gd name="connsiteX21" fmla="*/ 428625 w 1028700"/>
              <a:gd name="connsiteY21" fmla="*/ 923925 h 1905000"/>
              <a:gd name="connsiteX22" fmla="*/ 457200 w 1028700"/>
              <a:gd name="connsiteY22" fmla="*/ 981075 h 1905000"/>
              <a:gd name="connsiteX23" fmla="*/ 466725 w 1028700"/>
              <a:gd name="connsiteY23" fmla="*/ 1028700 h 1905000"/>
              <a:gd name="connsiteX24" fmla="*/ 485775 w 1028700"/>
              <a:gd name="connsiteY24" fmla="*/ 1057275 h 1905000"/>
              <a:gd name="connsiteX25" fmla="*/ 590550 w 1028700"/>
              <a:gd name="connsiteY25" fmla="*/ 1104900 h 1905000"/>
              <a:gd name="connsiteX26" fmla="*/ 619125 w 1028700"/>
              <a:gd name="connsiteY26" fmla="*/ 1123950 h 1905000"/>
              <a:gd name="connsiteX27" fmla="*/ 685800 w 1028700"/>
              <a:gd name="connsiteY27" fmla="*/ 1133475 h 1905000"/>
              <a:gd name="connsiteX28" fmla="*/ 704850 w 1028700"/>
              <a:gd name="connsiteY28" fmla="*/ 1162050 h 1905000"/>
              <a:gd name="connsiteX29" fmla="*/ 809625 w 1028700"/>
              <a:gd name="connsiteY29" fmla="*/ 1200150 h 1905000"/>
              <a:gd name="connsiteX30" fmla="*/ 819150 w 1028700"/>
              <a:gd name="connsiteY30" fmla="*/ 1276350 h 1905000"/>
              <a:gd name="connsiteX31" fmla="*/ 847725 w 1028700"/>
              <a:gd name="connsiteY31" fmla="*/ 1285875 h 1905000"/>
              <a:gd name="connsiteX32" fmla="*/ 885825 w 1028700"/>
              <a:gd name="connsiteY32" fmla="*/ 1295400 h 1905000"/>
              <a:gd name="connsiteX33" fmla="*/ 914400 w 1028700"/>
              <a:gd name="connsiteY33" fmla="*/ 1314450 h 1905000"/>
              <a:gd name="connsiteX34" fmla="*/ 971550 w 1028700"/>
              <a:gd name="connsiteY34" fmla="*/ 1333500 h 1905000"/>
              <a:gd name="connsiteX35" fmla="*/ 990600 w 1028700"/>
              <a:gd name="connsiteY35" fmla="*/ 1362075 h 1905000"/>
              <a:gd name="connsiteX36" fmla="*/ 1019175 w 1028700"/>
              <a:gd name="connsiteY36" fmla="*/ 1390650 h 1905000"/>
              <a:gd name="connsiteX37" fmla="*/ 1028700 w 1028700"/>
              <a:gd name="connsiteY37" fmla="*/ 1419225 h 1905000"/>
              <a:gd name="connsiteX38" fmla="*/ 1019175 w 1028700"/>
              <a:gd name="connsiteY38" fmla="*/ 1533525 h 1905000"/>
              <a:gd name="connsiteX39" fmla="*/ 990600 w 1028700"/>
              <a:gd name="connsiteY39" fmla="*/ 1552575 h 1905000"/>
              <a:gd name="connsiteX40" fmla="*/ 981075 w 1028700"/>
              <a:gd name="connsiteY40" fmla="*/ 1581150 h 1905000"/>
              <a:gd name="connsiteX41" fmla="*/ 990600 w 1028700"/>
              <a:gd name="connsiteY41" fmla="*/ 1619250 h 1905000"/>
              <a:gd name="connsiteX42" fmla="*/ 942975 w 1028700"/>
              <a:gd name="connsiteY42" fmla="*/ 1676400 h 1905000"/>
              <a:gd name="connsiteX43" fmla="*/ 952500 w 1028700"/>
              <a:gd name="connsiteY43" fmla="*/ 1714500 h 1905000"/>
              <a:gd name="connsiteX44" fmla="*/ 971550 w 1028700"/>
              <a:gd name="connsiteY44" fmla="*/ 1771650 h 1905000"/>
              <a:gd name="connsiteX45" fmla="*/ 981075 w 1028700"/>
              <a:gd name="connsiteY45" fmla="*/ 1847850 h 1905000"/>
              <a:gd name="connsiteX46" fmla="*/ 1000125 w 1028700"/>
              <a:gd name="connsiteY46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1028700" h="1905000">
                <a:moveTo>
                  <a:pt x="190500" y="0"/>
                </a:moveTo>
                <a:cubicBezTo>
                  <a:pt x="174625" y="6350"/>
                  <a:pt x="154134" y="6183"/>
                  <a:pt x="142875" y="19050"/>
                </a:cubicBezTo>
                <a:cubicBezTo>
                  <a:pt x="129652" y="34162"/>
                  <a:pt x="132805" y="58239"/>
                  <a:pt x="123825" y="76200"/>
                </a:cubicBezTo>
                <a:lnTo>
                  <a:pt x="104775" y="114300"/>
                </a:lnTo>
                <a:cubicBezTo>
                  <a:pt x="107950" y="123825"/>
                  <a:pt x="108731" y="134521"/>
                  <a:pt x="114300" y="142875"/>
                </a:cubicBezTo>
                <a:cubicBezTo>
                  <a:pt x="141345" y="183442"/>
                  <a:pt x="185100" y="171057"/>
                  <a:pt x="123825" y="247650"/>
                </a:cubicBezTo>
                <a:cubicBezTo>
                  <a:pt x="111281" y="263330"/>
                  <a:pt x="66675" y="266700"/>
                  <a:pt x="66675" y="266700"/>
                </a:cubicBezTo>
                <a:cubicBezTo>
                  <a:pt x="23006" y="332204"/>
                  <a:pt x="50295" y="316610"/>
                  <a:pt x="0" y="333375"/>
                </a:cubicBezTo>
                <a:cubicBezTo>
                  <a:pt x="3175" y="352425"/>
                  <a:pt x="1681" y="372877"/>
                  <a:pt x="9525" y="390525"/>
                </a:cubicBezTo>
                <a:cubicBezTo>
                  <a:pt x="14996" y="402834"/>
                  <a:pt x="29476" y="408752"/>
                  <a:pt x="38100" y="419100"/>
                </a:cubicBezTo>
                <a:cubicBezTo>
                  <a:pt x="45429" y="427894"/>
                  <a:pt x="52030" y="437436"/>
                  <a:pt x="57150" y="447675"/>
                </a:cubicBezTo>
                <a:cubicBezTo>
                  <a:pt x="61640" y="456655"/>
                  <a:pt x="62185" y="467270"/>
                  <a:pt x="66675" y="476250"/>
                </a:cubicBezTo>
                <a:cubicBezTo>
                  <a:pt x="71795" y="486489"/>
                  <a:pt x="80605" y="494586"/>
                  <a:pt x="85725" y="504825"/>
                </a:cubicBezTo>
                <a:cubicBezTo>
                  <a:pt x="90215" y="513805"/>
                  <a:pt x="89681" y="525046"/>
                  <a:pt x="95250" y="533400"/>
                </a:cubicBezTo>
                <a:cubicBezTo>
                  <a:pt x="125158" y="578262"/>
                  <a:pt x="122100" y="543805"/>
                  <a:pt x="142875" y="590550"/>
                </a:cubicBezTo>
                <a:cubicBezTo>
                  <a:pt x="151030" y="608900"/>
                  <a:pt x="150786" y="630992"/>
                  <a:pt x="161925" y="647700"/>
                </a:cubicBezTo>
                <a:lnTo>
                  <a:pt x="200025" y="704850"/>
                </a:lnTo>
                <a:cubicBezTo>
                  <a:pt x="206375" y="714375"/>
                  <a:pt x="215455" y="722565"/>
                  <a:pt x="219075" y="733425"/>
                </a:cubicBezTo>
                <a:cubicBezTo>
                  <a:pt x="232220" y="772860"/>
                  <a:pt x="220246" y="756431"/>
                  <a:pt x="257175" y="781050"/>
                </a:cubicBezTo>
                <a:cubicBezTo>
                  <a:pt x="292733" y="834388"/>
                  <a:pt x="255156" y="793077"/>
                  <a:pt x="333375" y="819150"/>
                </a:cubicBezTo>
                <a:cubicBezTo>
                  <a:pt x="341732" y="821936"/>
                  <a:pt x="399147" y="866098"/>
                  <a:pt x="400050" y="866775"/>
                </a:cubicBezTo>
                <a:cubicBezTo>
                  <a:pt x="423991" y="938599"/>
                  <a:pt x="391696" y="850067"/>
                  <a:pt x="428625" y="923925"/>
                </a:cubicBezTo>
                <a:cubicBezTo>
                  <a:pt x="468060" y="1002795"/>
                  <a:pt x="402605" y="899183"/>
                  <a:pt x="457200" y="981075"/>
                </a:cubicBezTo>
                <a:cubicBezTo>
                  <a:pt x="460375" y="996950"/>
                  <a:pt x="461041" y="1013541"/>
                  <a:pt x="466725" y="1028700"/>
                </a:cubicBezTo>
                <a:cubicBezTo>
                  <a:pt x="470745" y="1039419"/>
                  <a:pt x="477160" y="1049737"/>
                  <a:pt x="485775" y="1057275"/>
                </a:cubicBezTo>
                <a:cubicBezTo>
                  <a:pt x="534599" y="1099996"/>
                  <a:pt x="535887" y="1093967"/>
                  <a:pt x="590550" y="1104900"/>
                </a:cubicBezTo>
                <a:cubicBezTo>
                  <a:pt x="600075" y="1111250"/>
                  <a:pt x="608160" y="1120661"/>
                  <a:pt x="619125" y="1123950"/>
                </a:cubicBezTo>
                <a:cubicBezTo>
                  <a:pt x="640629" y="1130401"/>
                  <a:pt x="665284" y="1124357"/>
                  <a:pt x="685800" y="1133475"/>
                </a:cubicBezTo>
                <a:cubicBezTo>
                  <a:pt x="696261" y="1138124"/>
                  <a:pt x="696755" y="1153955"/>
                  <a:pt x="704850" y="1162050"/>
                </a:cubicBezTo>
                <a:cubicBezTo>
                  <a:pt x="731903" y="1189103"/>
                  <a:pt x="774675" y="1193160"/>
                  <a:pt x="809625" y="1200150"/>
                </a:cubicBezTo>
                <a:cubicBezTo>
                  <a:pt x="812800" y="1225550"/>
                  <a:pt x="808754" y="1252959"/>
                  <a:pt x="819150" y="1276350"/>
                </a:cubicBezTo>
                <a:cubicBezTo>
                  <a:pt x="823228" y="1285525"/>
                  <a:pt x="838071" y="1283117"/>
                  <a:pt x="847725" y="1285875"/>
                </a:cubicBezTo>
                <a:cubicBezTo>
                  <a:pt x="860312" y="1289471"/>
                  <a:pt x="873125" y="1292225"/>
                  <a:pt x="885825" y="1295400"/>
                </a:cubicBezTo>
                <a:cubicBezTo>
                  <a:pt x="895350" y="1301750"/>
                  <a:pt x="903939" y="1309801"/>
                  <a:pt x="914400" y="1314450"/>
                </a:cubicBezTo>
                <a:cubicBezTo>
                  <a:pt x="932750" y="1322605"/>
                  <a:pt x="971550" y="1333500"/>
                  <a:pt x="971550" y="1333500"/>
                </a:cubicBezTo>
                <a:cubicBezTo>
                  <a:pt x="977900" y="1343025"/>
                  <a:pt x="983271" y="1353281"/>
                  <a:pt x="990600" y="1362075"/>
                </a:cubicBezTo>
                <a:cubicBezTo>
                  <a:pt x="999224" y="1372423"/>
                  <a:pt x="1011703" y="1379442"/>
                  <a:pt x="1019175" y="1390650"/>
                </a:cubicBezTo>
                <a:cubicBezTo>
                  <a:pt x="1024744" y="1399004"/>
                  <a:pt x="1025525" y="1409700"/>
                  <a:pt x="1028700" y="1419225"/>
                </a:cubicBezTo>
                <a:cubicBezTo>
                  <a:pt x="1025525" y="1457325"/>
                  <a:pt x="1029678" y="1496764"/>
                  <a:pt x="1019175" y="1533525"/>
                </a:cubicBezTo>
                <a:cubicBezTo>
                  <a:pt x="1016030" y="1544532"/>
                  <a:pt x="997751" y="1543636"/>
                  <a:pt x="990600" y="1552575"/>
                </a:cubicBezTo>
                <a:cubicBezTo>
                  <a:pt x="984328" y="1560415"/>
                  <a:pt x="984250" y="1571625"/>
                  <a:pt x="981075" y="1581150"/>
                </a:cubicBezTo>
                <a:cubicBezTo>
                  <a:pt x="984250" y="1593850"/>
                  <a:pt x="992451" y="1606291"/>
                  <a:pt x="990600" y="1619250"/>
                </a:cubicBezTo>
                <a:cubicBezTo>
                  <a:pt x="988390" y="1634721"/>
                  <a:pt x="951037" y="1668338"/>
                  <a:pt x="942975" y="1676400"/>
                </a:cubicBezTo>
                <a:cubicBezTo>
                  <a:pt x="946150" y="1689100"/>
                  <a:pt x="948738" y="1701961"/>
                  <a:pt x="952500" y="1714500"/>
                </a:cubicBezTo>
                <a:cubicBezTo>
                  <a:pt x="958270" y="1733734"/>
                  <a:pt x="971550" y="1771650"/>
                  <a:pt x="971550" y="1771650"/>
                </a:cubicBezTo>
                <a:cubicBezTo>
                  <a:pt x="974725" y="1797050"/>
                  <a:pt x="975712" y="1822821"/>
                  <a:pt x="981075" y="1847850"/>
                </a:cubicBezTo>
                <a:cubicBezTo>
                  <a:pt x="985282" y="1867485"/>
                  <a:pt x="1000125" y="1905000"/>
                  <a:pt x="1000125" y="1905000"/>
                </a:cubicBezTo>
              </a:path>
            </a:pathLst>
          </a:custGeom>
          <a:ln w="4445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361" y="1362074"/>
            <a:ext cx="2533625" cy="1740200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181037" y="3210680"/>
            <a:ext cx="2448272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Встреча Красной Армии жителями г. Молодечно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53800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366</TotalTime>
  <Words>1630</Words>
  <Application>Microsoft Office PowerPoint</Application>
  <PresentationFormat>Экран (4:3)</PresentationFormat>
  <Paragraphs>94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Начало Второй мировой войны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Лицей Ивацевичского района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Начало Второй мировой войны</dc:title>
  <dc:subject>Начало Второй мировой войны</dc:subject>
  <dc:creator>Ситник П.В.</dc:creator>
  <dc:description>Презентация</dc:description>
  <cp:lastModifiedBy>Ситник П.В.</cp:lastModifiedBy>
  <cp:revision>45</cp:revision>
  <dcterms:created xsi:type="dcterms:W3CDTF">2014-03-29T17:14:05Z</dcterms:created>
  <dcterms:modified xsi:type="dcterms:W3CDTF">2014-03-30T12:10:25Z</dcterms:modified>
  <cp:category>Великая Отечественная война советского народа. 10 класс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Автор">
    <vt:lpwstr>Ситник П.В.</vt:lpwstr>
  </property>
  <property fmtid="{D5CDD505-2E9C-101B-9397-08002B2CF9AE}" pid="3" name="Дата создания">
    <vt:lpwstr>30.03.2014</vt:lpwstr>
  </property>
</Properties>
</file>