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9" r:id="rId17"/>
    <p:sldId id="308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A9D915-E875-485C-A8CB-5F86B8D49A96}" type="doc">
      <dgm:prSet loTypeId="urn:microsoft.com/office/officeart/2011/layout/RadialPictureList" loCatId="officeonline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86C477F5-EEE5-45E4-BCD6-4DA231D71574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Значение Московской битвы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DFA1C74F-61A3-44A4-86A6-D1AFB547839E}" type="parTrans" cxnId="{D3BE94A9-1C82-4883-AA9B-566327A6F834}">
      <dgm:prSet/>
      <dgm:spPr/>
      <dgm:t>
        <a:bodyPr/>
        <a:lstStyle/>
        <a:p>
          <a:endParaRPr lang="ru-RU"/>
        </a:p>
      </dgm:t>
    </dgm:pt>
    <dgm:pt modelId="{936ED2C3-CCF9-4381-B944-8A93F246EC34}" type="sibTrans" cxnId="{D3BE94A9-1C82-4883-AA9B-566327A6F834}">
      <dgm:prSet/>
      <dgm:spPr/>
      <dgm:t>
        <a:bodyPr/>
        <a:lstStyle/>
        <a:p>
          <a:endParaRPr lang="ru-RU"/>
        </a:p>
      </dgm:t>
    </dgm:pt>
    <dgm:pt modelId="{BE996FFF-13E7-4EF0-B9ED-D2BC61D678F1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крах гитлеровской стратегии «молниеносной войны»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FCA1B76A-731D-4A26-A253-704A66B1EA70}" type="parTrans" cxnId="{241A60AF-1328-40CD-B502-928DFCDD02A3}">
      <dgm:prSet/>
      <dgm:spPr/>
      <dgm:t>
        <a:bodyPr/>
        <a:lstStyle/>
        <a:p>
          <a:endParaRPr lang="ru-RU"/>
        </a:p>
      </dgm:t>
    </dgm:pt>
    <dgm:pt modelId="{5CE155ED-5087-4872-8E42-BF3DB7295A1C}" type="sibTrans" cxnId="{241A60AF-1328-40CD-B502-928DFCDD02A3}">
      <dgm:prSet/>
      <dgm:spPr/>
      <dgm:t>
        <a:bodyPr/>
        <a:lstStyle/>
        <a:p>
          <a:endParaRPr lang="ru-RU"/>
        </a:p>
      </dgm:t>
    </dgm:pt>
    <dgm:pt modelId="{D1181EB3-BA36-415D-B6AA-45083F42ECB7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развеян миф о непобедимости германской армии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A7D07964-5852-489A-9BD6-AE41F4113293}" type="parTrans" cxnId="{9F66FB51-F203-46FB-AFA0-7EE0CB913DF3}">
      <dgm:prSet/>
      <dgm:spPr/>
      <dgm:t>
        <a:bodyPr/>
        <a:lstStyle/>
        <a:p>
          <a:endParaRPr lang="ru-RU"/>
        </a:p>
      </dgm:t>
    </dgm:pt>
    <dgm:pt modelId="{21C6AF0C-7D2B-4916-8D84-7F789582BFCA}" type="sibTrans" cxnId="{9F66FB51-F203-46FB-AFA0-7EE0CB913DF3}">
      <dgm:prSet/>
      <dgm:spPr/>
      <dgm:t>
        <a:bodyPr/>
        <a:lstStyle/>
        <a:p>
          <a:endParaRPr lang="ru-RU"/>
        </a:p>
      </dgm:t>
    </dgm:pt>
    <dgm:pt modelId="{ABA70539-E5BE-4087-92FF-835FE644EC45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рост авторитета Красной Армии на международной арене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8EEB0EC1-E57D-4D4C-A7D9-754DF0A6634F}" type="parTrans" cxnId="{4BB917F1-DC78-4D16-93EC-90CF962DBA35}">
      <dgm:prSet/>
      <dgm:spPr/>
      <dgm:t>
        <a:bodyPr/>
        <a:lstStyle/>
        <a:p>
          <a:endParaRPr lang="ru-RU"/>
        </a:p>
      </dgm:t>
    </dgm:pt>
    <dgm:pt modelId="{3AD508A8-937B-4F29-B38D-C57C13E1EFFE}" type="sibTrans" cxnId="{4BB917F1-DC78-4D16-93EC-90CF962DBA35}">
      <dgm:prSet/>
      <dgm:spPr/>
      <dgm:t>
        <a:bodyPr/>
        <a:lstStyle/>
        <a:p>
          <a:endParaRPr lang="ru-RU"/>
        </a:p>
      </dgm:t>
    </dgm:pt>
    <dgm:pt modelId="{145A36A0-1A62-4066-9DDC-F49AB65E9813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изменение стереотипов в отношении западных политиков к СССР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F793C554-9E28-4BF9-A81C-C1B414C969FB}" type="parTrans" cxnId="{29705F90-1A13-49A3-ADDC-F0C72B1DA5CD}">
      <dgm:prSet/>
      <dgm:spPr/>
      <dgm:t>
        <a:bodyPr/>
        <a:lstStyle/>
        <a:p>
          <a:endParaRPr lang="ru-RU"/>
        </a:p>
      </dgm:t>
    </dgm:pt>
    <dgm:pt modelId="{D6F628A3-0B11-4E26-87C9-B2AB7A302BC7}" type="sibTrans" cxnId="{29705F90-1A13-49A3-ADDC-F0C72B1DA5CD}">
      <dgm:prSet/>
      <dgm:spPr/>
      <dgm:t>
        <a:bodyPr/>
        <a:lstStyle/>
        <a:p>
          <a:endParaRPr lang="ru-RU"/>
        </a:p>
      </dgm:t>
    </dgm:pt>
    <dgm:pt modelId="{C4A319BF-D56E-4FD5-8200-186089332640}" type="pres">
      <dgm:prSet presAssocID="{9CA9D915-E875-485C-A8CB-5F86B8D49A96}" presName="Name0" presStyleCnt="0">
        <dgm:presLayoutVars>
          <dgm:chMax val="1"/>
          <dgm:chPref val="1"/>
          <dgm:dir/>
          <dgm:resizeHandles/>
        </dgm:presLayoutVars>
      </dgm:prSet>
      <dgm:spPr/>
    </dgm:pt>
    <dgm:pt modelId="{1F7B4EFE-D5E0-4BB0-8C83-84D94C040AEC}" type="pres">
      <dgm:prSet presAssocID="{86C477F5-EEE5-45E4-BCD6-4DA231D71574}" presName="Parent" presStyleLbl="node1" presStyleIdx="0" presStyleCnt="2" custLinFactNeighborX="-75349" custLinFactNeighborY="-1547">
        <dgm:presLayoutVars>
          <dgm:chMax val="4"/>
          <dgm:chPref val="3"/>
        </dgm:presLayoutVars>
      </dgm:prSet>
      <dgm:spPr/>
      <dgm:t>
        <a:bodyPr/>
        <a:lstStyle/>
        <a:p>
          <a:endParaRPr lang="ru-RU"/>
        </a:p>
      </dgm:t>
    </dgm:pt>
    <dgm:pt modelId="{2CF01E9D-8FAE-4693-BE52-2CBF0A50D438}" type="pres">
      <dgm:prSet presAssocID="{BE996FFF-13E7-4EF0-B9ED-D2BC61D678F1}" presName="Accent" presStyleLbl="node1" presStyleIdx="1" presStyleCnt="2" custLinFactNeighborX="-25757" custLinFactNeighborY="311"/>
      <dgm:spPr/>
    </dgm:pt>
    <dgm:pt modelId="{76AA3F87-BDE1-455A-9F74-5FD0D9870586}" type="pres">
      <dgm:prSet presAssocID="{BE996FFF-13E7-4EF0-B9ED-D2BC61D678F1}" presName="Image1" presStyleLbl="fgImgPlace1" presStyleIdx="0" presStyleCnt="4" custLinFactNeighborX="-96889" custLinFactNeighborY="1220"/>
      <dgm:spPr>
        <a:solidFill>
          <a:schemeClr val="dk2">
            <a:tint val="50000"/>
            <a:hueOff val="0"/>
            <a:satOff val="0"/>
            <a:lumOff val="0"/>
          </a:schemeClr>
        </a:solidFill>
      </dgm:spPr>
    </dgm:pt>
    <dgm:pt modelId="{CF76F4FD-5DC9-42D5-B1B2-16614F5CF3DB}" type="pres">
      <dgm:prSet presAssocID="{BE996FFF-13E7-4EF0-B9ED-D2BC61D678F1}" presName="Child1" presStyleLbl="revTx" presStyleIdx="0" presStyleCnt="4" custScaleX="257535" custLinFactNeighborX="15260" custLinFactNeighborY="-179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E0DB9-D943-42A2-9700-58568225C08B}" type="pres">
      <dgm:prSet presAssocID="{D1181EB3-BA36-415D-B6AA-45083F42ECB7}" presName="Image2" presStyleCnt="0"/>
      <dgm:spPr/>
    </dgm:pt>
    <dgm:pt modelId="{82058EB0-FE17-422F-B279-893F55A52DDB}" type="pres">
      <dgm:prSet presAssocID="{D1181EB3-BA36-415D-B6AA-45083F42ECB7}" presName="Image" presStyleLbl="fgImgPlace1" presStyleIdx="1" presStyleCnt="4" custLinFactNeighborX="-96889" custLinFactNeighborY="1220"/>
      <dgm:spPr>
        <a:solidFill>
          <a:schemeClr val="dk2">
            <a:tint val="50000"/>
            <a:hueOff val="0"/>
            <a:satOff val="0"/>
            <a:lumOff val="0"/>
          </a:schemeClr>
        </a:solidFill>
      </dgm:spPr>
    </dgm:pt>
    <dgm:pt modelId="{D66F9D53-3BED-42CB-86FB-3EA862B4BF7A}" type="pres">
      <dgm:prSet presAssocID="{D1181EB3-BA36-415D-B6AA-45083F42ECB7}" presName="Child2" presStyleLbl="revTx" presStyleIdx="1" presStyleCnt="4" custScaleX="257535" custLinFactNeighborX="15260" custLinFactNeighborY="-179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9929E9-D991-4029-99FD-4F20867D6695}" type="pres">
      <dgm:prSet presAssocID="{ABA70539-E5BE-4087-92FF-835FE644EC45}" presName="Image3" presStyleCnt="0"/>
      <dgm:spPr/>
    </dgm:pt>
    <dgm:pt modelId="{138A57BA-9B99-488B-A71C-66CB174F07E9}" type="pres">
      <dgm:prSet presAssocID="{ABA70539-E5BE-4087-92FF-835FE644EC45}" presName="Image" presStyleLbl="fgImgPlace1" presStyleIdx="2" presStyleCnt="4" custLinFactNeighborX="-96889" custLinFactNeighborY="1220"/>
      <dgm:spPr>
        <a:solidFill>
          <a:schemeClr val="dk2">
            <a:tint val="50000"/>
            <a:hueOff val="0"/>
            <a:satOff val="0"/>
            <a:lumOff val="0"/>
          </a:schemeClr>
        </a:solidFill>
      </dgm:spPr>
    </dgm:pt>
    <dgm:pt modelId="{F14F99D3-A252-43F6-81E3-282FAF6C79B1}" type="pres">
      <dgm:prSet presAssocID="{ABA70539-E5BE-4087-92FF-835FE644EC45}" presName="Child3" presStyleLbl="revTx" presStyleIdx="2" presStyleCnt="4" custScaleX="257535" custLinFactNeighborX="15260" custLinFactNeighborY="-179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AD849-180D-46CC-920F-F83C8E46DCC3}" type="pres">
      <dgm:prSet presAssocID="{145A36A0-1A62-4066-9DDC-F49AB65E9813}" presName="Image4" presStyleCnt="0"/>
      <dgm:spPr/>
    </dgm:pt>
    <dgm:pt modelId="{01146087-378E-47D8-9017-32DDA787339A}" type="pres">
      <dgm:prSet presAssocID="{145A36A0-1A62-4066-9DDC-F49AB65E9813}" presName="Image" presStyleLbl="fgImgPlace1" presStyleIdx="3" presStyleCnt="4" custLinFactNeighborX="-96889" custLinFactNeighborY="1220"/>
      <dgm:spPr>
        <a:solidFill>
          <a:schemeClr val="dk2">
            <a:tint val="50000"/>
            <a:hueOff val="0"/>
            <a:satOff val="0"/>
            <a:lumOff val="0"/>
          </a:schemeClr>
        </a:solidFill>
      </dgm:spPr>
    </dgm:pt>
    <dgm:pt modelId="{6BE724A2-7748-43FF-8541-6830BC57C09A}" type="pres">
      <dgm:prSet presAssocID="{145A36A0-1A62-4066-9DDC-F49AB65E9813}" presName="Child4" presStyleLbl="revTx" presStyleIdx="3" presStyleCnt="4" custScaleX="257535" custLinFactNeighborX="15260" custLinFactNeighborY="-179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66FB51-F203-46FB-AFA0-7EE0CB913DF3}" srcId="{86C477F5-EEE5-45E4-BCD6-4DA231D71574}" destId="{D1181EB3-BA36-415D-B6AA-45083F42ECB7}" srcOrd="1" destOrd="0" parTransId="{A7D07964-5852-489A-9BD6-AE41F4113293}" sibTransId="{21C6AF0C-7D2B-4916-8D84-7F789582BFCA}"/>
    <dgm:cxn modelId="{0AEDC70B-9AB4-44EC-958C-319D14C58759}" type="presOf" srcId="{D1181EB3-BA36-415D-B6AA-45083F42ECB7}" destId="{D66F9D53-3BED-42CB-86FB-3EA862B4BF7A}" srcOrd="0" destOrd="0" presId="urn:microsoft.com/office/officeart/2011/layout/RadialPictureList"/>
    <dgm:cxn modelId="{241A60AF-1328-40CD-B502-928DFCDD02A3}" srcId="{86C477F5-EEE5-45E4-BCD6-4DA231D71574}" destId="{BE996FFF-13E7-4EF0-B9ED-D2BC61D678F1}" srcOrd="0" destOrd="0" parTransId="{FCA1B76A-731D-4A26-A253-704A66B1EA70}" sibTransId="{5CE155ED-5087-4872-8E42-BF3DB7295A1C}"/>
    <dgm:cxn modelId="{1E8E1C83-3B38-4B3B-B767-F86EA148116F}" type="presOf" srcId="{BE996FFF-13E7-4EF0-B9ED-D2BC61D678F1}" destId="{CF76F4FD-5DC9-42D5-B1B2-16614F5CF3DB}" srcOrd="0" destOrd="0" presId="urn:microsoft.com/office/officeart/2011/layout/RadialPictureList"/>
    <dgm:cxn modelId="{FC558B24-9522-4537-8E6C-25C42AC7DD82}" type="presOf" srcId="{9CA9D915-E875-485C-A8CB-5F86B8D49A96}" destId="{C4A319BF-D56E-4FD5-8200-186089332640}" srcOrd="0" destOrd="0" presId="urn:microsoft.com/office/officeart/2011/layout/RadialPictureList"/>
    <dgm:cxn modelId="{D3BE94A9-1C82-4883-AA9B-566327A6F834}" srcId="{9CA9D915-E875-485C-A8CB-5F86B8D49A96}" destId="{86C477F5-EEE5-45E4-BCD6-4DA231D71574}" srcOrd="0" destOrd="0" parTransId="{DFA1C74F-61A3-44A4-86A6-D1AFB547839E}" sibTransId="{936ED2C3-CCF9-4381-B944-8A93F246EC34}"/>
    <dgm:cxn modelId="{29705F90-1A13-49A3-ADDC-F0C72B1DA5CD}" srcId="{86C477F5-EEE5-45E4-BCD6-4DA231D71574}" destId="{145A36A0-1A62-4066-9DDC-F49AB65E9813}" srcOrd="3" destOrd="0" parTransId="{F793C554-9E28-4BF9-A81C-C1B414C969FB}" sibTransId="{D6F628A3-0B11-4E26-87C9-B2AB7A302BC7}"/>
    <dgm:cxn modelId="{4BB917F1-DC78-4D16-93EC-90CF962DBA35}" srcId="{86C477F5-EEE5-45E4-BCD6-4DA231D71574}" destId="{ABA70539-E5BE-4087-92FF-835FE644EC45}" srcOrd="2" destOrd="0" parTransId="{8EEB0EC1-E57D-4D4C-A7D9-754DF0A6634F}" sibTransId="{3AD508A8-937B-4F29-B38D-C57C13E1EFFE}"/>
    <dgm:cxn modelId="{E6A8D985-6F4A-48C3-B2A3-6A61B6C0A134}" type="presOf" srcId="{ABA70539-E5BE-4087-92FF-835FE644EC45}" destId="{F14F99D3-A252-43F6-81E3-282FAF6C79B1}" srcOrd="0" destOrd="0" presId="urn:microsoft.com/office/officeart/2011/layout/RadialPictureList"/>
    <dgm:cxn modelId="{526B4512-37C0-4E35-A33B-D0AD79FC9FFE}" type="presOf" srcId="{86C477F5-EEE5-45E4-BCD6-4DA231D71574}" destId="{1F7B4EFE-D5E0-4BB0-8C83-84D94C040AEC}" srcOrd="0" destOrd="0" presId="urn:microsoft.com/office/officeart/2011/layout/RadialPictureList"/>
    <dgm:cxn modelId="{3CADAE06-9877-49FF-BA5F-B0869A6A8463}" type="presOf" srcId="{145A36A0-1A62-4066-9DDC-F49AB65E9813}" destId="{6BE724A2-7748-43FF-8541-6830BC57C09A}" srcOrd="0" destOrd="0" presId="urn:microsoft.com/office/officeart/2011/layout/RadialPictureList"/>
    <dgm:cxn modelId="{CF1A08F7-F630-4D7C-9442-5CF3DA7B67F9}" type="presParOf" srcId="{C4A319BF-D56E-4FD5-8200-186089332640}" destId="{1F7B4EFE-D5E0-4BB0-8C83-84D94C040AEC}" srcOrd="0" destOrd="0" presId="urn:microsoft.com/office/officeart/2011/layout/RadialPictureList"/>
    <dgm:cxn modelId="{60847804-E93D-478E-A23F-D71AA61B4FE0}" type="presParOf" srcId="{C4A319BF-D56E-4FD5-8200-186089332640}" destId="{2CF01E9D-8FAE-4693-BE52-2CBF0A50D438}" srcOrd="1" destOrd="0" presId="urn:microsoft.com/office/officeart/2011/layout/RadialPictureList"/>
    <dgm:cxn modelId="{D7959DEC-731F-4EE1-AABB-8F0A3F664459}" type="presParOf" srcId="{C4A319BF-D56E-4FD5-8200-186089332640}" destId="{76AA3F87-BDE1-455A-9F74-5FD0D9870586}" srcOrd="2" destOrd="0" presId="urn:microsoft.com/office/officeart/2011/layout/RadialPictureList"/>
    <dgm:cxn modelId="{AD276DE2-0DFD-4F03-BE8B-D99494E4E5F3}" type="presParOf" srcId="{C4A319BF-D56E-4FD5-8200-186089332640}" destId="{CF76F4FD-5DC9-42D5-B1B2-16614F5CF3DB}" srcOrd="3" destOrd="0" presId="urn:microsoft.com/office/officeart/2011/layout/RadialPictureList"/>
    <dgm:cxn modelId="{78F4B3E0-8298-4241-AF9E-1085D8D09DF1}" type="presParOf" srcId="{C4A319BF-D56E-4FD5-8200-186089332640}" destId="{F99E0DB9-D943-42A2-9700-58568225C08B}" srcOrd="4" destOrd="0" presId="urn:microsoft.com/office/officeart/2011/layout/RadialPictureList"/>
    <dgm:cxn modelId="{37114DA1-AE64-4387-9AF5-F474511415E5}" type="presParOf" srcId="{F99E0DB9-D943-42A2-9700-58568225C08B}" destId="{82058EB0-FE17-422F-B279-893F55A52DDB}" srcOrd="0" destOrd="0" presId="urn:microsoft.com/office/officeart/2011/layout/RadialPictureList"/>
    <dgm:cxn modelId="{347CC124-310B-49A3-97FA-F31C55E4DF6B}" type="presParOf" srcId="{C4A319BF-D56E-4FD5-8200-186089332640}" destId="{D66F9D53-3BED-42CB-86FB-3EA862B4BF7A}" srcOrd="5" destOrd="0" presId="urn:microsoft.com/office/officeart/2011/layout/RadialPictureList"/>
    <dgm:cxn modelId="{B495233E-380C-4C53-8E83-311CFB4C3A0A}" type="presParOf" srcId="{C4A319BF-D56E-4FD5-8200-186089332640}" destId="{DB9929E9-D991-4029-99FD-4F20867D6695}" srcOrd="6" destOrd="0" presId="urn:microsoft.com/office/officeart/2011/layout/RadialPictureList"/>
    <dgm:cxn modelId="{DFB03280-FBE2-4195-9061-15A83BEF95E7}" type="presParOf" srcId="{DB9929E9-D991-4029-99FD-4F20867D6695}" destId="{138A57BA-9B99-488B-A71C-66CB174F07E9}" srcOrd="0" destOrd="0" presId="urn:microsoft.com/office/officeart/2011/layout/RadialPictureList"/>
    <dgm:cxn modelId="{1B28B9D1-343B-4BBC-9FD2-416A85B87D38}" type="presParOf" srcId="{C4A319BF-D56E-4FD5-8200-186089332640}" destId="{F14F99D3-A252-43F6-81E3-282FAF6C79B1}" srcOrd="7" destOrd="0" presId="urn:microsoft.com/office/officeart/2011/layout/RadialPictureList"/>
    <dgm:cxn modelId="{DBA4F1A0-077F-4DE0-88AD-2A5A7465B6D5}" type="presParOf" srcId="{C4A319BF-D56E-4FD5-8200-186089332640}" destId="{26BAD849-180D-46CC-920F-F83C8E46DCC3}" srcOrd="8" destOrd="0" presId="urn:microsoft.com/office/officeart/2011/layout/RadialPictureList"/>
    <dgm:cxn modelId="{FEA39882-D1AF-4ACB-8D16-E2AFD833A77C}" type="presParOf" srcId="{26BAD849-180D-46CC-920F-F83C8E46DCC3}" destId="{01146087-378E-47D8-9017-32DDA787339A}" srcOrd="0" destOrd="0" presId="urn:microsoft.com/office/officeart/2011/layout/RadialPictureList"/>
    <dgm:cxn modelId="{C9D95153-2F70-42BB-B412-10EAF9FFA4F5}" type="presParOf" srcId="{C4A319BF-D56E-4FD5-8200-186089332640}" destId="{6BE724A2-7748-43FF-8541-6830BC57C09A}" srcOrd="9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A9D915-E875-485C-A8CB-5F86B8D49A96}" type="doc">
      <dgm:prSet loTypeId="urn:microsoft.com/office/officeart/2011/layout/RadialPictureList" loCatId="officeonline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86C477F5-EEE5-45E4-BCD6-4DA231D71574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Причины неудач Красной Армии летом-осенью 1941 г.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DFA1C74F-61A3-44A4-86A6-D1AFB547839E}" type="parTrans" cxnId="{D3BE94A9-1C82-4883-AA9B-566327A6F834}">
      <dgm:prSet/>
      <dgm:spPr/>
      <dgm:t>
        <a:bodyPr/>
        <a:lstStyle/>
        <a:p>
          <a:endParaRPr lang="ru-RU"/>
        </a:p>
      </dgm:t>
    </dgm:pt>
    <dgm:pt modelId="{936ED2C3-CCF9-4381-B944-8A93F246EC34}" type="sibTrans" cxnId="{D3BE94A9-1C82-4883-AA9B-566327A6F834}">
      <dgm:prSet/>
      <dgm:spPr/>
      <dgm:t>
        <a:bodyPr/>
        <a:lstStyle/>
        <a:p>
          <a:endParaRPr lang="ru-RU"/>
        </a:p>
      </dgm:t>
    </dgm:pt>
    <dgm:pt modelId="{BE996FFF-13E7-4EF0-B9ED-D2BC61D678F1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политическое руководство СССР переоценивало значение советско-германского договора и </a:t>
          </a:r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надея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-лось на то, что с помощью политических и диплома-</a:t>
          </a:r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тических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средств можно оттянуть начало войны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FCA1B76A-731D-4A26-A253-704A66B1EA70}" type="parTrans" cxnId="{241A60AF-1328-40CD-B502-928DFCDD02A3}">
      <dgm:prSet/>
      <dgm:spPr/>
      <dgm:t>
        <a:bodyPr/>
        <a:lstStyle/>
        <a:p>
          <a:endParaRPr lang="ru-RU"/>
        </a:p>
      </dgm:t>
    </dgm:pt>
    <dgm:pt modelId="{5CE155ED-5087-4872-8E42-BF3DB7295A1C}" type="sibTrans" cxnId="{241A60AF-1328-40CD-B502-928DFCDD02A3}">
      <dgm:prSet/>
      <dgm:spPr/>
      <dgm:t>
        <a:bodyPr/>
        <a:lstStyle/>
        <a:p>
          <a:endParaRPr lang="ru-RU"/>
        </a:p>
      </dgm:t>
    </dgm:pt>
    <dgm:pt modelId="{D1181EB3-BA36-415D-B6AA-45083F42ECB7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тактическая подготовка командного </a:t>
          </a:r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сос-тава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отличалась низким уровнем, слабая военно-техническая подготовка воинов Красной Армии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A7D07964-5852-489A-9BD6-AE41F4113293}" type="parTrans" cxnId="{9F66FB51-F203-46FB-AFA0-7EE0CB913DF3}">
      <dgm:prSet/>
      <dgm:spPr/>
      <dgm:t>
        <a:bodyPr/>
        <a:lstStyle/>
        <a:p>
          <a:endParaRPr lang="ru-RU"/>
        </a:p>
      </dgm:t>
    </dgm:pt>
    <dgm:pt modelId="{21C6AF0C-7D2B-4916-8D84-7F789582BFCA}" type="sibTrans" cxnId="{9F66FB51-F203-46FB-AFA0-7EE0CB913DF3}">
      <dgm:prSet/>
      <dgm:spPr/>
      <dgm:t>
        <a:bodyPr/>
        <a:lstStyle/>
        <a:p>
          <a:endParaRPr lang="ru-RU"/>
        </a:p>
      </dgm:t>
    </dgm:pt>
    <dgm:pt modelId="{ABA70539-E5BE-4087-92FF-835FE644EC45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по военно-экономическому потенциалу Германия накануне Великой Отечествен-ной войны превосходила СССР в 2,5 раза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8EEB0EC1-E57D-4D4C-A7D9-754DF0A6634F}" type="parTrans" cxnId="{4BB917F1-DC78-4D16-93EC-90CF962DBA35}">
      <dgm:prSet/>
      <dgm:spPr/>
      <dgm:t>
        <a:bodyPr/>
        <a:lstStyle/>
        <a:p>
          <a:endParaRPr lang="ru-RU"/>
        </a:p>
      </dgm:t>
    </dgm:pt>
    <dgm:pt modelId="{3AD508A8-937B-4F29-B38D-C57C13E1EFFE}" type="sibTrans" cxnId="{4BB917F1-DC78-4D16-93EC-90CF962DBA35}">
      <dgm:prSet/>
      <dgm:spPr/>
      <dgm:t>
        <a:bodyPr/>
        <a:lstStyle/>
        <a:p>
          <a:endParaRPr lang="ru-RU"/>
        </a:p>
      </dgm:t>
    </dgm:pt>
    <dgm:pt modelId="{145A36A0-1A62-4066-9DDC-F49AB65E9813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высшее военно-политическое руководство СССР допустило грубые просчёты в определении срока вероятного начала войны и стратегического </a:t>
          </a:r>
          <a:r>
            <a:rPr lang="ru-RU" sz="18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нап-равления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главного удара противника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gm:t>
    </dgm:pt>
    <dgm:pt modelId="{F793C554-9E28-4BF9-A81C-C1B414C969FB}" type="parTrans" cxnId="{29705F90-1A13-49A3-ADDC-F0C72B1DA5CD}">
      <dgm:prSet/>
      <dgm:spPr/>
      <dgm:t>
        <a:bodyPr/>
        <a:lstStyle/>
        <a:p>
          <a:endParaRPr lang="ru-RU"/>
        </a:p>
      </dgm:t>
    </dgm:pt>
    <dgm:pt modelId="{D6F628A3-0B11-4E26-87C9-B2AB7A302BC7}" type="sibTrans" cxnId="{29705F90-1A13-49A3-ADDC-F0C72B1DA5CD}">
      <dgm:prSet/>
      <dgm:spPr/>
      <dgm:t>
        <a:bodyPr/>
        <a:lstStyle/>
        <a:p>
          <a:endParaRPr lang="ru-RU"/>
        </a:p>
      </dgm:t>
    </dgm:pt>
    <dgm:pt modelId="{C4A319BF-D56E-4FD5-8200-186089332640}" type="pres">
      <dgm:prSet presAssocID="{9CA9D915-E875-485C-A8CB-5F86B8D49A96}" presName="Name0" presStyleCnt="0">
        <dgm:presLayoutVars>
          <dgm:chMax val="1"/>
          <dgm:chPref val="1"/>
          <dgm:dir/>
          <dgm:resizeHandles/>
        </dgm:presLayoutVars>
      </dgm:prSet>
      <dgm:spPr/>
    </dgm:pt>
    <dgm:pt modelId="{1F7B4EFE-D5E0-4BB0-8C83-84D94C040AEC}" type="pres">
      <dgm:prSet presAssocID="{86C477F5-EEE5-45E4-BCD6-4DA231D71574}" presName="Parent" presStyleLbl="node1" presStyleIdx="0" presStyleCnt="2" custLinFactNeighborX="-75349" custLinFactNeighborY="-1547">
        <dgm:presLayoutVars>
          <dgm:chMax val="4"/>
          <dgm:chPref val="3"/>
        </dgm:presLayoutVars>
      </dgm:prSet>
      <dgm:spPr/>
      <dgm:t>
        <a:bodyPr/>
        <a:lstStyle/>
        <a:p>
          <a:endParaRPr lang="ru-RU"/>
        </a:p>
      </dgm:t>
    </dgm:pt>
    <dgm:pt modelId="{2CF01E9D-8FAE-4693-BE52-2CBF0A50D438}" type="pres">
      <dgm:prSet presAssocID="{BE996FFF-13E7-4EF0-B9ED-D2BC61D678F1}" presName="Accent" presStyleLbl="node1" presStyleIdx="1" presStyleCnt="2" custLinFactNeighborX="-25757" custLinFactNeighborY="311"/>
      <dgm:spPr/>
    </dgm:pt>
    <dgm:pt modelId="{76AA3F87-BDE1-455A-9F74-5FD0D9870586}" type="pres">
      <dgm:prSet presAssocID="{BE996FFF-13E7-4EF0-B9ED-D2BC61D678F1}" presName="Image1" presStyleLbl="fgImgPlace1" presStyleIdx="0" presStyleCnt="4" custLinFactNeighborX="-96889" custLinFactNeighborY="1220"/>
      <dgm:spPr>
        <a:solidFill>
          <a:schemeClr val="dk2">
            <a:tint val="50000"/>
            <a:hueOff val="0"/>
            <a:satOff val="0"/>
            <a:lumOff val="0"/>
          </a:schemeClr>
        </a:solidFill>
      </dgm:spPr>
    </dgm:pt>
    <dgm:pt modelId="{CF76F4FD-5DC9-42D5-B1B2-16614F5CF3DB}" type="pres">
      <dgm:prSet presAssocID="{BE996FFF-13E7-4EF0-B9ED-D2BC61D678F1}" presName="Child1" presStyleLbl="revTx" presStyleIdx="0" presStyleCnt="4" custScaleX="316267" custLinFactNeighborX="41984" custLinFactNeighborY="-13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E0DB9-D943-42A2-9700-58568225C08B}" type="pres">
      <dgm:prSet presAssocID="{D1181EB3-BA36-415D-B6AA-45083F42ECB7}" presName="Image2" presStyleCnt="0"/>
      <dgm:spPr/>
    </dgm:pt>
    <dgm:pt modelId="{82058EB0-FE17-422F-B279-893F55A52DDB}" type="pres">
      <dgm:prSet presAssocID="{D1181EB3-BA36-415D-B6AA-45083F42ECB7}" presName="Image" presStyleLbl="fgImgPlace1" presStyleIdx="1" presStyleCnt="4" custLinFactNeighborX="-96889" custLinFactNeighborY="1220"/>
      <dgm:spPr>
        <a:solidFill>
          <a:schemeClr val="dk2">
            <a:tint val="50000"/>
            <a:hueOff val="0"/>
            <a:satOff val="0"/>
            <a:lumOff val="0"/>
          </a:schemeClr>
        </a:solidFill>
      </dgm:spPr>
    </dgm:pt>
    <dgm:pt modelId="{D66F9D53-3BED-42CB-86FB-3EA862B4BF7A}" type="pres">
      <dgm:prSet presAssocID="{D1181EB3-BA36-415D-B6AA-45083F42ECB7}" presName="Child2" presStyleLbl="revTx" presStyleIdx="1" presStyleCnt="4" custScaleX="257535" custLinFactNeighborX="15260" custLinFactNeighborY="-179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9929E9-D991-4029-99FD-4F20867D6695}" type="pres">
      <dgm:prSet presAssocID="{ABA70539-E5BE-4087-92FF-835FE644EC45}" presName="Image3" presStyleCnt="0"/>
      <dgm:spPr/>
    </dgm:pt>
    <dgm:pt modelId="{138A57BA-9B99-488B-A71C-66CB174F07E9}" type="pres">
      <dgm:prSet presAssocID="{ABA70539-E5BE-4087-92FF-835FE644EC45}" presName="Image" presStyleLbl="fgImgPlace1" presStyleIdx="2" presStyleCnt="4" custLinFactNeighborX="-96889" custLinFactNeighborY="1220"/>
      <dgm:spPr>
        <a:solidFill>
          <a:schemeClr val="dk2">
            <a:tint val="50000"/>
            <a:hueOff val="0"/>
            <a:satOff val="0"/>
            <a:lumOff val="0"/>
          </a:schemeClr>
        </a:solidFill>
      </dgm:spPr>
    </dgm:pt>
    <dgm:pt modelId="{F14F99D3-A252-43F6-81E3-282FAF6C79B1}" type="pres">
      <dgm:prSet presAssocID="{ABA70539-E5BE-4087-92FF-835FE644EC45}" presName="Child3" presStyleLbl="revTx" presStyleIdx="2" presStyleCnt="4" custScaleX="257535" custLinFactNeighborX="15260" custLinFactNeighborY="-179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AD849-180D-46CC-920F-F83C8E46DCC3}" type="pres">
      <dgm:prSet presAssocID="{145A36A0-1A62-4066-9DDC-F49AB65E9813}" presName="Image4" presStyleCnt="0"/>
      <dgm:spPr/>
    </dgm:pt>
    <dgm:pt modelId="{01146087-378E-47D8-9017-32DDA787339A}" type="pres">
      <dgm:prSet presAssocID="{145A36A0-1A62-4066-9DDC-F49AB65E9813}" presName="Image" presStyleLbl="fgImgPlace1" presStyleIdx="3" presStyleCnt="4" custLinFactNeighborX="-96889" custLinFactNeighborY="1220"/>
      <dgm:spPr>
        <a:solidFill>
          <a:schemeClr val="dk2">
            <a:tint val="50000"/>
            <a:hueOff val="0"/>
            <a:satOff val="0"/>
            <a:lumOff val="0"/>
          </a:schemeClr>
        </a:solidFill>
      </dgm:spPr>
    </dgm:pt>
    <dgm:pt modelId="{6BE724A2-7748-43FF-8541-6830BC57C09A}" type="pres">
      <dgm:prSet presAssocID="{145A36A0-1A62-4066-9DDC-F49AB65E9813}" presName="Child4" presStyleLbl="revTx" presStyleIdx="3" presStyleCnt="4" custScaleX="312455" custLinFactNeighborX="40078" custLinFactNeighborY="-179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0A605A-54C1-42A5-86B1-D8BBE9DF03DE}" type="presOf" srcId="{145A36A0-1A62-4066-9DDC-F49AB65E9813}" destId="{6BE724A2-7748-43FF-8541-6830BC57C09A}" srcOrd="0" destOrd="0" presId="urn:microsoft.com/office/officeart/2011/layout/RadialPictureList"/>
    <dgm:cxn modelId="{9F66FB51-F203-46FB-AFA0-7EE0CB913DF3}" srcId="{86C477F5-EEE5-45E4-BCD6-4DA231D71574}" destId="{D1181EB3-BA36-415D-B6AA-45083F42ECB7}" srcOrd="1" destOrd="0" parTransId="{A7D07964-5852-489A-9BD6-AE41F4113293}" sibTransId="{21C6AF0C-7D2B-4916-8D84-7F789582BFCA}"/>
    <dgm:cxn modelId="{4A10AF68-C04B-440A-9DFE-FDA09266B564}" type="presOf" srcId="{D1181EB3-BA36-415D-B6AA-45083F42ECB7}" destId="{D66F9D53-3BED-42CB-86FB-3EA862B4BF7A}" srcOrd="0" destOrd="0" presId="urn:microsoft.com/office/officeart/2011/layout/RadialPictureList"/>
    <dgm:cxn modelId="{29705F90-1A13-49A3-ADDC-F0C72B1DA5CD}" srcId="{86C477F5-EEE5-45E4-BCD6-4DA231D71574}" destId="{145A36A0-1A62-4066-9DDC-F49AB65E9813}" srcOrd="3" destOrd="0" parTransId="{F793C554-9E28-4BF9-A81C-C1B414C969FB}" sibTransId="{D6F628A3-0B11-4E26-87C9-B2AB7A302BC7}"/>
    <dgm:cxn modelId="{50C832A1-ED7F-49CF-91DC-ED1B43FAB3A7}" type="presOf" srcId="{9CA9D915-E875-485C-A8CB-5F86B8D49A96}" destId="{C4A319BF-D56E-4FD5-8200-186089332640}" srcOrd="0" destOrd="0" presId="urn:microsoft.com/office/officeart/2011/layout/RadialPictureList"/>
    <dgm:cxn modelId="{4BB917F1-DC78-4D16-93EC-90CF962DBA35}" srcId="{86C477F5-EEE5-45E4-BCD6-4DA231D71574}" destId="{ABA70539-E5BE-4087-92FF-835FE644EC45}" srcOrd="2" destOrd="0" parTransId="{8EEB0EC1-E57D-4D4C-A7D9-754DF0A6634F}" sibTransId="{3AD508A8-937B-4F29-B38D-C57C13E1EFFE}"/>
    <dgm:cxn modelId="{D3BE94A9-1C82-4883-AA9B-566327A6F834}" srcId="{9CA9D915-E875-485C-A8CB-5F86B8D49A96}" destId="{86C477F5-EEE5-45E4-BCD6-4DA231D71574}" srcOrd="0" destOrd="0" parTransId="{DFA1C74F-61A3-44A4-86A6-D1AFB547839E}" sibTransId="{936ED2C3-CCF9-4381-B944-8A93F246EC34}"/>
    <dgm:cxn modelId="{241A60AF-1328-40CD-B502-928DFCDD02A3}" srcId="{86C477F5-EEE5-45E4-BCD6-4DA231D71574}" destId="{BE996FFF-13E7-4EF0-B9ED-D2BC61D678F1}" srcOrd="0" destOrd="0" parTransId="{FCA1B76A-731D-4A26-A253-704A66B1EA70}" sibTransId="{5CE155ED-5087-4872-8E42-BF3DB7295A1C}"/>
    <dgm:cxn modelId="{F999FBF4-0238-4504-BCB9-1BD0976322D5}" type="presOf" srcId="{86C477F5-EEE5-45E4-BCD6-4DA231D71574}" destId="{1F7B4EFE-D5E0-4BB0-8C83-84D94C040AEC}" srcOrd="0" destOrd="0" presId="urn:microsoft.com/office/officeart/2011/layout/RadialPictureList"/>
    <dgm:cxn modelId="{E7C39DBB-BA58-4B6D-BCE9-755461DFA3EA}" type="presOf" srcId="{ABA70539-E5BE-4087-92FF-835FE644EC45}" destId="{F14F99D3-A252-43F6-81E3-282FAF6C79B1}" srcOrd="0" destOrd="0" presId="urn:microsoft.com/office/officeart/2011/layout/RadialPictureList"/>
    <dgm:cxn modelId="{598609A0-BA55-44C7-95D4-67F7C0770EDE}" type="presOf" srcId="{BE996FFF-13E7-4EF0-B9ED-D2BC61D678F1}" destId="{CF76F4FD-5DC9-42D5-B1B2-16614F5CF3DB}" srcOrd="0" destOrd="0" presId="urn:microsoft.com/office/officeart/2011/layout/RadialPictureList"/>
    <dgm:cxn modelId="{B3C0D3C9-B071-45D1-8716-AD10EFF41991}" type="presParOf" srcId="{C4A319BF-D56E-4FD5-8200-186089332640}" destId="{1F7B4EFE-D5E0-4BB0-8C83-84D94C040AEC}" srcOrd="0" destOrd="0" presId="urn:microsoft.com/office/officeart/2011/layout/RadialPictureList"/>
    <dgm:cxn modelId="{93BEB49E-F57B-4C0E-96A2-4C4A568A8BC9}" type="presParOf" srcId="{C4A319BF-D56E-4FD5-8200-186089332640}" destId="{2CF01E9D-8FAE-4693-BE52-2CBF0A50D438}" srcOrd="1" destOrd="0" presId="urn:microsoft.com/office/officeart/2011/layout/RadialPictureList"/>
    <dgm:cxn modelId="{9BB65194-CD43-4712-AB36-F6D30FAF6A7B}" type="presParOf" srcId="{C4A319BF-D56E-4FD5-8200-186089332640}" destId="{76AA3F87-BDE1-455A-9F74-5FD0D9870586}" srcOrd="2" destOrd="0" presId="urn:microsoft.com/office/officeart/2011/layout/RadialPictureList"/>
    <dgm:cxn modelId="{1DE167A5-1AF6-4738-A630-CF3F5CFB3B83}" type="presParOf" srcId="{C4A319BF-D56E-4FD5-8200-186089332640}" destId="{CF76F4FD-5DC9-42D5-B1B2-16614F5CF3DB}" srcOrd="3" destOrd="0" presId="urn:microsoft.com/office/officeart/2011/layout/RadialPictureList"/>
    <dgm:cxn modelId="{A9A6311C-7183-434F-BB59-A203D77F92AD}" type="presParOf" srcId="{C4A319BF-D56E-4FD5-8200-186089332640}" destId="{F99E0DB9-D943-42A2-9700-58568225C08B}" srcOrd="4" destOrd="0" presId="urn:microsoft.com/office/officeart/2011/layout/RadialPictureList"/>
    <dgm:cxn modelId="{532F312C-4AD3-4F0A-8911-DE98A643D38E}" type="presParOf" srcId="{F99E0DB9-D943-42A2-9700-58568225C08B}" destId="{82058EB0-FE17-422F-B279-893F55A52DDB}" srcOrd="0" destOrd="0" presId="urn:microsoft.com/office/officeart/2011/layout/RadialPictureList"/>
    <dgm:cxn modelId="{01FEA7FB-CAE2-4BCD-A47D-CAC95017BA36}" type="presParOf" srcId="{C4A319BF-D56E-4FD5-8200-186089332640}" destId="{D66F9D53-3BED-42CB-86FB-3EA862B4BF7A}" srcOrd="5" destOrd="0" presId="urn:microsoft.com/office/officeart/2011/layout/RadialPictureList"/>
    <dgm:cxn modelId="{C38B48EA-1C23-40A6-A588-A2C726E8469B}" type="presParOf" srcId="{C4A319BF-D56E-4FD5-8200-186089332640}" destId="{DB9929E9-D991-4029-99FD-4F20867D6695}" srcOrd="6" destOrd="0" presId="urn:microsoft.com/office/officeart/2011/layout/RadialPictureList"/>
    <dgm:cxn modelId="{AD9BD79D-79C8-4D72-8F6F-1369EC638FB8}" type="presParOf" srcId="{DB9929E9-D991-4029-99FD-4F20867D6695}" destId="{138A57BA-9B99-488B-A71C-66CB174F07E9}" srcOrd="0" destOrd="0" presId="urn:microsoft.com/office/officeart/2011/layout/RadialPictureList"/>
    <dgm:cxn modelId="{BA150C5F-7800-4D0F-B351-05CA4CB0398A}" type="presParOf" srcId="{C4A319BF-D56E-4FD5-8200-186089332640}" destId="{F14F99D3-A252-43F6-81E3-282FAF6C79B1}" srcOrd="7" destOrd="0" presId="urn:microsoft.com/office/officeart/2011/layout/RadialPictureList"/>
    <dgm:cxn modelId="{3522F730-FA3B-4FFE-A254-2C994E2801BA}" type="presParOf" srcId="{C4A319BF-D56E-4FD5-8200-186089332640}" destId="{26BAD849-180D-46CC-920F-F83C8E46DCC3}" srcOrd="8" destOrd="0" presId="urn:microsoft.com/office/officeart/2011/layout/RadialPictureList"/>
    <dgm:cxn modelId="{A1ECC041-405F-476E-B96D-0C4DA38C2322}" type="presParOf" srcId="{26BAD849-180D-46CC-920F-F83C8E46DCC3}" destId="{01146087-378E-47D8-9017-32DDA787339A}" srcOrd="0" destOrd="0" presId="urn:microsoft.com/office/officeart/2011/layout/RadialPictureList"/>
    <dgm:cxn modelId="{D23D885B-CBDC-4D37-8BF1-CDF9659773F1}" type="presParOf" srcId="{C4A319BF-D56E-4FD5-8200-186089332640}" destId="{6BE724A2-7748-43FF-8541-6830BC57C09A}" srcOrd="9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7B4EFE-D5E0-4BB0-8C83-84D94C040AEC}">
      <dsp:nvSpPr>
        <dsp:cNvPr id="0" name=""/>
        <dsp:cNvSpPr/>
      </dsp:nvSpPr>
      <dsp:spPr>
        <a:xfrm>
          <a:off x="0" y="1512176"/>
          <a:ext cx="2427095" cy="242687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Значение Московской битвы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355440" y="1867584"/>
        <a:ext cx="1716215" cy="1716062"/>
      </dsp:txXfrm>
    </dsp:sp>
    <dsp:sp modelId="{2CF01E9D-8FAE-4693-BE52-2CBF0A50D438}">
      <dsp:nvSpPr>
        <dsp:cNvPr id="0" name=""/>
        <dsp:cNvSpPr/>
      </dsp:nvSpPr>
      <dsp:spPr>
        <a:xfrm>
          <a:off x="-1152126" y="216019"/>
          <a:ext cx="4891958" cy="5099383"/>
        </a:xfrm>
        <a:prstGeom prst="blockArc">
          <a:avLst>
            <a:gd name="adj1" fmla="val 16509444"/>
            <a:gd name="adj2" fmla="val 5088054"/>
            <a:gd name="adj3" fmla="val 524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6AA3F87-BDE1-455A-9F74-5FD0D9870586}">
      <dsp:nvSpPr>
        <dsp:cNvPr id="0" name=""/>
        <dsp:cNvSpPr/>
      </dsp:nvSpPr>
      <dsp:spPr>
        <a:xfrm>
          <a:off x="1876393" y="15862"/>
          <a:ext cx="1300484" cy="1300212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F76F4FD-5DC9-42D5-B1B2-16614F5CF3DB}">
      <dsp:nvSpPr>
        <dsp:cNvPr id="0" name=""/>
        <dsp:cNvSpPr/>
      </dsp:nvSpPr>
      <dsp:spPr>
        <a:xfrm>
          <a:off x="3430373" y="0"/>
          <a:ext cx="4483342" cy="1258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крах гитлеровской стратегии «молниеносной войны»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3430373" y="0"/>
        <a:ext cx="4483342" cy="1258627"/>
      </dsp:txXfrm>
    </dsp:sp>
    <dsp:sp modelId="{82058EB0-FE17-422F-B279-893F55A52DDB}">
      <dsp:nvSpPr>
        <dsp:cNvPr id="0" name=""/>
        <dsp:cNvSpPr/>
      </dsp:nvSpPr>
      <dsp:spPr>
        <a:xfrm>
          <a:off x="2836970" y="1226806"/>
          <a:ext cx="1300484" cy="1300212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66F9D53-3BED-42CB-86FB-3EA862B4BF7A}">
      <dsp:nvSpPr>
        <dsp:cNvPr id="0" name=""/>
        <dsp:cNvSpPr/>
      </dsp:nvSpPr>
      <dsp:spPr>
        <a:xfrm>
          <a:off x="4229625" y="1211135"/>
          <a:ext cx="4483342" cy="1258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развеян миф о непобедимости германской армии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229625" y="1211135"/>
        <a:ext cx="4483342" cy="1258627"/>
      </dsp:txXfrm>
    </dsp:sp>
    <dsp:sp modelId="{138A57BA-9B99-488B-A71C-66CB174F07E9}">
      <dsp:nvSpPr>
        <dsp:cNvPr id="0" name=""/>
        <dsp:cNvSpPr/>
      </dsp:nvSpPr>
      <dsp:spPr>
        <a:xfrm>
          <a:off x="2831982" y="3007182"/>
          <a:ext cx="1300484" cy="1300212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F14F99D3-A252-43F6-81E3-282FAF6C79B1}">
      <dsp:nvSpPr>
        <dsp:cNvPr id="0" name=""/>
        <dsp:cNvSpPr/>
      </dsp:nvSpPr>
      <dsp:spPr>
        <a:xfrm>
          <a:off x="4229625" y="2989847"/>
          <a:ext cx="4483342" cy="1258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рост авторитета Красной Армии на международной арене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229625" y="2989847"/>
        <a:ext cx="4483342" cy="1258627"/>
      </dsp:txXfrm>
    </dsp:sp>
    <dsp:sp modelId="{01146087-378E-47D8-9017-32DDA787339A}">
      <dsp:nvSpPr>
        <dsp:cNvPr id="0" name=""/>
        <dsp:cNvSpPr/>
      </dsp:nvSpPr>
      <dsp:spPr>
        <a:xfrm>
          <a:off x="1876393" y="4244403"/>
          <a:ext cx="1300484" cy="1300212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BE724A2-7748-43FF-8541-6830BC57C09A}">
      <dsp:nvSpPr>
        <dsp:cNvPr id="0" name=""/>
        <dsp:cNvSpPr/>
      </dsp:nvSpPr>
      <dsp:spPr>
        <a:xfrm>
          <a:off x="3430373" y="4248475"/>
          <a:ext cx="4483342" cy="1258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изменение стереотипов в отношении западных политиков к СССР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3430373" y="4248475"/>
        <a:ext cx="4483342" cy="12586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7B4EFE-D5E0-4BB0-8C83-84D94C040AEC}">
      <dsp:nvSpPr>
        <dsp:cNvPr id="0" name=""/>
        <dsp:cNvSpPr/>
      </dsp:nvSpPr>
      <dsp:spPr>
        <a:xfrm>
          <a:off x="0" y="1512176"/>
          <a:ext cx="2427095" cy="2426878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Причины неудач Красной Армии летом-осенью 1941 г.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355440" y="1867584"/>
        <a:ext cx="1716215" cy="1716062"/>
      </dsp:txXfrm>
    </dsp:sp>
    <dsp:sp modelId="{2CF01E9D-8FAE-4693-BE52-2CBF0A50D438}">
      <dsp:nvSpPr>
        <dsp:cNvPr id="0" name=""/>
        <dsp:cNvSpPr/>
      </dsp:nvSpPr>
      <dsp:spPr>
        <a:xfrm>
          <a:off x="-1152126" y="216019"/>
          <a:ext cx="4891958" cy="5099383"/>
        </a:xfrm>
        <a:prstGeom prst="blockArc">
          <a:avLst>
            <a:gd name="adj1" fmla="val 16509444"/>
            <a:gd name="adj2" fmla="val 5088054"/>
            <a:gd name="adj3" fmla="val 524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6AA3F87-BDE1-455A-9F74-5FD0D9870586}">
      <dsp:nvSpPr>
        <dsp:cNvPr id="0" name=""/>
        <dsp:cNvSpPr/>
      </dsp:nvSpPr>
      <dsp:spPr>
        <a:xfrm>
          <a:off x="1876393" y="15862"/>
          <a:ext cx="1300484" cy="1300212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F76F4FD-5DC9-42D5-B1B2-16614F5CF3DB}">
      <dsp:nvSpPr>
        <dsp:cNvPr id="0" name=""/>
        <dsp:cNvSpPr/>
      </dsp:nvSpPr>
      <dsp:spPr>
        <a:xfrm>
          <a:off x="3207179" y="0"/>
          <a:ext cx="5505788" cy="1258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политическое руководство СССР переоценивало значение советско-германского договора и </a:t>
          </a: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надея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-лось на то, что с помощью политических и диплома-</a:t>
          </a: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тических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средств можно оттянуть начало войны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3207179" y="0"/>
        <a:ext cx="5505788" cy="1258627"/>
      </dsp:txXfrm>
    </dsp:sp>
    <dsp:sp modelId="{82058EB0-FE17-422F-B279-893F55A52DDB}">
      <dsp:nvSpPr>
        <dsp:cNvPr id="0" name=""/>
        <dsp:cNvSpPr/>
      </dsp:nvSpPr>
      <dsp:spPr>
        <a:xfrm>
          <a:off x="2836970" y="1226806"/>
          <a:ext cx="1300484" cy="1300212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66F9D53-3BED-42CB-86FB-3EA862B4BF7A}">
      <dsp:nvSpPr>
        <dsp:cNvPr id="0" name=""/>
        <dsp:cNvSpPr/>
      </dsp:nvSpPr>
      <dsp:spPr>
        <a:xfrm>
          <a:off x="4229625" y="1211135"/>
          <a:ext cx="4483342" cy="1258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тактическая подготовка командного </a:t>
          </a: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сос-тава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отличалась низким уровнем, слабая военно-техническая подготовка воинов Красной Армии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229625" y="1211135"/>
        <a:ext cx="4483342" cy="1258627"/>
      </dsp:txXfrm>
    </dsp:sp>
    <dsp:sp modelId="{138A57BA-9B99-488B-A71C-66CB174F07E9}">
      <dsp:nvSpPr>
        <dsp:cNvPr id="0" name=""/>
        <dsp:cNvSpPr/>
      </dsp:nvSpPr>
      <dsp:spPr>
        <a:xfrm>
          <a:off x="2831982" y="3007182"/>
          <a:ext cx="1300484" cy="1300212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F14F99D3-A252-43F6-81E3-282FAF6C79B1}">
      <dsp:nvSpPr>
        <dsp:cNvPr id="0" name=""/>
        <dsp:cNvSpPr/>
      </dsp:nvSpPr>
      <dsp:spPr>
        <a:xfrm>
          <a:off x="4229625" y="2989847"/>
          <a:ext cx="4483342" cy="1258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по военно-экономическому потенциалу Германия накануне Великой Отечествен-ной войны превосходила СССР в 2,5 раза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4229625" y="2989847"/>
        <a:ext cx="4483342" cy="1258627"/>
      </dsp:txXfrm>
    </dsp:sp>
    <dsp:sp modelId="{01146087-378E-47D8-9017-32DDA787339A}">
      <dsp:nvSpPr>
        <dsp:cNvPr id="0" name=""/>
        <dsp:cNvSpPr/>
      </dsp:nvSpPr>
      <dsp:spPr>
        <a:xfrm>
          <a:off x="1876393" y="4244403"/>
          <a:ext cx="1300484" cy="1300212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BE724A2-7748-43FF-8541-6830BC57C09A}">
      <dsp:nvSpPr>
        <dsp:cNvPr id="0" name=""/>
        <dsp:cNvSpPr/>
      </dsp:nvSpPr>
      <dsp:spPr>
        <a:xfrm>
          <a:off x="3273541" y="4248475"/>
          <a:ext cx="5439426" cy="12586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высшее военно-политическое руководство СССР допустило грубые просчёты в определении срока вероятного начала войны и стратегического </a:t>
          </a:r>
          <a:r>
            <a:rPr lang="ru-RU" sz="18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нап-равления</a:t>
          </a: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главного удара противника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anose="02040503050406030204" pitchFamily="18" charset="0"/>
          </a:endParaRPr>
        </a:p>
      </dsp:txBody>
      <dsp:txXfrm>
        <a:off x="3273541" y="4248475"/>
        <a:ext cx="5439426" cy="12586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Радиальный список рисунков"/>
  <dgm:desc val="Служит для отображения связей с центральной идеей. Фигура уровня 1 содержит текст, а все фигуры уровня 2 содержат рисунок с соответствующим текстом. Ограничен четырьмя рисунками уровня 2.  Неиспользуемые рисунки не отображаются, но остаются доступными при смене макета. Рекомендуется использовать текст уровня 2 небольшого объема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Радиальный список рисунков"/>
  <dgm:desc val="Служит для отображения связей с центральной идеей. Фигура уровня 1 содержит текст, а все фигуры уровня 2 содержат рисунок с соответствующим текстом. Ограничен четырьмя рисунками уровня 2.  Неиспользуемые рисунки не отображаются, но остаются доступными при смене макета. Рекомендуется использовать текст уровня 2 небольшого объема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8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49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15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96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86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41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20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6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57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7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20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8FF13-822B-4D6E-96E9-E4EAAFB86C09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54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jpg"/><Relationship Id="rId7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jpg"/><Relationship Id="rId7" Type="http://schemas.openxmlformats.org/officeDocument/2006/relationships/image" Target="../media/image2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26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.jpg"/><Relationship Id="rId7" Type="http://schemas.microsoft.com/office/2007/relationships/hdphoto" Target="../media/hdphoto4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microsoft.com/office/2007/relationships/hdphoto" Target="../media/hdphoto2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573016"/>
            <a:ext cx="4536504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Отечественная война советского народа. 10 класс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122" y="1844824"/>
            <a:ext cx="7488832" cy="1470025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</a:rPr>
              <a:t>Крах «молниеносной войны»</a:t>
            </a:r>
            <a:endParaRPr lang="ru-RU" b="1" dirty="0">
              <a:ln w="18415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989337" y="39670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Лицей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Ивацевичского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262" y="6165304"/>
            <a:ext cx="482453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Ситник П.В.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3941538" y="6188238"/>
            <a:ext cx="920134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48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Оккупация 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0950" y="5229200"/>
            <a:ext cx="8907732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первых дней войны агрессоры совершали массовые расправы над мирным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насе-лением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На Московском и Могилёвском шоссе 24 и 25 июня 1941 г. на выходе из Минска фашистские лётчики расстреляли беженцев. Такое же преступление было совершено недалеко от Острошицкого Городка. Под Рогачёвом лётчики-душегубы расстреляли на бреющем полёте 40 мальчиков и девочек, купавшихся в Днепре.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9592" y="3023533"/>
            <a:ext cx="208823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Минск. Июнь 1941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118" y="1268760"/>
            <a:ext cx="5715000" cy="38481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29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6181" y="0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Героизм, мужество и трагедия защитников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0950" y="5805264"/>
            <a:ext cx="8907732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Уже в первые дни войны германские войска встретили упорное сопротивление войск Красной Армии. До последнего защищали свои позиции воины-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погранични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под командованием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М.К.Ишкова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А.М.Кижеватова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И.Р.Тихонова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В.М.Усова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72529" y="5316071"/>
            <a:ext cx="104411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В.М.Усов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28701"/>
            <a:ext cx="2868050" cy="40005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228700"/>
            <a:ext cx="3028950" cy="40005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145484" y="5316071"/>
            <a:ext cx="151216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А.М.Кижеватов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697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6181" y="0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Героизм, мужество и трагедия защитников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0950" y="5508937"/>
            <a:ext cx="8907732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Смелость и самоотверженность проявили лётчики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С.М.Гудимов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А.С.Данилов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Д.В.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Кокорев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П.С.Рябцев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которые в первый день войны таранили вражеские самолёты. Экипажи бомбардировщиков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А.С.Маслова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Н.Ф.Гастелло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других совершили назем-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ные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тараны.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50" y="1260977"/>
            <a:ext cx="1352550" cy="19050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441" y="1260977"/>
            <a:ext cx="1369219" cy="19050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0" t="2586" r="51500" b="31207"/>
          <a:stretch/>
        </p:blipFill>
        <p:spPr bwMode="auto">
          <a:xfrm>
            <a:off x="7524328" y="1222435"/>
            <a:ext cx="1279922" cy="19050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50" y="3356992"/>
            <a:ext cx="1388904" cy="19050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599338" y="1260977"/>
            <a:ext cx="130394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С.М.Гудимов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6181" y="2819123"/>
            <a:ext cx="133522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А.С.Данилов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0107" y="4920040"/>
            <a:ext cx="1171693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П.С.Рябцев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84168" y="2788881"/>
            <a:ext cx="133214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Д.В.Кокорев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321" y="3372897"/>
            <a:ext cx="1409720" cy="191878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339753" y="3383216"/>
            <a:ext cx="126587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А.С.Маслов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324949"/>
            <a:ext cx="1279590" cy="192791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6084168" y="4923438"/>
            <a:ext cx="133214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Н.Ф.Гастелло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471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6181" y="0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Героизм, мужество и трагедия защитников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5798" y="5013176"/>
            <a:ext cx="8907732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Легендой о мужестве и стойкости стала в истории войны оборона Брестской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кре-пости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Находясь в окружении, небольшой гарнизон при нехватке вооружения и боеприпасов с 22 июня по 20 июля 1941 г. сражался против многократно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превосхо-дящих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сил врага. В историю навечно вписаны имена защитников: полкового ко-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миссара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Е.М.Фомина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лейтенанта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А.Ф.Наганова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майора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П.М.Гаврилова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капитана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В.В.Шабловского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49893" y="2717959"/>
            <a:ext cx="129961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А.Ф.Наганов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57" y="1196752"/>
            <a:ext cx="1060200" cy="145247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754" y="1196752"/>
            <a:ext cx="1057627" cy="145247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93" y="3140968"/>
            <a:ext cx="1117127" cy="146467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80598" y="2717959"/>
            <a:ext cx="120411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Е.М.Фомин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658" y="4674622"/>
            <a:ext cx="138599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П.М.Гаврилов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25" y="3153172"/>
            <a:ext cx="1089356" cy="145247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595558" y="4674622"/>
            <a:ext cx="160829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В.В.Шабловский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984" y="1268760"/>
            <a:ext cx="5614266" cy="304418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674853" y="4489193"/>
            <a:ext cx="475252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Защитники Брестской крепости. Худ.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П.Кривоногов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459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Героизм, мужество и трагедия защитников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0950" y="5877272"/>
            <a:ext cx="8907732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13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июля - 17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августа 1941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 развернулось контрнаступление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63-го стрелкового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корпуса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 командованием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Л.Г.Петровского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Бобруйском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направлении,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привед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-шее к временному освобождению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Жлобина 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Рогачёва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23929" y="5157192"/>
            <a:ext cx="408433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Боевые действия на территории Беларуси. 22 июня – август 1941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340768"/>
            <a:ext cx="5524500" cy="362902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5-конечная звезда 13"/>
          <p:cNvSpPr/>
          <p:nvPr/>
        </p:nvSpPr>
        <p:spPr>
          <a:xfrm>
            <a:off x="6372200" y="3284984"/>
            <a:ext cx="360040" cy="36004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6180534" y="3515320"/>
            <a:ext cx="360040" cy="36004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19" y="1340768"/>
            <a:ext cx="2287619" cy="316835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42240" y="4631239"/>
            <a:ext cx="158417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Л.Г.Петровский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158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Героизм, мужество и трагедия защитников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3202" y="5589240"/>
            <a:ext cx="8907732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3 по 26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июля 1941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шли бои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районе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Могилёва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Непосредственную оборону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-рода вела 172-я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стрелковая дивизия под командованием генерал-майора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М.Т.Рома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-нова. Наиболее жестокие бои происходили 12 июля на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Буйничском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поле, где раз-вернулась крупная таковая битва.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77766" y="5174634"/>
            <a:ext cx="597666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Боевые действия на территории Беларуси. 22 июня – август 1941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340768"/>
            <a:ext cx="5524500" cy="362902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5-конечная звезда 13"/>
          <p:cNvSpPr/>
          <p:nvPr/>
        </p:nvSpPr>
        <p:spPr>
          <a:xfrm>
            <a:off x="6372200" y="2795240"/>
            <a:ext cx="360040" cy="36004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942225" y="5172847"/>
            <a:ext cx="138148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М.Т.Романов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87" y="1340767"/>
            <a:ext cx="2492765" cy="372749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00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Героизм, мужество и трагедия защитников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0950" y="5589240"/>
            <a:ext cx="8907732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10 июля по 10 сентября 1941 г. шли кровопролитные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бои за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Смоленск. Здесь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30 июля 1941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впервые с начала Второй мировой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войны германские войска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вынуж-дены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были перейти к обороне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 Московском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направлении. Красная Армия осу-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ществила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успешный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контрудар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 Ельней.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28118" y="5122842"/>
            <a:ext cx="610056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Боевые действия на территории Беларуси. 22 июня – август 1941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184" y="1268760"/>
            <a:ext cx="5524500" cy="362902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5-конечная звезда 13"/>
          <p:cNvSpPr/>
          <p:nvPr/>
        </p:nvSpPr>
        <p:spPr>
          <a:xfrm>
            <a:off x="7281403" y="2168860"/>
            <a:ext cx="360040" cy="36004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02780" y="3844498"/>
            <a:ext cx="2309847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Советские бойцы рассматривают трофеи, взятые под Ельней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21" y="1772816"/>
            <a:ext cx="2767567" cy="194421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13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Героизм, мужество и трагедия защитников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2727" y="6093296"/>
            <a:ext cx="8907732" cy="646331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Смоленской битве отличились военачальники-белорусы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–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А.И.Лизюков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Л.М.До-ватор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П.Н.Чернышёв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В.А.Юшкевич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297342" y="2449059"/>
            <a:ext cx="138148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В.А.Юшкевич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8" r="27333"/>
          <a:stretch/>
        </p:blipFill>
        <p:spPr bwMode="auto">
          <a:xfrm>
            <a:off x="207532" y="2935238"/>
            <a:ext cx="2181225" cy="304800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546" y="1258466"/>
            <a:ext cx="2116533" cy="3058294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58466"/>
            <a:ext cx="2119133" cy="305829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924944"/>
            <a:ext cx="1935629" cy="305829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07400" y="2449059"/>
            <a:ext cx="138148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А.И.Лизюков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068" y="4454091"/>
            <a:ext cx="138148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Л.М.Доватор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44802" y="4450861"/>
            <a:ext cx="146227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П.Н.Чернышёв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722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Бои на Ленинградском направлении и на Украине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1500" y="4360992"/>
            <a:ext cx="5256583" cy="2308324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период Смоленской битвы началось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наступ-ление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группы немецких армий «Север» 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Ле-нинград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Упорные оборонительные бои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развер-нулись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реке Луга, где почти на месяц было задержано наступление немцев. В конце августа 1941 г. противник перешёл в наступление. 8 сентября 1941 г. началась блокада Ленинграда, продолжавшаяся до 18 января 1943 г.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54805" y="6362969"/>
            <a:ext cx="216024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Ленинградская битва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07" t="6912" r="1500" b="7550"/>
          <a:stretch/>
        </p:blipFill>
        <p:spPr bwMode="auto">
          <a:xfrm>
            <a:off x="5441168" y="1268760"/>
            <a:ext cx="3587514" cy="496855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794" y="1260632"/>
            <a:ext cx="3485933" cy="253311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439651" y="3933056"/>
            <a:ext cx="252028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блокадном Ленинграде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73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Бои на Ленинградском направлении и на Украине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8322" y="4725144"/>
            <a:ext cx="8892988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Упорные бои шли на Украине. С 7 июля по 26 сентября 1941 г. продолжалась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Киевс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-кая оборонительная операция. Ожесточённое сопротивление советских войск под Киевом заставило германское командование перебросить сюда с Московского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нап-равления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дополнительные части. Однако 19 сентября Ставка Верховного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Главно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-командования приказала оставить Киев. За два месяца боёв на Украине захватчики дошли до Днепра. Однако и группе армий «Юг» не удалось достичь поставленных целей.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6227" y="4214681"/>
            <a:ext cx="316835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Оборонительные бои на Украине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268761"/>
            <a:ext cx="5135885" cy="3284474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5-конечная звезда 11"/>
          <p:cNvSpPr/>
          <p:nvPr/>
        </p:nvSpPr>
        <p:spPr>
          <a:xfrm>
            <a:off x="4788024" y="2094999"/>
            <a:ext cx="360040" cy="36004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22" y="1268761"/>
            <a:ext cx="3356406" cy="213131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102886" y="3501008"/>
            <a:ext cx="140727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Руины Киева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8076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7421" y="204583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План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7504" y="2276872"/>
            <a:ext cx="89289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Оборонительные бои в Беларуси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Оккупация Беларуси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Героизм, мужество и трагедия защитников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Бои на Ленинградском направлении и на Украине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Московская битва (30 сентября 1941 – 20 апреля 1942 г.)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Вступление в войну США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Создание антигитлеровской коалиции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Причины неудач Красной Армии летом-осенью 1941 г.</a:t>
            </a:r>
          </a:p>
        </p:txBody>
      </p:sp>
    </p:spTree>
    <p:extLst>
      <p:ext uri="{BB962C8B-B14F-4D97-AF65-F5344CB8AC3E}">
        <p14:creationId xmlns:p14="http://schemas.microsoft.com/office/powerpoint/2010/main" val="18882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Московская битва (30 сентября 1941 – 20 апреля 1942 г.)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7504" y="4360992"/>
            <a:ext cx="5076564" cy="2308324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середине осени 1941 г. сложилось очень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нап-ряжённое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положение на Московском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направ-лении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где с начала октября группа немецких армий «Центр» начала операцию «Тайфун». Это была наступательная операция немецко-фашистских войск в сентябре-ноябре 1941 г. с целью захвата Москвы и Московского про-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мышленного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района.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72200" y="6185983"/>
            <a:ext cx="187357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Московская битва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0" t="2984" r="2113" b="1871"/>
          <a:stretch/>
        </p:blipFill>
        <p:spPr bwMode="auto">
          <a:xfrm>
            <a:off x="5348994" y="1484784"/>
            <a:ext cx="3653992" cy="449580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2268252" cy="302433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555776" y="1206189"/>
            <a:ext cx="2019040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«Отстоим Москву!». Плакат. 1941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08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Московская битва (30 сентября 1941 – 20 апреля 1942 г.)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7075" y="5229200"/>
            <a:ext cx="8895482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начале октября 1941 г. немецкие войска начали наступление под Москвой. Ус-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пешно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наступала 4-я танковая армия под командованием Г. фон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Клюге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подсту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-пах к Можайску, танковая армия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Х.Гудериана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– к Туле, танковая армия Г. фон Гота - к Калинину (теперь Тверь). Был ликвидирован вяземский «котёл» и взято в плен большое количество бойцов и командиров Красной Армии.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4627" y="4051811"/>
            <a:ext cx="1437481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фон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Клюге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6247" y="4754358"/>
            <a:ext cx="4900769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Немецкое наступление под Москвой. Октябрь 1941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9"/>
          <a:stretch/>
        </p:blipFill>
        <p:spPr bwMode="auto">
          <a:xfrm>
            <a:off x="5724128" y="1206190"/>
            <a:ext cx="3304006" cy="388672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75" y="1628800"/>
            <a:ext cx="1732587" cy="229481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17365"/>
            <a:ext cx="1653279" cy="229290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124" y="1615455"/>
            <a:ext cx="1604768" cy="229481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284236" y="4051811"/>
            <a:ext cx="118824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Х.Гудериан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96177" y="4051811"/>
            <a:ext cx="1012662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фон Гот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576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Московская битва (30 сентября 1941 – 20 апреля 1942 г.)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7075" y="5805264"/>
            <a:ext cx="8895482" cy="923330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Из остатков Западного и Резервного фронтов 10 октября 1941 г. был создан новый Западный фронт, задачей которого являлась оборона близких подступов к Москве. Командующим фронтом был назначен генерал армии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Г.К.Жуков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5298" y="1212882"/>
            <a:ext cx="106538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Г.К.Жуков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6484" y="5241751"/>
            <a:ext cx="487343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Немецкое наступление под Москвой. Октябрь 1941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9"/>
          <a:stretch/>
        </p:blipFill>
        <p:spPr bwMode="auto">
          <a:xfrm>
            <a:off x="5302212" y="1206190"/>
            <a:ext cx="3725922" cy="43830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75" y="1212882"/>
            <a:ext cx="2763192" cy="385741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68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Московская битва (30 сентября 1941 – 20 апреля 1942 г.)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1407" y="2132856"/>
            <a:ext cx="4999042" cy="2862322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 второй половине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октября 1941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немецкое наступление возобновилось.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20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октября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1941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Москве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было введено осадное положение. Активное участие в обороне города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принима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-ли сами москвичи.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 конце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октября –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начале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ноября 1941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наступление немецких войск на Москву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было остановлено.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7 ноября 1941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Красной площади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состоялся военный па-рад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частей Красной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Армии, с которого они уходили прямо на фронт.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1824" y="6257722"/>
            <a:ext cx="487343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Парад 7 ноября 1941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Красной площади в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Москве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733" y="1255807"/>
            <a:ext cx="3764771" cy="5341546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572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Московская битва (30 сентября 1941 – 20 апреля 1942 г.)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41528" y="2276872"/>
            <a:ext cx="4214569" cy="3139321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15 ноября 1941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началось новое нас-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тупление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Москву. Но оно провали-лось. Создались условия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для перехода советских войск в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контрнаступление. И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5-6 декабря 1941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Красная Армия перешла в контрнаступление. К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нача-лу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января 1942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была освобождена значительная часть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Московской 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Тульской областей. Большую помощь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советским войскам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оказали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партиза-ны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подпольщики.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597" y="6330805"/>
            <a:ext cx="441629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Контрнаступление Красной Армии под Москвой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51"/>
          <a:stretch/>
        </p:blipFill>
        <p:spPr bwMode="auto">
          <a:xfrm>
            <a:off x="4618284" y="1270612"/>
            <a:ext cx="4307459" cy="539874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50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Московская битва (30 сентября 1941 – 20 апреля 1942 г.)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219949682"/>
              </p:ext>
            </p:extLst>
          </p:nvPr>
        </p:nvGraphicFramePr>
        <p:xfrm>
          <a:off x="251520" y="1196752"/>
          <a:ext cx="8712968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94064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9717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Вступление в войну США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7504" y="5229200"/>
            <a:ext cx="8910224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7 декабря 1941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 Япония нанесла удар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 американской военно-морской базе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Пёрл-Харбор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 Гавайских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островах.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8 декабря 1941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США и Великобритания объявили Японии войну.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11 декабря 1941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Германия и Италия объявили войну США. Таким образом США стали непосредственным участником вооружённой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борь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-бы против Германии и включились в военное сотрудничество с СССР.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85393" y="4797152"/>
            <a:ext cx="230677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Война на Тихом океане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7" t="2953" b="29787"/>
          <a:stretch/>
        </p:blipFill>
        <p:spPr bwMode="auto">
          <a:xfrm>
            <a:off x="3059832" y="1268760"/>
            <a:ext cx="5957896" cy="33718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2672775" cy="208823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513" y="3501008"/>
            <a:ext cx="2672774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Японская бомбардировка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Пёрл-Харбор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5-конечная звезда 13"/>
          <p:cNvSpPr/>
          <p:nvPr/>
        </p:nvSpPr>
        <p:spPr>
          <a:xfrm>
            <a:off x="7012147" y="3176972"/>
            <a:ext cx="360040" cy="360040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19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9717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Создание антигитлеровской коалиции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19704" y="4725144"/>
            <a:ext cx="8910224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Упорное сопротивление войск Красной Армии значительно повлияло на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формиро-вание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межгосударственных отношений.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14 августа 1941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г. президент США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Ф.Руз-вельт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премьер-министр Великобритании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У.Черчилль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борту военного корабля в Северной Атлантике подписали Атлантическую хартию. В ней предлагалось всем странам для сохранения мира установить более тесную и надёжную систему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всеоб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-щей безопасности. 24 сентября 1941 г. к хартии присоединились 10 государств, в т.ч. и СССР.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3963432"/>
            <a:ext cx="3528391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Встреча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У.Черчилля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Ф.Рузвельта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борту линкора «Принц Уэльский»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95960"/>
            <a:ext cx="4226558" cy="335268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58" y="1195961"/>
            <a:ext cx="1846205" cy="2593079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195736" y="1195961"/>
            <a:ext cx="1552202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Атлантическая хартия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428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9717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Создание антигитлеровской коалиции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4821" y="4149080"/>
            <a:ext cx="8910224" cy="2585323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конце сентября 1941 г. в Москве открылась конференция трёх стран - СССР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Вели-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кобритании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США. На ней обсуждались проблемы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практического сотрудничества стран в борьбе против Германии и её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союзников. Был подписан протокол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постав-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ках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СССР вооружений и военных материалов в обмен на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советское сырьё. Помощь проводилась в рамках закона о ленд-лизе.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Ленд-лиз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(англ. </a:t>
            </a:r>
            <a:r>
              <a:rPr lang="ru-RU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lend-lease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– давать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взай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-мы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сдавать в аренду) – программа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передачи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правительством США в форме займа или аренды военной техники, оружия, амуниции, стратегического сырья,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продо-вольствия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разных товаров и услуг странам – союзникам по антигитлеровской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коа-лиции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годы Второй мировой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войны.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2062299"/>
            <a:ext cx="3747099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Подписание документов конференции по вопросу о военных поставках представителями СССР, Великобритании и США.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Москва. Октябрь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1941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496" y="1340768"/>
            <a:ext cx="4702341" cy="252028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62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9717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Создание антигитлеровской коалиции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4821" y="5005099"/>
            <a:ext cx="8910224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 января 1942 г. представители 26 государств подписали в Вашингтоне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Деклара-цию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Объединённых Наций. Этим документом страны обязывались использовать все свои ресурсы для борьбы против нацистской Германии, совместно вести войну. В мае-июне 1942 г. между СССР, Великобританией  и США были подписаны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согла-шения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 союзе против Германии и её союзников. США и Великобритания приняли на себя обязательство открыть второй фронт в Европе в 1942 г.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2713127"/>
            <a:ext cx="3747099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Подписание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Декларации Объединённых Наций. Вашингтон. 1 января 1942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660" y="1357895"/>
            <a:ext cx="4797669" cy="329524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99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Оборонительные бои в 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51920" y="6331902"/>
            <a:ext cx="110942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Ф. фон Бок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8764" y="2348880"/>
            <a:ext cx="4731268" cy="2585323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июне-августе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1941 г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Красная Армия вела тяжёлые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оборонительные бои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противни-ком. На Белорусском направлении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наступа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-ла группа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армий «Центр»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командова-нием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фельдмаршалв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Ф. фон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Бока. В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резуль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-тате были разрушены узлы связи,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дезор-ганизована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деятельность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советских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воинс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-ких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частей и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соединений и оперативное управление войсками.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68760"/>
            <a:ext cx="3810000" cy="54102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87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506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Причины неудач Красной Армии летом-осенью 1941 г.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111816846"/>
              </p:ext>
            </p:extLst>
          </p:nvPr>
        </p:nvGraphicFramePr>
        <p:xfrm>
          <a:off x="251520" y="1196752"/>
          <a:ext cx="8712968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33455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Оборонительные бои в 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83568" y="4567807"/>
            <a:ext cx="389124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Боевые действия на территории Беларуси. 22 июня – август 1941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635" y="5301208"/>
            <a:ext cx="8907732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Две германские танковые группы под командованием Г. фон Гота и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Х.Гудериана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прорвали оборону и блокировали советские войска в районе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Белостока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и Бреста. 23 июня 1941 г. соединения Красной Армии Западного фронта нанесли контрудар в районе Гродно. Но существенных военно-оперативных результатов он не принёс. Наступление врага продолжалось.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10" y="1268760"/>
            <a:ext cx="4285834" cy="388843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1905000" cy="272415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268760"/>
            <a:ext cx="1970035" cy="273221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89999" y="4077072"/>
            <a:ext cx="1084025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фон Гот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49286" y="4092148"/>
            <a:ext cx="1238997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Х.Гудериан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70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Оборонительные бои в 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541824" y="4038162"/>
            <a:ext cx="2307072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Боевые действия на территории Беларуси. 22 июня – август 1941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0950" y="5023164"/>
            <a:ext cx="8907732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результате дальнейшего наступления врага в гигантском «котле» западнее Мин-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ска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очутилось свыше 300 тыс. бойцов и командиров Красной Армии. Остановив противника, перешла в контрнаступление 100-я дивизия генерал-майора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И.Н.Рус-сиянова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Но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под давлением значительно большего числа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противника советские воины вынуждены были отступить. Из-за отсутствия противотанковых орудий здесь впервые были использованы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бутылки с горючей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смесью.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606" y="1196752"/>
            <a:ext cx="4047732" cy="367240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483768" y="1196752"/>
            <a:ext cx="151216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И.Н.Руссиянов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49" y="1196752"/>
            <a:ext cx="2195631" cy="367240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01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Оборонительные бои в 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932040" y="4370750"/>
            <a:ext cx="1574448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С.К.Тимошенко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0950" y="5023164"/>
            <a:ext cx="8907732" cy="1754326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таких тяжёлых условиях Ставка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Верховного Главнокомандования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приняла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реше-ние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о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необходимости перехода от контрударов к стратегической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обороне.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А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руко-водство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Западным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фронтом было обвинено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 «бездеятельности» и «трусости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». 1 июля 1941 г. был назначен новый командующий Западным фронтом - нарком обо-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роны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маршал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С.К.Тимошенко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Бывший командующий Западным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фронтом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Д.Г.Пав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-лов в июле 1941 г. был расстрелян. В 1957 г. он был реабилитирован.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71800" y="1366029"/>
            <a:ext cx="1224136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Д.Г.Павлов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366029"/>
            <a:ext cx="2066925" cy="334327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" t="2628" r="3500" b="2308"/>
          <a:stretch/>
        </p:blipFill>
        <p:spPr bwMode="auto">
          <a:xfrm>
            <a:off x="395536" y="1366029"/>
            <a:ext cx="2218319" cy="334327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58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Оборонительные бои в 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27584" y="2580764"/>
            <a:ext cx="2307072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Нападение фашистской Германии на СССР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0950" y="4696243"/>
            <a:ext cx="8907732" cy="2031325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Чтобы сдержать наступление противника на линии рек Западная Двина и Днепр, Ставка приняла меры по укреплению Западного фронта резервами. Между Оршей и Витебском 6 июля 1941 г. произошло одно из самых крупных танковых сражений начала Великой Отечественной войны («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Лепельский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контрудар»). С обеих сторон участвовало около 1600 танков. Врагу были нанесены значительные потери, за-медлен темп его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продвжения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на восток. Тем не менее 11 июля 1941 г. немцы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зах-ватили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Витебск и начали продвижение на Смоленск.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196752"/>
            <a:ext cx="4695825" cy="33528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85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Оборонительные бои в 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0950" y="5301208"/>
            <a:ext cx="8907732" cy="1477328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Упорным было сопротивление советских войск в юго-восточных районах Беларуси, 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собенно под Бобруйском, Жлобином, Рогачёвом и Гомелем. Группировка армий «Центр» с конца лета 1941 г. вынуждена была приостановить наступление.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Гитле-ровский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план «Барбаросса» стал давать сбои. «Молниеносной войны» не получи-лось.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4138796"/>
            <a:ext cx="2307072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Боевые действия на территории Беларуси. 22 июня – август 1941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340768"/>
            <a:ext cx="5524500" cy="362902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5-конечная звезда 1"/>
          <p:cNvSpPr/>
          <p:nvPr/>
        </p:nvSpPr>
        <p:spPr>
          <a:xfrm>
            <a:off x="5868144" y="3155280"/>
            <a:ext cx="360040" cy="36004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6372200" y="3284984"/>
            <a:ext cx="360040" cy="36004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6180534" y="3515320"/>
            <a:ext cx="360040" cy="36004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6644248" y="3778756"/>
            <a:ext cx="360040" cy="36004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15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67"/>
          <a:stretch/>
        </p:blipFill>
        <p:spPr>
          <a:xfrm>
            <a:off x="3179" y="0"/>
            <a:ext cx="6734505" cy="1055499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3"/>
          <a:stretch/>
        </p:blipFill>
        <p:spPr>
          <a:xfrm>
            <a:off x="4138863" y="0"/>
            <a:ext cx="5010770" cy="1055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26613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Оккупация Беларуси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055499"/>
            <a:ext cx="914963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0950" y="5517232"/>
            <a:ext cx="8907732" cy="1200329"/>
          </a:xfrm>
          <a:prstGeom prst="rect">
            <a:avLst/>
          </a:prstGeom>
          <a:solidFill>
            <a:schemeClr val="lt1">
              <a:alpha val="5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Несмотря на упорное сопротивление войск Западного фронта, немцы быстро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прод-вигались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вглубь территории Беларуси. 24 июня 1941 г. началась бомбардировка Минска. 28 июня город был оккупирован немецкими войсками. К началу сентября 1941 г. вся территория Беларуси была захвачена немцами.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59832" y="5030897"/>
            <a:ext cx="596885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Боевые действия на территории Беларуси. 22 июня – август 1941 г.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007" y="1268760"/>
            <a:ext cx="5524500" cy="362902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5-конечная звезда 1"/>
          <p:cNvSpPr/>
          <p:nvPr/>
        </p:nvSpPr>
        <p:spPr>
          <a:xfrm>
            <a:off x="5368838" y="2408163"/>
            <a:ext cx="360040" cy="36004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165260"/>
              </p:ext>
            </p:extLst>
          </p:nvPr>
        </p:nvGraphicFramePr>
        <p:xfrm>
          <a:off x="120950" y="1219552"/>
          <a:ext cx="2866874" cy="417191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82698"/>
                <a:gridCol w="1584176"/>
              </a:tblGrid>
              <a:tr h="61807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Оккупация городов Беларуси в 1941 г.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318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22 июня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Брест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35318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23 июня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Гродно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35318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27 июня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Барановичи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35318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28 июня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Минск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35318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 июля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Борисов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35318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</a:t>
                      </a:r>
                      <a:r>
                        <a:rPr lang="ru-RU" sz="1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июля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Витебск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35318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17 июля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Кричев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35318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26 июля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Могилёв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35318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19 августа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Гомель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  <a:tr h="35318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22 августа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Добруш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445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</TotalTime>
  <Words>2103</Words>
  <Application>Microsoft Office PowerPoint</Application>
  <PresentationFormat>Экран (4:3)</PresentationFormat>
  <Paragraphs>154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Крах «молниеносной войны»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Лицей Ивацевичского района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Крах "молниеносной войны"</dc:title>
  <dc:subject>Крах "молниеносной войны"</dc:subject>
  <dc:creator>Ситник П.В.</dc:creator>
  <dc:description>Презентация</dc:description>
  <cp:lastModifiedBy>Ситник П.В.</cp:lastModifiedBy>
  <cp:revision>161</cp:revision>
  <dcterms:created xsi:type="dcterms:W3CDTF">2014-03-29T17:14:05Z</dcterms:created>
  <dcterms:modified xsi:type="dcterms:W3CDTF">2014-04-11T21:32:04Z</dcterms:modified>
  <cp:category>Великая Отечественная война советского народа. 10 класс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12.04.2014</vt:lpwstr>
  </property>
</Properties>
</file>