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6858000" cx="12192000"/>
  <p:notesSz cx="6858000" cy="9144000"/>
  <p:embeddedFontLst>
    <p:embeddedFont>
      <p:font typeface="Anta"/>
      <p:regular r:id="rId26"/>
    </p:embeddedFont>
    <p:embeddedFont>
      <p:font typeface="Cambria Math"/>
      <p:regular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8" roundtripDataSignature="AMtx7mhhcsWMryCCtpobqrGL3Zhubm4E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140B855-01D9-4001-9335-5321F44D792A}">
  <a:tblStyle styleId="{B140B855-01D9-4001-9335-5321F44D792A}" styleName="Table_0">
    <a:wholeTbl>
      <a:tcTxStyle b="off" i="off">
        <a:font>
          <a:latin typeface="Euphemia"/>
          <a:ea typeface="Euphemia"/>
          <a:cs typeface="Euphemi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8E8"/>
          </a:solidFill>
        </a:fill>
      </a:tcStyle>
    </a:wholeTbl>
    <a:band1H>
      <a:tcTxStyle/>
      <a:tcStyle>
        <a:fill>
          <a:solidFill>
            <a:srgbClr val="CFCECD"/>
          </a:solidFill>
        </a:fill>
      </a:tcStyle>
    </a:band1H>
    <a:band2H>
      <a:tcTxStyle/>
    </a:band2H>
    <a:band1V>
      <a:tcTxStyle/>
      <a:tcStyle>
        <a:fill>
          <a:solidFill>
            <a:srgbClr val="CFCECD"/>
          </a:solidFill>
        </a:fill>
      </a:tcStyle>
    </a:band1V>
    <a:band2V>
      <a:tcTxStyle/>
    </a:band2V>
    <a:la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Euphemia"/>
          <a:ea typeface="Euphemia"/>
          <a:cs typeface="Euphemia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Euphemia"/>
          <a:ea typeface="Euphemia"/>
          <a:cs typeface="Euphemi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Anta-regular.fntdata"/><Relationship Id="rId25" Type="http://schemas.openxmlformats.org/officeDocument/2006/relationships/slide" Target="slides/slide19.xml"/><Relationship Id="rId28" Type="http://customschemas.google.com/relationships/presentationmetadata" Target="metadata"/><Relationship Id="rId27" Type="http://schemas.openxmlformats.org/officeDocument/2006/relationships/font" Target="fonts/CambriaMath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8" name="Google Shape;118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2509070883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32509070883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2509070883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32509070883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2509070883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g32509070883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с рисунком" showMasterSp="0">
  <p:cSld name="Титульный слайд с рисунком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18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20" name="Google Shape;20;p18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" name="Google Shape;21;p18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2" name="Google Shape;22;p18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23" name="Google Shape;23;p18"/>
            <p:cNvCxnSpPr/>
            <p:nvPr/>
          </p:nvCxnSpPr>
          <p:spPr>
            <a:xfrm>
              <a:off x="507492" y="1564644"/>
              <a:ext cx="8129016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" name="Google Shape;24;p18"/>
            <p:cNvCxnSpPr/>
            <p:nvPr/>
          </p:nvCxnSpPr>
          <p:spPr>
            <a:xfrm>
              <a:off x="507492" y="1501519"/>
              <a:ext cx="8129016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5" name="Google Shape;25;p18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8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8"/>
          <p:cNvSpPr txBox="1"/>
          <p:nvPr>
            <p:ph type="ctrTitle"/>
          </p:nvPr>
        </p:nvSpPr>
        <p:spPr>
          <a:xfrm>
            <a:off x="1104900" y="2292094"/>
            <a:ext cx="573405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a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8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sp>
      <p:sp>
        <p:nvSpPr>
          <p:cNvPr id="29" name="Google Shape;29;p18"/>
          <p:cNvSpPr txBox="1"/>
          <p:nvPr>
            <p:ph idx="1" type="subTitle"/>
          </p:nvPr>
        </p:nvSpPr>
        <p:spPr>
          <a:xfrm>
            <a:off x="1104900" y="4511784"/>
            <a:ext cx="5734050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0" name="Google Shape;30;p18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nt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7"/>
          <p:cNvSpPr txBox="1"/>
          <p:nvPr>
            <p:ph idx="1" type="body"/>
          </p:nvPr>
        </p:nvSpPr>
        <p:spPr>
          <a:xfrm>
            <a:off x="5641848" y="1600199"/>
            <a:ext cx="5445252" cy="4572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1pPr>
            <a:lvl2pPr indent="-3302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2pPr>
            <a:lvl3pPr indent="-3302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 sz="1400"/>
            </a:lvl9pPr>
          </a:lstStyle>
          <a:p/>
        </p:txBody>
      </p:sp>
      <p:sp>
        <p:nvSpPr>
          <p:cNvPr id="96" name="Google Shape;96;p27"/>
          <p:cNvSpPr txBox="1"/>
          <p:nvPr>
            <p:ph idx="2" type="body"/>
          </p:nvPr>
        </p:nvSpPr>
        <p:spPr>
          <a:xfrm>
            <a:off x="1104900" y="1600200"/>
            <a:ext cx="438454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8"/>
          <p:cNvSpPr txBox="1"/>
          <p:nvPr>
            <p:ph idx="1" type="body"/>
          </p:nvPr>
        </p:nvSpPr>
        <p:spPr>
          <a:xfrm rot="5400000">
            <a:off x="3810000" y="-1104900"/>
            <a:ext cx="4572000" cy="9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3" name="Google Shape;103;p28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8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8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9"/>
          <p:cNvSpPr txBox="1"/>
          <p:nvPr>
            <p:ph type="title"/>
          </p:nvPr>
        </p:nvSpPr>
        <p:spPr>
          <a:xfrm rot="5400000">
            <a:off x="7323931" y="2413794"/>
            <a:ext cx="5811838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9"/>
          <p:cNvSpPr txBox="1"/>
          <p:nvPr>
            <p:ph idx="1" type="body"/>
          </p:nvPr>
        </p:nvSpPr>
        <p:spPr>
          <a:xfrm rot="5400000">
            <a:off x="2248429" y="-778404"/>
            <a:ext cx="5811838" cy="80988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109" name="Google Shape;109;p2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12" name="Google Shape;112;p29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113" name="Google Shape;113;p29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" name="Google Shape;114;p29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9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34" name="Google Shape;34;p19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9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nt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0" title="Пустой заполнитель, вместо которого можно добавить изображение. Щелкните заполнитель и выберите изображение, которое требуется добавить"/>
          <p:cNvSpPr/>
          <p:nvPr>
            <p:ph idx="2" type="pic"/>
          </p:nvPr>
        </p:nvSpPr>
        <p:spPr>
          <a:xfrm>
            <a:off x="4654671" y="1600199"/>
            <a:ext cx="6430912" cy="4572001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20"/>
          <p:cNvSpPr txBox="1"/>
          <p:nvPr>
            <p:ph idx="1" type="body"/>
          </p:nvPr>
        </p:nvSpPr>
        <p:spPr>
          <a:xfrm>
            <a:off x="1104900" y="1600200"/>
            <a:ext cx="339699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20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0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0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1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1"/>
          <p:cNvSpPr txBox="1"/>
          <p:nvPr>
            <p:ph type="ctrTitle"/>
          </p:nvPr>
        </p:nvSpPr>
        <p:spPr>
          <a:xfrm>
            <a:off x="1104900" y="2292094"/>
            <a:ext cx="10096500" cy="2219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a"/>
              <a:buNone/>
              <a:defRPr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1"/>
          <p:cNvSpPr txBox="1"/>
          <p:nvPr>
            <p:ph idx="1" type="subTitle"/>
          </p:nvPr>
        </p:nvSpPr>
        <p:spPr>
          <a:xfrm>
            <a:off x="1104898" y="4511784"/>
            <a:ext cx="10096501" cy="955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9" name="Google Shape;49;p21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1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1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52" name="Google Shape;52;p21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22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55" name="Google Shape;55;p22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56" name="Google Shape;56;p22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57" name="Google Shape;57;p22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58" name="Google Shape;58;p22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" name="Google Shape;59;p22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60" name="Google Shape;60;p22"/>
              <p:cNvCxnSpPr/>
              <p:nvPr/>
            </p:nvCxnSpPr>
            <p:spPr>
              <a:xfrm>
                <a:off x="507492" y="1564644"/>
                <a:ext cx="8129016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1" name="Google Shape;61;p22"/>
              <p:cNvCxnSpPr/>
              <p:nvPr/>
            </p:nvCxnSpPr>
            <p:spPr>
              <a:xfrm>
                <a:off x="507492" y="1501519"/>
                <a:ext cx="8129016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62" name="Google Shape;62;p22"/>
          <p:cNvSpPr txBox="1"/>
          <p:nvPr>
            <p:ph type="title"/>
          </p:nvPr>
        </p:nvSpPr>
        <p:spPr>
          <a:xfrm>
            <a:off x="1104899" y="2971806"/>
            <a:ext cx="10071099" cy="1684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nta"/>
              <a:buNone/>
              <a:defRPr sz="4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" type="body"/>
          </p:nvPr>
        </p:nvSpPr>
        <p:spPr>
          <a:xfrm>
            <a:off x="1104899" y="4655956"/>
            <a:ext cx="10071099" cy="509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2000"/>
              <a:buNone/>
              <a:defRPr sz="2000">
                <a:solidFill>
                  <a:srgbClr val="96939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800"/>
              <a:buNone/>
              <a:defRPr sz="1800">
                <a:solidFill>
                  <a:srgbClr val="96939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969391"/>
              </a:buClr>
              <a:buSzPts val="1600"/>
              <a:buNone/>
              <a:defRPr sz="1600">
                <a:solidFill>
                  <a:srgbClr val="969391"/>
                </a:solidFill>
              </a:defRPr>
            </a:lvl9pPr>
          </a:lstStyle>
          <a:p/>
        </p:txBody>
      </p:sp>
      <p:sp>
        <p:nvSpPr>
          <p:cNvPr id="64" name="Google Shape;64;p22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2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7" name="Google Shape;67;p22" title="Вкладка ленты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5880" y="0"/>
            <a:ext cx="1783188" cy="2971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типа объектов" type="twoObj">
  <p:cSld name="TWO_OBJECT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" type="body"/>
          </p:nvPr>
        </p:nvSpPr>
        <p:spPr>
          <a:xfrm>
            <a:off x="11049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2" type="body"/>
          </p:nvPr>
        </p:nvSpPr>
        <p:spPr>
          <a:xfrm>
            <a:off x="6172200" y="1600200"/>
            <a:ext cx="4914900" cy="457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175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3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3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" type="body"/>
          </p:nvPr>
        </p:nvSpPr>
        <p:spPr>
          <a:xfrm>
            <a:off x="110490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8" name="Google Shape;78;p24"/>
          <p:cNvSpPr txBox="1"/>
          <p:nvPr>
            <p:ph idx="2" type="body"/>
          </p:nvPr>
        </p:nvSpPr>
        <p:spPr>
          <a:xfrm>
            <a:off x="110490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3" type="body"/>
          </p:nvPr>
        </p:nvSpPr>
        <p:spPr>
          <a:xfrm>
            <a:off x="6166110" y="1600200"/>
            <a:ext cx="4919472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24"/>
          <p:cNvSpPr txBox="1"/>
          <p:nvPr>
            <p:ph idx="4" type="body"/>
          </p:nvPr>
        </p:nvSpPr>
        <p:spPr>
          <a:xfrm>
            <a:off x="6166110" y="2424112"/>
            <a:ext cx="4919472" cy="3748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9pPr>
          </a:lstStyle>
          <a:p/>
        </p:txBody>
      </p:sp>
      <p:sp>
        <p:nvSpPr>
          <p:cNvPr id="81" name="Google Shape;81;p24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4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4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5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5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5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6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6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6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a"/>
              <a:buNone/>
              <a:defRPr b="0" i="0" sz="2800" u="none" cap="none" strike="noStrike">
                <a:solidFill>
                  <a:schemeClr val="dk1"/>
                </a:solidFill>
                <a:latin typeface="Anta"/>
                <a:ea typeface="Anta"/>
                <a:cs typeface="Anta"/>
                <a:sym typeface="Ant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7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7"/>
          <p:cNvSpPr txBox="1"/>
          <p:nvPr>
            <p:ph idx="10" type="dt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7"/>
          <p:cNvSpPr txBox="1"/>
          <p:nvPr>
            <p:ph idx="11" type="ftr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7"/>
          <p:cNvSpPr txBox="1"/>
          <p:nvPr>
            <p:ph idx="12" type="sldNum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3C36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5" name="Google Shape;15;p17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6" name="Google Shape;16;p17"/>
            <p:cNvCxnSpPr/>
            <p:nvPr/>
          </p:nvCxnSpPr>
          <p:spPr>
            <a:xfrm rot="10800000">
              <a:off x="1073150" y="1219201"/>
              <a:ext cx="10058400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" name="Google Shape;17;p17"/>
            <p:cNvCxnSpPr/>
            <p:nvPr/>
          </p:nvCxnSpPr>
          <p:spPr>
            <a:xfrm rot="10800000">
              <a:off x="1073150" y="1282326"/>
              <a:ext cx="100584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1069675" y="2592151"/>
            <a:ext cx="5769276" cy="9964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b="1" lang="ru-RU" sz="3600" cap="none">
                <a:latin typeface="Cambria"/>
                <a:ea typeface="Cambria"/>
                <a:cs typeface="Cambria"/>
                <a:sym typeface="Cambria"/>
              </a:rPr>
              <a:t>Региональная политика Республики Беларусь</a:t>
            </a:r>
            <a:endParaRPr b="1" sz="3600" cap="none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21" name="Google Shape;121;p1" title="Открытая книга на столе, размытые книги на заднем плане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063" y="1310656"/>
            <a:ext cx="5210937" cy="4208604"/>
          </a:xfrm>
          <a:prstGeom prst="rect">
            <a:avLst/>
          </a:prstGeom>
          <a:solidFill>
            <a:srgbClr val="DED9D6"/>
          </a:solidFill>
          <a:ln>
            <a:noFill/>
          </a:ln>
        </p:spPr>
      </p:pic>
      <p:sp>
        <p:nvSpPr>
          <p:cNvPr id="122" name="Google Shape;122;p1"/>
          <p:cNvSpPr txBox="1"/>
          <p:nvPr>
            <p:ph idx="1" type="subTitle"/>
          </p:nvPr>
        </p:nvSpPr>
        <p:spPr>
          <a:xfrm>
            <a:off x="1069675" y="3768695"/>
            <a:ext cx="5734050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Обществоведение (подготовительный курс)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1833925" y="715650"/>
            <a:ext cx="79380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4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48</a:t>
            </a:r>
            <a:endParaRPr b="1" sz="40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1"/>
          <p:cNvSpPr txBox="1"/>
          <p:nvPr/>
        </p:nvSpPr>
        <p:spPr>
          <a:xfrm>
            <a:off x="6457950" y="5869803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"/>
          <p:cNvSpPr txBox="1"/>
          <p:nvPr/>
        </p:nvSpPr>
        <p:spPr>
          <a:xfrm>
            <a:off x="3144382" y="6449225"/>
            <a:ext cx="5628426" cy="3408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r>
              <a:rPr b="0" lang="ru-RU" sz="1800" u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2025</a:t>
            </a:r>
            <a:endParaRPr b="0" sz="1800" u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descr="https://images.onlinetestpad.com/cf/c0/8ff80039490aa6f0840e5da2c12f.jpg" id="126" name="Google Shape;126;p1"/>
          <p:cNvPicPr preferRelativeResize="0"/>
          <p:nvPr/>
        </p:nvPicPr>
        <p:blipFill rotWithShape="1">
          <a:blip r:embed="rId4">
            <a:alphaModFix/>
          </a:blip>
          <a:srcRect b="0" l="12148" r="26013" t="0"/>
          <a:stretch/>
        </p:blipFill>
        <p:spPr>
          <a:xfrm>
            <a:off x="6981062" y="1310656"/>
            <a:ext cx="5242567" cy="4208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0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251" name="Google Shape;251;p10"/>
          <p:cNvGrpSpPr/>
          <p:nvPr/>
        </p:nvGrpSpPr>
        <p:grpSpPr>
          <a:xfrm>
            <a:off x="1301314" y="1417633"/>
            <a:ext cx="9587852" cy="5290815"/>
            <a:chOff x="196414" y="2901"/>
            <a:chExt cx="9587852" cy="5290815"/>
          </a:xfrm>
        </p:grpSpPr>
        <p:sp>
          <p:nvSpPr>
            <p:cNvPr id="252" name="Google Shape;252;p10"/>
            <p:cNvSpPr/>
            <p:nvPr/>
          </p:nvSpPr>
          <p:spPr>
            <a:xfrm>
              <a:off x="196414" y="2901"/>
              <a:ext cx="6385223" cy="431903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10"/>
            <p:cNvSpPr txBox="1"/>
            <p:nvPr/>
          </p:nvSpPr>
          <p:spPr>
            <a:xfrm>
              <a:off x="209064" y="15551"/>
              <a:ext cx="6359923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5400" lIns="38100" spcFirstLastPara="1" rIns="38100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Мероприятия в области региональной политики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54" name="Google Shape;254;p10"/>
            <p:cNvSpPr/>
            <p:nvPr/>
          </p:nvSpPr>
          <p:spPr>
            <a:xfrm>
              <a:off x="834937" y="434804"/>
              <a:ext cx="638522" cy="323927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5" name="Google Shape;255;p10"/>
            <p:cNvSpPr/>
            <p:nvPr/>
          </p:nvSpPr>
          <p:spPr>
            <a:xfrm>
              <a:off x="1473459" y="542780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10"/>
            <p:cNvSpPr txBox="1"/>
            <p:nvPr/>
          </p:nvSpPr>
          <p:spPr>
            <a:xfrm>
              <a:off x="1486109" y="555430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сохранение существующих и создание условий для размещения новых произ- водств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57" name="Google Shape;257;p10"/>
            <p:cNvSpPr/>
            <p:nvPr/>
          </p:nvSpPr>
          <p:spPr>
            <a:xfrm>
              <a:off x="834937" y="434804"/>
              <a:ext cx="638522" cy="863806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8" name="Google Shape;258;p10"/>
            <p:cNvSpPr/>
            <p:nvPr/>
          </p:nvSpPr>
          <p:spPr>
            <a:xfrm>
              <a:off x="1473459" y="1082659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10"/>
            <p:cNvSpPr txBox="1"/>
            <p:nvPr/>
          </p:nvSpPr>
          <p:spPr>
            <a:xfrm>
              <a:off x="1486109" y="1095309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привлечение инвестиций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60" name="Google Shape;260;p10"/>
            <p:cNvSpPr/>
            <p:nvPr/>
          </p:nvSpPr>
          <p:spPr>
            <a:xfrm>
              <a:off x="834937" y="434804"/>
              <a:ext cx="638522" cy="140368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1" name="Google Shape;261;p10"/>
            <p:cNvSpPr/>
            <p:nvPr/>
          </p:nvSpPr>
          <p:spPr>
            <a:xfrm>
              <a:off x="1473459" y="1622538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10"/>
            <p:cNvSpPr txBox="1"/>
            <p:nvPr/>
          </p:nvSpPr>
          <p:spPr>
            <a:xfrm>
              <a:off x="1486109" y="1635188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стимулирование предпринимательской деятельности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63" name="Google Shape;263;p10"/>
            <p:cNvSpPr/>
            <p:nvPr/>
          </p:nvSpPr>
          <p:spPr>
            <a:xfrm>
              <a:off x="834937" y="434804"/>
              <a:ext cx="638522" cy="194356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4" name="Google Shape;264;p10"/>
            <p:cNvSpPr/>
            <p:nvPr/>
          </p:nvSpPr>
          <p:spPr>
            <a:xfrm>
              <a:off x="1473459" y="2162417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10"/>
            <p:cNvSpPr txBox="1"/>
            <p:nvPr/>
          </p:nvSpPr>
          <p:spPr>
            <a:xfrm>
              <a:off x="1486109" y="2175067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развитие </a:t>
              </a:r>
              <a:r>
                <a:rPr b="0"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агроэкотуризма</a:t>
              </a: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, создание агроусадеб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66" name="Google Shape;266;p10"/>
            <p:cNvSpPr/>
            <p:nvPr/>
          </p:nvSpPr>
          <p:spPr>
            <a:xfrm>
              <a:off x="834937" y="434804"/>
              <a:ext cx="638522" cy="248344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67" name="Google Shape;267;p10"/>
            <p:cNvSpPr/>
            <p:nvPr/>
          </p:nvSpPr>
          <p:spPr>
            <a:xfrm>
              <a:off x="1473459" y="2702296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10"/>
            <p:cNvSpPr txBox="1"/>
            <p:nvPr/>
          </p:nvSpPr>
          <p:spPr>
            <a:xfrm>
              <a:off x="1486109" y="2714946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возрождение традиционных ремёсел и промыслов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69" name="Google Shape;269;p10"/>
            <p:cNvSpPr/>
            <p:nvPr/>
          </p:nvSpPr>
          <p:spPr>
            <a:xfrm>
              <a:off x="834937" y="434804"/>
              <a:ext cx="638522" cy="302332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0" name="Google Shape;270;p10"/>
            <p:cNvSpPr/>
            <p:nvPr/>
          </p:nvSpPr>
          <p:spPr>
            <a:xfrm>
              <a:off x="1473459" y="3242176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10"/>
            <p:cNvSpPr txBox="1"/>
            <p:nvPr/>
          </p:nvSpPr>
          <p:spPr>
            <a:xfrm>
              <a:off x="1486109" y="3254826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развитие инфраструктуры (социальной, транспортной, инженерной)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72" name="Google Shape;272;p10"/>
            <p:cNvSpPr/>
            <p:nvPr/>
          </p:nvSpPr>
          <p:spPr>
            <a:xfrm>
              <a:off x="834937" y="434804"/>
              <a:ext cx="638522" cy="356320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3" name="Google Shape;273;p10"/>
            <p:cNvSpPr/>
            <p:nvPr/>
          </p:nvSpPr>
          <p:spPr>
            <a:xfrm>
              <a:off x="1473459" y="3782055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10"/>
            <p:cNvSpPr txBox="1"/>
            <p:nvPr/>
          </p:nvSpPr>
          <p:spPr>
            <a:xfrm>
              <a:off x="1486109" y="3794705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создание безбарьерной среды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75" name="Google Shape;275;p10"/>
            <p:cNvSpPr/>
            <p:nvPr/>
          </p:nvSpPr>
          <p:spPr>
            <a:xfrm>
              <a:off x="834937" y="434804"/>
              <a:ext cx="638522" cy="4103081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6" name="Google Shape;276;p10"/>
            <p:cNvSpPr/>
            <p:nvPr/>
          </p:nvSpPr>
          <p:spPr>
            <a:xfrm>
              <a:off x="1473459" y="4321934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10"/>
            <p:cNvSpPr txBox="1"/>
            <p:nvPr/>
          </p:nvSpPr>
          <p:spPr>
            <a:xfrm>
              <a:off x="1486109" y="4334584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сохранение и рациональное использование историко-культурного наследия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78" name="Google Shape;278;p10"/>
            <p:cNvSpPr/>
            <p:nvPr/>
          </p:nvSpPr>
          <p:spPr>
            <a:xfrm>
              <a:off x="834937" y="434804"/>
              <a:ext cx="638522" cy="464296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2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79" name="Google Shape;279;p10"/>
            <p:cNvSpPr/>
            <p:nvPr/>
          </p:nvSpPr>
          <p:spPr>
            <a:xfrm>
              <a:off x="1473459" y="4861813"/>
              <a:ext cx="8310807" cy="431903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thickThin" w="480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10"/>
            <p:cNvSpPr txBox="1"/>
            <p:nvPr/>
          </p:nvSpPr>
          <p:spPr>
            <a:xfrm>
              <a:off x="1486109" y="4874463"/>
              <a:ext cx="8285507" cy="40660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22850" lIns="34275" spcFirstLastPara="1" rIns="34275" wrap="square" tIns="22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обеспечение экологической безопасности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286" name="Google Shape;286;p11"/>
          <p:cNvGrpSpPr/>
          <p:nvPr/>
        </p:nvGrpSpPr>
        <p:grpSpPr>
          <a:xfrm>
            <a:off x="1713247" y="2061683"/>
            <a:ext cx="8763986" cy="3683476"/>
            <a:chOff x="4538" y="888521"/>
            <a:chExt cx="8763986" cy="3683476"/>
          </a:xfrm>
        </p:grpSpPr>
        <p:sp>
          <p:nvSpPr>
            <p:cNvPr id="287" name="Google Shape;287;p11"/>
            <p:cNvSpPr/>
            <p:nvPr/>
          </p:nvSpPr>
          <p:spPr>
            <a:xfrm>
              <a:off x="4386532" y="1582220"/>
              <a:ext cx="3435558" cy="39750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8" name="Google Shape;288;p11"/>
            <p:cNvSpPr/>
            <p:nvPr/>
          </p:nvSpPr>
          <p:spPr>
            <a:xfrm>
              <a:off x="4386532" y="1582220"/>
              <a:ext cx="1145186" cy="397502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89" name="Google Shape;289;p11"/>
            <p:cNvSpPr/>
            <p:nvPr/>
          </p:nvSpPr>
          <p:spPr>
            <a:xfrm>
              <a:off x="3241345" y="1582220"/>
              <a:ext cx="1145186" cy="39750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0" name="Google Shape;290;p11"/>
            <p:cNvSpPr/>
            <p:nvPr/>
          </p:nvSpPr>
          <p:spPr>
            <a:xfrm>
              <a:off x="950973" y="1582220"/>
              <a:ext cx="3435558" cy="397502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91" name="Google Shape;291;p11"/>
            <p:cNvSpPr/>
            <p:nvPr/>
          </p:nvSpPr>
          <p:spPr>
            <a:xfrm>
              <a:off x="1448987" y="888521"/>
              <a:ext cx="5875089" cy="693698"/>
            </a:xfrm>
            <a:prstGeom prst="rect">
              <a:avLst/>
            </a:pr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11"/>
            <p:cNvSpPr txBox="1"/>
            <p:nvPr/>
          </p:nvSpPr>
          <p:spPr>
            <a:xfrm>
              <a:off x="1448987" y="888521"/>
              <a:ext cx="5875089" cy="69369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Развитие административно-территориальных единиц и населённых пунктов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4538" y="1979722"/>
              <a:ext cx="1892869" cy="2591480"/>
            </a:xfrm>
            <a:prstGeom prst="rect">
              <a:avLst/>
            </a:pr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" name="Google Shape;294;p11"/>
            <p:cNvSpPr txBox="1"/>
            <p:nvPr/>
          </p:nvSpPr>
          <p:spPr>
            <a:xfrm>
              <a:off x="4538" y="1979722"/>
              <a:ext cx="1892869" cy="2591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развитие горо- дов-спутников Минска и приго- родных зон об- ластных центров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2294910" y="1979722"/>
              <a:ext cx="1892869" cy="2591480"/>
            </a:xfrm>
            <a:prstGeom prst="rect">
              <a:avLst/>
            </a:pr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11"/>
            <p:cNvSpPr txBox="1"/>
            <p:nvPr/>
          </p:nvSpPr>
          <p:spPr>
            <a:xfrm>
              <a:off x="2294910" y="1979722"/>
              <a:ext cx="1892869" cy="2591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совершенствова-ние социальной инфраструктуры (бытовое обслу- живание, общест- венное питание и др.)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4585283" y="1979722"/>
              <a:ext cx="1892869" cy="2591480"/>
            </a:xfrm>
            <a:prstGeom prst="rect">
              <a:avLst/>
            </a:pr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11"/>
            <p:cNvSpPr txBox="1"/>
            <p:nvPr/>
          </p:nvSpPr>
          <p:spPr>
            <a:xfrm>
              <a:off x="4585283" y="1979722"/>
              <a:ext cx="1892869" cy="259148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формирование туристско-рекреационных территорий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6875655" y="1979722"/>
              <a:ext cx="1892869" cy="2592275"/>
            </a:xfrm>
            <a:prstGeom prst="rect">
              <a:avLst/>
            </a:pr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11"/>
            <p:cNvSpPr txBox="1"/>
            <p:nvPr/>
          </p:nvSpPr>
          <p:spPr>
            <a:xfrm>
              <a:off x="6875655" y="1979722"/>
              <a:ext cx="1892869" cy="259227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создание безбарьерной среды для всех категорий населения и др.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306" name="Google Shape;306;p12"/>
          <p:cNvGrpSpPr/>
          <p:nvPr/>
        </p:nvGrpSpPr>
        <p:grpSpPr>
          <a:xfrm>
            <a:off x="1104900" y="1461770"/>
            <a:ext cx="9980682" cy="910494"/>
            <a:chOff x="67" y="2742038"/>
            <a:chExt cx="4010278" cy="2634131"/>
          </a:xfrm>
        </p:grpSpPr>
        <p:sp>
          <p:nvSpPr>
            <p:cNvPr id="307" name="Google Shape;307;p12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12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Агроэкотуризм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это экологический вид туризма, направленный на использование природ- ных, культурно-исторических и иных ресурсов сельской местности в целях создания комп- лексного туристического продукта.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pic>
        <p:nvPicPr>
          <p:cNvPr id="309" name="Google Shape;30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76807" y="2499052"/>
            <a:ext cx="3208775" cy="420506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10" name="Google Shape;310;p12"/>
          <p:cNvSpPr txBox="1"/>
          <p:nvPr/>
        </p:nvSpPr>
        <p:spPr>
          <a:xfrm>
            <a:off x="1104900" y="2537178"/>
            <a:ext cx="6624368" cy="126342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 2016 и 2018 гг. Беларусь была признана лучшей страной для агротуризма в конкурсе журнала National Geographic Tra- veler (Россия). В  стране насчитывается более двух тысяч аг- роусадеб.</a:t>
            </a:r>
            <a:endParaRPr/>
          </a:p>
        </p:txBody>
      </p:sp>
      <p:sp>
        <p:nvSpPr>
          <p:cNvPr id="311" name="Google Shape;311;p12"/>
          <p:cNvSpPr txBox="1"/>
          <p:nvPr/>
        </p:nvSpPr>
        <p:spPr>
          <a:xfrm>
            <a:off x="3494589" y="6365564"/>
            <a:ext cx="4382218" cy="3385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Журнал National Geographic Traveler (Россия) 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317" name="Google Shape;317;p13"/>
          <p:cNvGrpSpPr/>
          <p:nvPr/>
        </p:nvGrpSpPr>
        <p:grpSpPr>
          <a:xfrm>
            <a:off x="1709298" y="2182480"/>
            <a:ext cx="8771885" cy="3700735"/>
            <a:chOff x="589" y="500330"/>
            <a:chExt cx="8771885" cy="3700735"/>
          </a:xfrm>
        </p:grpSpPr>
        <p:sp>
          <p:nvSpPr>
            <p:cNvPr id="318" name="Google Shape;318;p13"/>
            <p:cNvSpPr/>
            <p:nvPr/>
          </p:nvSpPr>
          <p:spPr>
            <a:xfrm>
              <a:off x="4386532" y="1155875"/>
              <a:ext cx="3103503" cy="53862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19" name="Google Shape;319;p13"/>
            <p:cNvSpPr/>
            <p:nvPr/>
          </p:nvSpPr>
          <p:spPr>
            <a:xfrm>
              <a:off x="4340812" y="1155875"/>
              <a:ext cx="91440" cy="53862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0" name="Google Shape;320;p13"/>
            <p:cNvSpPr/>
            <p:nvPr/>
          </p:nvSpPr>
          <p:spPr>
            <a:xfrm>
              <a:off x="1283028" y="1155875"/>
              <a:ext cx="3103503" cy="538624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21" name="Google Shape;321;p13"/>
            <p:cNvSpPr/>
            <p:nvPr/>
          </p:nvSpPr>
          <p:spPr>
            <a:xfrm>
              <a:off x="1983817" y="500330"/>
              <a:ext cx="4805428" cy="65554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13"/>
            <p:cNvSpPr txBox="1"/>
            <p:nvPr/>
          </p:nvSpPr>
          <p:spPr>
            <a:xfrm>
              <a:off x="1983817" y="500330"/>
              <a:ext cx="4805428" cy="65554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Развитие транспортной и инженерной инфраструктуры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23" name="Google Shape;323;p13"/>
            <p:cNvSpPr/>
            <p:nvPr/>
          </p:nvSpPr>
          <p:spPr>
            <a:xfrm>
              <a:off x="589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13"/>
            <p:cNvSpPr txBox="1"/>
            <p:nvPr/>
          </p:nvSpPr>
          <p:spPr>
            <a:xfrm>
              <a:off x="589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приоритетное развитие железнодорожного транспорта, городского электрического тран- спорта, метрополитена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25" name="Google Shape;325;p13"/>
            <p:cNvSpPr/>
            <p:nvPr/>
          </p:nvSpPr>
          <p:spPr>
            <a:xfrm>
              <a:off x="3104092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13"/>
            <p:cNvSpPr txBox="1"/>
            <p:nvPr/>
          </p:nvSpPr>
          <p:spPr>
            <a:xfrm>
              <a:off x="3104092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строительство автомобильных стоянок и парковок в жилых районах городов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27" name="Google Shape;327;p13"/>
            <p:cNvSpPr/>
            <p:nvPr/>
          </p:nvSpPr>
          <p:spPr>
            <a:xfrm>
              <a:off x="6207596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3"/>
            <p:cNvSpPr txBox="1"/>
            <p:nvPr/>
          </p:nvSpPr>
          <p:spPr>
            <a:xfrm>
              <a:off x="6207596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совершенствование системы велодорожек и др.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334" name="Google Shape;334;p14"/>
          <p:cNvGrpSpPr/>
          <p:nvPr/>
        </p:nvGrpSpPr>
        <p:grpSpPr>
          <a:xfrm>
            <a:off x="1709551" y="2104843"/>
            <a:ext cx="8771378" cy="3657601"/>
            <a:chOff x="842" y="526211"/>
            <a:chExt cx="8771378" cy="3657601"/>
          </a:xfrm>
        </p:grpSpPr>
        <p:sp>
          <p:nvSpPr>
            <p:cNvPr id="335" name="Google Shape;335;p14"/>
            <p:cNvSpPr/>
            <p:nvPr/>
          </p:nvSpPr>
          <p:spPr>
            <a:xfrm>
              <a:off x="4386532" y="1345984"/>
              <a:ext cx="2361235" cy="66493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59221"/>
                  </a:lnTo>
                  <a:lnTo>
                    <a:pt x="120000" y="59221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6" name="Google Shape;336;p14"/>
            <p:cNvSpPr/>
            <p:nvPr/>
          </p:nvSpPr>
          <p:spPr>
            <a:xfrm>
              <a:off x="2025296" y="1345984"/>
              <a:ext cx="2361235" cy="66493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59221"/>
                  </a:lnTo>
                  <a:lnTo>
                    <a:pt x="0" y="59221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37" name="Google Shape;337;p14"/>
            <p:cNvSpPr/>
            <p:nvPr/>
          </p:nvSpPr>
          <p:spPr>
            <a:xfrm>
              <a:off x="1966520" y="526211"/>
              <a:ext cx="4840022" cy="81977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14"/>
            <p:cNvSpPr txBox="1"/>
            <p:nvPr/>
          </p:nvSpPr>
          <p:spPr>
            <a:xfrm>
              <a:off x="1966520" y="526211"/>
              <a:ext cx="4840022" cy="81977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Сохранение и рациональное использование историко-культурного наследия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842" y="2010918"/>
              <a:ext cx="4048908" cy="21728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14"/>
            <p:cNvSpPr txBox="1"/>
            <p:nvPr/>
          </p:nvSpPr>
          <p:spPr>
            <a:xfrm>
              <a:off x="842" y="2010918"/>
              <a:ext cx="4048908" cy="21728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повышение функциональной привлекательности объектов историко-культурного наследия с учётом сохранения и восстановления их отличительных особенностей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4723312" y="2010918"/>
              <a:ext cx="4048908" cy="217289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14"/>
            <p:cNvSpPr txBox="1"/>
            <p:nvPr/>
          </p:nvSpPr>
          <p:spPr>
            <a:xfrm>
              <a:off x="4723312" y="2010918"/>
              <a:ext cx="4048908" cy="217289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создание современных ландшафтов путём сочетания историко- культурного наследия, традиционной и современной культур и др.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348" name="Google Shape;348;p15"/>
          <p:cNvGrpSpPr/>
          <p:nvPr/>
        </p:nvGrpSpPr>
        <p:grpSpPr>
          <a:xfrm>
            <a:off x="1709298" y="2113468"/>
            <a:ext cx="8771885" cy="3700735"/>
            <a:chOff x="589" y="500330"/>
            <a:chExt cx="8771885" cy="3700735"/>
          </a:xfrm>
        </p:grpSpPr>
        <p:sp>
          <p:nvSpPr>
            <p:cNvPr id="349" name="Google Shape;349;p15"/>
            <p:cNvSpPr/>
            <p:nvPr/>
          </p:nvSpPr>
          <p:spPr>
            <a:xfrm>
              <a:off x="4386532" y="1155875"/>
              <a:ext cx="3103503" cy="53862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0" name="Google Shape;350;p15"/>
            <p:cNvSpPr/>
            <p:nvPr/>
          </p:nvSpPr>
          <p:spPr>
            <a:xfrm>
              <a:off x="4340812" y="1155875"/>
              <a:ext cx="91440" cy="53862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1" name="Google Shape;351;p15"/>
            <p:cNvSpPr/>
            <p:nvPr/>
          </p:nvSpPr>
          <p:spPr>
            <a:xfrm>
              <a:off x="1283028" y="1155875"/>
              <a:ext cx="3103503" cy="538624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352" name="Google Shape;352;p15"/>
            <p:cNvSpPr/>
            <p:nvPr/>
          </p:nvSpPr>
          <p:spPr>
            <a:xfrm>
              <a:off x="1983817" y="500330"/>
              <a:ext cx="4805428" cy="65554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15"/>
            <p:cNvSpPr txBox="1"/>
            <p:nvPr/>
          </p:nvSpPr>
          <p:spPr>
            <a:xfrm>
              <a:off x="1983817" y="500330"/>
              <a:ext cx="4805428" cy="65554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Обеспечение экологической безопасности населённых пунктов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589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15"/>
            <p:cNvSpPr txBox="1"/>
            <p:nvPr/>
          </p:nvSpPr>
          <p:spPr>
            <a:xfrm>
              <a:off x="589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развитие системы раздельного сбора мусора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3104092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15"/>
            <p:cNvSpPr txBox="1"/>
            <p:nvPr/>
          </p:nvSpPr>
          <p:spPr>
            <a:xfrm>
              <a:off x="3104092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строительство региональных мусороперерабатывающих комплексов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6207596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15"/>
            <p:cNvSpPr txBox="1"/>
            <p:nvPr/>
          </p:nvSpPr>
          <p:spPr>
            <a:xfrm>
              <a:off x="6207596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внедрение интеллектуальной системы управления жизнеобеспечение города на основе информационно-коммуникационных технологий и др.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2509070883_0_0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Малые города Беларуси и перспективы развития села</a:t>
            </a:r>
            <a:endParaRPr sz="4000"/>
          </a:p>
        </p:txBody>
      </p:sp>
      <p:pic>
        <p:nvPicPr>
          <p:cNvPr id="365" name="Google Shape;365;g3250907088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6400" y="1428900"/>
            <a:ext cx="9980702" cy="5379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2509070883_0_17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Малые города Беларуси и перспективы развития села</a:t>
            </a:r>
            <a:endParaRPr sz="4000"/>
          </a:p>
        </p:txBody>
      </p:sp>
      <p:pic>
        <p:nvPicPr>
          <p:cNvPr id="371" name="Google Shape;371;g32509070883_0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417450"/>
            <a:ext cx="9980701" cy="53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2509070883_0_23"/>
          <p:cNvSpPr txBox="1"/>
          <p:nvPr>
            <p:ph type="title"/>
          </p:nvPr>
        </p:nvSpPr>
        <p:spPr>
          <a:xfrm>
            <a:off x="1104900" y="76200"/>
            <a:ext cx="9980700" cy="1097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Малые города Беларуси и перспективы развития села</a:t>
            </a:r>
            <a:endParaRPr sz="4000"/>
          </a:p>
        </p:txBody>
      </p:sp>
      <p:pic>
        <p:nvPicPr>
          <p:cNvPr id="377" name="Google Shape;377;g32509070883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1417450"/>
            <a:ext cx="9980699" cy="537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Литература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84" name="Google Shape;384;p16"/>
          <p:cNvSpPr txBox="1"/>
          <p:nvPr>
            <p:ph idx="1" type="body"/>
          </p:nvPr>
        </p:nvSpPr>
        <p:spPr>
          <a:xfrm>
            <a:off x="1104900" y="1683945"/>
            <a:ext cx="6011126" cy="105020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Чуприс О.И. и др. Обществоведение: Учебное пособие для 11 класса. – Минск: Адукацыя і выхаванне, 2021, §22.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85" name="Google Shape;38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82301" y="1683945"/>
            <a:ext cx="3803281" cy="488993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Программа</a:t>
            </a:r>
            <a:endParaRPr sz="40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2"/>
          <p:cNvSpPr txBox="1"/>
          <p:nvPr>
            <p:ph idx="1" type="body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04301" lvl="0" marL="360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mbria"/>
              <a:buChar char="❖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Регионы Республики Беларусь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04301" lvl="0" marL="360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mbria"/>
              <a:buChar char="❖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>
              <a:latin typeface="Cambria"/>
              <a:ea typeface="Cambria"/>
              <a:cs typeface="Cambria"/>
              <a:sym typeface="Cambria"/>
            </a:endParaRPr>
          </a:p>
          <a:p>
            <a:pPr indent="-204301" lvl="0" marL="360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mbria"/>
              <a:buChar char="❖"/>
            </a:pPr>
            <a:r>
              <a:rPr lang="ru-RU">
                <a:latin typeface="Cambria"/>
                <a:ea typeface="Cambria"/>
                <a:cs typeface="Cambria"/>
                <a:sym typeface="Cambria"/>
              </a:rPr>
              <a:t>Малые города Беларуси и перспективы развития села</a:t>
            </a:r>
            <a:endParaRPr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Регионы Республики Беларусь</a:t>
            </a:r>
            <a:endParaRPr/>
          </a:p>
        </p:txBody>
      </p:sp>
      <p:grpSp>
        <p:nvGrpSpPr>
          <p:cNvPr id="139" name="Google Shape;139;p3"/>
          <p:cNvGrpSpPr/>
          <p:nvPr/>
        </p:nvGrpSpPr>
        <p:grpSpPr>
          <a:xfrm>
            <a:off x="1104900" y="1435892"/>
            <a:ext cx="9980682" cy="823643"/>
            <a:chOff x="67" y="2742038"/>
            <a:chExt cx="4010278" cy="2634131"/>
          </a:xfrm>
        </p:grpSpPr>
        <p:sp>
          <p:nvSpPr>
            <p:cNvPr id="140" name="Google Shape;140;p3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3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Регион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это часть страны, отличающаяся от других совокупностью естественных и (или) ис- торически сложившихся, относительно устойчивых экономико-географических и других осо- бенностей.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142" name="Google Shape;142;p3"/>
          <p:cNvGrpSpPr/>
          <p:nvPr/>
        </p:nvGrpSpPr>
        <p:grpSpPr>
          <a:xfrm>
            <a:off x="1732084" y="2384319"/>
            <a:ext cx="8611346" cy="4332855"/>
            <a:chOff x="44941" y="1501"/>
            <a:chExt cx="8611346" cy="4332855"/>
          </a:xfrm>
        </p:grpSpPr>
        <p:sp>
          <p:nvSpPr>
            <p:cNvPr id="143" name="Google Shape;143;p3"/>
            <p:cNvSpPr/>
            <p:nvPr/>
          </p:nvSpPr>
          <p:spPr>
            <a:xfrm>
              <a:off x="6555748" y="2008017"/>
              <a:ext cx="91440" cy="10408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4" name="Google Shape;144;p3"/>
            <p:cNvSpPr/>
            <p:nvPr/>
          </p:nvSpPr>
          <p:spPr>
            <a:xfrm>
              <a:off x="6546458" y="982153"/>
              <a:ext cx="91440" cy="91440"/>
            </a:xfrm>
            <a:custGeom>
              <a:rect b="b" l="l" r="r" t="t"/>
              <a:pathLst>
                <a:path extrusionOk="0" h="120000" w="120000">
                  <a:moveTo>
                    <a:pt x="60000" y="60000"/>
                  </a:moveTo>
                  <a:lnTo>
                    <a:pt x="72190" y="60000"/>
                  </a:lnTo>
                  <a:lnTo>
                    <a:pt x="72190" y="172218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5" name="Google Shape;145;p3"/>
            <p:cNvSpPr/>
            <p:nvPr/>
          </p:nvSpPr>
          <p:spPr>
            <a:xfrm>
              <a:off x="4408097" y="260692"/>
              <a:ext cx="2184081" cy="25735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6" name="Google Shape;146;p3"/>
            <p:cNvSpPr/>
            <p:nvPr/>
          </p:nvSpPr>
          <p:spPr>
            <a:xfrm>
              <a:off x="2054041" y="2003373"/>
              <a:ext cx="91440" cy="113372"/>
            </a:xfrm>
            <a:custGeom>
              <a:rect b="b" l="l" r="r" t="t"/>
              <a:pathLst>
                <a:path extrusionOk="0" h="120000" w="120000">
                  <a:moveTo>
                    <a:pt x="78559" y="0"/>
                  </a:moveTo>
                  <a:lnTo>
                    <a:pt x="60000" y="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7" name="Google Shape;147;p3"/>
            <p:cNvSpPr/>
            <p:nvPr/>
          </p:nvSpPr>
          <p:spPr>
            <a:xfrm>
              <a:off x="2068183" y="977030"/>
              <a:ext cx="91440" cy="91440"/>
            </a:xfrm>
            <a:custGeom>
              <a:rect b="b" l="l" r="r" t="t"/>
              <a:pathLst>
                <a:path extrusionOk="0" h="120000" w="120000">
                  <a:moveTo>
                    <a:pt x="76757" y="60000"/>
                  </a:moveTo>
                  <a:lnTo>
                    <a:pt x="60000" y="60000"/>
                  </a:lnTo>
                  <a:lnTo>
                    <a:pt x="60000" y="172845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8" name="Google Shape;148;p3"/>
            <p:cNvSpPr/>
            <p:nvPr/>
          </p:nvSpPr>
          <p:spPr>
            <a:xfrm>
              <a:off x="2126673" y="260692"/>
              <a:ext cx="2281423" cy="252236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58781"/>
                  </a:lnTo>
                  <a:lnTo>
                    <a:pt x="0" y="58781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49" name="Google Shape;149;p3"/>
            <p:cNvSpPr/>
            <p:nvPr/>
          </p:nvSpPr>
          <p:spPr>
            <a:xfrm>
              <a:off x="2663830" y="1501"/>
              <a:ext cx="3488534" cy="259190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3"/>
            <p:cNvSpPr txBox="1"/>
            <p:nvPr/>
          </p:nvSpPr>
          <p:spPr>
            <a:xfrm>
              <a:off x="2663830" y="1501"/>
              <a:ext cx="3488534" cy="25919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Регионы Республики Беларусь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71271" y="512928"/>
              <a:ext cx="4110803" cy="5098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3"/>
            <p:cNvSpPr txBox="1"/>
            <p:nvPr/>
          </p:nvSpPr>
          <p:spPr>
            <a:xfrm>
              <a:off x="71271" y="512928"/>
              <a:ext cx="4110803" cy="5098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административно-территориальная единица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59083" y="1108738"/>
              <a:ext cx="4109639" cy="89463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3"/>
            <p:cNvSpPr txBox="1"/>
            <p:nvPr/>
          </p:nvSpPr>
          <p:spPr>
            <a:xfrm>
              <a:off x="59083" y="1108738"/>
              <a:ext cx="4109639" cy="89463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часть территории, в границах которой создаются и действуют местный Совет депутатов и распорядительный орган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44941" y="2116745"/>
              <a:ext cx="4109639" cy="221761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3"/>
            <p:cNvSpPr txBox="1"/>
            <p:nvPr/>
          </p:nvSpPr>
          <p:spPr>
            <a:xfrm>
              <a:off x="44941" y="2116745"/>
              <a:ext cx="4109639" cy="221761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область;</a:t>
              </a:r>
              <a:endParaRPr>
                <a:solidFill>
                  <a:schemeClr val="dk1"/>
                </a:solidFill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район;</a:t>
              </a:r>
              <a:endParaRPr>
                <a:solidFill>
                  <a:schemeClr val="dk1"/>
                </a:solidFill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Сельсовет;</a:t>
              </a:r>
              <a:endParaRPr>
                <a:solidFill>
                  <a:schemeClr val="dk1"/>
                </a:solidFill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город;</a:t>
              </a:r>
              <a:endParaRPr>
                <a:solidFill>
                  <a:schemeClr val="dk1"/>
                </a:solidFill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посёлок городского типа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4536776" y="518051"/>
              <a:ext cx="4110803" cy="5098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3"/>
            <p:cNvSpPr txBox="1"/>
            <p:nvPr/>
          </p:nvSpPr>
          <p:spPr>
            <a:xfrm>
              <a:off x="4536776" y="518051"/>
              <a:ext cx="4110803" cy="5098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территориальная единица</a:t>
              </a:r>
              <a:endParaRPr b="1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4546648" y="1113383"/>
              <a:ext cx="4109639" cy="89463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3"/>
            <p:cNvSpPr txBox="1"/>
            <p:nvPr/>
          </p:nvSpPr>
          <p:spPr>
            <a:xfrm>
              <a:off x="4546648" y="1113383"/>
              <a:ext cx="4109639" cy="89463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населённый пункт, в котором не соз- даются местный Совет депутатов и распорядительный орган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4546648" y="2112101"/>
              <a:ext cx="4109639" cy="221761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3"/>
            <p:cNvSpPr txBox="1"/>
            <p:nvPr/>
          </p:nvSpPr>
          <p:spPr>
            <a:xfrm>
              <a:off x="4546648" y="2112101"/>
              <a:ext cx="4109639" cy="221761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район в городе;</a:t>
              </a:r>
              <a:endParaRPr>
                <a:solidFill>
                  <a:schemeClr val="dk1"/>
                </a:solidFill>
              </a:endParaRPr>
            </a:p>
            <a:p>
              <a:pPr indent="-177800" lvl="0" marL="17780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- территория специального режима ис- пользования (заповедник, нацио- нальный парк, заказник, территория памятника природы, биосферный ре- зервант, земли историко-культурно- го назначения, земли обороны, сво- бодная экономическая зона)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Регионы Республики Беларусь</a:t>
            </a:r>
            <a:endParaRPr/>
          </a:p>
        </p:txBody>
      </p:sp>
      <p:grpSp>
        <p:nvGrpSpPr>
          <p:cNvPr id="168" name="Google Shape;168;p4"/>
          <p:cNvGrpSpPr/>
          <p:nvPr/>
        </p:nvGrpSpPr>
        <p:grpSpPr>
          <a:xfrm>
            <a:off x="544147" y="1692418"/>
            <a:ext cx="11161214" cy="5079318"/>
            <a:chOff x="683" y="519256"/>
            <a:chExt cx="11161214" cy="5079318"/>
          </a:xfrm>
        </p:grpSpPr>
        <p:sp>
          <p:nvSpPr>
            <p:cNvPr id="169" name="Google Shape;169;p4"/>
            <p:cNvSpPr/>
            <p:nvPr/>
          </p:nvSpPr>
          <p:spPr>
            <a:xfrm>
              <a:off x="9819199" y="4119081"/>
              <a:ext cx="91440" cy="181018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0" name="Google Shape;170;p4"/>
            <p:cNvSpPr/>
            <p:nvPr/>
          </p:nvSpPr>
          <p:spPr>
            <a:xfrm>
              <a:off x="8414671" y="3452901"/>
              <a:ext cx="1450247" cy="30653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1" name="Google Shape;171;p4"/>
            <p:cNvSpPr/>
            <p:nvPr/>
          </p:nvSpPr>
          <p:spPr>
            <a:xfrm>
              <a:off x="6918704" y="4119081"/>
              <a:ext cx="91440" cy="181018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2" name="Google Shape;172;p4"/>
            <p:cNvSpPr/>
            <p:nvPr/>
          </p:nvSpPr>
          <p:spPr>
            <a:xfrm>
              <a:off x="6964424" y="3452901"/>
              <a:ext cx="1450247" cy="30653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3" name="Google Shape;173;p4"/>
            <p:cNvSpPr/>
            <p:nvPr/>
          </p:nvSpPr>
          <p:spPr>
            <a:xfrm>
              <a:off x="5547775" y="2118269"/>
              <a:ext cx="2866896" cy="306538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4" name="Google Shape;174;p4"/>
            <p:cNvSpPr/>
            <p:nvPr/>
          </p:nvSpPr>
          <p:spPr>
            <a:xfrm>
              <a:off x="2635159" y="3452901"/>
              <a:ext cx="91440" cy="306538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5" name="Google Shape;175;p4"/>
            <p:cNvSpPr/>
            <p:nvPr/>
          </p:nvSpPr>
          <p:spPr>
            <a:xfrm>
              <a:off x="2680879" y="2118269"/>
              <a:ext cx="2866896" cy="306538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6" name="Google Shape;176;p4"/>
            <p:cNvSpPr/>
            <p:nvPr/>
          </p:nvSpPr>
          <p:spPr>
            <a:xfrm>
              <a:off x="5502055" y="936009"/>
              <a:ext cx="91440" cy="136183"/>
            </a:xfrm>
            <a:custGeom>
              <a:rect b="b" l="l" r="r" t="t"/>
              <a:pathLst>
                <a:path extrusionOk="0" h="120000" w="120000">
                  <a:moveTo>
                    <a:pt x="61340" y="0"/>
                  </a:moveTo>
                  <a:lnTo>
                    <a:pt x="60000" y="0"/>
                  </a:ln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rgbClr val="403934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77" name="Google Shape;177;p4"/>
            <p:cNvSpPr/>
            <p:nvPr/>
          </p:nvSpPr>
          <p:spPr>
            <a:xfrm>
              <a:off x="3143690" y="519256"/>
              <a:ext cx="4810214" cy="41675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4"/>
            <p:cNvSpPr txBox="1"/>
            <p:nvPr/>
          </p:nvSpPr>
          <p:spPr>
            <a:xfrm>
              <a:off x="3143690" y="519256"/>
              <a:ext cx="4810214" cy="4167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Местное управление и самоуправление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81270" y="1072192"/>
              <a:ext cx="10933011" cy="104607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4"/>
            <p:cNvSpPr txBox="1"/>
            <p:nvPr/>
          </p:nvSpPr>
          <p:spPr>
            <a:xfrm>
              <a:off x="81270" y="1072192"/>
              <a:ext cx="10933011" cy="104607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Конституция Республики Беларусь, ст. 117</a:t>
              </a: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: Местное управление и самоуправление осуществляются гражданами через местные Советы депутатов, исполнительные и распорядительные органы, органы территориального общественного самоуправления, местные референдумы, собрания и другие формы прямого участия в государственных и общественных делах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683" y="2424808"/>
              <a:ext cx="5360392" cy="10280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4"/>
            <p:cNvSpPr txBox="1"/>
            <p:nvPr/>
          </p:nvSpPr>
          <p:spPr>
            <a:xfrm>
              <a:off x="683" y="2424808"/>
              <a:ext cx="5360392" cy="10280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Местное управление </a:t>
              </a: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– форма организации и дея- тельности местных исполнительных и распоря- дительных органов для решения вопросов мест- ного значения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851" y="3759439"/>
              <a:ext cx="5360056" cy="98892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4"/>
            <p:cNvSpPr txBox="1"/>
            <p:nvPr/>
          </p:nvSpPr>
          <p:spPr>
            <a:xfrm>
              <a:off x="851" y="3759439"/>
              <a:ext cx="5360056" cy="98892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-180975" lvl="0" marL="18097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- исполнительные комитеты (областные, район- ные, городские, поселковые, сельские);</a:t>
              </a:r>
              <a:endParaRPr>
                <a:solidFill>
                  <a:schemeClr val="dk1"/>
                </a:solidFill>
              </a:endParaRPr>
            </a:p>
            <a:p>
              <a:pPr indent="-180975" lvl="0" marL="180975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- местные администрации (в районах города)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5734475" y="2424808"/>
              <a:ext cx="5360392" cy="1028093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4"/>
            <p:cNvSpPr txBox="1"/>
            <p:nvPr/>
          </p:nvSpPr>
          <p:spPr>
            <a:xfrm>
              <a:off x="5734475" y="2424808"/>
              <a:ext cx="5360392" cy="102809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Местное самоуправление </a:t>
              </a: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– форма организации и деятельности граждан для самостоятельного ре- шения (непосредственно или через избираемые органы) вопросов местного значения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5667446" y="3759439"/>
              <a:ext cx="2593956" cy="35964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4"/>
            <p:cNvSpPr txBox="1"/>
            <p:nvPr/>
          </p:nvSpPr>
          <p:spPr>
            <a:xfrm>
              <a:off x="5667446" y="3759439"/>
              <a:ext cx="2593956" cy="3596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Органы самоуправления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89" name="Google Shape;189;p4"/>
            <p:cNvSpPr/>
            <p:nvPr/>
          </p:nvSpPr>
          <p:spPr>
            <a:xfrm>
              <a:off x="5667446" y="4300100"/>
              <a:ext cx="2593956" cy="129847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4"/>
            <p:cNvSpPr txBox="1"/>
            <p:nvPr/>
          </p:nvSpPr>
          <p:spPr>
            <a:xfrm>
              <a:off x="5667446" y="4300100"/>
              <a:ext cx="2593956" cy="129847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-180975" lvl="0" marL="18097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- местные Советы депу- татов;</a:t>
              </a:r>
              <a:endParaRPr>
                <a:solidFill>
                  <a:schemeClr val="dk1"/>
                </a:solidFill>
              </a:endParaRPr>
            </a:p>
            <a:p>
              <a:pPr indent="-180975" lvl="0" marL="180975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- органы территориаль- ного общественного самоуправления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8567941" y="3759439"/>
              <a:ext cx="2593956" cy="359642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4"/>
            <p:cNvSpPr txBox="1"/>
            <p:nvPr/>
          </p:nvSpPr>
          <p:spPr>
            <a:xfrm>
              <a:off x="8567941" y="3759439"/>
              <a:ext cx="2593956" cy="359642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Формы самоуправления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193" name="Google Shape;193;p4"/>
            <p:cNvSpPr/>
            <p:nvPr/>
          </p:nvSpPr>
          <p:spPr>
            <a:xfrm>
              <a:off x="8567941" y="4300100"/>
              <a:ext cx="2593956" cy="129847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rgbClr val="49413C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4"/>
            <p:cNvSpPr txBox="1"/>
            <p:nvPr/>
          </p:nvSpPr>
          <p:spPr>
            <a:xfrm>
              <a:off x="8567941" y="4300100"/>
              <a:ext cx="2593956" cy="129847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-180975" lvl="0" marL="180975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- местные референду- мы;</a:t>
              </a:r>
              <a:endParaRPr>
                <a:solidFill>
                  <a:schemeClr val="dk1"/>
                </a:solidFill>
              </a:endParaRPr>
            </a:p>
            <a:p>
              <a:pPr indent="-180975" lvl="0" marL="180975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- собрания граждан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Регионы Республики Беларусь</a:t>
            </a:r>
            <a:endParaRPr/>
          </a:p>
        </p:txBody>
      </p:sp>
      <p:pic>
        <p:nvPicPr>
          <p:cNvPr id="200" name="Google Shape;20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6800" y="1406106"/>
            <a:ext cx="4748912" cy="5347939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01" name="Google Shape;201;p5"/>
          <p:cNvSpPr txBox="1"/>
          <p:nvPr/>
        </p:nvSpPr>
        <p:spPr>
          <a:xfrm>
            <a:off x="1104899" y="2185927"/>
            <a:ext cx="5278647" cy="3269443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Первый уровень: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Брестская область;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Витебская область;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Гомельская область;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Гродненская область;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Минская область;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Могилёвская область;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город Минск – столица.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2" name="Google Shape;202;p5"/>
          <p:cNvSpPr txBox="1"/>
          <p:nvPr/>
        </p:nvSpPr>
        <p:spPr>
          <a:xfrm>
            <a:off x="1104900" y="1406106"/>
            <a:ext cx="5278647" cy="646331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Административно-территориальное деление  Республики Беларусь</a:t>
            </a:r>
            <a:endParaRPr b="1"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6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Регионы Республики Беларусь</a:t>
            </a:r>
            <a:endParaRPr/>
          </a:p>
        </p:txBody>
      </p:sp>
      <p:pic>
        <p:nvPicPr>
          <p:cNvPr descr="карта беларуси подробная" id="208" name="Google Shape;20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0542" y="1457864"/>
            <a:ext cx="6255040" cy="515436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09" name="Google Shape;209;p6"/>
          <p:cNvSpPr txBox="1"/>
          <p:nvPr/>
        </p:nvSpPr>
        <p:spPr>
          <a:xfrm>
            <a:off x="1104900" y="1457864"/>
            <a:ext cx="5468428" cy="646331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Административно-территориальное деление  Республики Беларусь</a:t>
            </a:r>
            <a:endParaRPr b="1"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0" name="Google Shape;210;p6"/>
          <p:cNvSpPr txBox="1"/>
          <p:nvPr/>
        </p:nvSpPr>
        <p:spPr>
          <a:xfrm>
            <a:off x="1104900" y="2232200"/>
            <a:ext cx="5022252" cy="1271967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Второй (базовый) уровень: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районы республики (118);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города областного подчинения (10)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1" name="Google Shape;211;p6"/>
          <p:cNvSpPr txBox="1"/>
          <p:nvPr/>
        </p:nvSpPr>
        <p:spPr>
          <a:xfrm>
            <a:off x="1104900" y="3632172"/>
            <a:ext cx="3631002" cy="156093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Третий (первичный) уровень: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города районного подчинения;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посёлки городского типа;</a:t>
            </a:r>
            <a:endParaRPr/>
          </a:p>
          <a:p>
            <a:pPr indent="-180975" lvl="0" marL="180975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➢"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Сельсоветы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Регионы Республики Беларусь</a:t>
            </a:r>
            <a:endParaRPr/>
          </a:p>
        </p:txBody>
      </p:sp>
      <p:graphicFrame>
        <p:nvGraphicFramePr>
          <p:cNvPr id="217" name="Google Shape;217;p7"/>
          <p:cNvGraphicFramePr/>
          <p:nvPr/>
        </p:nvGraphicFramePr>
        <p:xfrm>
          <a:off x="1743214" y="1802441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{B140B855-01D9-4001-9335-5321F44D792A}</a:tableStyleId>
              </a:tblPr>
              <a:tblGrid>
                <a:gridCol w="3692100"/>
                <a:gridCol w="5011950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cap="none" strike="noStrike">
                          <a:solidFill>
                            <a:schemeClr val="lt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Населённые пункты Беларуси</a:t>
                      </a:r>
                      <a:endParaRPr sz="2000" u="none" cap="none" strike="noStrike">
                        <a:solidFill>
                          <a:schemeClr val="lt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 hMerge="1"/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u="none" cap="none" strike="noStrike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Минск – столица Республики Беларусь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более 2000000 человек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Города областного подчинения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не менее 50000 человек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Города районного подчинения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около 6000 человек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85425">
                <a:tc row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Посёлки городского типа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Городские</a:t>
                      </a: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 посёлки – от 2000 человек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185425"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Рабочие посёлки – от 500 человек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Сельские населённые пункты: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 Math"/>
                        <a:buChar char="-"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агрогородки;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 Math"/>
                        <a:buChar char="-"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посёлки, деревни;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 Math"/>
                        <a:buChar char="-"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все остальные</a:t>
                      </a: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 населённые пункты (село, хутор и др.)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до 500 человек</a:t>
                      </a:r>
                      <a:endParaRPr sz="1800">
                        <a:solidFill>
                          <a:schemeClr val="dk1"/>
                        </a:solidFill>
                        <a:latin typeface="Cambria Math"/>
                        <a:ea typeface="Cambria Math"/>
                        <a:cs typeface="Cambria Math"/>
                        <a:sym typeface="Cambria Math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8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/>
          </a:p>
        </p:txBody>
      </p:sp>
      <p:pic>
        <p:nvPicPr>
          <p:cNvPr descr="ÐÐ¼ÐµÑÑÐ¾ ÑÐµÑÑÐ¸ Ð¾Ð±Ð»Ð°ÑÑÐµÐ¹ Ð¼Ð¾Ð³ÑÑ ÑÐ¾Ð·Ð´Ð°ÑÑ 18 Ð¾ÐºÑÑÐ³Ð¾Ð². ÐÐ°Ðº Ð¿ÑÐµÐ´Ð»Ð°Ð³Ð°ÑÑ Ð¸Ð·Ð¼ÐµÐ½Ð¸ÑÑ  ÑÐµÐ³Ð¸Ð¾Ð½Ñ ÐÐµÐ»Ð°ÑÑÑÐ¸ â¢ Ð¡Ð»ÑÑÐº â¢ ÐÐ°Ð·ÐµÑÐ° Â«ÐÐ½ÑÐ°-ÐÑÑ'ÐµÑÂ»" id="223" name="Google Shape;223;p8"/>
          <p:cNvPicPr preferRelativeResize="0"/>
          <p:nvPr/>
        </p:nvPicPr>
        <p:blipFill rotWithShape="1">
          <a:blip r:embed="rId3">
            <a:alphaModFix/>
          </a:blip>
          <a:srcRect b="0" l="28329" r="28637" t="46601"/>
          <a:stretch/>
        </p:blipFill>
        <p:spPr>
          <a:xfrm>
            <a:off x="5400774" y="1664899"/>
            <a:ext cx="5684808" cy="470265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24" name="Google Shape;224;p8"/>
          <p:cNvSpPr txBox="1"/>
          <p:nvPr/>
        </p:nvSpPr>
        <p:spPr>
          <a:xfrm>
            <a:off x="1768115" y="5790496"/>
            <a:ext cx="3894524" cy="83099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Проект административно-территориальной реформы в Республике Беларусь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5" name="Google Shape;225;p8"/>
          <p:cNvSpPr txBox="1"/>
          <p:nvPr/>
        </p:nvSpPr>
        <p:spPr>
          <a:xfrm>
            <a:off x="1121853" y="1419374"/>
            <a:ext cx="5473500" cy="2308800"/>
          </a:xfrm>
          <a:prstGeom prst="rect">
            <a:avLst/>
          </a:prstGeom>
          <a:solidFill>
            <a:schemeClr val="lt1"/>
          </a:solidFill>
          <a:ln cap="flat" cmpd="thickThin" w="480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Периодически в научных и управленческих кругах поднимается вопрос о реформировании админи- стративно-территориального деления Республи- ки Беларусь. В настоящее время обсуждаются два варианта. Один из них предусматривает переход от 6 областей к 18 округам, а другой – присое- динение районов, в которых проживает менее 20 тысяч человек, к прилегающим, более крупным.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9"/>
          <p:cNvSpPr txBox="1"/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b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mbria"/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Перспективы развития регионов</a:t>
            </a:r>
            <a:endParaRPr sz="4000"/>
          </a:p>
        </p:txBody>
      </p:sp>
      <p:grpSp>
        <p:nvGrpSpPr>
          <p:cNvPr id="231" name="Google Shape;231;p9"/>
          <p:cNvGrpSpPr/>
          <p:nvPr/>
        </p:nvGrpSpPr>
        <p:grpSpPr>
          <a:xfrm>
            <a:off x="1104900" y="1453144"/>
            <a:ext cx="9980682" cy="651701"/>
            <a:chOff x="67" y="2742038"/>
            <a:chExt cx="4010278" cy="2634131"/>
          </a:xfrm>
        </p:grpSpPr>
        <p:sp>
          <p:nvSpPr>
            <p:cNvPr id="232" name="Google Shape;232;p9"/>
            <p:cNvSpPr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9"/>
            <p:cNvSpPr txBox="1"/>
            <p:nvPr/>
          </p:nvSpPr>
          <p:spPr>
            <a:xfrm>
              <a:off x="67" y="2742038"/>
              <a:ext cx="4010278" cy="2634131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Региональная политика </a:t>
              </a:r>
              <a:r>
                <a:rPr lang="ru-RU" sz="180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– это деятельность органов государственной власти по обеспечению оптимального развития регионов.</a:t>
              </a:r>
              <a:endParaRPr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grpSp>
        <p:nvGrpSpPr>
          <p:cNvPr id="234" name="Google Shape;234;p9"/>
          <p:cNvGrpSpPr/>
          <p:nvPr/>
        </p:nvGrpSpPr>
        <p:grpSpPr>
          <a:xfrm>
            <a:off x="1709298" y="2415393"/>
            <a:ext cx="8771885" cy="3700735"/>
            <a:chOff x="589" y="500330"/>
            <a:chExt cx="8771885" cy="3700735"/>
          </a:xfrm>
        </p:grpSpPr>
        <p:sp>
          <p:nvSpPr>
            <p:cNvPr id="235" name="Google Shape;235;p9"/>
            <p:cNvSpPr/>
            <p:nvPr/>
          </p:nvSpPr>
          <p:spPr>
            <a:xfrm>
              <a:off x="4386532" y="1155875"/>
              <a:ext cx="3103503" cy="538624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36" name="Google Shape;236;p9"/>
            <p:cNvSpPr/>
            <p:nvPr/>
          </p:nvSpPr>
          <p:spPr>
            <a:xfrm>
              <a:off x="4340812" y="1155875"/>
              <a:ext cx="91440" cy="538624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37" name="Google Shape;237;p9"/>
            <p:cNvSpPr/>
            <p:nvPr/>
          </p:nvSpPr>
          <p:spPr>
            <a:xfrm>
              <a:off x="1283028" y="1155875"/>
              <a:ext cx="3103503" cy="538624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38" name="Google Shape;238;p9"/>
            <p:cNvSpPr/>
            <p:nvPr/>
          </p:nvSpPr>
          <p:spPr>
            <a:xfrm>
              <a:off x="1983817" y="500330"/>
              <a:ext cx="4805428" cy="655544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9"/>
            <p:cNvSpPr txBox="1"/>
            <p:nvPr/>
          </p:nvSpPr>
          <p:spPr>
            <a:xfrm>
              <a:off x="1983817" y="500330"/>
              <a:ext cx="4805428" cy="65554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0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Цели и задачи региональной политики</a:t>
              </a:r>
              <a:endParaRPr b="1" sz="20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589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9"/>
            <p:cNvSpPr txBox="1"/>
            <p:nvPr/>
          </p:nvSpPr>
          <p:spPr>
            <a:xfrm>
              <a:off x="589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обеспечение равномерного и устойчивого развития территорий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3104092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9"/>
            <p:cNvSpPr txBox="1"/>
            <p:nvPr/>
          </p:nvSpPr>
          <p:spPr>
            <a:xfrm>
              <a:off x="3104092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улучшение условий жизни населения на основе обеспечения эффективной работы хозяйственного комп- лекса, инновационного развития и повышения конкурентоспособности экономики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6207596" y="1694499"/>
              <a:ext cx="2564878" cy="2506566"/>
            </a:xfrm>
            <a:prstGeom prst="rect">
              <a:avLst/>
            </a:prstGeom>
            <a:solidFill>
              <a:schemeClr val="lt1"/>
            </a:solidFill>
            <a:ln cap="flat" cmpd="thickThin" w="480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9"/>
            <p:cNvSpPr txBox="1"/>
            <p:nvPr/>
          </p:nvSpPr>
          <p:spPr>
            <a:xfrm>
              <a:off x="6207596" y="1694499"/>
              <a:ext cx="2564878" cy="250656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dk1"/>
                  </a:solidFill>
                  <a:latin typeface="Cambria Math"/>
                  <a:ea typeface="Cambria Math"/>
                  <a:cs typeface="Cambria Math"/>
                  <a:sym typeface="Cambria Math"/>
                </a:rPr>
                <a:t>сглаживание наиболее острых социальных и экономических диспропорций между отдельными регионами</a:t>
              </a:r>
              <a:endParaRPr sz="1800">
                <a:solidFill>
                  <a:schemeClr val="dk1"/>
                </a:solidFill>
                <a:latin typeface="Cambria Math"/>
                <a:ea typeface="Cambria Math"/>
                <a:cs typeface="Cambria Math"/>
                <a:sym typeface="Cambria Math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2014-04-17T22:28:38Z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13.03.2024</vt:lpwstr>
  </property>
</Properties>
</file>