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embeddedFontLst>
    <p:embeddedFont>
      <p:font typeface="Anta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j8HhzuDNH2tAt9udJLB3DoWoET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1123469-3206-4768-8EA0-EF644AF9B062}">
  <a:tblStyle styleId="{A1123469-3206-4768-8EA0-EF644AF9B062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Anta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2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3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3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3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3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3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3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3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3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3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5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5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Денежно-кредитная система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59125" y="36567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42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3565" r="3352" t="0"/>
          <a:stretch/>
        </p:blipFill>
        <p:spPr>
          <a:xfrm>
            <a:off x="6981063" y="1310656"/>
            <a:ext cx="5227607" cy="4203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290" name="Google Shape;290;p10"/>
          <p:cNvGrpSpPr/>
          <p:nvPr/>
        </p:nvGrpSpPr>
        <p:grpSpPr>
          <a:xfrm>
            <a:off x="2171331" y="2216484"/>
            <a:ext cx="7847818" cy="3528397"/>
            <a:chOff x="526" y="864093"/>
            <a:chExt cx="7847818" cy="3528397"/>
          </a:xfrm>
        </p:grpSpPr>
        <p:sp>
          <p:nvSpPr>
            <p:cNvPr id="291" name="Google Shape;291;p10"/>
            <p:cNvSpPr/>
            <p:nvPr/>
          </p:nvSpPr>
          <p:spPr>
            <a:xfrm>
              <a:off x="3924436" y="1579380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0"/>
            <p:cNvSpPr/>
            <p:nvPr/>
          </p:nvSpPr>
          <p:spPr>
            <a:xfrm>
              <a:off x="3878716" y="1579380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10"/>
            <p:cNvSpPr/>
            <p:nvPr/>
          </p:nvSpPr>
          <p:spPr>
            <a:xfrm>
              <a:off x="1147868" y="1579380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0"/>
            <p:cNvSpPr/>
            <p:nvPr/>
          </p:nvSpPr>
          <p:spPr>
            <a:xfrm>
              <a:off x="1944215" y="864093"/>
              <a:ext cx="3960440" cy="7152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 txBox="1"/>
            <p:nvPr/>
          </p:nvSpPr>
          <p:spPr>
            <a:xfrm>
              <a:off x="1944215" y="864093"/>
              <a:ext cx="3960440" cy="715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денег на депозит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526" y="2061264"/>
              <a:ext cx="2294683" cy="23312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526" y="2061264"/>
              <a:ext cx="2294683" cy="2331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определённый срок или до востребования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2777094" y="2061264"/>
              <a:ext cx="2294683" cy="23312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0"/>
            <p:cNvSpPr txBox="1"/>
            <p:nvPr/>
          </p:nvSpPr>
          <p:spPr>
            <a:xfrm>
              <a:off x="2777094" y="2061264"/>
              <a:ext cx="2294683" cy="2331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 определённый процент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5553661" y="2061264"/>
              <a:ext cx="2294683" cy="23312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 txBox="1"/>
            <p:nvPr/>
          </p:nvSpPr>
          <p:spPr>
            <a:xfrm>
              <a:off x="5553661" y="2061264"/>
              <a:ext cx="2294683" cy="2331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определённых условиях (возможность досрочного снятия, механизм уплаты процентов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307" name="Google Shape;307;p11"/>
          <p:cNvGrpSpPr/>
          <p:nvPr/>
        </p:nvGrpSpPr>
        <p:grpSpPr>
          <a:xfrm>
            <a:off x="2138898" y="1749567"/>
            <a:ext cx="7912685" cy="4536507"/>
            <a:chOff x="4097" y="360038"/>
            <a:chExt cx="7912685" cy="4536507"/>
          </a:xfrm>
        </p:grpSpPr>
        <p:sp>
          <p:nvSpPr>
            <p:cNvPr id="308" name="Google Shape;308;p11"/>
            <p:cNvSpPr/>
            <p:nvPr/>
          </p:nvSpPr>
          <p:spPr>
            <a:xfrm>
              <a:off x="7016561" y="224298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1"/>
            <p:cNvSpPr/>
            <p:nvPr/>
          </p:nvSpPr>
          <p:spPr>
            <a:xfrm>
              <a:off x="3960440" y="102959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1"/>
            <p:cNvSpPr/>
            <p:nvPr/>
          </p:nvSpPr>
          <p:spPr>
            <a:xfrm>
              <a:off x="4948667" y="224298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1"/>
            <p:cNvSpPr/>
            <p:nvPr/>
          </p:nvSpPr>
          <p:spPr>
            <a:xfrm>
              <a:off x="3960440" y="102959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1"/>
            <p:cNvSpPr/>
            <p:nvPr/>
          </p:nvSpPr>
          <p:spPr>
            <a:xfrm>
              <a:off x="2880772" y="224298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1"/>
            <p:cNvSpPr/>
            <p:nvPr/>
          </p:nvSpPr>
          <p:spPr>
            <a:xfrm>
              <a:off x="2926492" y="102959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1"/>
            <p:cNvSpPr/>
            <p:nvPr/>
          </p:nvSpPr>
          <p:spPr>
            <a:xfrm>
              <a:off x="812878" y="224298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1"/>
            <p:cNvSpPr/>
            <p:nvPr/>
          </p:nvSpPr>
          <p:spPr>
            <a:xfrm>
              <a:off x="858598" y="102959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1"/>
            <p:cNvSpPr/>
            <p:nvPr/>
          </p:nvSpPr>
          <p:spPr>
            <a:xfrm>
              <a:off x="1015194" y="360038"/>
              <a:ext cx="5890490" cy="669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1"/>
            <p:cNvSpPr txBox="1"/>
            <p:nvPr/>
          </p:nvSpPr>
          <p:spPr>
            <a:xfrm>
              <a:off x="1015194" y="360038"/>
              <a:ext cx="5890490" cy="669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принципы (условия) кредитования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4097" y="1388482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 txBox="1"/>
            <p:nvPr/>
          </p:nvSpPr>
          <p:spPr>
            <a:xfrm>
              <a:off x="4097" y="1388482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срочности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4097" y="2601875"/>
              <a:ext cx="1709003" cy="22946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 txBox="1"/>
            <p:nvPr/>
          </p:nvSpPr>
          <p:spPr>
            <a:xfrm>
              <a:off x="4097" y="2601875"/>
              <a:ext cx="1709003" cy="229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кредит выдаёт- ся на опреде- лённый срок, предусмотрен- ный договором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2071991" y="1388482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 txBox="1"/>
            <p:nvPr/>
          </p:nvSpPr>
          <p:spPr>
            <a:xfrm>
              <a:off x="2071991" y="1388482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платности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2071991" y="2601875"/>
              <a:ext cx="1709003" cy="22946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 txBox="1"/>
            <p:nvPr/>
          </p:nvSpPr>
          <p:spPr>
            <a:xfrm>
              <a:off x="2071991" y="2601875"/>
              <a:ext cx="1709003" cy="229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плата за вре- менное заим- ствование у банка денеж- ных средств (проценты за пользование кредитом)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4139885" y="1388482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 txBox="1"/>
            <p:nvPr/>
          </p:nvSpPr>
          <p:spPr>
            <a:xfrm>
              <a:off x="4139885" y="1388482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возвратности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4139885" y="2601875"/>
              <a:ext cx="1709003" cy="22946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 txBox="1"/>
            <p:nvPr/>
          </p:nvSpPr>
          <p:spPr>
            <a:xfrm>
              <a:off x="4139885" y="2601875"/>
              <a:ext cx="1709003" cy="229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вся сумма кре- дита должна быть возвраще- на полностью в определённый договором срок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6207779" y="1388482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 txBox="1"/>
            <p:nvPr/>
          </p:nvSpPr>
          <p:spPr>
            <a:xfrm>
              <a:off x="6207779" y="1388482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гарантирован-ности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6207779" y="2601875"/>
              <a:ext cx="1709003" cy="22946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1"/>
            <p:cNvSpPr txBox="1"/>
            <p:nvPr/>
          </p:nvSpPr>
          <p:spPr>
            <a:xfrm>
              <a:off x="6207779" y="2601875"/>
              <a:ext cx="1709003" cy="229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 оценивает кредитоспособ-ность заёмщика и требует от не- го имуществен- ный залог или поручительство третьих лиц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339" name="Google Shape;339;p12"/>
          <p:cNvGrpSpPr/>
          <p:nvPr/>
        </p:nvGrpSpPr>
        <p:grpSpPr>
          <a:xfrm>
            <a:off x="2174752" y="1458172"/>
            <a:ext cx="7840976" cy="5126768"/>
            <a:chOff x="39951" y="787"/>
            <a:chExt cx="7840976" cy="5126768"/>
          </a:xfrm>
        </p:grpSpPr>
        <p:sp>
          <p:nvSpPr>
            <p:cNvPr id="340" name="Google Shape;340;p12"/>
            <p:cNvSpPr/>
            <p:nvPr/>
          </p:nvSpPr>
          <p:spPr>
            <a:xfrm>
              <a:off x="5955549" y="4037734"/>
              <a:ext cx="91440" cy="3223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2"/>
            <p:cNvSpPr/>
            <p:nvPr/>
          </p:nvSpPr>
          <p:spPr>
            <a:xfrm>
              <a:off x="5955549" y="2947912"/>
              <a:ext cx="91440" cy="3223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2"/>
            <p:cNvSpPr/>
            <p:nvPr/>
          </p:nvSpPr>
          <p:spPr>
            <a:xfrm>
              <a:off x="3960440" y="1858090"/>
              <a:ext cx="2040829" cy="3223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2"/>
            <p:cNvSpPr/>
            <p:nvPr/>
          </p:nvSpPr>
          <p:spPr>
            <a:xfrm>
              <a:off x="1873890" y="4037734"/>
              <a:ext cx="91440" cy="3223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2"/>
            <p:cNvSpPr/>
            <p:nvPr/>
          </p:nvSpPr>
          <p:spPr>
            <a:xfrm>
              <a:off x="1873890" y="2947912"/>
              <a:ext cx="91440" cy="3223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5" name="Google Shape;345;p12"/>
            <p:cNvSpPr/>
            <p:nvPr/>
          </p:nvSpPr>
          <p:spPr>
            <a:xfrm>
              <a:off x="1919610" y="1858090"/>
              <a:ext cx="2040829" cy="3223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2"/>
            <p:cNvSpPr/>
            <p:nvPr/>
          </p:nvSpPr>
          <p:spPr>
            <a:xfrm>
              <a:off x="3914719" y="768268"/>
              <a:ext cx="91440" cy="3223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2"/>
            <p:cNvSpPr/>
            <p:nvPr/>
          </p:nvSpPr>
          <p:spPr>
            <a:xfrm>
              <a:off x="2016220" y="787"/>
              <a:ext cx="3888438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2"/>
            <p:cNvSpPr txBox="1"/>
            <p:nvPr/>
          </p:nvSpPr>
          <p:spPr>
            <a:xfrm>
              <a:off x="2016220" y="787"/>
              <a:ext cx="3888438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Ставка рефинансирования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2"/>
            <p:cNvSpPr/>
            <p:nvPr/>
          </p:nvSpPr>
          <p:spPr>
            <a:xfrm>
              <a:off x="432049" y="1090609"/>
              <a:ext cx="7056781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2"/>
            <p:cNvSpPr txBox="1"/>
            <p:nvPr/>
          </p:nvSpPr>
          <p:spPr>
            <a:xfrm>
              <a:off x="432049" y="1090609"/>
              <a:ext cx="7056781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процентов, которые коммерческие банки уплачивают центральному банку за пользование предоставленными им кредитами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2"/>
            <p:cNvSpPr/>
            <p:nvPr/>
          </p:nvSpPr>
          <p:spPr>
            <a:xfrm>
              <a:off x="39951" y="2180431"/>
              <a:ext cx="3759317" cy="76748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2"/>
            <p:cNvSpPr txBox="1"/>
            <p:nvPr/>
          </p:nvSpPr>
          <p:spPr>
            <a:xfrm>
              <a:off x="77416" y="2217896"/>
              <a:ext cx="3684387" cy="6925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ставка повышается: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2"/>
            <p:cNvSpPr/>
            <p:nvPr/>
          </p:nvSpPr>
          <p:spPr>
            <a:xfrm>
              <a:off x="39951" y="3270253"/>
              <a:ext cx="3759317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2"/>
            <p:cNvSpPr txBox="1"/>
            <p:nvPr/>
          </p:nvSpPr>
          <p:spPr>
            <a:xfrm>
              <a:off x="39951" y="3270253"/>
              <a:ext cx="3759317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увеличиваются проценты по кредитам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2"/>
            <p:cNvSpPr/>
            <p:nvPr/>
          </p:nvSpPr>
          <p:spPr>
            <a:xfrm>
              <a:off x="39951" y="4360075"/>
              <a:ext cx="3759317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39951" y="4360075"/>
              <a:ext cx="3759317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увеличиваются проценты по депозитам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4121610" y="2180431"/>
              <a:ext cx="3759317" cy="76748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4159075" y="2217896"/>
              <a:ext cx="3684387" cy="6925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ставка понижается: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4121610" y="3270253"/>
              <a:ext cx="3759317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4121610" y="3270253"/>
              <a:ext cx="3759317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уменьшаются проценты по кредитам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2"/>
            <p:cNvSpPr/>
            <p:nvPr/>
          </p:nvSpPr>
          <p:spPr>
            <a:xfrm>
              <a:off x="4121610" y="4360075"/>
              <a:ext cx="3759317" cy="7674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2"/>
            <p:cNvSpPr txBox="1"/>
            <p:nvPr/>
          </p:nvSpPr>
          <p:spPr>
            <a:xfrm>
              <a:off x="4121610" y="4360075"/>
              <a:ext cx="3759317" cy="767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уменьшаются проценты по депозитам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368" name="Google Shape;368;p13"/>
          <p:cNvGrpSpPr/>
          <p:nvPr/>
        </p:nvGrpSpPr>
        <p:grpSpPr>
          <a:xfrm>
            <a:off x="2136371" y="1606232"/>
            <a:ext cx="7917739" cy="4857685"/>
            <a:chOff x="1570" y="199449"/>
            <a:chExt cx="7917739" cy="4857685"/>
          </a:xfrm>
        </p:grpSpPr>
        <p:sp>
          <p:nvSpPr>
            <p:cNvPr id="369" name="Google Shape;369;p13"/>
            <p:cNvSpPr/>
            <p:nvPr/>
          </p:nvSpPr>
          <p:spPr>
            <a:xfrm>
              <a:off x="6697793" y="2463245"/>
              <a:ext cx="91440" cy="431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3"/>
            <p:cNvSpPr/>
            <p:nvPr/>
          </p:nvSpPr>
          <p:spPr>
            <a:xfrm>
              <a:off x="3960440" y="1004428"/>
              <a:ext cx="2783073" cy="431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3"/>
            <p:cNvSpPr/>
            <p:nvPr/>
          </p:nvSpPr>
          <p:spPr>
            <a:xfrm>
              <a:off x="3914720" y="2463245"/>
              <a:ext cx="91440" cy="431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3"/>
            <p:cNvSpPr/>
            <p:nvPr/>
          </p:nvSpPr>
          <p:spPr>
            <a:xfrm>
              <a:off x="3914720" y="1004428"/>
              <a:ext cx="91440" cy="431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3"/>
            <p:cNvSpPr/>
            <p:nvPr/>
          </p:nvSpPr>
          <p:spPr>
            <a:xfrm>
              <a:off x="1131646" y="2463245"/>
              <a:ext cx="91440" cy="431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3"/>
            <p:cNvSpPr/>
            <p:nvPr/>
          </p:nvSpPr>
          <p:spPr>
            <a:xfrm>
              <a:off x="1177366" y="1004428"/>
              <a:ext cx="2783073" cy="4314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3"/>
            <p:cNvSpPr/>
            <p:nvPr/>
          </p:nvSpPr>
          <p:spPr>
            <a:xfrm>
              <a:off x="1016968" y="199449"/>
              <a:ext cx="5886942" cy="8049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3"/>
            <p:cNvSpPr txBox="1"/>
            <p:nvPr/>
          </p:nvSpPr>
          <p:spPr>
            <a:xfrm>
              <a:off x="1016968" y="199449"/>
              <a:ext cx="5886942" cy="8049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распространённые кредиты для населения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570" y="1435909"/>
              <a:ext cx="2351592" cy="10273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3"/>
            <p:cNvSpPr txBox="1"/>
            <p:nvPr/>
          </p:nvSpPr>
          <p:spPr>
            <a:xfrm>
              <a:off x="1570" y="1435909"/>
              <a:ext cx="2351592" cy="10273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потребительский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1570" y="2894726"/>
              <a:ext cx="2351592" cy="21624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 txBox="1"/>
            <p:nvPr/>
          </p:nvSpPr>
          <p:spPr>
            <a:xfrm>
              <a:off x="1570" y="2894726"/>
              <a:ext cx="2351592" cy="21624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предоставляется на потребительские нужды в счёт буду- щих доходов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2784643" y="1435909"/>
              <a:ext cx="2351592" cy="10273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3"/>
            <p:cNvSpPr txBox="1"/>
            <p:nvPr/>
          </p:nvSpPr>
          <p:spPr>
            <a:xfrm>
              <a:off x="2784643" y="1435909"/>
              <a:ext cx="2351592" cy="10273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автокредит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2784643" y="2894726"/>
              <a:ext cx="2351592" cy="21624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3"/>
            <p:cNvSpPr txBox="1"/>
            <p:nvPr/>
          </p:nvSpPr>
          <p:spPr>
            <a:xfrm>
              <a:off x="2784643" y="2894726"/>
              <a:ext cx="2351592" cy="21624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целевой кредит на покупку автомобиля, при оформлении которого автомобиль выступает в качестве залога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5567717" y="1435909"/>
              <a:ext cx="2351592" cy="10273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3"/>
            <p:cNvSpPr txBox="1"/>
            <p:nvPr/>
          </p:nvSpPr>
          <p:spPr>
            <a:xfrm>
              <a:off x="5567717" y="1435909"/>
              <a:ext cx="2351592" cy="10273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ипотечный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5567717" y="2894726"/>
              <a:ext cx="2351592" cy="21624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3"/>
            <p:cNvSpPr txBox="1"/>
            <p:nvPr/>
          </p:nvSpPr>
          <p:spPr>
            <a:xfrm>
              <a:off x="5567717" y="2894726"/>
              <a:ext cx="2351592" cy="21624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целевой кредит, при котором приобретае- мая недвижимость выступает в качестве залога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394" name="Google Shape;394;p14"/>
          <p:cNvGrpSpPr/>
          <p:nvPr/>
        </p:nvGrpSpPr>
        <p:grpSpPr>
          <a:xfrm>
            <a:off x="2208683" y="1592804"/>
            <a:ext cx="7773114" cy="4978275"/>
            <a:chOff x="1874" y="75034"/>
            <a:chExt cx="7773114" cy="4978275"/>
          </a:xfrm>
        </p:grpSpPr>
        <p:sp>
          <p:nvSpPr>
            <p:cNvPr id="395" name="Google Shape;395;p14"/>
            <p:cNvSpPr/>
            <p:nvPr/>
          </p:nvSpPr>
          <p:spPr>
            <a:xfrm>
              <a:off x="5970645" y="2556064"/>
              <a:ext cx="91440" cy="7386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4"/>
            <p:cNvSpPr/>
            <p:nvPr/>
          </p:nvSpPr>
          <p:spPr>
            <a:xfrm>
              <a:off x="3888432" y="904858"/>
              <a:ext cx="2127933" cy="738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7" name="Google Shape;397;p14"/>
            <p:cNvSpPr/>
            <p:nvPr/>
          </p:nvSpPr>
          <p:spPr>
            <a:xfrm>
              <a:off x="1714778" y="2556064"/>
              <a:ext cx="91440" cy="7386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8" name="Google Shape;398;p14"/>
            <p:cNvSpPr/>
            <p:nvPr/>
          </p:nvSpPr>
          <p:spPr>
            <a:xfrm>
              <a:off x="1760498" y="904858"/>
              <a:ext cx="2127933" cy="7386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4"/>
            <p:cNvSpPr/>
            <p:nvPr/>
          </p:nvSpPr>
          <p:spPr>
            <a:xfrm>
              <a:off x="1894628" y="75034"/>
              <a:ext cx="3987607" cy="8298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4"/>
            <p:cNvSpPr txBox="1"/>
            <p:nvPr/>
          </p:nvSpPr>
          <p:spPr>
            <a:xfrm>
              <a:off x="1894628" y="75034"/>
              <a:ext cx="3987607" cy="8298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повышения лояльности клиентов банками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4"/>
            <p:cNvSpPr/>
            <p:nvPr/>
          </p:nvSpPr>
          <p:spPr>
            <a:xfrm>
              <a:off x="1874" y="1643480"/>
              <a:ext cx="3517246" cy="9125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4"/>
            <p:cNvSpPr txBox="1"/>
            <p:nvPr/>
          </p:nvSpPr>
          <p:spPr>
            <a:xfrm>
              <a:off x="1874" y="1643480"/>
              <a:ext cx="3517246" cy="9125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овердрафт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4"/>
            <p:cNvSpPr/>
            <p:nvPr/>
          </p:nvSpPr>
          <p:spPr>
            <a:xfrm>
              <a:off x="1874" y="3294686"/>
              <a:ext cx="3517246" cy="17586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4"/>
            <p:cNvSpPr txBox="1"/>
            <p:nvPr/>
          </p:nvSpPr>
          <p:spPr>
            <a:xfrm>
              <a:off x="1874" y="3294686"/>
              <a:ext cx="3517246" cy="17586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кредитование банком расчётно- го счёта клиента для оплаты им расчётных документов при не- достаточности или отсутствии на расчётном счёте клиента- заёмщика денежных средств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4"/>
            <p:cNvSpPr/>
            <p:nvPr/>
          </p:nvSpPr>
          <p:spPr>
            <a:xfrm>
              <a:off x="4257742" y="1643480"/>
              <a:ext cx="3517246" cy="9125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4"/>
            <p:cNvSpPr txBox="1"/>
            <p:nvPr/>
          </p:nvSpPr>
          <p:spPr>
            <a:xfrm>
              <a:off x="4257742" y="1643480"/>
              <a:ext cx="3517246" cy="9125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грейс-период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4"/>
            <p:cNvSpPr/>
            <p:nvPr/>
          </p:nvSpPr>
          <p:spPr>
            <a:xfrm>
              <a:off x="4257742" y="3294686"/>
              <a:ext cx="3517246" cy="17586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4"/>
            <p:cNvSpPr txBox="1"/>
            <p:nvPr/>
          </p:nvSpPr>
          <p:spPr>
            <a:xfrm>
              <a:off x="4257742" y="3294686"/>
              <a:ext cx="3517246" cy="17586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льготный период кредитования,  время, в течение которого можно бесплатно пользоваться кредит- ными средствами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aphicFrame>
        <p:nvGraphicFramePr>
          <p:cNvPr id="414" name="Google Shape;414;p15"/>
          <p:cNvGraphicFramePr/>
          <p:nvPr/>
        </p:nvGraphicFramePr>
        <p:xfrm>
          <a:off x="2134801" y="15263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{A1123469-3206-4768-8EA0-EF644AF9B062}</a:tableStyleId>
              </a:tblPr>
              <a:tblGrid>
                <a:gridCol w="1512175"/>
                <a:gridCol w="6408700"/>
              </a:tblGrid>
              <a:tr h="7092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Механизмы покупки товара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127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Рассрочка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Оплата купленного товара производится частями на протя- жении определённого времени. Может равняться стоимос- ти товара или предусматривать определённую переплату от изначальной стоимости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5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Кредит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Покупка товара за денежные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средства, взятые на условиях кредитования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5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Лизинг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Долгосрочная аренда имущества (оборудования, недвижи- мости, автомобиля) с последующим правом его выкупа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aphicFrame>
        <p:nvGraphicFramePr>
          <p:cNvPr id="420" name="Google Shape;420;p16"/>
          <p:cNvGraphicFramePr/>
          <p:nvPr/>
        </p:nvGraphicFramePr>
        <p:xfrm>
          <a:off x="1104900" y="266294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{A1123469-3206-4768-8EA0-EF644AF9B062}</a:tableStyleId>
              </a:tblPr>
              <a:tblGrid>
                <a:gridCol w="1939675"/>
                <a:gridCol w="8041000"/>
              </a:tblGrid>
              <a:tr h="517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Ценные бумаги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42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Акция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Ценная бумага, владелец которой является собственником части пред- приятия и имеет право на управление предприятием и получение части прибыли предприятия в виде дивидендов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74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Облигация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Ценная бумага, в которой указывается обязательство вернуть через опре- делённый срок уплаченные за неё деньги и выплатить доход в виде фик- сированного процента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36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Казначейский вексель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Ценная бумага, которую выпускает государство в целях покрытия бюджет- ных расходов. Является обязательством государства перед держателем вы- купить у него данный вексель по цене, действующей на момент погаше- ния. Цена размещения данной бумаги обычно ниже её номинальной цены, а выкупается бумага по номинальной цене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21" name="Google Shape;421;p16"/>
          <p:cNvSpPr/>
          <p:nvPr/>
        </p:nvSpPr>
        <p:spPr>
          <a:xfrm>
            <a:off x="1104900" y="1472606"/>
            <a:ext cx="9980682" cy="95141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Государственный кредит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форма кредитования, при которой заёмщиком выступает го- сударство, а кредиторами – банки и население, предприятия и организации (осуществляется через выпуск и продажу государством ценных бумаг)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28" name="Google Shape;428;p17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29" name="Google Shape;42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Деньги, их функции и формы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Банки и их функции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Деньги, их функции и формы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436559"/>
            <a:ext cx="9980682" cy="62428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Деньги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всеобщий эквивалент (мера) стоимости, средство обращения, платежа и сбере- жения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40" name="Google Shape;140;p3"/>
          <p:cNvGraphicFramePr/>
          <p:nvPr/>
        </p:nvGraphicFramePr>
        <p:xfrm>
          <a:off x="1104900" y="222474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{A1123469-3206-4768-8EA0-EF644AF9B062}</a:tableStyleId>
              </a:tblPr>
              <a:tblGrid>
                <a:gridCol w="2441875"/>
                <a:gridCol w="7538825"/>
              </a:tblGrid>
              <a:tr h="4463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денег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17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Мера стоимости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Выражают стоимость товара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29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Средство обращения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Выполняют роль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посредника в процессе обращения товаров. Когда товар переходит от продавца к покупателю, деньги переходят от по- купателя к продавцу (оплата товара на кассе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29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Средство платежа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Обслуживают погашение долговых обязательств (покупка товара в кредит, плата за жилищно-коммунальные услуги, выплата зарплаты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0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Средство сбережения и накопления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Являются воплощением богатства, накапливаются для покупки доро- гостоящих товаров и услуг и т.д.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0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Мировые деньги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Используются как мера обмена одной валюты на другую (раньше – золото, теперь – валюты ведущих развитых стран: $, €, ₤, ¥)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Деньги, их функции и формы</a:t>
            </a:r>
            <a:endParaRPr/>
          </a:p>
        </p:txBody>
      </p:sp>
      <p:grpSp>
        <p:nvGrpSpPr>
          <p:cNvPr id="146" name="Google Shape;146;p4"/>
          <p:cNvGrpSpPr/>
          <p:nvPr/>
        </p:nvGrpSpPr>
        <p:grpSpPr>
          <a:xfrm>
            <a:off x="2098864" y="1686184"/>
            <a:ext cx="7992752" cy="4680527"/>
            <a:chOff x="67" y="360036"/>
            <a:chExt cx="7992752" cy="4680527"/>
          </a:xfrm>
        </p:grpSpPr>
        <p:sp>
          <p:nvSpPr>
            <p:cNvPr id="147" name="Google Shape;147;p4"/>
            <p:cNvSpPr/>
            <p:nvPr/>
          </p:nvSpPr>
          <p:spPr>
            <a:xfrm>
              <a:off x="7099465" y="2787814"/>
              <a:ext cx="91440" cy="3560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48" name="Google Shape;148;p4"/>
            <p:cNvSpPr/>
            <p:nvPr/>
          </p:nvSpPr>
          <p:spPr>
            <a:xfrm>
              <a:off x="6119547" y="1847100"/>
              <a:ext cx="1025637" cy="3560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49" name="Google Shape;149;p4"/>
            <p:cNvSpPr/>
            <p:nvPr/>
          </p:nvSpPr>
          <p:spPr>
            <a:xfrm>
              <a:off x="5048190" y="2787814"/>
              <a:ext cx="91440" cy="3560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0" name="Google Shape;150;p4"/>
            <p:cNvSpPr/>
            <p:nvPr/>
          </p:nvSpPr>
          <p:spPr>
            <a:xfrm>
              <a:off x="5093910" y="1847100"/>
              <a:ext cx="1025637" cy="3560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1" name="Google Shape;151;p4"/>
            <p:cNvSpPr/>
            <p:nvPr/>
          </p:nvSpPr>
          <p:spPr>
            <a:xfrm>
              <a:off x="4032358" y="925476"/>
              <a:ext cx="2087189" cy="3560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2" name="Google Shape;152;p4"/>
            <p:cNvSpPr/>
            <p:nvPr/>
          </p:nvSpPr>
          <p:spPr>
            <a:xfrm>
              <a:off x="2925086" y="2787814"/>
              <a:ext cx="91440" cy="3560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3" name="Google Shape;153;p4"/>
            <p:cNvSpPr/>
            <p:nvPr/>
          </p:nvSpPr>
          <p:spPr>
            <a:xfrm>
              <a:off x="1945168" y="1847100"/>
              <a:ext cx="1025637" cy="3560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4" name="Google Shape;154;p4"/>
            <p:cNvSpPr/>
            <p:nvPr/>
          </p:nvSpPr>
          <p:spPr>
            <a:xfrm>
              <a:off x="801982" y="2787814"/>
              <a:ext cx="91440" cy="3560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5" name="Google Shape;155;p4"/>
            <p:cNvSpPr/>
            <p:nvPr/>
          </p:nvSpPr>
          <p:spPr>
            <a:xfrm>
              <a:off x="847702" y="1847100"/>
              <a:ext cx="1097466" cy="3560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6" name="Google Shape;156;p4"/>
            <p:cNvSpPr/>
            <p:nvPr/>
          </p:nvSpPr>
          <p:spPr>
            <a:xfrm>
              <a:off x="1945168" y="925476"/>
              <a:ext cx="2087189" cy="3560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7" name="Google Shape;157;p4"/>
            <p:cNvSpPr/>
            <p:nvPr/>
          </p:nvSpPr>
          <p:spPr>
            <a:xfrm>
              <a:off x="2014962" y="360036"/>
              <a:ext cx="4034790" cy="5654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2014962" y="360036"/>
              <a:ext cx="4034790" cy="565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денег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637141" y="1281482"/>
              <a:ext cx="2616054" cy="5656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637141" y="1281482"/>
              <a:ext cx="2616054" cy="5656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натуральные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67" y="2203107"/>
              <a:ext cx="1695268" cy="584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67" y="2203107"/>
              <a:ext cx="1695268" cy="584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товарные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67" y="3143820"/>
              <a:ext cx="1695268" cy="1896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67" y="3143820"/>
              <a:ext cx="1695268" cy="1896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зерно, соль, скот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2051343" y="2203107"/>
              <a:ext cx="1838925" cy="584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2051343" y="2203107"/>
              <a:ext cx="1838925" cy="584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металлические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2051343" y="3143820"/>
              <a:ext cx="1838925" cy="1896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2051343" y="3143820"/>
              <a:ext cx="1838925" cy="1896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монеты из драго- ценных метал- лов (золото, се- ребро)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4811520" y="1281482"/>
              <a:ext cx="2616054" cy="5656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4811520" y="1281482"/>
              <a:ext cx="2616054" cy="5656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символические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4246275" y="2203107"/>
              <a:ext cx="1695268" cy="584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4246275" y="2203107"/>
              <a:ext cx="1695268" cy="584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бумажные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4246275" y="3143820"/>
              <a:ext cx="1695268" cy="1896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4246275" y="3143820"/>
              <a:ext cx="1695268" cy="1896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банкноты и мо- неты из недра- гоценных ме- таллов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6297551" y="2203107"/>
              <a:ext cx="1695268" cy="5847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6297551" y="2203107"/>
              <a:ext cx="1695268" cy="584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6297551" y="3143820"/>
              <a:ext cx="1695268" cy="1896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6297551" y="3143820"/>
              <a:ext cx="1695268" cy="1896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записи на сче- тах, специально созданные еди- ницы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Деньги, их функции и формы</a:t>
            </a:r>
            <a:endParaRPr/>
          </a:p>
        </p:txBody>
      </p:sp>
      <p:grpSp>
        <p:nvGrpSpPr>
          <p:cNvPr id="184" name="Google Shape;184;p5"/>
          <p:cNvGrpSpPr/>
          <p:nvPr/>
        </p:nvGrpSpPr>
        <p:grpSpPr>
          <a:xfrm>
            <a:off x="1675139" y="1362297"/>
            <a:ext cx="7986822" cy="4469854"/>
            <a:chOff x="3032" y="69328"/>
            <a:chExt cx="7986822" cy="4469854"/>
          </a:xfrm>
        </p:grpSpPr>
        <p:sp>
          <p:nvSpPr>
            <p:cNvPr id="185" name="Google Shape;185;p5"/>
            <p:cNvSpPr/>
            <p:nvPr/>
          </p:nvSpPr>
          <p:spPr>
            <a:xfrm>
              <a:off x="6374502" y="1853806"/>
              <a:ext cx="91440" cy="427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5"/>
            <p:cNvSpPr/>
            <p:nvPr/>
          </p:nvSpPr>
          <p:spPr>
            <a:xfrm>
              <a:off x="4321259" y="747856"/>
              <a:ext cx="2098963" cy="427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5"/>
            <p:cNvSpPr/>
            <p:nvPr/>
          </p:nvSpPr>
          <p:spPr>
            <a:xfrm>
              <a:off x="3407341" y="2982661"/>
              <a:ext cx="91440" cy="427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5"/>
            <p:cNvSpPr/>
            <p:nvPr/>
          </p:nvSpPr>
          <p:spPr>
            <a:xfrm>
              <a:off x="2222295" y="1853806"/>
              <a:ext cx="1230765" cy="427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5"/>
            <p:cNvSpPr/>
            <p:nvPr/>
          </p:nvSpPr>
          <p:spPr>
            <a:xfrm>
              <a:off x="974474" y="2982661"/>
              <a:ext cx="91440" cy="427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5"/>
            <p:cNvSpPr/>
            <p:nvPr/>
          </p:nvSpPr>
          <p:spPr>
            <a:xfrm>
              <a:off x="1020194" y="1853806"/>
              <a:ext cx="1202101" cy="4272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5"/>
            <p:cNvSpPr/>
            <p:nvPr/>
          </p:nvSpPr>
          <p:spPr>
            <a:xfrm>
              <a:off x="2222295" y="747856"/>
              <a:ext cx="2098963" cy="4272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5"/>
            <p:cNvSpPr/>
            <p:nvPr/>
          </p:nvSpPr>
          <p:spPr>
            <a:xfrm>
              <a:off x="2716677" y="69328"/>
              <a:ext cx="3209164" cy="6785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 txBox="1"/>
            <p:nvPr/>
          </p:nvSpPr>
          <p:spPr>
            <a:xfrm>
              <a:off x="2716677" y="69328"/>
              <a:ext cx="3209164" cy="6785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Денежный оборот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652663" y="1175064"/>
              <a:ext cx="3139265" cy="678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 txBox="1"/>
            <p:nvPr/>
          </p:nvSpPr>
          <p:spPr>
            <a:xfrm>
              <a:off x="652663" y="1175064"/>
              <a:ext cx="3139265" cy="6787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наличные деньги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3032" y="2281013"/>
              <a:ext cx="2034322" cy="7016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5"/>
            <p:cNvSpPr txBox="1"/>
            <p:nvPr/>
          </p:nvSpPr>
          <p:spPr>
            <a:xfrm>
              <a:off x="3032" y="2281013"/>
              <a:ext cx="2034322" cy="701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металлические деньги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3032" y="3409869"/>
              <a:ext cx="2034322" cy="1112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3032" y="3409869"/>
              <a:ext cx="2034322" cy="1112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монеты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2464563" y="2281013"/>
              <a:ext cx="1976995" cy="7016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2464563" y="2281013"/>
              <a:ext cx="1976995" cy="701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бумажные  деньги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2464563" y="3409869"/>
              <a:ext cx="1976995" cy="11127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2464563" y="3409869"/>
              <a:ext cx="1976995" cy="1112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банкноты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4850589" y="1175064"/>
              <a:ext cx="3139265" cy="678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 txBox="1"/>
            <p:nvPr/>
          </p:nvSpPr>
          <p:spPr>
            <a:xfrm>
              <a:off x="4850589" y="1175064"/>
              <a:ext cx="3139265" cy="6787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безналичные деньги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4868766" y="2281013"/>
              <a:ext cx="3102911" cy="22581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 txBox="1"/>
            <p:nvPr/>
          </p:nvSpPr>
          <p:spPr>
            <a:xfrm>
              <a:off x="4868766" y="2281013"/>
              <a:ext cx="3102911" cy="22581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записи на счетах в банках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8" name="Google Shape;208;p5"/>
          <p:cNvSpPr/>
          <p:nvPr/>
        </p:nvSpPr>
        <p:spPr>
          <a:xfrm>
            <a:off x="251520" y="6021288"/>
            <a:ext cx="10834062" cy="62428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Кешбэк 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(cashback)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возврат части денег за покупку на карту (при безналичной оплате) для по- вышения лояльности клиентов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Деньги, их функции и формы</a:t>
            </a:r>
            <a:endParaRPr/>
          </a:p>
        </p:txBody>
      </p:sp>
      <p:sp>
        <p:nvSpPr>
          <p:cNvPr id="214" name="Google Shape;214;p6"/>
          <p:cNvSpPr/>
          <p:nvPr/>
        </p:nvSpPr>
        <p:spPr>
          <a:xfrm>
            <a:off x="2219668" y="1743576"/>
            <a:ext cx="7920880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Инфляция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(лат. inflatio - вздутие)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обесценивание денег, вызванное превышением количества денег, находящихся в обращении, над их товар- ным покрытие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5" name="Google Shape;215;p6"/>
          <p:cNvSpPr/>
          <p:nvPr/>
        </p:nvSpPr>
        <p:spPr>
          <a:xfrm>
            <a:off x="2278728" y="3327752"/>
            <a:ext cx="3672408" cy="93610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Недостаток средств для нормального функционирования производства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6" name="Google Shape;216;p6"/>
          <p:cNvSpPr/>
          <p:nvPr/>
        </p:nvSpPr>
        <p:spPr>
          <a:xfrm>
            <a:off x="6468140" y="3327752"/>
            <a:ext cx="3672408" cy="93610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Недостаток средств для приобретения товаров и услуг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" name="Google Shape;217;p6"/>
          <p:cNvSpPr/>
          <p:nvPr/>
        </p:nvSpPr>
        <p:spPr>
          <a:xfrm>
            <a:off x="2350736" y="5199960"/>
            <a:ext cx="7789812" cy="72008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Кредитная система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совокупность учреждений и организаций, которые накапливают денежные средства и занимаются кредитованием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8" name="Google Shape;218;p6"/>
          <p:cNvSpPr/>
          <p:nvPr/>
        </p:nvSpPr>
        <p:spPr>
          <a:xfrm>
            <a:off x="2350736" y="5992048"/>
            <a:ext cx="7789812" cy="50405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Ключевая роль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банков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кредитной системе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9" name="Google Shape;219;p6"/>
          <p:cNvSpPr/>
          <p:nvPr/>
        </p:nvSpPr>
        <p:spPr>
          <a:xfrm>
            <a:off x="7872296" y="4300362"/>
            <a:ext cx="864096" cy="827590"/>
          </a:xfrm>
          <a:prstGeom prst="downArrow">
            <a:avLst>
              <a:gd fmla="val 50000" name="adj1"/>
              <a:gd fmla="val 6146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6"/>
          <p:cNvSpPr/>
          <p:nvPr/>
        </p:nvSpPr>
        <p:spPr>
          <a:xfrm>
            <a:off x="3682884" y="4315618"/>
            <a:ext cx="864096" cy="827590"/>
          </a:xfrm>
          <a:prstGeom prst="downArrow">
            <a:avLst>
              <a:gd fmla="val 50000" name="adj1"/>
              <a:gd fmla="val 6146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Банки и их функции</a:t>
            </a:r>
            <a:endParaRPr/>
          </a:p>
        </p:txBody>
      </p:sp>
      <p:grpSp>
        <p:nvGrpSpPr>
          <p:cNvPr id="226" name="Google Shape;226;p7"/>
          <p:cNvGrpSpPr/>
          <p:nvPr/>
        </p:nvGrpSpPr>
        <p:grpSpPr>
          <a:xfrm>
            <a:off x="2171331" y="2996952"/>
            <a:ext cx="7847818" cy="3024335"/>
            <a:chOff x="526" y="648072"/>
            <a:chExt cx="7847818" cy="3024335"/>
          </a:xfrm>
        </p:grpSpPr>
        <p:sp>
          <p:nvSpPr>
            <p:cNvPr id="227" name="Google Shape;227;p7"/>
            <p:cNvSpPr/>
            <p:nvPr/>
          </p:nvSpPr>
          <p:spPr>
            <a:xfrm>
              <a:off x="3924436" y="1363359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7"/>
            <p:cNvSpPr/>
            <p:nvPr/>
          </p:nvSpPr>
          <p:spPr>
            <a:xfrm>
              <a:off x="3878716" y="1363359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7"/>
            <p:cNvSpPr/>
            <p:nvPr/>
          </p:nvSpPr>
          <p:spPr>
            <a:xfrm>
              <a:off x="1147868" y="1363359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7"/>
            <p:cNvSpPr/>
            <p:nvPr/>
          </p:nvSpPr>
          <p:spPr>
            <a:xfrm>
              <a:off x="3024334" y="648072"/>
              <a:ext cx="1800202" cy="71528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7"/>
            <p:cNvSpPr txBox="1"/>
            <p:nvPr/>
          </p:nvSpPr>
          <p:spPr>
            <a:xfrm>
              <a:off x="3024334" y="648072"/>
              <a:ext cx="1800202" cy="715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526" y="1845243"/>
              <a:ext cx="2294683" cy="18271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526" y="1845243"/>
              <a:ext cx="2294683" cy="18271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накапливает денежные средства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7"/>
            <p:cNvSpPr/>
            <p:nvPr/>
          </p:nvSpPr>
          <p:spPr>
            <a:xfrm>
              <a:off x="2777094" y="1845243"/>
              <a:ext cx="2294683" cy="18271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2777094" y="1845243"/>
              <a:ext cx="2294683" cy="18271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кредитование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5553661" y="1845243"/>
              <a:ext cx="2294683" cy="18271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5553661" y="1845243"/>
              <a:ext cx="2294683" cy="18271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посредничество в денежных расчётах и операциях с ценными бумагами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8" name="Google Shape;238;p7"/>
          <p:cNvSpPr/>
          <p:nvPr/>
        </p:nvSpPr>
        <p:spPr>
          <a:xfrm>
            <a:off x="1104900" y="1665939"/>
            <a:ext cx="9980682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Банк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(итал. banco – скамья, лавка менялы)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финансовое учреждение, специализирую- щееся на накоплении денежных средств, кредитовании, посредничестве в денежных рас- чётах и операциях с ценными бумагами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Банки и их функции</a:t>
            </a:r>
            <a:endParaRPr/>
          </a:p>
        </p:txBody>
      </p:sp>
      <p:grpSp>
        <p:nvGrpSpPr>
          <p:cNvPr id="244" name="Google Shape;244;p8"/>
          <p:cNvGrpSpPr/>
          <p:nvPr/>
        </p:nvGrpSpPr>
        <p:grpSpPr>
          <a:xfrm>
            <a:off x="2102650" y="1817861"/>
            <a:ext cx="7985180" cy="4405915"/>
            <a:chOff x="3853" y="425334"/>
            <a:chExt cx="7985180" cy="4405915"/>
          </a:xfrm>
        </p:grpSpPr>
        <p:sp>
          <p:nvSpPr>
            <p:cNvPr id="245" name="Google Shape;245;p8"/>
            <p:cNvSpPr/>
            <p:nvPr/>
          </p:nvSpPr>
          <p:spPr>
            <a:xfrm>
              <a:off x="5584776" y="2290831"/>
              <a:ext cx="1316358" cy="4569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8"/>
            <p:cNvSpPr/>
            <p:nvPr/>
          </p:nvSpPr>
          <p:spPr>
            <a:xfrm>
              <a:off x="4268418" y="2290831"/>
              <a:ext cx="1316358" cy="45691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8"/>
            <p:cNvSpPr/>
            <p:nvPr/>
          </p:nvSpPr>
          <p:spPr>
            <a:xfrm>
              <a:off x="3338264" y="1045447"/>
              <a:ext cx="2246511" cy="4569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8"/>
            <p:cNvSpPr/>
            <p:nvPr/>
          </p:nvSpPr>
          <p:spPr>
            <a:xfrm>
              <a:off x="221433" y="2290831"/>
              <a:ext cx="326369" cy="21337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8"/>
            <p:cNvSpPr/>
            <p:nvPr/>
          </p:nvSpPr>
          <p:spPr>
            <a:xfrm>
              <a:off x="221433" y="2290831"/>
              <a:ext cx="326369" cy="863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8"/>
            <p:cNvSpPr/>
            <p:nvPr/>
          </p:nvSpPr>
          <p:spPr>
            <a:xfrm>
              <a:off x="1091753" y="1045447"/>
              <a:ext cx="2246511" cy="45691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8"/>
            <p:cNvSpPr/>
            <p:nvPr/>
          </p:nvSpPr>
          <p:spPr>
            <a:xfrm>
              <a:off x="2250365" y="425334"/>
              <a:ext cx="2175798" cy="6201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2250365" y="425334"/>
              <a:ext cx="2175798" cy="620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3853" y="1502365"/>
              <a:ext cx="2175798" cy="7884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3853" y="1502365"/>
              <a:ext cx="2175798" cy="7884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центральный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(национальный)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547803" y="2747748"/>
              <a:ext cx="2175798" cy="8132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8"/>
            <p:cNvSpPr txBox="1"/>
            <p:nvPr/>
          </p:nvSpPr>
          <p:spPr>
            <a:xfrm>
              <a:off x="547803" y="2747748"/>
              <a:ext cx="2175798" cy="813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хранение золотова- лютных резервов страны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547803" y="4017958"/>
              <a:ext cx="2175798" cy="8132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547803" y="4017958"/>
              <a:ext cx="2175798" cy="813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эмиссия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(выпуск в обращение денег)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4496877" y="1502365"/>
              <a:ext cx="2175798" cy="7884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4496877" y="1502365"/>
              <a:ext cx="2175798" cy="7884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коммерческие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3180519" y="2747748"/>
              <a:ext cx="2175798" cy="7345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8"/>
            <p:cNvSpPr txBox="1"/>
            <p:nvPr/>
          </p:nvSpPr>
          <p:spPr>
            <a:xfrm>
              <a:off x="3180519" y="2747748"/>
              <a:ext cx="2175798" cy="734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5813235" y="2747748"/>
              <a:ext cx="2175798" cy="7345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5813235" y="2747748"/>
              <a:ext cx="2175798" cy="734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специализирован-ные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Вклады и кредитование</a:t>
            </a:r>
            <a:endParaRPr/>
          </a:p>
        </p:txBody>
      </p:sp>
      <p:grpSp>
        <p:nvGrpSpPr>
          <p:cNvPr id="270" name="Google Shape;270;p9"/>
          <p:cNvGrpSpPr/>
          <p:nvPr/>
        </p:nvGrpSpPr>
        <p:grpSpPr>
          <a:xfrm>
            <a:off x="2208683" y="1523793"/>
            <a:ext cx="7773114" cy="4978275"/>
            <a:chOff x="1874" y="75034"/>
            <a:chExt cx="7773114" cy="4978275"/>
          </a:xfrm>
        </p:grpSpPr>
        <p:sp>
          <p:nvSpPr>
            <p:cNvPr id="271" name="Google Shape;271;p9"/>
            <p:cNvSpPr/>
            <p:nvPr/>
          </p:nvSpPr>
          <p:spPr>
            <a:xfrm>
              <a:off x="5970645" y="2556064"/>
              <a:ext cx="91440" cy="7386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9"/>
            <p:cNvSpPr/>
            <p:nvPr/>
          </p:nvSpPr>
          <p:spPr>
            <a:xfrm>
              <a:off x="3888432" y="904858"/>
              <a:ext cx="2127933" cy="738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9"/>
            <p:cNvSpPr/>
            <p:nvPr/>
          </p:nvSpPr>
          <p:spPr>
            <a:xfrm>
              <a:off x="1714778" y="2556064"/>
              <a:ext cx="91440" cy="7386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9"/>
            <p:cNvSpPr/>
            <p:nvPr/>
          </p:nvSpPr>
          <p:spPr>
            <a:xfrm>
              <a:off x="1760498" y="904858"/>
              <a:ext cx="2127933" cy="7386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9"/>
            <p:cNvSpPr/>
            <p:nvPr/>
          </p:nvSpPr>
          <p:spPr>
            <a:xfrm>
              <a:off x="1894628" y="75034"/>
              <a:ext cx="3987607" cy="8298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9"/>
            <p:cNvSpPr txBox="1"/>
            <p:nvPr/>
          </p:nvSpPr>
          <p:spPr>
            <a:xfrm>
              <a:off x="1894628" y="75034"/>
              <a:ext cx="3987607" cy="8298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Банковские операции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1874" y="1643480"/>
              <a:ext cx="3517246" cy="9125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"/>
            <p:cNvSpPr txBox="1"/>
            <p:nvPr/>
          </p:nvSpPr>
          <p:spPr>
            <a:xfrm>
              <a:off x="1874" y="1643480"/>
              <a:ext cx="3517246" cy="9125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денег на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депозит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1874" y="3294686"/>
              <a:ext cx="3517246" cy="17586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1874" y="3294686"/>
              <a:ext cx="3517246" cy="17586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депозит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(банковский вклад) – это сумма денег, которая разме- щена вкладчиком в банке на определённый срок или до востребования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4257742" y="1643480"/>
              <a:ext cx="3517246" cy="9125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9"/>
            <p:cNvSpPr txBox="1"/>
            <p:nvPr/>
          </p:nvSpPr>
          <p:spPr>
            <a:xfrm>
              <a:off x="4257742" y="1643480"/>
              <a:ext cx="3517246" cy="9125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выдача денег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кредит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9"/>
            <p:cNvSpPr/>
            <p:nvPr/>
          </p:nvSpPr>
          <p:spPr>
            <a:xfrm>
              <a:off x="4257742" y="3294686"/>
              <a:ext cx="3517246" cy="17586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9"/>
            <p:cNvSpPr txBox="1"/>
            <p:nvPr/>
          </p:nvSpPr>
          <p:spPr>
            <a:xfrm>
              <a:off x="4257742" y="3294686"/>
              <a:ext cx="3517246" cy="17586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кредит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creditum – ссуда, долг) – это денежные средства, предоставляемые банком друго- му лицу (кредитополучателю) в размере и на условиях, предус- мотренных кредитным дого- вором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18.02.2024</vt:lpwstr>
  </property>
</Properties>
</file>