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6" roundtripDataSignature="AMtx7mhlQwOX5tP/22awp3Hb94B54s6M0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2AA0531-17DD-4A00-95FE-EB942759D8F4}">
  <a:tblStyle styleId="{A2AA0531-17DD-4A00-95FE-EB942759D8F4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customschemas.google.com/relationships/presentationmetadata" Target="metadata"/><Relationship Id="rId25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3" name="Google Shape;193;p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9" name="Google Shape;199;p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4" name="Google Shape;224;p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4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2" name="Google Shape;242;p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5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5" name="Google Shape;265;p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5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2" name="Google Shape;272;p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5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3" name="Google Shape;283;p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5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7" name="Google Shape;307;p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5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4" name="Google Shape;314;p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5" name="Google Shape;325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6" name="Google Shape;326;p2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6" name="Google Shape;136;p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4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4" name="Google Shape;144;p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2" name="Google Shape;152;p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0" name="Google Shape;160;p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9" name="Google Shape;169;p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7" name="Google Shape;177;p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5" name="Google Shape;185;p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7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7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7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7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7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7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7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6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6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7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8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8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8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9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29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3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30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0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3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31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31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31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31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31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1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31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2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32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3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33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33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33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6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jpg"/><Relationship Id="rId4" Type="http://schemas.openxmlformats.org/officeDocument/2006/relationships/image" Target="../media/image8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546755" y="2592151"/>
            <a:ext cx="6292196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lang="ru-RU" sz="4000">
                <a:latin typeface="Cambria"/>
                <a:ea typeface="Cambria"/>
                <a:cs typeface="Cambria"/>
                <a:sym typeface="Cambria"/>
              </a:rPr>
              <a:t>Правовое государство и гражданское общество</a:t>
            </a:r>
            <a:endParaRPr b="1"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570054" y="3703834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845267" cy="70784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52</a:t>
            </a:r>
            <a:endParaRPr b="1" i="0" sz="40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images.onlinetestpad.com/a1/e6/d47e55834d0b963736a0e1a0aeb9.jpg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18872" r="19280" t="0"/>
          <a:stretch/>
        </p:blipFill>
        <p:spPr>
          <a:xfrm>
            <a:off x="6950695" y="1310328"/>
            <a:ext cx="5241305" cy="4232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Принципы правового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96" name="Google Shape;196;p46"/>
          <p:cNvGraphicFramePr/>
          <p:nvPr/>
        </p:nvGraphicFramePr>
        <p:xfrm>
          <a:off x="1093913" y="1438439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{A2AA0531-17DD-4A00-95FE-EB942759D8F4}</a:tableStyleId>
              </a:tblPr>
              <a:tblGrid>
                <a:gridCol w="2523075"/>
                <a:gridCol w="3743900"/>
                <a:gridCol w="3743900"/>
              </a:tblGrid>
              <a:tr h="46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Неправовое государство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Правовое государство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1073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Происхождение прав человека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права даруются госу- дарственной властью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права имеют естест- венное происхождение (от рож- дения), закрепляются в законах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73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Соотношение права и закона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 - государственные норма- тивные акты (независимо от их качества)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 - только нормативные </a:t>
                      </a: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пра- вовые</a:t>
                      </a: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акты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73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Сущность права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 - возведённая в закон воля господствующего класса (госу- дарственная воля)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 - мера свободы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51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Главное предназначе- ние права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 призвано защищать инте- ресы государства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 призвано утверждать и за- щищать права человека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51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правового регулирования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«Запрещено всё, кроме официаль- но разрешённого»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«Разрешено всё, что не запреще- но законом»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4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Принципы правового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02" name="Google Shape;202;p47"/>
          <p:cNvGrpSpPr/>
          <p:nvPr/>
        </p:nvGrpSpPr>
        <p:grpSpPr>
          <a:xfrm>
            <a:off x="1824568" y="1522665"/>
            <a:ext cx="8424936" cy="5112568"/>
            <a:chOff x="467544" y="1196752"/>
            <a:chExt cx="8424936" cy="5112568"/>
          </a:xfrm>
        </p:grpSpPr>
        <p:sp>
          <p:nvSpPr>
            <p:cNvPr id="203" name="Google Shape;203;p47"/>
            <p:cNvSpPr/>
            <p:nvPr/>
          </p:nvSpPr>
          <p:spPr>
            <a:xfrm>
              <a:off x="467544" y="1196752"/>
              <a:ext cx="8424936" cy="5112568"/>
            </a:xfrm>
            <a:prstGeom prst="flowChartExtract">
              <a:avLst/>
            </a:prstGeom>
            <a:solidFill>
              <a:schemeClr val="dk1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47"/>
            <p:cNvSpPr/>
            <p:nvPr/>
          </p:nvSpPr>
          <p:spPr>
            <a:xfrm>
              <a:off x="2627784" y="2924944"/>
              <a:ext cx="4176464" cy="1216152"/>
            </a:xfrm>
            <a:prstGeom prst="trapezoid">
              <a:avLst>
                <a:gd fmla="val 73872" name="adj"/>
              </a:avLst>
            </a:prstGeom>
            <a:solidFill>
              <a:srgbClr val="CEC1B0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47"/>
            <p:cNvSpPr/>
            <p:nvPr/>
          </p:nvSpPr>
          <p:spPr>
            <a:xfrm>
              <a:off x="899592" y="4941168"/>
              <a:ext cx="7632848" cy="1216152"/>
            </a:xfrm>
            <a:prstGeom prst="trapezoid">
              <a:avLst>
                <a:gd fmla="val 80639" name="adj"/>
              </a:avLst>
            </a:prstGeom>
            <a:solidFill>
              <a:srgbClr val="CEC1B0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47"/>
            <p:cNvSpPr txBox="1"/>
            <p:nvPr/>
          </p:nvSpPr>
          <p:spPr>
            <a:xfrm>
              <a:off x="3846572" y="1956848"/>
              <a:ext cx="1589524" cy="646331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Правовое государство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7" name="Google Shape;207;p47"/>
            <p:cNvSpPr txBox="1"/>
            <p:nvPr/>
          </p:nvSpPr>
          <p:spPr>
            <a:xfrm>
              <a:off x="3491880" y="2886689"/>
              <a:ext cx="2448272" cy="646331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Теория естественного права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8" name="Google Shape;208;p47"/>
            <p:cNvSpPr txBox="1"/>
            <p:nvPr/>
          </p:nvSpPr>
          <p:spPr>
            <a:xfrm>
              <a:off x="3076982" y="3645024"/>
              <a:ext cx="3278068" cy="369332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 разделения властей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9" name="Google Shape;209;p47"/>
            <p:cNvSpPr txBox="1"/>
            <p:nvPr/>
          </p:nvSpPr>
          <p:spPr>
            <a:xfrm>
              <a:off x="1547664" y="5364578"/>
              <a:ext cx="3168352" cy="646331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 верховенства права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0" name="Google Shape;210;p47"/>
            <p:cNvSpPr txBox="1"/>
            <p:nvPr/>
          </p:nvSpPr>
          <p:spPr>
            <a:xfrm>
              <a:off x="4716016" y="5364578"/>
              <a:ext cx="3168352" cy="369332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Гражданское общество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1" name="Google Shape;211;p47"/>
            <p:cNvSpPr txBox="1"/>
            <p:nvPr/>
          </p:nvSpPr>
          <p:spPr>
            <a:xfrm>
              <a:off x="3959932" y="4143548"/>
              <a:ext cx="1512168" cy="369332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основы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2" name="Google Shape;212;p47"/>
            <p:cNvSpPr txBox="1"/>
            <p:nvPr/>
          </p:nvSpPr>
          <p:spPr>
            <a:xfrm>
              <a:off x="2627784" y="4141096"/>
              <a:ext cx="1512168" cy="369332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правовая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3" name="Google Shape;213;p47"/>
            <p:cNvSpPr txBox="1"/>
            <p:nvPr/>
          </p:nvSpPr>
          <p:spPr>
            <a:xfrm>
              <a:off x="5364088" y="4143548"/>
              <a:ext cx="1417312" cy="369332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214" name="Google Shape;214;p47"/>
          <p:cNvCxnSpPr/>
          <p:nvPr/>
        </p:nvCxnSpPr>
        <p:spPr>
          <a:xfrm>
            <a:off x="3928136" y="4833292"/>
            <a:ext cx="1475634" cy="2452"/>
          </a:xfrm>
          <a:prstGeom prst="straightConnector1">
            <a:avLst/>
          </a:prstGeom>
          <a:noFill/>
          <a:ln cap="flat" cmpd="sng" w="9525">
            <a:solidFill>
              <a:srgbClr val="697A6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5" name="Google Shape;215;p47"/>
          <p:cNvCxnSpPr/>
          <p:nvPr/>
        </p:nvCxnSpPr>
        <p:spPr>
          <a:xfrm>
            <a:off x="6732560" y="4835744"/>
            <a:ext cx="1584176" cy="0"/>
          </a:xfrm>
          <a:prstGeom prst="straightConnector1">
            <a:avLst/>
          </a:prstGeom>
          <a:noFill/>
          <a:ln cap="flat" cmpd="sng" w="9525">
            <a:solidFill>
              <a:srgbClr val="697A6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6" name="Google Shape;216;p47"/>
          <p:cNvCxnSpPr/>
          <p:nvPr/>
        </p:nvCxnSpPr>
        <p:spPr>
          <a:xfrm>
            <a:off x="6721642" y="4689276"/>
            <a:ext cx="0" cy="146468"/>
          </a:xfrm>
          <a:prstGeom prst="straightConnector1">
            <a:avLst/>
          </a:prstGeom>
          <a:noFill/>
          <a:ln cap="flat" cmpd="sng" w="9525">
            <a:solidFill>
              <a:srgbClr val="697A6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7" name="Google Shape;217;p47"/>
          <p:cNvCxnSpPr/>
          <p:nvPr/>
        </p:nvCxnSpPr>
        <p:spPr>
          <a:xfrm>
            <a:off x="5403770" y="4699812"/>
            <a:ext cx="216024" cy="0"/>
          </a:xfrm>
          <a:prstGeom prst="straightConnector1">
            <a:avLst/>
          </a:prstGeom>
          <a:noFill/>
          <a:ln cap="flat" cmpd="sng" w="9525">
            <a:solidFill>
              <a:srgbClr val="697A6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8" name="Google Shape;218;p47"/>
          <p:cNvCxnSpPr/>
          <p:nvPr/>
        </p:nvCxnSpPr>
        <p:spPr>
          <a:xfrm>
            <a:off x="6505618" y="4689972"/>
            <a:ext cx="216024" cy="0"/>
          </a:xfrm>
          <a:prstGeom prst="straightConnector1">
            <a:avLst/>
          </a:prstGeom>
          <a:noFill/>
          <a:ln cap="flat" cmpd="sng" w="9525">
            <a:solidFill>
              <a:srgbClr val="697A6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9" name="Google Shape;219;p47"/>
          <p:cNvCxnSpPr/>
          <p:nvPr/>
        </p:nvCxnSpPr>
        <p:spPr>
          <a:xfrm>
            <a:off x="4627137" y="4835744"/>
            <a:ext cx="0" cy="315740"/>
          </a:xfrm>
          <a:prstGeom prst="straightConnector1">
            <a:avLst/>
          </a:prstGeom>
          <a:noFill/>
          <a:ln cap="flat" cmpd="sng" w="9525">
            <a:solidFill>
              <a:srgbClr val="697A6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0" name="Google Shape;220;p47"/>
          <p:cNvCxnSpPr/>
          <p:nvPr/>
        </p:nvCxnSpPr>
        <p:spPr>
          <a:xfrm>
            <a:off x="7524648" y="4835744"/>
            <a:ext cx="0" cy="315740"/>
          </a:xfrm>
          <a:prstGeom prst="straightConnector1">
            <a:avLst/>
          </a:prstGeom>
          <a:noFill/>
          <a:ln cap="flat" cmpd="sng" w="9525">
            <a:solidFill>
              <a:srgbClr val="697A6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1" name="Google Shape;221;p47"/>
          <p:cNvCxnSpPr/>
          <p:nvPr/>
        </p:nvCxnSpPr>
        <p:spPr>
          <a:xfrm>
            <a:off x="4433060" y="3943774"/>
            <a:ext cx="3278068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Гражданское общество и его основные инсти- туты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7" name="Google Shape;227;p48"/>
          <p:cNvSpPr/>
          <p:nvPr/>
        </p:nvSpPr>
        <p:spPr>
          <a:xfrm>
            <a:off x="1131619" y="1661281"/>
            <a:ext cx="9935449" cy="921663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Гражданское общество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особая сфера общественных отношений, система самостоя- тельных и относительно независимых от государства институтов, общественных интересов, отношений</a:t>
            </a:r>
            <a:endParaRPr/>
          </a:p>
        </p:txBody>
      </p:sp>
      <p:grpSp>
        <p:nvGrpSpPr>
          <p:cNvPr id="228" name="Google Shape;228;p48"/>
          <p:cNvGrpSpPr/>
          <p:nvPr/>
        </p:nvGrpSpPr>
        <p:grpSpPr>
          <a:xfrm>
            <a:off x="2008853" y="3060323"/>
            <a:ext cx="8063813" cy="2880325"/>
            <a:chOff x="541" y="576061"/>
            <a:chExt cx="8063813" cy="2880325"/>
          </a:xfrm>
        </p:grpSpPr>
        <p:sp>
          <p:nvSpPr>
            <p:cNvPr id="229" name="Google Shape;229;p48"/>
            <p:cNvSpPr/>
            <p:nvPr/>
          </p:nvSpPr>
          <p:spPr>
            <a:xfrm>
              <a:off x="4032448" y="1386038"/>
              <a:ext cx="2852986" cy="4951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0" name="Google Shape;230;p48"/>
            <p:cNvSpPr/>
            <p:nvPr/>
          </p:nvSpPr>
          <p:spPr>
            <a:xfrm>
              <a:off x="3986727" y="1386038"/>
              <a:ext cx="91440" cy="4951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1" name="Google Shape;231;p48"/>
            <p:cNvSpPr/>
            <p:nvPr/>
          </p:nvSpPr>
          <p:spPr>
            <a:xfrm>
              <a:off x="1179461" y="1386038"/>
              <a:ext cx="2852986" cy="49514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2" name="Google Shape;232;p48"/>
            <p:cNvSpPr/>
            <p:nvPr/>
          </p:nvSpPr>
          <p:spPr>
            <a:xfrm>
              <a:off x="2088232" y="576061"/>
              <a:ext cx="3888431" cy="8099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48"/>
            <p:cNvSpPr txBox="1"/>
            <p:nvPr/>
          </p:nvSpPr>
          <p:spPr>
            <a:xfrm>
              <a:off x="2088232" y="576061"/>
              <a:ext cx="3888431" cy="809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Гражданское общество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4" name="Google Shape;234;p48"/>
            <p:cNvSpPr/>
            <p:nvPr/>
          </p:nvSpPr>
          <p:spPr>
            <a:xfrm>
              <a:off x="541" y="1881184"/>
              <a:ext cx="2357840" cy="157520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48"/>
            <p:cNvSpPr txBox="1"/>
            <p:nvPr/>
          </p:nvSpPr>
          <p:spPr>
            <a:xfrm>
              <a:off x="541" y="1881184"/>
              <a:ext cx="2357840" cy="15752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интересы граждан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6" name="Google Shape;236;p48"/>
            <p:cNvSpPr/>
            <p:nvPr/>
          </p:nvSpPr>
          <p:spPr>
            <a:xfrm>
              <a:off x="2853527" y="1881184"/>
              <a:ext cx="2357840" cy="157520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48"/>
            <p:cNvSpPr txBox="1"/>
            <p:nvPr/>
          </p:nvSpPr>
          <p:spPr>
            <a:xfrm>
              <a:off x="2853527" y="1881184"/>
              <a:ext cx="2357840" cy="15752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отношения между гражданами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8" name="Google Shape;238;p48"/>
            <p:cNvSpPr/>
            <p:nvPr/>
          </p:nvSpPr>
          <p:spPr>
            <a:xfrm>
              <a:off x="5706514" y="1881184"/>
              <a:ext cx="2357840" cy="157520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48"/>
            <p:cNvSpPr txBox="1"/>
            <p:nvPr/>
          </p:nvSpPr>
          <p:spPr>
            <a:xfrm>
              <a:off x="5706514" y="1881184"/>
              <a:ext cx="2357840" cy="15752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институты для защиты прав и реализации интересов граждан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4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Гражданское общество и его основные инсти- туты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45" name="Google Shape;245;p49"/>
          <p:cNvGrpSpPr/>
          <p:nvPr/>
        </p:nvGrpSpPr>
        <p:grpSpPr>
          <a:xfrm>
            <a:off x="2055394" y="1474535"/>
            <a:ext cx="7405121" cy="5196108"/>
            <a:chOff x="329887" y="2121"/>
            <a:chExt cx="7405121" cy="5196108"/>
          </a:xfrm>
        </p:grpSpPr>
        <p:sp>
          <p:nvSpPr>
            <p:cNvPr id="246" name="Google Shape;246;p49"/>
            <p:cNvSpPr/>
            <p:nvPr/>
          </p:nvSpPr>
          <p:spPr>
            <a:xfrm>
              <a:off x="329887" y="2121"/>
              <a:ext cx="6055423" cy="7167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49"/>
            <p:cNvSpPr txBox="1"/>
            <p:nvPr/>
          </p:nvSpPr>
          <p:spPr>
            <a:xfrm>
              <a:off x="350879" y="23113"/>
              <a:ext cx="6013439" cy="6747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институты гражданского общества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8" name="Google Shape;248;p49"/>
            <p:cNvSpPr/>
            <p:nvPr/>
          </p:nvSpPr>
          <p:spPr>
            <a:xfrm>
              <a:off x="935429" y="718826"/>
              <a:ext cx="605542" cy="5375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9" name="Google Shape;249;p49"/>
            <p:cNvSpPr/>
            <p:nvPr/>
          </p:nvSpPr>
          <p:spPr>
            <a:xfrm>
              <a:off x="1540972" y="898002"/>
              <a:ext cx="6194036" cy="7167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49"/>
            <p:cNvSpPr txBox="1"/>
            <p:nvPr/>
          </p:nvSpPr>
          <p:spPr>
            <a:xfrm>
              <a:off x="1561964" y="918994"/>
              <a:ext cx="6152052" cy="6747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политические партии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1" name="Google Shape;251;p49"/>
            <p:cNvSpPr/>
            <p:nvPr/>
          </p:nvSpPr>
          <p:spPr>
            <a:xfrm>
              <a:off x="935429" y="718826"/>
              <a:ext cx="605542" cy="143340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2" name="Google Shape;252;p49"/>
            <p:cNvSpPr/>
            <p:nvPr/>
          </p:nvSpPr>
          <p:spPr>
            <a:xfrm>
              <a:off x="1540972" y="1793883"/>
              <a:ext cx="6194036" cy="7167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49"/>
            <p:cNvSpPr txBox="1"/>
            <p:nvPr/>
          </p:nvSpPr>
          <p:spPr>
            <a:xfrm>
              <a:off x="1561964" y="1814875"/>
              <a:ext cx="6152052" cy="6747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общественные организации и движения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4" name="Google Shape;254;p49"/>
            <p:cNvSpPr/>
            <p:nvPr/>
          </p:nvSpPr>
          <p:spPr>
            <a:xfrm>
              <a:off x="935429" y="718826"/>
              <a:ext cx="605542" cy="23292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5" name="Google Shape;255;p49"/>
            <p:cNvSpPr/>
            <p:nvPr/>
          </p:nvSpPr>
          <p:spPr>
            <a:xfrm>
              <a:off x="1540972" y="2689764"/>
              <a:ext cx="6194036" cy="7167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49"/>
            <p:cNvSpPr txBox="1"/>
            <p:nvPr/>
          </p:nvSpPr>
          <p:spPr>
            <a:xfrm>
              <a:off x="1561964" y="2710756"/>
              <a:ext cx="6152052" cy="6747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профессиональные и творческие объединения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7" name="Google Shape;257;p49"/>
            <p:cNvSpPr/>
            <p:nvPr/>
          </p:nvSpPr>
          <p:spPr>
            <a:xfrm>
              <a:off x="935429" y="718826"/>
              <a:ext cx="605542" cy="32251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8" name="Google Shape;258;p49"/>
            <p:cNvSpPr/>
            <p:nvPr/>
          </p:nvSpPr>
          <p:spPr>
            <a:xfrm>
              <a:off x="1540972" y="3585644"/>
              <a:ext cx="6194036" cy="7167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49"/>
            <p:cNvSpPr txBox="1"/>
            <p:nvPr/>
          </p:nvSpPr>
          <p:spPr>
            <a:xfrm>
              <a:off x="1561964" y="3606636"/>
              <a:ext cx="6152052" cy="6747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церковь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0" name="Google Shape;260;p49"/>
            <p:cNvSpPr/>
            <p:nvPr/>
          </p:nvSpPr>
          <p:spPr>
            <a:xfrm>
              <a:off x="935429" y="718826"/>
              <a:ext cx="605542" cy="412105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1" name="Google Shape;261;p49"/>
            <p:cNvSpPr/>
            <p:nvPr/>
          </p:nvSpPr>
          <p:spPr>
            <a:xfrm>
              <a:off x="1540972" y="4481525"/>
              <a:ext cx="6194036" cy="7167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49"/>
            <p:cNvSpPr txBox="1"/>
            <p:nvPr/>
          </p:nvSpPr>
          <p:spPr>
            <a:xfrm>
              <a:off x="1561964" y="4502517"/>
              <a:ext cx="6152052" cy="6747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органы местного самоуправления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5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Гражданское общество и его основные инсти- туты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68" name="Google Shape;268;p50"/>
          <p:cNvSpPr txBox="1"/>
          <p:nvPr/>
        </p:nvSpPr>
        <p:spPr>
          <a:xfrm>
            <a:off x="2524119" y="5955324"/>
            <a:ext cx="7143600" cy="338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Государство и гражданское общество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69" name="Google Shape;269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1075" y="1373249"/>
            <a:ext cx="7555651" cy="479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5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Взаимосвязь и взаимозависимость гражданского об- щества и правового государства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5" name="Google Shape;275;p51"/>
          <p:cNvSpPr txBox="1"/>
          <p:nvPr/>
        </p:nvSpPr>
        <p:spPr>
          <a:xfrm>
            <a:off x="2008733" y="1497617"/>
            <a:ext cx="2159819" cy="5184576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Демократическое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государство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6" name="Google Shape;276;p51"/>
          <p:cNvSpPr txBox="1"/>
          <p:nvPr/>
        </p:nvSpPr>
        <p:spPr>
          <a:xfrm>
            <a:off x="7986956" y="1521452"/>
            <a:ext cx="2159819" cy="5184576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Свободное, саморазвивающе- еся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гражданское общество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7" name="Google Shape;277;p51"/>
          <p:cNvSpPr/>
          <p:nvPr/>
        </p:nvSpPr>
        <p:spPr>
          <a:xfrm rot="-5400000">
            <a:off x="5263370" y="-30907"/>
            <a:ext cx="2376264" cy="5455828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51"/>
          <p:cNvSpPr txBox="1"/>
          <p:nvPr/>
        </p:nvSpPr>
        <p:spPr>
          <a:xfrm>
            <a:off x="3723568" y="2102948"/>
            <a:ext cx="4861762" cy="11881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снимает остроту противоречий между субъектами гражданского общества и создаёт социальную гармонию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9" name="Google Shape;279;p51"/>
          <p:cNvSpPr/>
          <p:nvPr/>
        </p:nvSpPr>
        <p:spPr>
          <a:xfrm flipH="1" rot="5400000">
            <a:off x="4596883" y="2652533"/>
            <a:ext cx="2376264" cy="5624637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51"/>
          <p:cNvSpPr txBox="1"/>
          <p:nvPr/>
        </p:nvSpPr>
        <p:spPr>
          <a:xfrm flipH="1">
            <a:off x="3566755" y="4870777"/>
            <a:ext cx="5030571" cy="11881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позволяет в полной степени реализоваться демократическому государству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5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Средства массовой информации и их роль в по- литике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86" name="Google Shape;286;p52"/>
          <p:cNvSpPr/>
          <p:nvPr/>
        </p:nvSpPr>
        <p:spPr>
          <a:xfrm>
            <a:off x="1103338" y="1453891"/>
            <a:ext cx="9992010" cy="1232748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Средство массовой информации (СМИ)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периодическое печатное издание, сетевое из- дание, телеканал, телепрограмма, радиоканал, радиопрограмма, видеопрограмма, иная фор- ма периодического распространения массовой информации под постоянным наименова- нием, которое имеет государственную регистрацию</a:t>
            </a:r>
            <a:endParaRPr/>
          </a:p>
        </p:txBody>
      </p:sp>
      <p:grpSp>
        <p:nvGrpSpPr>
          <p:cNvPr id="287" name="Google Shape;287;p52"/>
          <p:cNvGrpSpPr/>
          <p:nvPr/>
        </p:nvGrpSpPr>
        <p:grpSpPr>
          <a:xfrm>
            <a:off x="2493886" y="2998499"/>
            <a:ext cx="7395404" cy="3597305"/>
            <a:chOff x="334745" y="1547"/>
            <a:chExt cx="7395404" cy="3597305"/>
          </a:xfrm>
        </p:grpSpPr>
        <p:sp>
          <p:nvSpPr>
            <p:cNvPr id="288" name="Google Shape;288;p52"/>
            <p:cNvSpPr/>
            <p:nvPr/>
          </p:nvSpPr>
          <p:spPr>
            <a:xfrm>
              <a:off x="334745" y="1547"/>
              <a:ext cx="4445148" cy="49618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52"/>
            <p:cNvSpPr txBox="1"/>
            <p:nvPr/>
          </p:nvSpPr>
          <p:spPr>
            <a:xfrm>
              <a:off x="349278" y="16080"/>
              <a:ext cx="4416082" cy="4671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функции СМИ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0" name="Google Shape;290;p52"/>
            <p:cNvSpPr/>
            <p:nvPr/>
          </p:nvSpPr>
          <p:spPr>
            <a:xfrm>
              <a:off x="779260" y="497727"/>
              <a:ext cx="444514" cy="3721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1" name="Google Shape;291;p52"/>
            <p:cNvSpPr/>
            <p:nvPr/>
          </p:nvSpPr>
          <p:spPr>
            <a:xfrm>
              <a:off x="1223775" y="621772"/>
              <a:ext cx="6506374" cy="49618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52"/>
            <p:cNvSpPr txBox="1"/>
            <p:nvPr/>
          </p:nvSpPr>
          <p:spPr>
            <a:xfrm>
              <a:off x="1238308" y="636305"/>
              <a:ext cx="6477308" cy="4671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информирование населения о происходящих событиях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3" name="Google Shape;293;p52"/>
            <p:cNvSpPr/>
            <p:nvPr/>
          </p:nvSpPr>
          <p:spPr>
            <a:xfrm>
              <a:off x="779260" y="497727"/>
              <a:ext cx="444514" cy="99236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4" name="Google Shape;294;p52"/>
            <p:cNvSpPr/>
            <p:nvPr/>
          </p:nvSpPr>
          <p:spPr>
            <a:xfrm>
              <a:off x="1223775" y="1241997"/>
              <a:ext cx="6506374" cy="49618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52"/>
            <p:cNvSpPr txBox="1"/>
            <p:nvPr/>
          </p:nvSpPr>
          <p:spPr>
            <a:xfrm>
              <a:off x="1238308" y="1256530"/>
              <a:ext cx="6477308" cy="4671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общественного мнения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6" name="Google Shape;296;p52"/>
            <p:cNvSpPr/>
            <p:nvPr/>
          </p:nvSpPr>
          <p:spPr>
            <a:xfrm>
              <a:off x="779260" y="497727"/>
              <a:ext cx="444514" cy="16125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7" name="Google Shape;297;p52"/>
            <p:cNvSpPr/>
            <p:nvPr/>
          </p:nvSpPr>
          <p:spPr>
            <a:xfrm>
              <a:off x="1223775" y="1862222"/>
              <a:ext cx="6506374" cy="49618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52"/>
            <p:cNvSpPr txBox="1"/>
            <p:nvPr/>
          </p:nvSpPr>
          <p:spPr>
            <a:xfrm>
              <a:off x="1238308" y="1876755"/>
              <a:ext cx="6477308" cy="4671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приобщение людей к политическим ценностям и действия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9" name="Google Shape;299;p52"/>
            <p:cNvSpPr/>
            <p:nvPr/>
          </p:nvSpPr>
          <p:spPr>
            <a:xfrm>
              <a:off x="779260" y="497727"/>
              <a:ext cx="444514" cy="223281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0" name="Google Shape;300;p52"/>
            <p:cNvSpPr/>
            <p:nvPr/>
          </p:nvSpPr>
          <p:spPr>
            <a:xfrm>
              <a:off x="1223775" y="2482447"/>
              <a:ext cx="6506374" cy="49618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52"/>
            <p:cNvSpPr txBox="1"/>
            <p:nvPr/>
          </p:nvSpPr>
          <p:spPr>
            <a:xfrm>
              <a:off x="1238308" y="2496980"/>
              <a:ext cx="6477308" cy="4671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представляют общественные мнения, интересы, позиции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2" name="Google Shape;302;p52"/>
            <p:cNvSpPr/>
            <p:nvPr/>
          </p:nvSpPr>
          <p:spPr>
            <a:xfrm>
              <a:off x="779260" y="497727"/>
              <a:ext cx="444514" cy="28530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3" name="Google Shape;303;p52"/>
            <p:cNvSpPr/>
            <p:nvPr/>
          </p:nvSpPr>
          <p:spPr>
            <a:xfrm>
              <a:off x="1223775" y="3102672"/>
              <a:ext cx="6506374" cy="49618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52"/>
            <p:cNvSpPr txBox="1"/>
            <p:nvPr/>
          </p:nvSpPr>
          <p:spPr>
            <a:xfrm>
              <a:off x="1238308" y="3117205"/>
              <a:ext cx="6477308" cy="4671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мобилизируют на определённые политические действия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5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Средства массовой информации и их роль в по- литике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10" name="Google Shape;310;p53"/>
          <p:cNvSpPr/>
          <p:nvPr/>
        </p:nvSpPr>
        <p:spPr>
          <a:xfrm>
            <a:off x="1103339" y="1416183"/>
            <a:ext cx="9973156" cy="648071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СМИ часто называют «четвёртой властью» за ту роль, которую играют в общественной жиз- ни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11" name="Google Shape;311;p53"/>
          <p:cNvGraphicFramePr/>
          <p:nvPr/>
        </p:nvGraphicFramePr>
        <p:xfrm>
          <a:off x="1084485" y="225540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{A2AA0531-17DD-4A00-95FE-EB942759D8F4}</a:tableStyleId>
              </a:tblPr>
              <a:tblGrid>
                <a:gridCol w="5010150"/>
                <a:gridCol w="5010150"/>
              </a:tblGrid>
              <a:tr h="5816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СМИ и государство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87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СМИ в демократическом государстве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СМИ в тоталитарном государстве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  <a:tr h="939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Все СМИ подчиняются закону и действуют в правовом поле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Власть постоянно воздействует на общество средствами пропаганды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42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СМИ мобилизуют общественное мнение на обсуждение и решение проблем общества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СМИ создают образ врага, разжигают вражду и нетерпимость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39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СМИ осуществляют общественный контроль за деятельностью власти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Все СМИ находятся под полным контролем государства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5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Средства массовой информации и их роль в по- литике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17" name="Google Shape;317;p54"/>
          <p:cNvSpPr/>
          <p:nvPr/>
        </p:nvSpPr>
        <p:spPr>
          <a:xfrm>
            <a:off x="1112765" y="1444464"/>
            <a:ext cx="9944876" cy="432047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Теория повестки дня</a:t>
            </a:r>
            <a:endParaRPr b="0" i="0" sz="20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18" name="Google Shape;318;p54"/>
          <p:cNvSpPr/>
          <p:nvPr/>
        </p:nvSpPr>
        <p:spPr>
          <a:xfrm>
            <a:off x="1112766" y="1995653"/>
            <a:ext cx="6258995" cy="1152128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гласит, что средства массовой информации оказывают значительное влияние на общественность непосредст- венно самим подбором того, что именно они освещают в новостях</a:t>
            </a:r>
            <a:endParaRPr/>
          </a:p>
        </p:txBody>
      </p:sp>
      <p:pic>
        <p:nvPicPr>
          <p:cNvPr id="319" name="Google Shape;319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23517" y="1978573"/>
            <a:ext cx="3536332" cy="474273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20" name="Google Shape;320;p54"/>
          <p:cNvSpPr txBox="1"/>
          <p:nvPr/>
        </p:nvSpPr>
        <p:spPr>
          <a:xfrm>
            <a:off x="4533982" y="6152117"/>
            <a:ext cx="29637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Бернард Коэн,    американский исследователь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21" name="Google Shape;321;p54"/>
          <p:cNvSpPr/>
          <p:nvPr/>
        </p:nvSpPr>
        <p:spPr>
          <a:xfrm>
            <a:off x="1121610" y="4068100"/>
            <a:ext cx="6259578" cy="882074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«Прессе преимущественно не удаётся сказать людям, что думать, но она с большим успехом говорит им, о чём ду- мать» (Бернард Коэн)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22" name="Google Shape;322;p54"/>
          <p:cNvSpPr/>
          <p:nvPr/>
        </p:nvSpPr>
        <p:spPr>
          <a:xfrm>
            <a:off x="3685816" y="3153868"/>
            <a:ext cx="803498" cy="903421"/>
          </a:xfrm>
          <a:prstGeom prst="downArrow">
            <a:avLst>
              <a:gd fmla="val 50000" name="adj1"/>
              <a:gd fmla="val 63957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29" name="Google Shape;329;p25"/>
          <p:cNvSpPr txBox="1"/>
          <p:nvPr>
            <p:ph idx="1" type="body"/>
          </p:nvPr>
        </p:nvSpPr>
        <p:spPr>
          <a:xfrm>
            <a:off x="1104900" y="1483743"/>
            <a:ext cx="5822111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10 класса. / Под ред. А.Н.Данилова. – Минск: Адукацыя і выхаванне, 2020, §9.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30" name="Google Shape;330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5468" y="1483743"/>
            <a:ext cx="3966058" cy="520903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313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Принципы правового государства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Гражданское общество и его основные институты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Взаимосвязь и взаимозависимость гражданского общества и правового государ- ства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Средства массовой информации и их роль в политике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Принципы правового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upload.wikimedia.org/wikipedia/commons/thumb/1/17/King_John_from_NPG.jpg/800px-King_John_from_NPG.jpg" id="139" name="Google Shape;139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40001" y="1422201"/>
            <a:ext cx="4055844" cy="528273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40" name="Google Shape;140;p39"/>
          <p:cNvSpPr txBox="1"/>
          <p:nvPr/>
        </p:nvSpPr>
        <p:spPr>
          <a:xfrm>
            <a:off x="4067787" y="6394666"/>
            <a:ext cx="296140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Иоанн Безземельный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1" name="Google Shape;141;p39"/>
          <p:cNvSpPr/>
          <p:nvPr/>
        </p:nvSpPr>
        <p:spPr>
          <a:xfrm>
            <a:off x="1116171" y="1459908"/>
            <a:ext cx="5831383" cy="1217304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1215 г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 английская знать и представители духовен- ства, приняв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Великую хартию вольностей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(Magna Carta), принудили короля Англии Иоанна Безземель- ного впредь править согласно закону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Принципы правового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7" name="Google Shape;147;p40"/>
          <p:cNvSpPr txBox="1"/>
          <p:nvPr/>
        </p:nvSpPr>
        <p:spPr>
          <a:xfrm>
            <a:off x="4096068" y="6366385"/>
            <a:ext cx="296140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Сигизмунд III Ваза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8" name="Google Shape;148;p40"/>
          <p:cNvSpPr/>
          <p:nvPr/>
        </p:nvSpPr>
        <p:spPr>
          <a:xfrm>
            <a:off x="1116171" y="1450480"/>
            <a:ext cx="5859663" cy="1731631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Статуте ВКЛ 1588 г.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нашла отражение идея разде- ления власти на законодательную (сейм), исполни- тельную (великий князь, административный аппа- рат) и судебную (трибунал ВКЛ, земские и подкаморс- кие суды, выборные и независимые от администра- ции)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¯ÐºÐ¾Ð± Ð¢ÑÐ¾ÑÐµÐ»Ñ. ÐÐ¾ÑÑÑÐµÑ ÐºÐ¾ÑÐ¾Ð»Ñ ÐÐ¾Ð»ÑÑÐ¸ Ð¡Ð¸Ð³Ð¸Ð·Ð¼ÑÐ½Ð´Ð° III ÐÐ°Ð·Ñ, 1610-Ðµ Ð³Ð¾Ð´Ñ. ÐÐ¾ÑÐ¾Ð»ÐµÐ²ÑÐºÐ¸Ð¹ Ð·Ð°Ð¼Ð¾Ðº Ð² ÐÐ°ÑÑÐ°Ð²Ðµ" id="149" name="Google Shape;149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88053" y="1431628"/>
            <a:ext cx="3994988" cy="525581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4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Принципы правового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5" name="Google Shape;155;p41"/>
          <p:cNvSpPr txBox="1"/>
          <p:nvPr/>
        </p:nvSpPr>
        <p:spPr>
          <a:xfrm>
            <a:off x="4409139" y="6359086"/>
            <a:ext cx="296140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Джон Локк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6" name="Google Shape;156;p41"/>
          <p:cNvSpPr/>
          <p:nvPr/>
        </p:nvSpPr>
        <p:spPr>
          <a:xfrm>
            <a:off x="1135026" y="1440523"/>
            <a:ext cx="6161320" cy="2518736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Английский философ XVII в.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Джон Локк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разработал тео- рию, согласно которой каждый человек имеет некото- рые права от рождения и они не даруются ему государ- ством. При этом отношение к государству зависит от то- го, насколько оно соблюдает эти естественные права. Идея, согласно которой из естественных прав человека должны вытекать определённые правовые гарантии, по- лучала всё большее признание и стала находить отраже- ние в конституциях ряда стран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57" name="Google Shape;157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87116" y="1431096"/>
            <a:ext cx="3661819" cy="527597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4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Принципы правового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3" name="Google Shape;163;p42"/>
          <p:cNvSpPr/>
          <p:nvPr/>
        </p:nvSpPr>
        <p:spPr>
          <a:xfrm>
            <a:off x="2068394" y="2659172"/>
            <a:ext cx="7920880" cy="1099508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Правовое государство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форма организации политической власти в стране, основанная на верховенстве права, разделении властей, соблю- дении прав и свобод человека и гражданина.</a:t>
            </a:r>
            <a:endParaRPr/>
          </a:p>
        </p:txBody>
      </p:sp>
      <p:sp>
        <p:nvSpPr>
          <p:cNvPr id="164" name="Google Shape;164;p42"/>
          <p:cNvSpPr/>
          <p:nvPr/>
        </p:nvSpPr>
        <p:spPr>
          <a:xfrm>
            <a:off x="2068394" y="1723068"/>
            <a:ext cx="7920880" cy="66746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Конец XIX – начало XX в.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– формирование основных черт и признаков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концепции правового государства</a:t>
            </a:r>
            <a:endParaRPr b="1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5" name="Google Shape;165;p42"/>
          <p:cNvSpPr/>
          <p:nvPr/>
        </p:nvSpPr>
        <p:spPr>
          <a:xfrm>
            <a:off x="2068394" y="4923054"/>
            <a:ext cx="7920880" cy="66746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Не закон лежит в основе прав людей, а права человека – в основе закона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6" name="Google Shape;166;p42"/>
          <p:cNvSpPr/>
          <p:nvPr/>
        </p:nvSpPr>
        <p:spPr>
          <a:xfrm>
            <a:off x="5560782" y="3758681"/>
            <a:ext cx="936104" cy="1164373"/>
          </a:xfrm>
          <a:prstGeom prst="downArrow">
            <a:avLst>
              <a:gd fmla="val 50000" name="adj1"/>
              <a:gd fmla="val 69352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Принципы правового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72" name="Google Shape;172;p43"/>
          <p:cNvGraphicFramePr/>
          <p:nvPr/>
        </p:nvGraphicFramePr>
        <p:xfrm>
          <a:off x="1090506" y="142901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{A2AA0531-17DD-4A00-95FE-EB942759D8F4}</a:tableStyleId>
              </a:tblPr>
              <a:tblGrid>
                <a:gridCol w="3325525"/>
                <a:gridCol w="6651050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правового государства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Сущность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Верховенство права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Закон превыше всего;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Равенство всех граждан перед законом и судом;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Реальность их прав и свобод;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Эффективный судебный механизм защиты этих прав.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173" name="Google Shape;173;p43"/>
          <p:cNvSpPr/>
          <p:nvPr/>
        </p:nvSpPr>
        <p:spPr>
          <a:xfrm>
            <a:off x="1099931" y="3528342"/>
            <a:ext cx="7497313" cy="1175633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Статья 7.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Республике Беларусь устанавливается принцип верховен- ства права… Государство, все его органы и должностные лица дейст- вуют в пределах Конституции и принятых в соответствии с ней актов законодательства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74" name="Google Shape;174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22260" y="3528342"/>
            <a:ext cx="2244808" cy="326755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Принципы правового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80" name="Google Shape;180;p44"/>
          <p:cNvGraphicFramePr/>
          <p:nvPr/>
        </p:nvGraphicFramePr>
        <p:xfrm>
          <a:off x="1090506" y="142901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{A2AA0531-17DD-4A00-95FE-EB942759D8F4}</a:tableStyleId>
              </a:tblPr>
              <a:tblGrid>
                <a:gridCol w="3331800"/>
                <a:gridCol w="6663600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правового государства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Сущность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Разделение властей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Разделение государственной власти на законодательную, исполнительную и судебную;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Действие системы «сдержек и противовесов»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181" name="Google Shape;181;p44"/>
          <p:cNvSpPr/>
          <p:nvPr/>
        </p:nvSpPr>
        <p:spPr>
          <a:xfrm>
            <a:off x="1099931" y="3267397"/>
            <a:ext cx="7374765" cy="1427152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Статья 6.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Государственная власть в Республике Беларусь осущест- вляется на основе разделения её на законодательную, исполнитель- ную и судебную. Государственные органы в пределах своих полно- мочий самостоятельны: они взаимодействуют между собой, сдержи- вают и уравновешивают друг друга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82" name="Google Shape;182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05088" y="3267397"/>
            <a:ext cx="2380494" cy="346505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Принципы правового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88" name="Google Shape;188;p45"/>
          <p:cNvGraphicFramePr/>
          <p:nvPr/>
        </p:nvGraphicFramePr>
        <p:xfrm>
          <a:off x="1099933" y="142901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{A2AA0531-17DD-4A00-95FE-EB942759D8F4}</a:tableStyleId>
              </a:tblPr>
              <a:tblGrid>
                <a:gridCol w="3325525"/>
                <a:gridCol w="6651050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правового государства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Сущность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Взаимная ответственность государства и личности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Граждане, организации и учреждения несут ответствен- ность перед государством за выполнение своих обязаннос- тей;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Государство, его должностные лица ответственны за</a:t>
                      </a: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свои действия перед гражданами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189" name="Google Shape;189;p45"/>
          <p:cNvSpPr/>
          <p:nvPr/>
        </p:nvSpPr>
        <p:spPr>
          <a:xfrm>
            <a:off x="1090505" y="3796090"/>
            <a:ext cx="7714129" cy="1699738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Статья 2.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Человек, его права, свободы и гарантии их реализации явля- ются высшей ценностью и целью общества и государства. Государство ответственно перед гражданином за создание условий для свободного и достойного развития личности. Гражданин ответственен перед госу- дарством за неукоснительное исполнение обязанностей, возложенных на него Конституцией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90" name="Google Shape;190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77464" y="3796090"/>
            <a:ext cx="2008118" cy="292302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20.03.2024</vt:lpwstr>
  </property>
</Properties>
</file>