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6858000" cx="12192000"/>
  <p:notesSz cx="6858000" cy="9144000"/>
  <p:embeddedFontLst>
    <p:embeddedFont>
      <p:font typeface="Anta"/>
      <p:regular r:id="rId29"/>
    </p:embeddedFont>
    <p:embeddedFont>
      <p:font typeface="Cambria Math"/>
      <p:regular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1" roundtripDataSignature="AMtx7miJUY2pE6atdEMX77mCkDiBfFYJ0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8EF4814-9F8F-4267-91D6-2275A0390801}">
  <a:tblStyle styleId="{68EF4814-9F8F-4267-91D6-2275A0390801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Anta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customschemas.google.com/relationships/presentationmetadata" Target="metadata"/><Relationship Id="rId30" Type="http://schemas.openxmlformats.org/officeDocument/2006/relationships/font" Target="fonts/CambriaMath-regular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3166126dc51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g3166126dc51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3166126dc51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g3166126dc51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9" name="Google Shape;399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2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2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2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2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2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2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2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2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2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2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2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1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1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2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3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3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3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3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3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3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4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4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5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5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5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5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2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26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26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2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2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26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26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2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2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26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6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26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7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27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8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28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28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8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1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1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1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1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759125" y="2592151"/>
            <a:ext cx="6079825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b="1" lang="ru-RU" sz="4000" cap="none">
                <a:latin typeface="Cambria"/>
                <a:ea typeface="Cambria"/>
                <a:cs typeface="Cambria"/>
                <a:sym typeface="Cambria"/>
              </a:rPr>
              <a:t>Экономика и её роль в жизни человека и общества</a:t>
            </a:r>
            <a:endParaRPr b="1" sz="40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759125" y="3928176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40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fincult.info/upload/als-property-editorblock/d21/d21f97d7ca6df576e94255586c3c6688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4683" r="33693" t="0"/>
          <a:stretch/>
        </p:blipFill>
        <p:spPr>
          <a:xfrm>
            <a:off x="6981063" y="1310656"/>
            <a:ext cx="5222631" cy="42127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Факторы производства</a:t>
            </a:r>
            <a:endParaRPr/>
          </a:p>
        </p:txBody>
      </p:sp>
      <p:sp>
        <p:nvSpPr>
          <p:cNvPr id="265" name="Google Shape;265;p10"/>
          <p:cNvSpPr/>
          <p:nvPr/>
        </p:nvSpPr>
        <p:spPr>
          <a:xfrm>
            <a:off x="1104900" y="1671569"/>
            <a:ext cx="9980682" cy="936104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Фактор производства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(лат. factor - делающий, производящий) - часть экономических ресур- сов, которая, непосредственно вовлекается в процесс производства или используется в ка- честве его условий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66" name="Google Shape;266;p10"/>
          <p:cNvGrpSpPr/>
          <p:nvPr/>
        </p:nvGrpSpPr>
        <p:grpSpPr>
          <a:xfrm>
            <a:off x="2051444" y="3164211"/>
            <a:ext cx="8037268" cy="2692090"/>
            <a:chOff x="0" y="864093"/>
            <a:chExt cx="8037268" cy="2692090"/>
          </a:xfrm>
        </p:grpSpPr>
        <p:sp>
          <p:nvSpPr>
            <p:cNvPr id="267" name="Google Shape;267;p10"/>
            <p:cNvSpPr/>
            <p:nvPr/>
          </p:nvSpPr>
          <p:spPr>
            <a:xfrm>
              <a:off x="4032448" y="1554463"/>
              <a:ext cx="3314450" cy="46176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82324"/>
                  </a:lnTo>
                  <a:lnTo>
                    <a:pt x="120000" y="82324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8" name="Google Shape;268;p10"/>
            <p:cNvSpPr/>
            <p:nvPr/>
          </p:nvSpPr>
          <p:spPr>
            <a:xfrm>
              <a:off x="4032448" y="1554463"/>
              <a:ext cx="1643756" cy="46176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82324"/>
                  </a:lnTo>
                  <a:lnTo>
                    <a:pt x="120000" y="82324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9" name="Google Shape;269;p10"/>
            <p:cNvSpPr/>
            <p:nvPr/>
          </p:nvSpPr>
          <p:spPr>
            <a:xfrm>
              <a:off x="3959789" y="1554463"/>
              <a:ext cx="91440" cy="461760"/>
            </a:xfrm>
            <a:custGeom>
              <a:rect b="b" l="l" r="r" t="t"/>
              <a:pathLst>
                <a:path extrusionOk="0" h="120000" w="120000">
                  <a:moveTo>
                    <a:pt x="95352" y="0"/>
                  </a:moveTo>
                  <a:lnTo>
                    <a:pt x="95352" y="82324"/>
                  </a:lnTo>
                  <a:lnTo>
                    <a:pt x="60000" y="82324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0" name="Google Shape;270;p10"/>
            <p:cNvSpPr/>
            <p:nvPr/>
          </p:nvSpPr>
          <p:spPr>
            <a:xfrm>
              <a:off x="2334815" y="1554463"/>
              <a:ext cx="1697632" cy="46176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82324"/>
                  </a:lnTo>
                  <a:lnTo>
                    <a:pt x="0" y="82324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1" name="Google Shape;271;p10"/>
            <p:cNvSpPr/>
            <p:nvPr/>
          </p:nvSpPr>
          <p:spPr>
            <a:xfrm>
              <a:off x="690369" y="1554463"/>
              <a:ext cx="3342078" cy="46176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82324"/>
                  </a:lnTo>
                  <a:lnTo>
                    <a:pt x="0" y="82324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2" name="Google Shape;272;p10"/>
            <p:cNvSpPr/>
            <p:nvPr/>
          </p:nvSpPr>
          <p:spPr>
            <a:xfrm>
              <a:off x="2232246" y="864093"/>
              <a:ext cx="3600402" cy="6903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10"/>
            <p:cNvSpPr txBox="1"/>
            <p:nvPr/>
          </p:nvSpPr>
          <p:spPr>
            <a:xfrm>
              <a:off x="2232246" y="864093"/>
              <a:ext cx="3600402" cy="6903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Факторы производства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4" name="Google Shape;274;p10"/>
            <p:cNvSpPr/>
            <p:nvPr/>
          </p:nvSpPr>
          <p:spPr>
            <a:xfrm>
              <a:off x="0" y="2016224"/>
              <a:ext cx="1380739" cy="15399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10"/>
            <p:cNvSpPr txBox="1"/>
            <p:nvPr/>
          </p:nvSpPr>
          <p:spPr>
            <a:xfrm>
              <a:off x="0" y="2016224"/>
              <a:ext cx="1380739" cy="15399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6" name="Google Shape;276;p10"/>
            <p:cNvSpPr/>
            <p:nvPr/>
          </p:nvSpPr>
          <p:spPr>
            <a:xfrm>
              <a:off x="1644445" y="2016224"/>
              <a:ext cx="1380739" cy="15399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0"/>
            <p:cNvSpPr txBox="1"/>
            <p:nvPr/>
          </p:nvSpPr>
          <p:spPr>
            <a:xfrm>
              <a:off x="1644445" y="2016224"/>
              <a:ext cx="1380739" cy="15399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земля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8" name="Google Shape;278;p10"/>
            <p:cNvSpPr/>
            <p:nvPr/>
          </p:nvSpPr>
          <p:spPr>
            <a:xfrm>
              <a:off x="3315140" y="2016224"/>
              <a:ext cx="1380739" cy="15399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10"/>
            <p:cNvSpPr txBox="1"/>
            <p:nvPr/>
          </p:nvSpPr>
          <p:spPr>
            <a:xfrm>
              <a:off x="3315140" y="2016224"/>
              <a:ext cx="1380739" cy="15399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капитал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0" name="Google Shape;280;p10"/>
            <p:cNvSpPr/>
            <p:nvPr/>
          </p:nvSpPr>
          <p:spPr>
            <a:xfrm>
              <a:off x="4985834" y="2016224"/>
              <a:ext cx="1380739" cy="15399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0"/>
            <p:cNvSpPr txBox="1"/>
            <p:nvPr/>
          </p:nvSpPr>
          <p:spPr>
            <a:xfrm>
              <a:off x="4985834" y="2016224"/>
              <a:ext cx="1380739" cy="15399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информация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2" name="Google Shape;282;p10"/>
            <p:cNvSpPr/>
            <p:nvPr/>
          </p:nvSpPr>
          <p:spPr>
            <a:xfrm>
              <a:off x="6656529" y="2016224"/>
              <a:ext cx="1380739" cy="15399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0"/>
            <p:cNvSpPr txBox="1"/>
            <p:nvPr/>
          </p:nvSpPr>
          <p:spPr>
            <a:xfrm>
              <a:off x="6656529" y="2016224"/>
              <a:ext cx="1380739" cy="15399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предприни-мательская способность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284" name="Google Shape;284;p10"/>
          <p:cNvCxnSpPr/>
          <p:nvPr/>
        </p:nvCxnSpPr>
        <p:spPr>
          <a:xfrm>
            <a:off x="6947988" y="4244334"/>
            <a:ext cx="3229744" cy="0"/>
          </a:xfrm>
          <a:prstGeom prst="straightConnector1">
            <a:avLst/>
          </a:prstGeom>
          <a:noFill/>
          <a:ln cap="flat" cmpd="thickThin" w="48000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85" name="Google Shape;285;p10"/>
          <p:cNvCxnSpPr/>
          <p:nvPr/>
        </p:nvCxnSpPr>
        <p:spPr>
          <a:xfrm>
            <a:off x="6947988" y="4244334"/>
            <a:ext cx="0" cy="1656184"/>
          </a:xfrm>
          <a:prstGeom prst="straightConnector1">
            <a:avLst/>
          </a:prstGeom>
          <a:noFill/>
          <a:ln cap="flat" cmpd="thickThin" w="48000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86" name="Google Shape;286;p10"/>
          <p:cNvCxnSpPr/>
          <p:nvPr/>
        </p:nvCxnSpPr>
        <p:spPr>
          <a:xfrm>
            <a:off x="6947988" y="5909282"/>
            <a:ext cx="3229744" cy="0"/>
          </a:xfrm>
          <a:prstGeom prst="straightConnector1">
            <a:avLst/>
          </a:prstGeom>
          <a:noFill/>
          <a:ln cap="flat" cmpd="thickThin" w="48000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87" name="Google Shape;287;p10"/>
          <p:cNvCxnSpPr/>
          <p:nvPr/>
        </p:nvCxnSpPr>
        <p:spPr>
          <a:xfrm>
            <a:off x="10177732" y="4253098"/>
            <a:ext cx="0" cy="1656184"/>
          </a:xfrm>
          <a:prstGeom prst="straightConnector1">
            <a:avLst/>
          </a:prstGeom>
          <a:noFill/>
          <a:ln cap="flat" cmpd="thickThin" w="48000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Факторы производства</a:t>
            </a:r>
            <a:endParaRPr/>
          </a:p>
        </p:txBody>
      </p:sp>
      <p:graphicFrame>
        <p:nvGraphicFramePr>
          <p:cNvPr id="293" name="Google Shape;293;p11"/>
          <p:cNvGraphicFramePr/>
          <p:nvPr/>
        </p:nvGraphicFramePr>
        <p:xfrm>
          <a:off x="1104900" y="144875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{68EF4814-9F8F-4267-91D6-2275A0390801}</a:tableStyleId>
              </a:tblPr>
              <a:tblGrid>
                <a:gridCol w="1978150"/>
                <a:gridCol w="800252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Факторы производства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Труд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Осознанная целенаправленная деятельность людей по созданию благ, не- обходимых для жизни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Земля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Природные ресурсы, включённые в хозяйственный оборот (пахотные зем- ли, леса, месторождения минералов, источники воды, сила ветра, энергия солнца, климат и др.)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Капитал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Созданные человеком ресурсы, которые используются в производстве. Включают средства производства (сырьё, оборудование) и финансовые ресурсы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Капиталовложения (инвестиции)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направление капитала в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сферу про- изводства или оказания услуг с целью извлечения прибыли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Информация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Знания, научные достижения и технологии, патенты на использование изобретений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Предпринимате-льская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способ- ность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Способность человека (предпринимателя, бизнесмена) проявить инициа- тиву по организации и управлению производством. Сопряжена с риском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Cambria"/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Экономические субъекты и их взаимосвязи</a:t>
            </a:r>
            <a:endParaRPr/>
          </a:p>
        </p:txBody>
      </p:sp>
      <p:grpSp>
        <p:nvGrpSpPr>
          <p:cNvPr id="299" name="Google Shape;299;p12"/>
          <p:cNvGrpSpPr/>
          <p:nvPr/>
        </p:nvGrpSpPr>
        <p:grpSpPr>
          <a:xfrm>
            <a:off x="2099333" y="2271243"/>
            <a:ext cx="7991814" cy="3296588"/>
            <a:chOff x="536" y="951881"/>
            <a:chExt cx="7991814" cy="3296588"/>
          </a:xfrm>
        </p:grpSpPr>
        <p:sp>
          <p:nvSpPr>
            <p:cNvPr id="300" name="Google Shape;300;p12"/>
            <p:cNvSpPr/>
            <p:nvPr/>
          </p:nvSpPr>
          <p:spPr>
            <a:xfrm>
              <a:off x="3996444" y="18006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1" name="Google Shape;301;p12"/>
            <p:cNvSpPr/>
            <p:nvPr/>
          </p:nvSpPr>
          <p:spPr>
            <a:xfrm>
              <a:off x="3950724" y="1800684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2" name="Google Shape;302;p12"/>
            <p:cNvSpPr/>
            <p:nvPr/>
          </p:nvSpPr>
          <p:spPr>
            <a:xfrm>
              <a:off x="1168930" y="18006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3" name="Google Shape;303;p12"/>
            <p:cNvSpPr/>
            <p:nvPr/>
          </p:nvSpPr>
          <p:spPr>
            <a:xfrm>
              <a:off x="1656185" y="951881"/>
              <a:ext cx="4680516" cy="84880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12"/>
            <p:cNvSpPr txBox="1"/>
            <p:nvPr/>
          </p:nvSpPr>
          <p:spPr>
            <a:xfrm>
              <a:off x="1656185" y="951881"/>
              <a:ext cx="4680516" cy="8488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Экономические субъекты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5" name="Google Shape;305;p12"/>
            <p:cNvSpPr/>
            <p:nvPr/>
          </p:nvSpPr>
          <p:spPr>
            <a:xfrm>
              <a:off x="536" y="2291410"/>
              <a:ext cx="2336787" cy="19570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12"/>
            <p:cNvSpPr txBox="1"/>
            <p:nvPr/>
          </p:nvSpPr>
          <p:spPr>
            <a:xfrm>
              <a:off x="536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домашние хозяйства (домохозяйства)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7" name="Google Shape;307;p12"/>
            <p:cNvSpPr/>
            <p:nvPr/>
          </p:nvSpPr>
          <p:spPr>
            <a:xfrm>
              <a:off x="2828050" y="2291410"/>
              <a:ext cx="2336787" cy="19570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2"/>
            <p:cNvSpPr txBox="1"/>
            <p:nvPr/>
          </p:nvSpPr>
          <p:spPr>
            <a:xfrm>
              <a:off x="2828050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предприятия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9" name="Google Shape;309;p12"/>
            <p:cNvSpPr/>
            <p:nvPr/>
          </p:nvSpPr>
          <p:spPr>
            <a:xfrm>
              <a:off x="5655563" y="2291410"/>
              <a:ext cx="2336787" cy="19570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2"/>
            <p:cNvSpPr txBox="1"/>
            <p:nvPr/>
          </p:nvSpPr>
          <p:spPr>
            <a:xfrm>
              <a:off x="5655563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Cambria"/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Экономические субъекты и их взаимосвязи</a:t>
            </a:r>
            <a:endParaRPr/>
          </a:p>
        </p:txBody>
      </p:sp>
      <p:graphicFrame>
        <p:nvGraphicFramePr>
          <p:cNvPr id="316" name="Google Shape;316;p13"/>
          <p:cNvGraphicFramePr/>
          <p:nvPr/>
        </p:nvGraphicFramePr>
        <p:xfrm>
          <a:off x="1104900" y="145738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{68EF4814-9F8F-4267-91D6-2275A0390801}</a:tableStyleId>
              </a:tblPr>
              <a:tblGrid>
                <a:gridCol w="2427725"/>
                <a:gridCol w="7552950"/>
              </a:tblGrid>
              <a:tr h="4639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Экономические субъекты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8915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Домохозяйство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Субъект экономики, который состоит из одного ведущего самостоя- тельное хозяйство человека или группы людей (семьи), которые про- живают совместно, ведут общее хозяйство с использованием имею- щихся ресурсов. Являются собственниками отдельных факторов про- изводства и стремятся к максимальному удовлетворению своих пот- ребностей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31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Предприятие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Экономический субъект, который использует факторы производства для создания благ и стремится к получению максимальной прибыли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713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Экономический субъект, который устанавливает правила экономичес- кой деятельности и является её регулятором, перераспределяет часть ресурсов в интересах всего общества в целом, создаёт общественные блага, которые используются всеми гражданами страны (охрана окру- жающей среды, правопорядка, национальная оборона и др.)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Cambria"/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Экономические субъекты и их взаимосвязи</a:t>
            </a:r>
            <a:endParaRPr/>
          </a:p>
        </p:txBody>
      </p:sp>
      <p:sp>
        <p:nvSpPr>
          <p:cNvPr id="322" name="Google Shape;322;p14"/>
          <p:cNvSpPr/>
          <p:nvPr/>
        </p:nvSpPr>
        <p:spPr>
          <a:xfrm>
            <a:off x="3339366" y="1301817"/>
            <a:ext cx="5036171" cy="42292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Взаимодействие субъектов в </a:t>
            </a:r>
            <a:r>
              <a:rPr b="1" lang="ru-RU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экономике</a:t>
            </a:r>
            <a:endParaRPr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23" name="Google Shape;32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6688" y="1783950"/>
            <a:ext cx="7958625" cy="497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Cambria"/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Экономические субъекты и их взаимосвязи</a:t>
            </a:r>
            <a:endParaRPr/>
          </a:p>
        </p:txBody>
      </p:sp>
      <p:grpSp>
        <p:nvGrpSpPr>
          <p:cNvPr id="329" name="Google Shape;329;p15"/>
          <p:cNvGrpSpPr/>
          <p:nvPr/>
        </p:nvGrpSpPr>
        <p:grpSpPr>
          <a:xfrm>
            <a:off x="2099333" y="2392014"/>
            <a:ext cx="7991814" cy="3296588"/>
            <a:chOff x="536" y="951881"/>
            <a:chExt cx="7991814" cy="3296588"/>
          </a:xfrm>
        </p:grpSpPr>
        <p:sp>
          <p:nvSpPr>
            <p:cNvPr id="330" name="Google Shape;330;p15"/>
            <p:cNvSpPr/>
            <p:nvPr/>
          </p:nvSpPr>
          <p:spPr>
            <a:xfrm>
              <a:off x="3996444" y="18006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15"/>
            <p:cNvSpPr/>
            <p:nvPr/>
          </p:nvSpPr>
          <p:spPr>
            <a:xfrm>
              <a:off x="3950724" y="1800684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2" name="Google Shape;332;p15"/>
            <p:cNvSpPr/>
            <p:nvPr/>
          </p:nvSpPr>
          <p:spPr>
            <a:xfrm>
              <a:off x="1168930" y="18006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15"/>
            <p:cNvSpPr/>
            <p:nvPr/>
          </p:nvSpPr>
          <p:spPr>
            <a:xfrm>
              <a:off x="1656185" y="951881"/>
              <a:ext cx="4680516" cy="84880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5"/>
            <p:cNvSpPr txBox="1"/>
            <p:nvPr/>
          </p:nvSpPr>
          <p:spPr>
            <a:xfrm>
              <a:off x="1656185" y="951881"/>
              <a:ext cx="4680516" cy="8488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вопросы экономики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15"/>
            <p:cNvSpPr/>
            <p:nvPr/>
          </p:nvSpPr>
          <p:spPr>
            <a:xfrm>
              <a:off x="536" y="2291410"/>
              <a:ext cx="2336787" cy="19570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5"/>
            <p:cNvSpPr txBox="1"/>
            <p:nvPr/>
          </p:nvSpPr>
          <p:spPr>
            <a:xfrm>
              <a:off x="536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что 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производить?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7" name="Google Shape;337;p15"/>
            <p:cNvSpPr/>
            <p:nvPr/>
          </p:nvSpPr>
          <p:spPr>
            <a:xfrm>
              <a:off x="2828050" y="2291410"/>
              <a:ext cx="2336787" cy="19570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5"/>
            <p:cNvSpPr txBox="1"/>
            <p:nvPr/>
          </p:nvSpPr>
          <p:spPr>
            <a:xfrm>
              <a:off x="2828050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 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производить?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15"/>
            <p:cNvSpPr/>
            <p:nvPr/>
          </p:nvSpPr>
          <p:spPr>
            <a:xfrm>
              <a:off x="5655563" y="2291410"/>
              <a:ext cx="2336787" cy="19570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5"/>
            <p:cNvSpPr txBox="1"/>
            <p:nvPr/>
          </p:nvSpPr>
          <p:spPr>
            <a:xfrm>
              <a:off x="5655563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для кого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производить?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Cambria"/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Экономические субъекты и их взаимосвязи</a:t>
            </a:r>
            <a:endParaRPr/>
          </a:p>
        </p:txBody>
      </p:sp>
      <p:graphicFrame>
        <p:nvGraphicFramePr>
          <p:cNvPr id="346" name="Google Shape;346;p16"/>
          <p:cNvGraphicFramePr/>
          <p:nvPr/>
        </p:nvGraphicFramePr>
        <p:xfrm>
          <a:off x="1104900" y="144013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{68EF4814-9F8F-4267-91D6-2275A0390801}</a:tableStyleId>
              </a:tblPr>
              <a:tblGrid>
                <a:gridCol w="2068075"/>
                <a:gridCol w="7912625"/>
              </a:tblGrid>
              <a:tr h="4306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вопросы экономики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291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Что производить?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Предприятия, государство принимают решения о том, какие товары и ус- луги должны быть произведены с использованием имеющихся в их рас- поряжении ресурсов и предложены потребителю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186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Как производить?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Решение этого вопроса связано с выбором экономических ресурсов, тех- нологии, места размещения предприятия, организации производства. При этом производитель, стремится найти лучшие способы комбинации ресурсов и организации своего производства. А государство выступает регулятором в вопросах размещения опасных, вредных производств, соб- людения экологических норм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91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Для кого произ- водить?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Общество должно решить, что оно считает справедливым распределе- нием, и затем выбрать способ достижения такого распределения произ- ведённых товаров и услуг между потребителями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Характеристика основных экономических систем</a:t>
            </a:r>
            <a:endParaRPr/>
          </a:p>
        </p:txBody>
      </p:sp>
      <p:sp>
        <p:nvSpPr>
          <p:cNvPr id="352" name="Google Shape;352;p17"/>
          <p:cNvSpPr/>
          <p:nvPr/>
        </p:nvSpPr>
        <p:spPr>
          <a:xfrm>
            <a:off x="1104900" y="1586046"/>
            <a:ext cx="9980681" cy="70858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Экономическая система - это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система отношений между экономическими субъектами в процессе производства, распределения, обмена и потребления экономических благ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53" name="Google Shape;353;p17"/>
          <p:cNvGrpSpPr/>
          <p:nvPr/>
        </p:nvGrpSpPr>
        <p:grpSpPr>
          <a:xfrm>
            <a:off x="2211643" y="2740513"/>
            <a:ext cx="7989034" cy="3599004"/>
            <a:chOff x="1926" y="363206"/>
            <a:chExt cx="7989034" cy="3599004"/>
          </a:xfrm>
        </p:grpSpPr>
        <p:sp>
          <p:nvSpPr>
            <p:cNvPr id="354" name="Google Shape;354;p17"/>
            <p:cNvSpPr/>
            <p:nvPr/>
          </p:nvSpPr>
          <p:spPr>
            <a:xfrm>
              <a:off x="3996444" y="1266888"/>
              <a:ext cx="2187043" cy="7591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5" name="Google Shape;355;p17"/>
            <p:cNvSpPr/>
            <p:nvPr/>
          </p:nvSpPr>
          <p:spPr>
            <a:xfrm>
              <a:off x="1809400" y="1266888"/>
              <a:ext cx="2187043" cy="75913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6" name="Google Shape;356;p17"/>
            <p:cNvSpPr/>
            <p:nvPr/>
          </p:nvSpPr>
          <p:spPr>
            <a:xfrm>
              <a:off x="832461" y="363206"/>
              <a:ext cx="6327965" cy="9036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17"/>
            <p:cNvSpPr txBox="1"/>
            <p:nvPr/>
          </p:nvSpPr>
          <p:spPr>
            <a:xfrm>
              <a:off x="832461" y="363206"/>
              <a:ext cx="6327965" cy="9036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Критерии выделения экономических систем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8" name="Google Shape;358;p17"/>
            <p:cNvSpPr/>
            <p:nvPr/>
          </p:nvSpPr>
          <p:spPr>
            <a:xfrm>
              <a:off x="1926" y="2026027"/>
              <a:ext cx="3614947" cy="193618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17"/>
            <p:cNvSpPr txBox="1"/>
            <p:nvPr/>
          </p:nvSpPr>
          <p:spPr>
            <a:xfrm>
              <a:off x="1926" y="2026027"/>
              <a:ext cx="3614947" cy="19361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кто владеет факторами производства?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0" name="Google Shape;360;p17"/>
            <p:cNvSpPr/>
            <p:nvPr/>
          </p:nvSpPr>
          <p:spPr>
            <a:xfrm>
              <a:off x="4376013" y="2026027"/>
              <a:ext cx="3614947" cy="193618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7"/>
            <p:cNvSpPr txBox="1"/>
            <p:nvPr/>
          </p:nvSpPr>
          <p:spPr>
            <a:xfrm>
              <a:off x="4376013" y="2026027"/>
              <a:ext cx="3614947" cy="19361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 координируется экономическая деятельность?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Характеристика основных экономических систем</a:t>
            </a:r>
            <a:endParaRPr/>
          </a:p>
        </p:txBody>
      </p:sp>
      <p:graphicFrame>
        <p:nvGraphicFramePr>
          <p:cNvPr id="367" name="Google Shape;367;p18"/>
          <p:cNvGraphicFramePr/>
          <p:nvPr/>
        </p:nvGraphicFramePr>
        <p:xfrm>
          <a:off x="1104900" y="18542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{68EF4814-9F8F-4267-91D6-2275A0390801}</a:tableStyleId>
              </a:tblPr>
              <a:tblGrid>
                <a:gridCol w="2247900"/>
                <a:gridCol w="7732775"/>
              </a:tblGrid>
              <a:tr h="4678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Экономические системы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22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Традиционная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Основывается на обычаях и традициях.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Коллективная собственность племени или общины.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169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Рыночная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Свобода предпринимательского выбора.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Действие рыночных механизмов.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Частная собственность на средства производства.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74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Командная (плановая)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Решения принимаются государством (централизованное планирова- ние).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Директивное распределение.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Государственная собственность на средства производства.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17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Смешанная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Частная и государственная собственность взаимодействуют.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Сочетание регулирующей роли государства и экономической свободы производителей.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3166126dc51_0_0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Характеристика основных экономических систем</a:t>
            </a:r>
            <a:endParaRPr/>
          </a:p>
        </p:txBody>
      </p:sp>
      <p:pic>
        <p:nvPicPr>
          <p:cNvPr id="373" name="Google Shape;373;g3166126dc51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5650" y="1509175"/>
            <a:ext cx="9980699" cy="519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экономики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Блага, ресурсы, производство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Взаимосвязь и взаимозависимость между потребностями и ресурсами в процессе экономического выбора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Факторы производства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Экономические субъекты и их взаимосвязи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Характеристика основных экономических систем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3166126dc51_0_6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Характеристика основных экономических систем</a:t>
            </a:r>
            <a:endParaRPr/>
          </a:p>
        </p:txBody>
      </p:sp>
      <p:pic>
        <p:nvPicPr>
          <p:cNvPr id="379" name="Google Shape;379;g3166126dc51_0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600200"/>
            <a:ext cx="9980701" cy="409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Характеристика основных экономических систем</a:t>
            </a:r>
            <a:endParaRPr/>
          </a:p>
        </p:txBody>
      </p:sp>
      <p:grpSp>
        <p:nvGrpSpPr>
          <p:cNvPr id="385" name="Google Shape;385;p19"/>
          <p:cNvGrpSpPr/>
          <p:nvPr/>
        </p:nvGrpSpPr>
        <p:grpSpPr>
          <a:xfrm>
            <a:off x="2099333" y="2383387"/>
            <a:ext cx="7991814" cy="3296588"/>
            <a:chOff x="536" y="951881"/>
            <a:chExt cx="7991814" cy="3296588"/>
          </a:xfrm>
        </p:grpSpPr>
        <p:sp>
          <p:nvSpPr>
            <p:cNvPr id="386" name="Google Shape;386;p19"/>
            <p:cNvSpPr/>
            <p:nvPr/>
          </p:nvSpPr>
          <p:spPr>
            <a:xfrm>
              <a:off x="3996444" y="18006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7" name="Google Shape;387;p19"/>
            <p:cNvSpPr/>
            <p:nvPr/>
          </p:nvSpPr>
          <p:spPr>
            <a:xfrm>
              <a:off x="3950724" y="1800684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8" name="Google Shape;388;p19"/>
            <p:cNvSpPr/>
            <p:nvPr/>
          </p:nvSpPr>
          <p:spPr>
            <a:xfrm>
              <a:off x="1168930" y="18006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9" name="Google Shape;389;p19"/>
            <p:cNvSpPr/>
            <p:nvPr/>
          </p:nvSpPr>
          <p:spPr>
            <a:xfrm>
              <a:off x="1656185" y="951881"/>
              <a:ext cx="4680516" cy="84880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19"/>
            <p:cNvSpPr txBox="1"/>
            <p:nvPr/>
          </p:nvSpPr>
          <p:spPr>
            <a:xfrm>
              <a:off x="1656185" y="951881"/>
              <a:ext cx="4680516" cy="8488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пути решения обществом главных вопросов экономики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1" name="Google Shape;391;p19"/>
            <p:cNvSpPr/>
            <p:nvPr/>
          </p:nvSpPr>
          <p:spPr>
            <a:xfrm>
              <a:off x="536" y="2291410"/>
              <a:ext cx="2336787" cy="19570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19"/>
            <p:cNvSpPr txBox="1"/>
            <p:nvPr/>
          </p:nvSpPr>
          <p:spPr>
            <a:xfrm>
              <a:off x="536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согласно заведённым издавна обычаям (по традиции)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3" name="Google Shape;393;p19"/>
            <p:cNvSpPr/>
            <p:nvPr/>
          </p:nvSpPr>
          <p:spPr>
            <a:xfrm>
              <a:off x="2828050" y="2291410"/>
              <a:ext cx="2336787" cy="19570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9"/>
            <p:cNvSpPr txBox="1"/>
            <p:nvPr/>
          </p:nvSpPr>
          <p:spPr>
            <a:xfrm>
              <a:off x="2828050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путём отдачи распоряжений и приказов «сверху вниз» (командными методами)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5" name="Google Shape;395;p19"/>
            <p:cNvSpPr/>
            <p:nvPr/>
          </p:nvSpPr>
          <p:spPr>
            <a:xfrm>
              <a:off x="5655563" y="2291410"/>
              <a:ext cx="2336787" cy="19570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19"/>
            <p:cNvSpPr txBox="1"/>
            <p:nvPr/>
          </p:nvSpPr>
          <p:spPr>
            <a:xfrm>
              <a:off x="5655563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 помощью рыночных механизмов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03" name="Google Shape;403;p20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§12.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04" name="Google Shape;40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экономики</a:t>
            </a:r>
            <a:endParaRPr/>
          </a:p>
        </p:txBody>
      </p:sp>
      <p:sp>
        <p:nvSpPr>
          <p:cNvPr id="139" name="Google Shape;139;p3"/>
          <p:cNvSpPr txBox="1"/>
          <p:nvPr/>
        </p:nvSpPr>
        <p:spPr>
          <a:xfrm>
            <a:off x="4528662" y="6349515"/>
            <a:ext cx="296140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Ксенофонт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0" name="Google Shape;140;p3"/>
          <p:cNvSpPr/>
          <p:nvPr/>
        </p:nvSpPr>
        <p:spPr>
          <a:xfrm>
            <a:off x="1104900" y="1412776"/>
            <a:ext cx="6210300" cy="726575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Слово </a:t>
            </a:r>
            <a:r>
              <a:rPr b="1"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«экономика» </a:t>
            </a: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пришло к нам из Древней Греции (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уп- равление</a:t>
            </a: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 личным хозяйством, домоводство).</a:t>
            </a:r>
            <a:endParaRPr sz="1800">
              <a:solidFill>
                <a:schemeClr val="dk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pic>
        <p:nvPicPr>
          <p:cNvPr descr="https://i.pinimg.com/originals/0c/1b/8d/0c1b8d005475593501a86de1a1d165b4.jpg" id="141" name="Google Shape;14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90068" y="1412776"/>
            <a:ext cx="3595514" cy="526536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42" name="Google Shape;142;p3"/>
          <p:cNvSpPr/>
          <p:nvPr/>
        </p:nvSpPr>
        <p:spPr>
          <a:xfrm>
            <a:off x="1104900" y="2321178"/>
            <a:ext cx="6210300" cy="126741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Впервые понятие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«экономика»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использовал древнегре- ческий мыслитель и политический деятель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Ксенофонт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(около 430 г. до н.э. – не ранее 356 г. до н.э.) в труде «До- мострой».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экономики</a:t>
            </a:r>
            <a:endParaRPr/>
          </a:p>
        </p:txBody>
      </p:sp>
      <p:grpSp>
        <p:nvGrpSpPr>
          <p:cNvPr id="148" name="Google Shape;148;p4"/>
          <p:cNvGrpSpPr/>
          <p:nvPr/>
        </p:nvGrpSpPr>
        <p:grpSpPr>
          <a:xfrm>
            <a:off x="2100839" y="1527990"/>
            <a:ext cx="7988803" cy="5145405"/>
            <a:chOff x="2042" y="27473"/>
            <a:chExt cx="7988803" cy="5145405"/>
          </a:xfrm>
        </p:grpSpPr>
        <p:sp>
          <p:nvSpPr>
            <p:cNvPr id="149" name="Google Shape;149;p4"/>
            <p:cNvSpPr/>
            <p:nvPr/>
          </p:nvSpPr>
          <p:spPr>
            <a:xfrm>
              <a:off x="6710872" y="3656301"/>
              <a:ext cx="91440" cy="51838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0" name="Google Shape;150;p4"/>
            <p:cNvSpPr/>
            <p:nvPr/>
          </p:nvSpPr>
          <p:spPr>
            <a:xfrm>
              <a:off x="5263145" y="2616986"/>
              <a:ext cx="1493446" cy="5183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1" name="Google Shape;151;p4"/>
            <p:cNvSpPr/>
            <p:nvPr/>
          </p:nvSpPr>
          <p:spPr>
            <a:xfrm>
              <a:off x="3723979" y="3656301"/>
              <a:ext cx="91440" cy="51838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4"/>
            <p:cNvSpPr/>
            <p:nvPr/>
          </p:nvSpPr>
          <p:spPr>
            <a:xfrm>
              <a:off x="3769699" y="2616986"/>
              <a:ext cx="1493446" cy="51838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3" name="Google Shape;153;p4"/>
            <p:cNvSpPr/>
            <p:nvPr/>
          </p:nvSpPr>
          <p:spPr>
            <a:xfrm>
              <a:off x="3423046" y="527210"/>
              <a:ext cx="1840098" cy="5183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4" name="Google Shape;154;p4"/>
            <p:cNvSpPr/>
            <p:nvPr/>
          </p:nvSpPr>
          <p:spPr>
            <a:xfrm>
              <a:off x="1582948" y="527210"/>
              <a:ext cx="1840098" cy="51838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5" name="Google Shape;155;p4"/>
            <p:cNvSpPr/>
            <p:nvPr/>
          </p:nvSpPr>
          <p:spPr>
            <a:xfrm>
              <a:off x="2188793" y="27473"/>
              <a:ext cx="2468506" cy="4997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4"/>
            <p:cNvSpPr txBox="1"/>
            <p:nvPr/>
          </p:nvSpPr>
          <p:spPr>
            <a:xfrm>
              <a:off x="2188793" y="27473"/>
              <a:ext cx="2468506" cy="4997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Экономика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7" name="Google Shape;157;p4"/>
            <p:cNvSpPr/>
            <p:nvPr/>
          </p:nvSpPr>
          <p:spPr>
            <a:xfrm>
              <a:off x="2042" y="1045596"/>
              <a:ext cx="3161811" cy="157138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4"/>
            <p:cNvSpPr txBox="1"/>
            <p:nvPr/>
          </p:nvSpPr>
          <p:spPr>
            <a:xfrm>
              <a:off x="2042" y="1045596"/>
              <a:ext cx="3161811" cy="15713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 организации деятель- ности людей по созданию жизненных благ, необходи- мых для удовлетворения пот- ребностей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9" name="Google Shape;159;p4"/>
            <p:cNvSpPr/>
            <p:nvPr/>
          </p:nvSpPr>
          <p:spPr>
            <a:xfrm>
              <a:off x="3682240" y="1045596"/>
              <a:ext cx="3161811" cy="157138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4"/>
            <p:cNvSpPr txBox="1"/>
            <p:nvPr/>
          </p:nvSpPr>
          <p:spPr>
            <a:xfrm>
              <a:off x="3682240" y="1045596"/>
              <a:ext cx="3161811" cy="15713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наука, которая исследует, как используются имеющиеся ограниченные ресурсы для удовлетворения неограни- ченных потребностей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4"/>
            <p:cNvSpPr/>
            <p:nvPr/>
          </p:nvSpPr>
          <p:spPr>
            <a:xfrm>
              <a:off x="2535445" y="3135372"/>
              <a:ext cx="2468506" cy="52092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4"/>
            <p:cNvSpPr txBox="1"/>
            <p:nvPr/>
          </p:nvSpPr>
          <p:spPr>
            <a:xfrm>
              <a:off x="2535445" y="3135372"/>
              <a:ext cx="2468506" cy="5209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макроэкономика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3" name="Google Shape;163;p4"/>
            <p:cNvSpPr/>
            <p:nvPr/>
          </p:nvSpPr>
          <p:spPr>
            <a:xfrm>
              <a:off x="2535445" y="4174688"/>
              <a:ext cx="2468506" cy="9981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4"/>
            <p:cNvSpPr txBox="1"/>
            <p:nvPr/>
          </p:nvSpPr>
          <p:spPr>
            <a:xfrm>
              <a:off x="2535445" y="4174688"/>
              <a:ext cx="2468506" cy="9981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рассматривает эконо- мические вопросы в масштабах страны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5" name="Google Shape;165;p4"/>
            <p:cNvSpPr/>
            <p:nvPr/>
          </p:nvSpPr>
          <p:spPr>
            <a:xfrm>
              <a:off x="5522339" y="3135372"/>
              <a:ext cx="2468506" cy="52092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4"/>
            <p:cNvSpPr txBox="1"/>
            <p:nvPr/>
          </p:nvSpPr>
          <p:spPr>
            <a:xfrm>
              <a:off x="5522339" y="3135372"/>
              <a:ext cx="2468506" cy="5209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микроэкономика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" name="Google Shape;167;p4"/>
            <p:cNvSpPr/>
            <p:nvPr/>
          </p:nvSpPr>
          <p:spPr>
            <a:xfrm>
              <a:off x="5522339" y="4174688"/>
              <a:ext cx="2468506" cy="9981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4"/>
            <p:cNvSpPr txBox="1"/>
            <p:nvPr/>
          </p:nvSpPr>
          <p:spPr>
            <a:xfrm>
              <a:off x="5522339" y="4174688"/>
              <a:ext cx="2468506" cy="9981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рассматривает вопро- сы одной экономичес- кой единицы, сферы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Блага, ресурсы, производство</a:t>
            </a:r>
            <a:endParaRPr/>
          </a:p>
        </p:txBody>
      </p:sp>
      <p:grpSp>
        <p:nvGrpSpPr>
          <p:cNvPr id="174" name="Google Shape;174;p5"/>
          <p:cNvGrpSpPr/>
          <p:nvPr/>
        </p:nvGrpSpPr>
        <p:grpSpPr>
          <a:xfrm>
            <a:off x="2027335" y="1949568"/>
            <a:ext cx="8135811" cy="4164227"/>
            <a:chOff x="546" y="518062"/>
            <a:chExt cx="8135811" cy="4164227"/>
          </a:xfrm>
        </p:grpSpPr>
        <p:sp>
          <p:nvSpPr>
            <p:cNvPr id="175" name="Google Shape;175;p5"/>
            <p:cNvSpPr/>
            <p:nvPr/>
          </p:nvSpPr>
          <p:spPr>
            <a:xfrm>
              <a:off x="6901191" y="2993276"/>
              <a:ext cx="91440" cy="49956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6" name="Google Shape;176;p5"/>
            <p:cNvSpPr/>
            <p:nvPr/>
          </p:nvSpPr>
          <p:spPr>
            <a:xfrm>
              <a:off x="4068452" y="1304262"/>
              <a:ext cx="2878459" cy="4995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7" name="Google Shape;177;p5"/>
            <p:cNvSpPr/>
            <p:nvPr/>
          </p:nvSpPr>
          <p:spPr>
            <a:xfrm>
              <a:off x="4022732" y="2993276"/>
              <a:ext cx="91440" cy="49956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8" name="Google Shape;178;p5"/>
            <p:cNvSpPr/>
            <p:nvPr/>
          </p:nvSpPr>
          <p:spPr>
            <a:xfrm>
              <a:off x="4022732" y="1304262"/>
              <a:ext cx="91440" cy="49956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9" name="Google Shape;179;p5"/>
            <p:cNvSpPr/>
            <p:nvPr/>
          </p:nvSpPr>
          <p:spPr>
            <a:xfrm>
              <a:off x="1144272" y="2993276"/>
              <a:ext cx="91440" cy="49956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5"/>
            <p:cNvSpPr/>
            <p:nvPr/>
          </p:nvSpPr>
          <p:spPr>
            <a:xfrm>
              <a:off x="1189992" y="1304262"/>
              <a:ext cx="2878459" cy="49956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5"/>
            <p:cNvSpPr/>
            <p:nvPr/>
          </p:nvSpPr>
          <p:spPr>
            <a:xfrm>
              <a:off x="558598" y="518062"/>
              <a:ext cx="7019706" cy="7862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5"/>
            <p:cNvSpPr txBox="1"/>
            <p:nvPr/>
          </p:nvSpPr>
          <p:spPr>
            <a:xfrm>
              <a:off x="558598" y="518062"/>
              <a:ext cx="7019706" cy="786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Блага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всё, что способно удовлетворять потребности людей, приносить людям пользу, доставлять удовольствие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546" y="1803829"/>
              <a:ext cx="2378892" cy="11894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5"/>
            <p:cNvSpPr txBox="1"/>
            <p:nvPr/>
          </p:nvSpPr>
          <p:spPr>
            <a:xfrm>
              <a:off x="546" y="1803829"/>
              <a:ext cx="2378892" cy="1189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природные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(созданы природой)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5" name="Google Shape;185;p5"/>
            <p:cNvSpPr/>
            <p:nvPr/>
          </p:nvSpPr>
          <p:spPr>
            <a:xfrm>
              <a:off x="546" y="3492843"/>
              <a:ext cx="2378892" cy="11894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5"/>
            <p:cNvSpPr txBox="1"/>
            <p:nvPr/>
          </p:nvSpPr>
          <p:spPr>
            <a:xfrm>
              <a:off x="546" y="3492843"/>
              <a:ext cx="2378892" cy="1189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(созданы в процессе производства)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2879005" y="1803829"/>
              <a:ext cx="2378892" cy="11894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5"/>
            <p:cNvSpPr txBox="1"/>
            <p:nvPr/>
          </p:nvSpPr>
          <p:spPr>
            <a:xfrm>
              <a:off x="2879005" y="1803829"/>
              <a:ext cx="2378892" cy="1189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материальные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(пища, одежда, жильё и т.д.)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9" name="Google Shape;189;p5"/>
            <p:cNvSpPr/>
            <p:nvPr/>
          </p:nvSpPr>
          <p:spPr>
            <a:xfrm>
              <a:off x="2879005" y="3492843"/>
              <a:ext cx="2378892" cy="11894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5"/>
            <p:cNvSpPr txBox="1"/>
            <p:nvPr/>
          </p:nvSpPr>
          <p:spPr>
            <a:xfrm>
              <a:off x="2879005" y="3492843"/>
              <a:ext cx="2378892" cy="1189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нематериальные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(образование, искусство, кино и т.д.)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5"/>
            <p:cNvSpPr/>
            <p:nvPr/>
          </p:nvSpPr>
          <p:spPr>
            <a:xfrm>
              <a:off x="5757465" y="1803829"/>
              <a:ext cx="2378892" cy="11894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5"/>
            <p:cNvSpPr txBox="1"/>
            <p:nvPr/>
          </p:nvSpPr>
          <p:spPr>
            <a:xfrm>
              <a:off x="5757465" y="1803829"/>
              <a:ext cx="2378892" cy="1189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" name="Google Shape;193;p5"/>
            <p:cNvSpPr/>
            <p:nvPr/>
          </p:nvSpPr>
          <p:spPr>
            <a:xfrm>
              <a:off x="5757465" y="3492843"/>
              <a:ext cx="2378892" cy="11894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5"/>
            <p:cNvSpPr txBox="1"/>
            <p:nvPr/>
          </p:nvSpPr>
          <p:spPr>
            <a:xfrm>
              <a:off x="5757465" y="3492843"/>
              <a:ext cx="2378892" cy="1189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частные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Блага, ресурсы, производство</a:t>
            </a:r>
            <a:endParaRPr/>
          </a:p>
        </p:txBody>
      </p:sp>
      <p:sp>
        <p:nvSpPr>
          <p:cNvPr id="200" name="Google Shape;200;p6"/>
          <p:cNvSpPr/>
          <p:nvPr/>
        </p:nvSpPr>
        <p:spPr>
          <a:xfrm>
            <a:off x="1104900" y="1457676"/>
            <a:ext cx="9980682" cy="64807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Общественное воспроизводство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процесс производства, распределения, обмена и потреб- ления благ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01" name="Google Shape;201;p6"/>
          <p:cNvGrpSpPr/>
          <p:nvPr/>
        </p:nvGrpSpPr>
        <p:grpSpPr>
          <a:xfrm>
            <a:off x="2569168" y="2295775"/>
            <a:ext cx="7052145" cy="3208681"/>
            <a:chOff x="1464268" y="1150"/>
            <a:chExt cx="7052145" cy="3208681"/>
          </a:xfrm>
        </p:grpSpPr>
        <p:sp>
          <p:nvSpPr>
            <p:cNvPr id="202" name="Google Shape;202;p6"/>
            <p:cNvSpPr/>
            <p:nvPr/>
          </p:nvSpPr>
          <p:spPr>
            <a:xfrm>
              <a:off x="3666886" y="1150"/>
              <a:ext cx="2646908" cy="74599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6"/>
            <p:cNvSpPr txBox="1"/>
            <p:nvPr/>
          </p:nvSpPr>
          <p:spPr>
            <a:xfrm>
              <a:off x="3703302" y="37566"/>
              <a:ext cx="2574076" cy="6731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распределение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(установление доли в созданном продукте)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4" name="Google Shape;204;p6"/>
            <p:cNvSpPr/>
            <p:nvPr/>
          </p:nvSpPr>
          <p:spPr>
            <a:xfrm>
              <a:off x="4305926" y="742545"/>
              <a:ext cx="2462688" cy="2462688"/>
            </a:xfrm>
            <a:custGeom>
              <a:rect b="b" l="l" r="r" t="t"/>
              <a:pathLst>
                <a:path extrusionOk="0" h="120000" w="120000">
                  <a:moveTo>
                    <a:pt x="75080" y="1926"/>
                  </a:moveTo>
                  <a:lnTo>
                    <a:pt x="75080" y="1926"/>
                  </a:lnTo>
                  <a:cubicBezTo>
                    <a:pt x="85391" y="4603"/>
                    <a:pt x="94803" y="9978"/>
                    <a:pt x="102350" y="17497"/>
                  </a:cubicBez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6"/>
            <p:cNvSpPr/>
            <p:nvPr/>
          </p:nvSpPr>
          <p:spPr>
            <a:xfrm>
              <a:off x="5869505" y="1258837"/>
              <a:ext cx="2646908" cy="74599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6"/>
            <p:cNvSpPr txBox="1"/>
            <p:nvPr/>
          </p:nvSpPr>
          <p:spPr>
            <a:xfrm>
              <a:off x="5905921" y="1295253"/>
              <a:ext cx="2574076" cy="6731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обмен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(получение взамен)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7" name="Google Shape;207;p6"/>
            <p:cNvSpPr/>
            <p:nvPr/>
          </p:nvSpPr>
          <p:spPr>
            <a:xfrm>
              <a:off x="4315707" y="7520"/>
              <a:ext cx="2462688" cy="2462688"/>
            </a:xfrm>
            <a:custGeom>
              <a:rect b="b" l="l" r="r" t="t"/>
              <a:pathLst>
                <a:path extrusionOk="0" h="120000" w="120000">
                  <a:moveTo>
                    <a:pt x="100638" y="104142"/>
                  </a:moveTo>
                  <a:cubicBezTo>
                    <a:pt x="93437" y="110772"/>
                    <a:pt x="84723" y="115539"/>
                    <a:pt x="75256" y="118028"/>
                  </a:cubicBez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6"/>
            <p:cNvSpPr/>
            <p:nvPr/>
          </p:nvSpPr>
          <p:spPr>
            <a:xfrm>
              <a:off x="3666886" y="2463839"/>
              <a:ext cx="2646908" cy="74599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6"/>
            <p:cNvSpPr txBox="1"/>
            <p:nvPr/>
          </p:nvSpPr>
          <p:spPr>
            <a:xfrm>
              <a:off x="3703302" y="2500255"/>
              <a:ext cx="2574076" cy="6731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потребление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(удовлетворение потребностей)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0" name="Google Shape;210;p6"/>
            <p:cNvSpPr/>
            <p:nvPr/>
          </p:nvSpPr>
          <p:spPr>
            <a:xfrm>
              <a:off x="3202285" y="7520"/>
              <a:ext cx="2462688" cy="2462688"/>
            </a:xfrm>
            <a:custGeom>
              <a:rect b="b" l="l" r="r" t="t"/>
              <a:pathLst>
                <a:path extrusionOk="0" h="120000" w="120000">
                  <a:moveTo>
                    <a:pt x="44743" y="118028"/>
                  </a:moveTo>
                  <a:lnTo>
                    <a:pt x="44743" y="118028"/>
                  </a:lnTo>
                  <a:cubicBezTo>
                    <a:pt x="35276" y="115539"/>
                    <a:pt x="26563" y="110772"/>
                    <a:pt x="19361" y="104142"/>
                  </a:cubicBez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6"/>
            <p:cNvSpPr/>
            <p:nvPr/>
          </p:nvSpPr>
          <p:spPr>
            <a:xfrm>
              <a:off x="1464268" y="1258837"/>
              <a:ext cx="2646908" cy="74599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6"/>
            <p:cNvSpPr txBox="1"/>
            <p:nvPr/>
          </p:nvSpPr>
          <p:spPr>
            <a:xfrm>
              <a:off x="1500684" y="1295253"/>
              <a:ext cx="2574076" cy="6731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производство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(создание благ)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3" name="Google Shape;213;p6"/>
            <p:cNvSpPr/>
            <p:nvPr/>
          </p:nvSpPr>
          <p:spPr>
            <a:xfrm>
              <a:off x="3212067" y="742545"/>
              <a:ext cx="2462688" cy="2462688"/>
            </a:xfrm>
            <a:custGeom>
              <a:rect b="b" l="l" r="r" t="t"/>
              <a:pathLst>
                <a:path extrusionOk="0" h="120000" w="120000">
                  <a:moveTo>
                    <a:pt x="17651" y="17497"/>
                  </a:moveTo>
                  <a:lnTo>
                    <a:pt x="17651" y="17497"/>
                  </a:lnTo>
                  <a:cubicBezTo>
                    <a:pt x="25197" y="9978"/>
                    <a:pt x="34610" y="4604"/>
                    <a:pt x="44921" y="1926"/>
                  </a:cubicBez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4" name="Google Shape;214;p6"/>
          <p:cNvGrpSpPr/>
          <p:nvPr/>
        </p:nvGrpSpPr>
        <p:grpSpPr>
          <a:xfrm>
            <a:off x="2584012" y="5937657"/>
            <a:ext cx="2847239" cy="802453"/>
            <a:chOff x="2608828" y="2652146"/>
            <a:chExt cx="2847239" cy="802453"/>
          </a:xfrm>
        </p:grpSpPr>
        <p:sp>
          <p:nvSpPr>
            <p:cNvPr id="215" name="Google Shape;215;p6"/>
            <p:cNvSpPr/>
            <p:nvPr/>
          </p:nvSpPr>
          <p:spPr>
            <a:xfrm>
              <a:off x="2608828" y="2652146"/>
              <a:ext cx="2847239" cy="80245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6"/>
            <p:cNvSpPr/>
            <p:nvPr/>
          </p:nvSpPr>
          <p:spPr>
            <a:xfrm>
              <a:off x="2648001" y="2691319"/>
              <a:ext cx="2768893" cy="724107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производственное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(для дальнейшего производ- ства)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17" name="Google Shape;217;p6"/>
          <p:cNvGrpSpPr/>
          <p:nvPr/>
        </p:nvGrpSpPr>
        <p:grpSpPr>
          <a:xfrm>
            <a:off x="6904492" y="5937657"/>
            <a:ext cx="2847239" cy="802453"/>
            <a:chOff x="2608828" y="2652146"/>
            <a:chExt cx="2847239" cy="802453"/>
          </a:xfrm>
        </p:grpSpPr>
        <p:sp>
          <p:nvSpPr>
            <p:cNvPr id="218" name="Google Shape;218;p6"/>
            <p:cNvSpPr/>
            <p:nvPr/>
          </p:nvSpPr>
          <p:spPr>
            <a:xfrm>
              <a:off x="2608828" y="2652146"/>
              <a:ext cx="2847239" cy="80245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6"/>
            <p:cNvSpPr/>
            <p:nvPr/>
          </p:nvSpPr>
          <p:spPr>
            <a:xfrm>
              <a:off x="2648001" y="2691319"/>
              <a:ext cx="2768893" cy="724107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личное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(для своих нужд)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220" name="Google Shape;220;p6"/>
          <p:cNvCxnSpPr/>
          <p:nvPr/>
        </p:nvCxnSpPr>
        <p:spPr>
          <a:xfrm>
            <a:off x="7192524" y="5577617"/>
            <a:ext cx="1008112" cy="288032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21" name="Google Shape;221;p6"/>
          <p:cNvCxnSpPr/>
          <p:nvPr/>
        </p:nvCxnSpPr>
        <p:spPr>
          <a:xfrm flipH="1">
            <a:off x="3880156" y="5577617"/>
            <a:ext cx="1368152" cy="288032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Блага, ресурсы, производство</a:t>
            </a:r>
            <a:endParaRPr/>
          </a:p>
        </p:txBody>
      </p:sp>
      <p:grpSp>
        <p:nvGrpSpPr>
          <p:cNvPr id="227" name="Google Shape;227;p7"/>
          <p:cNvGrpSpPr/>
          <p:nvPr/>
        </p:nvGrpSpPr>
        <p:grpSpPr>
          <a:xfrm>
            <a:off x="2027335" y="2091198"/>
            <a:ext cx="8135811" cy="3760195"/>
            <a:chOff x="546" y="720078"/>
            <a:chExt cx="8135811" cy="3760195"/>
          </a:xfrm>
        </p:grpSpPr>
        <p:sp>
          <p:nvSpPr>
            <p:cNvPr id="228" name="Google Shape;228;p7"/>
            <p:cNvSpPr/>
            <p:nvPr/>
          </p:nvSpPr>
          <p:spPr>
            <a:xfrm>
              <a:off x="6901191" y="3210611"/>
              <a:ext cx="91440" cy="49956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9" name="Google Shape;229;p7"/>
            <p:cNvSpPr/>
            <p:nvPr/>
          </p:nvSpPr>
          <p:spPr>
            <a:xfrm>
              <a:off x="4068452" y="1521598"/>
              <a:ext cx="2878459" cy="4995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0" name="Google Shape;230;p7"/>
            <p:cNvSpPr/>
            <p:nvPr/>
          </p:nvSpPr>
          <p:spPr>
            <a:xfrm>
              <a:off x="4022732" y="3210611"/>
              <a:ext cx="91440" cy="49956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1" name="Google Shape;231;p7"/>
            <p:cNvSpPr/>
            <p:nvPr/>
          </p:nvSpPr>
          <p:spPr>
            <a:xfrm>
              <a:off x="4022732" y="1521598"/>
              <a:ext cx="91440" cy="49956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2" name="Google Shape;232;p7"/>
            <p:cNvSpPr/>
            <p:nvPr/>
          </p:nvSpPr>
          <p:spPr>
            <a:xfrm>
              <a:off x="1189992" y="1521598"/>
              <a:ext cx="2878459" cy="49956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3" name="Google Shape;233;p7"/>
            <p:cNvSpPr/>
            <p:nvPr/>
          </p:nvSpPr>
          <p:spPr>
            <a:xfrm>
              <a:off x="2160235" y="720078"/>
              <a:ext cx="3816433" cy="80152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7"/>
            <p:cNvSpPr txBox="1"/>
            <p:nvPr/>
          </p:nvSpPr>
          <p:spPr>
            <a:xfrm>
              <a:off x="2160235" y="720078"/>
              <a:ext cx="3816433" cy="8015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Экономические блага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5" name="Google Shape;235;p7"/>
            <p:cNvSpPr/>
            <p:nvPr/>
          </p:nvSpPr>
          <p:spPr>
            <a:xfrm>
              <a:off x="546" y="2021165"/>
              <a:ext cx="2378892" cy="11894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7"/>
            <p:cNvSpPr txBox="1"/>
            <p:nvPr/>
          </p:nvSpPr>
          <p:spPr>
            <a:xfrm>
              <a:off x="546" y="2021165"/>
              <a:ext cx="2378892" cy="1189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экономическое благо, произведённое для собственного потреб- ления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7" name="Google Shape;237;p7"/>
            <p:cNvSpPr/>
            <p:nvPr/>
          </p:nvSpPr>
          <p:spPr>
            <a:xfrm>
              <a:off x="2879005" y="2021165"/>
              <a:ext cx="2378892" cy="11894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7"/>
            <p:cNvSpPr txBox="1"/>
            <p:nvPr/>
          </p:nvSpPr>
          <p:spPr>
            <a:xfrm>
              <a:off x="2879005" y="2021165"/>
              <a:ext cx="2378892" cy="1189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экономическое благо, произведённое не для собственного потреб- ления, а для обмена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9" name="Google Shape;239;p7"/>
            <p:cNvSpPr/>
            <p:nvPr/>
          </p:nvSpPr>
          <p:spPr>
            <a:xfrm>
              <a:off x="2879005" y="3710179"/>
              <a:ext cx="2378892" cy="7700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7"/>
            <p:cNvSpPr txBox="1"/>
            <p:nvPr/>
          </p:nvSpPr>
          <p:spPr>
            <a:xfrm>
              <a:off x="2879005" y="3710179"/>
              <a:ext cx="2378892" cy="7700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товар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1" name="Google Shape;241;p7"/>
            <p:cNvSpPr/>
            <p:nvPr/>
          </p:nvSpPr>
          <p:spPr>
            <a:xfrm>
              <a:off x="5757465" y="2021165"/>
              <a:ext cx="2378892" cy="11894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7"/>
            <p:cNvSpPr txBox="1"/>
            <p:nvPr/>
          </p:nvSpPr>
          <p:spPr>
            <a:xfrm>
              <a:off x="5757465" y="2021165"/>
              <a:ext cx="2378892" cy="1189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целенаправленное по- лезное действие, ко- торое потребляется в процессе осуществле- 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3" name="Google Shape;243;p7"/>
            <p:cNvSpPr/>
            <p:nvPr/>
          </p:nvSpPr>
          <p:spPr>
            <a:xfrm>
              <a:off x="5757465" y="3710179"/>
              <a:ext cx="2378892" cy="7700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7"/>
            <p:cNvSpPr txBox="1"/>
            <p:nvPr/>
          </p:nvSpPr>
          <p:spPr>
            <a:xfrm>
              <a:off x="5757465" y="3710179"/>
              <a:ext cx="2378892" cy="7700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услуга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Взаимосвязь и взаимозависимость между потребностя- ми и ресурсами в процессе экономического выбора</a:t>
            </a:r>
            <a:endParaRPr/>
          </a:p>
        </p:txBody>
      </p:sp>
      <p:sp>
        <p:nvSpPr>
          <p:cNvPr id="250" name="Google Shape;250;p8"/>
          <p:cNvSpPr/>
          <p:nvPr/>
        </p:nvSpPr>
        <p:spPr>
          <a:xfrm>
            <a:off x="2129082" y="2187247"/>
            <a:ext cx="8064896" cy="64807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Экономические ресурсы</a:t>
            </a:r>
            <a:endParaRPr b="1"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1" name="Google Shape;251;p8"/>
          <p:cNvSpPr/>
          <p:nvPr/>
        </p:nvSpPr>
        <p:spPr>
          <a:xfrm>
            <a:off x="2129082" y="2979335"/>
            <a:ext cx="8064896" cy="1152128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все виды природных и человеческих возможностей, которыми располагает общество и которые используются для создания экономических благ с целью удовлетворения человеческих потребностей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2" name="Google Shape;252;p8"/>
          <p:cNvSpPr/>
          <p:nvPr/>
        </p:nvSpPr>
        <p:spPr>
          <a:xfrm>
            <a:off x="2129082" y="4419495"/>
            <a:ext cx="3024336" cy="1152128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Потребности безграничны</a:t>
            </a:r>
            <a:endParaRPr b="1"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3" name="Google Shape;253;p8"/>
          <p:cNvSpPr/>
          <p:nvPr/>
        </p:nvSpPr>
        <p:spPr>
          <a:xfrm>
            <a:off x="7169642" y="4419495"/>
            <a:ext cx="3024336" cy="1152128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Ресурсы ограничены</a:t>
            </a:r>
            <a:endParaRPr b="1"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Взаимосвязь и взаимозависимость между потребностя- ми и ресурсами в процессе экономического выбора</a:t>
            </a:r>
            <a:endParaRPr/>
          </a:p>
        </p:txBody>
      </p:sp>
      <p:graphicFrame>
        <p:nvGraphicFramePr>
          <p:cNvPr id="259" name="Google Shape;259;p9"/>
          <p:cNvGraphicFramePr/>
          <p:nvPr/>
        </p:nvGraphicFramePr>
        <p:xfrm>
          <a:off x="1104900" y="145738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{68EF4814-9F8F-4267-91D6-2275A0390801}</a:tableStyleId>
              </a:tblPr>
              <a:tblGrid>
                <a:gridCol w="2316950"/>
                <a:gridCol w="7663750"/>
              </a:tblGrid>
              <a:tr h="5878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Экономические ресурсы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356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Трудовые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Трудоспособное население (люди с разной профессиональной подго- товкой, уровнем квалификации, предпринимательскими способностя- ми и т.п.)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56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Природные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Разведанные запасы полезных ископаемых, земля и её недра, лесные и водные ресурсы, природно-климатические условия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49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Финансовые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Денежные средства, которые общество готово выделить на организа- цию производства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49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Материальные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Совокупность средств производства (сырьё, материалы, топливо, обо- рудование)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18.02.2024</vt:lpwstr>
  </property>
</Properties>
</file>