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30.xml"/>
  <Override ContentType="application/vnd.openxmlformats-officedocument.presentationml.slide+xml" PartName="/ppt/slides/slide22.xml"/>
  <Override ContentType="application/vnd.openxmlformats-officedocument.presentationml.slide+xml" PartName="/ppt/slides/slide26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5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29.xml"/>
  <Override ContentType="application/vnd.openxmlformats-officedocument.presentationml.slide+xml" PartName="/ppt/slides/slide24.xml"/>
  <Override ContentType="application/vnd.openxmlformats-officedocument.presentationml.slide+xml" PartName="/ppt/slides/slide11.xml"/>
  <Override ContentType="application/vnd.openxmlformats-officedocument.presentationml.slide+xml" PartName="/ppt/slides/slide32.xml"/>
  <Override ContentType="application/vnd.openxmlformats-officedocument.presentationml.slide+xml" PartName="/ppt/slides/slide1.xml"/>
  <Override ContentType="application/vnd.openxmlformats-officedocument.presentationml.slide+xml" PartName="/ppt/slides/slide28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31.xml"/>
  <Override ContentType="application/vnd.openxmlformats-officedocument.presentationml.slide+xml" PartName="/ppt/slides/slide23.xml"/>
  <Override ContentType="application/vnd.openxmlformats-officedocument.presentationml.slide+xml" PartName="/ppt/slides/slide27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4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notesSlide+xml" PartName="/ppt/notesSlides/notesSlide29.xml"/>
  <Override ContentType="application/vnd.openxmlformats-officedocument.presentationml.notesSlide+xml" PartName="/ppt/notesSlides/notesSlide32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28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4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25.xml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0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6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31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27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10.xml"/>
  <Override ContentType="application/vnd.openxmlformats-officedocument.custom-properties+xml" PartName="/docProps/custom.xml"/>
  <Override ContentType="application/binary" PartName="/ppt/metadata"/>
  <Override ContentType="application/vnd.openxmlformats-officedocument.presentationml.notesMaster+xml" PartName="/ppt/notesMasters/notesMaster1.xml"/>
  <Override ContentType="application/vnd.openxmlformats-officedocument.presentationml.presProps+xml" PartName="/ppt/presProps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custom-properties" Target="docProps/custom.xml"/><Relationship Id="rId2" Type="http://schemas.openxmlformats.org/package/2006/relationships/metadata/core-properties" Target="docProps/core.xml"/><Relationship Id="rId3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48" r:id="rId5"/>
  </p:sldMasterIdLst>
  <p:notesMasterIdLst>
    <p:notesMasterId r:id="rId6"/>
  </p:notes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68" r:id="rId19"/>
    <p:sldId id="269" r:id="rId20"/>
    <p:sldId id="270" r:id="rId21"/>
    <p:sldId id="271" r:id="rId22"/>
    <p:sldId id="272" r:id="rId23"/>
    <p:sldId id="273" r:id="rId24"/>
    <p:sldId id="274" r:id="rId25"/>
    <p:sldId id="275" r:id="rId26"/>
    <p:sldId id="276" r:id="rId27"/>
    <p:sldId id="277" r:id="rId28"/>
    <p:sldId id="278" r:id="rId29"/>
    <p:sldId id="279" r:id="rId30"/>
    <p:sldId id="280" r:id="rId31"/>
    <p:sldId id="281" r:id="rId32"/>
    <p:sldId id="282" r:id="rId33"/>
    <p:sldId id="283" r:id="rId34"/>
    <p:sldId id="284" r:id="rId35"/>
    <p:sldId id="285" r:id="rId36"/>
    <p:sldId id="286" r:id="rId37"/>
    <p:sldId id="287" r:id="rId38"/>
  </p:sldIdLst>
  <p:sldSz cy="6858000" cx="12192000"/>
  <p:notesSz cx="6858000" cy="9144000"/>
  <p:embeddedFontLst>
    <p:embeddedFont>
      <p:font typeface="Anta"/>
      <p:regular r:id="rId39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GoogleSlidesCustomDataVersion2">
      <go:slidesCustomData xmlns:go="http://customooxmlschemas.google.com/" r:id="rId40" roundtripDataSignature="AMtx7miQiqNqmA14bZkAPViDwsOFGo7pTA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tableStyles.xml><?xml version="1.0" encoding="utf-8"?>
<a:tblStyleLst xmlns:a="http://schemas.openxmlformats.org/drawingml/2006/main" xmlns:r="http://schemas.openxmlformats.org/officeDocument/2006/relationships" def="{8976EEBE-9999-44FF-A856-3738B5BC197F}">
  <a:tblStyle styleId="{8976EEBE-9999-44FF-A856-3738B5BC197F}" styleName="Table_0">
    <a:wholeTbl>
      <a:tcTxStyle b="off" i="off">
        <a:font>
          <a:latin typeface="Euphemia"/>
          <a:ea typeface="Euphemia"/>
          <a:cs typeface="Euphemia"/>
        </a:font>
        <a:schemeClr val="dk1"/>
      </a:tcTxStyle>
      <a:tcStyle>
        <a:tcBdr>
          <a:left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left>
          <a:right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right>
          <a:top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top>
          <a:bottom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bottom>
          <a:insideH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insideH>
          <a:insideV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insideV>
        </a:tcBdr>
        <a:fill>
          <a:solidFill>
            <a:srgbClr val="E8E8E8"/>
          </a:solidFill>
        </a:fill>
      </a:tcStyle>
    </a:wholeTbl>
    <a:band1H>
      <a:tcTxStyle/>
      <a:tcStyle>
        <a:fill>
          <a:solidFill>
            <a:srgbClr val="CFCECD"/>
          </a:solidFill>
        </a:fill>
      </a:tcStyle>
    </a:band1H>
    <a:band2H>
      <a:tcTxStyle/>
    </a:band2H>
    <a:band1V>
      <a:tcTxStyle/>
      <a:tcStyle>
        <a:fill>
          <a:solidFill>
            <a:srgbClr val="CFCECD"/>
          </a:solidFill>
        </a:fill>
      </a:tcStyle>
    </a:band1V>
    <a:band2V>
      <a:tcTxStyle/>
    </a:band2V>
    <a:lastCol>
      <a:tcTxStyle b="on" i="off">
        <a:font>
          <a:latin typeface="Euphemia"/>
          <a:ea typeface="Euphemia"/>
          <a:cs typeface="Euphemia"/>
        </a:font>
        <a:schemeClr val="lt1"/>
      </a:tcTxStyle>
      <a:tcStyle>
        <a:fill>
          <a:solidFill>
            <a:schemeClr val="dk1"/>
          </a:solidFill>
        </a:fill>
      </a:tcStyle>
    </a:lastCol>
    <a:firstCol>
      <a:tcTxStyle b="on" i="off">
        <a:font>
          <a:latin typeface="Euphemia"/>
          <a:ea typeface="Euphemia"/>
          <a:cs typeface="Euphemia"/>
        </a:font>
        <a:schemeClr val="lt1"/>
      </a:tcTxStyle>
      <a:tcStyle>
        <a:fill>
          <a:solidFill>
            <a:schemeClr val="dk1"/>
          </a:solidFill>
        </a:fill>
      </a:tcStyle>
    </a:firstCol>
    <a:lastRow>
      <a:tcTxStyle b="on" i="off">
        <a:font>
          <a:latin typeface="Euphemia"/>
          <a:ea typeface="Euphemia"/>
          <a:cs typeface="Euphemia"/>
        </a:font>
        <a:schemeClr val="lt1"/>
      </a:tcTxStyle>
      <a:tcStyle>
        <a:tcBdr>
          <a:top>
            <a:ln cap="flat" cmpd="sng" w="381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top>
        </a:tcBdr>
        <a:fill>
          <a:solidFill>
            <a:schemeClr val="dk1"/>
          </a:solidFill>
        </a:fill>
      </a:tcStyle>
    </a:lastRow>
    <a:seCell>
      <a:tcTxStyle/>
    </a:seCell>
    <a:swCell>
      <a:tcTxStyle/>
    </a:swCell>
    <a:firstRow>
      <a:tcTxStyle b="on" i="off">
        <a:font>
          <a:latin typeface="Euphemia"/>
          <a:ea typeface="Euphemia"/>
          <a:cs typeface="Euphemia"/>
        </a:font>
        <a:schemeClr val="lt1"/>
      </a:tcTxStyle>
      <a:tcStyle>
        <a:tcBdr>
          <a:bottom>
            <a:ln cap="flat" cmpd="sng" w="381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bottom>
        </a:tcBdr>
        <a:fill>
          <a:solidFill>
            <a:schemeClr val="dk1"/>
          </a:solidFill>
        </a:fill>
      </a:tcStyle>
    </a:firstRow>
    <a:neCell>
      <a:tcTxStyle/>
    </a:neCell>
    <a:nwCell>
      <a:tcTxStyle/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2160" orient="horz"/>
        <p:guide pos="384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40" Type="http://customschemas.google.com/relationships/presentationmetadata" Target="metadata"/><Relationship Id="rId20" Type="http://schemas.openxmlformats.org/officeDocument/2006/relationships/slide" Target="slides/slide14.xml"/><Relationship Id="rId22" Type="http://schemas.openxmlformats.org/officeDocument/2006/relationships/slide" Target="slides/slide16.xml"/><Relationship Id="rId21" Type="http://schemas.openxmlformats.org/officeDocument/2006/relationships/slide" Target="slides/slide15.xml"/><Relationship Id="rId24" Type="http://schemas.openxmlformats.org/officeDocument/2006/relationships/slide" Target="slides/slide18.xml"/><Relationship Id="rId23" Type="http://schemas.openxmlformats.org/officeDocument/2006/relationships/slide" Target="slides/slide17.xml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tableStyles" Target="tableStyles.xml"/><Relationship Id="rId9" Type="http://schemas.openxmlformats.org/officeDocument/2006/relationships/slide" Target="slides/slide3.xml"/><Relationship Id="rId26" Type="http://schemas.openxmlformats.org/officeDocument/2006/relationships/slide" Target="slides/slide20.xml"/><Relationship Id="rId25" Type="http://schemas.openxmlformats.org/officeDocument/2006/relationships/slide" Target="slides/slide19.xml"/><Relationship Id="rId28" Type="http://schemas.openxmlformats.org/officeDocument/2006/relationships/slide" Target="slides/slide22.xml"/><Relationship Id="rId27" Type="http://schemas.openxmlformats.org/officeDocument/2006/relationships/slide" Target="slides/slide21.xml"/><Relationship Id="rId5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29" Type="http://schemas.openxmlformats.org/officeDocument/2006/relationships/slide" Target="slides/slide23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31" Type="http://schemas.openxmlformats.org/officeDocument/2006/relationships/slide" Target="slides/slide25.xml"/><Relationship Id="rId30" Type="http://schemas.openxmlformats.org/officeDocument/2006/relationships/slide" Target="slides/slide24.xml"/><Relationship Id="rId11" Type="http://schemas.openxmlformats.org/officeDocument/2006/relationships/slide" Target="slides/slide5.xml"/><Relationship Id="rId33" Type="http://schemas.openxmlformats.org/officeDocument/2006/relationships/slide" Target="slides/slide27.xml"/><Relationship Id="rId10" Type="http://schemas.openxmlformats.org/officeDocument/2006/relationships/slide" Target="slides/slide4.xml"/><Relationship Id="rId32" Type="http://schemas.openxmlformats.org/officeDocument/2006/relationships/slide" Target="slides/slide26.xml"/><Relationship Id="rId13" Type="http://schemas.openxmlformats.org/officeDocument/2006/relationships/slide" Target="slides/slide7.xml"/><Relationship Id="rId35" Type="http://schemas.openxmlformats.org/officeDocument/2006/relationships/slide" Target="slides/slide29.xml"/><Relationship Id="rId12" Type="http://schemas.openxmlformats.org/officeDocument/2006/relationships/slide" Target="slides/slide6.xml"/><Relationship Id="rId34" Type="http://schemas.openxmlformats.org/officeDocument/2006/relationships/slide" Target="slides/slide28.xml"/><Relationship Id="rId15" Type="http://schemas.openxmlformats.org/officeDocument/2006/relationships/slide" Target="slides/slide9.xml"/><Relationship Id="rId37" Type="http://schemas.openxmlformats.org/officeDocument/2006/relationships/slide" Target="slides/slide31.xml"/><Relationship Id="rId14" Type="http://schemas.openxmlformats.org/officeDocument/2006/relationships/slide" Target="slides/slide8.xml"/><Relationship Id="rId36" Type="http://schemas.openxmlformats.org/officeDocument/2006/relationships/slide" Target="slides/slide30.xml"/><Relationship Id="rId17" Type="http://schemas.openxmlformats.org/officeDocument/2006/relationships/slide" Target="slides/slide11.xml"/><Relationship Id="rId39" Type="http://schemas.openxmlformats.org/officeDocument/2006/relationships/font" Target="fonts/Anta-regular.fntdata"/><Relationship Id="rId16" Type="http://schemas.openxmlformats.org/officeDocument/2006/relationships/slide" Target="slides/slide10.xml"/><Relationship Id="rId38" Type="http://schemas.openxmlformats.org/officeDocument/2006/relationships/slide" Target="slides/slide32.xml"/><Relationship Id="rId19" Type="http://schemas.openxmlformats.org/officeDocument/2006/relationships/slide" Target="slides/slide13.xml"/><Relationship Id="rId18" Type="http://schemas.openxmlformats.org/officeDocument/2006/relationships/slide" Target="slides/slide12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/>
          <p:nvPr>
            <p:ph idx="2" type="hdr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" name="Google Shape;4;n"/>
          <p:cNvSpPr txBox="1"/>
          <p:nvPr>
            <p:ph idx="10" type="dt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" name="Google Shape;5;n"/>
          <p:cNvSpPr/>
          <p:nvPr>
            <p:ph idx="3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" name="Google Shape;6;n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28600" lvl="1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28600" lvl="5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28600" lvl="6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28600" lvl="7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28600" lvl="8" marL="4114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" name="Google Shape;7;n"/>
          <p:cNvSpPr txBox="1"/>
          <p:nvPr>
            <p:ph idx="11" type="ftr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" name="Google Shape;8;n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ru-RU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5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p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17" name="Google Shape;117;p1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/>
          </a:p>
        </p:txBody>
      </p:sp>
      <p:sp>
        <p:nvSpPr>
          <p:cNvPr id="118" name="Google Shape;118;p1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4" name="Shape 2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" name="Google Shape;235;p9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36" name="Google Shape;236;p9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7" name="Google Shape;237;p9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1" name="Shape 2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" name="Google Shape;242;p1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43" name="Google Shape;243;p10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44" name="Google Shape;244;p10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2" name="Shape 2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3" name="Google Shape;253;p1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54" name="Google Shape;254;p11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55" name="Google Shape;255;p11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9" name="Shape 2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0" name="Google Shape;260;p1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61" name="Google Shape;261;p12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62" name="Google Shape;262;p12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88" name="Shape 2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9" name="Google Shape;289;p1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90" name="Google Shape;290;p13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91" name="Google Shape;291;p13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03" name="Shape 3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4" name="Google Shape;304;p14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05" name="Google Shape;305;p14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06" name="Google Shape;306;p14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42" name="Shape 3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3" name="Google Shape;343;p15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44" name="Google Shape;344;p15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45" name="Google Shape;345;p15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61" name="Shape 3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2" name="Google Shape;362;p16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63" name="Google Shape;363;p16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64" name="Google Shape;364;p16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72" name="Shape 3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3" name="Google Shape;373;p17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74" name="Google Shape;374;p17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5" name="Google Shape;375;p17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83" name="Shape 3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4" name="Google Shape;384;p18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85" name="Google Shape;385;p18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86" name="Google Shape;386;p18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7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p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29" name="Google Shape;129;p2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0" name="Google Shape;130;p2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90" name="Shape 3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1" name="Google Shape;391;p19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92" name="Google Shape;392;p19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93" name="Google Shape;393;p19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24" name="Shape 4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5" name="Google Shape;425;p2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26" name="Google Shape;426;p20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27" name="Google Shape;427;p20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51" name="Shape 4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2" name="Google Shape;452;p2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53" name="Google Shape;453;p21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54" name="Google Shape;454;p21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72" name="Shape 4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3" name="Google Shape;473;p2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74" name="Google Shape;474;p22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75" name="Google Shape;475;p22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1" name="Shape 5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2" name="Google Shape;502;p2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503" name="Google Shape;503;p23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04" name="Google Shape;504;p23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18" name="Shape 5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9" name="Google Shape;519;p24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520" name="Google Shape;520;p24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21" name="Google Shape;521;p24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46" name="Shape 5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7" name="Google Shape;547;p25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548" name="Google Shape;548;p25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49" name="Google Shape;549;p25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57" name="Shape 5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8" name="Google Shape;558;p26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559" name="Google Shape;559;p26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60" name="Google Shape;560;p26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75" name="Shape 5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6" name="Google Shape;576;p27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577" name="Google Shape;577;p27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78" name="Google Shape;578;p27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99" name="Shape 5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0" name="Google Shape;600;p28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01" name="Google Shape;601;p28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02" name="Google Shape;602;p28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4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p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36" name="Google Shape;136;p3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7" name="Google Shape;137;p3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13" name="Shape 6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" name="Google Shape;614;p29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15" name="Google Shape;615;p29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16" name="Google Shape;616;p29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26" name="Shape 6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7" name="Google Shape;627;p3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28" name="Google Shape;628;p30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29" name="Google Shape;629;p30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47" name="Shape 6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8" name="Google Shape;648;p3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49" name="Google Shape;649;p31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50" name="Google Shape;650;p31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0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Google Shape;171;p4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72" name="Google Shape;172;p4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3" name="Google Shape;173;p4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1" name="Shape 1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Google Shape;182;p5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83" name="Google Shape;183;p5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4" name="Google Shape;184;p5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2" name="Shape 1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Google Shape;193;p6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94" name="Google Shape;194;p6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5" name="Google Shape;195;p6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5" name="Shape 2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Google Shape;206;p7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07" name="Google Shape;207;p7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8" name="Google Shape;208;p7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6" name="Shape 2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" name="Google Shape;217;g3350b7ed361_0_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18" name="Google Shape;218;g3350b7ed361_0_0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9" name="Google Shape;219;g3350b7ed361_0_0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3" name="Shape 2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" name="Google Shape;224;p8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25" name="Google Shape;225;p8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26" name="Google Shape;226;p8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Титульный слайд с рисунком" showMasterSp="0">
  <p:cSld name="Титульный слайд с рисунком">
    <p:spTree>
      <p:nvGrpSpPr>
        <p:cNvPr id="18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oogle Shape;19;p33"/>
          <p:cNvGrpSpPr/>
          <p:nvPr/>
        </p:nvGrpSpPr>
        <p:grpSpPr>
          <a:xfrm rot="10800000">
            <a:off x="0" y="5645510"/>
            <a:ext cx="12192000" cy="63125"/>
            <a:chOff x="507492" y="1501519"/>
            <a:chExt cx="8129016" cy="63125"/>
          </a:xfrm>
        </p:grpSpPr>
        <p:cxnSp>
          <p:nvCxnSpPr>
            <p:cNvPr id="20" name="Google Shape;20;p33"/>
            <p:cNvCxnSpPr/>
            <p:nvPr/>
          </p:nvCxnSpPr>
          <p:spPr>
            <a:xfrm>
              <a:off x="507492" y="1564644"/>
              <a:ext cx="8129016" cy="0"/>
            </a:xfrm>
            <a:prstGeom prst="straightConnector1">
              <a:avLst/>
            </a:prstGeom>
            <a:noFill/>
            <a:ln cap="flat" cmpd="sng" w="38100">
              <a:solidFill>
                <a:schemeClr val="dk1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cxnSp>
          <p:nvCxnSpPr>
            <p:cNvPr id="21" name="Google Shape;21;p33"/>
            <p:cNvCxnSpPr/>
            <p:nvPr/>
          </p:nvCxnSpPr>
          <p:spPr>
            <a:xfrm>
              <a:off x="507492" y="1501519"/>
              <a:ext cx="8129016" cy="0"/>
            </a:xfrm>
            <a:prstGeom prst="straightConnector1">
              <a:avLst/>
            </a:prstGeom>
            <a:noFill/>
            <a:ln cap="flat" cmpd="sng" w="12700">
              <a:solidFill>
                <a:schemeClr val="dk1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</p:grpSp>
      <p:grpSp>
        <p:nvGrpSpPr>
          <p:cNvPr id="22" name="Google Shape;22;p33"/>
          <p:cNvGrpSpPr/>
          <p:nvPr/>
        </p:nvGrpSpPr>
        <p:grpSpPr>
          <a:xfrm>
            <a:off x="0" y="1143000"/>
            <a:ext cx="12192000" cy="63125"/>
            <a:chOff x="507492" y="1501519"/>
            <a:chExt cx="8129016" cy="63125"/>
          </a:xfrm>
        </p:grpSpPr>
        <p:cxnSp>
          <p:nvCxnSpPr>
            <p:cNvPr id="23" name="Google Shape;23;p33"/>
            <p:cNvCxnSpPr/>
            <p:nvPr/>
          </p:nvCxnSpPr>
          <p:spPr>
            <a:xfrm>
              <a:off x="507492" y="1564644"/>
              <a:ext cx="8129016" cy="0"/>
            </a:xfrm>
            <a:prstGeom prst="straightConnector1">
              <a:avLst/>
            </a:prstGeom>
            <a:noFill/>
            <a:ln cap="flat" cmpd="sng" w="38100">
              <a:solidFill>
                <a:schemeClr val="dk1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cxnSp>
          <p:nvCxnSpPr>
            <p:cNvPr id="24" name="Google Shape;24;p33"/>
            <p:cNvCxnSpPr/>
            <p:nvPr/>
          </p:nvCxnSpPr>
          <p:spPr>
            <a:xfrm>
              <a:off x="507492" y="1501519"/>
              <a:ext cx="8129016" cy="0"/>
            </a:xfrm>
            <a:prstGeom prst="straightConnector1">
              <a:avLst/>
            </a:prstGeom>
            <a:noFill/>
            <a:ln cap="flat" cmpd="sng" w="12700">
              <a:solidFill>
                <a:schemeClr val="dk1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</p:grpSp>
      <p:sp>
        <p:nvSpPr>
          <p:cNvPr id="25" name="Google Shape;25;p33"/>
          <p:cNvSpPr/>
          <p:nvPr/>
        </p:nvSpPr>
        <p:spPr>
          <a:xfrm>
            <a:off x="0" y="5778124"/>
            <a:ext cx="12192000" cy="107987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" name="Google Shape;26;p33"/>
          <p:cNvSpPr/>
          <p:nvPr/>
        </p:nvSpPr>
        <p:spPr>
          <a:xfrm>
            <a:off x="0" y="0"/>
            <a:ext cx="12192000" cy="107987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" name="Google Shape;27;p33"/>
          <p:cNvSpPr txBox="1"/>
          <p:nvPr>
            <p:ph type="ctrTitle"/>
          </p:nvPr>
        </p:nvSpPr>
        <p:spPr>
          <a:xfrm>
            <a:off x="1104900" y="2292094"/>
            <a:ext cx="5734050" cy="2219691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0" spcFirstLastPara="1" rIns="0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nta"/>
              <a:buNone/>
              <a:defRPr sz="4400" cap="none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8" name="Google Shape;28;p33" title="Пустой заполнитель, вместо которого можно добавить изображение. Щелкните заполнитель и выберите изображение, которое требуется добавить"/>
          <p:cNvSpPr/>
          <p:nvPr>
            <p:ph idx="2" type="pic"/>
          </p:nvPr>
        </p:nvSpPr>
        <p:spPr>
          <a:xfrm>
            <a:off x="6981063" y="1310656"/>
            <a:ext cx="5210937" cy="4208604"/>
          </a:xfrm>
          <a:prstGeom prst="rect">
            <a:avLst/>
          </a:prstGeom>
          <a:solidFill>
            <a:srgbClr val="DED9D6"/>
          </a:solidFill>
          <a:ln>
            <a:noFill/>
          </a:ln>
        </p:spPr>
      </p:sp>
      <p:sp>
        <p:nvSpPr>
          <p:cNvPr id="29" name="Google Shape;29;p33"/>
          <p:cNvSpPr txBox="1"/>
          <p:nvPr>
            <p:ph idx="1" type="subTitle"/>
          </p:nvPr>
        </p:nvSpPr>
        <p:spPr>
          <a:xfrm>
            <a:off x="1104900" y="4511784"/>
            <a:ext cx="5734050" cy="95556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0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1pPr>
            <a:lvl2pPr lvl="1" algn="ctr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/>
        </p:txBody>
      </p:sp>
      <p:pic>
        <p:nvPicPr>
          <p:cNvPr id="30" name="Google Shape;30;p33" title="Вкладка ленты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1325880" y="0"/>
            <a:ext cx="1747524" cy="229209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Объект с подписью" type="objTx">
  <p:cSld name="OBJECT_WITH_CAPTION_TEXT">
    <p:spTree>
      <p:nvGrpSpPr>
        <p:cNvPr id="93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p42"/>
          <p:cNvSpPr txBox="1"/>
          <p:nvPr>
            <p:ph type="title"/>
          </p:nvPr>
        </p:nvSpPr>
        <p:spPr>
          <a:xfrm>
            <a:off x="1104900" y="76200"/>
            <a:ext cx="9980682" cy="109696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0" spcFirstLastPara="1" rIns="0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nta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5" name="Google Shape;95;p42"/>
          <p:cNvSpPr txBox="1"/>
          <p:nvPr>
            <p:ph idx="1" type="body"/>
          </p:nvPr>
        </p:nvSpPr>
        <p:spPr>
          <a:xfrm>
            <a:off x="5641848" y="1600199"/>
            <a:ext cx="5445252" cy="457200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0" wrap="square" tIns="45700">
            <a:normAutofit/>
          </a:bodyPr>
          <a:lstStyle>
            <a:lvl1pPr indent="-355600" lvl="0" marL="457200" algn="l">
              <a:lnSpc>
                <a:spcPct val="90000"/>
              </a:lnSpc>
              <a:spcBef>
                <a:spcPts val="1800"/>
              </a:spcBef>
              <a:spcAft>
                <a:spcPts val="0"/>
              </a:spcAft>
              <a:buClr>
                <a:schemeClr val="dk1"/>
              </a:buClr>
              <a:buSzPts val="2000"/>
              <a:buChar char="▪"/>
              <a:defRPr sz="2000"/>
            </a:lvl1pPr>
            <a:lvl2pPr indent="-330200" lvl="1" marL="9144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600"/>
              <a:buChar char="▪"/>
              <a:defRPr sz="1600"/>
            </a:lvl2pPr>
            <a:lvl3pPr indent="-330200" lvl="2" marL="13716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600"/>
              <a:buChar char="▪"/>
              <a:defRPr sz="1600"/>
            </a:lvl3pPr>
            <a:lvl4pPr indent="-317500" lvl="3" marL="18288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400"/>
              <a:buChar char="▪"/>
              <a:defRPr sz="1400"/>
            </a:lvl4pPr>
            <a:lvl5pPr indent="-317500" lvl="4" marL="22860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400"/>
              <a:buChar char="▪"/>
              <a:defRPr sz="1400"/>
            </a:lvl5pPr>
            <a:lvl6pPr indent="-3175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Char char="▪"/>
              <a:defRPr sz="1400"/>
            </a:lvl6pPr>
            <a:lvl7pPr indent="-3175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Char char="▪"/>
              <a:defRPr sz="1400"/>
            </a:lvl7pPr>
            <a:lvl8pPr indent="-3175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Char char="▪"/>
              <a:defRPr sz="1400"/>
            </a:lvl8pPr>
            <a:lvl9pPr indent="-3175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Char char="▪"/>
              <a:defRPr sz="1400"/>
            </a:lvl9pPr>
          </a:lstStyle>
          <a:p/>
        </p:txBody>
      </p:sp>
      <p:sp>
        <p:nvSpPr>
          <p:cNvPr id="96" name="Google Shape;96;p42"/>
          <p:cNvSpPr txBox="1"/>
          <p:nvPr>
            <p:ph idx="2" type="body"/>
          </p:nvPr>
        </p:nvSpPr>
        <p:spPr>
          <a:xfrm>
            <a:off x="1104900" y="1600200"/>
            <a:ext cx="4384548" cy="4572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0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1pPr>
            <a:lvl2pPr indent="-228600" lvl="1" marL="9144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97" name="Google Shape;97;p42"/>
          <p:cNvSpPr txBox="1"/>
          <p:nvPr>
            <p:ph idx="10" type="dt"/>
          </p:nvPr>
        </p:nvSpPr>
        <p:spPr>
          <a:xfrm>
            <a:off x="1104899" y="6356351"/>
            <a:ext cx="182955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0" spcFirstLastPara="1" rIns="0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8" name="Google Shape;98;p42"/>
          <p:cNvSpPr txBox="1"/>
          <p:nvPr>
            <p:ph idx="11" type="ftr"/>
          </p:nvPr>
        </p:nvSpPr>
        <p:spPr>
          <a:xfrm>
            <a:off x="2934459" y="6356350"/>
            <a:ext cx="6323082" cy="36512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0" spcFirstLastPara="1" rIns="0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9" name="Google Shape;99;p42"/>
          <p:cNvSpPr txBox="1"/>
          <p:nvPr>
            <p:ph idx="12" type="sldNum"/>
          </p:nvPr>
        </p:nvSpPr>
        <p:spPr>
          <a:xfrm>
            <a:off x="9256782" y="6356351"/>
            <a:ext cx="1828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0" spcFirstLastPara="1" rIns="0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Заголовок и вертикальный текст" type="vertTx">
  <p:cSld name="VERTICAL_TEXT">
    <p:spTree>
      <p:nvGrpSpPr>
        <p:cNvPr id="100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p43"/>
          <p:cNvSpPr txBox="1"/>
          <p:nvPr>
            <p:ph type="title"/>
          </p:nvPr>
        </p:nvSpPr>
        <p:spPr>
          <a:xfrm>
            <a:off x="1104900" y="76200"/>
            <a:ext cx="9980682" cy="109696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0" spcFirstLastPara="1" rIns="0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2" name="Google Shape;102;p43"/>
          <p:cNvSpPr txBox="1"/>
          <p:nvPr>
            <p:ph idx="1" type="body"/>
          </p:nvPr>
        </p:nvSpPr>
        <p:spPr>
          <a:xfrm rot="5400000">
            <a:off x="3810000" y="-1104900"/>
            <a:ext cx="4572000" cy="9982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0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8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1pPr>
            <a:lvl2pPr indent="-342900" lvl="1" marL="9144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2pPr>
            <a:lvl3pPr indent="-342900" lvl="2" marL="13716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3pPr>
            <a:lvl4pPr indent="-342900" lvl="3" marL="18288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4pPr>
            <a:lvl5pPr indent="-342900" lvl="4" marL="22860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9pPr>
          </a:lstStyle>
          <a:p/>
        </p:txBody>
      </p:sp>
      <p:sp>
        <p:nvSpPr>
          <p:cNvPr id="103" name="Google Shape;103;p43"/>
          <p:cNvSpPr txBox="1"/>
          <p:nvPr>
            <p:ph idx="10" type="dt"/>
          </p:nvPr>
        </p:nvSpPr>
        <p:spPr>
          <a:xfrm>
            <a:off x="1104899" y="6356351"/>
            <a:ext cx="182955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0" spcFirstLastPara="1" rIns="0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4" name="Google Shape;104;p43"/>
          <p:cNvSpPr txBox="1"/>
          <p:nvPr>
            <p:ph idx="11" type="ftr"/>
          </p:nvPr>
        </p:nvSpPr>
        <p:spPr>
          <a:xfrm>
            <a:off x="2934459" y="6356350"/>
            <a:ext cx="6323082" cy="36512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0" spcFirstLastPara="1" rIns="0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5" name="Google Shape;105;p43"/>
          <p:cNvSpPr txBox="1"/>
          <p:nvPr>
            <p:ph idx="12" type="sldNum"/>
          </p:nvPr>
        </p:nvSpPr>
        <p:spPr>
          <a:xfrm>
            <a:off x="9256782" y="6356351"/>
            <a:ext cx="1828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0" spcFirstLastPara="1" rIns="0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Вертикальный заголовок и текст" showMasterSp="0" type="vertTitleAndTx">
  <p:cSld name="VERTICAL_TITLE_AND_VERTICAL_TEXT">
    <p:spTree>
      <p:nvGrpSpPr>
        <p:cNvPr id="106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p44"/>
          <p:cNvSpPr txBox="1"/>
          <p:nvPr>
            <p:ph type="title"/>
          </p:nvPr>
        </p:nvSpPr>
        <p:spPr>
          <a:xfrm rot="5400000">
            <a:off x="7323931" y="2413794"/>
            <a:ext cx="5811838" cy="17145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0" spcFirstLastPara="1" rIns="0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8" name="Google Shape;108;p44"/>
          <p:cNvSpPr txBox="1"/>
          <p:nvPr>
            <p:ph idx="1" type="body"/>
          </p:nvPr>
        </p:nvSpPr>
        <p:spPr>
          <a:xfrm rot="5400000">
            <a:off x="2248429" y="-778404"/>
            <a:ext cx="5811838" cy="809889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0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8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1pPr>
            <a:lvl2pPr indent="-342900" lvl="1" marL="9144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2pPr>
            <a:lvl3pPr indent="-342900" lvl="2" marL="13716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3pPr>
            <a:lvl4pPr indent="-342900" lvl="3" marL="18288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4pPr>
            <a:lvl5pPr indent="-342900" lvl="4" marL="22860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9pPr>
          </a:lstStyle>
          <a:p/>
        </p:txBody>
      </p:sp>
      <p:sp>
        <p:nvSpPr>
          <p:cNvPr id="109" name="Google Shape;109;p44"/>
          <p:cNvSpPr txBox="1"/>
          <p:nvPr>
            <p:ph idx="10" type="dt"/>
          </p:nvPr>
        </p:nvSpPr>
        <p:spPr>
          <a:xfrm>
            <a:off x="1104899" y="6356351"/>
            <a:ext cx="182955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0" spcFirstLastPara="1" rIns="0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0" name="Google Shape;110;p44"/>
          <p:cNvSpPr txBox="1"/>
          <p:nvPr>
            <p:ph idx="11" type="ftr"/>
          </p:nvPr>
        </p:nvSpPr>
        <p:spPr>
          <a:xfrm>
            <a:off x="2934459" y="6356350"/>
            <a:ext cx="6323082" cy="36512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0" spcFirstLastPara="1" rIns="0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1" name="Google Shape;111;p44"/>
          <p:cNvSpPr txBox="1"/>
          <p:nvPr>
            <p:ph idx="12" type="sldNum"/>
          </p:nvPr>
        </p:nvSpPr>
        <p:spPr>
          <a:xfrm>
            <a:off x="9256782" y="6356351"/>
            <a:ext cx="1828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0" spcFirstLastPara="1" rIns="0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grpSp>
        <p:nvGrpSpPr>
          <p:cNvPr id="112" name="Google Shape;112;p44"/>
          <p:cNvGrpSpPr/>
          <p:nvPr/>
        </p:nvGrpSpPr>
        <p:grpSpPr>
          <a:xfrm rot="5400000">
            <a:off x="6514047" y="3228843"/>
            <a:ext cx="5632704" cy="84403"/>
            <a:chOff x="1073150" y="1219201"/>
            <a:chExt cx="10058400" cy="63125"/>
          </a:xfrm>
        </p:grpSpPr>
        <p:cxnSp>
          <p:nvCxnSpPr>
            <p:cNvPr id="113" name="Google Shape;113;p44"/>
            <p:cNvCxnSpPr/>
            <p:nvPr/>
          </p:nvCxnSpPr>
          <p:spPr>
            <a:xfrm rot="10800000">
              <a:off x="1073150" y="1219201"/>
              <a:ext cx="10058400" cy="0"/>
            </a:xfrm>
            <a:prstGeom prst="straightConnector1">
              <a:avLst/>
            </a:prstGeom>
            <a:noFill/>
            <a:ln cap="flat" cmpd="sng" w="38100">
              <a:solidFill>
                <a:schemeClr val="dk1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cxnSp>
          <p:nvCxnSpPr>
            <p:cNvPr id="114" name="Google Shape;114;p44"/>
            <p:cNvCxnSpPr/>
            <p:nvPr/>
          </p:nvCxnSpPr>
          <p:spPr>
            <a:xfrm rot="10800000">
              <a:off x="1073150" y="1282326"/>
              <a:ext cx="10058400" cy="0"/>
            </a:xfrm>
            <a:prstGeom prst="straightConnector1">
              <a:avLst/>
            </a:prstGeom>
            <a:noFill/>
            <a:ln cap="flat" cmpd="sng" w="12700">
              <a:solidFill>
                <a:schemeClr val="dk1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</p:grp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Заголовок и объект" type="obj">
  <p:cSld name="OBJECT">
    <p:spTree>
      <p:nvGrpSpPr>
        <p:cNvPr id="3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34"/>
          <p:cNvSpPr txBox="1"/>
          <p:nvPr>
            <p:ph type="title"/>
          </p:nvPr>
        </p:nvSpPr>
        <p:spPr>
          <a:xfrm>
            <a:off x="1104900" y="76200"/>
            <a:ext cx="9980682" cy="109696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0" spcFirstLastPara="1" rIns="0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3" name="Google Shape;33;p34"/>
          <p:cNvSpPr txBox="1"/>
          <p:nvPr>
            <p:ph idx="1" type="body"/>
          </p:nvPr>
        </p:nvSpPr>
        <p:spPr>
          <a:xfrm>
            <a:off x="1104900" y="1600200"/>
            <a:ext cx="9982200" cy="4572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0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8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1pPr>
            <a:lvl2pPr indent="-342900" lvl="1" marL="9144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2pPr>
            <a:lvl3pPr indent="-342900" lvl="2" marL="13716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3pPr>
            <a:lvl4pPr indent="-342900" lvl="3" marL="18288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4pPr>
            <a:lvl5pPr indent="-342900" lvl="4" marL="22860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9pPr>
          </a:lstStyle>
          <a:p/>
        </p:txBody>
      </p:sp>
      <p:sp>
        <p:nvSpPr>
          <p:cNvPr id="34" name="Google Shape;34;p34"/>
          <p:cNvSpPr txBox="1"/>
          <p:nvPr>
            <p:ph idx="10" type="dt"/>
          </p:nvPr>
        </p:nvSpPr>
        <p:spPr>
          <a:xfrm>
            <a:off x="1104899" y="6356351"/>
            <a:ext cx="182955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0" spcFirstLastPara="1" rIns="0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5" name="Google Shape;35;p34"/>
          <p:cNvSpPr txBox="1"/>
          <p:nvPr>
            <p:ph idx="11" type="ftr"/>
          </p:nvPr>
        </p:nvSpPr>
        <p:spPr>
          <a:xfrm>
            <a:off x="2934459" y="6356350"/>
            <a:ext cx="6323082" cy="36512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0" spcFirstLastPara="1" rIns="0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6" name="Google Shape;36;p34"/>
          <p:cNvSpPr txBox="1"/>
          <p:nvPr>
            <p:ph idx="12" type="sldNum"/>
          </p:nvPr>
        </p:nvSpPr>
        <p:spPr>
          <a:xfrm>
            <a:off x="9256782" y="6356351"/>
            <a:ext cx="1828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0" spcFirstLastPara="1" rIns="0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Только заголовок" type="titleOnly">
  <p:cSld name="TITLE_ONLY">
    <p:spTree>
      <p:nvGrpSpPr>
        <p:cNvPr id="37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38;p35"/>
          <p:cNvSpPr txBox="1"/>
          <p:nvPr>
            <p:ph type="title"/>
          </p:nvPr>
        </p:nvSpPr>
        <p:spPr>
          <a:xfrm>
            <a:off x="1104900" y="76200"/>
            <a:ext cx="9980682" cy="109696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0" spcFirstLastPara="1" rIns="0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9" name="Google Shape;39;p35"/>
          <p:cNvSpPr txBox="1"/>
          <p:nvPr>
            <p:ph idx="10" type="dt"/>
          </p:nvPr>
        </p:nvSpPr>
        <p:spPr>
          <a:xfrm>
            <a:off x="1104899" y="6356351"/>
            <a:ext cx="182955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0" spcFirstLastPara="1" rIns="0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0" name="Google Shape;40;p35"/>
          <p:cNvSpPr txBox="1"/>
          <p:nvPr>
            <p:ph idx="11" type="ftr"/>
          </p:nvPr>
        </p:nvSpPr>
        <p:spPr>
          <a:xfrm>
            <a:off x="2934459" y="6356350"/>
            <a:ext cx="6323082" cy="36512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0" spcFirstLastPara="1" rIns="0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1" name="Google Shape;41;p35"/>
          <p:cNvSpPr txBox="1"/>
          <p:nvPr>
            <p:ph idx="12" type="sldNum"/>
          </p:nvPr>
        </p:nvSpPr>
        <p:spPr>
          <a:xfrm>
            <a:off x="9256782" y="6356351"/>
            <a:ext cx="1828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0" spcFirstLastPara="1" rIns="0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Рисунок с подписью" type="picTx">
  <p:cSld name="PICTURE_WITH_CAPTION_TEXT">
    <p:spTree>
      <p:nvGrpSpPr>
        <p:cNvPr id="42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Google Shape;43;p36"/>
          <p:cNvSpPr txBox="1"/>
          <p:nvPr>
            <p:ph type="title"/>
          </p:nvPr>
        </p:nvSpPr>
        <p:spPr>
          <a:xfrm>
            <a:off x="1104900" y="76200"/>
            <a:ext cx="9980682" cy="109696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0" spcFirstLastPara="1" rIns="0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nta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4" name="Google Shape;44;p36" title="Пустой заполнитель, вместо которого можно добавить изображение. Щелкните заполнитель и выберите изображение, которое требуется добавить"/>
          <p:cNvSpPr/>
          <p:nvPr>
            <p:ph idx="2" type="pic"/>
          </p:nvPr>
        </p:nvSpPr>
        <p:spPr>
          <a:xfrm>
            <a:off x="4654671" y="1600199"/>
            <a:ext cx="6430912" cy="4572001"/>
          </a:xfrm>
          <a:prstGeom prst="rect">
            <a:avLst/>
          </a:prstGeom>
          <a:noFill/>
          <a:ln>
            <a:noFill/>
          </a:ln>
        </p:spPr>
      </p:sp>
      <p:sp>
        <p:nvSpPr>
          <p:cNvPr id="45" name="Google Shape;45;p36"/>
          <p:cNvSpPr txBox="1"/>
          <p:nvPr>
            <p:ph idx="1" type="body"/>
          </p:nvPr>
        </p:nvSpPr>
        <p:spPr>
          <a:xfrm>
            <a:off x="1104900" y="1600200"/>
            <a:ext cx="3396996" cy="4572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0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1pPr>
            <a:lvl2pPr indent="-228600" lvl="1" marL="9144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46" name="Google Shape;46;p36"/>
          <p:cNvSpPr txBox="1"/>
          <p:nvPr>
            <p:ph idx="10" type="dt"/>
          </p:nvPr>
        </p:nvSpPr>
        <p:spPr>
          <a:xfrm>
            <a:off x="1104899" y="6356351"/>
            <a:ext cx="182955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0" spcFirstLastPara="1" rIns="0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7" name="Google Shape;47;p36"/>
          <p:cNvSpPr txBox="1"/>
          <p:nvPr>
            <p:ph idx="11" type="ftr"/>
          </p:nvPr>
        </p:nvSpPr>
        <p:spPr>
          <a:xfrm>
            <a:off x="2934459" y="6356350"/>
            <a:ext cx="6323082" cy="36512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0" spcFirstLastPara="1" rIns="0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8" name="Google Shape;48;p36"/>
          <p:cNvSpPr txBox="1"/>
          <p:nvPr>
            <p:ph idx="12" type="sldNum"/>
          </p:nvPr>
        </p:nvSpPr>
        <p:spPr>
          <a:xfrm>
            <a:off x="9256782" y="6356351"/>
            <a:ext cx="1828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0" spcFirstLastPara="1" rIns="0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Титульный слайд" showMasterSp="0" type="title">
  <p:cSld name="TITLE">
    <p:spTree>
      <p:nvGrpSpPr>
        <p:cNvPr id="49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37"/>
          <p:cNvSpPr/>
          <p:nvPr/>
        </p:nvSpPr>
        <p:spPr>
          <a:xfrm>
            <a:off x="0" y="5778124"/>
            <a:ext cx="12192000" cy="107987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1" name="Google Shape;51;p37"/>
          <p:cNvSpPr/>
          <p:nvPr/>
        </p:nvSpPr>
        <p:spPr>
          <a:xfrm>
            <a:off x="0" y="0"/>
            <a:ext cx="12192000" cy="107987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2" name="Google Shape;52;p37"/>
          <p:cNvSpPr txBox="1"/>
          <p:nvPr>
            <p:ph type="ctrTitle"/>
          </p:nvPr>
        </p:nvSpPr>
        <p:spPr>
          <a:xfrm>
            <a:off x="1104900" y="2292094"/>
            <a:ext cx="10096500" cy="2219691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0" spcFirstLastPara="1" rIns="0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nta"/>
              <a:buNone/>
              <a:defRPr sz="4400" cap="none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3" name="Google Shape;53;p37"/>
          <p:cNvSpPr txBox="1"/>
          <p:nvPr>
            <p:ph idx="1" type="subTitle"/>
          </p:nvPr>
        </p:nvSpPr>
        <p:spPr>
          <a:xfrm>
            <a:off x="1104898" y="4511784"/>
            <a:ext cx="10096501" cy="95556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0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1pPr>
            <a:lvl2pPr lvl="1" algn="ctr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/>
        </p:txBody>
      </p:sp>
      <p:sp>
        <p:nvSpPr>
          <p:cNvPr id="54" name="Google Shape;54;p37"/>
          <p:cNvSpPr txBox="1"/>
          <p:nvPr>
            <p:ph idx="10" type="dt"/>
          </p:nvPr>
        </p:nvSpPr>
        <p:spPr>
          <a:xfrm>
            <a:off x="1104899" y="6356351"/>
            <a:ext cx="182955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0" spcFirstLastPara="1" rIns="0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5" name="Google Shape;55;p37"/>
          <p:cNvSpPr txBox="1"/>
          <p:nvPr>
            <p:ph idx="11" type="ftr"/>
          </p:nvPr>
        </p:nvSpPr>
        <p:spPr>
          <a:xfrm>
            <a:off x="2934459" y="6356350"/>
            <a:ext cx="6323082" cy="36512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0" spcFirstLastPara="1" rIns="0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6" name="Google Shape;56;p37"/>
          <p:cNvSpPr txBox="1"/>
          <p:nvPr>
            <p:ph idx="12" type="sldNum"/>
          </p:nvPr>
        </p:nvSpPr>
        <p:spPr>
          <a:xfrm>
            <a:off x="9256782" y="6356351"/>
            <a:ext cx="1828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0" spcFirstLastPara="1" rIns="0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pic>
        <p:nvPicPr>
          <p:cNvPr id="57" name="Google Shape;57;p37" title="Вкладка ленты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1324445" y="0"/>
            <a:ext cx="1747524" cy="229209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Заголовок раздела" showMasterSp="0" type="secHead">
  <p:cSld name="SECTION_HEADER">
    <p:spTree>
      <p:nvGrpSpPr>
        <p:cNvPr id="58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9" name="Google Shape;59;p38"/>
          <p:cNvGrpSpPr/>
          <p:nvPr/>
        </p:nvGrpSpPr>
        <p:grpSpPr>
          <a:xfrm>
            <a:off x="0" y="2514600"/>
            <a:ext cx="12192000" cy="3194035"/>
            <a:chOff x="647402" y="2514600"/>
            <a:chExt cx="10838688" cy="3194035"/>
          </a:xfrm>
        </p:grpSpPr>
        <p:grpSp>
          <p:nvGrpSpPr>
            <p:cNvPr id="60" name="Google Shape;60;p38"/>
            <p:cNvGrpSpPr/>
            <p:nvPr/>
          </p:nvGrpSpPr>
          <p:grpSpPr>
            <a:xfrm>
              <a:off x="647402" y="2514600"/>
              <a:ext cx="10838688" cy="63125"/>
              <a:chOff x="507492" y="1501519"/>
              <a:chExt cx="8129016" cy="63125"/>
            </a:xfrm>
          </p:grpSpPr>
          <p:cxnSp>
            <p:nvCxnSpPr>
              <p:cNvPr id="61" name="Google Shape;61;p38"/>
              <p:cNvCxnSpPr/>
              <p:nvPr/>
            </p:nvCxnSpPr>
            <p:spPr>
              <a:xfrm>
                <a:off x="507492" y="1564644"/>
                <a:ext cx="8129016" cy="0"/>
              </a:xfrm>
              <a:prstGeom prst="straightConnector1">
                <a:avLst/>
              </a:prstGeom>
              <a:noFill/>
              <a:ln cap="flat" cmpd="sng" w="38100">
                <a:solidFill>
                  <a:schemeClr val="dk1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</p:cxnSp>
          <p:cxnSp>
            <p:nvCxnSpPr>
              <p:cNvPr id="62" name="Google Shape;62;p38"/>
              <p:cNvCxnSpPr/>
              <p:nvPr/>
            </p:nvCxnSpPr>
            <p:spPr>
              <a:xfrm>
                <a:off x="507492" y="1501519"/>
                <a:ext cx="8129016" cy="0"/>
              </a:xfrm>
              <a:prstGeom prst="straightConnector1">
                <a:avLst/>
              </a:prstGeom>
              <a:noFill/>
              <a:ln cap="flat" cmpd="sng" w="12700">
                <a:solidFill>
                  <a:schemeClr val="dk1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</p:cxnSp>
        </p:grpSp>
        <p:sp>
          <p:nvSpPr>
            <p:cNvPr id="63" name="Google Shape;63;p38"/>
            <p:cNvSpPr/>
            <p:nvPr/>
          </p:nvSpPr>
          <p:spPr>
            <a:xfrm>
              <a:off x="647402" y="2640850"/>
              <a:ext cx="10838688" cy="2941536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64" name="Google Shape;64;p38"/>
            <p:cNvGrpSpPr/>
            <p:nvPr/>
          </p:nvGrpSpPr>
          <p:grpSpPr>
            <a:xfrm rot="10800000">
              <a:off x="647402" y="5645510"/>
              <a:ext cx="10838688" cy="63125"/>
              <a:chOff x="507492" y="1501519"/>
              <a:chExt cx="8129016" cy="63125"/>
            </a:xfrm>
          </p:grpSpPr>
          <p:cxnSp>
            <p:nvCxnSpPr>
              <p:cNvPr id="65" name="Google Shape;65;p38"/>
              <p:cNvCxnSpPr/>
              <p:nvPr/>
            </p:nvCxnSpPr>
            <p:spPr>
              <a:xfrm>
                <a:off x="507492" y="1564644"/>
                <a:ext cx="8129016" cy="0"/>
              </a:xfrm>
              <a:prstGeom prst="straightConnector1">
                <a:avLst/>
              </a:prstGeom>
              <a:noFill/>
              <a:ln cap="flat" cmpd="sng" w="38100">
                <a:solidFill>
                  <a:schemeClr val="dk1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</p:cxnSp>
          <p:cxnSp>
            <p:nvCxnSpPr>
              <p:cNvPr id="66" name="Google Shape;66;p38"/>
              <p:cNvCxnSpPr/>
              <p:nvPr/>
            </p:nvCxnSpPr>
            <p:spPr>
              <a:xfrm>
                <a:off x="507492" y="1501519"/>
                <a:ext cx="8129016" cy="0"/>
              </a:xfrm>
              <a:prstGeom prst="straightConnector1">
                <a:avLst/>
              </a:prstGeom>
              <a:noFill/>
              <a:ln cap="flat" cmpd="sng" w="12700">
                <a:solidFill>
                  <a:schemeClr val="dk1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</p:cxnSp>
        </p:grpSp>
      </p:grpSp>
      <p:sp>
        <p:nvSpPr>
          <p:cNvPr id="67" name="Google Shape;67;p38"/>
          <p:cNvSpPr txBox="1"/>
          <p:nvPr>
            <p:ph type="title"/>
          </p:nvPr>
        </p:nvSpPr>
        <p:spPr>
          <a:xfrm>
            <a:off x="1104899" y="2971806"/>
            <a:ext cx="10071099" cy="168415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0" spcFirstLastPara="1" rIns="0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Anta"/>
              <a:buNone/>
              <a:defRPr sz="4400" cap="none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8" name="Google Shape;68;p38"/>
          <p:cNvSpPr txBox="1"/>
          <p:nvPr>
            <p:ph idx="1" type="body"/>
          </p:nvPr>
        </p:nvSpPr>
        <p:spPr>
          <a:xfrm>
            <a:off x="1104899" y="4655956"/>
            <a:ext cx="10071099" cy="5097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0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rgbClr val="969391"/>
              </a:buClr>
              <a:buSzPts val="2000"/>
              <a:buNone/>
              <a:defRPr sz="2000">
                <a:solidFill>
                  <a:srgbClr val="969391"/>
                </a:solidFill>
              </a:defRPr>
            </a:lvl2pPr>
            <a:lvl3pPr indent="-228600" lvl="2" marL="13716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rgbClr val="969391"/>
              </a:buClr>
              <a:buSzPts val="1800"/>
              <a:buNone/>
              <a:defRPr sz="1800">
                <a:solidFill>
                  <a:srgbClr val="969391"/>
                </a:solidFill>
              </a:defRPr>
            </a:lvl3pPr>
            <a:lvl4pPr indent="-228600" lvl="3" marL="18288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rgbClr val="969391"/>
              </a:buClr>
              <a:buSzPts val="1600"/>
              <a:buNone/>
              <a:defRPr sz="1600">
                <a:solidFill>
                  <a:srgbClr val="969391"/>
                </a:solidFill>
              </a:defRPr>
            </a:lvl4pPr>
            <a:lvl5pPr indent="-228600" lvl="4" marL="22860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rgbClr val="969391"/>
              </a:buClr>
              <a:buSzPts val="1600"/>
              <a:buNone/>
              <a:defRPr sz="1600">
                <a:solidFill>
                  <a:srgbClr val="969391"/>
                </a:solidFill>
              </a:defRPr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969391"/>
              </a:buClr>
              <a:buSzPts val="1600"/>
              <a:buNone/>
              <a:defRPr sz="1600">
                <a:solidFill>
                  <a:srgbClr val="969391"/>
                </a:solidFill>
              </a:defRPr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969391"/>
              </a:buClr>
              <a:buSzPts val="1600"/>
              <a:buNone/>
              <a:defRPr sz="1600">
                <a:solidFill>
                  <a:srgbClr val="969391"/>
                </a:solidFill>
              </a:defRPr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969391"/>
              </a:buClr>
              <a:buSzPts val="1600"/>
              <a:buNone/>
              <a:defRPr sz="1600">
                <a:solidFill>
                  <a:srgbClr val="969391"/>
                </a:solidFill>
              </a:defRPr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969391"/>
              </a:buClr>
              <a:buSzPts val="1600"/>
              <a:buNone/>
              <a:defRPr sz="1600">
                <a:solidFill>
                  <a:srgbClr val="969391"/>
                </a:solidFill>
              </a:defRPr>
            </a:lvl9pPr>
          </a:lstStyle>
          <a:p/>
        </p:txBody>
      </p:sp>
      <p:sp>
        <p:nvSpPr>
          <p:cNvPr id="69" name="Google Shape;69;p38"/>
          <p:cNvSpPr txBox="1"/>
          <p:nvPr>
            <p:ph idx="10" type="dt"/>
          </p:nvPr>
        </p:nvSpPr>
        <p:spPr>
          <a:xfrm>
            <a:off x="1104899" y="6356351"/>
            <a:ext cx="182955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0" spcFirstLastPara="1" rIns="0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0" name="Google Shape;70;p38"/>
          <p:cNvSpPr txBox="1"/>
          <p:nvPr>
            <p:ph idx="11" type="ftr"/>
          </p:nvPr>
        </p:nvSpPr>
        <p:spPr>
          <a:xfrm>
            <a:off x="2934459" y="6356350"/>
            <a:ext cx="6323082" cy="36512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0" spcFirstLastPara="1" rIns="0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1" name="Google Shape;71;p38"/>
          <p:cNvSpPr txBox="1"/>
          <p:nvPr>
            <p:ph idx="12" type="sldNum"/>
          </p:nvPr>
        </p:nvSpPr>
        <p:spPr>
          <a:xfrm>
            <a:off x="9256782" y="6356351"/>
            <a:ext cx="1828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0" spcFirstLastPara="1" rIns="0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pic>
        <p:nvPicPr>
          <p:cNvPr id="72" name="Google Shape;72;p38" title="Вкладка ленты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1325880" y="0"/>
            <a:ext cx="1783188" cy="297180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Два типа объектов" type="twoObj">
  <p:cSld name="TWO_OBJECTS">
    <p:spTree>
      <p:nvGrpSpPr>
        <p:cNvPr id="73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Google Shape;74;p39"/>
          <p:cNvSpPr txBox="1"/>
          <p:nvPr>
            <p:ph type="title"/>
          </p:nvPr>
        </p:nvSpPr>
        <p:spPr>
          <a:xfrm>
            <a:off x="1104900" y="76200"/>
            <a:ext cx="9980682" cy="109696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0" spcFirstLastPara="1" rIns="0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5" name="Google Shape;75;p39"/>
          <p:cNvSpPr txBox="1"/>
          <p:nvPr>
            <p:ph idx="1" type="body"/>
          </p:nvPr>
        </p:nvSpPr>
        <p:spPr>
          <a:xfrm>
            <a:off x="1104900" y="1600200"/>
            <a:ext cx="4914900" cy="4571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0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8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1pPr>
            <a:lvl2pPr indent="-342900" lvl="1" marL="9144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2pPr>
            <a:lvl3pPr indent="-342900" lvl="2" marL="13716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3pPr>
            <a:lvl4pPr indent="-342900" lvl="3" marL="18288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4pPr>
            <a:lvl5pPr indent="-317500" lvl="4" marL="22860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400"/>
              <a:buChar char="▪"/>
              <a:defRPr/>
            </a:lvl5pPr>
            <a:lvl6pPr indent="-3175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Char char="▪"/>
              <a:defRPr/>
            </a:lvl6pPr>
            <a:lvl7pPr indent="-3175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Char char="▪"/>
              <a:defRPr/>
            </a:lvl7pPr>
            <a:lvl8pPr indent="-3175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Char char="▪"/>
              <a:defRPr/>
            </a:lvl8pPr>
            <a:lvl9pPr indent="-3175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Char char="▪"/>
              <a:defRPr/>
            </a:lvl9pPr>
          </a:lstStyle>
          <a:p/>
        </p:txBody>
      </p:sp>
      <p:sp>
        <p:nvSpPr>
          <p:cNvPr id="76" name="Google Shape;76;p39"/>
          <p:cNvSpPr txBox="1"/>
          <p:nvPr>
            <p:ph idx="2" type="body"/>
          </p:nvPr>
        </p:nvSpPr>
        <p:spPr>
          <a:xfrm>
            <a:off x="6172200" y="1600200"/>
            <a:ext cx="4914900" cy="4571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0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8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1pPr>
            <a:lvl2pPr indent="-342900" lvl="1" marL="9144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2pPr>
            <a:lvl3pPr indent="-342900" lvl="2" marL="13716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3pPr>
            <a:lvl4pPr indent="-342900" lvl="3" marL="18288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4pPr>
            <a:lvl5pPr indent="-317500" lvl="4" marL="22860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400"/>
              <a:buChar char="▪"/>
              <a:defRPr/>
            </a:lvl5pPr>
            <a:lvl6pPr indent="-3175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Char char="▪"/>
              <a:defRPr/>
            </a:lvl6pPr>
            <a:lvl7pPr indent="-3175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Char char="▪"/>
              <a:defRPr/>
            </a:lvl7pPr>
            <a:lvl8pPr indent="-3175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Char char="▪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9pPr>
          </a:lstStyle>
          <a:p/>
        </p:txBody>
      </p:sp>
      <p:sp>
        <p:nvSpPr>
          <p:cNvPr id="77" name="Google Shape;77;p39"/>
          <p:cNvSpPr txBox="1"/>
          <p:nvPr>
            <p:ph idx="10" type="dt"/>
          </p:nvPr>
        </p:nvSpPr>
        <p:spPr>
          <a:xfrm>
            <a:off x="1104899" y="6356351"/>
            <a:ext cx="182955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0" spcFirstLastPara="1" rIns="0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8" name="Google Shape;78;p39"/>
          <p:cNvSpPr txBox="1"/>
          <p:nvPr>
            <p:ph idx="11" type="ftr"/>
          </p:nvPr>
        </p:nvSpPr>
        <p:spPr>
          <a:xfrm>
            <a:off x="2934459" y="6356350"/>
            <a:ext cx="6323082" cy="36512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0" spcFirstLastPara="1" rIns="0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9" name="Google Shape;79;p39"/>
          <p:cNvSpPr txBox="1"/>
          <p:nvPr>
            <p:ph idx="12" type="sldNum"/>
          </p:nvPr>
        </p:nvSpPr>
        <p:spPr>
          <a:xfrm>
            <a:off x="9256782" y="6356351"/>
            <a:ext cx="1828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0" spcFirstLastPara="1" rIns="0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Сравнение" type="twoTxTwoObj">
  <p:cSld name="TWO_OBJECTS_WITH_TEXT"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40"/>
          <p:cNvSpPr txBox="1"/>
          <p:nvPr>
            <p:ph type="title"/>
          </p:nvPr>
        </p:nvSpPr>
        <p:spPr>
          <a:xfrm>
            <a:off x="1104900" y="76200"/>
            <a:ext cx="9980682" cy="109696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0" spcFirstLastPara="1" rIns="0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2" name="Google Shape;82;p40"/>
          <p:cNvSpPr txBox="1"/>
          <p:nvPr>
            <p:ph idx="1" type="body"/>
          </p:nvPr>
        </p:nvSpPr>
        <p:spPr>
          <a:xfrm>
            <a:off x="1104900" y="1600200"/>
            <a:ext cx="4919472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0" spcFirstLastPara="1" rIns="0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83" name="Google Shape;83;p40"/>
          <p:cNvSpPr txBox="1"/>
          <p:nvPr>
            <p:ph idx="2" type="body"/>
          </p:nvPr>
        </p:nvSpPr>
        <p:spPr>
          <a:xfrm>
            <a:off x="1104900" y="2424112"/>
            <a:ext cx="4919472" cy="37480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0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8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1pPr>
            <a:lvl2pPr indent="-342900" lvl="1" marL="9144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2pPr>
            <a:lvl3pPr indent="-342900" lvl="2" marL="13716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3pPr>
            <a:lvl4pPr indent="-342900" lvl="3" marL="18288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4pPr>
            <a:lvl5pPr indent="-342900" lvl="4" marL="22860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9pPr>
          </a:lstStyle>
          <a:p/>
        </p:txBody>
      </p:sp>
      <p:sp>
        <p:nvSpPr>
          <p:cNvPr id="84" name="Google Shape;84;p40"/>
          <p:cNvSpPr txBox="1"/>
          <p:nvPr>
            <p:ph idx="3" type="body"/>
          </p:nvPr>
        </p:nvSpPr>
        <p:spPr>
          <a:xfrm>
            <a:off x="6166110" y="1600200"/>
            <a:ext cx="4919472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0" spcFirstLastPara="1" rIns="0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85" name="Google Shape;85;p40"/>
          <p:cNvSpPr txBox="1"/>
          <p:nvPr>
            <p:ph idx="4" type="body"/>
          </p:nvPr>
        </p:nvSpPr>
        <p:spPr>
          <a:xfrm>
            <a:off x="6166110" y="2424112"/>
            <a:ext cx="4919472" cy="37480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0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8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1pPr>
            <a:lvl2pPr indent="-342900" lvl="1" marL="9144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2pPr>
            <a:lvl3pPr indent="-342900" lvl="2" marL="13716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3pPr>
            <a:lvl4pPr indent="-342900" lvl="3" marL="18288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4pPr>
            <a:lvl5pPr indent="-342900" lvl="4" marL="22860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9pPr>
          </a:lstStyle>
          <a:p/>
        </p:txBody>
      </p:sp>
      <p:sp>
        <p:nvSpPr>
          <p:cNvPr id="86" name="Google Shape;86;p40"/>
          <p:cNvSpPr txBox="1"/>
          <p:nvPr>
            <p:ph idx="10" type="dt"/>
          </p:nvPr>
        </p:nvSpPr>
        <p:spPr>
          <a:xfrm>
            <a:off x="1104899" y="6356351"/>
            <a:ext cx="182955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0" spcFirstLastPara="1" rIns="0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7" name="Google Shape;87;p40"/>
          <p:cNvSpPr txBox="1"/>
          <p:nvPr>
            <p:ph idx="11" type="ftr"/>
          </p:nvPr>
        </p:nvSpPr>
        <p:spPr>
          <a:xfrm>
            <a:off x="2934459" y="6356350"/>
            <a:ext cx="6323082" cy="36512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0" spcFirstLastPara="1" rIns="0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8" name="Google Shape;88;p40"/>
          <p:cNvSpPr txBox="1"/>
          <p:nvPr>
            <p:ph idx="12" type="sldNum"/>
          </p:nvPr>
        </p:nvSpPr>
        <p:spPr>
          <a:xfrm>
            <a:off x="9256782" y="6356351"/>
            <a:ext cx="1828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0" spcFirstLastPara="1" rIns="0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Пустой слайд" showMasterSp="0" type="blank">
  <p:cSld name="BLANK">
    <p:spTree>
      <p:nvGrpSpPr>
        <p:cNvPr id="89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41"/>
          <p:cNvSpPr txBox="1"/>
          <p:nvPr>
            <p:ph idx="10" type="dt"/>
          </p:nvPr>
        </p:nvSpPr>
        <p:spPr>
          <a:xfrm>
            <a:off x="1104899" y="6356351"/>
            <a:ext cx="182955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0" spcFirstLastPara="1" rIns="0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1" name="Google Shape;91;p41"/>
          <p:cNvSpPr txBox="1"/>
          <p:nvPr>
            <p:ph idx="11" type="ftr"/>
          </p:nvPr>
        </p:nvSpPr>
        <p:spPr>
          <a:xfrm>
            <a:off x="2934459" y="6356350"/>
            <a:ext cx="6323082" cy="36512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0" spcFirstLastPara="1" rIns="0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2" name="Google Shape;92;p41"/>
          <p:cNvSpPr txBox="1"/>
          <p:nvPr>
            <p:ph idx="12" type="sldNum"/>
          </p:nvPr>
        </p:nvSpPr>
        <p:spPr>
          <a:xfrm>
            <a:off x="9256782" y="6356351"/>
            <a:ext cx="1828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0" spcFirstLastPara="1" rIns="0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Layout>
</file>

<file path=ppt/slideMasters/_rels/slideMaster1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3" Type="http://schemas.openxmlformats.org/officeDocument/2006/relationships/theme" Target="../theme/theme2.xml"/><Relationship Id="rId1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2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32"/>
          <p:cNvSpPr txBox="1"/>
          <p:nvPr>
            <p:ph type="title"/>
          </p:nvPr>
        </p:nvSpPr>
        <p:spPr>
          <a:xfrm>
            <a:off x="1104900" y="76200"/>
            <a:ext cx="9980682" cy="109696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0" spcFirstLastPara="1" rIns="0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nta"/>
              <a:buNone/>
              <a:defRPr b="0" i="0" sz="2800" u="none" cap="none" strike="noStrike">
                <a:solidFill>
                  <a:schemeClr val="dk1"/>
                </a:solidFill>
                <a:latin typeface="Anta"/>
                <a:ea typeface="Anta"/>
                <a:cs typeface="Anta"/>
                <a:sym typeface="Anta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11" name="Google Shape;11;p32"/>
          <p:cNvSpPr txBox="1"/>
          <p:nvPr>
            <p:ph idx="1" type="body"/>
          </p:nvPr>
        </p:nvSpPr>
        <p:spPr>
          <a:xfrm>
            <a:off x="1104900" y="1600200"/>
            <a:ext cx="9982200" cy="4572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0" wrap="square" tIns="45700">
            <a:normAutofit/>
          </a:bodyPr>
          <a:lstStyle>
            <a:lvl1pPr indent="-355600" lvl="0" marL="457200" marR="0" rtl="0" algn="l">
              <a:lnSpc>
                <a:spcPct val="90000"/>
              </a:lnSpc>
              <a:spcBef>
                <a:spcPts val="18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Noto Sans Symbols"/>
              <a:buChar char="▪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30200" lvl="1" marL="914400" marR="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Noto Sans Symbols"/>
              <a:buChar char="▪"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17500" lvl="2" marL="1371600" marR="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oto Sans Symbols"/>
              <a:buChar char="▪"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marR="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oto Sans Symbols"/>
              <a:buChar char="▪"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marR="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oto Sans Symbols"/>
              <a:buChar char="▪"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175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oto Sans Symbols"/>
              <a:buChar char="▪"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175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oto Sans Symbols"/>
              <a:buChar char="▪"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175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oto Sans Symbols"/>
              <a:buChar char="▪"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175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oto Sans Symbols"/>
              <a:buChar char="▪"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2" name="Google Shape;12;p32"/>
          <p:cNvSpPr txBox="1"/>
          <p:nvPr>
            <p:ph idx="10" type="dt"/>
          </p:nvPr>
        </p:nvSpPr>
        <p:spPr>
          <a:xfrm>
            <a:off x="1104899" y="6356351"/>
            <a:ext cx="182955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0" spcFirstLastPara="1" rIns="0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3C3632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3" name="Google Shape;13;p32"/>
          <p:cNvSpPr txBox="1"/>
          <p:nvPr>
            <p:ph idx="11" type="ftr"/>
          </p:nvPr>
        </p:nvSpPr>
        <p:spPr>
          <a:xfrm>
            <a:off x="2934459" y="6356350"/>
            <a:ext cx="6323082" cy="36512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0" spcFirstLastPara="1" rIns="0" wrap="square" tIns="4570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3C3632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4" name="Google Shape;14;p32"/>
          <p:cNvSpPr txBox="1"/>
          <p:nvPr>
            <p:ph idx="12" type="sldNum"/>
          </p:nvPr>
        </p:nvSpPr>
        <p:spPr>
          <a:xfrm>
            <a:off x="9256782" y="6356351"/>
            <a:ext cx="1828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0" spcFirstLastPara="1" rIns="0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3C363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3C363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3C363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3C363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3C363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3C363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3C363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3C363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3C363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grpSp>
        <p:nvGrpSpPr>
          <p:cNvPr id="15" name="Google Shape;15;p32"/>
          <p:cNvGrpSpPr/>
          <p:nvPr/>
        </p:nvGrpSpPr>
        <p:grpSpPr>
          <a:xfrm>
            <a:off x="1103376" y="1219201"/>
            <a:ext cx="9985248" cy="84403"/>
            <a:chOff x="1073150" y="1219201"/>
            <a:chExt cx="10058400" cy="63125"/>
          </a:xfrm>
        </p:grpSpPr>
        <p:cxnSp>
          <p:nvCxnSpPr>
            <p:cNvPr id="16" name="Google Shape;16;p32"/>
            <p:cNvCxnSpPr/>
            <p:nvPr/>
          </p:nvCxnSpPr>
          <p:spPr>
            <a:xfrm rot="10800000">
              <a:off x="1073150" y="1219201"/>
              <a:ext cx="10058400" cy="0"/>
            </a:xfrm>
            <a:prstGeom prst="straightConnector1">
              <a:avLst/>
            </a:prstGeom>
            <a:noFill/>
            <a:ln cap="flat" cmpd="sng" w="38100">
              <a:solidFill>
                <a:schemeClr val="dk1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cxnSp>
          <p:nvCxnSpPr>
            <p:cNvPr id="17" name="Google Shape;17;p32"/>
            <p:cNvCxnSpPr/>
            <p:nvPr/>
          </p:nvCxnSpPr>
          <p:spPr>
            <a:xfrm rot="10800000">
              <a:off x="1073150" y="1282326"/>
              <a:ext cx="10058400" cy="0"/>
            </a:xfrm>
            <a:prstGeom prst="straightConnector1">
              <a:avLst/>
            </a:prstGeom>
            <a:noFill/>
            <a:ln cap="flat" cmpd="sng" w="12700">
              <a:solidFill>
                <a:schemeClr val="dk1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</p:grp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  <p:extLst>
    <p:ext uri="{27BBF7A9-308A-43DC-89C8-2F10F3537804}">
      <p15:sldGuideLst>
        <p15:guide id="1" pos="696">
          <p15:clr>
            <a:srgbClr val="F26B43"/>
          </p15:clr>
        </p15:guide>
        <p15:guide id="2" pos="6984">
          <p15:clr>
            <a:srgbClr val="F26B43"/>
          </p15:clr>
        </p15:guide>
        <p15:guide id="3" orient="horz" pos="1008">
          <p15:clr>
            <a:srgbClr val="F26B43"/>
          </p15:clr>
        </p15:guide>
        <p15:guide id="4" orient="horz" pos="3888">
          <p15:clr>
            <a:srgbClr val="F26B43"/>
          </p15:clr>
        </p15:guide>
      </p15:sldGuideLst>
    </p:ext>
  </p:extLst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4.jpg"/><Relationship Id="rId4" Type="http://schemas.openxmlformats.org/officeDocument/2006/relationships/image" Target="../media/image20.jp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6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2.xml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5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4.xml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5.xml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13.pn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15.png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22.png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9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0.xml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1.xml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2.xml"/></Relationships>
</file>

<file path=ppt/slides/_rels/slide2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3.xml"/><Relationship Id="rId3" Type="http://schemas.openxmlformats.org/officeDocument/2006/relationships/image" Target="../media/image23.png"/></Relationships>
</file>

<file path=ppt/slides/_rels/slide2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4.xml"/><Relationship Id="rId3" Type="http://schemas.openxmlformats.org/officeDocument/2006/relationships/image" Target="../media/image18.png"/><Relationship Id="rId4" Type="http://schemas.openxmlformats.org/officeDocument/2006/relationships/image" Target="../media/image11.png"/><Relationship Id="rId5" Type="http://schemas.openxmlformats.org/officeDocument/2006/relationships/image" Target="../media/image12.png"/><Relationship Id="rId6" Type="http://schemas.openxmlformats.org/officeDocument/2006/relationships/image" Target="../media/image14.png"/></Relationships>
</file>

<file path=ppt/slides/_rels/slide2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5.xml"/></Relationships>
</file>

<file path=ppt/slides/_rels/slide2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6.xml"/><Relationship Id="rId3" Type="http://schemas.openxmlformats.org/officeDocument/2006/relationships/image" Target="../media/image16.png"/></Relationships>
</file>

<file path=ppt/slides/_rels/slide2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7.xml"/></Relationships>
</file>

<file path=ppt/slides/_rels/slide2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8.xml"/></Relationships>
</file>

<file path=ppt/slides/_rels/slide2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9.xml"/><Relationship Id="rId3" Type="http://schemas.openxmlformats.org/officeDocument/2006/relationships/image" Target="../media/image24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/Relationships>
</file>

<file path=ppt/slides/_rels/slide3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0.xml"/><Relationship Id="rId3" Type="http://schemas.openxmlformats.org/officeDocument/2006/relationships/image" Target="../media/image5.png"/></Relationships>
</file>

<file path=ppt/slides/_rels/slide3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1.xml"/></Relationships>
</file>

<file path=ppt/slides/_rels/slide3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32.xml"/><Relationship Id="rId3" Type="http://schemas.openxmlformats.org/officeDocument/2006/relationships/image" Target="../media/image21.jp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7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9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5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8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9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9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p1"/>
          <p:cNvSpPr txBox="1"/>
          <p:nvPr>
            <p:ph type="ctrTitle"/>
          </p:nvPr>
        </p:nvSpPr>
        <p:spPr>
          <a:xfrm>
            <a:off x="1104900" y="2746373"/>
            <a:ext cx="5734050" cy="996438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ctr" bIns="45700" lIns="0" spcFirstLastPara="1" rIns="0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Cambria"/>
              <a:buNone/>
            </a:pPr>
            <a:r>
              <a:rPr b="1" lang="ru-RU" sz="3600" cap="none">
                <a:latin typeface="Cambria"/>
                <a:ea typeface="Cambria"/>
                <a:cs typeface="Cambria"/>
                <a:sym typeface="Cambria"/>
              </a:rPr>
              <a:t>Государственная власть в Республике Беларусь</a:t>
            </a:r>
            <a:endParaRPr b="1" sz="3600" cap="none">
              <a:latin typeface="Cambria"/>
              <a:ea typeface="Cambria"/>
              <a:cs typeface="Cambria"/>
              <a:sym typeface="Cambria"/>
            </a:endParaRPr>
          </a:p>
        </p:txBody>
      </p:sp>
      <p:pic>
        <p:nvPicPr>
          <p:cNvPr id="121" name="Google Shape;121;p1" title="Открытая книга на столе, размытые книги на заднем плане"/>
          <p:cNvPicPr preferRelativeResize="0"/>
          <p:nvPr>
            <p:ph idx="2" type="pic"/>
          </p:nvPr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981063" y="1310656"/>
            <a:ext cx="5210937" cy="4208604"/>
          </a:xfrm>
          <a:prstGeom prst="rect">
            <a:avLst/>
          </a:prstGeom>
          <a:solidFill>
            <a:srgbClr val="DED9D6"/>
          </a:solidFill>
          <a:ln>
            <a:noFill/>
          </a:ln>
        </p:spPr>
      </p:pic>
      <p:sp>
        <p:nvSpPr>
          <p:cNvPr id="122" name="Google Shape;122;p1"/>
          <p:cNvSpPr txBox="1"/>
          <p:nvPr>
            <p:ph idx="1" type="subTitle"/>
          </p:nvPr>
        </p:nvSpPr>
        <p:spPr>
          <a:xfrm>
            <a:off x="1104900" y="3752481"/>
            <a:ext cx="5734050" cy="340873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t" bIns="45700" lIns="0" spcFirstLastPara="1" rIns="0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</a:pPr>
            <a:r>
              <a:rPr lang="ru-RU">
                <a:latin typeface="Cambria"/>
                <a:ea typeface="Cambria"/>
                <a:cs typeface="Cambria"/>
                <a:sym typeface="Cambria"/>
              </a:rPr>
              <a:t>Обществоведение (подготовительный курс)</a:t>
            </a:r>
            <a:endParaRPr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123" name="Google Shape;123;p1"/>
          <p:cNvSpPr txBox="1"/>
          <p:nvPr/>
        </p:nvSpPr>
        <p:spPr>
          <a:xfrm>
            <a:off x="1816672" y="741530"/>
            <a:ext cx="793807" cy="707886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ru-RU" sz="4000" u="none" cap="none" strike="noStrik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rPr>
              <a:t>63</a:t>
            </a:r>
            <a:endParaRPr b="1" sz="4000">
              <a:solidFill>
                <a:schemeClr val="lt1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124" name="Google Shape;124;p1"/>
          <p:cNvSpPr txBox="1"/>
          <p:nvPr/>
        </p:nvSpPr>
        <p:spPr>
          <a:xfrm>
            <a:off x="6457950" y="5869803"/>
            <a:ext cx="5628426" cy="340873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t" bIns="45700" lIns="0" spcFirstLastPara="1" rIns="0" wrap="square" tIns="45700">
            <a:normAutofit/>
          </a:bodyPr>
          <a:lstStyle/>
          <a:p>
            <a:pPr indent="0" lvl="0" marL="0" marR="0" rtl="0" algn="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Noto Sans Symbols"/>
              <a:buNone/>
            </a:pPr>
            <a:r>
              <a:rPr b="0" lang="ru-RU" sz="1800" u="non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rPr>
              <a:t>Ситник П.В.</a:t>
            </a:r>
            <a:endParaRPr b="0" sz="1800" u="none">
              <a:solidFill>
                <a:schemeClr val="lt1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125" name="Google Shape;125;p1"/>
          <p:cNvSpPr txBox="1"/>
          <p:nvPr/>
        </p:nvSpPr>
        <p:spPr>
          <a:xfrm>
            <a:off x="3144382" y="6449225"/>
            <a:ext cx="5628426" cy="340873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t" bIns="45700" lIns="0" spcFirstLastPara="1" rIns="0" wrap="square" tIns="45700">
            <a:normAutofit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Noto Sans Symbols"/>
              <a:buNone/>
            </a:pPr>
            <a:r>
              <a:rPr b="0" lang="ru-RU" sz="1800" u="non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rPr>
              <a:t>2025</a:t>
            </a:r>
            <a:endParaRPr b="0" sz="1800" u="none">
              <a:solidFill>
                <a:schemeClr val="lt1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pic>
        <p:nvPicPr>
          <p:cNvPr descr="ÐÐ°ÑÑÐ¸Ð½ÐºÐ¸ Ð¿Ð¾ Ð·Ð°Ð¿ÑÐ¾ÑÑ &quot;Ð½Ð°ÑÐ¸Ð¾Ð½Ð°Ð»ÑÐ½Ð¾Ðµ ÑÐ¾Ð±ÑÐ°Ð½Ð¸Ðµ ÑÐ±&quot;" id="126" name="Google Shape;126;p1"/>
          <p:cNvPicPr preferRelativeResize="0"/>
          <p:nvPr/>
        </p:nvPicPr>
        <p:blipFill rotWithShape="1">
          <a:blip r:embed="rId4">
            <a:alphaModFix/>
          </a:blip>
          <a:srcRect b="0" l="12622" r="5323" t="0"/>
          <a:stretch/>
        </p:blipFill>
        <p:spPr>
          <a:xfrm>
            <a:off x="6981063" y="1313998"/>
            <a:ext cx="5210937" cy="420526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38" name="Shape 2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" name="Google Shape;239;p9"/>
          <p:cNvSpPr txBox="1"/>
          <p:nvPr>
            <p:ph type="title"/>
          </p:nvPr>
        </p:nvSpPr>
        <p:spPr>
          <a:xfrm>
            <a:off x="1104900" y="76200"/>
            <a:ext cx="9980682" cy="1096962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b" bIns="45700" lIns="0" spcFirstLastPara="1" rIns="0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mbria"/>
              <a:buNone/>
            </a:pPr>
            <a:r>
              <a:rPr lang="ru-RU" sz="3200">
                <a:latin typeface="Cambria"/>
                <a:ea typeface="Cambria"/>
                <a:cs typeface="Cambria"/>
                <a:sym typeface="Cambria"/>
              </a:rPr>
              <a:t>Президент Республики Беларусь – Глава государства и гарант Конституции Республики Беларусь</a:t>
            </a:r>
            <a:endParaRPr/>
          </a:p>
        </p:txBody>
      </p:sp>
      <p:graphicFrame>
        <p:nvGraphicFramePr>
          <p:cNvPr id="240" name="Google Shape;240;p9"/>
          <p:cNvGraphicFramePr/>
          <p:nvPr/>
        </p:nvGraphicFramePr>
        <p:xfrm>
          <a:off x="1104900" y="1387105"/>
          <a:ext cx="3000000" cy="3000000"/>
        </p:xfrm>
        <a:graphic>
          <a:graphicData uri="http://schemas.openxmlformats.org/drawingml/2006/table">
            <a:tbl>
              <a:tblPr firstRow="1">
                <a:noFill/>
                <a:tableStyleId>{8976EEBE-9999-44FF-A856-3738B5BC197F}</a:tableStyleId>
              </a:tblPr>
              <a:tblGrid>
                <a:gridCol w="2026500"/>
                <a:gridCol w="7954200"/>
              </a:tblGrid>
              <a:tr h="312300">
                <a:tc gridSpan="2"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2000" u="none" cap="none" strike="noStrike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Полномочия Президента Республики Беларусь</a:t>
                      </a:r>
                      <a:endParaRPr sz="2000" u="none" cap="none" strike="noStrike"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 hMerge="1"/>
              </a:tr>
              <a:tr h="120140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 u="none" cap="none" strike="noStrike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по формирова- нию органов го- сударственной власти</a:t>
                      </a:r>
                      <a:endParaRPr sz="1800"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Назначает выборы в Парламент, местные Советы депутатов. Определяет структуру Правительства и назначает его членов. Назначает на долж- ность судей судов общей юрисдиуции. Назначает ряд высших должност- ных лиц (например, Генерального прокурора).</a:t>
                      </a:r>
                      <a:endParaRPr sz="1800"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</a:tr>
              <a:tr h="89430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в области зако- нодательства</a:t>
                      </a:r>
                      <a:endParaRPr sz="1800"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Может инициировать принятие закона. Подписывает законы после при- нятия Парламентом. Обладает правом вето (отклонение принятых Парла- ментом законов). Может издавать декреты, указы и распоряжения.</a:t>
                      </a:r>
                      <a:endParaRPr sz="1800"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</a:tr>
              <a:tr h="111845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в области меж- дународных от- ношений</a:t>
                      </a:r>
                      <a:endParaRPr sz="1800"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Ведёт переговоры, подписывает международные договоры. Назначает ди- пломатических представителей Республики Беларусь в иностранных го- сударствах и при международных организациях. Принимает верительные и отзывные грамоты дипломатических представителей иностранных го- сударств в Республике Беларусь.</a:t>
                      </a:r>
                      <a:endParaRPr sz="1800"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</a:tr>
              <a:tr h="111845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в области оборо- ны государства</a:t>
                      </a:r>
                      <a:endParaRPr sz="1800"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Формирует и возглавляет Совет Безопасности. Является Главнокоман- дующим Вооружёнными Силами Республики Беларусь. Назначает высшее командование Вооружённых Сил. В случае военной угрозы или нападения вводит военное положение, объявляет мобилизацию.</a:t>
                      </a:r>
                      <a:endParaRPr sz="1800"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45" name="Shape 2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" name="Google Shape;246;p10"/>
          <p:cNvSpPr txBox="1"/>
          <p:nvPr>
            <p:ph type="title"/>
          </p:nvPr>
        </p:nvSpPr>
        <p:spPr>
          <a:xfrm>
            <a:off x="1104900" y="76200"/>
            <a:ext cx="9980682" cy="1096962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b" bIns="45700" lIns="0" spcFirstLastPara="1" rIns="0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mbria"/>
              <a:buNone/>
            </a:pPr>
            <a:r>
              <a:rPr lang="ru-RU" sz="3200">
                <a:latin typeface="Cambria"/>
                <a:ea typeface="Cambria"/>
                <a:cs typeface="Cambria"/>
                <a:sym typeface="Cambria"/>
              </a:rPr>
              <a:t>Президент Республики Беларусь – Глава государства и гарант Конституции Республики Беларусь</a:t>
            </a:r>
            <a:endParaRPr/>
          </a:p>
        </p:txBody>
      </p:sp>
      <p:grpSp>
        <p:nvGrpSpPr>
          <p:cNvPr id="247" name="Google Shape;247;p10"/>
          <p:cNvGrpSpPr/>
          <p:nvPr/>
        </p:nvGrpSpPr>
        <p:grpSpPr>
          <a:xfrm>
            <a:off x="1018636" y="5538157"/>
            <a:ext cx="10066946" cy="1147315"/>
            <a:chOff x="1846693" y="174336"/>
            <a:chExt cx="6287295" cy="731768"/>
          </a:xfrm>
        </p:grpSpPr>
        <p:sp>
          <p:nvSpPr>
            <p:cNvPr id="248" name="Google Shape;248;p10"/>
            <p:cNvSpPr/>
            <p:nvPr/>
          </p:nvSpPr>
          <p:spPr>
            <a:xfrm>
              <a:off x="1846693" y="174336"/>
              <a:ext cx="6287295" cy="731768"/>
            </a:xfrm>
            <a:prstGeom prst="rect">
              <a:avLst/>
            </a:prstGeom>
            <a:solidFill>
              <a:schemeClr val="lt1"/>
            </a:solidFill>
            <a:ln cap="flat" cmpd="thickThin" w="48000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49" name="Google Shape;249;p10"/>
            <p:cNvSpPr txBox="1"/>
            <p:nvPr/>
          </p:nvSpPr>
          <p:spPr>
            <a:xfrm>
              <a:off x="1846693" y="174336"/>
              <a:ext cx="6287295" cy="731768"/>
            </a:xfrm>
            <a:prstGeom prst="rect">
              <a:avLst/>
            </a:prstGeom>
            <a:solidFill>
              <a:schemeClr val="lt1"/>
            </a:solidFill>
            <a:ln cap="flat" cmpd="thickThin" w="48000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12700" lIns="12700" spcFirstLastPara="1" rIns="12700" wrap="square" tIns="12700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Президенту Республики Беларусь принадлежит также ряд других полномочий, например право решать вопросы о приёме в гражданство Республики Беларусь и предоставлении убежища, об установлении государственных праздников и праздничных дней, о награждении государствен- ными наградами, о помиловании осуждённых.</a:t>
              </a:r>
              <a:endParaRPr/>
            </a:p>
          </p:txBody>
        </p:sp>
      </p:grpSp>
      <p:sp>
        <p:nvSpPr>
          <p:cNvPr id="250" name="Google Shape;250;p10"/>
          <p:cNvSpPr txBox="1"/>
          <p:nvPr/>
        </p:nvSpPr>
        <p:spPr>
          <a:xfrm>
            <a:off x="3667166" y="1690280"/>
            <a:ext cx="2604263" cy="830997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6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А.Г.Лукашенко, Президент Республики Беларусь</a:t>
            </a:r>
            <a:endParaRPr/>
          </a:p>
        </p:txBody>
      </p:sp>
      <p:pic>
        <p:nvPicPr>
          <p:cNvPr id="251" name="Google Shape;251;p1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166583" y="1466216"/>
            <a:ext cx="6919000" cy="3879619"/>
          </a:xfrm>
          <a:prstGeom prst="rect">
            <a:avLst/>
          </a:prstGeom>
          <a:noFill/>
          <a:ln>
            <a:noFill/>
          </a:ln>
          <a:effectLst>
            <a:outerShdw blurRad="292100" rotWithShape="0" algn="tl" dir="2700000" dist="139700">
              <a:srgbClr val="333333">
                <a:alpha val="64705"/>
              </a:srgbClr>
            </a:outerShdw>
          </a:effectLst>
        </p:spPr>
      </p:pic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56" name="Shape 2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7" name="Google Shape;257;p11"/>
          <p:cNvSpPr txBox="1"/>
          <p:nvPr>
            <p:ph type="title"/>
          </p:nvPr>
        </p:nvSpPr>
        <p:spPr>
          <a:xfrm>
            <a:off x="1104900" y="76200"/>
            <a:ext cx="9980682" cy="1096962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b" bIns="45700" lIns="0" spcFirstLastPara="1" rIns="0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Cambria"/>
              <a:buNone/>
            </a:pPr>
            <a:r>
              <a:rPr lang="ru-RU" sz="3600">
                <a:latin typeface="Cambria"/>
                <a:ea typeface="Cambria"/>
                <a:cs typeface="Cambria"/>
                <a:sym typeface="Cambria"/>
              </a:rPr>
              <a:t>Органы государственной власти Республики Беларусь и их полномочия</a:t>
            </a:r>
            <a:endParaRPr/>
          </a:p>
        </p:txBody>
      </p:sp>
      <p:graphicFrame>
        <p:nvGraphicFramePr>
          <p:cNvPr id="258" name="Google Shape;258;p11"/>
          <p:cNvGraphicFramePr/>
          <p:nvPr/>
        </p:nvGraphicFramePr>
        <p:xfrm>
          <a:off x="1104900" y="1431506"/>
          <a:ext cx="3000000" cy="3000000"/>
        </p:xfrm>
        <a:graphic>
          <a:graphicData uri="http://schemas.openxmlformats.org/drawingml/2006/table">
            <a:tbl>
              <a:tblPr firstRow="1">
                <a:noFill/>
                <a:tableStyleId>{8976EEBE-9999-44FF-A856-3738B5BC197F}</a:tableStyleId>
              </a:tblPr>
              <a:tblGrid>
                <a:gridCol w="1517525"/>
                <a:gridCol w="1789025"/>
                <a:gridCol w="3306550"/>
                <a:gridCol w="3306550"/>
              </a:tblGrid>
              <a:tr h="508875">
                <a:tc gridSpan="4"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2000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Органы государственной власти в Республике Беларусь</a:t>
                      </a:r>
                      <a:endParaRPr sz="2000"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 hMerge="1"/>
                <a:tc hMerge="1"/>
                <a:tc hMerge="1"/>
              </a:tr>
              <a:tr h="476250">
                <a:tc gridSpan="4"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ru-RU" sz="1800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Президент Республики Беларусь </a:t>
                      </a:r>
                      <a:r>
                        <a:rPr lang="ru-RU" sz="1800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– Глава государства</a:t>
                      </a:r>
                      <a:endParaRPr sz="1800"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 hMerge="1"/>
                <a:tc hMerge="1"/>
                <a:tc hMerge="1"/>
              </a:tr>
              <a:tr h="476250">
                <a:tc gridSpan="2"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ru-RU" sz="1800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Законодательная власть</a:t>
                      </a:r>
                      <a:endParaRPr b="1" sz="1800"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 hMerge="1"/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ru-RU" sz="1800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Исполнительная власть</a:t>
                      </a:r>
                      <a:endParaRPr b="1" sz="1800"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ru-RU" sz="1800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Судебная власть</a:t>
                      </a:r>
                      <a:endParaRPr b="1" sz="1800"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</a:tr>
              <a:tr h="714475">
                <a:tc gridSpan="2"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ru-RU" sz="1800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Всебелорусское народное собрание </a:t>
                      </a:r>
                      <a:r>
                        <a:rPr lang="ru-RU" sz="1800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– высший предста- вительный орган народо- властия</a:t>
                      </a:r>
                      <a:endParaRPr sz="1800"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 hMerge="1"/>
                <a:tc rowSpan="2"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ru-RU" sz="1800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Совет Министров Республики Беларусь </a:t>
                      </a:r>
                      <a:r>
                        <a:rPr lang="ru-RU" sz="1800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–</a:t>
                      </a:r>
                      <a:r>
                        <a:rPr lang="ru-RU" sz="1800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 правительство</a:t>
                      </a:r>
                      <a:endParaRPr sz="1800"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 rowSpan="2"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ru-RU" sz="1800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Конституционный Суд Республики Беларусь</a:t>
                      </a:r>
                      <a:endParaRPr b="1" sz="1800"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</a:tr>
              <a:tr h="913100">
                <a:tc gridSpan="2"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Cambria"/>
                        <a:buNone/>
                      </a:pPr>
                      <a:r>
                        <a:rPr b="1" lang="ru-RU" sz="1800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Национальное собрание Республики Беларусь </a:t>
                      </a:r>
                      <a:r>
                        <a:rPr lang="ru-RU" sz="1800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- парламент</a:t>
                      </a:r>
                      <a:endParaRPr sz="1800"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 hMerge="1"/>
                <a:tc vMerge="1"/>
                <a:tc vMerge="1"/>
              </a:tr>
              <a:tr h="973475"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ru-RU" sz="1800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Совет Республики </a:t>
                      </a:r>
                      <a:endParaRPr b="1" sz="1800"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ru-RU" sz="1800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Палата пред- ставителей</a:t>
                      </a:r>
                      <a:endParaRPr b="1" sz="1800"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Центральные</a:t>
                      </a:r>
                      <a:r>
                        <a:rPr lang="ru-RU" sz="1800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 органы уп- равления – министерства, госкомитеты, ведомства</a:t>
                      </a:r>
                      <a:endParaRPr sz="1800"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ru-RU" sz="1800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Верховный Суд Республики Беларусь</a:t>
                      </a:r>
                      <a:endParaRPr b="1" sz="1800"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</a:tr>
              <a:tr h="822025">
                <a:tc gridSpan="2"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Местные Советы депутатов</a:t>
                      </a:r>
                      <a:endParaRPr b="1" sz="1800"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 hMerge="1"/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Местные органы управления - исполкомы</a:t>
                      </a:r>
                      <a:endParaRPr sz="1800"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Территориальная система судов</a:t>
                      </a:r>
                      <a:endParaRPr sz="1800"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63" name="Shape 2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4" name="Google Shape;264;p12"/>
          <p:cNvSpPr txBox="1"/>
          <p:nvPr>
            <p:ph type="title"/>
          </p:nvPr>
        </p:nvSpPr>
        <p:spPr>
          <a:xfrm>
            <a:off x="1104900" y="76200"/>
            <a:ext cx="9980682" cy="1096962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b" bIns="45700" lIns="0" spcFirstLastPara="1" rIns="0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Cambria"/>
              <a:buNone/>
            </a:pPr>
            <a:r>
              <a:rPr lang="ru-RU" sz="3100">
                <a:latin typeface="Cambria"/>
                <a:ea typeface="Cambria"/>
                <a:cs typeface="Cambria"/>
                <a:sym typeface="Cambria"/>
              </a:rPr>
              <a:t>Всебелорусское народное собрание - высший предста- вительный орган народовластия Республики Беларусь</a:t>
            </a:r>
            <a:endParaRPr sz="3100">
              <a:latin typeface="Cambria"/>
              <a:ea typeface="Cambria"/>
              <a:cs typeface="Cambria"/>
              <a:sym typeface="Cambria"/>
            </a:endParaRPr>
          </a:p>
        </p:txBody>
      </p:sp>
      <p:grpSp>
        <p:nvGrpSpPr>
          <p:cNvPr id="265" name="Google Shape;265;p12"/>
          <p:cNvGrpSpPr/>
          <p:nvPr/>
        </p:nvGrpSpPr>
        <p:grpSpPr>
          <a:xfrm>
            <a:off x="1104900" y="1449237"/>
            <a:ext cx="6400081" cy="1630393"/>
            <a:chOff x="1846693" y="174336"/>
            <a:chExt cx="6287295" cy="731768"/>
          </a:xfrm>
        </p:grpSpPr>
        <p:sp>
          <p:nvSpPr>
            <p:cNvPr id="266" name="Google Shape;266;p12"/>
            <p:cNvSpPr/>
            <p:nvPr/>
          </p:nvSpPr>
          <p:spPr>
            <a:xfrm>
              <a:off x="1846693" y="174336"/>
              <a:ext cx="6287295" cy="731768"/>
            </a:xfrm>
            <a:prstGeom prst="rect">
              <a:avLst/>
            </a:prstGeom>
            <a:solidFill>
              <a:schemeClr val="lt1"/>
            </a:solidFill>
            <a:ln cap="flat" cmpd="thickThin" w="48000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67" name="Google Shape;267;p12"/>
            <p:cNvSpPr txBox="1"/>
            <p:nvPr/>
          </p:nvSpPr>
          <p:spPr>
            <a:xfrm>
              <a:off x="1846693" y="174336"/>
              <a:ext cx="6287295" cy="731768"/>
            </a:xfrm>
            <a:prstGeom prst="rect">
              <a:avLst/>
            </a:prstGeom>
            <a:solidFill>
              <a:schemeClr val="lt1"/>
            </a:solidFill>
            <a:ln cap="flat" cmpd="thickThin" w="48000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12700" lIns="12700" spcFirstLastPara="1" rIns="12700" wrap="square" tIns="12700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Ст. 89¹. Всебелорусское народное собрание – высший пред- ставительный орган народовластия Республики Беларусь, определяющий стратегические направления развития об- щества и государства, обеспечивающий незыблемость конс- титуционного строя, преемственность поколений и граж- данское согласие.</a:t>
              </a:r>
              <a:endParaRPr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</p:grpSp>
      <p:pic>
        <p:nvPicPr>
          <p:cNvPr descr="ÐÐ°ÑÑÐ¸Ð½ÐºÐ¸ Ð¿Ð¾ Ð·Ð°Ð¿ÑÐ¾ÑÑ &quot;ÐºÐ¾Ð½ÑÑÐ¸ÑÑÑÐ¸Ñ ÑÐµÑÐ¿ÑÐ±Ð»Ð¸ÐºÐ¸ ÐÐµÐ»Ð°ÑÑÑÑ&quot;" id="268" name="Google Shape;268;p12"/>
          <p:cNvPicPr preferRelativeResize="0"/>
          <p:nvPr/>
        </p:nvPicPr>
        <p:blipFill rotWithShape="1">
          <a:blip r:embed="rId3">
            <a:alphaModFix/>
          </a:blip>
          <a:srcRect b="864" l="1646" r="1229" t="983"/>
          <a:stretch/>
        </p:blipFill>
        <p:spPr>
          <a:xfrm>
            <a:off x="7612307" y="1483714"/>
            <a:ext cx="3473275" cy="5201759"/>
          </a:xfrm>
          <a:prstGeom prst="rect">
            <a:avLst/>
          </a:prstGeom>
          <a:noFill/>
          <a:ln>
            <a:noFill/>
          </a:ln>
          <a:effectLst>
            <a:outerShdw blurRad="292100" rotWithShape="0" algn="tl" dir="2700000" dist="139700">
              <a:srgbClr val="333333">
                <a:alpha val="64705"/>
              </a:srgbClr>
            </a:outerShdw>
          </a:effectLst>
        </p:spPr>
      </p:pic>
      <p:grpSp>
        <p:nvGrpSpPr>
          <p:cNvPr id="269" name="Google Shape;269;p12"/>
          <p:cNvGrpSpPr/>
          <p:nvPr/>
        </p:nvGrpSpPr>
        <p:grpSpPr>
          <a:xfrm>
            <a:off x="1220093" y="3192509"/>
            <a:ext cx="6134470" cy="3388708"/>
            <a:chOff x="150417" y="736"/>
            <a:chExt cx="6134470" cy="3388708"/>
          </a:xfrm>
        </p:grpSpPr>
        <p:sp>
          <p:nvSpPr>
            <p:cNvPr id="270" name="Google Shape;270;p12"/>
            <p:cNvSpPr/>
            <p:nvPr/>
          </p:nvSpPr>
          <p:spPr>
            <a:xfrm>
              <a:off x="150417" y="736"/>
              <a:ext cx="5976233" cy="467408"/>
            </a:xfrm>
            <a:prstGeom prst="roundRect">
              <a:avLst>
                <a:gd fmla="val 10000" name="adj"/>
              </a:avLst>
            </a:prstGeom>
            <a:solidFill>
              <a:schemeClr val="lt1"/>
            </a:solidFill>
            <a:ln cap="flat" cmpd="thickThin" w="48000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71" name="Google Shape;271;p12"/>
            <p:cNvSpPr txBox="1"/>
            <p:nvPr/>
          </p:nvSpPr>
          <p:spPr>
            <a:xfrm>
              <a:off x="164107" y="14426"/>
              <a:ext cx="5948853" cy="440028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25400" lIns="38100" spcFirstLastPara="1" rIns="38100" wrap="square" tIns="25400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ru-RU" sz="20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Делегаты Всебелорусского народного собрания</a:t>
              </a:r>
              <a:endParaRPr b="1" sz="20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272" name="Google Shape;272;p12"/>
            <p:cNvSpPr/>
            <p:nvPr/>
          </p:nvSpPr>
          <p:spPr>
            <a:xfrm>
              <a:off x="748040" y="468144"/>
              <a:ext cx="597623" cy="350556"/>
            </a:xfrm>
            <a:custGeom>
              <a:rect b="b" l="l" r="r" t="t"/>
              <a:pathLst>
                <a:path extrusionOk="0" h="120000" w="120000">
                  <a:moveTo>
                    <a:pt x="0" y="0"/>
                  </a:moveTo>
                  <a:lnTo>
                    <a:pt x="0" y="120000"/>
                  </a:lnTo>
                  <a:lnTo>
                    <a:pt x="120000" y="120000"/>
                  </a:lnTo>
                </a:path>
              </a:pathLst>
            </a:custGeom>
            <a:noFill/>
            <a:ln cap="flat" cmpd="thickThin" w="48000">
              <a:solidFill>
                <a:srgbClr val="403934"/>
              </a:solidFill>
              <a:prstDash val="solid"/>
              <a:round/>
              <a:headEnd len="sm" w="sm" type="none"/>
              <a:tailEnd len="sm" w="sm" type="none"/>
            </a:ln>
          </p:spPr>
        </p:sp>
        <p:sp>
          <p:nvSpPr>
            <p:cNvPr id="273" name="Google Shape;273;p12"/>
            <p:cNvSpPr/>
            <p:nvPr/>
          </p:nvSpPr>
          <p:spPr>
            <a:xfrm>
              <a:off x="1345663" y="584996"/>
              <a:ext cx="4939224" cy="467408"/>
            </a:xfrm>
            <a:prstGeom prst="roundRect">
              <a:avLst>
                <a:gd fmla="val 10000" name="adj"/>
              </a:avLst>
            </a:prstGeom>
            <a:solidFill>
              <a:schemeClr val="lt1"/>
            </a:solidFill>
            <a:ln cap="flat" cmpd="thickThin" w="48000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74" name="Google Shape;274;p12"/>
            <p:cNvSpPr txBox="1"/>
            <p:nvPr/>
          </p:nvSpPr>
          <p:spPr>
            <a:xfrm>
              <a:off x="1359353" y="598686"/>
              <a:ext cx="4911844" cy="440028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22850" lIns="34275" spcFirstLastPara="1" rIns="34275" wrap="square" tIns="22850">
              <a:noAutofit/>
            </a:bodyPr>
            <a:lstStyle/>
            <a:p>
              <a:pPr indent="0" lvl="0" marL="0" marR="0" rtl="0" algn="l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Президент</a:t>
              </a:r>
              <a:endParaRPr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275" name="Google Shape;275;p12"/>
            <p:cNvSpPr/>
            <p:nvPr/>
          </p:nvSpPr>
          <p:spPr>
            <a:xfrm>
              <a:off x="748040" y="468144"/>
              <a:ext cx="597623" cy="934816"/>
            </a:xfrm>
            <a:custGeom>
              <a:rect b="b" l="l" r="r" t="t"/>
              <a:pathLst>
                <a:path extrusionOk="0" h="120000" w="120000">
                  <a:moveTo>
                    <a:pt x="0" y="0"/>
                  </a:moveTo>
                  <a:lnTo>
                    <a:pt x="0" y="120000"/>
                  </a:lnTo>
                  <a:lnTo>
                    <a:pt x="120000" y="120000"/>
                  </a:lnTo>
                </a:path>
              </a:pathLst>
            </a:custGeom>
            <a:noFill/>
            <a:ln cap="flat" cmpd="thickThin" w="48000">
              <a:solidFill>
                <a:srgbClr val="403934"/>
              </a:solidFill>
              <a:prstDash val="solid"/>
              <a:round/>
              <a:headEnd len="sm" w="sm" type="none"/>
              <a:tailEnd len="sm" w="sm" type="none"/>
            </a:ln>
          </p:spPr>
        </p:sp>
        <p:sp>
          <p:nvSpPr>
            <p:cNvPr id="276" name="Google Shape;276;p12"/>
            <p:cNvSpPr/>
            <p:nvPr/>
          </p:nvSpPr>
          <p:spPr>
            <a:xfrm>
              <a:off x="1345663" y="1169256"/>
              <a:ext cx="4939224" cy="467408"/>
            </a:xfrm>
            <a:prstGeom prst="roundRect">
              <a:avLst>
                <a:gd fmla="val 10000" name="adj"/>
              </a:avLst>
            </a:prstGeom>
            <a:solidFill>
              <a:schemeClr val="lt1"/>
            </a:solidFill>
            <a:ln cap="flat" cmpd="thickThin" w="48000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77" name="Google Shape;277;p12"/>
            <p:cNvSpPr txBox="1"/>
            <p:nvPr/>
          </p:nvSpPr>
          <p:spPr>
            <a:xfrm>
              <a:off x="1359353" y="1182946"/>
              <a:ext cx="4911844" cy="440028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22850" lIns="34275" spcFirstLastPara="1" rIns="34275" wrap="square" tIns="22850">
              <a:noAutofit/>
            </a:bodyPr>
            <a:lstStyle/>
            <a:p>
              <a:pPr indent="0" lvl="0" marL="0" marR="0" rtl="0" algn="l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бывшие Президенты</a:t>
              </a:r>
              <a:endParaRPr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278" name="Google Shape;278;p12"/>
            <p:cNvSpPr/>
            <p:nvPr/>
          </p:nvSpPr>
          <p:spPr>
            <a:xfrm>
              <a:off x="748040" y="468144"/>
              <a:ext cx="597623" cy="1519076"/>
            </a:xfrm>
            <a:custGeom>
              <a:rect b="b" l="l" r="r" t="t"/>
              <a:pathLst>
                <a:path extrusionOk="0" h="120000" w="120000">
                  <a:moveTo>
                    <a:pt x="0" y="0"/>
                  </a:moveTo>
                  <a:lnTo>
                    <a:pt x="0" y="120000"/>
                  </a:lnTo>
                  <a:lnTo>
                    <a:pt x="120000" y="120000"/>
                  </a:lnTo>
                </a:path>
              </a:pathLst>
            </a:custGeom>
            <a:noFill/>
            <a:ln cap="flat" cmpd="thickThin" w="48000">
              <a:solidFill>
                <a:srgbClr val="403934"/>
              </a:solidFill>
              <a:prstDash val="solid"/>
              <a:round/>
              <a:headEnd len="sm" w="sm" type="none"/>
              <a:tailEnd len="sm" w="sm" type="none"/>
            </a:ln>
          </p:spPr>
        </p:sp>
        <p:sp>
          <p:nvSpPr>
            <p:cNvPr id="279" name="Google Shape;279;p12"/>
            <p:cNvSpPr/>
            <p:nvPr/>
          </p:nvSpPr>
          <p:spPr>
            <a:xfrm>
              <a:off x="1345663" y="1753516"/>
              <a:ext cx="4939224" cy="467408"/>
            </a:xfrm>
            <a:prstGeom prst="roundRect">
              <a:avLst>
                <a:gd fmla="val 10000" name="adj"/>
              </a:avLst>
            </a:prstGeom>
            <a:solidFill>
              <a:schemeClr val="lt1"/>
            </a:solidFill>
            <a:ln cap="flat" cmpd="thickThin" w="48000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80" name="Google Shape;280;p12"/>
            <p:cNvSpPr txBox="1"/>
            <p:nvPr/>
          </p:nvSpPr>
          <p:spPr>
            <a:xfrm>
              <a:off x="1359353" y="1767206"/>
              <a:ext cx="4911844" cy="440028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22850" lIns="34275" spcFirstLastPara="1" rIns="34275" wrap="square" tIns="22850">
              <a:noAutofit/>
            </a:bodyPr>
            <a:lstStyle/>
            <a:p>
              <a:pPr indent="0" lvl="0" marL="0" marR="0" rtl="0" algn="l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представители трёх ветвей власти</a:t>
              </a:r>
              <a:endParaRPr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281" name="Google Shape;281;p12"/>
            <p:cNvSpPr/>
            <p:nvPr/>
          </p:nvSpPr>
          <p:spPr>
            <a:xfrm>
              <a:off x="748040" y="468144"/>
              <a:ext cx="597623" cy="2103336"/>
            </a:xfrm>
            <a:custGeom>
              <a:rect b="b" l="l" r="r" t="t"/>
              <a:pathLst>
                <a:path extrusionOk="0" h="120000" w="120000">
                  <a:moveTo>
                    <a:pt x="0" y="0"/>
                  </a:moveTo>
                  <a:lnTo>
                    <a:pt x="0" y="120000"/>
                  </a:lnTo>
                  <a:lnTo>
                    <a:pt x="120000" y="120000"/>
                  </a:lnTo>
                </a:path>
              </a:pathLst>
            </a:custGeom>
            <a:noFill/>
            <a:ln cap="flat" cmpd="thickThin" w="48000">
              <a:solidFill>
                <a:srgbClr val="403934"/>
              </a:solidFill>
              <a:prstDash val="solid"/>
              <a:round/>
              <a:headEnd len="sm" w="sm" type="none"/>
              <a:tailEnd len="sm" w="sm" type="none"/>
            </a:ln>
          </p:spPr>
        </p:sp>
        <p:sp>
          <p:nvSpPr>
            <p:cNvPr id="282" name="Google Shape;282;p12"/>
            <p:cNvSpPr/>
            <p:nvPr/>
          </p:nvSpPr>
          <p:spPr>
            <a:xfrm>
              <a:off x="1345663" y="2337776"/>
              <a:ext cx="4939224" cy="467408"/>
            </a:xfrm>
            <a:prstGeom prst="roundRect">
              <a:avLst>
                <a:gd fmla="val 10000" name="adj"/>
              </a:avLst>
            </a:prstGeom>
            <a:solidFill>
              <a:schemeClr val="lt1"/>
            </a:solidFill>
            <a:ln cap="flat" cmpd="thickThin" w="48000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83" name="Google Shape;283;p12"/>
            <p:cNvSpPr txBox="1"/>
            <p:nvPr/>
          </p:nvSpPr>
          <p:spPr>
            <a:xfrm>
              <a:off x="1359353" y="2351466"/>
              <a:ext cx="4911844" cy="440028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22850" lIns="34275" spcFirstLastPara="1" rIns="34275" wrap="square" tIns="22850">
              <a:noAutofit/>
            </a:bodyPr>
            <a:lstStyle/>
            <a:p>
              <a:pPr indent="0" lvl="0" marL="0" marR="0" rtl="0" algn="l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представители местных Советов депутатов</a:t>
              </a:r>
              <a:endParaRPr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284" name="Google Shape;284;p12"/>
            <p:cNvSpPr/>
            <p:nvPr/>
          </p:nvSpPr>
          <p:spPr>
            <a:xfrm>
              <a:off x="748040" y="468144"/>
              <a:ext cx="597623" cy="2687596"/>
            </a:xfrm>
            <a:custGeom>
              <a:rect b="b" l="l" r="r" t="t"/>
              <a:pathLst>
                <a:path extrusionOk="0" h="120000" w="120000">
                  <a:moveTo>
                    <a:pt x="0" y="0"/>
                  </a:moveTo>
                  <a:lnTo>
                    <a:pt x="0" y="120000"/>
                  </a:lnTo>
                  <a:lnTo>
                    <a:pt x="120000" y="120000"/>
                  </a:lnTo>
                </a:path>
              </a:pathLst>
            </a:custGeom>
            <a:noFill/>
            <a:ln cap="flat" cmpd="thickThin" w="48000">
              <a:solidFill>
                <a:srgbClr val="403934"/>
              </a:solidFill>
              <a:prstDash val="solid"/>
              <a:round/>
              <a:headEnd len="sm" w="sm" type="none"/>
              <a:tailEnd len="sm" w="sm" type="none"/>
            </a:ln>
          </p:spPr>
        </p:sp>
        <p:sp>
          <p:nvSpPr>
            <p:cNvPr id="285" name="Google Shape;285;p12"/>
            <p:cNvSpPr/>
            <p:nvPr/>
          </p:nvSpPr>
          <p:spPr>
            <a:xfrm>
              <a:off x="1345663" y="2922036"/>
              <a:ext cx="4939224" cy="467408"/>
            </a:xfrm>
            <a:prstGeom prst="roundRect">
              <a:avLst>
                <a:gd fmla="val 10000" name="adj"/>
              </a:avLst>
            </a:prstGeom>
            <a:solidFill>
              <a:schemeClr val="lt1"/>
            </a:solidFill>
            <a:ln cap="flat" cmpd="thickThin" w="48000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86" name="Google Shape;286;p12"/>
            <p:cNvSpPr txBox="1"/>
            <p:nvPr/>
          </p:nvSpPr>
          <p:spPr>
            <a:xfrm>
              <a:off x="1359353" y="2935726"/>
              <a:ext cx="4911844" cy="440028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22850" lIns="34275" spcFirstLastPara="1" rIns="34275" wrap="square" tIns="22850">
              <a:noAutofit/>
            </a:bodyPr>
            <a:lstStyle/>
            <a:p>
              <a:pPr indent="0" lvl="0" marL="0" marR="0" rtl="0" algn="l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представители гражданского общества</a:t>
              </a:r>
              <a:endParaRPr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</p:grpSp>
      <p:sp>
        <p:nvSpPr>
          <p:cNvPr id="287" name="Google Shape;287;p12"/>
          <p:cNvSpPr txBox="1"/>
          <p:nvPr/>
        </p:nvSpPr>
        <p:spPr>
          <a:xfrm rot="-5400000">
            <a:off x="8626" y="4973930"/>
            <a:ext cx="2846716" cy="369332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Срок полномочий – 5 лет</a:t>
            </a:r>
            <a:endParaRPr sz="1800">
              <a:solidFill>
                <a:schemeClr val="dk1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92" name="Shape 2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3" name="Google Shape;293;p13"/>
          <p:cNvSpPr txBox="1"/>
          <p:nvPr>
            <p:ph type="title"/>
          </p:nvPr>
        </p:nvSpPr>
        <p:spPr>
          <a:xfrm>
            <a:off x="1104900" y="76200"/>
            <a:ext cx="9980682" cy="1096962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b" bIns="45700" lIns="0" spcFirstLastPara="1" rIns="0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Cambria"/>
              <a:buNone/>
            </a:pPr>
            <a:r>
              <a:rPr lang="ru-RU" sz="3100">
                <a:latin typeface="Cambria"/>
                <a:ea typeface="Cambria"/>
                <a:cs typeface="Cambria"/>
                <a:sym typeface="Cambria"/>
              </a:rPr>
              <a:t>Всебелорусское народное собрание - высший предста- вительный орган народовластия Республики Беларусь</a:t>
            </a:r>
            <a:endParaRPr sz="3100">
              <a:latin typeface="Cambria"/>
              <a:ea typeface="Cambria"/>
              <a:cs typeface="Cambria"/>
              <a:sym typeface="Cambria"/>
            </a:endParaRPr>
          </a:p>
        </p:txBody>
      </p:sp>
      <p:grpSp>
        <p:nvGrpSpPr>
          <p:cNvPr id="294" name="Google Shape;294;p13"/>
          <p:cNvGrpSpPr/>
          <p:nvPr/>
        </p:nvGrpSpPr>
        <p:grpSpPr>
          <a:xfrm>
            <a:off x="2401218" y="2242867"/>
            <a:ext cx="7388045" cy="4257774"/>
            <a:chOff x="0" y="0"/>
            <a:chExt cx="7388045" cy="4257774"/>
          </a:xfrm>
        </p:grpSpPr>
        <p:sp>
          <p:nvSpPr>
            <p:cNvPr id="295" name="Google Shape;295;p13"/>
            <p:cNvSpPr/>
            <p:nvPr/>
          </p:nvSpPr>
          <p:spPr>
            <a:xfrm>
              <a:off x="2462681" y="0"/>
              <a:ext cx="2462681" cy="1419258"/>
            </a:xfrm>
            <a:prstGeom prst="trapezoid">
              <a:avLst>
                <a:gd fmla="val 86759" name="adj"/>
              </a:avLst>
            </a:prstGeom>
            <a:solidFill>
              <a:schemeClr val="lt1"/>
            </a:solidFill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96" name="Google Shape;296;p13"/>
            <p:cNvSpPr txBox="1"/>
            <p:nvPr/>
          </p:nvSpPr>
          <p:spPr>
            <a:xfrm>
              <a:off x="2462681" y="0"/>
              <a:ext cx="2462681" cy="1419258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22850" lIns="22850" spcFirstLastPara="1" rIns="22850" wrap="square" tIns="22850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  <a:p>
              <a:pPr indent="0" lvl="0" marL="0" marR="0" rtl="0" algn="ctr">
                <a:lnSpc>
                  <a:spcPct val="90000"/>
                </a:lnSpc>
                <a:spcBef>
                  <a:spcPts val="63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  <a:p>
              <a:pPr indent="0" lvl="0" marL="0" marR="0" rtl="0" algn="ctr">
                <a:lnSpc>
                  <a:spcPct val="90000"/>
                </a:lnSpc>
                <a:spcBef>
                  <a:spcPts val="630"/>
                </a:spcBef>
                <a:spcAft>
                  <a:spcPts val="0"/>
                </a:spcAft>
                <a:buNone/>
              </a:pPr>
              <a:r>
                <a:rPr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Председатель</a:t>
              </a:r>
              <a:endParaRPr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297" name="Google Shape;297;p13"/>
            <p:cNvSpPr/>
            <p:nvPr/>
          </p:nvSpPr>
          <p:spPr>
            <a:xfrm>
              <a:off x="1231340" y="1419258"/>
              <a:ext cx="4925363" cy="1419258"/>
            </a:xfrm>
            <a:prstGeom prst="trapezoid">
              <a:avLst>
                <a:gd fmla="val 86759" name="adj"/>
              </a:avLst>
            </a:prstGeom>
            <a:solidFill>
              <a:schemeClr val="lt1"/>
            </a:solidFill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98" name="Google Shape;298;p13"/>
            <p:cNvSpPr txBox="1"/>
            <p:nvPr/>
          </p:nvSpPr>
          <p:spPr>
            <a:xfrm>
              <a:off x="2093279" y="1419258"/>
              <a:ext cx="3201486" cy="1419258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22850" lIns="22850" spcFirstLastPara="1" rIns="22850" wrap="square" tIns="22850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Президиум</a:t>
              </a:r>
              <a:endParaRPr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299" name="Google Shape;299;p13"/>
            <p:cNvSpPr/>
            <p:nvPr/>
          </p:nvSpPr>
          <p:spPr>
            <a:xfrm>
              <a:off x="0" y="2838516"/>
              <a:ext cx="7388045" cy="1419258"/>
            </a:xfrm>
            <a:prstGeom prst="trapezoid">
              <a:avLst>
                <a:gd fmla="val 86759" name="adj"/>
              </a:avLst>
            </a:prstGeom>
            <a:solidFill>
              <a:schemeClr val="lt1"/>
            </a:solidFill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00" name="Google Shape;300;p13"/>
            <p:cNvSpPr txBox="1"/>
            <p:nvPr/>
          </p:nvSpPr>
          <p:spPr>
            <a:xfrm>
              <a:off x="1292907" y="2838516"/>
              <a:ext cx="4802229" cy="1419258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22850" lIns="22850" spcFirstLastPara="1" rIns="22850" wrap="square" tIns="22850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Делегаты Всебелорусского народного собрания</a:t>
              </a:r>
              <a:endParaRPr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</p:grpSp>
      <p:sp>
        <p:nvSpPr>
          <p:cNvPr id="301" name="Google Shape;301;p13"/>
          <p:cNvSpPr txBox="1"/>
          <p:nvPr/>
        </p:nvSpPr>
        <p:spPr>
          <a:xfrm rot="-2926696">
            <a:off x="1522562" y="4187088"/>
            <a:ext cx="4511615" cy="369332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Предельная численность – 1200 человек</a:t>
            </a:r>
            <a:endParaRPr sz="1800">
              <a:solidFill>
                <a:schemeClr val="dk1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302" name="Google Shape;302;p13"/>
          <p:cNvSpPr txBox="1"/>
          <p:nvPr/>
        </p:nvSpPr>
        <p:spPr>
          <a:xfrm>
            <a:off x="3703905" y="1507959"/>
            <a:ext cx="4782669" cy="400110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ru-RU" sz="20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Всебелорусское народное собрание</a:t>
            </a:r>
            <a:endParaRPr b="1" sz="2000">
              <a:solidFill>
                <a:schemeClr val="dk1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07" name="Shape 3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" name="Google Shape;308;p14"/>
          <p:cNvSpPr txBox="1"/>
          <p:nvPr>
            <p:ph type="title"/>
          </p:nvPr>
        </p:nvSpPr>
        <p:spPr>
          <a:xfrm>
            <a:off x="1104900" y="76200"/>
            <a:ext cx="9980682" cy="1096962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b" bIns="45700" lIns="0" spcFirstLastPara="1" rIns="0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Cambria"/>
              <a:buNone/>
            </a:pPr>
            <a:r>
              <a:rPr lang="ru-RU" sz="3100">
                <a:latin typeface="Cambria"/>
                <a:ea typeface="Cambria"/>
                <a:cs typeface="Cambria"/>
                <a:sym typeface="Cambria"/>
              </a:rPr>
              <a:t>Всебелорусское народное собрание - высший предста- вительный орган народовластия Республики Беларусь</a:t>
            </a:r>
            <a:endParaRPr sz="3100">
              <a:latin typeface="Cambria"/>
              <a:ea typeface="Cambria"/>
              <a:cs typeface="Cambria"/>
              <a:sym typeface="Cambria"/>
            </a:endParaRPr>
          </a:p>
        </p:txBody>
      </p:sp>
      <p:grpSp>
        <p:nvGrpSpPr>
          <p:cNvPr id="309" name="Google Shape;309;p14"/>
          <p:cNvGrpSpPr/>
          <p:nvPr/>
        </p:nvGrpSpPr>
        <p:grpSpPr>
          <a:xfrm>
            <a:off x="1174549" y="1398721"/>
            <a:ext cx="9841382" cy="5337263"/>
            <a:chOff x="69649" y="1243"/>
            <a:chExt cx="9841382" cy="5337263"/>
          </a:xfrm>
        </p:grpSpPr>
        <p:sp>
          <p:nvSpPr>
            <p:cNvPr id="310" name="Google Shape;310;p14"/>
            <p:cNvSpPr/>
            <p:nvPr/>
          </p:nvSpPr>
          <p:spPr>
            <a:xfrm>
              <a:off x="69649" y="1243"/>
              <a:ext cx="4673222" cy="395352"/>
            </a:xfrm>
            <a:prstGeom prst="roundRect">
              <a:avLst>
                <a:gd fmla="val 10000" name="adj"/>
              </a:avLst>
            </a:prstGeom>
            <a:solidFill>
              <a:schemeClr val="lt1"/>
            </a:solidFill>
            <a:ln cap="flat" cmpd="thickThin" w="48000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11" name="Google Shape;311;p14"/>
            <p:cNvSpPr txBox="1"/>
            <p:nvPr/>
          </p:nvSpPr>
          <p:spPr>
            <a:xfrm>
              <a:off x="81228" y="12822"/>
              <a:ext cx="4650064" cy="372194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25400" lIns="38100" spcFirstLastPara="1" rIns="38100" wrap="square" tIns="25400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ru-RU" sz="20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Всебелорусское народное собрание</a:t>
              </a:r>
              <a:endParaRPr b="1" sz="20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312" name="Google Shape;312;p14"/>
            <p:cNvSpPr/>
            <p:nvPr/>
          </p:nvSpPr>
          <p:spPr>
            <a:xfrm>
              <a:off x="536971" y="396596"/>
              <a:ext cx="467322" cy="296514"/>
            </a:xfrm>
            <a:custGeom>
              <a:rect b="b" l="l" r="r" t="t"/>
              <a:pathLst>
                <a:path extrusionOk="0" h="120000" w="120000">
                  <a:moveTo>
                    <a:pt x="0" y="0"/>
                  </a:moveTo>
                  <a:lnTo>
                    <a:pt x="0" y="120000"/>
                  </a:lnTo>
                  <a:lnTo>
                    <a:pt x="120000" y="120000"/>
                  </a:lnTo>
                </a:path>
              </a:pathLst>
            </a:custGeom>
            <a:noFill/>
            <a:ln cap="flat" cmpd="thickThin" w="48000">
              <a:solidFill>
                <a:srgbClr val="403934"/>
              </a:solidFill>
              <a:prstDash val="solid"/>
              <a:round/>
              <a:headEnd len="sm" w="sm" type="none"/>
              <a:tailEnd len="sm" w="sm" type="none"/>
            </a:ln>
          </p:spPr>
        </p:sp>
        <p:sp>
          <p:nvSpPr>
            <p:cNvPr id="313" name="Google Shape;313;p14"/>
            <p:cNvSpPr/>
            <p:nvPr/>
          </p:nvSpPr>
          <p:spPr>
            <a:xfrm>
              <a:off x="1004293" y="495434"/>
              <a:ext cx="8906738" cy="395352"/>
            </a:xfrm>
            <a:prstGeom prst="roundRect">
              <a:avLst>
                <a:gd fmla="val 10000" name="adj"/>
              </a:avLst>
            </a:prstGeom>
            <a:solidFill>
              <a:schemeClr val="lt1"/>
            </a:solidFill>
            <a:ln cap="flat" cmpd="thickThin" w="48000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14" name="Google Shape;314;p14"/>
            <p:cNvSpPr txBox="1"/>
            <p:nvPr/>
          </p:nvSpPr>
          <p:spPr>
            <a:xfrm>
              <a:off x="1015872" y="507013"/>
              <a:ext cx="8883580" cy="372194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22850" lIns="34275" spcFirstLastPara="1" rIns="34275" wrap="square" tIns="22850">
              <a:noAutofit/>
            </a:bodyPr>
            <a:lstStyle/>
            <a:p>
              <a:pPr indent="0" lvl="0" marL="0" marR="0" rtl="0" algn="l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утверждает основные направления внутренней и внешней политики</a:t>
              </a:r>
              <a:endParaRPr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315" name="Google Shape;315;p14"/>
            <p:cNvSpPr/>
            <p:nvPr/>
          </p:nvSpPr>
          <p:spPr>
            <a:xfrm>
              <a:off x="536971" y="396596"/>
              <a:ext cx="467322" cy="790705"/>
            </a:xfrm>
            <a:custGeom>
              <a:rect b="b" l="l" r="r" t="t"/>
              <a:pathLst>
                <a:path extrusionOk="0" h="120000" w="120000">
                  <a:moveTo>
                    <a:pt x="0" y="0"/>
                  </a:moveTo>
                  <a:lnTo>
                    <a:pt x="0" y="120000"/>
                  </a:lnTo>
                  <a:lnTo>
                    <a:pt x="120000" y="120000"/>
                  </a:lnTo>
                </a:path>
              </a:pathLst>
            </a:custGeom>
            <a:noFill/>
            <a:ln cap="flat" cmpd="thickThin" w="48000">
              <a:solidFill>
                <a:srgbClr val="403934"/>
              </a:solidFill>
              <a:prstDash val="solid"/>
              <a:round/>
              <a:headEnd len="sm" w="sm" type="none"/>
              <a:tailEnd len="sm" w="sm" type="none"/>
            </a:ln>
          </p:spPr>
        </p:sp>
        <p:sp>
          <p:nvSpPr>
            <p:cNvPr id="316" name="Google Shape;316;p14"/>
            <p:cNvSpPr/>
            <p:nvPr/>
          </p:nvSpPr>
          <p:spPr>
            <a:xfrm>
              <a:off x="1004293" y="989625"/>
              <a:ext cx="8906738" cy="395352"/>
            </a:xfrm>
            <a:prstGeom prst="roundRect">
              <a:avLst>
                <a:gd fmla="val 10000" name="adj"/>
              </a:avLst>
            </a:prstGeom>
            <a:solidFill>
              <a:schemeClr val="lt1"/>
            </a:solidFill>
            <a:ln cap="flat" cmpd="thickThin" w="48000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17" name="Google Shape;317;p14"/>
            <p:cNvSpPr txBox="1"/>
            <p:nvPr/>
          </p:nvSpPr>
          <p:spPr>
            <a:xfrm>
              <a:off x="1015872" y="1001204"/>
              <a:ext cx="8883580" cy="372194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22850" lIns="34275" spcFirstLastPara="1" rIns="34275" wrap="square" tIns="22850">
              <a:noAutofit/>
            </a:bodyPr>
            <a:lstStyle/>
            <a:p>
              <a:pPr indent="0" lvl="0" marL="0" marR="0" rtl="0" algn="l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утверждает программы социально-экономического развития Беларуси</a:t>
              </a:r>
              <a:endParaRPr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318" name="Google Shape;318;p14"/>
            <p:cNvSpPr/>
            <p:nvPr/>
          </p:nvSpPr>
          <p:spPr>
            <a:xfrm>
              <a:off x="536971" y="396596"/>
              <a:ext cx="467322" cy="1284897"/>
            </a:xfrm>
            <a:custGeom>
              <a:rect b="b" l="l" r="r" t="t"/>
              <a:pathLst>
                <a:path extrusionOk="0" h="120000" w="120000">
                  <a:moveTo>
                    <a:pt x="0" y="0"/>
                  </a:moveTo>
                  <a:lnTo>
                    <a:pt x="0" y="120000"/>
                  </a:lnTo>
                  <a:lnTo>
                    <a:pt x="120000" y="120000"/>
                  </a:lnTo>
                </a:path>
              </a:pathLst>
            </a:custGeom>
            <a:noFill/>
            <a:ln cap="flat" cmpd="thickThin" w="48000">
              <a:solidFill>
                <a:srgbClr val="403934"/>
              </a:solidFill>
              <a:prstDash val="solid"/>
              <a:round/>
              <a:headEnd len="sm" w="sm" type="none"/>
              <a:tailEnd len="sm" w="sm" type="none"/>
            </a:ln>
          </p:spPr>
        </p:sp>
        <p:sp>
          <p:nvSpPr>
            <p:cNvPr id="319" name="Google Shape;319;p14"/>
            <p:cNvSpPr/>
            <p:nvPr/>
          </p:nvSpPr>
          <p:spPr>
            <a:xfrm>
              <a:off x="1004293" y="1483816"/>
              <a:ext cx="8906738" cy="395352"/>
            </a:xfrm>
            <a:prstGeom prst="roundRect">
              <a:avLst>
                <a:gd fmla="val 10000" name="adj"/>
              </a:avLst>
            </a:prstGeom>
            <a:solidFill>
              <a:schemeClr val="lt1"/>
            </a:solidFill>
            <a:ln cap="flat" cmpd="thickThin" w="48000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20" name="Google Shape;320;p14"/>
            <p:cNvSpPr txBox="1"/>
            <p:nvPr/>
          </p:nvSpPr>
          <p:spPr>
            <a:xfrm>
              <a:off x="1015872" y="1495395"/>
              <a:ext cx="8883580" cy="372194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22850" lIns="34275" spcFirstLastPara="1" rIns="34275" wrap="square" tIns="22850">
              <a:noAutofit/>
            </a:bodyPr>
            <a:lstStyle/>
            <a:p>
              <a:pPr indent="0" lvl="0" marL="0" marR="0" rtl="0" algn="l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предлагает изменения и дополнения в Конституцию</a:t>
              </a:r>
              <a:endParaRPr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321" name="Google Shape;321;p14"/>
            <p:cNvSpPr/>
            <p:nvPr/>
          </p:nvSpPr>
          <p:spPr>
            <a:xfrm>
              <a:off x="536971" y="396596"/>
              <a:ext cx="467322" cy="1779088"/>
            </a:xfrm>
            <a:custGeom>
              <a:rect b="b" l="l" r="r" t="t"/>
              <a:pathLst>
                <a:path extrusionOk="0" h="120000" w="120000">
                  <a:moveTo>
                    <a:pt x="0" y="0"/>
                  </a:moveTo>
                  <a:lnTo>
                    <a:pt x="0" y="120000"/>
                  </a:lnTo>
                  <a:lnTo>
                    <a:pt x="120000" y="120000"/>
                  </a:lnTo>
                </a:path>
              </a:pathLst>
            </a:custGeom>
            <a:noFill/>
            <a:ln cap="flat" cmpd="thickThin" w="48000">
              <a:solidFill>
                <a:srgbClr val="403934"/>
              </a:solidFill>
              <a:prstDash val="solid"/>
              <a:round/>
              <a:headEnd len="sm" w="sm" type="none"/>
              <a:tailEnd len="sm" w="sm" type="none"/>
            </a:ln>
          </p:spPr>
        </p:sp>
        <p:sp>
          <p:nvSpPr>
            <p:cNvPr id="322" name="Google Shape;322;p14"/>
            <p:cNvSpPr/>
            <p:nvPr/>
          </p:nvSpPr>
          <p:spPr>
            <a:xfrm>
              <a:off x="1004293" y="1978007"/>
              <a:ext cx="8906738" cy="395352"/>
            </a:xfrm>
            <a:prstGeom prst="roundRect">
              <a:avLst>
                <a:gd fmla="val 10000" name="adj"/>
              </a:avLst>
            </a:prstGeom>
            <a:solidFill>
              <a:schemeClr val="lt1"/>
            </a:solidFill>
            <a:ln cap="flat" cmpd="thickThin" w="48000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23" name="Google Shape;323;p14"/>
            <p:cNvSpPr txBox="1"/>
            <p:nvPr/>
          </p:nvSpPr>
          <p:spPr>
            <a:xfrm>
              <a:off x="1015872" y="1989586"/>
              <a:ext cx="8883580" cy="372194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22850" lIns="34275" spcFirstLastPara="1" rIns="34275" wrap="square" tIns="22850">
              <a:noAutofit/>
            </a:bodyPr>
            <a:lstStyle/>
            <a:p>
              <a:pPr indent="0" lvl="0" marL="0" marR="0" rtl="0" algn="l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предлагает проведение республиканских референдумов</a:t>
              </a:r>
              <a:endParaRPr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324" name="Google Shape;324;p14"/>
            <p:cNvSpPr/>
            <p:nvPr/>
          </p:nvSpPr>
          <p:spPr>
            <a:xfrm>
              <a:off x="536971" y="396596"/>
              <a:ext cx="467322" cy="2273279"/>
            </a:xfrm>
            <a:custGeom>
              <a:rect b="b" l="l" r="r" t="t"/>
              <a:pathLst>
                <a:path extrusionOk="0" h="120000" w="120000">
                  <a:moveTo>
                    <a:pt x="0" y="0"/>
                  </a:moveTo>
                  <a:lnTo>
                    <a:pt x="0" y="120000"/>
                  </a:lnTo>
                  <a:lnTo>
                    <a:pt x="120000" y="120000"/>
                  </a:lnTo>
                </a:path>
              </a:pathLst>
            </a:custGeom>
            <a:noFill/>
            <a:ln cap="flat" cmpd="thickThin" w="48000">
              <a:solidFill>
                <a:srgbClr val="403934"/>
              </a:solidFill>
              <a:prstDash val="solid"/>
              <a:round/>
              <a:headEnd len="sm" w="sm" type="none"/>
              <a:tailEnd len="sm" w="sm" type="none"/>
            </a:ln>
          </p:spPr>
        </p:sp>
        <p:sp>
          <p:nvSpPr>
            <p:cNvPr id="325" name="Google Shape;325;p14"/>
            <p:cNvSpPr/>
            <p:nvPr/>
          </p:nvSpPr>
          <p:spPr>
            <a:xfrm>
              <a:off x="1004293" y="2472199"/>
              <a:ext cx="8906738" cy="395352"/>
            </a:xfrm>
            <a:prstGeom prst="roundRect">
              <a:avLst>
                <a:gd fmla="val 10000" name="adj"/>
              </a:avLst>
            </a:prstGeom>
            <a:solidFill>
              <a:schemeClr val="lt1"/>
            </a:solidFill>
            <a:ln cap="flat" cmpd="thickThin" w="48000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26" name="Google Shape;326;p14"/>
            <p:cNvSpPr txBox="1"/>
            <p:nvPr/>
          </p:nvSpPr>
          <p:spPr>
            <a:xfrm>
              <a:off x="1015872" y="2483778"/>
              <a:ext cx="8883580" cy="372194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22850" lIns="34275" spcFirstLastPara="1" rIns="34275" wrap="square" tIns="22850">
              <a:noAutofit/>
            </a:bodyPr>
            <a:lstStyle/>
            <a:p>
              <a:pPr indent="0" lvl="0" marL="0" marR="0" rtl="0" algn="l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рассматривает вопрос о легитимности выборов</a:t>
              </a:r>
              <a:endParaRPr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327" name="Google Shape;327;p14"/>
            <p:cNvSpPr/>
            <p:nvPr/>
          </p:nvSpPr>
          <p:spPr>
            <a:xfrm>
              <a:off x="536971" y="396596"/>
              <a:ext cx="467322" cy="2767470"/>
            </a:xfrm>
            <a:custGeom>
              <a:rect b="b" l="l" r="r" t="t"/>
              <a:pathLst>
                <a:path extrusionOk="0" h="120000" w="120000">
                  <a:moveTo>
                    <a:pt x="0" y="0"/>
                  </a:moveTo>
                  <a:lnTo>
                    <a:pt x="0" y="120000"/>
                  </a:lnTo>
                  <a:lnTo>
                    <a:pt x="120000" y="120000"/>
                  </a:lnTo>
                </a:path>
              </a:pathLst>
            </a:custGeom>
            <a:noFill/>
            <a:ln cap="flat" cmpd="thickThin" w="48000">
              <a:solidFill>
                <a:srgbClr val="403934"/>
              </a:solidFill>
              <a:prstDash val="solid"/>
              <a:round/>
              <a:headEnd len="sm" w="sm" type="none"/>
              <a:tailEnd len="sm" w="sm" type="none"/>
            </a:ln>
          </p:spPr>
        </p:sp>
        <p:sp>
          <p:nvSpPr>
            <p:cNvPr id="328" name="Google Shape;328;p14"/>
            <p:cNvSpPr/>
            <p:nvPr/>
          </p:nvSpPr>
          <p:spPr>
            <a:xfrm>
              <a:off x="1004293" y="2966390"/>
              <a:ext cx="8906738" cy="395352"/>
            </a:xfrm>
            <a:prstGeom prst="roundRect">
              <a:avLst>
                <a:gd fmla="val 10000" name="adj"/>
              </a:avLst>
            </a:prstGeom>
            <a:solidFill>
              <a:schemeClr val="lt1"/>
            </a:solidFill>
            <a:ln cap="flat" cmpd="thickThin" w="48000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29" name="Google Shape;329;p14"/>
            <p:cNvSpPr txBox="1"/>
            <p:nvPr/>
          </p:nvSpPr>
          <p:spPr>
            <a:xfrm>
              <a:off x="1015872" y="2977969"/>
              <a:ext cx="8883580" cy="372194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22850" lIns="34275" spcFirstLastPara="1" rIns="34275" wrap="square" tIns="22850">
              <a:noAutofit/>
            </a:bodyPr>
            <a:lstStyle/>
            <a:p>
              <a:pPr indent="0" lvl="0" marL="0" marR="0" rtl="0" algn="l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принимает решение о смещении Президента с должности</a:t>
              </a:r>
              <a:endParaRPr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330" name="Google Shape;330;p14"/>
            <p:cNvSpPr/>
            <p:nvPr/>
          </p:nvSpPr>
          <p:spPr>
            <a:xfrm>
              <a:off x="536971" y="396596"/>
              <a:ext cx="467322" cy="3261661"/>
            </a:xfrm>
            <a:custGeom>
              <a:rect b="b" l="l" r="r" t="t"/>
              <a:pathLst>
                <a:path extrusionOk="0" h="120000" w="120000">
                  <a:moveTo>
                    <a:pt x="0" y="0"/>
                  </a:moveTo>
                  <a:lnTo>
                    <a:pt x="0" y="120000"/>
                  </a:lnTo>
                  <a:lnTo>
                    <a:pt x="120000" y="120000"/>
                  </a:lnTo>
                </a:path>
              </a:pathLst>
            </a:custGeom>
            <a:noFill/>
            <a:ln cap="flat" cmpd="thickThin" w="48000">
              <a:solidFill>
                <a:srgbClr val="403934"/>
              </a:solidFill>
              <a:prstDash val="solid"/>
              <a:round/>
              <a:headEnd len="sm" w="sm" type="none"/>
              <a:tailEnd len="sm" w="sm" type="none"/>
            </a:ln>
          </p:spPr>
        </p:sp>
        <p:sp>
          <p:nvSpPr>
            <p:cNvPr id="331" name="Google Shape;331;p14"/>
            <p:cNvSpPr/>
            <p:nvPr/>
          </p:nvSpPr>
          <p:spPr>
            <a:xfrm>
              <a:off x="1004293" y="3460581"/>
              <a:ext cx="8906738" cy="395352"/>
            </a:xfrm>
            <a:prstGeom prst="roundRect">
              <a:avLst>
                <a:gd fmla="val 10000" name="adj"/>
              </a:avLst>
            </a:prstGeom>
            <a:solidFill>
              <a:schemeClr val="lt1"/>
            </a:solidFill>
            <a:ln cap="flat" cmpd="thickThin" w="48000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32" name="Google Shape;332;p14"/>
            <p:cNvSpPr txBox="1"/>
            <p:nvPr/>
          </p:nvSpPr>
          <p:spPr>
            <a:xfrm>
              <a:off x="1015872" y="3472160"/>
              <a:ext cx="8883580" cy="372194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22850" lIns="34275" spcFirstLastPara="1" rIns="34275" wrap="square" tIns="22850">
              <a:noAutofit/>
            </a:bodyPr>
            <a:lstStyle/>
            <a:p>
              <a:pPr indent="0" lvl="0" marL="0" marR="0" rtl="0" algn="l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вводит на территории Беларуси чрезвычайное или военное положение</a:t>
              </a:r>
              <a:endParaRPr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333" name="Google Shape;333;p14"/>
            <p:cNvSpPr/>
            <p:nvPr/>
          </p:nvSpPr>
          <p:spPr>
            <a:xfrm>
              <a:off x="536971" y="396596"/>
              <a:ext cx="467322" cy="3755852"/>
            </a:xfrm>
            <a:custGeom>
              <a:rect b="b" l="l" r="r" t="t"/>
              <a:pathLst>
                <a:path extrusionOk="0" h="120000" w="120000">
                  <a:moveTo>
                    <a:pt x="0" y="0"/>
                  </a:moveTo>
                  <a:lnTo>
                    <a:pt x="0" y="120000"/>
                  </a:lnTo>
                  <a:lnTo>
                    <a:pt x="120000" y="120000"/>
                  </a:lnTo>
                </a:path>
              </a:pathLst>
            </a:custGeom>
            <a:noFill/>
            <a:ln cap="flat" cmpd="thickThin" w="48000">
              <a:solidFill>
                <a:srgbClr val="403934"/>
              </a:solidFill>
              <a:prstDash val="solid"/>
              <a:round/>
              <a:headEnd len="sm" w="sm" type="none"/>
              <a:tailEnd len="sm" w="sm" type="none"/>
            </a:ln>
          </p:spPr>
        </p:sp>
        <p:sp>
          <p:nvSpPr>
            <p:cNvPr id="334" name="Google Shape;334;p14"/>
            <p:cNvSpPr/>
            <p:nvPr/>
          </p:nvSpPr>
          <p:spPr>
            <a:xfrm>
              <a:off x="1004293" y="3954772"/>
              <a:ext cx="8906738" cy="395352"/>
            </a:xfrm>
            <a:prstGeom prst="roundRect">
              <a:avLst>
                <a:gd fmla="val 10000" name="adj"/>
              </a:avLst>
            </a:prstGeom>
            <a:solidFill>
              <a:schemeClr val="lt1"/>
            </a:solidFill>
            <a:ln cap="flat" cmpd="thickThin" w="48000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35" name="Google Shape;335;p14"/>
            <p:cNvSpPr txBox="1"/>
            <p:nvPr/>
          </p:nvSpPr>
          <p:spPr>
            <a:xfrm>
              <a:off x="1015872" y="3966351"/>
              <a:ext cx="8883580" cy="372194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22850" lIns="34275" spcFirstLastPara="1" rIns="34275" wrap="square" tIns="22850">
              <a:noAutofit/>
            </a:bodyPr>
            <a:lstStyle/>
            <a:p>
              <a:pPr indent="0" lvl="0" marL="0" marR="0" rtl="0" algn="l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избирает Председателей и их заместителей Конституционного и Верховного Судов </a:t>
              </a:r>
              <a:endParaRPr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336" name="Google Shape;336;p14"/>
            <p:cNvSpPr/>
            <p:nvPr/>
          </p:nvSpPr>
          <p:spPr>
            <a:xfrm>
              <a:off x="536971" y="396596"/>
              <a:ext cx="467322" cy="4250044"/>
            </a:xfrm>
            <a:custGeom>
              <a:rect b="b" l="l" r="r" t="t"/>
              <a:pathLst>
                <a:path extrusionOk="0" h="120000" w="120000">
                  <a:moveTo>
                    <a:pt x="0" y="0"/>
                  </a:moveTo>
                  <a:lnTo>
                    <a:pt x="0" y="120000"/>
                  </a:lnTo>
                  <a:lnTo>
                    <a:pt x="120000" y="120000"/>
                  </a:lnTo>
                </a:path>
              </a:pathLst>
            </a:custGeom>
            <a:noFill/>
            <a:ln cap="flat" cmpd="thickThin" w="48000">
              <a:solidFill>
                <a:srgbClr val="403934"/>
              </a:solidFill>
              <a:prstDash val="solid"/>
              <a:round/>
              <a:headEnd len="sm" w="sm" type="none"/>
              <a:tailEnd len="sm" w="sm" type="none"/>
            </a:ln>
          </p:spPr>
        </p:sp>
        <p:sp>
          <p:nvSpPr>
            <p:cNvPr id="337" name="Google Shape;337;p14"/>
            <p:cNvSpPr/>
            <p:nvPr/>
          </p:nvSpPr>
          <p:spPr>
            <a:xfrm>
              <a:off x="1004293" y="4448963"/>
              <a:ext cx="8906738" cy="395352"/>
            </a:xfrm>
            <a:prstGeom prst="roundRect">
              <a:avLst>
                <a:gd fmla="val 10000" name="adj"/>
              </a:avLst>
            </a:prstGeom>
            <a:solidFill>
              <a:schemeClr val="lt1"/>
            </a:solidFill>
            <a:ln cap="flat" cmpd="thickThin" w="48000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38" name="Google Shape;338;p14"/>
            <p:cNvSpPr txBox="1"/>
            <p:nvPr/>
          </p:nvSpPr>
          <p:spPr>
            <a:xfrm>
              <a:off x="1015872" y="4460542"/>
              <a:ext cx="8883580" cy="372194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22850" lIns="34275" spcFirstLastPara="1" rIns="34275" wrap="square" tIns="22850">
              <a:noAutofit/>
            </a:bodyPr>
            <a:lstStyle/>
            <a:p>
              <a:pPr indent="0" lvl="0" marL="0" marR="0" rtl="0" algn="l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избирает Председателя и членов Центральной избирательной комиссии</a:t>
              </a:r>
              <a:endParaRPr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339" name="Google Shape;339;p14"/>
            <p:cNvSpPr/>
            <p:nvPr/>
          </p:nvSpPr>
          <p:spPr>
            <a:xfrm>
              <a:off x="536971" y="396596"/>
              <a:ext cx="467322" cy="4744235"/>
            </a:xfrm>
            <a:custGeom>
              <a:rect b="b" l="l" r="r" t="t"/>
              <a:pathLst>
                <a:path extrusionOk="0" h="120000" w="120000">
                  <a:moveTo>
                    <a:pt x="0" y="0"/>
                  </a:moveTo>
                  <a:lnTo>
                    <a:pt x="0" y="120000"/>
                  </a:lnTo>
                  <a:lnTo>
                    <a:pt x="120000" y="120000"/>
                  </a:lnTo>
                </a:path>
              </a:pathLst>
            </a:custGeom>
            <a:noFill/>
            <a:ln cap="flat" cmpd="thickThin" w="48000">
              <a:solidFill>
                <a:srgbClr val="403934"/>
              </a:solidFill>
              <a:prstDash val="solid"/>
              <a:round/>
              <a:headEnd len="sm" w="sm" type="none"/>
              <a:tailEnd len="sm" w="sm" type="none"/>
            </a:ln>
          </p:spPr>
        </p:sp>
        <p:sp>
          <p:nvSpPr>
            <p:cNvPr id="340" name="Google Shape;340;p14"/>
            <p:cNvSpPr/>
            <p:nvPr/>
          </p:nvSpPr>
          <p:spPr>
            <a:xfrm>
              <a:off x="1004293" y="4943154"/>
              <a:ext cx="8906738" cy="395352"/>
            </a:xfrm>
            <a:prstGeom prst="roundRect">
              <a:avLst>
                <a:gd fmla="val 10000" name="adj"/>
              </a:avLst>
            </a:prstGeom>
            <a:solidFill>
              <a:schemeClr val="lt1"/>
            </a:solidFill>
            <a:ln cap="flat" cmpd="thickThin" w="48000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41" name="Google Shape;341;p14"/>
            <p:cNvSpPr txBox="1"/>
            <p:nvPr/>
          </p:nvSpPr>
          <p:spPr>
            <a:xfrm>
              <a:off x="1015872" y="4954733"/>
              <a:ext cx="8883580" cy="372194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22850" lIns="34275" spcFirstLastPara="1" rIns="34275" wrap="square" tIns="22850">
              <a:noAutofit/>
            </a:bodyPr>
            <a:lstStyle/>
            <a:p>
              <a:pPr indent="0" lvl="0" marL="0" marR="0" rtl="0" algn="l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устанавливает государственные праздники и праздничные дни</a:t>
              </a:r>
              <a:endParaRPr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</p:grp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46" name="Shape 3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7" name="Google Shape;347;p15"/>
          <p:cNvGrpSpPr/>
          <p:nvPr/>
        </p:nvGrpSpPr>
        <p:grpSpPr>
          <a:xfrm>
            <a:off x="1104900" y="1353389"/>
            <a:ext cx="9980700" cy="3882900"/>
            <a:chOff x="0" y="0"/>
            <a:chExt cx="9980700" cy="3882900"/>
          </a:xfrm>
        </p:grpSpPr>
        <p:sp>
          <p:nvSpPr>
            <p:cNvPr id="348" name="Google Shape;348;p15"/>
            <p:cNvSpPr/>
            <p:nvPr/>
          </p:nvSpPr>
          <p:spPr>
            <a:xfrm>
              <a:off x="0" y="0"/>
              <a:ext cx="9980700" cy="3882900"/>
            </a:xfrm>
            <a:prstGeom prst="roundRect">
              <a:avLst>
                <a:gd fmla="val 8500" name="adj"/>
              </a:avLst>
            </a:prstGeom>
            <a:solidFill>
              <a:schemeClr val="lt1"/>
            </a:solidFill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chemeClr val="dk1"/>
                </a:solidFill>
              </a:endParaRPr>
            </a:p>
          </p:txBody>
        </p:sp>
        <p:sp>
          <p:nvSpPr>
            <p:cNvPr id="349" name="Google Shape;349;p15"/>
            <p:cNvSpPr txBox="1"/>
            <p:nvPr/>
          </p:nvSpPr>
          <p:spPr>
            <a:xfrm>
              <a:off x="96666" y="96666"/>
              <a:ext cx="9787500" cy="3689400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t" bIns="3013500" lIns="68575" spcFirstLastPara="1" rIns="68575" wrap="square" tIns="6857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Национальное собрание Республики Беларусь – двухпалатный Парламент</a:t>
              </a:r>
              <a:endParaRPr b="1"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350" name="Google Shape;350;p15"/>
            <p:cNvSpPr/>
            <p:nvPr/>
          </p:nvSpPr>
          <p:spPr>
            <a:xfrm>
              <a:off x="249517" y="565458"/>
              <a:ext cx="9481500" cy="1960200"/>
            </a:xfrm>
            <a:prstGeom prst="roundRect">
              <a:avLst>
                <a:gd fmla="val 10500" name="adj"/>
              </a:avLst>
            </a:prstGeom>
            <a:solidFill>
              <a:schemeClr val="lt1"/>
            </a:solidFill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chemeClr val="dk1"/>
                </a:solidFill>
              </a:endParaRPr>
            </a:p>
          </p:txBody>
        </p:sp>
        <p:sp>
          <p:nvSpPr>
            <p:cNvPr id="351" name="Google Shape;351;p15"/>
            <p:cNvSpPr txBox="1"/>
            <p:nvPr/>
          </p:nvSpPr>
          <p:spPr>
            <a:xfrm>
              <a:off x="309802" y="625743"/>
              <a:ext cx="9361200" cy="1839600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t" bIns="1725925" lIns="68575" spcFirstLastPara="1" rIns="68575" wrap="square" tIns="6857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Совет Республики </a:t>
              </a:r>
              <a:r>
                <a:rPr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– палата территориального представительства (64 члена)</a:t>
              </a:r>
              <a:endParaRPr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352" name="Google Shape;352;p15"/>
            <p:cNvSpPr/>
            <p:nvPr/>
          </p:nvSpPr>
          <p:spPr>
            <a:xfrm>
              <a:off x="535117" y="1184643"/>
              <a:ext cx="4464300" cy="1223100"/>
            </a:xfrm>
            <a:prstGeom prst="roundRect">
              <a:avLst>
                <a:gd fmla="val 10500" name="adj"/>
              </a:avLst>
            </a:prstGeom>
            <a:solidFill>
              <a:schemeClr val="lt1"/>
            </a:solidFill>
            <a:ln cap="flat" cmpd="thickThin" w="48000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chemeClr val="dk1"/>
                </a:solidFill>
              </a:endParaRPr>
            </a:p>
          </p:txBody>
        </p:sp>
        <p:sp>
          <p:nvSpPr>
            <p:cNvPr id="353" name="Google Shape;353;p15"/>
            <p:cNvSpPr txBox="1"/>
            <p:nvPr/>
          </p:nvSpPr>
          <p:spPr>
            <a:xfrm>
              <a:off x="572731" y="1222257"/>
              <a:ext cx="4389000" cy="1147800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68575" lIns="68575" spcFirstLastPara="1" rIns="68575" wrap="square" tIns="6857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56 членов (по 8 членов от каждой об- ласти и г. Минска) избираются тайным голосованием на заседаниях депутатов местных Советов депутатов</a:t>
              </a:r>
              <a:endParaRPr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354" name="Google Shape;354;p15"/>
            <p:cNvSpPr/>
            <p:nvPr/>
          </p:nvSpPr>
          <p:spPr>
            <a:xfrm>
              <a:off x="5073513" y="1184643"/>
              <a:ext cx="4464300" cy="1223100"/>
            </a:xfrm>
            <a:prstGeom prst="roundRect">
              <a:avLst>
                <a:gd fmla="val 10500" name="adj"/>
              </a:avLst>
            </a:prstGeom>
            <a:solidFill>
              <a:schemeClr val="lt1"/>
            </a:solidFill>
            <a:ln cap="flat" cmpd="thickThin" w="48000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chemeClr val="dk1"/>
                </a:solidFill>
              </a:endParaRPr>
            </a:p>
          </p:txBody>
        </p:sp>
        <p:sp>
          <p:nvSpPr>
            <p:cNvPr id="355" name="Google Shape;355;p15"/>
            <p:cNvSpPr txBox="1"/>
            <p:nvPr/>
          </p:nvSpPr>
          <p:spPr>
            <a:xfrm>
              <a:off x="5111127" y="1222257"/>
              <a:ext cx="4389000" cy="1147800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68575" lIns="68575" spcFirstLastPara="1" rIns="68575" wrap="square" tIns="6857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8 членов назначаются Президентом Республики Беларусь</a:t>
              </a:r>
              <a:endParaRPr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</p:grpSp>
      <p:sp>
        <p:nvSpPr>
          <p:cNvPr id="356" name="Google Shape;356;p15"/>
          <p:cNvSpPr txBox="1"/>
          <p:nvPr>
            <p:ph type="title"/>
          </p:nvPr>
        </p:nvSpPr>
        <p:spPr>
          <a:xfrm>
            <a:off x="1104900" y="76200"/>
            <a:ext cx="9980682" cy="1096962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b" bIns="45700" lIns="0" spcFirstLastPara="1" rIns="0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Cambria"/>
              <a:buNone/>
            </a:pPr>
            <a:r>
              <a:rPr lang="ru-RU" sz="3600">
                <a:latin typeface="Cambria"/>
                <a:ea typeface="Cambria"/>
                <a:cs typeface="Cambria"/>
                <a:sym typeface="Cambria"/>
              </a:rPr>
              <a:t>Парламент - </a:t>
            </a:r>
            <a:r>
              <a:rPr lang="ru-RU" sz="3600">
                <a:latin typeface="Cambria"/>
                <a:ea typeface="Cambria"/>
                <a:cs typeface="Cambria"/>
                <a:sym typeface="Cambria"/>
              </a:rPr>
              <a:t>Национальное собрание Республи- ки Беларусь</a:t>
            </a:r>
            <a:endParaRPr/>
          </a:p>
        </p:txBody>
      </p:sp>
      <p:grpSp>
        <p:nvGrpSpPr>
          <p:cNvPr id="357" name="Google Shape;357;p15"/>
          <p:cNvGrpSpPr/>
          <p:nvPr/>
        </p:nvGrpSpPr>
        <p:grpSpPr>
          <a:xfrm>
            <a:off x="1018636" y="5417389"/>
            <a:ext cx="10066946" cy="1268083"/>
            <a:chOff x="1846693" y="174336"/>
            <a:chExt cx="6287295" cy="731768"/>
          </a:xfrm>
        </p:grpSpPr>
        <p:sp>
          <p:nvSpPr>
            <p:cNvPr id="358" name="Google Shape;358;p15"/>
            <p:cNvSpPr/>
            <p:nvPr/>
          </p:nvSpPr>
          <p:spPr>
            <a:xfrm>
              <a:off x="1846693" y="174336"/>
              <a:ext cx="6287295" cy="731768"/>
            </a:xfrm>
            <a:prstGeom prst="rect">
              <a:avLst/>
            </a:prstGeom>
            <a:solidFill>
              <a:schemeClr val="lt1"/>
            </a:solidFill>
            <a:ln cap="flat" cmpd="thickThin" w="48000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59" name="Google Shape;359;p15"/>
            <p:cNvSpPr txBox="1"/>
            <p:nvPr/>
          </p:nvSpPr>
          <p:spPr>
            <a:xfrm>
              <a:off x="1846693" y="174336"/>
              <a:ext cx="6287295" cy="731768"/>
            </a:xfrm>
            <a:prstGeom prst="rect">
              <a:avLst/>
            </a:prstGeom>
            <a:solidFill>
              <a:schemeClr val="lt1"/>
            </a:solidFill>
            <a:ln cap="flat" cmpd="thickThin" w="48000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12700" lIns="12700" spcFirstLastPara="1" rIns="12700" wrap="square" tIns="12700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Законодательная власть в государстве представлена Парламентом. В нашей стране он назы- вается Национальным собранием. Национальное собрание Республики Беларусь - это предста- вительный и законодательный орган Республики Беларусь. Депутаты, избранные в его состав гражданами страны, выражают интересы различных слоёв и групп общества, принимают зако- ны. Срок полномочий Парламента - 5 лет.</a:t>
              </a:r>
              <a:endParaRPr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</p:grpSp>
      <p:pic>
        <p:nvPicPr>
          <p:cNvPr id="360" name="Google Shape;360;p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268340" y="3995950"/>
            <a:ext cx="9567961" cy="1096950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65" name="Shape 3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6" name="Google Shape;366;p16"/>
          <p:cNvGrpSpPr/>
          <p:nvPr/>
        </p:nvGrpSpPr>
        <p:grpSpPr>
          <a:xfrm>
            <a:off x="1018636" y="5149970"/>
            <a:ext cx="5934255" cy="1535502"/>
            <a:chOff x="1846693" y="174336"/>
            <a:chExt cx="6287295" cy="731768"/>
          </a:xfrm>
        </p:grpSpPr>
        <p:sp>
          <p:nvSpPr>
            <p:cNvPr id="367" name="Google Shape;367;p16"/>
            <p:cNvSpPr/>
            <p:nvPr/>
          </p:nvSpPr>
          <p:spPr>
            <a:xfrm>
              <a:off x="1846693" y="174336"/>
              <a:ext cx="6287295" cy="731768"/>
            </a:xfrm>
            <a:prstGeom prst="rect">
              <a:avLst/>
            </a:prstGeom>
            <a:solidFill>
              <a:schemeClr val="lt1"/>
            </a:solidFill>
            <a:ln cap="flat" cmpd="thickThin" w="48000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68" name="Google Shape;368;p16"/>
            <p:cNvSpPr txBox="1"/>
            <p:nvPr/>
          </p:nvSpPr>
          <p:spPr>
            <a:xfrm>
              <a:off x="1846693" y="174336"/>
              <a:ext cx="6287295" cy="731768"/>
            </a:xfrm>
            <a:prstGeom prst="rect">
              <a:avLst/>
            </a:prstGeom>
            <a:solidFill>
              <a:schemeClr val="lt1"/>
            </a:solidFill>
            <a:ln cap="flat" cmpd="thickThin" w="48000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12700" lIns="12700" spcFirstLastPara="1" rIns="12700" wrap="square" tIns="12700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Палата представителей - это палата Парламента, в сос- тав которой входят депутаты, избранные в ходе прямых выборов. Депутаты Палаты представителей представ- ляют интересы избирателей своего округа (каждый из- биратель может обратиться к своему депутату за помо- щью или с предложением).</a:t>
              </a:r>
              <a:endParaRPr/>
            </a:p>
          </p:txBody>
        </p:sp>
      </p:grpSp>
      <p:pic>
        <p:nvPicPr>
          <p:cNvPr id="369" name="Google Shape;369;p1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020193" y="1268083"/>
            <a:ext cx="4065389" cy="5417389"/>
          </a:xfrm>
          <a:prstGeom prst="rect">
            <a:avLst/>
          </a:prstGeom>
          <a:noFill/>
          <a:ln>
            <a:noFill/>
          </a:ln>
          <a:effectLst>
            <a:outerShdw blurRad="292100" rotWithShape="0" algn="tl" dir="2700000" dist="139700">
              <a:srgbClr val="333333">
                <a:alpha val="64705"/>
              </a:srgbClr>
            </a:outerShdw>
          </a:effectLst>
        </p:spPr>
      </p:pic>
      <p:sp>
        <p:nvSpPr>
          <p:cNvPr id="370" name="Google Shape;370;p16"/>
          <p:cNvSpPr txBox="1"/>
          <p:nvPr/>
        </p:nvSpPr>
        <p:spPr>
          <a:xfrm>
            <a:off x="2505383" y="1518247"/>
            <a:ext cx="5770200" cy="585000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6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И.П.Сергеенко, Председатель Палаты представителей Национального собрания Республики Беларусь</a:t>
            </a:r>
            <a:endParaRPr/>
          </a:p>
        </p:txBody>
      </p:sp>
      <p:sp>
        <p:nvSpPr>
          <p:cNvPr id="371" name="Google Shape;371;p16"/>
          <p:cNvSpPr txBox="1"/>
          <p:nvPr>
            <p:ph type="title"/>
          </p:nvPr>
        </p:nvSpPr>
        <p:spPr>
          <a:xfrm>
            <a:off x="1104900" y="76200"/>
            <a:ext cx="9980682" cy="1096962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b" bIns="45700" lIns="0" spcFirstLastPara="1" rIns="0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Cambria"/>
              <a:buNone/>
            </a:pPr>
            <a:r>
              <a:rPr lang="ru-RU" sz="3600">
                <a:latin typeface="Cambria"/>
                <a:ea typeface="Cambria"/>
                <a:cs typeface="Cambria"/>
                <a:sym typeface="Cambria"/>
              </a:rPr>
              <a:t>Парламент - </a:t>
            </a:r>
            <a:r>
              <a:rPr lang="ru-RU" sz="3600">
                <a:latin typeface="Cambria"/>
                <a:ea typeface="Cambria"/>
                <a:cs typeface="Cambria"/>
                <a:sym typeface="Cambria"/>
              </a:rPr>
              <a:t>Национальное собрание Республи- ки Беларусь</a:t>
            </a:r>
            <a:endParaRPr/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76" name="Shape 3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7" name="Google Shape;377;p17"/>
          <p:cNvGrpSpPr/>
          <p:nvPr/>
        </p:nvGrpSpPr>
        <p:grpSpPr>
          <a:xfrm>
            <a:off x="1018636" y="4770409"/>
            <a:ext cx="5563320" cy="1915064"/>
            <a:chOff x="1846693" y="174336"/>
            <a:chExt cx="6287295" cy="731768"/>
          </a:xfrm>
        </p:grpSpPr>
        <p:sp>
          <p:nvSpPr>
            <p:cNvPr id="378" name="Google Shape;378;p17"/>
            <p:cNvSpPr/>
            <p:nvPr/>
          </p:nvSpPr>
          <p:spPr>
            <a:xfrm>
              <a:off x="1846693" y="174336"/>
              <a:ext cx="6287295" cy="731768"/>
            </a:xfrm>
            <a:prstGeom prst="rect">
              <a:avLst/>
            </a:prstGeom>
            <a:solidFill>
              <a:schemeClr val="lt1"/>
            </a:solidFill>
            <a:ln cap="flat" cmpd="thickThin" w="48000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79" name="Google Shape;379;p17"/>
            <p:cNvSpPr txBox="1"/>
            <p:nvPr/>
          </p:nvSpPr>
          <p:spPr>
            <a:xfrm>
              <a:off x="1846693" y="174336"/>
              <a:ext cx="6287295" cy="731768"/>
            </a:xfrm>
            <a:prstGeom prst="rect">
              <a:avLst/>
            </a:prstGeom>
            <a:solidFill>
              <a:schemeClr val="lt1"/>
            </a:solidFill>
            <a:ln cap="flat" cmpd="thickThin" w="48000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12700" lIns="12700" spcFirstLastPara="1" rIns="12700" wrap="square" tIns="12700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Совет Республики - это палата территориального представительства. Он формируется следующим об- разом: на заседаниях местных Советов депутатов из- бирается по восемь членов от каждой области и г. Минска, ещё восемь членов назначаются Президен- том. Члены Совета Республики представляют инте- ресы своего региона.</a:t>
              </a:r>
              <a:endParaRPr/>
            </a:p>
          </p:txBody>
        </p:sp>
      </p:grpSp>
      <p:sp>
        <p:nvSpPr>
          <p:cNvPr id="380" name="Google Shape;380;p17"/>
          <p:cNvSpPr txBox="1"/>
          <p:nvPr/>
        </p:nvSpPr>
        <p:spPr>
          <a:xfrm>
            <a:off x="3424687" y="1397477"/>
            <a:ext cx="4555235" cy="830997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6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Н.И.Кочанова, Председатель Совета Республики Национального собрания Республики Беларусь</a:t>
            </a:r>
            <a:endParaRPr/>
          </a:p>
        </p:txBody>
      </p:sp>
      <p:pic>
        <p:nvPicPr>
          <p:cNvPr id="381" name="Google Shape;381;p17"/>
          <p:cNvPicPr preferRelativeResize="0"/>
          <p:nvPr/>
        </p:nvPicPr>
        <p:blipFill rotWithShape="1">
          <a:blip r:embed="rId3">
            <a:alphaModFix/>
          </a:blip>
          <a:srcRect b="11039" l="0" r="0" t="10543"/>
          <a:stretch/>
        </p:blipFill>
        <p:spPr>
          <a:xfrm>
            <a:off x="6480045" y="1268083"/>
            <a:ext cx="4605537" cy="5417389"/>
          </a:xfrm>
          <a:prstGeom prst="rect">
            <a:avLst/>
          </a:prstGeom>
          <a:noFill/>
          <a:ln>
            <a:noFill/>
          </a:ln>
          <a:effectLst>
            <a:outerShdw blurRad="292100" rotWithShape="0" algn="tl" dir="2700000" dist="139700">
              <a:srgbClr val="333333">
                <a:alpha val="64705"/>
              </a:srgbClr>
            </a:outerShdw>
          </a:effectLst>
        </p:spPr>
      </p:pic>
      <p:sp>
        <p:nvSpPr>
          <p:cNvPr id="382" name="Google Shape;382;p17"/>
          <p:cNvSpPr txBox="1"/>
          <p:nvPr>
            <p:ph type="title"/>
          </p:nvPr>
        </p:nvSpPr>
        <p:spPr>
          <a:xfrm>
            <a:off x="1104900" y="76200"/>
            <a:ext cx="9980682" cy="1096962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b" bIns="45700" lIns="0" spcFirstLastPara="1" rIns="0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Cambria"/>
              <a:buNone/>
            </a:pPr>
            <a:r>
              <a:rPr lang="ru-RU" sz="3600">
                <a:latin typeface="Cambria"/>
                <a:ea typeface="Cambria"/>
                <a:cs typeface="Cambria"/>
                <a:sym typeface="Cambria"/>
              </a:rPr>
              <a:t>Парламент - </a:t>
            </a:r>
            <a:r>
              <a:rPr lang="ru-RU" sz="3600">
                <a:latin typeface="Cambria"/>
                <a:ea typeface="Cambria"/>
                <a:cs typeface="Cambria"/>
                <a:sym typeface="Cambria"/>
              </a:rPr>
              <a:t>Национальное собрание Республи- ки Беларусь</a:t>
            </a:r>
            <a:endParaRPr/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87" name="Shape 3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88" name="Google Shape;388;p18"/>
          <p:cNvGraphicFramePr/>
          <p:nvPr/>
        </p:nvGraphicFramePr>
        <p:xfrm>
          <a:off x="1104900" y="1448758"/>
          <a:ext cx="3000000" cy="3000000"/>
        </p:xfrm>
        <a:graphic>
          <a:graphicData uri="http://schemas.openxmlformats.org/drawingml/2006/table">
            <a:tbl>
              <a:tblPr firstRow="1">
                <a:noFill/>
                <a:tableStyleId>{8976EEBE-9999-44FF-A856-3738B5BC197F}</a:tableStyleId>
              </a:tblPr>
              <a:tblGrid>
                <a:gridCol w="2935500"/>
                <a:gridCol w="7045175"/>
              </a:tblGrid>
              <a:tr h="435025">
                <a:tc gridSpan="2"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2000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Функции Парламента</a:t>
                      </a:r>
                      <a:endParaRPr sz="2000"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 hMerge="1"/>
              </a:tr>
              <a:tr h="70275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Законодательная</a:t>
                      </a:r>
                      <a:endParaRPr sz="1800"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Осуществление законодательной власти, принятие законов</a:t>
                      </a:r>
                      <a:endParaRPr sz="1800"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</a:tr>
              <a:tr h="40715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Представительная</a:t>
                      </a:r>
                      <a:endParaRPr sz="1800"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Представление интересов избирателей</a:t>
                      </a:r>
                      <a:endParaRPr sz="1800"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</a:tr>
              <a:tr h="1907475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Контрольная</a:t>
                      </a:r>
                      <a:endParaRPr sz="1800"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Проведение парламентских слушаний с заслушиванием на них мнений членов Парламента, государственных и общественных</a:t>
                      </a:r>
                      <a:r>
                        <a:rPr lang="ru-RU" sz="1800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 деятелей, экспертов по конкретному законопроекту или иному важному вопросу и принятие заключений. Осуществление конт- роля за деятельностью исполнительной власти - Правительства</a:t>
                      </a:r>
                      <a:endParaRPr sz="1800"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</a:tr>
              <a:tr h="70275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Кадровая</a:t>
                      </a:r>
                      <a:endParaRPr sz="1800"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Участие в формировании органов власти, принятие отставки Президента</a:t>
                      </a:r>
                      <a:endParaRPr sz="1800"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</a:tr>
              <a:tr h="1003925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Внешнеполитическая</a:t>
                      </a:r>
                      <a:endParaRPr sz="1800"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Ратификация (утверждение) международных договоров, сотруд- ничество с международными организациями</a:t>
                      </a:r>
                      <a:endParaRPr sz="1800"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</a:tr>
            </a:tbl>
          </a:graphicData>
        </a:graphic>
      </p:graphicFrame>
      <p:sp>
        <p:nvSpPr>
          <p:cNvPr id="389" name="Google Shape;389;p18"/>
          <p:cNvSpPr txBox="1"/>
          <p:nvPr>
            <p:ph type="title"/>
          </p:nvPr>
        </p:nvSpPr>
        <p:spPr>
          <a:xfrm>
            <a:off x="1104900" y="76200"/>
            <a:ext cx="9980682" cy="1096962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b" bIns="45700" lIns="0" spcFirstLastPara="1" rIns="0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Cambria"/>
              <a:buNone/>
            </a:pPr>
            <a:r>
              <a:rPr lang="ru-RU" sz="3600">
                <a:latin typeface="Cambria"/>
                <a:ea typeface="Cambria"/>
                <a:cs typeface="Cambria"/>
                <a:sym typeface="Cambria"/>
              </a:rPr>
              <a:t>Парламент - </a:t>
            </a:r>
            <a:r>
              <a:rPr lang="ru-RU" sz="3600">
                <a:latin typeface="Cambria"/>
                <a:ea typeface="Cambria"/>
                <a:cs typeface="Cambria"/>
                <a:sym typeface="Cambria"/>
              </a:rPr>
              <a:t>Национальное собрание Республи- ки Беларусь</a:t>
            </a:r>
            <a:endParaRPr/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Google Shape;132;p2"/>
          <p:cNvSpPr txBox="1"/>
          <p:nvPr>
            <p:ph type="title"/>
          </p:nvPr>
        </p:nvSpPr>
        <p:spPr>
          <a:xfrm>
            <a:off x="1104900" y="76200"/>
            <a:ext cx="9980682" cy="1096962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b" bIns="45700" lIns="0" spcFirstLastPara="1" rIns="0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Cambria"/>
              <a:buNone/>
            </a:pPr>
            <a:r>
              <a:rPr lang="ru-RU" sz="4000">
                <a:latin typeface="Cambria"/>
                <a:ea typeface="Cambria"/>
                <a:cs typeface="Cambria"/>
                <a:sym typeface="Cambria"/>
              </a:rPr>
              <a:t>Программа</a:t>
            </a:r>
            <a:endParaRPr sz="4000"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133" name="Google Shape;133;p2"/>
          <p:cNvSpPr txBox="1"/>
          <p:nvPr>
            <p:ph idx="1" type="body"/>
          </p:nvPr>
        </p:nvSpPr>
        <p:spPr>
          <a:xfrm>
            <a:off x="1104900" y="1600200"/>
            <a:ext cx="9982200" cy="4572000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t" bIns="45700" lIns="0" spcFirstLastPara="1" rIns="0" wrap="square" tIns="45700">
            <a:normAutofit/>
          </a:bodyPr>
          <a:lstStyle/>
          <a:p>
            <a:pPr indent="-2286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Char char="▪"/>
            </a:pPr>
            <a:r>
              <a:rPr lang="ru-RU">
                <a:latin typeface="Cambria"/>
                <a:ea typeface="Cambria"/>
                <a:cs typeface="Cambria"/>
                <a:sym typeface="Cambria"/>
              </a:rPr>
              <a:t>Принцип разделения	властей</a:t>
            </a:r>
            <a:endParaRPr>
              <a:latin typeface="Cambria"/>
              <a:ea typeface="Cambria"/>
              <a:cs typeface="Cambria"/>
              <a:sym typeface="Cambria"/>
            </a:endParaRPr>
          </a:p>
          <a:p>
            <a:pPr indent="-228600" lvl="0" marL="228600" rtl="0" algn="l">
              <a:lnSpc>
                <a:spcPct val="90000"/>
              </a:lnSpc>
              <a:spcBef>
                <a:spcPts val="1800"/>
              </a:spcBef>
              <a:spcAft>
                <a:spcPts val="0"/>
              </a:spcAft>
              <a:buClr>
                <a:schemeClr val="dk1"/>
              </a:buClr>
              <a:buSzPts val="2000"/>
              <a:buChar char="▪"/>
            </a:pPr>
            <a:r>
              <a:rPr lang="ru-RU">
                <a:latin typeface="Cambria"/>
                <a:ea typeface="Cambria"/>
                <a:cs typeface="Cambria"/>
                <a:sym typeface="Cambria"/>
              </a:rPr>
              <a:t>Президент Республики Беларусь – Глава государства и гарант Конституции Респуб- лики Беларусь</a:t>
            </a:r>
            <a:endParaRPr>
              <a:latin typeface="Cambria"/>
              <a:ea typeface="Cambria"/>
              <a:cs typeface="Cambria"/>
              <a:sym typeface="Cambria"/>
            </a:endParaRPr>
          </a:p>
          <a:p>
            <a:pPr indent="-228600" lvl="0" marL="228600" rtl="0" algn="l">
              <a:lnSpc>
                <a:spcPct val="90000"/>
              </a:lnSpc>
              <a:spcBef>
                <a:spcPts val="1800"/>
              </a:spcBef>
              <a:spcAft>
                <a:spcPts val="0"/>
              </a:spcAft>
              <a:buClr>
                <a:schemeClr val="dk1"/>
              </a:buClr>
              <a:buSzPts val="2000"/>
              <a:buChar char="▪"/>
            </a:pPr>
            <a:r>
              <a:rPr lang="ru-RU">
                <a:latin typeface="Cambria"/>
                <a:ea typeface="Cambria"/>
                <a:cs typeface="Cambria"/>
                <a:sym typeface="Cambria"/>
              </a:rPr>
              <a:t>Органы государственной власти Республики Беларусь и их полномочия</a:t>
            </a:r>
            <a:endParaRPr>
              <a:latin typeface="Cambria"/>
              <a:ea typeface="Cambria"/>
              <a:cs typeface="Cambria"/>
              <a:sym typeface="Cambria"/>
            </a:endParaRPr>
          </a:p>
          <a:p>
            <a:pPr indent="-228600" lvl="0" marL="228600" rtl="0" algn="l">
              <a:lnSpc>
                <a:spcPct val="90000"/>
              </a:lnSpc>
              <a:spcBef>
                <a:spcPts val="1800"/>
              </a:spcBef>
              <a:spcAft>
                <a:spcPts val="0"/>
              </a:spcAft>
              <a:buClr>
                <a:schemeClr val="dk1"/>
              </a:buClr>
              <a:buSzPts val="2000"/>
              <a:buChar char="▪"/>
            </a:pPr>
            <a:r>
              <a:rPr lang="ru-RU">
                <a:latin typeface="Cambria"/>
                <a:ea typeface="Cambria"/>
                <a:cs typeface="Cambria"/>
                <a:sym typeface="Cambria"/>
              </a:rPr>
              <a:t>Всебелорусское народное собрание - высший представительный орган народовлас- тия Республики Беларусь</a:t>
            </a:r>
            <a:endParaRPr>
              <a:latin typeface="Cambria"/>
              <a:ea typeface="Cambria"/>
              <a:cs typeface="Cambria"/>
              <a:sym typeface="Cambria"/>
            </a:endParaRPr>
          </a:p>
          <a:p>
            <a:pPr indent="-228600" lvl="0" marL="228600" rtl="0" algn="l">
              <a:lnSpc>
                <a:spcPct val="90000"/>
              </a:lnSpc>
              <a:spcBef>
                <a:spcPts val="1800"/>
              </a:spcBef>
              <a:spcAft>
                <a:spcPts val="0"/>
              </a:spcAft>
              <a:buClr>
                <a:schemeClr val="dk1"/>
              </a:buClr>
              <a:buSzPts val="2000"/>
              <a:buChar char="▪"/>
            </a:pPr>
            <a:r>
              <a:rPr lang="ru-RU">
                <a:latin typeface="Cambria"/>
                <a:ea typeface="Cambria"/>
                <a:cs typeface="Cambria"/>
                <a:sym typeface="Cambria"/>
              </a:rPr>
              <a:t>Парламент - Национальное собрание Республики Беларусь</a:t>
            </a:r>
            <a:endParaRPr>
              <a:latin typeface="Cambria"/>
              <a:ea typeface="Cambria"/>
              <a:cs typeface="Cambria"/>
              <a:sym typeface="Cambria"/>
            </a:endParaRPr>
          </a:p>
          <a:p>
            <a:pPr indent="-228600" lvl="0" marL="228600" rtl="0" algn="l">
              <a:lnSpc>
                <a:spcPct val="90000"/>
              </a:lnSpc>
              <a:spcBef>
                <a:spcPts val="1800"/>
              </a:spcBef>
              <a:spcAft>
                <a:spcPts val="0"/>
              </a:spcAft>
              <a:buClr>
                <a:schemeClr val="dk1"/>
              </a:buClr>
              <a:buSzPts val="2000"/>
              <a:buChar char="▪"/>
            </a:pPr>
            <a:r>
              <a:rPr lang="ru-RU">
                <a:latin typeface="Cambria"/>
                <a:ea typeface="Cambria"/>
                <a:cs typeface="Cambria"/>
                <a:sym typeface="Cambria"/>
              </a:rPr>
              <a:t>Совет Министров Республики Беларусь</a:t>
            </a:r>
            <a:endParaRPr>
              <a:latin typeface="Cambria"/>
              <a:ea typeface="Cambria"/>
              <a:cs typeface="Cambria"/>
              <a:sym typeface="Cambria"/>
            </a:endParaRPr>
          </a:p>
          <a:p>
            <a:pPr indent="-228600" lvl="0" marL="228600" rtl="0" algn="l">
              <a:lnSpc>
                <a:spcPct val="90000"/>
              </a:lnSpc>
              <a:spcBef>
                <a:spcPts val="1800"/>
              </a:spcBef>
              <a:spcAft>
                <a:spcPts val="0"/>
              </a:spcAft>
              <a:buClr>
                <a:schemeClr val="dk1"/>
              </a:buClr>
              <a:buSzPts val="2000"/>
              <a:buChar char="▪"/>
            </a:pPr>
            <a:r>
              <a:rPr lang="ru-RU">
                <a:latin typeface="Cambria"/>
                <a:ea typeface="Cambria"/>
                <a:cs typeface="Cambria"/>
                <a:sym typeface="Cambria"/>
              </a:rPr>
              <a:t>Судебная власть</a:t>
            </a:r>
            <a:endParaRPr>
              <a:latin typeface="Cambria"/>
              <a:ea typeface="Cambria"/>
              <a:cs typeface="Cambria"/>
              <a:sym typeface="Cambria"/>
            </a:endParaRPr>
          </a:p>
          <a:p>
            <a:pPr indent="-228600" lvl="0" marL="228600" rtl="0" algn="l">
              <a:lnSpc>
                <a:spcPct val="90000"/>
              </a:lnSpc>
              <a:spcBef>
                <a:spcPts val="1800"/>
              </a:spcBef>
              <a:spcAft>
                <a:spcPts val="0"/>
              </a:spcAft>
              <a:buClr>
                <a:schemeClr val="dk1"/>
              </a:buClr>
              <a:buSzPts val="2000"/>
              <a:buChar char="▪"/>
            </a:pPr>
            <a:r>
              <a:rPr lang="ru-RU">
                <a:latin typeface="Cambria"/>
                <a:ea typeface="Cambria"/>
                <a:cs typeface="Cambria"/>
                <a:sym typeface="Cambria"/>
              </a:rPr>
              <a:t>Местное управление и самоуправление</a:t>
            </a:r>
            <a:endParaRPr>
              <a:latin typeface="Cambria"/>
              <a:ea typeface="Cambria"/>
              <a:cs typeface="Cambria"/>
              <a:sym typeface="Cambria"/>
            </a:endParaRPr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94" name="Shape 3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5" name="Google Shape;395;p19"/>
          <p:cNvGrpSpPr/>
          <p:nvPr/>
        </p:nvGrpSpPr>
        <p:grpSpPr>
          <a:xfrm>
            <a:off x="1104901" y="2170446"/>
            <a:ext cx="9980681" cy="4535687"/>
            <a:chOff x="1" y="5216"/>
            <a:chExt cx="9980681" cy="4535687"/>
          </a:xfrm>
        </p:grpSpPr>
        <p:sp>
          <p:nvSpPr>
            <p:cNvPr id="396" name="Google Shape;396;p19"/>
            <p:cNvSpPr/>
            <p:nvPr/>
          </p:nvSpPr>
          <p:spPr>
            <a:xfrm rot="5400000">
              <a:off x="-125738" y="130955"/>
              <a:ext cx="838259" cy="586781"/>
            </a:xfrm>
            <a:prstGeom prst="chevron">
              <a:avLst>
                <a:gd fmla="val 50000" name="adj"/>
              </a:avLst>
            </a:prstGeom>
            <a:solidFill>
              <a:schemeClr val="lt1"/>
            </a:solidFill>
            <a:ln cap="flat" cmpd="thickThin" w="48000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97" name="Google Shape;397;p19"/>
            <p:cNvSpPr txBox="1"/>
            <p:nvPr/>
          </p:nvSpPr>
          <p:spPr>
            <a:xfrm>
              <a:off x="2" y="298607"/>
              <a:ext cx="586781" cy="251478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17775" lIns="17775" spcFirstLastPara="1" rIns="17775" wrap="square" tIns="1777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ru-RU" sz="2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1</a:t>
              </a:r>
              <a:endParaRPr b="1" sz="2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398" name="Google Shape;398;p19"/>
            <p:cNvSpPr/>
            <p:nvPr/>
          </p:nvSpPr>
          <p:spPr>
            <a:xfrm rot="5400000">
              <a:off x="5011154" y="-4419155"/>
              <a:ext cx="545155" cy="9393900"/>
            </a:xfrm>
            <a:prstGeom prst="round2SameRect">
              <a:avLst>
                <a:gd fmla="val 16667" name="adj1"/>
                <a:gd fmla="val 0" name="adj2"/>
              </a:avLst>
            </a:prstGeom>
            <a:solidFill>
              <a:schemeClr val="lt1">
                <a:alpha val="89803"/>
              </a:schemeClr>
            </a:solidFill>
            <a:ln cap="flat" cmpd="thickThin" w="48000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99" name="Google Shape;399;p19"/>
            <p:cNvSpPr txBox="1"/>
            <p:nvPr/>
          </p:nvSpPr>
          <p:spPr>
            <a:xfrm>
              <a:off x="586782" y="31829"/>
              <a:ext cx="9367288" cy="491931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11425" lIns="128000" spcFirstLastPara="1" rIns="11425" wrap="square" tIns="11425">
              <a:noAutofit/>
            </a:bodyPr>
            <a:lstStyle/>
            <a:p>
              <a:pPr indent="-171450" lvl="1" marL="171450" marR="0" rtl="0" algn="l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Cambria"/>
                <a:buChar char="•"/>
              </a:pPr>
              <a:r>
                <a:rPr b="0" i="0" lang="ru-RU" sz="1800" u="none" cap="none" strike="noStrike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Внесение проекта закона на рассмотрение Палаты представителей</a:t>
              </a:r>
              <a:endPara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400" name="Google Shape;400;p19"/>
            <p:cNvSpPr/>
            <p:nvPr/>
          </p:nvSpPr>
          <p:spPr>
            <a:xfrm rot="5400000">
              <a:off x="-125738" y="870441"/>
              <a:ext cx="838259" cy="586781"/>
            </a:xfrm>
            <a:prstGeom prst="chevron">
              <a:avLst>
                <a:gd fmla="val 50000" name="adj"/>
              </a:avLst>
            </a:prstGeom>
            <a:solidFill>
              <a:schemeClr val="lt1"/>
            </a:solidFill>
            <a:ln cap="flat" cmpd="thickThin" w="48000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01" name="Google Shape;401;p19"/>
            <p:cNvSpPr txBox="1"/>
            <p:nvPr/>
          </p:nvSpPr>
          <p:spPr>
            <a:xfrm>
              <a:off x="2" y="1038093"/>
              <a:ext cx="586781" cy="251478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17775" lIns="17775" spcFirstLastPara="1" rIns="17775" wrap="square" tIns="1777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ru-RU" sz="2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2</a:t>
              </a:r>
              <a:endParaRPr b="1" sz="2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402" name="Google Shape;402;p19"/>
            <p:cNvSpPr/>
            <p:nvPr/>
          </p:nvSpPr>
          <p:spPr>
            <a:xfrm rot="5400000">
              <a:off x="5011297" y="-3679813"/>
              <a:ext cx="544868" cy="9393900"/>
            </a:xfrm>
            <a:prstGeom prst="round2SameRect">
              <a:avLst>
                <a:gd fmla="val 16667" name="adj1"/>
                <a:gd fmla="val 0" name="adj2"/>
              </a:avLst>
            </a:prstGeom>
            <a:solidFill>
              <a:schemeClr val="lt1">
                <a:alpha val="89803"/>
              </a:schemeClr>
            </a:solidFill>
            <a:ln cap="flat" cmpd="thickThin" w="48000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03" name="Google Shape;403;p19"/>
            <p:cNvSpPr txBox="1"/>
            <p:nvPr/>
          </p:nvSpPr>
          <p:spPr>
            <a:xfrm>
              <a:off x="586781" y="771301"/>
              <a:ext cx="9367302" cy="491672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11425" lIns="128000" spcFirstLastPara="1" rIns="11425" wrap="square" tIns="11425">
              <a:noAutofit/>
            </a:bodyPr>
            <a:lstStyle/>
            <a:p>
              <a:pPr indent="-171450" lvl="1" marL="171450" marR="0" rtl="0" algn="l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Cambria"/>
                <a:buChar char="•"/>
              </a:pPr>
              <a:r>
                <a:rPr b="0" i="0" lang="ru-RU" sz="1800" u="none" cap="none" strike="noStrike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Принятие законопроекта в Палате представителей (большинством голосов от полно- го состава)</a:t>
              </a:r>
              <a:endPara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404" name="Google Shape;404;p19"/>
            <p:cNvSpPr/>
            <p:nvPr/>
          </p:nvSpPr>
          <p:spPr>
            <a:xfrm rot="5400000">
              <a:off x="-125738" y="1609926"/>
              <a:ext cx="838259" cy="586781"/>
            </a:xfrm>
            <a:prstGeom prst="chevron">
              <a:avLst>
                <a:gd fmla="val 50000" name="adj"/>
              </a:avLst>
            </a:prstGeom>
            <a:solidFill>
              <a:schemeClr val="lt1"/>
            </a:solidFill>
            <a:ln cap="flat" cmpd="thickThin" w="48000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05" name="Google Shape;405;p19"/>
            <p:cNvSpPr txBox="1"/>
            <p:nvPr/>
          </p:nvSpPr>
          <p:spPr>
            <a:xfrm>
              <a:off x="2" y="1777578"/>
              <a:ext cx="586781" cy="251478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17775" lIns="17775" spcFirstLastPara="1" rIns="17775" wrap="square" tIns="1777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ru-RU" sz="2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3</a:t>
              </a:r>
              <a:endParaRPr b="1" sz="2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406" name="Google Shape;406;p19"/>
            <p:cNvSpPr/>
            <p:nvPr/>
          </p:nvSpPr>
          <p:spPr>
            <a:xfrm rot="5400000">
              <a:off x="5011297" y="-2940327"/>
              <a:ext cx="544868" cy="9393900"/>
            </a:xfrm>
            <a:prstGeom prst="round2SameRect">
              <a:avLst>
                <a:gd fmla="val 16667" name="adj1"/>
                <a:gd fmla="val 0" name="adj2"/>
              </a:avLst>
            </a:prstGeom>
            <a:solidFill>
              <a:schemeClr val="lt1"/>
            </a:solidFill>
            <a:ln cap="flat" cmpd="thickThin" w="48000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07" name="Google Shape;407;p19"/>
            <p:cNvSpPr txBox="1"/>
            <p:nvPr/>
          </p:nvSpPr>
          <p:spPr>
            <a:xfrm>
              <a:off x="586781" y="1510787"/>
              <a:ext cx="9367302" cy="491672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11425" lIns="128000" spcFirstLastPara="1" rIns="11425" wrap="square" tIns="11425">
              <a:noAutofit/>
            </a:bodyPr>
            <a:lstStyle/>
            <a:p>
              <a:pPr indent="-171450" lvl="1" marL="171450" marR="0" rtl="0" algn="l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Cambria"/>
                <a:buChar char="•"/>
              </a:pPr>
              <a:r>
                <a:rPr b="0" i="0" lang="ru-RU" sz="1800" u="none" cap="none" strike="noStrike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Одобрение законопроекта в Совете Республики (большинством голосов от полного состава)</a:t>
              </a:r>
              <a:endPara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408" name="Google Shape;408;p19"/>
            <p:cNvSpPr/>
            <p:nvPr/>
          </p:nvSpPr>
          <p:spPr>
            <a:xfrm rot="5400000">
              <a:off x="-125738" y="2349412"/>
              <a:ext cx="838259" cy="586781"/>
            </a:xfrm>
            <a:prstGeom prst="chevron">
              <a:avLst>
                <a:gd fmla="val 50000" name="adj"/>
              </a:avLst>
            </a:prstGeom>
            <a:solidFill>
              <a:schemeClr val="lt1"/>
            </a:solidFill>
            <a:ln cap="flat" cmpd="thickThin" w="48000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09" name="Google Shape;409;p19"/>
            <p:cNvSpPr txBox="1"/>
            <p:nvPr/>
          </p:nvSpPr>
          <p:spPr>
            <a:xfrm>
              <a:off x="2" y="2517064"/>
              <a:ext cx="586781" cy="251478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17775" lIns="17775" spcFirstLastPara="1" rIns="17775" wrap="square" tIns="1777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ru-RU" sz="2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4</a:t>
              </a:r>
              <a:endParaRPr b="1" sz="2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410" name="Google Shape;410;p19"/>
            <p:cNvSpPr/>
            <p:nvPr/>
          </p:nvSpPr>
          <p:spPr>
            <a:xfrm rot="5400000">
              <a:off x="5011297" y="-2200842"/>
              <a:ext cx="544868" cy="9393900"/>
            </a:xfrm>
            <a:prstGeom prst="round2SameRect">
              <a:avLst>
                <a:gd fmla="val 16667" name="adj1"/>
                <a:gd fmla="val 0" name="adj2"/>
              </a:avLst>
            </a:prstGeom>
            <a:solidFill>
              <a:schemeClr val="lt1">
                <a:alpha val="89803"/>
              </a:schemeClr>
            </a:solidFill>
            <a:ln cap="flat" cmpd="thickThin" w="48000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11" name="Google Shape;411;p19"/>
            <p:cNvSpPr txBox="1"/>
            <p:nvPr/>
          </p:nvSpPr>
          <p:spPr>
            <a:xfrm>
              <a:off x="586781" y="2250272"/>
              <a:ext cx="9367302" cy="491672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11425" lIns="128000" spcFirstLastPara="1" rIns="11425" wrap="square" tIns="11425">
              <a:noAutofit/>
            </a:bodyPr>
            <a:lstStyle/>
            <a:p>
              <a:pPr indent="-171450" lvl="1" marL="171450" marR="0" rtl="0" algn="l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Cambria"/>
                <a:buChar char="•"/>
              </a:pPr>
              <a:r>
                <a:rPr b="0" i="0" lang="ru-RU" sz="1800" u="none" cap="none" strike="noStrike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Подписание закона Президентом</a:t>
              </a:r>
              <a:endPara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412" name="Google Shape;412;p19"/>
            <p:cNvSpPr/>
            <p:nvPr/>
          </p:nvSpPr>
          <p:spPr>
            <a:xfrm rot="5400000">
              <a:off x="-125738" y="3088897"/>
              <a:ext cx="838259" cy="586781"/>
            </a:xfrm>
            <a:prstGeom prst="chevron">
              <a:avLst>
                <a:gd fmla="val 50000" name="adj"/>
              </a:avLst>
            </a:prstGeom>
            <a:solidFill>
              <a:schemeClr val="lt1"/>
            </a:solidFill>
            <a:ln cap="flat" cmpd="thickThin" w="48000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13" name="Google Shape;413;p19"/>
            <p:cNvSpPr txBox="1"/>
            <p:nvPr/>
          </p:nvSpPr>
          <p:spPr>
            <a:xfrm>
              <a:off x="2" y="3256549"/>
              <a:ext cx="586781" cy="251478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17775" lIns="17775" spcFirstLastPara="1" rIns="17775" wrap="square" tIns="1777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ru-RU" sz="2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5</a:t>
              </a:r>
              <a:endParaRPr b="1" sz="2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414" name="Google Shape;414;p19"/>
            <p:cNvSpPr/>
            <p:nvPr/>
          </p:nvSpPr>
          <p:spPr>
            <a:xfrm rot="5400000">
              <a:off x="5011297" y="-1461356"/>
              <a:ext cx="544868" cy="9393900"/>
            </a:xfrm>
            <a:prstGeom prst="round2SameRect">
              <a:avLst>
                <a:gd fmla="val 16667" name="adj1"/>
                <a:gd fmla="val 0" name="adj2"/>
              </a:avLst>
            </a:prstGeom>
            <a:solidFill>
              <a:schemeClr val="lt1">
                <a:alpha val="89803"/>
              </a:schemeClr>
            </a:solidFill>
            <a:ln cap="flat" cmpd="thickThin" w="48000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15" name="Google Shape;415;p19"/>
            <p:cNvSpPr txBox="1"/>
            <p:nvPr/>
          </p:nvSpPr>
          <p:spPr>
            <a:xfrm>
              <a:off x="586781" y="2989758"/>
              <a:ext cx="9367302" cy="491672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11425" lIns="128000" spcFirstLastPara="1" rIns="11425" wrap="square" tIns="11425">
              <a:noAutofit/>
            </a:bodyPr>
            <a:lstStyle/>
            <a:p>
              <a:pPr indent="-171450" lvl="1" marL="171450" marR="0" rtl="0" algn="l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Cambria"/>
                <a:buChar char="•"/>
              </a:pPr>
              <a:r>
                <a:rPr b="0" i="0" lang="ru-RU" sz="1800" u="none" cap="none" strike="noStrike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Официальное опубликование закона</a:t>
              </a:r>
              <a:endPara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416" name="Google Shape;416;p19"/>
            <p:cNvSpPr/>
            <p:nvPr/>
          </p:nvSpPr>
          <p:spPr>
            <a:xfrm rot="5400000">
              <a:off x="-125738" y="3828383"/>
              <a:ext cx="838259" cy="586781"/>
            </a:xfrm>
            <a:prstGeom prst="chevron">
              <a:avLst>
                <a:gd fmla="val 50000" name="adj"/>
              </a:avLst>
            </a:prstGeom>
            <a:solidFill>
              <a:schemeClr val="lt1"/>
            </a:solidFill>
            <a:ln cap="flat" cmpd="thickThin" w="48000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17" name="Google Shape;417;p19"/>
            <p:cNvSpPr txBox="1"/>
            <p:nvPr/>
          </p:nvSpPr>
          <p:spPr>
            <a:xfrm>
              <a:off x="2" y="3996035"/>
              <a:ext cx="586781" cy="251478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17775" lIns="17775" spcFirstLastPara="1" rIns="17775" wrap="square" tIns="1777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ru-RU" sz="2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6</a:t>
              </a:r>
              <a:endParaRPr b="1" sz="2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418" name="Google Shape;418;p19"/>
            <p:cNvSpPr/>
            <p:nvPr/>
          </p:nvSpPr>
          <p:spPr>
            <a:xfrm rot="5400000">
              <a:off x="5011297" y="-721871"/>
              <a:ext cx="544868" cy="9393900"/>
            </a:xfrm>
            <a:prstGeom prst="round2SameRect">
              <a:avLst>
                <a:gd fmla="val 16667" name="adj1"/>
                <a:gd fmla="val 0" name="adj2"/>
              </a:avLst>
            </a:prstGeom>
            <a:solidFill>
              <a:schemeClr val="lt1">
                <a:alpha val="89803"/>
              </a:schemeClr>
            </a:solidFill>
            <a:ln cap="flat" cmpd="thickThin" w="48000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19" name="Google Shape;419;p19"/>
            <p:cNvSpPr txBox="1"/>
            <p:nvPr/>
          </p:nvSpPr>
          <p:spPr>
            <a:xfrm>
              <a:off x="586781" y="3729243"/>
              <a:ext cx="9367302" cy="491672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11425" lIns="128000" spcFirstLastPara="1" rIns="11425" wrap="square" tIns="11425">
              <a:noAutofit/>
            </a:bodyPr>
            <a:lstStyle/>
            <a:p>
              <a:pPr indent="-171450" lvl="1" marL="171450" marR="0" rtl="0" algn="l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Cambria"/>
                <a:buChar char="•"/>
              </a:pPr>
              <a:r>
                <a:rPr b="0" i="0" lang="ru-RU" sz="1800" u="none" cap="none" strike="noStrike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Вступление закона в силу (через 10 дней после опубликования, если в самом законе не установлен иной срок)</a:t>
              </a:r>
              <a:endPara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</p:grpSp>
      <p:grpSp>
        <p:nvGrpSpPr>
          <p:cNvPr id="420" name="Google Shape;420;p19"/>
          <p:cNvGrpSpPr/>
          <p:nvPr/>
        </p:nvGrpSpPr>
        <p:grpSpPr>
          <a:xfrm>
            <a:off x="2873634" y="1449222"/>
            <a:ext cx="6443213" cy="439947"/>
            <a:chOff x="1846693" y="174336"/>
            <a:chExt cx="6287295" cy="731768"/>
          </a:xfrm>
        </p:grpSpPr>
        <p:sp>
          <p:nvSpPr>
            <p:cNvPr id="421" name="Google Shape;421;p19"/>
            <p:cNvSpPr/>
            <p:nvPr/>
          </p:nvSpPr>
          <p:spPr>
            <a:xfrm>
              <a:off x="1846693" y="174336"/>
              <a:ext cx="6287295" cy="731768"/>
            </a:xfrm>
            <a:prstGeom prst="rect">
              <a:avLst/>
            </a:prstGeom>
            <a:solidFill>
              <a:schemeClr val="lt1"/>
            </a:solidFill>
            <a:ln cap="flat" cmpd="thickThin" w="48000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22" name="Google Shape;422;p19"/>
            <p:cNvSpPr txBox="1"/>
            <p:nvPr/>
          </p:nvSpPr>
          <p:spPr>
            <a:xfrm>
              <a:off x="1846693" y="174336"/>
              <a:ext cx="6287295" cy="731768"/>
            </a:xfrm>
            <a:prstGeom prst="rect">
              <a:avLst/>
            </a:prstGeom>
            <a:solidFill>
              <a:schemeClr val="lt1"/>
            </a:solidFill>
            <a:ln cap="flat" cmpd="thickThin" w="48000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12700" lIns="12700" spcFirstLastPara="1" rIns="12700" wrap="square" tIns="12700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ru-RU" sz="20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Законодательный процесс в Республике Беларусь</a:t>
              </a:r>
              <a:endParaRPr b="1" sz="20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</p:grpSp>
      <p:sp>
        <p:nvSpPr>
          <p:cNvPr id="423" name="Google Shape;423;p19"/>
          <p:cNvSpPr txBox="1"/>
          <p:nvPr>
            <p:ph type="title"/>
          </p:nvPr>
        </p:nvSpPr>
        <p:spPr>
          <a:xfrm>
            <a:off x="1104900" y="76200"/>
            <a:ext cx="9980682" cy="1096962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b" bIns="45700" lIns="0" spcFirstLastPara="1" rIns="0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Cambria"/>
              <a:buNone/>
            </a:pPr>
            <a:r>
              <a:rPr lang="ru-RU" sz="3600">
                <a:latin typeface="Cambria"/>
                <a:ea typeface="Cambria"/>
                <a:cs typeface="Cambria"/>
                <a:sym typeface="Cambria"/>
              </a:rPr>
              <a:t>Парламент - </a:t>
            </a:r>
            <a:r>
              <a:rPr lang="ru-RU" sz="3600">
                <a:latin typeface="Cambria"/>
                <a:ea typeface="Cambria"/>
                <a:cs typeface="Cambria"/>
                <a:sym typeface="Cambria"/>
              </a:rPr>
              <a:t>Национальное собрание Республи- ки Беларусь</a:t>
            </a:r>
            <a:endParaRPr/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28" name="Shape 4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9" name="Google Shape;429;p20"/>
          <p:cNvGrpSpPr/>
          <p:nvPr/>
        </p:nvGrpSpPr>
        <p:grpSpPr>
          <a:xfrm>
            <a:off x="2277634" y="1468896"/>
            <a:ext cx="7635213" cy="5110653"/>
            <a:chOff x="1172734" y="2405"/>
            <a:chExt cx="7635213" cy="5110653"/>
          </a:xfrm>
        </p:grpSpPr>
        <p:sp>
          <p:nvSpPr>
            <p:cNvPr id="430" name="Google Shape;430;p20"/>
            <p:cNvSpPr/>
            <p:nvPr/>
          </p:nvSpPr>
          <p:spPr>
            <a:xfrm>
              <a:off x="1172734" y="2405"/>
              <a:ext cx="6406040" cy="601253"/>
            </a:xfrm>
            <a:prstGeom prst="roundRect">
              <a:avLst>
                <a:gd fmla="val 10000" name="adj"/>
              </a:avLst>
            </a:prstGeom>
            <a:solidFill>
              <a:schemeClr val="lt1"/>
            </a:solidFill>
            <a:ln cap="flat" cmpd="thickThin" w="48000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31" name="Google Shape;431;p20"/>
            <p:cNvSpPr txBox="1"/>
            <p:nvPr/>
          </p:nvSpPr>
          <p:spPr>
            <a:xfrm>
              <a:off x="1190344" y="20015"/>
              <a:ext cx="6370820" cy="566033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25400" lIns="38100" spcFirstLastPara="1" rIns="38100" wrap="square" tIns="25400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ru-RU" sz="20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Правом законодательной инициативы обладают:</a:t>
              </a:r>
              <a:endParaRPr b="1" sz="20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432" name="Google Shape;432;p20"/>
            <p:cNvSpPr/>
            <p:nvPr/>
          </p:nvSpPr>
          <p:spPr>
            <a:xfrm>
              <a:off x="1813338" y="603658"/>
              <a:ext cx="640604" cy="450939"/>
            </a:xfrm>
            <a:custGeom>
              <a:rect b="b" l="l" r="r" t="t"/>
              <a:pathLst>
                <a:path extrusionOk="0" h="120000" w="120000">
                  <a:moveTo>
                    <a:pt x="0" y="0"/>
                  </a:moveTo>
                  <a:lnTo>
                    <a:pt x="0" y="120000"/>
                  </a:lnTo>
                  <a:lnTo>
                    <a:pt x="120000" y="120000"/>
                  </a:lnTo>
                </a:path>
              </a:pathLst>
            </a:custGeom>
            <a:noFill/>
            <a:ln cap="flat" cmpd="thickThin" w="48000">
              <a:solidFill>
                <a:srgbClr val="403934"/>
              </a:solidFill>
              <a:prstDash val="solid"/>
              <a:round/>
              <a:headEnd len="sm" w="sm" type="none"/>
              <a:tailEnd len="sm" w="sm" type="none"/>
            </a:ln>
          </p:spPr>
        </p:sp>
        <p:sp>
          <p:nvSpPr>
            <p:cNvPr id="433" name="Google Shape;433;p20"/>
            <p:cNvSpPr/>
            <p:nvPr/>
          </p:nvSpPr>
          <p:spPr>
            <a:xfrm>
              <a:off x="2453942" y="753972"/>
              <a:ext cx="6353601" cy="601253"/>
            </a:xfrm>
            <a:prstGeom prst="roundRect">
              <a:avLst>
                <a:gd fmla="val 10000" name="adj"/>
              </a:avLst>
            </a:prstGeom>
            <a:solidFill>
              <a:schemeClr val="lt1"/>
            </a:solidFill>
            <a:ln cap="flat" cmpd="thickThin" w="48000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34" name="Google Shape;434;p20"/>
            <p:cNvSpPr txBox="1"/>
            <p:nvPr/>
          </p:nvSpPr>
          <p:spPr>
            <a:xfrm>
              <a:off x="2471552" y="771582"/>
              <a:ext cx="6318381" cy="566033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22850" lIns="34275" spcFirstLastPara="1" rIns="34275" wrap="square" tIns="22850">
              <a:noAutofit/>
            </a:bodyPr>
            <a:lstStyle/>
            <a:p>
              <a:pPr indent="0" lvl="0" marL="0" marR="0" rtl="0" algn="l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Президент</a:t>
              </a:r>
              <a:endParaRPr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435" name="Google Shape;435;p20"/>
            <p:cNvSpPr/>
            <p:nvPr/>
          </p:nvSpPr>
          <p:spPr>
            <a:xfrm>
              <a:off x="1813338" y="603658"/>
              <a:ext cx="640604" cy="1202506"/>
            </a:xfrm>
            <a:custGeom>
              <a:rect b="b" l="l" r="r" t="t"/>
              <a:pathLst>
                <a:path extrusionOk="0" h="120000" w="120000">
                  <a:moveTo>
                    <a:pt x="0" y="0"/>
                  </a:moveTo>
                  <a:lnTo>
                    <a:pt x="0" y="120000"/>
                  </a:lnTo>
                  <a:lnTo>
                    <a:pt x="120000" y="120000"/>
                  </a:lnTo>
                </a:path>
              </a:pathLst>
            </a:custGeom>
            <a:noFill/>
            <a:ln cap="flat" cmpd="thickThin" w="48000">
              <a:solidFill>
                <a:srgbClr val="403934"/>
              </a:solidFill>
              <a:prstDash val="solid"/>
              <a:round/>
              <a:headEnd len="sm" w="sm" type="none"/>
              <a:tailEnd len="sm" w="sm" type="none"/>
            </a:ln>
          </p:spPr>
        </p:sp>
        <p:sp>
          <p:nvSpPr>
            <p:cNvPr id="436" name="Google Shape;436;p20"/>
            <p:cNvSpPr/>
            <p:nvPr/>
          </p:nvSpPr>
          <p:spPr>
            <a:xfrm>
              <a:off x="2453942" y="1505538"/>
              <a:ext cx="6354005" cy="601253"/>
            </a:xfrm>
            <a:prstGeom prst="roundRect">
              <a:avLst>
                <a:gd fmla="val 10000" name="adj"/>
              </a:avLst>
            </a:prstGeom>
            <a:solidFill>
              <a:schemeClr val="lt1"/>
            </a:solidFill>
            <a:ln cap="flat" cmpd="thickThin" w="48000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37" name="Google Shape;437;p20"/>
            <p:cNvSpPr txBox="1"/>
            <p:nvPr/>
          </p:nvSpPr>
          <p:spPr>
            <a:xfrm>
              <a:off x="2471552" y="1523148"/>
              <a:ext cx="6318785" cy="566033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22850" lIns="34275" spcFirstLastPara="1" rIns="34275" wrap="square" tIns="22850">
              <a:noAutofit/>
            </a:bodyPr>
            <a:lstStyle/>
            <a:p>
              <a:pPr indent="0" lvl="0" marL="0" marR="0" rtl="0" algn="l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Всебелорусское народное собрание</a:t>
              </a:r>
              <a:endParaRPr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438" name="Google Shape;438;p20"/>
            <p:cNvSpPr/>
            <p:nvPr/>
          </p:nvSpPr>
          <p:spPr>
            <a:xfrm>
              <a:off x="1813338" y="603658"/>
              <a:ext cx="640604" cy="1954073"/>
            </a:xfrm>
            <a:custGeom>
              <a:rect b="b" l="l" r="r" t="t"/>
              <a:pathLst>
                <a:path extrusionOk="0" h="120000" w="120000">
                  <a:moveTo>
                    <a:pt x="0" y="0"/>
                  </a:moveTo>
                  <a:lnTo>
                    <a:pt x="0" y="120000"/>
                  </a:lnTo>
                  <a:lnTo>
                    <a:pt x="120000" y="120000"/>
                  </a:lnTo>
                </a:path>
              </a:pathLst>
            </a:custGeom>
            <a:noFill/>
            <a:ln cap="flat" cmpd="thickThin" w="48000">
              <a:solidFill>
                <a:srgbClr val="403934"/>
              </a:solidFill>
              <a:prstDash val="solid"/>
              <a:round/>
              <a:headEnd len="sm" w="sm" type="none"/>
              <a:tailEnd len="sm" w="sm" type="none"/>
            </a:ln>
          </p:spPr>
        </p:sp>
        <p:sp>
          <p:nvSpPr>
            <p:cNvPr id="439" name="Google Shape;439;p20"/>
            <p:cNvSpPr/>
            <p:nvPr/>
          </p:nvSpPr>
          <p:spPr>
            <a:xfrm>
              <a:off x="2453942" y="2257105"/>
              <a:ext cx="6353601" cy="601253"/>
            </a:xfrm>
            <a:prstGeom prst="roundRect">
              <a:avLst>
                <a:gd fmla="val 10000" name="adj"/>
              </a:avLst>
            </a:prstGeom>
            <a:solidFill>
              <a:schemeClr val="lt1"/>
            </a:solidFill>
            <a:ln cap="flat" cmpd="thickThin" w="48000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40" name="Google Shape;440;p20"/>
            <p:cNvSpPr txBox="1"/>
            <p:nvPr/>
          </p:nvSpPr>
          <p:spPr>
            <a:xfrm>
              <a:off x="2471552" y="2274715"/>
              <a:ext cx="6318381" cy="566033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22850" lIns="34275" spcFirstLastPara="1" rIns="34275" wrap="square" tIns="22850">
              <a:noAutofit/>
            </a:bodyPr>
            <a:lstStyle/>
            <a:p>
              <a:pPr indent="0" lvl="0" marL="0" marR="0" rtl="0" algn="l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депутаты Палаты представителей</a:t>
              </a:r>
              <a:endParaRPr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441" name="Google Shape;441;p20"/>
            <p:cNvSpPr/>
            <p:nvPr/>
          </p:nvSpPr>
          <p:spPr>
            <a:xfrm>
              <a:off x="1813338" y="603658"/>
              <a:ext cx="640604" cy="2705639"/>
            </a:xfrm>
            <a:custGeom>
              <a:rect b="b" l="l" r="r" t="t"/>
              <a:pathLst>
                <a:path extrusionOk="0" h="120000" w="120000">
                  <a:moveTo>
                    <a:pt x="0" y="0"/>
                  </a:moveTo>
                  <a:lnTo>
                    <a:pt x="0" y="120000"/>
                  </a:lnTo>
                  <a:lnTo>
                    <a:pt x="120000" y="120000"/>
                  </a:lnTo>
                </a:path>
              </a:pathLst>
            </a:custGeom>
            <a:noFill/>
            <a:ln cap="flat" cmpd="thickThin" w="48000">
              <a:solidFill>
                <a:srgbClr val="403934"/>
              </a:solidFill>
              <a:prstDash val="solid"/>
              <a:round/>
              <a:headEnd len="sm" w="sm" type="none"/>
              <a:tailEnd len="sm" w="sm" type="none"/>
            </a:ln>
          </p:spPr>
        </p:sp>
        <p:sp>
          <p:nvSpPr>
            <p:cNvPr id="442" name="Google Shape;442;p20"/>
            <p:cNvSpPr/>
            <p:nvPr/>
          </p:nvSpPr>
          <p:spPr>
            <a:xfrm>
              <a:off x="2453942" y="3008671"/>
              <a:ext cx="6353601" cy="601253"/>
            </a:xfrm>
            <a:prstGeom prst="roundRect">
              <a:avLst>
                <a:gd fmla="val 10000" name="adj"/>
              </a:avLst>
            </a:prstGeom>
            <a:solidFill>
              <a:schemeClr val="lt1"/>
            </a:solidFill>
            <a:ln cap="flat" cmpd="thickThin" w="48000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43" name="Google Shape;443;p20"/>
            <p:cNvSpPr txBox="1"/>
            <p:nvPr/>
          </p:nvSpPr>
          <p:spPr>
            <a:xfrm>
              <a:off x="2471552" y="3026281"/>
              <a:ext cx="6318381" cy="566033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22850" lIns="34275" spcFirstLastPara="1" rIns="34275" wrap="square" tIns="22850">
              <a:noAutofit/>
            </a:bodyPr>
            <a:lstStyle/>
            <a:p>
              <a:pPr indent="0" lvl="0" marL="0" marR="0" rtl="0" algn="l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Совет Республики</a:t>
              </a:r>
              <a:endParaRPr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444" name="Google Shape;444;p20"/>
            <p:cNvSpPr/>
            <p:nvPr/>
          </p:nvSpPr>
          <p:spPr>
            <a:xfrm>
              <a:off x="1813338" y="603658"/>
              <a:ext cx="640604" cy="3457206"/>
            </a:xfrm>
            <a:custGeom>
              <a:rect b="b" l="l" r="r" t="t"/>
              <a:pathLst>
                <a:path extrusionOk="0" h="120000" w="120000">
                  <a:moveTo>
                    <a:pt x="0" y="0"/>
                  </a:moveTo>
                  <a:lnTo>
                    <a:pt x="0" y="120000"/>
                  </a:lnTo>
                  <a:lnTo>
                    <a:pt x="120000" y="120000"/>
                  </a:lnTo>
                </a:path>
              </a:pathLst>
            </a:custGeom>
            <a:noFill/>
            <a:ln cap="flat" cmpd="thickThin" w="48000">
              <a:solidFill>
                <a:srgbClr val="403934"/>
              </a:solidFill>
              <a:prstDash val="solid"/>
              <a:round/>
              <a:headEnd len="sm" w="sm" type="none"/>
              <a:tailEnd len="sm" w="sm" type="none"/>
            </a:ln>
          </p:spPr>
        </p:sp>
        <p:sp>
          <p:nvSpPr>
            <p:cNvPr id="445" name="Google Shape;445;p20"/>
            <p:cNvSpPr/>
            <p:nvPr/>
          </p:nvSpPr>
          <p:spPr>
            <a:xfrm>
              <a:off x="2453942" y="3760238"/>
              <a:ext cx="6353601" cy="601253"/>
            </a:xfrm>
            <a:prstGeom prst="roundRect">
              <a:avLst>
                <a:gd fmla="val 10000" name="adj"/>
              </a:avLst>
            </a:prstGeom>
            <a:solidFill>
              <a:schemeClr val="lt1"/>
            </a:solidFill>
            <a:ln cap="flat" cmpd="thickThin" w="48000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46" name="Google Shape;446;p20"/>
            <p:cNvSpPr txBox="1"/>
            <p:nvPr/>
          </p:nvSpPr>
          <p:spPr>
            <a:xfrm>
              <a:off x="2471552" y="3777848"/>
              <a:ext cx="6318381" cy="566033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22850" lIns="34275" spcFirstLastPara="1" rIns="34275" wrap="square" tIns="22850">
              <a:noAutofit/>
            </a:bodyPr>
            <a:lstStyle/>
            <a:p>
              <a:pPr indent="0" lvl="0" marL="0" marR="0" rtl="0" algn="l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Правительство</a:t>
              </a:r>
              <a:endParaRPr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447" name="Google Shape;447;p20"/>
            <p:cNvSpPr/>
            <p:nvPr/>
          </p:nvSpPr>
          <p:spPr>
            <a:xfrm>
              <a:off x="1813338" y="603658"/>
              <a:ext cx="640604" cy="4208772"/>
            </a:xfrm>
            <a:custGeom>
              <a:rect b="b" l="l" r="r" t="t"/>
              <a:pathLst>
                <a:path extrusionOk="0" h="120000" w="120000">
                  <a:moveTo>
                    <a:pt x="0" y="0"/>
                  </a:moveTo>
                  <a:lnTo>
                    <a:pt x="0" y="120000"/>
                  </a:lnTo>
                  <a:lnTo>
                    <a:pt x="120000" y="120000"/>
                  </a:lnTo>
                </a:path>
              </a:pathLst>
            </a:custGeom>
            <a:noFill/>
            <a:ln cap="flat" cmpd="thickThin" w="48000">
              <a:solidFill>
                <a:srgbClr val="403934"/>
              </a:solidFill>
              <a:prstDash val="solid"/>
              <a:round/>
              <a:headEnd len="sm" w="sm" type="none"/>
              <a:tailEnd len="sm" w="sm" type="none"/>
            </a:ln>
          </p:spPr>
        </p:sp>
        <p:sp>
          <p:nvSpPr>
            <p:cNvPr id="448" name="Google Shape;448;p20"/>
            <p:cNvSpPr/>
            <p:nvPr/>
          </p:nvSpPr>
          <p:spPr>
            <a:xfrm>
              <a:off x="2453942" y="4511805"/>
              <a:ext cx="6353601" cy="601253"/>
            </a:xfrm>
            <a:prstGeom prst="roundRect">
              <a:avLst>
                <a:gd fmla="val 10000" name="adj"/>
              </a:avLst>
            </a:prstGeom>
            <a:solidFill>
              <a:schemeClr val="lt1"/>
            </a:solidFill>
            <a:ln cap="flat" cmpd="thickThin" w="48000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49" name="Google Shape;449;p20"/>
            <p:cNvSpPr txBox="1"/>
            <p:nvPr/>
          </p:nvSpPr>
          <p:spPr>
            <a:xfrm>
              <a:off x="2471552" y="4529415"/>
              <a:ext cx="6318381" cy="566033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22850" lIns="34275" spcFirstLastPara="1" rIns="34275" wrap="square" tIns="22850">
              <a:noAutofit/>
            </a:bodyPr>
            <a:lstStyle/>
            <a:p>
              <a:pPr indent="0" lvl="0" marL="0" marR="0" rtl="0" algn="l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граждане, обладающие избирательным правом (не менее 50 тыс. человек)</a:t>
              </a:r>
              <a:endParaRPr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</p:grpSp>
      <p:sp>
        <p:nvSpPr>
          <p:cNvPr id="450" name="Google Shape;450;p20"/>
          <p:cNvSpPr txBox="1"/>
          <p:nvPr>
            <p:ph type="title"/>
          </p:nvPr>
        </p:nvSpPr>
        <p:spPr>
          <a:xfrm>
            <a:off x="1104900" y="76200"/>
            <a:ext cx="9980682" cy="1096962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b" bIns="45700" lIns="0" spcFirstLastPara="1" rIns="0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Cambria"/>
              <a:buNone/>
            </a:pPr>
            <a:r>
              <a:rPr lang="ru-RU" sz="3600">
                <a:latin typeface="Cambria"/>
                <a:ea typeface="Cambria"/>
                <a:cs typeface="Cambria"/>
                <a:sym typeface="Cambria"/>
              </a:rPr>
              <a:t>Парламент - </a:t>
            </a:r>
            <a:r>
              <a:rPr lang="ru-RU" sz="3600">
                <a:latin typeface="Cambria"/>
                <a:ea typeface="Cambria"/>
                <a:cs typeface="Cambria"/>
                <a:sym typeface="Cambria"/>
              </a:rPr>
              <a:t>Национальное собрание Республи- ки Беларусь</a:t>
            </a:r>
            <a:endParaRPr/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55" name="Shape 4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6" name="Google Shape;456;p21"/>
          <p:cNvSpPr txBox="1"/>
          <p:nvPr>
            <p:ph type="title"/>
          </p:nvPr>
        </p:nvSpPr>
        <p:spPr>
          <a:xfrm>
            <a:off x="1104900" y="76200"/>
            <a:ext cx="9980682" cy="1096962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b" bIns="45700" lIns="0" spcFirstLastPara="1" rIns="0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Cambria"/>
              <a:buNone/>
            </a:pPr>
            <a:r>
              <a:rPr lang="ru-RU" sz="4000">
                <a:latin typeface="Cambria"/>
                <a:ea typeface="Cambria"/>
                <a:cs typeface="Cambria"/>
                <a:sym typeface="Cambria"/>
              </a:rPr>
              <a:t>Совет Министров Республики Беларусь</a:t>
            </a:r>
            <a:endParaRPr/>
          </a:p>
        </p:txBody>
      </p:sp>
      <p:grpSp>
        <p:nvGrpSpPr>
          <p:cNvPr id="457" name="Google Shape;457;p21"/>
          <p:cNvGrpSpPr/>
          <p:nvPr/>
        </p:nvGrpSpPr>
        <p:grpSpPr>
          <a:xfrm>
            <a:off x="1018635" y="5400136"/>
            <a:ext cx="10066947" cy="1285336"/>
            <a:chOff x="1846693" y="174336"/>
            <a:chExt cx="6287295" cy="731768"/>
          </a:xfrm>
        </p:grpSpPr>
        <p:sp>
          <p:nvSpPr>
            <p:cNvPr id="458" name="Google Shape;458;p21"/>
            <p:cNvSpPr/>
            <p:nvPr/>
          </p:nvSpPr>
          <p:spPr>
            <a:xfrm>
              <a:off x="1846693" y="174336"/>
              <a:ext cx="6287295" cy="731768"/>
            </a:xfrm>
            <a:prstGeom prst="rect">
              <a:avLst/>
            </a:prstGeom>
            <a:solidFill>
              <a:schemeClr val="lt1"/>
            </a:solidFill>
            <a:ln cap="flat" cmpd="thickThin" w="48000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59" name="Google Shape;459;p21"/>
            <p:cNvSpPr txBox="1"/>
            <p:nvPr/>
          </p:nvSpPr>
          <p:spPr>
            <a:xfrm>
              <a:off x="1846693" y="174336"/>
              <a:ext cx="6287295" cy="731768"/>
            </a:xfrm>
            <a:prstGeom prst="rect">
              <a:avLst/>
            </a:prstGeom>
            <a:solidFill>
              <a:schemeClr val="lt1"/>
            </a:solidFill>
            <a:ln cap="flat" cmpd="thickThin" w="48000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12700" lIns="12700" spcFirstLastPara="1" rIns="12700" wrap="square" tIns="12700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Исполнительную власть в Республике Беларусь осуществляют Правительство и местные орга- ны исполнительной власти. Правительство - Совет Министров Республики Беларусь – цент- ральный орган государственного управления, который осуществляет руководство системой подчинённых ему министерств, комитетов и иных государственных организаций, а также местных исполнительных и распорядительных органов.</a:t>
              </a:r>
              <a:endParaRPr/>
            </a:p>
          </p:txBody>
        </p:sp>
      </p:grpSp>
      <p:grpSp>
        <p:nvGrpSpPr>
          <p:cNvPr id="460" name="Google Shape;460;p21"/>
          <p:cNvGrpSpPr/>
          <p:nvPr/>
        </p:nvGrpSpPr>
        <p:grpSpPr>
          <a:xfrm>
            <a:off x="1169674" y="1528561"/>
            <a:ext cx="9915908" cy="3604156"/>
            <a:chOff x="393296" y="3754176"/>
            <a:chExt cx="5102809" cy="2299696"/>
          </a:xfrm>
        </p:grpSpPr>
        <p:grpSp>
          <p:nvGrpSpPr>
            <p:cNvPr id="461" name="Google Shape;461;p21"/>
            <p:cNvGrpSpPr/>
            <p:nvPr/>
          </p:nvGrpSpPr>
          <p:grpSpPr>
            <a:xfrm>
              <a:off x="393296" y="3861048"/>
              <a:ext cx="1946456" cy="576064"/>
              <a:chOff x="2232250" y="1027898"/>
              <a:chExt cx="4176458" cy="1263128"/>
            </a:xfrm>
          </p:grpSpPr>
          <p:sp>
            <p:nvSpPr>
              <p:cNvPr id="462" name="Google Shape;462;p21"/>
              <p:cNvSpPr/>
              <p:nvPr/>
            </p:nvSpPr>
            <p:spPr>
              <a:xfrm>
                <a:off x="2232250" y="1027898"/>
                <a:ext cx="4176458" cy="1263128"/>
              </a:xfrm>
              <a:prstGeom prst="rect">
                <a:avLst/>
              </a:prstGeom>
              <a:solidFill>
                <a:schemeClr val="lt1"/>
              </a:solidFill>
              <a:ln cap="flat" cmpd="thickThin" w="48000">
                <a:solidFill>
                  <a:schemeClr val="dk1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63" name="Google Shape;463;p21"/>
              <p:cNvSpPr/>
              <p:nvPr/>
            </p:nvSpPr>
            <p:spPr>
              <a:xfrm>
                <a:off x="2232250" y="1027898"/>
                <a:ext cx="4176458" cy="1263128"/>
              </a:xfrm>
              <a:prstGeom prst="rect">
                <a:avLst/>
              </a:prstGeom>
              <a:solidFill>
                <a:schemeClr val="lt1"/>
              </a:solidFill>
              <a:ln cap="flat" cmpd="thickThin" w="48000">
                <a:solidFill>
                  <a:schemeClr val="dk1"/>
                </a:solidFill>
                <a:prstDash val="solid"/>
                <a:round/>
                <a:headEnd len="sm" w="sm" type="none"/>
                <a:tailEnd len="sm" w="sm" type="none"/>
              </a:ln>
              <a:effectLst>
                <a:outerShdw blurRad="57150" rotWithShape="0" algn="bl" dir="5400000" dist="19050">
                  <a:srgbClr val="000000">
                    <a:alpha val="50000"/>
                  </a:srgbClr>
                </a:outerShdw>
              </a:effectLst>
            </p:spPr>
            <p:txBody>
              <a:bodyPr anchorCtr="0" anchor="ctr" bIns="12700" lIns="12700" spcFirstLastPara="1" rIns="12700" wrap="square" tIns="12700">
                <a:noAutofit/>
              </a:bodyPr>
              <a:lstStyle/>
              <a:p>
                <a:pPr indent="0" lvl="0" marL="0" marR="0" rtl="0" algn="ctr">
                  <a:lnSpc>
                    <a:spcPct val="9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b="1" lang="ru-RU" sz="1800">
                    <a:solidFill>
                      <a:schemeClr val="dk1"/>
                    </a:solidFill>
                    <a:latin typeface="Cambria"/>
                    <a:ea typeface="Cambria"/>
                    <a:cs typeface="Cambria"/>
                    <a:sym typeface="Cambria"/>
                  </a:rPr>
                  <a:t>Правительство</a:t>
                </a:r>
                <a:endParaRPr b="1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endParaRPr>
              </a:p>
            </p:txBody>
          </p:sp>
        </p:grpSp>
        <p:grpSp>
          <p:nvGrpSpPr>
            <p:cNvPr id="464" name="Google Shape;464;p21"/>
            <p:cNvGrpSpPr/>
            <p:nvPr/>
          </p:nvGrpSpPr>
          <p:grpSpPr>
            <a:xfrm>
              <a:off x="3995936" y="3754176"/>
              <a:ext cx="1500169" cy="789808"/>
              <a:chOff x="2232250" y="1027898"/>
              <a:chExt cx="4176458" cy="1263128"/>
            </a:xfrm>
          </p:grpSpPr>
          <p:sp>
            <p:nvSpPr>
              <p:cNvPr id="465" name="Google Shape;465;p21"/>
              <p:cNvSpPr/>
              <p:nvPr/>
            </p:nvSpPr>
            <p:spPr>
              <a:xfrm>
                <a:off x="2232250" y="1027898"/>
                <a:ext cx="4176458" cy="1263128"/>
              </a:xfrm>
              <a:prstGeom prst="rect">
                <a:avLst/>
              </a:prstGeom>
              <a:solidFill>
                <a:schemeClr val="lt1"/>
              </a:solidFill>
              <a:ln cap="flat" cmpd="thickThin" w="48000">
                <a:solidFill>
                  <a:schemeClr val="dk1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66" name="Google Shape;466;p21"/>
              <p:cNvSpPr/>
              <p:nvPr/>
            </p:nvSpPr>
            <p:spPr>
              <a:xfrm>
                <a:off x="2232250" y="1027898"/>
                <a:ext cx="4176458" cy="1263128"/>
              </a:xfrm>
              <a:prstGeom prst="rect">
                <a:avLst/>
              </a:prstGeom>
              <a:solidFill>
                <a:schemeClr val="lt1"/>
              </a:solidFill>
              <a:ln cap="flat" cmpd="thickThin" w="48000">
                <a:solidFill>
                  <a:schemeClr val="dk1"/>
                </a:solidFill>
                <a:prstDash val="solid"/>
                <a:round/>
                <a:headEnd len="sm" w="sm" type="none"/>
                <a:tailEnd len="sm" w="sm" type="none"/>
              </a:ln>
              <a:effectLst>
                <a:outerShdw blurRad="57150" rotWithShape="0" algn="bl" dir="5400000" dist="19050">
                  <a:srgbClr val="000000">
                    <a:alpha val="50000"/>
                  </a:srgbClr>
                </a:outerShdw>
              </a:effectLst>
            </p:spPr>
            <p:txBody>
              <a:bodyPr anchorCtr="0" anchor="ctr" bIns="12700" lIns="12700" spcFirstLastPara="1" rIns="12700" wrap="square" tIns="12700">
                <a:noAutofit/>
              </a:bodyPr>
              <a:lstStyle/>
              <a:p>
                <a:pPr indent="0" lvl="0" marL="0" marR="0" rtl="0" algn="ctr">
                  <a:lnSpc>
                    <a:spcPct val="9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ru-RU" sz="1800">
                    <a:solidFill>
                      <a:schemeClr val="dk1"/>
                    </a:solidFill>
                    <a:latin typeface="Cambria"/>
                    <a:ea typeface="Cambria"/>
                    <a:cs typeface="Cambria"/>
                    <a:sym typeface="Cambria"/>
                  </a:rPr>
                  <a:t>Президенту Республики Беларусь</a:t>
                </a:r>
                <a:endParaRPr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endParaRPr>
              </a:p>
            </p:txBody>
          </p:sp>
        </p:grpSp>
        <p:grpSp>
          <p:nvGrpSpPr>
            <p:cNvPr id="467" name="Google Shape;467;p21"/>
            <p:cNvGrpSpPr/>
            <p:nvPr/>
          </p:nvGrpSpPr>
          <p:grpSpPr>
            <a:xfrm>
              <a:off x="393296" y="5264064"/>
              <a:ext cx="1946456" cy="789808"/>
              <a:chOff x="2232250" y="1027898"/>
              <a:chExt cx="4176458" cy="1263128"/>
            </a:xfrm>
          </p:grpSpPr>
          <p:sp>
            <p:nvSpPr>
              <p:cNvPr id="468" name="Google Shape;468;p21"/>
              <p:cNvSpPr/>
              <p:nvPr/>
            </p:nvSpPr>
            <p:spPr>
              <a:xfrm>
                <a:off x="2232250" y="1027898"/>
                <a:ext cx="4176458" cy="1263128"/>
              </a:xfrm>
              <a:prstGeom prst="rect">
                <a:avLst/>
              </a:prstGeom>
              <a:solidFill>
                <a:schemeClr val="lt1"/>
              </a:solidFill>
              <a:ln cap="flat" cmpd="thickThin" w="48000">
                <a:solidFill>
                  <a:schemeClr val="dk1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69" name="Google Shape;469;p21"/>
              <p:cNvSpPr/>
              <p:nvPr/>
            </p:nvSpPr>
            <p:spPr>
              <a:xfrm>
                <a:off x="2232250" y="1027898"/>
                <a:ext cx="4176458" cy="1263128"/>
              </a:xfrm>
              <a:prstGeom prst="rect">
                <a:avLst/>
              </a:prstGeom>
              <a:solidFill>
                <a:schemeClr val="lt1"/>
              </a:solidFill>
              <a:ln cap="flat" cmpd="thickThin" w="48000">
                <a:solidFill>
                  <a:schemeClr val="dk1"/>
                </a:solidFill>
                <a:prstDash val="solid"/>
                <a:round/>
                <a:headEnd len="sm" w="sm" type="none"/>
                <a:tailEnd len="sm" w="sm" type="none"/>
              </a:ln>
              <a:effectLst>
                <a:outerShdw blurRad="57150" rotWithShape="0" algn="bl" dir="5400000" dist="19050">
                  <a:srgbClr val="000000">
                    <a:alpha val="50000"/>
                  </a:srgbClr>
                </a:outerShdw>
              </a:effectLst>
            </p:spPr>
            <p:txBody>
              <a:bodyPr anchorCtr="0" anchor="ctr" bIns="12700" lIns="12700" spcFirstLastPara="1" rIns="12700" wrap="square" tIns="12700">
                <a:noAutofit/>
              </a:bodyPr>
              <a:lstStyle/>
              <a:p>
                <a:pPr indent="0" lvl="0" marL="0" marR="0" rtl="0" algn="ctr">
                  <a:lnSpc>
                    <a:spcPct val="9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ru-RU" sz="1800">
                    <a:solidFill>
                      <a:schemeClr val="dk1"/>
                    </a:solidFill>
                    <a:latin typeface="Cambria"/>
                    <a:ea typeface="Cambria"/>
                    <a:cs typeface="Cambria"/>
                    <a:sym typeface="Cambria"/>
                  </a:rPr>
                  <a:t>Парламентом Республики Беларусь</a:t>
                </a:r>
                <a:endParaRPr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endParaRPr>
              </a:p>
            </p:txBody>
          </p:sp>
        </p:grpSp>
        <p:sp>
          <p:nvSpPr>
            <p:cNvPr id="470" name="Google Shape;470;p21"/>
            <p:cNvSpPr/>
            <p:nvPr/>
          </p:nvSpPr>
          <p:spPr>
            <a:xfrm>
              <a:off x="2339752" y="3826184"/>
              <a:ext cx="1656183" cy="645792"/>
            </a:xfrm>
            <a:prstGeom prst="rightArrow">
              <a:avLst>
                <a:gd fmla="val 50000" name="adj1"/>
                <a:gd fmla="val 86814" name="adj2"/>
              </a:avLst>
            </a:prstGeom>
            <a:solidFill>
              <a:schemeClr val="lt1"/>
            </a:solidFill>
            <a:ln cap="flat" cmpd="thickThin" w="48000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6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подотчётно</a:t>
              </a:r>
              <a:endParaRPr sz="16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471" name="Google Shape;471;p21"/>
            <p:cNvSpPr/>
            <p:nvPr/>
          </p:nvSpPr>
          <p:spPr>
            <a:xfrm>
              <a:off x="585993" y="4471976"/>
              <a:ext cx="1509334" cy="792088"/>
            </a:xfrm>
            <a:prstGeom prst="downArrow">
              <a:avLst>
                <a:gd fmla="val 50000" name="adj1"/>
                <a:gd fmla="val 59675" name="adj2"/>
              </a:avLst>
            </a:prstGeom>
            <a:solidFill>
              <a:schemeClr val="lt1"/>
            </a:solidFill>
            <a:ln cap="flat" cmpd="thickThin" w="48000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6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ответственно перед</a:t>
              </a:r>
              <a:endParaRPr sz="16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</p:grp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76" name="Shape 4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7" name="Google Shape;477;p22"/>
          <p:cNvGrpSpPr/>
          <p:nvPr/>
        </p:nvGrpSpPr>
        <p:grpSpPr>
          <a:xfrm>
            <a:off x="1018636" y="5063705"/>
            <a:ext cx="6020520" cy="1621767"/>
            <a:chOff x="1846693" y="174336"/>
            <a:chExt cx="6287295" cy="731768"/>
          </a:xfrm>
        </p:grpSpPr>
        <p:sp>
          <p:nvSpPr>
            <p:cNvPr id="478" name="Google Shape;478;p22"/>
            <p:cNvSpPr/>
            <p:nvPr/>
          </p:nvSpPr>
          <p:spPr>
            <a:xfrm>
              <a:off x="1846693" y="174336"/>
              <a:ext cx="6287295" cy="731768"/>
            </a:xfrm>
            <a:prstGeom prst="rect">
              <a:avLst/>
            </a:prstGeom>
            <a:solidFill>
              <a:schemeClr val="lt1"/>
            </a:solidFill>
            <a:ln cap="flat" cmpd="thickThin" w="48000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79" name="Google Shape;479;p22"/>
            <p:cNvSpPr txBox="1"/>
            <p:nvPr/>
          </p:nvSpPr>
          <p:spPr>
            <a:xfrm>
              <a:off x="1846693" y="174336"/>
              <a:ext cx="6287295" cy="731768"/>
            </a:xfrm>
            <a:prstGeom prst="rect">
              <a:avLst/>
            </a:prstGeom>
            <a:solidFill>
              <a:schemeClr val="lt1"/>
            </a:solidFill>
            <a:ln cap="flat" cmpd="thickThin" w="48000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12700" lIns="12700" spcFirstLastPara="1" rIns="12700" wrap="square" tIns="12700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Руководит работой Правительства Премьер-министр. Его назначает на должность Президент с согласия Пала- ты представителей Национального собрания. Также в состав правительства входят заместители Премьер-ми- нистра, министры, председатели государственных коми- тетов, руководители ведомств. Их назначает Президент.</a:t>
              </a:r>
              <a:endParaRPr/>
            </a:p>
          </p:txBody>
        </p:sp>
      </p:grpSp>
      <p:sp>
        <p:nvSpPr>
          <p:cNvPr id="480" name="Google Shape;480;p22"/>
          <p:cNvSpPr txBox="1"/>
          <p:nvPr/>
        </p:nvSpPr>
        <p:spPr>
          <a:xfrm>
            <a:off x="3042211" y="1481478"/>
            <a:ext cx="5414100" cy="338700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6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А.Г.Турчин</a:t>
            </a:r>
            <a:r>
              <a:rPr lang="ru-RU" sz="16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, Премьер-министр Республики Беларусь</a:t>
            </a:r>
            <a:endParaRPr/>
          </a:p>
        </p:txBody>
      </p:sp>
      <p:grpSp>
        <p:nvGrpSpPr>
          <p:cNvPr id="481" name="Google Shape;481;p22"/>
          <p:cNvGrpSpPr/>
          <p:nvPr/>
        </p:nvGrpSpPr>
        <p:grpSpPr>
          <a:xfrm>
            <a:off x="1230962" y="1959525"/>
            <a:ext cx="5682131" cy="2964828"/>
            <a:chOff x="126062" y="1329"/>
            <a:chExt cx="5682131" cy="2964828"/>
          </a:xfrm>
        </p:grpSpPr>
        <p:sp>
          <p:nvSpPr>
            <p:cNvPr id="482" name="Google Shape;482;p22"/>
            <p:cNvSpPr/>
            <p:nvPr/>
          </p:nvSpPr>
          <p:spPr>
            <a:xfrm>
              <a:off x="2967128" y="1623397"/>
              <a:ext cx="1953181" cy="177413"/>
            </a:xfrm>
            <a:custGeom>
              <a:rect b="b" l="l" r="r" t="t"/>
              <a:pathLst>
                <a:path extrusionOk="0" h="120000" w="120000">
                  <a:moveTo>
                    <a:pt x="0" y="0"/>
                  </a:moveTo>
                  <a:lnTo>
                    <a:pt x="0" y="60000"/>
                  </a:lnTo>
                  <a:lnTo>
                    <a:pt x="120000" y="60000"/>
                  </a:lnTo>
                  <a:lnTo>
                    <a:pt x="120000" y="120000"/>
                  </a:lnTo>
                </a:path>
              </a:pathLst>
            </a:custGeom>
            <a:noFill/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</p:spPr>
        </p:sp>
        <p:sp>
          <p:nvSpPr>
            <p:cNvPr id="483" name="Google Shape;483;p22"/>
            <p:cNvSpPr/>
            <p:nvPr/>
          </p:nvSpPr>
          <p:spPr>
            <a:xfrm>
              <a:off x="2921408" y="1623397"/>
              <a:ext cx="91440" cy="177413"/>
            </a:xfrm>
            <a:custGeom>
              <a:rect b="b" l="l" r="r" t="t"/>
              <a:pathLst>
                <a:path extrusionOk="0" h="120000" w="120000">
                  <a:moveTo>
                    <a:pt x="60000" y="0"/>
                  </a:moveTo>
                  <a:lnTo>
                    <a:pt x="60000" y="120000"/>
                  </a:lnTo>
                </a:path>
              </a:pathLst>
            </a:custGeom>
            <a:noFill/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</p:spPr>
        </p:sp>
        <p:sp>
          <p:nvSpPr>
            <p:cNvPr id="484" name="Google Shape;484;p22"/>
            <p:cNvSpPr/>
            <p:nvPr/>
          </p:nvSpPr>
          <p:spPr>
            <a:xfrm>
              <a:off x="1013946" y="1623397"/>
              <a:ext cx="1953181" cy="177413"/>
            </a:xfrm>
            <a:custGeom>
              <a:rect b="b" l="l" r="r" t="t"/>
              <a:pathLst>
                <a:path extrusionOk="0" h="120000" w="120000">
                  <a:moveTo>
                    <a:pt x="120000" y="0"/>
                  </a:moveTo>
                  <a:lnTo>
                    <a:pt x="120000" y="60000"/>
                  </a:lnTo>
                  <a:lnTo>
                    <a:pt x="0" y="60000"/>
                  </a:lnTo>
                  <a:lnTo>
                    <a:pt x="0" y="120000"/>
                  </a:lnTo>
                </a:path>
              </a:pathLst>
            </a:custGeom>
            <a:noFill/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</p:spPr>
        </p:sp>
        <p:sp>
          <p:nvSpPr>
            <p:cNvPr id="485" name="Google Shape;485;p22"/>
            <p:cNvSpPr/>
            <p:nvPr/>
          </p:nvSpPr>
          <p:spPr>
            <a:xfrm>
              <a:off x="2921408" y="1023570"/>
              <a:ext cx="91440" cy="177413"/>
            </a:xfrm>
            <a:custGeom>
              <a:rect b="b" l="l" r="r" t="t"/>
              <a:pathLst>
                <a:path extrusionOk="0" h="120000" w="120000">
                  <a:moveTo>
                    <a:pt x="60000" y="0"/>
                  </a:moveTo>
                  <a:lnTo>
                    <a:pt x="60000" y="120000"/>
                  </a:lnTo>
                </a:path>
              </a:pathLst>
            </a:custGeom>
            <a:noFill/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</p:spPr>
        </p:sp>
        <p:sp>
          <p:nvSpPr>
            <p:cNvPr id="486" name="Google Shape;486;p22"/>
            <p:cNvSpPr/>
            <p:nvPr/>
          </p:nvSpPr>
          <p:spPr>
            <a:xfrm>
              <a:off x="2921408" y="423742"/>
              <a:ext cx="91440" cy="177413"/>
            </a:xfrm>
            <a:custGeom>
              <a:rect b="b" l="l" r="r" t="t"/>
              <a:pathLst>
                <a:path extrusionOk="0" h="120000" w="120000">
                  <a:moveTo>
                    <a:pt x="60000" y="0"/>
                  </a:moveTo>
                  <a:lnTo>
                    <a:pt x="60000" y="120000"/>
                  </a:lnTo>
                </a:path>
              </a:pathLst>
            </a:custGeom>
            <a:noFill/>
            <a:ln cap="flat" cmpd="thickThin" w="48000">
              <a:solidFill>
                <a:srgbClr val="403934"/>
              </a:solidFill>
              <a:prstDash val="solid"/>
              <a:round/>
              <a:headEnd len="sm" w="sm" type="none"/>
              <a:tailEnd len="sm" w="sm" type="none"/>
            </a:ln>
          </p:spPr>
        </p:sp>
        <p:sp>
          <p:nvSpPr>
            <p:cNvPr id="487" name="Google Shape;487;p22"/>
            <p:cNvSpPr/>
            <p:nvPr/>
          </p:nvSpPr>
          <p:spPr>
            <a:xfrm>
              <a:off x="1782595" y="1329"/>
              <a:ext cx="2369064" cy="422413"/>
            </a:xfrm>
            <a:prstGeom prst="rect">
              <a:avLst/>
            </a:prstGeom>
            <a:solidFill>
              <a:schemeClr val="lt1"/>
            </a:solidFill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88" name="Google Shape;488;p22"/>
            <p:cNvSpPr txBox="1"/>
            <p:nvPr/>
          </p:nvSpPr>
          <p:spPr>
            <a:xfrm>
              <a:off x="1782595" y="1329"/>
              <a:ext cx="2369064" cy="422413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12700" lIns="12700" spcFirstLastPara="1" rIns="12700" wrap="square" tIns="12700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ru-RU" sz="20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Совет Министров</a:t>
              </a:r>
              <a:endParaRPr b="1" sz="20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489" name="Google Shape;489;p22"/>
            <p:cNvSpPr/>
            <p:nvPr/>
          </p:nvSpPr>
          <p:spPr>
            <a:xfrm>
              <a:off x="1794085" y="601156"/>
              <a:ext cx="2346085" cy="422413"/>
            </a:xfrm>
            <a:prstGeom prst="rect">
              <a:avLst/>
            </a:prstGeom>
            <a:solidFill>
              <a:schemeClr val="lt1"/>
            </a:solidFill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90" name="Google Shape;490;p22"/>
            <p:cNvSpPr txBox="1"/>
            <p:nvPr/>
          </p:nvSpPr>
          <p:spPr>
            <a:xfrm>
              <a:off x="1794085" y="601156"/>
              <a:ext cx="2346085" cy="422413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11425" lIns="11425" spcFirstLastPara="1" rIns="11425" wrap="square" tIns="1142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Премьер-министр</a:t>
              </a:r>
              <a:endParaRPr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491" name="Google Shape;491;p22"/>
            <p:cNvSpPr/>
            <p:nvPr/>
          </p:nvSpPr>
          <p:spPr>
            <a:xfrm>
              <a:off x="1066916" y="1200983"/>
              <a:ext cx="3800422" cy="422413"/>
            </a:xfrm>
            <a:prstGeom prst="rect">
              <a:avLst/>
            </a:prstGeom>
            <a:solidFill>
              <a:schemeClr val="lt1"/>
            </a:solidFill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92" name="Google Shape;492;p22"/>
            <p:cNvSpPr txBox="1"/>
            <p:nvPr/>
          </p:nvSpPr>
          <p:spPr>
            <a:xfrm>
              <a:off x="1066916" y="1200983"/>
              <a:ext cx="3800422" cy="422413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11425" lIns="11425" spcFirstLastPara="1" rIns="11425" wrap="square" tIns="1142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заместители Премьер-министра</a:t>
              </a:r>
              <a:endParaRPr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493" name="Google Shape;493;p22"/>
            <p:cNvSpPr/>
            <p:nvPr/>
          </p:nvSpPr>
          <p:spPr>
            <a:xfrm>
              <a:off x="126062" y="1800811"/>
              <a:ext cx="1775768" cy="1165346"/>
            </a:xfrm>
            <a:prstGeom prst="rect">
              <a:avLst/>
            </a:prstGeom>
            <a:solidFill>
              <a:schemeClr val="lt1"/>
            </a:solidFill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94" name="Google Shape;494;p22"/>
            <p:cNvSpPr txBox="1"/>
            <p:nvPr/>
          </p:nvSpPr>
          <p:spPr>
            <a:xfrm>
              <a:off x="126062" y="1800811"/>
              <a:ext cx="1775768" cy="1165346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11425" lIns="11425" spcFirstLastPara="1" rIns="11425" wrap="square" tIns="1142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министры</a:t>
              </a:r>
              <a:endParaRPr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495" name="Google Shape;495;p22"/>
            <p:cNvSpPr/>
            <p:nvPr/>
          </p:nvSpPr>
          <p:spPr>
            <a:xfrm>
              <a:off x="2079243" y="1800811"/>
              <a:ext cx="1775768" cy="1165346"/>
            </a:xfrm>
            <a:prstGeom prst="rect">
              <a:avLst/>
            </a:prstGeom>
            <a:solidFill>
              <a:schemeClr val="lt1"/>
            </a:solidFill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96" name="Google Shape;496;p22"/>
            <p:cNvSpPr txBox="1"/>
            <p:nvPr/>
          </p:nvSpPr>
          <p:spPr>
            <a:xfrm>
              <a:off x="2079243" y="1800811"/>
              <a:ext cx="1775768" cy="1165346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11425" lIns="11425" spcFirstLastPara="1" rIns="11425" wrap="square" tIns="1142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председатели государствен- ных комитетов</a:t>
              </a:r>
              <a:endParaRPr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497" name="Google Shape;497;p22"/>
            <p:cNvSpPr/>
            <p:nvPr/>
          </p:nvSpPr>
          <p:spPr>
            <a:xfrm>
              <a:off x="4032425" y="1800811"/>
              <a:ext cx="1775768" cy="1165346"/>
            </a:xfrm>
            <a:prstGeom prst="rect">
              <a:avLst/>
            </a:prstGeom>
            <a:solidFill>
              <a:schemeClr val="lt1"/>
            </a:solidFill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98" name="Google Shape;498;p22"/>
            <p:cNvSpPr txBox="1"/>
            <p:nvPr/>
          </p:nvSpPr>
          <p:spPr>
            <a:xfrm>
              <a:off x="4032425" y="1800811"/>
              <a:ext cx="1775768" cy="1165346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11425" lIns="11425" spcFirstLastPara="1" rIns="11425" wrap="square" tIns="1142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руководители иных органов государственно-го управления</a:t>
              </a:r>
              <a:endParaRPr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</p:grpSp>
      <p:sp>
        <p:nvSpPr>
          <p:cNvPr id="499" name="Google Shape;499;p22"/>
          <p:cNvSpPr txBox="1"/>
          <p:nvPr>
            <p:ph type="title"/>
          </p:nvPr>
        </p:nvSpPr>
        <p:spPr>
          <a:xfrm>
            <a:off x="1104900" y="76200"/>
            <a:ext cx="9980682" cy="1096962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b" bIns="45700" lIns="0" spcFirstLastPara="1" rIns="0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Cambria"/>
              <a:buNone/>
            </a:pPr>
            <a:r>
              <a:rPr lang="ru-RU" sz="4000">
                <a:latin typeface="Cambria"/>
                <a:ea typeface="Cambria"/>
                <a:cs typeface="Cambria"/>
                <a:sym typeface="Cambria"/>
              </a:rPr>
              <a:t>Совет Министров Республики Беларусь</a:t>
            </a:r>
            <a:endParaRPr/>
          </a:p>
        </p:txBody>
      </p:sp>
      <p:pic>
        <p:nvPicPr>
          <p:cNvPr id="500" name="Google Shape;500;p2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144440" y="1173150"/>
            <a:ext cx="4512310" cy="59433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05" name="Shape 5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06" name="Google Shape;506;p23"/>
          <p:cNvGrpSpPr/>
          <p:nvPr/>
        </p:nvGrpSpPr>
        <p:grpSpPr>
          <a:xfrm>
            <a:off x="1018635" y="5538158"/>
            <a:ext cx="10066947" cy="1147314"/>
            <a:chOff x="1846693" y="174336"/>
            <a:chExt cx="6287295" cy="731768"/>
          </a:xfrm>
        </p:grpSpPr>
        <p:sp>
          <p:nvSpPr>
            <p:cNvPr id="507" name="Google Shape;507;p23"/>
            <p:cNvSpPr/>
            <p:nvPr/>
          </p:nvSpPr>
          <p:spPr>
            <a:xfrm>
              <a:off x="1846693" y="174336"/>
              <a:ext cx="6287295" cy="731768"/>
            </a:xfrm>
            <a:prstGeom prst="rect">
              <a:avLst/>
            </a:prstGeom>
            <a:solidFill>
              <a:schemeClr val="lt1"/>
            </a:solidFill>
            <a:ln cap="flat" cmpd="thickThin" w="48000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08" name="Google Shape;508;p23"/>
            <p:cNvSpPr txBox="1"/>
            <p:nvPr/>
          </p:nvSpPr>
          <p:spPr>
            <a:xfrm>
              <a:off x="1846693" y="174336"/>
              <a:ext cx="6287295" cy="731768"/>
            </a:xfrm>
            <a:prstGeom prst="rect">
              <a:avLst/>
            </a:prstGeom>
            <a:solidFill>
              <a:schemeClr val="lt1"/>
            </a:solidFill>
            <a:ln cap="flat" cmpd="thickThin" w="48000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12700" lIns="12700" spcFirstLastPara="1" rIns="12700" wrap="square" tIns="12700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Основная задача исполнительной власти - реализация законов на практике, обеспечение эф- фективного управления в государстве. Совет Министров руководит системой подчинённых ему органов. В неё входят: республиканские органы государственного управления (министерства, государственные комитеты), а также местные исполнительные и распорядительные органы.</a:t>
              </a:r>
              <a:endParaRPr/>
            </a:p>
          </p:txBody>
        </p:sp>
      </p:grpSp>
      <p:pic>
        <p:nvPicPr>
          <p:cNvPr descr="ÐÐ°ÑÑÐ¸Ð½ÐºÐ¸ Ð¿Ð¾ Ð·Ð°Ð¿ÑÐ¾ÑÑ &quot;ÐÐ¸Ð½Ð¸ÑÑÐµÑÑÑÐ²Ð¾ Ð¾Ð±ÑÐ°Ð·Ð¾Ð²Ð°Ð½Ð¸Ñ&quot;" id="509" name="Google Shape;509;p2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104900" y="1526710"/>
            <a:ext cx="2379382" cy="2379383"/>
          </a:xfrm>
          <a:prstGeom prst="rect">
            <a:avLst/>
          </a:prstGeom>
          <a:noFill/>
          <a:ln>
            <a:noFill/>
          </a:ln>
          <a:effectLst>
            <a:outerShdw blurRad="292100" rotWithShape="0" algn="tl" dir="2700000" dist="139700">
              <a:srgbClr val="333333">
                <a:alpha val="64705"/>
              </a:srgbClr>
            </a:outerShdw>
          </a:effectLst>
        </p:spPr>
      </p:pic>
      <p:pic>
        <p:nvPicPr>
          <p:cNvPr descr="ÐÐ°ÑÑÐ¸Ð½ÐºÐ¸ Ð¿Ð¾ Ð·Ð°Ð¿ÑÐ¾ÑÑ &quot;ÐÐ¸Ð½Ð¸ÑÑÐµÑÑÑÐ²Ð¾ Ð¿Ð¾ ÑÑÐµÐ·Ð²ÑÑÐ°Ð¹Ð½ÑÐ¼  ÑÐ¸ÑÑÐ°ÑÐ¸ÑÐ¼&quot;" id="510" name="Google Shape;510;p23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3663648" y="2324924"/>
            <a:ext cx="2355178" cy="2355178"/>
          </a:xfrm>
          <a:prstGeom prst="rect">
            <a:avLst/>
          </a:prstGeom>
          <a:noFill/>
          <a:ln>
            <a:noFill/>
          </a:ln>
          <a:effectLst>
            <a:outerShdw blurRad="292100" rotWithShape="0" algn="tl" dir="2700000" dist="139700">
              <a:srgbClr val="333333">
                <a:alpha val="64705"/>
              </a:srgbClr>
            </a:outerShdw>
          </a:effectLst>
        </p:spPr>
      </p:pic>
      <p:pic>
        <p:nvPicPr>
          <p:cNvPr descr="ÐÐ°ÑÑÐ¸Ð½ÐºÐ¸ Ð¿Ð¾ Ð·Ð°Ð¿ÑÐ¾ÑÑ &quot;ÐÐ¸Ð½Ð¸ÑÑÐµÑÑÑÐ²Ð¾ Ð¾Ð±Ð¾ÑÐ¾Ð½Ñ&quot;" id="511" name="Google Shape;511;p23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6166265" y="2322228"/>
            <a:ext cx="2384773" cy="2384774"/>
          </a:xfrm>
          <a:prstGeom prst="rect">
            <a:avLst/>
          </a:prstGeom>
          <a:noFill/>
          <a:ln>
            <a:noFill/>
          </a:ln>
          <a:effectLst>
            <a:outerShdw blurRad="292100" rotWithShape="0" algn="tl" dir="2700000" dist="139700">
              <a:srgbClr val="333333">
                <a:alpha val="64705"/>
              </a:srgbClr>
            </a:outerShdw>
          </a:effectLst>
        </p:spPr>
      </p:pic>
      <p:pic>
        <p:nvPicPr>
          <p:cNvPr descr="ÐÐ°ÑÑÐ¸Ð½ÐºÐ¸ Ð¿Ð¾ Ð·Ð°Ð¿ÑÐ¾ÑÑ &quot;ÐÐ¸Ð½Ð¸ÑÑÐµÑÑÑÐ²Ð¾ Ð°ÑÑÐ¸ÑÐµÐºÑÑÑÑ Ð¸ ÑÑÑÐ¾Ð¸ÑÐµÐ»ÑÑÑÐ²Ð° ÑÐ± Ð»Ð¾Ð³Ð¾&quot;" id="512" name="Google Shape;512;p23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8730405" y="1524014"/>
            <a:ext cx="2355177" cy="2355177"/>
          </a:xfrm>
          <a:prstGeom prst="rect">
            <a:avLst/>
          </a:prstGeom>
          <a:noFill/>
          <a:ln>
            <a:noFill/>
          </a:ln>
          <a:effectLst>
            <a:outerShdw blurRad="292100" rotWithShape="0" algn="tl" dir="2700000" dist="139700">
              <a:srgbClr val="333333">
                <a:alpha val="64705"/>
              </a:srgbClr>
            </a:outerShdw>
          </a:effectLst>
        </p:spPr>
      </p:pic>
      <p:sp>
        <p:nvSpPr>
          <p:cNvPr id="513" name="Google Shape;513;p23"/>
          <p:cNvSpPr txBox="1"/>
          <p:nvPr/>
        </p:nvSpPr>
        <p:spPr>
          <a:xfrm>
            <a:off x="926011" y="3985363"/>
            <a:ext cx="2793291" cy="338554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6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Министерство образования</a:t>
            </a:r>
            <a:endParaRPr sz="1600">
              <a:solidFill>
                <a:schemeClr val="dk1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514" name="Google Shape;514;p23"/>
          <p:cNvSpPr txBox="1"/>
          <p:nvPr/>
        </p:nvSpPr>
        <p:spPr>
          <a:xfrm>
            <a:off x="8551038" y="3985363"/>
            <a:ext cx="2781600" cy="585000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6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Министерство архитектуры и строительства</a:t>
            </a:r>
            <a:endParaRPr sz="1600">
              <a:solidFill>
                <a:schemeClr val="dk1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515" name="Google Shape;515;p23"/>
          <p:cNvSpPr txBox="1"/>
          <p:nvPr/>
        </p:nvSpPr>
        <p:spPr>
          <a:xfrm>
            <a:off x="3487724" y="4786272"/>
            <a:ext cx="2706900" cy="585000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6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Министерство по чрезвычайным ситуациям</a:t>
            </a:r>
            <a:endParaRPr sz="1600">
              <a:solidFill>
                <a:schemeClr val="dk1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516" name="Google Shape;516;p23"/>
          <p:cNvSpPr txBox="1"/>
          <p:nvPr/>
        </p:nvSpPr>
        <p:spPr>
          <a:xfrm>
            <a:off x="6166265" y="4801044"/>
            <a:ext cx="2707026" cy="338554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6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Министерство обороны</a:t>
            </a:r>
            <a:endParaRPr sz="1600">
              <a:solidFill>
                <a:schemeClr val="dk1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517" name="Google Shape;517;p23"/>
          <p:cNvSpPr txBox="1"/>
          <p:nvPr>
            <p:ph type="title"/>
          </p:nvPr>
        </p:nvSpPr>
        <p:spPr>
          <a:xfrm>
            <a:off x="1104900" y="76200"/>
            <a:ext cx="9980682" cy="1096962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b" bIns="45700" lIns="0" spcFirstLastPara="1" rIns="0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Cambria"/>
              <a:buNone/>
            </a:pPr>
            <a:r>
              <a:rPr lang="ru-RU" sz="4000">
                <a:latin typeface="Cambria"/>
                <a:ea typeface="Cambria"/>
                <a:cs typeface="Cambria"/>
                <a:sym typeface="Cambria"/>
              </a:rPr>
              <a:t>Совет Министров Республики Беларусь</a:t>
            </a:r>
            <a:endParaRPr/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22" name="Shape 5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3" name="Google Shape;523;p24"/>
          <p:cNvSpPr txBox="1"/>
          <p:nvPr>
            <p:ph type="title"/>
          </p:nvPr>
        </p:nvSpPr>
        <p:spPr>
          <a:xfrm>
            <a:off x="1104900" y="76200"/>
            <a:ext cx="9980682" cy="1096962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b" bIns="45700" lIns="0" spcFirstLastPara="1" rIns="0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Cambria"/>
              <a:buNone/>
            </a:pPr>
            <a:r>
              <a:rPr lang="ru-RU" sz="4000">
                <a:latin typeface="Cambria"/>
                <a:ea typeface="Cambria"/>
                <a:cs typeface="Cambria"/>
                <a:sym typeface="Cambria"/>
              </a:rPr>
              <a:t>Судебная власть</a:t>
            </a:r>
            <a:endParaRPr/>
          </a:p>
        </p:txBody>
      </p:sp>
      <p:grpSp>
        <p:nvGrpSpPr>
          <p:cNvPr id="524" name="Google Shape;524;p24"/>
          <p:cNvGrpSpPr/>
          <p:nvPr/>
        </p:nvGrpSpPr>
        <p:grpSpPr>
          <a:xfrm>
            <a:off x="1018635" y="5313872"/>
            <a:ext cx="10066947" cy="1371600"/>
            <a:chOff x="1846693" y="174336"/>
            <a:chExt cx="6287295" cy="731768"/>
          </a:xfrm>
        </p:grpSpPr>
        <p:sp>
          <p:nvSpPr>
            <p:cNvPr id="525" name="Google Shape;525;p24"/>
            <p:cNvSpPr/>
            <p:nvPr/>
          </p:nvSpPr>
          <p:spPr>
            <a:xfrm>
              <a:off x="1846693" y="174336"/>
              <a:ext cx="6287295" cy="731768"/>
            </a:xfrm>
            <a:prstGeom prst="rect">
              <a:avLst/>
            </a:prstGeom>
            <a:solidFill>
              <a:schemeClr val="lt1"/>
            </a:solidFill>
            <a:ln cap="flat" cmpd="thickThin" w="48000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26" name="Google Shape;526;p24"/>
            <p:cNvSpPr txBox="1"/>
            <p:nvPr/>
          </p:nvSpPr>
          <p:spPr>
            <a:xfrm>
              <a:off x="1846693" y="174336"/>
              <a:ext cx="6287295" cy="731768"/>
            </a:xfrm>
            <a:prstGeom prst="rect">
              <a:avLst/>
            </a:prstGeom>
            <a:solidFill>
              <a:schemeClr val="lt1"/>
            </a:solidFill>
            <a:ln cap="flat" cmpd="thickThin" w="48000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12700" lIns="12700" spcFirstLastPara="1" rIns="12700" wrap="square" tIns="12700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Судебная власть в Республике Беларусь принадлежит судам. Суд - это орган государственной власти, на который возложено осуществление правосудия, то есть рассмотрение и разрешение уголовных, гражданских, административных и иных дел в установленном порядке. Судьи при осуществлении правосудия независимы и подчиняются только закону. Судебные постановле- ния являются обязательными для всех граждан и должностных лиц.</a:t>
              </a:r>
              <a:endParaRPr/>
            </a:p>
          </p:txBody>
        </p:sp>
      </p:grpSp>
      <p:grpSp>
        <p:nvGrpSpPr>
          <p:cNvPr id="527" name="Google Shape;527;p24"/>
          <p:cNvGrpSpPr/>
          <p:nvPr/>
        </p:nvGrpSpPr>
        <p:grpSpPr>
          <a:xfrm>
            <a:off x="1106022" y="2493246"/>
            <a:ext cx="9978436" cy="2665350"/>
            <a:chOff x="1122" y="43131"/>
            <a:chExt cx="9978436" cy="2665350"/>
          </a:xfrm>
        </p:grpSpPr>
        <p:sp>
          <p:nvSpPr>
            <p:cNvPr id="528" name="Google Shape;528;p24"/>
            <p:cNvSpPr/>
            <p:nvPr/>
          </p:nvSpPr>
          <p:spPr>
            <a:xfrm>
              <a:off x="1122" y="43131"/>
              <a:ext cx="7017346" cy="387433"/>
            </a:xfrm>
            <a:prstGeom prst="roundRect">
              <a:avLst>
                <a:gd fmla="val 10000" name="adj"/>
              </a:avLst>
            </a:prstGeom>
            <a:solidFill>
              <a:schemeClr val="lt1"/>
            </a:solidFill>
            <a:ln cap="flat" cmpd="thickThin" w="48000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29" name="Google Shape;529;p24"/>
            <p:cNvSpPr txBox="1"/>
            <p:nvPr/>
          </p:nvSpPr>
          <p:spPr>
            <a:xfrm>
              <a:off x="12470" y="54479"/>
              <a:ext cx="6994650" cy="364737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22850" lIns="34275" spcFirstLastPara="1" rIns="34275" wrap="square" tIns="22850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защищать от противоправных посягательств</a:t>
              </a:r>
              <a:endParaRPr b="1"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530" name="Google Shape;530;p24"/>
            <p:cNvSpPr/>
            <p:nvPr/>
          </p:nvSpPr>
          <p:spPr>
            <a:xfrm>
              <a:off x="702857" y="430565"/>
              <a:ext cx="701734" cy="386951"/>
            </a:xfrm>
            <a:custGeom>
              <a:rect b="b" l="l" r="r" t="t"/>
              <a:pathLst>
                <a:path extrusionOk="0" h="120000" w="120000">
                  <a:moveTo>
                    <a:pt x="0" y="0"/>
                  </a:moveTo>
                  <a:lnTo>
                    <a:pt x="0" y="120000"/>
                  </a:lnTo>
                  <a:lnTo>
                    <a:pt x="120000" y="120000"/>
                  </a:lnTo>
                </a:path>
              </a:pathLst>
            </a:custGeom>
            <a:noFill/>
            <a:ln cap="flat" cmpd="thickThin" w="48000">
              <a:solidFill>
                <a:srgbClr val="403934"/>
              </a:solidFill>
              <a:prstDash val="solid"/>
              <a:round/>
              <a:headEnd len="sm" w="sm" type="none"/>
              <a:tailEnd len="sm" w="sm" type="none"/>
            </a:ln>
          </p:spPr>
        </p:sp>
        <p:sp>
          <p:nvSpPr>
            <p:cNvPr id="531" name="Google Shape;531;p24"/>
            <p:cNvSpPr/>
            <p:nvPr/>
          </p:nvSpPr>
          <p:spPr>
            <a:xfrm>
              <a:off x="1404591" y="527424"/>
              <a:ext cx="8574967" cy="580185"/>
            </a:xfrm>
            <a:prstGeom prst="roundRect">
              <a:avLst>
                <a:gd fmla="val 10000" name="adj"/>
              </a:avLst>
            </a:prstGeom>
            <a:solidFill>
              <a:schemeClr val="lt1"/>
            </a:solidFill>
            <a:ln cap="flat" cmpd="thickThin" w="48000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32" name="Google Shape;532;p24"/>
            <p:cNvSpPr txBox="1"/>
            <p:nvPr/>
          </p:nvSpPr>
          <p:spPr>
            <a:xfrm>
              <a:off x="1421584" y="544417"/>
              <a:ext cx="8540981" cy="546199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22850" lIns="34275" spcFirstLastPara="1" rIns="34275" wrap="square" tIns="22850">
              <a:noAutofit/>
            </a:bodyPr>
            <a:lstStyle/>
            <a:p>
              <a:pPr indent="0" lvl="0" marL="0" marR="0" rtl="0" algn="l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гарантированные Конституцией и актами законодательства личные права и свободы, социально-экономические и политические права граждан</a:t>
              </a:r>
              <a:endParaRPr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533" name="Google Shape;533;p24"/>
            <p:cNvSpPr/>
            <p:nvPr/>
          </p:nvSpPr>
          <p:spPr>
            <a:xfrm>
              <a:off x="702857" y="430565"/>
              <a:ext cx="701734" cy="967619"/>
            </a:xfrm>
            <a:custGeom>
              <a:rect b="b" l="l" r="r" t="t"/>
              <a:pathLst>
                <a:path extrusionOk="0" h="120000" w="120000">
                  <a:moveTo>
                    <a:pt x="0" y="0"/>
                  </a:moveTo>
                  <a:lnTo>
                    <a:pt x="0" y="120000"/>
                  </a:lnTo>
                  <a:lnTo>
                    <a:pt x="120000" y="120000"/>
                  </a:lnTo>
                </a:path>
              </a:pathLst>
            </a:custGeom>
            <a:noFill/>
            <a:ln cap="flat" cmpd="thickThin" w="48000">
              <a:solidFill>
                <a:srgbClr val="403934"/>
              </a:solidFill>
              <a:prstDash val="solid"/>
              <a:round/>
              <a:headEnd len="sm" w="sm" type="none"/>
              <a:tailEnd len="sm" w="sm" type="none"/>
            </a:ln>
          </p:spPr>
        </p:sp>
        <p:sp>
          <p:nvSpPr>
            <p:cNvPr id="534" name="Google Shape;534;p24"/>
            <p:cNvSpPr/>
            <p:nvPr/>
          </p:nvSpPr>
          <p:spPr>
            <a:xfrm>
              <a:off x="1404591" y="1204468"/>
              <a:ext cx="8574967" cy="387433"/>
            </a:xfrm>
            <a:prstGeom prst="roundRect">
              <a:avLst>
                <a:gd fmla="val 10000" name="adj"/>
              </a:avLst>
            </a:prstGeom>
            <a:solidFill>
              <a:schemeClr val="lt1"/>
            </a:solidFill>
            <a:ln cap="flat" cmpd="thickThin" w="48000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35" name="Google Shape;535;p24"/>
            <p:cNvSpPr txBox="1"/>
            <p:nvPr/>
          </p:nvSpPr>
          <p:spPr>
            <a:xfrm>
              <a:off x="1415939" y="1215816"/>
              <a:ext cx="8552271" cy="364737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22850" lIns="34275" spcFirstLastPara="1" rIns="34275" wrap="square" tIns="22850">
              <a:noAutofit/>
            </a:bodyPr>
            <a:lstStyle/>
            <a:p>
              <a:pPr indent="0" lvl="0" marL="0" marR="0" rtl="0" algn="l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конституционный строй</a:t>
              </a:r>
              <a:endParaRPr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536" name="Google Shape;536;p24"/>
            <p:cNvSpPr/>
            <p:nvPr/>
          </p:nvSpPr>
          <p:spPr>
            <a:xfrm>
              <a:off x="702857" y="430565"/>
              <a:ext cx="701734" cy="1451911"/>
            </a:xfrm>
            <a:custGeom>
              <a:rect b="b" l="l" r="r" t="t"/>
              <a:pathLst>
                <a:path extrusionOk="0" h="120000" w="120000">
                  <a:moveTo>
                    <a:pt x="0" y="0"/>
                  </a:moveTo>
                  <a:lnTo>
                    <a:pt x="0" y="120000"/>
                  </a:lnTo>
                  <a:lnTo>
                    <a:pt x="120000" y="120000"/>
                  </a:lnTo>
                </a:path>
              </a:pathLst>
            </a:custGeom>
            <a:noFill/>
            <a:ln cap="flat" cmpd="thickThin" w="48000">
              <a:solidFill>
                <a:srgbClr val="403934"/>
              </a:solidFill>
              <a:prstDash val="solid"/>
              <a:round/>
              <a:headEnd len="sm" w="sm" type="none"/>
              <a:tailEnd len="sm" w="sm" type="none"/>
            </a:ln>
          </p:spPr>
        </p:sp>
        <p:sp>
          <p:nvSpPr>
            <p:cNvPr id="537" name="Google Shape;537;p24"/>
            <p:cNvSpPr/>
            <p:nvPr/>
          </p:nvSpPr>
          <p:spPr>
            <a:xfrm>
              <a:off x="1404591" y="1688760"/>
              <a:ext cx="8574967" cy="387433"/>
            </a:xfrm>
            <a:prstGeom prst="roundRect">
              <a:avLst>
                <a:gd fmla="val 10000" name="adj"/>
              </a:avLst>
            </a:prstGeom>
            <a:solidFill>
              <a:schemeClr val="lt1"/>
            </a:solidFill>
            <a:ln cap="flat" cmpd="thickThin" w="48000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38" name="Google Shape;538;p24"/>
            <p:cNvSpPr txBox="1"/>
            <p:nvPr/>
          </p:nvSpPr>
          <p:spPr>
            <a:xfrm>
              <a:off x="1415939" y="1700108"/>
              <a:ext cx="8552271" cy="364737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22850" lIns="34275" spcFirstLastPara="1" rIns="34275" wrap="square" tIns="22850">
              <a:noAutofit/>
            </a:bodyPr>
            <a:lstStyle/>
            <a:p>
              <a:pPr indent="0" lvl="0" marL="0" marR="0" rtl="0" algn="l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государственные и общественные интересы</a:t>
              </a:r>
              <a:endParaRPr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539" name="Google Shape;539;p24"/>
            <p:cNvSpPr/>
            <p:nvPr/>
          </p:nvSpPr>
          <p:spPr>
            <a:xfrm>
              <a:off x="702857" y="430565"/>
              <a:ext cx="701734" cy="2010201"/>
            </a:xfrm>
            <a:custGeom>
              <a:rect b="b" l="l" r="r" t="t"/>
              <a:pathLst>
                <a:path extrusionOk="0" h="120000" w="120000">
                  <a:moveTo>
                    <a:pt x="0" y="0"/>
                  </a:moveTo>
                  <a:lnTo>
                    <a:pt x="0" y="120000"/>
                  </a:lnTo>
                  <a:lnTo>
                    <a:pt x="120000" y="120000"/>
                  </a:lnTo>
                </a:path>
              </a:pathLst>
            </a:custGeom>
            <a:noFill/>
            <a:ln cap="flat" cmpd="thickThin" w="48000">
              <a:solidFill>
                <a:srgbClr val="403934"/>
              </a:solidFill>
              <a:prstDash val="solid"/>
              <a:round/>
              <a:headEnd len="sm" w="sm" type="none"/>
              <a:tailEnd len="sm" w="sm" type="none"/>
            </a:ln>
          </p:spPr>
        </p:sp>
        <p:sp>
          <p:nvSpPr>
            <p:cNvPr id="540" name="Google Shape;540;p24"/>
            <p:cNvSpPr/>
            <p:nvPr/>
          </p:nvSpPr>
          <p:spPr>
            <a:xfrm>
              <a:off x="1404591" y="2173052"/>
              <a:ext cx="8574967" cy="535429"/>
            </a:xfrm>
            <a:prstGeom prst="roundRect">
              <a:avLst>
                <a:gd fmla="val 10000" name="adj"/>
              </a:avLst>
            </a:prstGeom>
            <a:solidFill>
              <a:schemeClr val="lt1"/>
            </a:solidFill>
            <a:ln cap="flat" cmpd="thickThin" w="48000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41" name="Google Shape;541;p24"/>
            <p:cNvSpPr txBox="1"/>
            <p:nvPr/>
          </p:nvSpPr>
          <p:spPr>
            <a:xfrm>
              <a:off x="1420273" y="2188734"/>
              <a:ext cx="8543603" cy="504065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22850" lIns="34275" spcFirstLastPara="1" rIns="34275" wrap="square" tIns="22850">
              <a:noAutofit/>
            </a:bodyPr>
            <a:lstStyle/>
            <a:p>
              <a:pPr indent="0" lvl="0" marL="0" marR="0" rtl="0" algn="l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права юридических лиц независимо от форм собственности, ведомственного подчинения и условий хозяйствования</a:t>
              </a:r>
              <a:endParaRPr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</p:grpSp>
      <p:sp>
        <p:nvSpPr>
          <p:cNvPr id="542" name="Google Shape;542;p24"/>
          <p:cNvSpPr/>
          <p:nvPr/>
        </p:nvSpPr>
        <p:spPr>
          <a:xfrm>
            <a:off x="4070009" y="1826003"/>
            <a:ext cx="1087127" cy="624112"/>
          </a:xfrm>
          <a:prstGeom prst="downArrow">
            <a:avLst>
              <a:gd fmla="val 50000" name="adj1"/>
              <a:gd fmla="val 60496" name="adj2"/>
            </a:avLst>
          </a:prstGeom>
          <a:solidFill>
            <a:schemeClr val="lt1"/>
          </a:solidFill>
          <a:ln cap="flat" cmpd="thickThin" w="4800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  <a:effectLst>
            <a:outerShdw blurRad="50800" rotWithShape="0" algn="tl" dir="2700000" dist="38100">
              <a:srgbClr val="000000">
                <a:alpha val="40000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543" name="Google Shape;543;p24"/>
          <p:cNvGrpSpPr/>
          <p:nvPr/>
        </p:nvGrpSpPr>
        <p:grpSpPr>
          <a:xfrm>
            <a:off x="1104900" y="1409841"/>
            <a:ext cx="7017346" cy="387433"/>
            <a:chOff x="1122" y="43131"/>
            <a:chExt cx="7017346" cy="387433"/>
          </a:xfrm>
        </p:grpSpPr>
        <p:sp>
          <p:nvSpPr>
            <p:cNvPr id="544" name="Google Shape;544;p24"/>
            <p:cNvSpPr/>
            <p:nvPr/>
          </p:nvSpPr>
          <p:spPr>
            <a:xfrm>
              <a:off x="1122" y="43131"/>
              <a:ext cx="7017346" cy="387433"/>
            </a:xfrm>
            <a:prstGeom prst="roundRect">
              <a:avLst>
                <a:gd fmla="val 10000" name="adj"/>
              </a:avLst>
            </a:prstGeom>
            <a:solidFill>
              <a:schemeClr val="accent1"/>
            </a:solidFill>
            <a:ln cap="flat" cmpd="thickThin" w="480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45" name="Google Shape;545;p24"/>
            <p:cNvSpPr txBox="1"/>
            <p:nvPr/>
          </p:nvSpPr>
          <p:spPr>
            <a:xfrm>
              <a:off x="12470" y="54479"/>
              <a:ext cx="6994650" cy="364737"/>
            </a:xfrm>
            <a:prstGeom prst="rect">
              <a:avLst/>
            </a:prstGeom>
            <a:solidFill>
              <a:schemeClr val="lt1"/>
            </a:solidFill>
            <a:ln cap="flat" cmpd="thickThin" w="48000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22850" lIns="34275" spcFirstLastPara="1" rIns="34275" wrap="square" tIns="22850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ru-RU" sz="20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Задачи судов в Республике Беларусь</a:t>
              </a:r>
              <a:endParaRPr b="1" sz="20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</p:grp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50" name="Shape 5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51" name="Google Shape;551;p25"/>
          <p:cNvGrpSpPr/>
          <p:nvPr/>
        </p:nvGrpSpPr>
        <p:grpSpPr>
          <a:xfrm>
            <a:off x="1104900" y="5589917"/>
            <a:ext cx="5537440" cy="1095556"/>
            <a:chOff x="1846693" y="174336"/>
            <a:chExt cx="6287295" cy="731768"/>
          </a:xfrm>
        </p:grpSpPr>
        <p:sp>
          <p:nvSpPr>
            <p:cNvPr id="552" name="Google Shape;552;p25"/>
            <p:cNvSpPr/>
            <p:nvPr/>
          </p:nvSpPr>
          <p:spPr>
            <a:xfrm>
              <a:off x="1846693" y="174336"/>
              <a:ext cx="6287295" cy="731768"/>
            </a:xfrm>
            <a:prstGeom prst="rect">
              <a:avLst/>
            </a:prstGeom>
            <a:solidFill>
              <a:schemeClr val="lt1"/>
            </a:solidFill>
            <a:ln cap="flat" cmpd="thickThin" w="48000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53" name="Google Shape;553;p25"/>
            <p:cNvSpPr txBox="1"/>
            <p:nvPr/>
          </p:nvSpPr>
          <p:spPr>
            <a:xfrm>
              <a:off x="1846693" y="174336"/>
              <a:ext cx="6287295" cy="731768"/>
            </a:xfrm>
            <a:prstGeom prst="rect">
              <a:avLst/>
            </a:prstGeom>
            <a:solidFill>
              <a:schemeClr val="lt1"/>
            </a:solidFill>
            <a:ln cap="flat" cmpd="thickThin" w="48000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12700" lIns="12700" spcFirstLastPara="1" rIns="12700" wrap="square" tIns="12700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Важным органом в рамках судебной системы яв- ляется Конституционный Суд Республики Беларусь. Он осуществляет контроль за конституционностью нормативных актов в государстве.</a:t>
              </a:r>
              <a:endParaRPr/>
            </a:p>
          </p:txBody>
        </p:sp>
      </p:grpSp>
      <p:sp>
        <p:nvSpPr>
          <p:cNvPr id="554" name="Google Shape;554;p25"/>
          <p:cNvSpPr txBox="1"/>
          <p:nvPr/>
        </p:nvSpPr>
        <p:spPr>
          <a:xfrm>
            <a:off x="2984740" y="1515947"/>
            <a:ext cx="4753200" cy="585000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6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П.П.Миклашевич, Председатель Конституционного Суда Республики Беларусь</a:t>
            </a:r>
            <a:endParaRPr/>
          </a:p>
        </p:txBody>
      </p:sp>
      <p:pic>
        <p:nvPicPr>
          <p:cNvPr id="555" name="Google Shape;555;p2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737231" y="1003760"/>
            <a:ext cx="4348352" cy="5681714"/>
          </a:xfrm>
          <a:prstGeom prst="rect">
            <a:avLst/>
          </a:prstGeom>
          <a:noFill/>
          <a:ln>
            <a:noFill/>
          </a:ln>
          <a:effectLst>
            <a:outerShdw blurRad="292100" rotWithShape="0" algn="tl" dir="2700000" dist="139700">
              <a:srgbClr val="333333">
                <a:alpha val="64705"/>
              </a:srgbClr>
            </a:outerShdw>
          </a:effectLst>
        </p:spPr>
      </p:pic>
      <p:sp>
        <p:nvSpPr>
          <p:cNvPr id="556" name="Google Shape;556;p25"/>
          <p:cNvSpPr txBox="1"/>
          <p:nvPr>
            <p:ph type="title"/>
          </p:nvPr>
        </p:nvSpPr>
        <p:spPr>
          <a:xfrm>
            <a:off x="1104900" y="76200"/>
            <a:ext cx="9980682" cy="1096962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b" bIns="45700" lIns="0" spcFirstLastPara="1" rIns="0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Cambria"/>
              <a:buNone/>
            </a:pPr>
            <a:r>
              <a:rPr lang="ru-RU" sz="4000">
                <a:latin typeface="Cambria"/>
                <a:ea typeface="Cambria"/>
                <a:cs typeface="Cambria"/>
                <a:sym typeface="Cambria"/>
              </a:rPr>
              <a:t>Судебная власть</a:t>
            </a:r>
            <a:endParaRPr/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61" name="Shape 5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62" name="Google Shape;562;p26"/>
          <p:cNvGrpSpPr/>
          <p:nvPr/>
        </p:nvGrpSpPr>
        <p:grpSpPr>
          <a:xfrm>
            <a:off x="1129566" y="1837426"/>
            <a:ext cx="9931350" cy="4160547"/>
            <a:chOff x="437268" y="1157096"/>
            <a:chExt cx="8524859" cy="4160171"/>
          </a:xfrm>
        </p:grpSpPr>
        <p:sp>
          <p:nvSpPr>
            <p:cNvPr id="563" name="Google Shape;563;p26"/>
            <p:cNvSpPr txBox="1"/>
            <p:nvPr/>
          </p:nvSpPr>
          <p:spPr>
            <a:xfrm>
              <a:off x="3234678" y="3020160"/>
              <a:ext cx="5727448" cy="646331"/>
            </a:xfrm>
            <a:prstGeom prst="rect">
              <a:avLst/>
            </a:prstGeom>
            <a:solidFill>
              <a:schemeClr val="lt1"/>
            </a:solidFill>
            <a:ln cap="flat" cmpd="thickThin" w="48000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избирается Всебелорусским народным собранием из числа судей Конституционного Суда</a:t>
              </a:r>
              <a:endParaRPr/>
            </a:p>
          </p:txBody>
        </p:sp>
        <p:sp>
          <p:nvSpPr>
            <p:cNvPr id="564" name="Google Shape;564;p26"/>
            <p:cNvSpPr txBox="1"/>
            <p:nvPr/>
          </p:nvSpPr>
          <p:spPr>
            <a:xfrm>
              <a:off x="437268" y="4947935"/>
              <a:ext cx="8524857" cy="369332"/>
            </a:xfrm>
            <a:prstGeom prst="rect">
              <a:avLst/>
            </a:prstGeom>
            <a:solidFill>
              <a:schemeClr val="lt1"/>
            </a:solidFill>
            <a:ln cap="flat" cmpd="thickThin" w="48000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Срок полномочий членов Конституционного Суда - 11 лет</a:t>
              </a:r>
              <a:endParaRPr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565" name="Google Shape;565;p26"/>
            <p:cNvSpPr/>
            <p:nvPr/>
          </p:nvSpPr>
          <p:spPr>
            <a:xfrm>
              <a:off x="2276888" y="3112390"/>
              <a:ext cx="978408" cy="484632"/>
            </a:xfrm>
            <a:prstGeom prst="rightArrow">
              <a:avLst>
                <a:gd fmla="val 50000" name="adj1"/>
                <a:gd fmla="val 110377" name="adj2"/>
              </a:avLst>
            </a:prstGeom>
            <a:solidFill>
              <a:schemeClr val="lt1"/>
            </a:solidFill>
            <a:ln cap="flat" cmpd="thickThin" w="48000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566" name="Google Shape;566;p26"/>
            <p:cNvSpPr txBox="1"/>
            <p:nvPr/>
          </p:nvSpPr>
          <p:spPr>
            <a:xfrm>
              <a:off x="437268" y="2754541"/>
              <a:ext cx="2110000" cy="1200329"/>
            </a:xfrm>
            <a:prstGeom prst="rect">
              <a:avLst/>
            </a:prstGeom>
            <a:solidFill>
              <a:schemeClr val="lt1"/>
            </a:solidFill>
            <a:ln cap="flat" cmpd="thickThin" w="48000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Заместитель Председателя Конституционного Суда</a:t>
              </a:r>
              <a:endParaRPr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567" name="Google Shape;567;p26"/>
            <p:cNvSpPr/>
            <p:nvPr/>
          </p:nvSpPr>
          <p:spPr>
            <a:xfrm>
              <a:off x="2297504" y="4146888"/>
              <a:ext cx="978408" cy="484632"/>
            </a:xfrm>
            <a:prstGeom prst="rightArrow">
              <a:avLst>
                <a:gd fmla="val 50000" name="adj1"/>
                <a:gd fmla="val 110377" name="adj2"/>
              </a:avLst>
            </a:prstGeom>
            <a:solidFill>
              <a:schemeClr val="lt1"/>
            </a:solidFill>
            <a:ln cap="flat" cmpd="thickThin" w="48000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568" name="Google Shape;568;p26"/>
            <p:cNvSpPr txBox="1"/>
            <p:nvPr/>
          </p:nvSpPr>
          <p:spPr>
            <a:xfrm>
              <a:off x="439628" y="4066038"/>
              <a:ext cx="2110000" cy="646331"/>
            </a:xfrm>
            <a:prstGeom prst="rect">
              <a:avLst/>
            </a:prstGeom>
            <a:solidFill>
              <a:schemeClr val="lt1"/>
            </a:solidFill>
            <a:ln cap="flat" cmpd="thickThin" w="48000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Судьи Конститу- ционного Суда</a:t>
              </a:r>
              <a:endParaRPr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569" name="Google Shape;569;p26"/>
            <p:cNvSpPr txBox="1"/>
            <p:nvPr/>
          </p:nvSpPr>
          <p:spPr>
            <a:xfrm>
              <a:off x="3234679" y="1820685"/>
              <a:ext cx="5727448" cy="646331"/>
            </a:xfrm>
            <a:prstGeom prst="rect">
              <a:avLst/>
            </a:prstGeom>
            <a:solidFill>
              <a:schemeClr val="lt1"/>
            </a:solidFill>
            <a:ln cap="flat" cmpd="thickThin" w="48000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избирается Всебелорусским народным собранием из числа судей Конституционного Суда</a:t>
              </a:r>
              <a:endParaRPr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570" name="Google Shape;570;p26"/>
            <p:cNvSpPr/>
            <p:nvPr/>
          </p:nvSpPr>
          <p:spPr>
            <a:xfrm>
              <a:off x="2276888" y="1920157"/>
              <a:ext cx="978408" cy="484632"/>
            </a:xfrm>
            <a:prstGeom prst="rightArrow">
              <a:avLst>
                <a:gd fmla="val 50000" name="adj1"/>
                <a:gd fmla="val 110377" name="adj2"/>
              </a:avLst>
            </a:prstGeom>
            <a:solidFill>
              <a:schemeClr val="lt1"/>
            </a:solidFill>
            <a:ln cap="flat" cmpd="thickThin" w="48000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571" name="Google Shape;571;p26"/>
            <p:cNvSpPr txBox="1"/>
            <p:nvPr/>
          </p:nvSpPr>
          <p:spPr>
            <a:xfrm>
              <a:off x="437268" y="1700808"/>
              <a:ext cx="2110000" cy="923330"/>
            </a:xfrm>
            <a:prstGeom prst="rect">
              <a:avLst/>
            </a:prstGeom>
            <a:solidFill>
              <a:schemeClr val="lt1"/>
            </a:solidFill>
            <a:ln cap="flat" cmpd="thickThin" w="48000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Председатель Конституционного Суда</a:t>
              </a:r>
              <a:endParaRPr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572" name="Google Shape;572;p26"/>
            <p:cNvSpPr txBox="1"/>
            <p:nvPr/>
          </p:nvSpPr>
          <p:spPr>
            <a:xfrm>
              <a:off x="1699926" y="1157096"/>
              <a:ext cx="6073872" cy="400110"/>
            </a:xfrm>
            <a:prstGeom prst="rect">
              <a:avLst/>
            </a:prstGeom>
            <a:solidFill>
              <a:schemeClr val="lt1"/>
            </a:solidFill>
            <a:ln cap="flat" cmpd="thickThin" w="48000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ru-RU" sz="20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Конституционный Суд Республики Беларусь</a:t>
              </a:r>
              <a:endParaRPr b="1" sz="20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573" name="Google Shape;573;p26"/>
            <p:cNvSpPr txBox="1"/>
            <p:nvPr/>
          </p:nvSpPr>
          <p:spPr>
            <a:xfrm>
              <a:off x="3234677" y="4214880"/>
              <a:ext cx="5727448" cy="369332"/>
            </a:xfrm>
            <a:prstGeom prst="rect">
              <a:avLst/>
            </a:prstGeom>
            <a:solidFill>
              <a:schemeClr val="lt1"/>
            </a:solidFill>
            <a:ln cap="flat" cmpd="thickThin" w="48000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избираются Всебелорусским народным собранием</a:t>
              </a:r>
              <a:endParaRPr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</p:grpSp>
      <p:sp>
        <p:nvSpPr>
          <p:cNvPr id="574" name="Google Shape;574;p26"/>
          <p:cNvSpPr txBox="1"/>
          <p:nvPr>
            <p:ph type="title"/>
          </p:nvPr>
        </p:nvSpPr>
        <p:spPr>
          <a:xfrm>
            <a:off x="1104900" y="76200"/>
            <a:ext cx="9980682" cy="1096962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b" bIns="45700" lIns="0" spcFirstLastPara="1" rIns="0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Cambria"/>
              <a:buNone/>
            </a:pPr>
            <a:r>
              <a:rPr lang="ru-RU" sz="4000">
                <a:latin typeface="Cambria"/>
                <a:ea typeface="Cambria"/>
                <a:cs typeface="Cambria"/>
                <a:sym typeface="Cambria"/>
              </a:rPr>
              <a:t>Судебная власть</a:t>
            </a:r>
            <a:endParaRPr/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79" name="Shape 5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80" name="Google Shape;580;p27"/>
          <p:cNvGrpSpPr/>
          <p:nvPr/>
        </p:nvGrpSpPr>
        <p:grpSpPr>
          <a:xfrm>
            <a:off x="1105871" y="1859777"/>
            <a:ext cx="9978738" cy="4423780"/>
            <a:chOff x="971" y="401913"/>
            <a:chExt cx="9978738" cy="4423780"/>
          </a:xfrm>
        </p:grpSpPr>
        <p:sp>
          <p:nvSpPr>
            <p:cNvPr id="581" name="Google Shape;581;p27"/>
            <p:cNvSpPr/>
            <p:nvPr/>
          </p:nvSpPr>
          <p:spPr>
            <a:xfrm>
              <a:off x="7568351" y="3080506"/>
              <a:ext cx="91440" cy="516182"/>
            </a:xfrm>
            <a:custGeom>
              <a:rect b="b" l="l" r="r" t="t"/>
              <a:pathLst>
                <a:path extrusionOk="0" h="120000" w="120000">
                  <a:moveTo>
                    <a:pt x="60000" y="0"/>
                  </a:moveTo>
                  <a:lnTo>
                    <a:pt x="60000" y="120000"/>
                  </a:lnTo>
                </a:path>
              </a:pathLst>
            </a:custGeom>
            <a:noFill/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</p:spPr>
        </p:sp>
        <p:sp>
          <p:nvSpPr>
            <p:cNvPr id="582" name="Google Shape;582;p27"/>
            <p:cNvSpPr/>
            <p:nvPr/>
          </p:nvSpPr>
          <p:spPr>
            <a:xfrm>
              <a:off x="4990341" y="1335318"/>
              <a:ext cx="2623730" cy="516182"/>
            </a:xfrm>
            <a:custGeom>
              <a:rect b="b" l="l" r="r" t="t"/>
              <a:pathLst>
                <a:path extrusionOk="0" h="120000" w="120000">
                  <a:moveTo>
                    <a:pt x="0" y="0"/>
                  </a:moveTo>
                  <a:lnTo>
                    <a:pt x="0" y="60000"/>
                  </a:lnTo>
                  <a:lnTo>
                    <a:pt x="120000" y="60000"/>
                  </a:lnTo>
                  <a:lnTo>
                    <a:pt x="120000" y="120000"/>
                  </a:lnTo>
                </a:path>
              </a:pathLst>
            </a:custGeom>
            <a:noFill/>
            <a:ln cap="flat" cmpd="thickThin" w="48000">
              <a:solidFill>
                <a:srgbClr val="403934"/>
              </a:solidFill>
              <a:prstDash val="solid"/>
              <a:round/>
              <a:headEnd len="sm" w="sm" type="none"/>
              <a:tailEnd len="sm" w="sm" type="none"/>
            </a:ln>
          </p:spPr>
        </p:sp>
        <p:sp>
          <p:nvSpPr>
            <p:cNvPr id="583" name="Google Shape;583;p27"/>
            <p:cNvSpPr/>
            <p:nvPr/>
          </p:nvSpPr>
          <p:spPr>
            <a:xfrm>
              <a:off x="2320890" y="3080506"/>
              <a:ext cx="91440" cy="516182"/>
            </a:xfrm>
            <a:custGeom>
              <a:rect b="b" l="l" r="r" t="t"/>
              <a:pathLst>
                <a:path extrusionOk="0" h="120000" w="120000">
                  <a:moveTo>
                    <a:pt x="60000" y="0"/>
                  </a:moveTo>
                  <a:lnTo>
                    <a:pt x="60000" y="120000"/>
                  </a:lnTo>
                </a:path>
              </a:pathLst>
            </a:custGeom>
            <a:noFill/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</p:spPr>
        </p:sp>
        <p:sp>
          <p:nvSpPr>
            <p:cNvPr id="584" name="Google Shape;584;p27"/>
            <p:cNvSpPr/>
            <p:nvPr/>
          </p:nvSpPr>
          <p:spPr>
            <a:xfrm>
              <a:off x="2366610" y="1335318"/>
              <a:ext cx="2623730" cy="516182"/>
            </a:xfrm>
            <a:custGeom>
              <a:rect b="b" l="l" r="r" t="t"/>
              <a:pathLst>
                <a:path extrusionOk="0" h="120000" w="120000">
                  <a:moveTo>
                    <a:pt x="120000" y="0"/>
                  </a:moveTo>
                  <a:lnTo>
                    <a:pt x="120000" y="60000"/>
                  </a:lnTo>
                  <a:lnTo>
                    <a:pt x="0" y="60000"/>
                  </a:lnTo>
                  <a:lnTo>
                    <a:pt x="0" y="120000"/>
                  </a:lnTo>
                </a:path>
              </a:pathLst>
            </a:custGeom>
            <a:noFill/>
            <a:ln cap="flat" cmpd="thickThin" w="48000">
              <a:solidFill>
                <a:srgbClr val="403934"/>
              </a:solidFill>
              <a:prstDash val="solid"/>
              <a:round/>
              <a:headEnd len="sm" w="sm" type="none"/>
              <a:tailEnd len="sm" w="sm" type="none"/>
            </a:ln>
          </p:spPr>
        </p:sp>
        <p:sp>
          <p:nvSpPr>
            <p:cNvPr id="585" name="Google Shape;585;p27"/>
            <p:cNvSpPr/>
            <p:nvPr/>
          </p:nvSpPr>
          <p:spPr>
            <a:xfrm>
              <a:off x="2657012" y="401913"/>
              <a:ext cx="4666656" cy="933405"/>
            </a:xfrm>
            <a:prstGeom prst="rect">
              <a:avLst/>
            </a:prstGeom>
            <a:solidFill>
              <a:schemeClr val="lt1"/>
            </a:solidFill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86" name="Google Shape;586;p27"/>
            <p:cNvSpPr txBox="1"/>
            <p:nvPr/>
          </p:nvSpPr>
          <p:spPr>
            <a:xfrm>
              <a:off x="2657012" y="401913"/>
              <a:ext cx="4666656" cy="933405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12700" lIns="12700" spcFirstLastPara="1" rIns="12700" wrap="square" tIns="12700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ru-RU" sz="20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Контрольно-надзорные органы Республики Беларусь</a:t>
              </a:r>
              <a:endParaRPr b="1" sz="20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587" name="Google Shape;587;p27"/>
            <p:cNvSpPr/>
            <p:nvPr/>
          </p:nvSpPr>
          <p:spPr>
            <a:xfrm>
              <a:off x="971" y="1851501"/>
              <a:ext cx="4731277" cy="1229005"/>
            </a:xfrm>
            <a:prstGeom prst="rect">
              <a:avLst/>
            </a:prstGeom>
            <a:solidFill>
              <a:schemeClr val="lt1"/>
            </a:solidFill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88" name="Google Shape;588;p27"/>
            <p:cNvSpPr txBox="1"/>
            <p:nvPr/>
          </p:nvSpPr>
          <p:spPr>
            <a:xfrm>
              <a:off x="971" y="1851501"/>
              <a:ext cx="4731277" cy="1229005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11425" lIns="11425" spcFirstLastPara="1" rIns="11425" wrap="square" tIns="1142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Прокуратура</a:t>
              </a:r>
              <a:endParaRPr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589" name="Google Shape;589;p27"/>
            <p:cNvSpPr/>
            <p:nvPr/>
          </p:nvSpPr>
          <p:spPr>
            <a:xfrm>
              <a:off x="971" y="3596688"/>
              <a:ext cx="4731277" cy="1229005"/>
            </a:xfrm>
            <a:prstGeom prst="rect">
              <a:avLst/>
            </a:prstGeom>
            <a:solidFill>
              <a:schemeClr val="lt1"/>
            </a:solidFill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90" name="Google Shape;590;p27"/>
            <p:cNvSpPr txBox="1"/>
            <p:nvPr/>
          </p:nvSpPr>
          <p:spPr>
            <a:xfrm>
              <a:off x="971" y="3596688"/>
              <a:ext cx="4731277" cy="122900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11425" lIns="11425" spcFirstLastPara="1" rIns="11425" wrap="square" tIns="1142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591" name="Google Shape;591;p27"/>
            <p:cNvSpPr/>
            <p:nvPr/>
          </p:nvSpPr>
          <p:spPr>
            <a:xfrm>
              <a:off x="5248432" y="1851501"/>
              <a:ext cx="4731277" cy="1229005"/>
            </a:xfrm>
            <a:prstGeom prst="rect">
              <a:avLst/>
            </a:prstGeom>
            <a:solidFill>
              <a:schemeClr val="lt1"/>
            </a:solidFill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92" name="Google Shape;592;p27"/>
            <p:cNvSpPr txBox="1"/>
            <p:nvPr/>
          </p:nvSpPr>
          <p:spPr>
            <a:xfrm>
              <a:off x="5248432" y="1851501"/>
              <a:ext cx="4731277" cy="1229005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11425" lIns="11425" spcFirstLastPara="1" rIns="11425" wrap="square" tIns="1142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Комитет государственного контроля</a:t>
              </a:r>
              <a:endParaRPr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593" name="Google Shape;593;p27"/>
            <p:cNvSpPr/>
            <p:nvPr/>
          </p:nvSpPr>
          <p:spPr>
            <a:xfrm>
              <a:off x="5248432" y="3596688"/>
              <a:ext cx="4731277" cy="1229005"/>
            </a:xfrm>
            <a:prstGeom prst="rect">
              <a:avLst/>
            </a:prstGeom>
            <a:solidFill>
              <a:schemeClr val="lt1"/>
            </a:solidFill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94" name="Google Shape;594;p27"/>
            <p:cNvSpPr txBox="1"/>
            <p:nvPr/>
          </p:nvSpPr>
          <p:spPr>
            <a:xfrm>
              <a:off x="5248432" y="3596688"/>
              <a:ext cx="4731277" cy="122900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11425" lIns="11425" spcFirstLastPara="1" rIns="11425" wrap="square" tIns="1142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</p:grpSp>
      <p:grpSp>
        <p:nvGrpSpPr>
          <p:cNvPr id="595" name="Google Shape;595;p27"/>
          <p:cNvGrpSpPr/>
          <p:nvPr/>
        </p:nvGrpSpPr>
        <p:grpSpPr>
          <a:xfrm>
            <a:off x="1104900" y="5029201"/>
            <a:ext cx="9980682" cy="1274424"/>
            <a:chOff x="971" y="3596688"/>
            <a:chExt cx="4731277" cy="1229005"/>
          </a:xfrm>
        </p:grpSpPr>
        <p:sp>
          <p:nvSpPr>
            <p:cNvPr id="596" name="Google Shape;596;p27"/>
            <p:cNvSpPr/>
            <p:nvPr/>
          </p:nvSpPr>
          <p:spPr>
            <a:xfrm>
              <a:off x="971" y="3596688"/>
              <a:ext cx="4731277" cy="1229005"/>
            </a:xfrm>
            <a:prstGeom prst="rect">
              <a:avLst/>
            </a:prstGeom>
            <a:solidFill>
              <a:schemeClr val="lt1"/>
            </a:solidFill>
            <a:ln cap="flat" cmpd="thickThin" w="48000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97" name="Google Shape;597;p27"/>
            <p:cNvSpPr txBox="1"/>
            <p:nvPr/>
          </p:nvSpPr>
          <p:spPr>
            <a:xfrm>
              <a:off x="971" y="3596688"/>
              <a:ext cx="4731277" cy="1229005"/>
            </a:xfrm>
            <a:prstGeom prst="rect">
              <a:avLst/>
            </a:prstGeom>
            <a:solidFill>
              <a:schemeClr val="lt1"/>
            </a:solidFill>
            <a:ln cap="flat" cmpd="thickThin" w="48000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11425" lIns="11425" spcFirstLastPara="1" rIns="11425" wrap="square" tIns="1142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контроль за правильностью выполнения правовых норм в государстве</a:t>
              </a:r>
              <a:endParaRPr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</p:grpSp>
      <p:sp>
        <p:nvSpPr>
          <p:cNvPr id="598" name="Google Shape;598;p27"/>
          <p:cNvSpPr txBox="1"/>
          <p:nvPr>
            <p:ph type="title"/>
          </p:nvPr>
        </p:nvSpPr>
        <p:spPr>
          <a:xfrm>
            <a:off x="1104900" y="76200"/>
            <a:ext cx="9980682" cy="1096962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b" bIns="45700" lIns="0" spcFirstLastPara="1" rIns="0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Cambria"/>
              <a:buNone/>
            </a:pPr>
            <a:r>
              <a:rPr lang="ru-RU" sz="4000">
                <a:latin typeface="Cambria"/>
                <a:ea typeface="Cambria"/>
                <a:cs typeface="Cambria"/>
                <a:sym typeface="Cambria"/>
              </a:rPr>
              <a:t>Судебная власть</a:t>
            </a:r>
            <a:endParaRPr/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03" name="Shape 6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" name="Google Shape;604;p28"/>
          <p:cNvSpPr txBox="1"/>
          <p:nvPr>
            <p:ph type="title"/>
          </p:nvPr>
        </p:nvSpPr>
        <p:spPr>
          <a:xfrm>
            <a:off x="1104900" y="76200"/>
            <a:ext cx="9980682" cy="1096962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b" bIns="45700" lIns="0" spcFirstLastPara="1" rIns="0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Cambria"/>
              <a:buNone/>
            </a:pPr>
            <a:r>
              <a:rPr lang="ru-RU" sz="4000">
                <a:latin typeface="Cambria"/>
                <a:ea typeface="Cambria"/>
                <a:cs typeface="Cambria"/>
                <a:sym typeface="Cambria"/>
              </a:rPr>
              <a:t>Местное управление и самоуправление</a:t>
            </a:r>
            <a:endParaRPr/>
          </a:p>
        </p:txBody>
      </p:sp>
      <p:grpSp>
        <p:nvGrpSpPr>
          <p:cNvPr id="605" name="Google Shape;605;p28"/>
          <p:cNvGrpSpPr/>
          <p:nvPr/>
        </p:nvGrpSpPr>
        <p:grpSpPr>
          <a:xfrm>
            <a:off x="1018635" y="4882551"/>
            <a:ext cx="10066947" cy="1802921"/>
            <a:chOff x="1846693" y="174336"/>
            <a:chExt cx="6287295" cy="731768"/>
          </a:xfrm>
        </p:grpSpPr>
        <p:sp>
          <p:nvSpPr>
            <p:cNvPr id="606" name="Google Shape;606;p28"/>
            <p:cNvSpPr/>
            <p:nvPr/>
          </p:nvSpPr>
          <p:spPr>
            <a:xfrm>
              <a:off x="1846693" y="174336"/>
              <a:ext cx="6287295" cy="731768"/>
            </a:xfrm>
            <a:prstGeom prst="rect">
              <a:avLst/>
            </a:prstGeom>
            <a:solidFill>
              <a:schemeClr val="lt1"/>
            </a:solidFill>
            <a:ln cap="flat" cmpd="thickThin" w="48000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07" name="Google Shape;607;p28"/>
            <p:cNvSpPr txBox="1"/>
            <p:nvPr/>
          </p:nvSpPr>
          <p:spPr>
            <a:xfrm>
              <a:off x="1846693" y="174336"/>
              <a:ext cx="6287295" cy="731768"/>
            </a:xfrm>
            <a:prstGeom prst="rect">
              <a:avLst/>
            </a:prstGeom>
            <a:solidFill>
              <a:schemeClr val="lt1"/>
            </a:solidFill>
            <a:ln cap="flat" cmpd="thickThin" w="48000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12700" lIns="12700" spcFirstLastPara="1" rIns="12700" wrap="square" tIns="12700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Помимо общереспубликанских органов власти, в стране действуют органы, основная задача ко- торых - решение вопросов на местном уровне. Самоуправление в Беларуси распространяется ещё с XIV в. Основано оно было магдебургском праве. Город, получивший магдебургское право, начинал сам управлять своим развитием. Первым городом на территории современной Бела- руси, получившим магдебургское право,  стал в 1390 г. Брест. Самый древний город Беларуси Полоцк приобрёл магдебургское право в 1498 г. Минск - современная столица Беларуси – по- лучил право на самоуправление в 1499 г.</a:t>
              </a:r>
              <a:endParaRPr/>
            </a:p>
          </p:txBody>
        </p:sp>
      </p:grpSp>
      <p:pic>
        <p:nvPicPr>
          <p:cNvPr id="608" name="Google Shape;608;p2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211019" y="1386898"/>
            <a:ext cx="3894781" cy="3339266"/>
          </a:xfrm>
          <a:prstGeom prst="rect">
            <a:avLst/>
          </a:prstGeom>
          <a:noFill/>
          <a:ln>
            <a:noFill/>
          </a:ln>
          <a:effectLst>
            <a:outerShdw blurRad="292100" rotWithShape="0" algn="tl" dir="2700000" dist="139700">
              <a:srgbClr val="333333">
                <a:alpha val="64705"/>
              </a:srgbClr>
            </a:outerShdw>
          </a:effectLst>
        </p:spPr>
      </p:pic>
      <p:sp>
        <p:nvSpPr>
          <p:cNvPr id="609" name="Google Shape;609;p28"/>
          <p:cNvSpPr txBox="1"/>
          <p:nvPr/>
        </p:nvSpPr>
        <p:spPr>
          <a:xfrm>
            <a:off x="3467819" y="2887254"/>
            <a:ext cx="2743200" cy="338554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6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Города ВКЛ в XIV-XV вв.</a:t>
            </a:r>
            <a:endParaRPr/>
          </a:p>
        </p:txBody>
      </p:sp>
      <p:sp>
        <p:nvSpPr>
          <p:cNvPr id="610" name="Google Shape;610;p28"/>
          <p:cNvSpPr/>
          <p:nvPr/>
        </p:nvSpPr>
        <p:spPr>
          <a:xfrm>
            <a:off x="6426679" y="3873260"/>
            <a:ext cx="267420" cy="241540"/>
          </a:xfrm>
          <a:prstGeom prst="star5">
            <a:avLst>
              <a:gd fmla="val 19098" name="adj"/>
              <a:gd fmla="val 105146" name="hf"/>
              <a:gd fmla="val 110557" name="vf"/>
            </a:avLst>
          </a:prstGeom>
          <a:solidFill>
            <a:srgbClr val="FF0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11" name="Google Shape;611;p28"/>
          <p:cNvSpPr/>
          <p:nvPr/>
        </p:nvSpPr>
        <p:spPr>
          <a:xfrm>
            <a:off x="8428007" y="1667898"/>
            <a:ext cx="267420" cy="241540"/>
          </a:xfrm>
          <a:prstGeom prst="star5">
            <a:avLst>
              <a:gd fmla="val 19098" name="adj"/>
              <a:gd fmla="val 105146" name="hf"/>
              <a:gd fmla="val 110557" name="vf"/>
            </a:avLst>
          </a:prstGeom>
          <a:solidFill>
            <a:srgbClr val="FF0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12" name="Google Shape;612;p28"/>
          <p:cNvSpPr/>
          <p:nvPr/>
        </p:nvSpPr>
        <p:spPr>
          <a:xfrm>
            <a:off x="7953555" y="2766484"/>
            <a:ext cx="267420" cy="241540"/>
          </a:xfrm>
          <a:prstGeom prst="star5">
            <a:avLst>
              <a:gd fmla="val 19098" name="adj"/>
              <a:gd fmla="val 105146" name="hf"/>
              <a:gd fmla="val 110557" name="vf"/>
            </a:avLst>
          </a:prstGeom>
          <a:solidFill>
            <a:srgbClr val="FF0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8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Google Shape;139;p3"/>
          <p:cNvSpPr txBox="1"/>
          <p:nvPr>
            <p:ph type="title"/>
          </p:nvPr>
        </p:nvSpPr>
        <p:spPr>
          <a:xfrm>
            <a:off x="1104900" y="76200"/>
            <a:ext cx="9980682" cy="1096962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b" bIns="45700" lIns="0" spcFirstLastPara="1" rIns="0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Cambria"/>
              <a:buNone/>
            </a:pPr>
            <a:r>
              <a:rPr lang="ru-RU" sz="4000">
                <a:latin typeface="Cambria"/>
                <a:ea typeface="Cambria"/>
                <a:cs typeface="Cambria"/>
                <a:sym typeface="Cambria"/>
              </a:rPr>
              <a:t>Принцип разделения властей</a:t>
            </a:r>
            <a:endParaRPr sz="4000">
              <a:latin typeface="Cambria"/>
              <a:ea typeface="Cambria"/>
              <a:cs typeface="Cambria"/>
              <a:sym typeface="Cambria"/>
            </a:endParaRPr>
          </a:p>
        </p:txBody>
      </p:sp>
      <p:grpSp>
        <p:nvGrpSpPr>
          <p:cNvPr id="140" name="Google Shape;140;p3"/>
          <p:cNvGrpSpPr/>
          <p:nvPr/>
        </p:nvGrpSpPr>
        <p:grpSpPr>
          <a:xfrm>
            <a:off x="2718359" y="1622505"/>
            <a:ext cx="6753764" cy="542725"/>
            <a:chOff x="1846693" y="174336"/>
            <a:chExt cx="6287295" cy="731768"/>
          </a:xfrm>
        </p:grpSpPr>
        <p:sp>
          <p:nvSpPr>
            <p:cNvPr id="141" name="Google Shape;141;p3"/>
            <p:cNvSpPr/>
            <p:nvPr/>
          </p:nvSpPr>
          <p:spPr>
            <a:xfrm>
              <a:off x="1846693" y="174336"/>
              <a:ext cx="6287295" cy="731768"/>
            </a:xfrm>
            <a:prstGeom prst="rect">
              <a:avLst/>
            </a:prstGeom>
            <a:solidFill>
              <a:schemeClr val="lt1"/>
            </a:solidFill>
            <a:ln cap="flat" cmpd="thickThin" w="48000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42" name="Google Shape;142;p3"/>
            <p:cNvSpPr txBox="1"/>
            <p:nvPr/>
          </p:nvSpPr>
          <p:spPr>
            <a:xfrm>
              <a:off x="1846693" y="174336"/>
              <a:ext cx="6287295" cy="731768"/>
            </a:xfrm>
            <a:prstGeom prst="rect">
              <a:avLst/>
            </a:prstGeom>
            <a:solidFill>
              <a:schemeClr val="lt1"/>
            </a:solidFill>
            <a:ln cap="flat" cmpd="thickThin" w="48000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12700" lIns="12700" spcFirstLastPara="1" rIns="12700" wrap="square" tIns="12700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Принцип разделения властей</a:t>
              </a:r>
              <a:endParaRPr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</p:grpSp>
      <p:grpSp>
        <p:nvGrpSpPr>
          <p:cNvPr id="143" name="Google Shape;143;p3"/>
          <p:cNvGrpSpPr/>
          <p:nvPr/>
        </p:nvGrpSpPr>
        <p:grpSpPr>
          <a:xfrm>
            <a:off x="1104900" y="3373667"/>
            <a:ext cx="2699349" cy="542725"/>
            <a:chOff x="1846693" y="174336"/>
            <a:chExt cx="6287295" cy="731768"/>
          </a:xfrm>
        </p:grpSpPr>
        <p:sp>
          <p:nvSpPr>
            <p:cNvPr id="144" name="Google Shape;144;p3"/>
            <p:cNvSpPr/>
            <p:nvPr/>
          </p:nvSpPr>
          <p:spPr>
            <a:xfrm>
              <a:off x="1846693" y="174336"/>
              <a:ext cx="6287295" cy="731768"/>
            </a:xfrm>
            <a:prstGeom prst="rect">
              <a:avLst/>
            </a:prstGeom>
            <a:solidFill>
              <a:schemeClr val="lt1"/>
            </a:solidFill>
            <a:ln cap="flat" cmpd="thickThin" w="48000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45" name="Google Shape;145;p3"/>
            <p:cNvSpPr txBox="1"/>
            <p:nvPr/>
          </p:nvSpPr>
          <p:spPr>
            <a:xfrm>
              <a:off x="1846693" y="174336"/>
              <a:ext cx="6287295" cy="731768"/>
            </a:xfrm>
            <a:prstGeom prst="rect">
              <a:avLst/>
            </a:prstGeom>
            <a:solidFill>
              <a:schemeClr val="lt1"/>
            </a:solidFill>
            <a:ln cap="flat" cmpd="thickThin" w="48000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12700" lIns="12700" spcFirstLastPara="1" rIns="12700" wrap="square" tIns="12700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законодательная</a:t>
              </a:r>
              <a:endParaRPr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</p:grpSp>
      <p:grpSp>
        <p:nvGrpSpPr>
          <p:cNvPr id="146" name="Google Shape;146;p3"/>
          <p:cNvGrpSpPr/>
          <p:nvPr/>
        </p:nvGrpSpPr>
        <p:grpSpPr>
          <a:xfrm>
            <a:off x="4745566" y="3373667"/>
            <a:ext cx="2699349" cy="542725"/>
            <a:chOff x="1846693" y="174336"/>
            <a:chExt cx="6287295" cy="731768"/>
          </a:xfrm>
        </p:grpSpPr>
        <p:sp>
          <p:nvSpPr>
            <p:cNvPr id="147" name="Google Shape;147;p3"/>
            <p:cNvSpPr/>
            <p:nvPr/>
          </p:nvSpPr>
          <p:spPr>
            <a:xfrm>
              <a:off x="1846693" y="174336"/>
              <a:ext cx="6287295" cy="731768"/>
            </a:xfrm>
            <a:prstGeom prst="rect">
              <a:avLst/>
            </a:prstGeom>
            <a:solidFill>
              <a:schemeClr val="lt1"/>
            </a:solidFill>
            <a:ln cap="flat" cmpd="thickThin" w="48000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48" name="Google Shape;148;p3"/>
            <p:cNvSpPr txBox="1"/>
            <p:nvPr/>
          </p:nvSpPr>
          <p:spPr>
            <a:xfrm>
              <a:off x="1846693" y="174336"/>
              <a:ext cx="6287295" cy="731768"/>
            </a:xfrm>
            <a:prstGeom prst="rect">
              <a:avLst/>
            </a:prstGeom>
            <a:solidFill>
              <a:schemeClr val="lt1"/>
            </a:solidFill>
            <a:ln cap="flat" cmpd="thickThin" w="48000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12700" lIns="12700" spcFirstLastPara="1" rIns="12700" wrap="square" tIns="12700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исполнительная</a:t>
              </a:r>
              <a:endParaRPr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</p:grpSp>
      <p:grpSp>
        <p:nvGrpSpPr>
          <p:cNvPr id="149" name="Google Shape;149;p3"/>
          <p:cNvGrpSpPr/>
          <p:nvPr/>
        </p:nvGrpSpPr>
        <p:grpSpPr>
          <a:xfrm>
            <a:off x="8386233" y="3373666"/>
            <a:ext cx="2699349" cy="542725"/>
            <a:chOff x="1846693" y="174336"/>
            <a:chExt cx="6287295" cy="731768"/>
          </a:xfrm>
        </p:grpSpPr>
        <p:sp>
          <p:nvSpPr>
            <p:cNvPr id="150" name="Google Shape;150;p3"/>
            <p:cNvSpPr/>
            <p:nvPr/>
          </p:nvSpPr>
          <p:spPr>
            <a:xfrm>
              <a:off x="1846693" y="174336"/>
              <a:ext cx="6287295" cy="731768"/>
            </a:xfrm>
            <a:prstGeom prst="rect">
              <a:avLst/>
            </a:prstGeom>
            <a:solidFill>
              <a:schemeClr val="lt1"/>
            </a:solidFill>
            <a:ln cap="flat" cmpd="thickThin" w="48000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51" name="Google Shape;151;p3"/>
            <p:cNvSpPr txBox="1"/>
            <p:nvPr/>
          </p:nvSpPr>
          <p:spPr>
            <a:xfrm>
              <a:off x="1846693" y="174336"/>
              <a:ext cx="6287295" cy="731768"/>
            </a:xfrm>
            <a:prstGeom prst="rect">
              <a:avLst/>
            </a:prstGeom>
            <a:solidFill>
              <a:schemeClr val="lt1"/>
            </a:solidFill>
            <a:ln cap="flat" cmpd="thickThin" w="48000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12700" lIns="12700" spcFirstLastPara="1" rIns="12700" wrap="square" tIns="12700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судебная</a:t>
              </a:r>
              <a:endParaRPr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</p:grpSp>
      <p:grpSp>
        <p:nvGrpSpPr>
          <p:cNvPr id="152" name="Google Shape;152;p3"/>
          <p:cNvGrpSpPr/>
          <p:nvPr/>
        </p:nvGrpSpPr>
        <p:grpSpPr>
          <a:xfrm>
            <a:off x="1104900" y="3925016"/>
            <a:ext cx="2699349" cy="793632"/>
            <a:chOff x="1846693" y="174336"/>
            <a:chExt cx="6287295" cy="731768"/>
          </a:xfrm>
        </p:grpSpPr>
        <p:sp>
          <p:nvSpPr>
            <p:cNvPr id="153" name="Google Shape;153;p3"/>
            <p:cNvSpPr/>
            <p:nvPr/>
          </p:nvSpPr>
          <p:spPr>
            <a:xfrm>
              <a:off x="1846693" y="174336"/>
              <a:ext cx="6287295" cy="731768"/>
            </a:xfrm>
            <a:prstGeom prst="rect">
              <a:avLst/>
            </a:prstGeom>
            <a:solidFill>
              <a:schemeClr val="lt1"/>
            </a:solidFill>
            <a:ln cap="flat" cmpd="thickThin" w="48000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54" name="Google Shape;154;p3"/>
            <p:cNvSpPr txBox="1"/>
            <p:nvPr/>
          </p:nvSpPr>
          <p:spPr>
            <a:xfrm>
              <a:off x="1846693" y="174336"/>
              <a:ext cx="6287295" cy="731768"/>
            </a:xfrm>
            <a:prstGeom prst="rect">
              <a:avLst/>
            </a:prstGeom>
            <a:solidFill>
              <a:schemeClr val="lt1"/>
            </a:solidFill>
            <a:ln cap="flat" cmpd="thickThin" w="48000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12700" lIns="12700" spcFirstLastPara="1" rIns="12700" wrap="square" tIns="12700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представляет интересы граждан, </a:t>
              </a:r>
              <a:r>
                <a:rPr b="1"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издаёт законы</a:t>
              </a:r>
              <a:endParaRPr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</p:grpSp>
      <p:grpSp>
        <p:nvGrpSpPr>
          <p:cNvPr id="155" name="Google Shape;155;p3"/>
          <p:cNvGrpSpPr/>
          <p:nvPr/>
        </p:nvGrpSpPr>
        <p:grpSpPr>
          <a:xfrm>
            <a:off x="4745566" y="3916391"/>
            <a:ext cx="2699349" cy="793632"/>
            <a:chOff x="1846693" y="174336"/>
            <a:chExt cx="6287295" cy="731768"/>
          </a:xfrm>
        </p:grpSpPr>
        <p:sp>
          <p:nvSpPr>
            <p:cNvPr id="156" name="Google Shape;156;p3"/>
            <p:cNvSpPr/>
            <p:nvPr/>
          </p:nvSpPr>
          <p:spPr>
            <a:xfrm>
              <a:off x="1846693" y="174336"/>
              <a:ext cx="6287295" cy="731768"/>
            </a:xfrm>
            <a:prstGeom prst="rect">
              <a:avLst/>
            </a:prstGeom>
            <a:solidFill>
              <a:schemeClr val="lt1"/>
            </a:solidFill>
            <a:ln cap="flat" cmpd="thickThin" w="48000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57" name="Google Shape;157;p3"/>
            <p:cNvSpPr txBox="1"/>
            <p:nvPr/>
          </p:nvSpPr>
          <p:spPr>
            <a:xfrm>
              <a:off x="1846693" y="174336"/>
              <a:ext cx="6287295" cy="731768"/>
            </a:xfrm>
            <a:prstGeom prst="rect">
              <a:avLst/>
            </a:prstGeom>
            <a:solidFill>
              <a:schemeClr val="lt1"/>
            </a:solidFill>
            <a:ln cap="flat" cmpd="thickThin" w="48000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12700" lIns="12700" spcFirstLastPara="1" rIns="12700" wrap="square" tIns="12700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управляет государст- венными делами</a:t>
              </a:r>
              <a:endParaRPr b="1"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</p:grpSp>
      <p:grpSp>
        <p:nvGrpSpPr>
          <p:cNvPr id="158" name="Google Shape;158;p3"/>
          <p:cNvGrpSpPr/>
          <p:nvPr/>
        </p:nvGrpSpPr>
        <p:grpSpPr>
          <a:xfrm>
            <a:off x="8386232" y="3925016"/>
            <a:ext cx="2699349" cy="793632"/>
            <a:chOff x="1846693" y="174336"/>
            <a:chExt cx="6287295" cy="731768"/>
          </a:xfrm>
        </p:grpSpPr>
        <p:sp>
          <p:nvSpPr>
            <p:cNvPr id="159" name="Google Shape;159;p3"/>
            <p:cNvSpPr/>
            <p:nvPr/>
          </p:nvSpPr>
          <p:spPr>
            <a:xfrm>
              <a:off x="1846693" y="174336"/>
              <a:ext cx="6287295" cy="731768"/>
            </a:xfrm>
            <a:prstGeom prst="rect">
              <a:avLst/>
            </a:prstGeom>
            <a:solidFill>
              <a:schemeClr val="lt1"/>
            </a:solidFill>
            <a:ln cap="flat" cmpd="thickThin" w="48000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60" name="Google Shape;160;p3"/>
            <p:cNvSpPr txBox="1"/>
            <p:nvPr/>
          </p:nvSpPr>
          <p:spPr>
            <a:xfrm>
              <a:off x="1846693" y="174336"/>
              <a:ext cx="6287295" cy="731768"/>
            </a:xfrm>
            <a:prstGeom prst="rect">
              <a:avLst/>
            </a:prstGeom>
            <a:solidFill>
              <a:schemeClr val="lt1"/>
            </a:solidFill>
            <a:ln cap="flat" cmpd="thickThin" w="48000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12700" lIns="12700" spcFirstLastPara="1" rIns="12700" wrap="square" tIns="12700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следит за соблюдением законов органами власти</a:t>
              </a:r>
              <a:endParaRPr b="1"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</p:grpSp>
      <p:grpSp>
        <p:nvGrpSpPr>
          <p:cNvPr id="161" name="Google Shape;161;p3"/>
          <p:cNvGrpSpPr/>
          <p:nvPr/>
        </p:nvGrpSpPr>
        <p:grpSpPr>
          <a:xfrm>
            <a:off x="1104900" y="5555777"/>
            <a:ext cx="9980681" cy="542725"/>
            <a:chOff x="1846693" y="174336"/>
            <a:chExt cx="6287295" cy="731768"/>
          </a:xfrm>
        </p:grpSpPr>
        <p:sp>
          <p:nvSpPr>
            <p:cNvPr id="162" name="Google Shape;162;p3"/>
            <p:cNvSpPr/>
            <p:nvPr/>
          </p:nvSpPr>
          <p:spPr>
            <a:xfrm>
              <a:off x="1846693" y="174336"/>
              <a:ext cx="6287295" cy="731768"/>
            </a:xfrm>
            <a:prstGeom prst="rect">
              <a:avLst/>
            </a:prstGeom>
            <a:solidFill>
              <a:schemeClr val="lt1"/>
            </a:solidFill>
            <a:ln cap="flat" cmpd="thickThin" w="48000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63" name="Google Shape;163;p3"/>
            <p:cNvSpPr txBox="1"/>
            <p:nvPr/>
          </p:nvSpPr>
          <p:spPr>
            <a:xfrm>
              <a:off x="1846693" y="174336"/>
              <a:ext cx="6287295" cy="731768"/>
            </a:xfrm>
            <a:prstGeom prst="rect">
              <a:avLst/>
            </a:prstGeom>
            <a:solidFill>
              <a:schemeClr val="lt1"/>
            </a:solidFill>
            <a:ln cap="flat" cmpd="thickThin" w="48000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12700" lIns="12700" spcFirstLastPara="1" rIns="12700" wrap="square" tIns="12700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Цель: </a:t>
              </a:r>
              <a:r>
                <a:rPr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Гарантировать безопасность граждан от произвола и злоупотребления власти</a:t>
              </a:r>
              <a:endParaRPr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</p:grpSp>
      <p:sp>
        <p:nvSpPr>
          <p:cNvPr id="164" name="Google Shape;164;p3"/>
          <p:cNvSpPr/>
          <p:nvPr/>
        </p:nvSpPr>
        <p:spPr>
          <a:xfrm>
            <a:off x="5784688" y="2294995"/>
            <a:ext cx="621102" cy="957532"/>
          </a:xfrm>
          <a:prstGeom prst="downArrow">
            <a:avLst>
              <a:gd fmla="val 50000" name="adj1"/>
              <a:gd fmla="val 70833" name="adj2"/>
            </a:avLst>
          </a:prstGeom>
          <a:solidFill>
            <a:schemeClr val="lt1"/>
          </a:solidFill>
          <a:ln cap="flat" cmpd="thickThin" w="4800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  <a:effectLst>
            <a:outerShdw blurRad="50800" rotWithShape="0" algn="tl" dir="2700000" dist="38100">
              <a:srgbClr val="000000">
                <a:alpha val="40000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5" name="Google Shape;165;p3"/>
          <p:cNvSpPr/>
          <p:nvPr/>
        </p:nvSpPr>
        <p:spPr>
          <a:xfrm>
            <a:off x="2718359" y="2290682"/>
            <a:ext cx="621102" cy="957532"/>
          </a:xfrm>
          <a:prstGeom prst="downArrow">
            <a:avLst>
              <a:gd fmla="val 50000" name="adj1"/>
              <a:gd fmla="val 70833" name="adj2"/>
            </a:avLst>
          </a:prstGeom>
          <a:solidFill>
            <a:schemeClr val="lt1"/>
          </a:solidFill>
          <a:ln cap="flat" cmpd="thickThin" w="4800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  <a:effectLst>
            <a:outerShdw blurRad="50800" rotWithShape="0" algn="tl" dir="2700000" dist="38100">
              <a:srgbClr val="000000">
                <a:alpha val="40000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6" name="Google Shape;166;p3"/>
          <p:cNvSpPr/>
          <p:nvPr/>
        </p:nvSpPr>
        <p:spPr>
          <a:xfrm>
            <a:off x="8851021" y="2316191"/>
            <a:ext cx="621102" cy="957532"/>
          </a:xfrm>
          <a:prstGeom prst="downArrow">
            <a:avLst>
              <a:gd fmla="val 50000" name="adj1"/>
              <a:gd fmla="val 70833" name="adj2"/>
            </a:avLst>
          </a:prstGeom>
          <a:solidFill>
            <a:schemeClr val="lt1"/>
          </a:solidFill>
          <a:ln cap="flat" cmpd="thickThin" w="4800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  <a:effectLst>
            <a:outerShdw blurRad="50800" rotWithShape="0" algn="tl" dir="2700000" dist="38100">
              <a:srgbClr val="000000">
                <a:alpha val="40000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67" name="Google Shape;167;p3"/>
          <p:cNvGrpSpPr/>
          <p:nvPr/>
        </p:nvGrpSpPr>
        <p:grpSpPr>
          <a:xfrm>
            <a:off x="1104900" y="4718647"/>
            <a:ext cx="9980681" cy="542725"/>
            <a:chOff x="1846693" y="174336"/>
            <a:chExt cx="6287295" cy="731768"/>
          </a:xfrm>
        </p:grpSpPr>
        <p:sp>
          <p:nvSpPr>
            <p:cNvPr id="168" name="Google Shape;168;p3"/>
            <p:cNvSpPr/>
            <p:nvPr/>
          </p:nvSpPr>
          <p:spPr>
            <a:xfrm>
              <a:off x="1846693" y="174336"/>
              <a:ext cx="6287295" cy="731768"/>
            </a:xfrm>
            <a:prstGeom prst="rect">
              <a:avLst/>
            </a:prstGeom>
            <a:solidFill>
              <a:schemeClr val="lt1"/>
            </a:solidFill>
            <a:ln cap="flat" cmpd="thickThin" w="48000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69" name="Google Shape;169;p3"/>
            <p:cNvSpPr txBox="1"/>
            <p:nvPr/>
          </p:nvSpPr>
          <p:spPr>
            <a:xfrm>
              <a:off x="1846693" y="174336"/>
              <a:ext cx="6287295" cy="731768"/>
            </a:xfrm>
            <a:prstGeom prst="rect">
              <a:avLst/>
            </a:prstGeom>
            <a:solidFill>
              <a:schemeClr val="lt1"/>
            </a:solidFill>
            <a:ln cap="flat" cmpd="thickThin" w="48000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12700" lIns="12700" spcFirstLastPara="1" rIns="12700" wrap="square" tIns="12700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взаимодействие</a:t>
              </a:r>
              <a:endParaRPr b="1"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</p:grp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17" name="Shape 6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8" name="Google Shape;618;p29"/>
          <p:cNvGrpSpPr/>
          <p:nvPr/>
        </p:nvGrpSpPr>
        <p:grpSpPr>
          <a:xfrm>
            <a:off x="1018636" y="4684142"/>
            <a:ext cx="6469092" cy="2001331"/>
            <a:chOff x="1846693" y="174336"/>
            <a:chExt cx="6287295" cy="731768"/>
          </a:xfrm>
        </p:grpSpPr>
        <p:sp>
          <p:nvSpPr>
            <p:cNvPr id="619" name="Google Shape;619;p29"/>
            <p:cNvSpPr/>
            <p:nvPr/>
          </p:nvSpPr>
          <p:spPr>
            <a:xfrm>
              <a:off x="1846693" y="174336"/>
              <a:ext cx="6287295" cy="731768"/>
            </a:xfrm>
            <a:prstGeom prst="rect">
              <a:avLst/>
            </a:prstGeom>
            <a:solidFill>
              <a:schemeClr val="lt1"/>
            </a:solidFill>
            <a:ln cap="flat" cmpd="thickThin" w="48000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20" name="Google Shape;620;p29"/>
            <p:cNvSpPr txBox="1"/>
            <p:nvPr/>
          </p:nvSpPr>
          <p:spPr>
            <a:xfrm>
              <a:off x="1846693" y="174336"/>
              <a:ext cx="6287295" cy="731768"/>
            </a:xfrm>
            <a:prstGeom prst="rect">
              <a:avLst/>
            </a:prstGeom>
            <a:solidFill>
              <a:schemeClr val="lt1"/>
            </a:solidFill>
            <a:ln cap="flat" cmpd="thickThin" w="48000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12700" lIns="12700" spcFirstLastPara="1" rIns="12700" wrap="square" tIns="12700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На местном уровне действуют как представительные (изби- раемые), так и исполнительные и распорядительные органы (то есть назначаемые органы исполнительной власти). Ос- новными органами управления являются исполнительные и распорядительные органы - исполкомы и местные админис- трации, а основным органом самоуправления являются мест- ные Советы депутатов. Местные Советы депутатов изби- раются сроком на 5 лет. </a:t>
              </a:r>
              <a:endParaRPr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</p:grpSp>
      <p:pic>
        <p:nvPicPr>
          <p:cNvPr descr="ÐÐ°ÑÑÐ¸Ð½ÐºÐ¸ Ð¿Ð¾ Ð·Ð°Ð¿ÑÐ¾ÑÑ &quot;ÐºÐ¾Ð½ÑÑÐ¸ÑÑÑÐ¸Ñ ÑÐµÑÐ¿ÑÐ±Ð»Ð¸ÐºÐ¸ ÐÐµÐ»Ð°ÑÑÑÑ&quot;" id="621" name="Google Shape;621;p29"/>
          <p:cNvPicPr preferRelativeResize="0"/>
          <p:nvPr/>
        </p:nvPicPr>
        <p:blipFill rotWithShape="1">
          <a:blip r:embed="rId3">
            <a:alphaModFix/>
          </a:blip>
          <a:srcRect b="864" l="1646" r="1229" t="983"/>
          <a:stretch/>
        </p:blipFill>
        <p:spPr>
          <a:xfrm>
            <a:off x="7612307" y="1483714"/>
            <a:ext cx="3473275" cy="5201759"/>
          </a:xfrm>
          <a:prstGeom prst="rect">
            <a:avLst/>
          </a:prstGeom>
          <a:noFill/>
          <a:ln>
            <a:noFill/>
          </a:ln>
          <a:effectLst>
            <a:outerShdw blurRad="292100" rotWithShape="0" algn="tl" dir="2700000" dist="139700">
              <a:srgbClr val="333333">
                <a:alpha val="64705"/>
              </a:srgbClr>
            </a:outerShdw>
          </a:effectLst>
        </p:spPr>
      </p:pic>
      <p:grpSp>
        <p:nvGrpSpPr>
          <p:cNvPr id="622" name="Google Shape;622;p29"/>
          <p:cNvGrpSpPr/>
          <p:nvPr/>
        </p:nvGrpSpPr>
        <p:grpSpPr>
          <a:xfrm>
            <a:off x="1010009" y="1483715"/>
            <a:ext cx="6469092" cy="1207728"/>
            <a:chOff x="1846693" y="174336"/>
            <a:chExt cx="6287295" cy="731768"/>
          </a:xfrm>
        </p:grpSpPr>
        <p:sp>
          <p:nvSpPr>
            <p:cNvPr id="623" name="Google Shape;623;p29"/>
            <p:cNvSpPr/>
            <p:nvPr/>
          </p:nvSpPr>
          <p:spPr>
            <a:xfrm>
              <a:off x="1846693" y="174336"/>
              <a:ext cx="6287295" cy="731768"/>
            </a:xfrm>
            <a:prstGeom prst="rect">
              <a:avLst/>
            </a:prstGeom>
            <a:solidFill>
              <a:schemeClr val="lt1"/>
            </a:solidFill>
            <a:ln cap="flat" cmpd="thickThin" w="48000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24" name="Google Shape;624;p29"/>
            <p:cNvSpPr txBox="1"/>
            <p:nvPr/>
          </p:nvSpPr>
          <p:spPr>
            <a:xfrm>
              <a:off x="1846693" y="174336"/>
              <a:ext cx="6287295" cy="731768"/>
            </a:xfrm>
            <a:prstGeom prst="rect">
              <a:avLst/>
            </a:prstGeom>
            <a:solidFill>
              <a:schemeClr val="lt1"/>
            </a:solidFill>
            <a:ln cap="flat" cmpd="thickThin" w="48000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12700" lIns="12700" spcFirstLastPara="1" rIns="12700" wrap="square" tIns="12700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6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Ст. 117. Местное управление и самоуправление осуществляется гражданами через местные Советы депутатов, исполнительные и распорядительные органы, органы территориального обществен- ного самоуправления, местные референдумы, собрания и другие формы прямого участия в государственных и общественных делах.</a:t>
              </a:r>
              <a:endParaRPr sz="16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</p:grpSp>
      <p:sp>
        <p:nvSpPr>
          <p:cNvPr id="625" name="Google Shape;625;p29"/>
          <p:cNvSpPr txBox="1"/>
          <p:nvPr>
            <p:ph type="title"/>
          </p:nvPr>
        </p:nvSpPr>
        <p:spPr>
          <a:xfrm>
            <a:off x="1104900" y="76200"/>
            <a:ext cx="9980682" cy="1096962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b" bIns="45700" lIns="0" spcFirstLastPara="1" rIns="0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Cambria"/>
              <a:buNone/>
            </a:pPr>
            <a:r>
              <a:rPr lang="ru-RU" sz="4000">
                <a:latin typeface="Cambria"/>
                <a:ea typeface="Cambria"/>
                <a:cs typeface="Cambria"/>
                <a:sym typeface="Cambria"/>
              </a:rPr>
              <a:t>Местное управление и самоуправление</a:t>
            </a:r>
            <a:endParaRPr/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30" name="Shape 6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31" name="Google Shape;631;p30"/>
          <p:cNvGrpSpPr/>
          <p:nvPr/>
        </p:nvGrpSpPr>
        <p:grpSpPr>
          <a:xfrm>
            <a:off x="1110062" y="1966820"/>
            <a:ext cx="9970356" cy="4235571"/>
            <a:chOff x="5162" y="483078"/>
            <a:chExt cx="9970356" cy="4235571"/>
          </a:xfrm>
        </p:grpSpPr>
        <p:sp>
          <p:nvSpPr>
            <p:cNvPr id="632" name="Google Shape;632;p30"/>
            <p:cNvSpPr/>
            <p:nvPr/>
          </p:nvSpPr>
          <p:spPr>
            <a:xfrm>
              <a:off x="4990341" y="1559791"/>
              <a:ext cx="3908465" cy="452219"/>
            </a:xfrm>
            <a:custGeom>
              <a:rect b="b" l="l" r="r" t="t"/>
              <a:pathLst>
                <a:path extrusionOk="0" h="120000" w="120000">
                  <a:moveTo>
                    <a:pt x="0" y="0"/>
                  </a:moveTo>
                  <a:lnTo>
                    <a:pt x="0" y="60000"/>
                  </a:lnTo>
                  <a:lnTo>
                    <a:pt x="120000" y="60000"/>
                  </a:lnTo>
                  <a:lnTo>
                    <a:pt x="120000" y="120000"/>
                  </a:lnTo>
                </a:path>
              </a:pathLst>
            </a:custGeom>
            <a:noFill/>
            <a:ln cap="flat" cmpd="thickThin" w="48000">
              <a:solidFill>
                <a:srgbClr val="403934"/>
              </a:solidFill>
              <a:prstDash val="solid"/>
              <a:round/>
              <a:headEnd len="sm" w="sm" type="none"/>
              <a:tailEnd len="sm" w="sm" type="none"/>
            </a:ln>
          </p:spPr>
        </p:sp>
        <p:sp>
          <p:nvSpPr>
            <p:cNvPr id="633" name="Google Shape;633;p30"/>
            <p:cNvSpPr/>
            <p:nvPr/>
          </p:nvSpPr>
          <p:spPr>
            <a:xfrm>
              <a:off x="4990341" y="1559791"/>
              <a:ext cx="1302821" cy="452219"/>
            </a:xfrm>
            <a:custGeom>
              <a:rect b="b" l="l" r="r" t="t"/>
              <a:pathLst>
                <a:path extrusionOk="0" h="120000" w="120000">
                  <a:moveTo>
                    <a:pt x="0" y="0"/>
                  </a:moveTo>
                  <a:lnTo>
                    <a:pt x="0" y="60000"/>
                  </a:lnTo>
                  <a:lnTo>
                    <a:pt x="120000" y="60000"/>
                  </a:lnTo>
                  <a:lnTo>
                    <a:pt x="120000" y="120000"/>
                  </a:lnTo>
                </a:path>
              </a:pathLst>
            </a:custGeom>
            <a:noFill/>
            <a:ln cap="flat" cmpd="thickThin" w="48000">
              <a:solidFill>
                <a:srgbClr val="403934"/>
              </a:solidFill>
              <a:prstDash val="solid"/>
              <a:round/>
              <a:headEnd len="sm" w="sm" type="none"/>
              <a:tailEnd len="sm" w="sm" type="none"/>
            </a:ln>
          </p:spPr>
        </p:sp>
        <p:sp>
          <p:nvSpPr>
            <p:cNvPr id="634" name="Google Shape;634;p30"/>
            <p:cNvSpPr/>
            <p:nvPr/>
          </p:nvSpPr>
          <p:spPr>
            <a:xfrm>
              <a:off x="3687519" y="1559791"/>
              <a:ext cx="1302821" cy="452219"/>
            </a:xfrm>
            <a:custGeom>
              <a:rect b="b" l="l" r="r" t="t"/>
              <a:pathLst>
                <a:path extrusionOk="0" h="120000" w="120000">
                  <a:moveTo>
                    <a:pt x="120000" y="0"/>
                  </a:moveTo>
                  <a:lnTo>
                    <a:pt x="120000" y="60000"/>
                  </a:lnTo>
                  <a:lnTo>
                    <a:pt x="0" y="60000"/>
                  </a:lnTo>
                  <a:lnTo>
                    <a:pt x="0" y="120000"/>
                  </a:lnTo>
                </a:path>
              </a:pathLst>
            </a:custGeom>
            <a:noFill/>
            <a:ln cap="flat" cmpd="thickThin" w="48000">
              <a:solidFill>
                <a:srgbClr val="403934"/>
              </a:solidFill>
              <a:prstDash val="solid"/>
              <a:round/>
              <a:headEnd len="sm" w="sm" type="none"/>
              <a:tailEnd len="sm" w="sm" type="none"/>
            </a:ln>
          </p:spPr>
        </p:sp>
        <p:sp>
          <p:nvSpPr>
            <p:cNvPr id="635" name="Google Shape;635;p30"/>
            <p:cNvSpPr/>
            <p:nvPr/>
          </p:nvSpPr>
          <p:spPr>
            <a:xfrm>
              <a:off x="1081875" y="1559791"/>
              <a:ext cx="3908465" cy="452219"/>
            </a:xfrm>
            <a:custGeom>
              <a:rect b="b" l="l" r="r" t="t"/>
              <a:pathLst>
                <a:path extrusionOk="0" h="120000" w="120000">
                  <a:moveTo>
                    <a:pt x="120000" y="0"/>
                  </a:moveTo>
                  <a:lnTo>
                    <a:pt x="120000" y="60000"/>
                  </a:lnTo>
                  <a:lnTo>
                    <a:pt x="0" y="60000"/>
                  </a:lnTo>
                  <a:lnTo>
                    <a:pt x="0" y="120000"/>
                  </a:lnTo>
                </a:path>
              </a:pathLst>
            </a:custGeom>
            <a:noFill/>
            <a:ln cap="flat" cmpd="thickThin" w="48000">
              <a:solidFill>
                <a:srgbClr val="403934"/>
              </a:solidFill>
              <a:prstDash val="solid"/>
              <a:round/>
              <a:headEnd len="sm" w="sm" type="none"/>
              <a:tailEnd len="sm" w="sm" type="none"/>
            </a:ln>
          </p:spPr>
        </p:sp>
        <p:sp>
          <p:nvSpPr>
            <p:cNvPr id="636" name="Google Shape;636;p30"/>
            <p:cNvSpPr/>
            <p:nvPr/>
          </p:nvSpPr>
          <p:spPr>
            <a:xfrm>
              <a:off x="2122732" y="483078"/>
              <a:ext cx="5735216" cy="1076712"/>
            </a:xfrm>
            <a:prstGeom prst="rect">
              <a:avLst/>
            </a:prstGeom>
            <a:solidFill>
              <a:schemeClr val="lt1"/>
            </a:solidFill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37" name="Google Shape;637;p30"/>
            <p:cNvSpPr txBox="1"/>
            <p:nvPr/>
          </p:nvSpPr>
          <p:spPr>
            <a:xfrm>
              <a:off x="2122732" y="483078"/>
              <a:ext cx="5735216" cy="1076712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12700" lIns="12700" spcFirstLastPara="1" rIns="12700" wrap="square" tIns="12700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ru-RU" sz="20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Функции местных Советов депутатов</a:t>
              </a:r>
              <a:endParaRPr b="1" sz="20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638" name="Google Shape;638;p30"/>
            <p:cNvSpPr/>
            <p:nvPr/>
          </p:nvSpPr>
          <p:spPr>
            <a:xfrm>
              <a:off x="5162" y="2012010"/>
              <a:ext cx="2153424" cy="2706639"/>
            </a:xfrm>
            <a:prstGeom prst="rect">
              <a:avLst/>
            </a:prstGeom>
            <a:solidFill>
              <a:schemeClr val="lt1"/>
            </a:solidFill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39" name="Google Shape;639;p30"/>
            <p:cNvSpPr txBox="1"/>
            <p:nvPr/>
          </p:nvSpPr>
          <p:spPr>
            <a:xfrm>
              <a:off x="5162" y="2012010"/>
              <a:ext cx="2153424" cy="2706639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11425" lIns="11425" spcFirstLastPara="1" rIns="11425" wrap="square" tIns="1142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утверждают программы экономического и социального развития, местные бюджеты и отчёты об их исполнении</a:t>
              </a:r>
              <a:endParaRPr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640" name="Google Shape;640;p30"/>
            <p:cNvSpPr/>
            <p:nvPr/>
          </p:nvSpPr>
          <p:spPr>
            <a:xfrm>
              <a:off x="2610806" y="2012010"/>
              <a:ext cx="2153424" cy="2706639"/>
            </a:xfrm>
            <a:prstGeom prst="rect">
              <a:avLst/>
            </a:prstGeom>
            <a:solidFill>
              <a:schemeClr val="lt1"/>
            </a:solidFill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41" name="Google Shape;641;p30"/>
            <p:cNvSpPr txBox="1"/>
            <p:nvPr/>
          </p:nvSpPr>
          <p:spPr>
            <a:xfrm>
              <a:off x="2610806" y="2012010"/>
              <a:ext cx="2153424" cy="2706639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11425" lIns="11425" spcFirstLastPara="1" rIns="11425" wrap="square" tIns="1142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устанавливают местные налоги и сборы</a:t>
              </a:r>
              <a:endParaRPr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642" name="Google Shape;642;p30"/>
            <p:cNvSpPr/>
            <p:nvPr/>
          </p:nvSpPr>
          <p:spPr>
            <a:xfrm>
              <a:off x="5216450" y="2012010"/>
              <a:ext cx="2153424" cy="2706639"/>
            </a:xfrm>
            <a:prstGeom prst="rect">
              <a:avLst/>
            </a:prstGeom>
            <a:solidFill>
              <a:schemeClr val="lt1"/>
            </a:solidFill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43" name="Google Shape;643;p30"/>
            <p:cNvSpPr txBox="1"/>
            <p:nvPr/>
          </p:nvSpPr>
          <p:spPr>
            <a:xfrm>
              <a:off x="5216450" y="2012010"/>
              <a:ext cx="2153424" cy="2706639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11425" lIns="11425" spcFirstLastPara="1" rIns="11425" wrap="square" tIns="1142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определяют порядок управления и распоряжения коммунальной собственностью</a:t>
              </a:r>
              <a:endParaRPr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644" name="Google Shape;644;p30"/>
            <p:cNvSpPr/>
            <p:nvPr/>
          </p:nvSpPr>
          <p:spPr>
            <a:xfrm>
              <a:off x="7822094" y="2012010"/>
              <a:ext cx="2153424" cy="2706639"/>
            </a:xfrm>
            <a:prstGeom prst="rect">
              <a:avLst/>
            </a:prstGeom>
            <a:solidFill>
              <a:schemeClr val="lt1"/>
            </a:solidFill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45" name="Google Shape;645;p30"/>
            <p:cNvSpPr txBox="1"/>
            <p:nvPr/>
          </p:nvSpPr>
          <p:spPr>
            <a:xfrm>
              <a:off x="7822094" y="2012010"/>
              <a:ext cx="2153424" cy="2706639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11425" lIns="11425" spcFirstLastPara="1" rIns="11425" wrap="square" tIns="1142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назначают местные референдумы</a:t>
              </a:r>
              <a:endParaRPr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</p:grpSp>
      <p:sp>
        <p:nvSpPr>
          <p:cNvPr id="646" name="Google Shape;646;p30"/>
          <p:cNvSpPr txBox="1"/>
          <p:nvPr>
            <p:ph type="title"/>
          </p:nvPr>
        </p:nvSpPr>
        <p:spPr>
          <a:xfrm>
            <a:off x="1104900" y="76200"/>
            <a:ext cx="9980682" cy="1096962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b" bIns="45700" lIns="0" spcFirstLastPara="1" rIns="0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Cambria"/>
              <a:buNone/>
            </a:pPr>
            <a:r>
              <a:rPr lang="ru-RU" sz="4000">
                <a:latin typeface="Cambria"/>
                <a:ea typeface="Cambria"/>
                <a:cs typeface="Cambria"/>
                <a:sym typeface="Cambria"/>
              </a:rPr>
              <a:t>Местное управление и самоуправление</a:t>
            </a:r>
            <a:endParaRPr/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51" name="Shape 6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2" name="Google Shape;652;p31"/>
          <p:cNvSpPr txBox="1"/>
          <p:nvPr>
            <p:ph type="title"/>
          </p:nvPr>
        </p:nvSpPr>
        <p:spPr>
          <a:xfrm>
            <a:off x="1104900" y="76200"/>
            <a:ext cx="9980682" cy="1096962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b" bIns="45700" lIns="0" spcFirstLastPara="1" rIns="0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Cambria"/>
              <a:buNone/>
            </a:pPr>
            <a:r>
              <a:rPr lang="ru-RU" sz="4000">
                <a:latin typeface="Cambria"/>
                <a:ea typeface="Cambria"/>
                <a:cs typeface="Cambria"/>
                <a:sym typeface="Cambria"/>
              </a:rPr>
              <a:t>Литература</a:t>
            </a:r>
            <a:endParaRPr sz="4000">
              <a:latin typeface="Cambria"/>
              <a:ea typeface="Cambria"/>
              <a:cs typeface="Cambria"/>
              <a:sym typeface="Cambria"/>
            </a:endParaRPr>
          </a:p>
        </p:txBody>
      </p:sp>
      <p:pic>
        <p:nvPicPr>
          <p:cNvPr id="653" name="Google Shape;653;p3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367998" y="1683944"/>
            <a:ext cx="3717584" cy="4889933"/>
          </a:xfrm>
          <a:prstGeom prst="rect">
            <a:avLst/>
          </a:prstGeom>
          <a:noFill/>
          <a:ln>
            <a:noFill/>
          </a:ln>
          <a:effectLst>
            <a:outerShdw blurRad="292100" rotWithShape="0" algn="tl" dir="2700000" dist="139700">
              <a:srgbClr val="333333">
                <a:alpha val="64705"/>
              </a:srgbClr>
            </a:outerShdw>
          </a:effectLst>
        </p:spPr>
      </p:pic>
      <p:sp>
        <p:nvSpPr>
          <p:cNvPr id="654" name="Google Shape;654;p31"/>
          <p:cNvSpPr txBox="1"/>
          <p:nvPr>
            <p:ph idx="1" type="body"/>
          </p:nvPr>
        </p:nvSpPr>
        <p:spPr>
          <a:xfrm>
            <a:off x="1104900" y="1683945"/>
            <a:ext cx="6011126" cy="1050202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t" bIns="45700" lIns="0" spcFirstLastPara="1" rIns="0" wrap="square" tIns="45700">
            <a:normAutofit/>
          </a:bodyPr>
          <a:lstStyle/>
          <a:p>
            <a:pPr indent="0" lvl="0" marL="0" rtl="0" algn="just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</a:pPr>
            <a:r>
              <a:rPr b="1" lang="ru-RU">
                <a:latin typeface="Cambria"/>
                <a:ea typeface="Cambria"/>
                <a:cs typeface="Cambria"/>
                <a:sym typeface="Cambria"/>
              </a:rPr>
              <a:t>Данилов А.Н. и др. Обществоведение: Учебное посо- бие для 9 класса. / Под ред. А.Н.Данилова. – Минск: Адукацыя і выхаванне, 2019, §16.</a:t>
            </a:r>
            <a:endParaRPr>
              <a:latin typeface="Cambria"/>
              <a:ea typeface="Cambria"/>
              <a:cs typeface="Cambria"/>
              <a:sym typeface="Cambria"/>
            </a:endParaRPr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4" name="Shape 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Google Shape;175;p4"/>
          <p:cNvSpPr txBox="1"/>
          <p:nvPr>
            <p:ph type="title"/>
          </p:nvPr>
        </p:nvSpPr>
        <p:spPr>
          <a:xfrm>
            <a:off x="1104900" y="76200"/>
            <a:ext cx="9980682" cy="1096962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b" bIns="45700" lIns="0" spcFirstLastPara="1" rIns="0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Cambria"/>
              <a:buNone/>
            </a:pPr>
            <a:r>
              <a:rPr lang="ru-RU" sz="4000">
                <a:latin typeface="Cambria"/>
                <a:ea typeface="Cambria"/>
                <a:cs typeface="Cambria"/>
                <a:sym typeface="Cambria"/>
              </a:rPr>
              <a:t>Принцип разделения властей</a:t>
            </a:r>
            <a:endParaRPr sz="4000">
              <a:latin typeface="Cambria"/>
              <a:ea typeface="Cambria"/>
              <a:cs typeface="Cambria"/>
              <a:sym typeface="Cambria"/>
            </a:endParaRPr>
          </a:p>
        </p:txBody>
      </p:sp>
      <p:grpSp>
        <p:nvGrpSpPr>
          <p:cNvPr id="176" name="Google Shape;176;p4"/>
          <p:cNvGrpSpPr/>
          <p:nvPr/>
        </p:nvGrpSpPr>
        <p:grpSpPr>
          <a:xfrm>
            <a:off x="1018636" y="4554746"/>
            <a:ext cx="5442549" cy="2130727"/>
            <a:chOff x="1846693" y="174336"/>
            <a:chExt cx="6287295" cy="731768"/>
          </a:xfrm>
        </p:grpSpPr>
        <p:sp>
          <p:nvSpPr>
            <p:cNvPr id="177" name="Google Shape;177;p4"/>
            <p:cNvSpPr/>
            <p:nvPr/>
          </p:nvSpPr>
          <p:spPr>
            <a:xfrm>
              <a:off x="1846693" y="174336"/>
              <a:ext cx="6287295" cy="731768"/>
            </a:xfrm>
            <a:prstGeom prst="rect">
              <a:avLst/>
            </a:prstGeom>
            <a:solidFill>
              <a:schemeClr val="lt1"/>
            </a:solidFill>
            <a:ln cap="flat" cmpd="thickThin" w="48000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78" name="Google Shape;178;p4"/>
            <p:cNvSpPr txBox="1"/>
            <p:nvPr/>
          </p:nvSpPr>
          <p:spPr>
            <a:xfrm>
              <a:off x="1846693" y="174336"/>
              <a:ext cx="6287295" cy="731768"/>
            </a:xfrm>
            <a:prstGeom prst="rect">
              <a:avLst/>
            </a:prstGeom>
            <a:solidFill>
              <a:schemeClr val="lt1"/>
            </a:solidFill>
            <a:ln cap="flat" cmpd="thickThin" w="48000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12700" lIns="12700" spcFirstLastPara="1" rIns="12700" wrap="square" tIns="12700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Идея о необходимости разделения властей поя- вилась в эпоху Просвещения (XVII–XVIII вв.). Осно- вателем учения о  разделении властей был анг- лийский мыслитель Джон Локк. Он считал, что за- конодательная власть (принимающая законы) дол- жна принадлежать депутатам, избираемым наро- дом, а исполнительная власть (проводящая законы в жизнь) - монарху и его правительству.</a:t>
              </a:r>
              <a:endParaRPr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</p:grpSp>
      <p:pic>
        <p:nvPicPr>
          <p:cNvPr id="179" name="Google Shape;179;p4"/>
          <p:cNvPicPr preferRelativeResize="0"/>
          <p:nvPr/>
        </p:nvPicPr>
        <p:blipFill rotWithShape="1">
          <a:blip r:embed="rId3">
            <a:alphaModFix/>
          </a:blip>
          <a:srcRect b="0" l="6532" r="0" t="7443"/>
          <a:stretch/>
        </p:blipFill>
        <p:spPr>
          <a:xfrm>
            <a:off x="6509236" y="1455510"/>
            <a:ext cx="4570020" cy="5247215"/>
          </a:xfrm>
          <a:prstGeom prst="rect">
            <a:avLst/>
          </a:prstGeom>
          <a:noFill/>
          <a:ln>
            <a:noFill/>
          </a:ln>
          <a:effectLst>
            <a:outerShdw blurRad="292100" rotWithShape="0" algn="tl" dir="2700000" dist="139700">
              <a:srgbClr val="333333">
                <a:alpha val="64705"/>
              </a:srgbClr>
            </a:outerShdw>
          </a:effectLst>
        </p:spPr>
      </p:pic>
      <p:sp>
        <p:nvSpPr>
          <p:cNvPr id="180" name="Google Shape;180;p4"/>
          <p:cNvSpPr txBox="1"/>
          <p:nvPr/>
        </p:nvSpPr>
        <p:spPr>
          <a:xfrm>
            <a:off x="6789975" y="1533148"/>
            <a:ext cx="1198085" cy="338554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6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Джон Локк</a:t>
            </a:r>
            <a:endParaRPr sz="1600">
              <a:solidFill>
                <a:schemeClr val="dk1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5" name="Shape 1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Google Shape;186;p5"/>
          <p:cNvSpPr txBox="1"/>
          <p:nvPr>
            <p:ph type="title"/>
          </p:nvPr>
        </p:nvSpPr>
        <p:spPr>
          <a:xfrm>
            <a:off x="1104900" y="76200"/>
            <a:ext cx="9980682" cy="1096962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b" bIns="45700" lIns="0" spcFirstLastPara="1" rIns="0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Cambria"/>
              <a:buNone/>
            </a:pPr>
            <a:r>
              <a:rPr lang="ru-RU" sz="4000">
                <a:latin typeface="Cambria"/>
                <a:ea typeface="Cambria"/>
                <a:cs typeface="Cambria"/>
                <a:sym typeface="Cambria"/>
              </a:rPr>
              <a:t>Принцип разделения властей</a:t>
            </a:r>
            <a:endParaRPr sz="4000">
              <a:latin typeface="Cambria"/>
              <a:ea typeface="Cambria"/>
              <a:cs typeface="Cambria"/>
              <a:sym typeface="Cambria"/>
            </a:endParaRPr>
          </a:p>
        </p:txBody>
      </p:sp>
      <p:grpSp>
        <p:nvGrpSpPr>
          <p:cNvPr id="187" name="Google Shape;187;p5"/>
          <p:cNvGrpSpPr/>
          <p:nvPr/>
        </p:nvGrpSpPr>
        <p:grpSpPr>
          <a:xfrm>
            <a:off x="1018636" y="4865298"/>
            <a:ext cx="5589198" cy="1820175"/>
            <a:chOff x="1846693" y="174336"/>
            <a:chExt cx="6287295" cy="731768"/>
          </a:xfrm>
        </p:grpSpPr>
        <p:sp>
          <p:nvSpPr>
            <p:cNvPr id="188" name="Google Shape;188;p5"/>
            <p:cNvSpPr/>
            <p:nvPr/>
          </p:nvSpPr>
          <p:spPr>
            <a:xfrm>
              <a:off x="1846693" y="174336"/>
              <a:ext cx="6287295" cy="731768"/>
            </a:xfrm>
            <a:prstGeom prst="rect">
              <a:avLst/>
            </a:prstGeom>
            <a:solidFill>
              <a:schemeClr val="lt1"/>
            </a:solidFill>
            <a:ln cap="flat" cmpd="thickThin" w="48000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89" name="Google Shape;189;p5"/>
            <p:cNvSpPr txBox="1"/>
            <p:nvPr/>
          </p:nvSpPr>
          <p:spPr>
            <a:xfrm>
              <a:off x="1846693" y="174336"/>
              <a:ext cx="6287295" cy="731768"/>
            </a:xfrm>
            <a:prstGeom prst="rect">
              <a:avLst/>
            </a:prstGeom>
            <a:solidFill>
              <a:schemeClr val="lt1"/>
            </a:solidFill>
            <a:ln cap="flat" cmpd="thickThin" w="48000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12700" lIns="12700" spcFirstLastPara="1" rIns="12700" wrap="square" tIns="12700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Французский мыслитель Шарль Луи де Монтескьё развил теорию о разделении властей. Он полагал, что законодательная власть должна принадлежать народу в лице избранных депутатов-законодателей, исполнительная – королю и его правительству, а су- дебная - независимому сословию судей. Все три власти должны быть независимы друг от друга.</a:t>
              </a:r>
              <a:endParaRPr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</p:grpSp>
      <p:sp>
        <p:nvSpPr>
          <p:cNvPr id="190" name="Google Shape;190;p5"/>
          <p:cNvSpPr txBox="1"/>
          <p:nvPr/>
        </p:nvSpPr>
        <p:spPr>
          <a:xfrm>
            <a:off x="5168968" y="1481388"/>
            <a:ext cx="2568525" cy="338554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6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Шарль Луи де Монтескьё</a:t>
            </a:r>
            <a:endParaRPr sz="1600">
              <a:solidFill>
                <a:schemeClr val="dk1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pic>
        <p:nvPicPr>
          <p:cNvPr id="191" name="Google Shape;191;p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461185" y="1125449"/>
            <a:ext cx="4616443" cy="5560024"/>
          </a:xfrm>
          <a:prstGeom prst="rect">
            <a:avLst/>
          </a:prstGeom>
          <a:noFill/>
          <a:ln>
            <a:noFill/>
          </a:ln>
          <a:effectLst>
            <a:outerShdw blurRad="292100" rotWithShape="0" algn="tl" dir="2700000" dist="139700">
              <a:srgbClr val="333333">
                <a:alpha val="64705"/>
              </a:srgbClr>
            </a:outerShdw>
          </a:effectLst>
        </p:spPr>
      </p:pic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6" name="Shape 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" name="Google Shape;197;p6"/>
          <p:cNvSpPr txBox="1"/>
          <p:nvPr>
            <p:ph type="title"/>
          </p:nvPr>
        </p:nvSpPr>
        <p:spPr>
          <a:xfrm>
            <a:off x="1104900" y="76200"/>
            <a:ext cx="9980682" cy="1096962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b" bIns="45700" lIns="0" spcFirstLastPara="1" rIns="0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Cambria"/>
              <a:buNone/>
            </a:pPr>
            <a:r>
              <a:rPr lang="ru-RU" sz="4000">
                <a:latin typeface="Cambria"/>
                <a:ea typeface="Cambria"/>
                <a:cs typeface="Cambria"/>
                <a:sym typeface="Cambria"/>
              </a:rPr>
              <a:t>Принцип разделения властей</a:t>
            </a:r>
            <a:endParaRPr sz="4000">
              <a:latin typeface="Cambria"/>
              <a:ea typeface="Cambria"/>
              <a:cs typeface="Cambria"/>
              <a:sym typeface="Cambria"/>
            </a:endParaRPr>
          </a:p>
        </p:txBody>
      </p:sp>
      <p:grpSp>
        <p:nvGrpSpPr>
          <p:cNvPr id="198" name="Google Shape;198;p6"/>
          <p:cNvGrpSpPr/>
          <p:nvPr/>
        </p:nvGrpSpPr>
        <p:grpSpPr>
          <a:xfrm>
            <a:off x="1018636" y="4873924"/>
            <a:ext cx="6469092" cy="1811549"/>
            <a:chOff x="1846693" y="174336"/>
            <a:chExt cx="6287295" cy="731768"/>
          </a:xfrm>
        </p:grpSpPr>
        <p:sp>
          <p:nvSpPr>
            <p:cNvPr id="199" name="Google Shape;199;p6"/>
            <p:cNvSpPr/>
            <p:nvPr/>
          </p:nvSpPr>
          <p:spPr>
            <a:xfrm>
              <a:off x="1846693" y="174336"/>
              <a:ext cx="6287295" cy="731768"/>
            </a:xfrm>
            <a:prstGeom prst="rect">
              <a:avLst/>
            </a:prstGeom>
            <a:solidFill>
              <a:schemeClr val="lt1"/>
            </a:solidFill>
            <a:ln cap="flat" cmpd="thickThin" w="48000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00" name="Google Shape;200;p6"/>
            <p:cNvSpPr txBox="1"/>
            <p:nvPr/>
          </p:nvSpPr>
          <p:spPr>
            <a:xfrm>
              <a:off x="1846693" y="174336"/>
              <a:ext cx="6287295" cy="731768"/>
            </a:xfrm>
            <a:prstGeom prst="rect">
              <a:avLst/>
            </a:prstGeom>
            <a:solidFill>
              <a:schemeClr val="lt1"/>
            </a:solidFill>
            <a:ln cap="flat" cmpd="thickThin" w="48000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12700" lIns="12700" spcFirstLastPara="1" rIns="12700" wrap="square" tIns="12700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Идеи просветителей о том, что разделение властей помогает ограничить произвол и обеспечить свободу, в дальнейшем активно развивались философами, юристами, политически- ми и государственными деятелями. С течением времени они стали воплощаться в жизнь в конституциях и практике  раз- ных стран и в настоящее время лежат в основе управления государством в большинстве стран.</a:t>
              </a:r>
              <a:endParaRPr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</p:grpSp>
      <p:pic>
        <p:nvPicPr>
          <p:cNvPr descr="ÐÐ°ÑÑÐ¸Ð½ÐºÐ¸ Ð¿Ð¾ Ð·Ð°Ð¿ÑÐ¾ÑÑ &quot;ÐºÐ¾Ð½ÑÑÐ¸ÑÑÑÐ¸Ñ ÑÐµÑÐ¿ÑÐ±Ð»Ð¸ÐºÐ¸ ÐÐµÐ»Ð°ÑÑÑÑ&quot;" id="201" name="Google Shape;201;p6"/>
          <p:cNvPicPr preferRelativeResize="0"/>
          <p:nvPr/>
        </p:nvPicPr>
        <p:blipFill rotWithShape="1">
          <a:blip r:embed="rId3">
            <a:alphaModFix/>
          </a:blip>
          <a:srcRect b="864" l="1646" r="1229" t="983"/>
          <a:stretch/>
        </p:blipFill>
        <p:spPr>
          <a:xfrm>
            <a:off x="7612307" y="1483714"/>
            <a:ext cx="3473275" cy="5201759"/>
          </a:xfrm>
          <a:prstGeom prst="rect">
            <a:avLst/>
          </a:prstGeom>
          <a:noFill/>
          <a:ln>
            <a:noFill/>
          </a:ln>
          <a:effectLst>
            <a:outerShdw blurRad="292100" rotWithShape="0" algn="tl" dir="2700000" dist="139700">
              <a:srgbClr val="333333">
                <a:alpha val="64705"/>
              </a:srgbClr>
            </a:outerShdw>
          </a:effectLst>
        </p:spPr>
      </p:pic>
      <p:grpSp>
        <p:nvGrpSpPr>
          <p:cNvPr id="202" name="Google Shape;202;p6"/>
          <p:cNvGrpSpPr/>
          <p:nvPr/>
        </p:nvGrpSpPr>
        <p:grpSpPr>
          <a:xfrm>
            <a:off x="1010009" y="1483714"/>
            <a:ext cx="6469092" cy="1190475"/>
            <a:chOff x="1846693" y="174336"/>
            <a:chExt cx="6287295" cy="731768"/>
          </a:xfrm>
        </p:grpSpPr>
        <p:sp>
          <p:nvSpPr>
            <p:cNvPr id="203" name="Google Shape;203;p6"/>
            <p:cNvSpPr/>
            <p:nvPr/>
          </p:nvSpPr>
          <p:spPr>
            <a:xfrm>
              <a:off x="1846693" y="174336"/>
              <a:ext cx="6287295" cy="731768"/>
            </a:xfrm>
            <a:prstGeom prst="rect">
              <a:avLst/>
            </a:prstGeom>
            <a:solidFill>
              <a:schemeClr val="lt1"/>
            </a:solidFill>
            <a:ln cap="flat" cmpd="thickThin" w="48000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04" name="Google Shape;204;p6"/>
            <p:cNvSpPr txBox="1"/>
            <p:nvPr/>
          </p:nvSpPr>
          <p:spPr>
            <a:xfrm>
              <a:off x="1846693" y="174336"/>
              <a:ext cx="6287295" cy="731768"/>
            </a:xfrm>
            <a:prstGeom prst="rect">
              <a:avLst/>
            </a:prstGeom>
            <a:solidFill>
              <a:schemeClr val="lt1"/>
            </a:solidFill>
            <a:ln cap="flat" cmpd="thickThin" w="48000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12700" lIns="12700" spcFirstLastPara="1" rIns="12700" wrap="square" tIns="12700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6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Ст. 6. Государственная власть в Республике Беларусь осуществляется на основе разделения её на законодательную, исполнительную и судебную. Государственные органы в пределах своих полномочий самостоятельны: они взаимодействуют между собой, сдерживают и уравновешивают друг друга.</a:t>
              </a:r>
              <a:endParaRPr sz="16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</p:grp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9" name="Shape 2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" name="Google Shape;210;p7"/>
          <p:cNvSpPr txBox="1"/>
          <p:nvPr>
            <p:ph type="title"/>
          </p:nvPr>
        </p:nvSpPr>
        <p:spPr>
          <a:xfrm>
            <a:off x="1104900" y="76200"/>
            <a:ext cx="9980682" cy="1096962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b" bIns="45700" lIns="0" spcFirstLastPara="1" rIns="0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mbria"/>
              <a:buNone/>
            </a:pPr>
            <a:r>
              <a:rPr lang="ru-RU" sz="3200">
                <a:latin typeface="Cambria"/>
                <a:ea typeface="Cambria"/>
                <a:cs typeface="Cambria"/>
                <a:sym typeface="Cambria"/>
              </a:rPr>
              <a:t>Президент Республики Беларусь – Глава государства и гарант Конституции Республики Беларусь</a:t>
            </a:r>
            <a:endParaRPr/>
          </a:p>
        </p:txBody>
      </p:sp>
      <p:grpSp>
        <p:nvGrpSpPr>
          <p:cNvPr id="211" name="Google Shape;211;p7"/>
          <p:cNvGrpSpPr/>
          <p:nvPr/>
        </p:nvGrpSpPr>
        <p:grpSpPr>
          <a:xfrm>
            <a:off x="1018636" y="4114800"/>
            <a:ext cx="5968760" cy="2570673"/>
            <a:chOff x="1846693" y="174336"/>
            <a:chExt cx="6287295" cy="731768"/>
          </a:xfrm>
        </p:grpSpPr>
        <p:sp>
          <p:nvSpPr>
            <p:cNvPr id="212" name="Google Shape;212;p7"/>
            <p:cNvSpPr/>
            <p:nvPr/>
          </p:nvSpPr>
          <p:spPr>
            <a:xfrm>
              <a:off x="1846693" y="174336"/>
              <a:ext cx="6287295" cy="731768"/>
            </a:xfrm>
            <a:prstGeom prst="rect">
              <a:avLst/>
            </a:prstGeom>
            <a:solidFill>
              <a:schemeClr val="lt1"/>
            </a:solidFill>
            <a:ln cap="flat" cmpd="thickThin" w="48000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13" name="Google Shape;213;p7"/>
            <p:cNvSpPr txBox="1"/>
            <p:nvPr/>
          </p:nvSpPr>
          <p:spPr>
            <a:xfrm>
              <a:off x="1846693" y="174336"/>
              <a:ext cx="6287295" cy="731768"/>
            </a:xfrm>
            <a:prstGeom prst="rect">
              <a:avLst/>
            </a:prstGeom>
            <a:solidFill>
              <a:schemeClr val="lt1"/>
            </a:solidFill>
            <a:ln cap="flat" cmpd="thickThin" w="48000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12700" lIns="12700" spcFirstLastPara="1" rIns="12700" wrap="square" tIns="12700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Президент Республики Беларусь является Главой госу- дарства, гарантом Конституции Республики Беларусь, прав и свобод человека и гражданина (ст. 79 Конститу- ции Республики Беларусь). Президент обладает непри- косновенностью, его честь и достоинство охраняются законом. Пост Президента был учреждён в Республике Беларусь 15 марта 1994 г. В июле 1994 г. первым Прези- дентом Республики Беларусь был избран Александр Григорьевич Лукашенко (переизбран в 2001, 2006, 2010, 2015, 2020 и 2025 гг.)</a:t>
              </a:r>
              <a:endParaRPr/>
            </a:p>
          </p:txBody>
        </p:sp>
      </p:grpSp>
      <p:sp>
        <p:nvSpPr>
          <p:cNvPr id="214" name="Google Shape;214;p7"/>
          <p:cNvSpPr txBox="1"/>
          <p:nvPr/>
        </p:nvSpPr>
        <p:spPr>
          <a:xfrm>
            <a:off x="3745934" y="1386497"/>
            <a:ext cx="4682116" cy="338554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6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А.Г.Лукашенко, Президент Республики Беларусь</a:t>
            </a:r>
            <a:endParaRPr/>
          </a:p>
        </p:txBody>
      </p:sp>
      <p:pic>
        <p:nvPicPr>
          <p:cNvPr id="215" name="Google Shape;215;p7"/>
          <p:cNvPicPr preferRelativeResize="0"/>
          <p:nvPr/>
        </p:nvPicPr>
        <p:blipFill rotWithShape="1">
          <a:blip r:embed="rId3">
            <a:alphaModFix/>
          </a:blip>
          <a:srcRect b="0" l="0" r="0" t="9777"/>
          <a:stretch/>
        </p:blipFill>
        <p:spPr>
          <a:xfrm>
            <a:off x="7090913" y="1313680"/>
            <a:ext cx="3992369" cy="5371793"/>
          </a:xfrm>
          <a:prstGeom prst="rect">
            <a:avLst/>
          </a:prstGeom>
          <a:noFill/>
          <a:ln>
            <a:noFill/>
          </a:ln>
          <a:effectLst>
            <a:outerShdw blurRad="292100" rotWithShape="0" algn="tl" dir="2700000" dist="139700">
              <a:srgbClr val="333333">
                <a:alpha val="64705"/>
              </a:srgbClr>
            </a:outerShdw>
          </a:effectLst>
        </p:spPr>
      </p:pic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0" name="Shape 2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" name="Google Shape;221;g3350b7ed361_0_0"/>
          <p:cNvSpPr txBox="1"/>
          <p:nvPr>
            <p:ph type="title"/>
          </p:nvPr>
        </p:nvSpPr>
        <p:spPr>
          <a:xfrm>
            <a:off x="1104900" y="76200"/>
            <a:ext cx="9980700" cy="1097100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b" bIns="45700" lIns="0" spcFirstLastPara="1" rIns="0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mbria"/>
              <a:buNone/>
            </a:pPr>
            <a:r>
              <a:rPr lang="ru-RU" sz="3200">
                <a:latin typeface="Cambria"/>
                <a:ea typeface="Cambria"/>
                <a:cs typeface="Cambria"/>
                <a:sym typeface="Cambria"/>
              </a:rPr>
              <a:t>Президент Республики Беларусь – Глава государства и гарант Конституции Республики Беларусь</a:t>
            </a:r>
            <a:endParaRPr/>
          </a:p>
        </p:txBody>
      </p:sp>
      <p:pic>
        <p:nvPicPr>
          <p:cNvPr id="222" name="Google Shape;222;g3350b7ed361_0_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104900" y="1383050"/>
            <a:ext cx="9980700" cy="53799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7" name="Shape 2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" name="Google Shape;228;p8"/>
          <p:cNvSpPr txBox="1"/>
          <p:nvPr>
            <p:ph type="title"/>
          </p:nvPr>
        </p:nvSpPr>
        <p:spPr>
          <a:xfrm>
            <a:off x="1104900" y="76200"/>
            <a:ext cx="9980682" cy="1096962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b" bIns="45700" lIns="0" spcFirstLastPara="1" rIns="0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mbria"/>
              <a:buNone/>
            </a:pPr>
            <a:r>
              <a:rPr lang="ru-RU" sz="3200">
                <a:latin typeface="Cambria"/>
                <a:ea typeface="Cambria"/>
                <a:cs typeface="Cambria"/>
                <a:sym typeface="Cambria"/>
              </a:rPr>
              <a:t>Президент Республики Беларусь – Глава государства и гарант Конституции Республики Беларусь</a:t>
            </a:r>
            <a:endParaRPr/>
          </a:p>
        </p:txBody>
      </p:sp>
      <p:grpSp>
        <p:nvGrpSpPr>
          <p:cNvPr id="229" name="Google Shape;229;p8"/>
          <p:cNvGrpSpPr/>
          <p:nvPr/>
        </p:nvGrpSpPr>
        <p:grpSpPr>
          <a:xfrm>
            <a:off x="1018636" y="3390181"/>
            <a:ext cx="6063651" cy="3295292"/>
            <a:chOff x="1846693" y="174336"/>
            <a:chExt cx="6287295" cy="731768"/>
          </a:xfrm>
        </p:grpSpPr>
        <p:sp>
          <p:nvSpPr>
            <p:cNvPr id="230" name="Google Shape;230;p8"/>
            <p:cNvSpPr/>
            <p:nvPr/>
          </p:nvSpPr>
          <p:spPr>
            <a:xfrm>
              <a:off x="1846693" y="174336"/>
              <a:ext cx="6287295" cy="731768"/>
            </a:xfrm>
            <a:prstGeom prst="rect">
              <a:avLst/>
            </a:prstGeom>
            <a:solidFill>
              <a:schemeClr val="lt1"/>
            </a:solidFill>
            <a:ln cap="flat" cmpd="thickThin" w="48000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31" name="Google Shape;231;p8"/>
            <p:cNvSpPr txBox="1"/>
            <p:nvPr/>
          </p:nvSpPr>
          <p:spPr>
            <a:xfrm>
              <a:off x="1846693" y="174336"/>
              <a:ext cx="6287295" cy="731768"/>
            </a:xfrm>
            <a:prstGeom prst="rect">
              <a:avLst/>
            </a:prstGeom>
            <a:solidFill>
              <a:schemeClr val="lt1"/>
            </a:solidFill>
            <a:ln cap="flat" cmpd="thickThin" w="48000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12700" lIns="12700" spcFirstLastPara="1" rIns="12700" wrap="square" tIns="12700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Являясь высшим должностным лицом Республики Бела- русь, Президент олицетворяет единство народа; гаран- тирует реализацию основных направлений внутренней и внешней политики; представляет Республику Беларусь в отношениях с другими государствами и международны- ми организациями. Президент принимает меры по охра- не суверенитета Республики Беларусь, её национальной безопасности и территориальной целостности, обеспечи- вает политическую и экономическую стабильность, пре- емственность и взаимодействие органов государствен- ной власти, осуществляет посредничество между органа- ми государственной власти. Срок полномочий Президен- та - 5 лет.</a:t>
              </a:r>
              <a:endParaRPr/>
            </a:p>
          </p:txBody>
        </p:sp>
      </p:grpSp>
      <p:sp>
        <p:nvSpPr>
          <p:cNvPr id="232" name="Google Shape;232;p8"/>
          <p:cNvSpPr txBox="1"/>
          <p:nvPr/>
        </p:nvSpPr>
        <p:spPr>
          <a:xfrm>
            <a:off x="3529317" y="1628038"/>
            <a:ext cx="4682116" cy="338554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6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А.Г.Лукашенко, Президент Республики Беларусь</a:t>
            </a:r>
            <a:endParaRPr/>
          </a:p>
        </p:txBody>
      </p:sp>
      <p:pic>
        <p:nvPicPr>
          <p:cNvPr id="233" name="Google Shape;233;p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193516" y="1456215"/>
            <a:ext cx="3892066" cy="5228552"/>
          </a:xfrm>
          <a:prstGeom prst="rect">
            <a:avLst/>
          </a:prstGeom>
          <a:noFill/>
          <a:ln>
            <a:noFill/>
          </a:ln>
          <a:effectLst>
            <a:outerShdw blurRad="292100" rotWithShape="0" algn="tl" dir="2700000" dist="139700">
              <a:srgbClr val="333333">
                <a:alpha val="64705"/>
              </a:srgbClr>
            </a:outerShdw>
          </a:effectLst>
        </p:spPr>
      </p:pic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xmlns:r="http://schemas.openxmlformats.org/officeDocument/2006/relationships" name="Тема Office">
  <a:themeElements>
    <a:clrScheme name="Academic Literature">
      <a:dk1>
        <a:srgbClr val="514843"/>
      </a:dk1>
      <a:lt1>
        <a:srgbClr val="FFFFFF"/>
      </a:lt1>
      <a:dk2>
        <a:srgbClr val="000000"/>
      </a:dk2>
      <a:lt2>
        <a:srgbClr val="FFFFF3"/>
      </a:lt2>
      <a:accent1>
        <a:srgbClr val="514843"/>
      </a:accent1>
      <a:accent2>
        <a:srgbClr val="6D7D66"/>
      </a:accent2>
      <a:accent3>
        <a:srgbClr val="525A6A"/>
      </a:accent3>
      <a:accent4>
        <a:srgbClr val="827266"/>
      </a:accent4>
      <a:accent5>
        <a:srgbClr val="AE9A7E"/>
      </a:accent5>
      <a:accent6>
        <a:srgbClr val="A8A39E"/>
      </a:accent6>
      <a:hlink>
        <a:srgbClr val="59704F"/>
      </a:hlink>
      <a:folHlink>
        <a:srgbClr val="A8A39E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Научная литература 16 х 9">
  <a:themeElements>
    <a:clrScheme name="Academic Literature">
      <a:dk1>
        <a:srgbClr val="514843"/>
      </a:dk1>
      <a:lt1>
        <a:srgbClr val="FFFFFF"/>
      </a:lt1>
      <a:dk2>
        <a:srgbClr val="000000"/>
      </a:dk2>
      <a:lt2>
        <a:srgbClr val="FFFFF3"/>
      </a:lt2>
      <a:accent1>
        <a:srgbClr val="514843"/>
      </a:accent1>
      <a:accent2>
        <a:srgbClr val="6D7D66"/>
      </a:accent2>
      <a:accent3>
        <a:srgbClr val="525A6A"/>
      </a:accent3>
      <a:accent4>
        <a:srgbClr val="827266"/>
      </a:accent4>
      <a:accent5>
        <a:srgbClr val="AE9A7E"/>
      </a:accent5>
      <a:accent6>
        <a:srgbClr val="A8A39E"/>
      </a:accent6>
      <a:hlink>
        <a:srgbClr val="59704F"/>
      </a:hlink>
      <a:folHlink>
        <a:srgbClr val="A8A39E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2014-04-17T22:28:38Z</dcterms:created>
  <dc:creator>Ситник П.В.</dc:creator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Автор">
    <vt:lpwstr>Ситник П.В.</vt:lpwstr>
  </property>
  <property fmtid="{D5CDD505-2E9C-101B-9397-08002B2CF9AE}" pid="3" name="Дата создания">
    <vt:lpwstr>23.04.2024</vt:lpwstr>
  </property>
</Properties>
</file>