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g5V3w50e6UpOmTJi10hP9S2OqC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758178E-FEFB-42F0-A9B2-673EC0CFAE1F}">
  <a:tblStyle styleId="{6758178E-FEFB-42F0-A9B2-673EC0CFAE1F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1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1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12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12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12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12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2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12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12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3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23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23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23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4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1" name="Google Shape;41;p1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5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5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1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" name="Google Shape;52;p15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6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55" name="Google Shape;55;p16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56" name="Google Shape;56;p1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57" name="Google Shape;57;p1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58" name="Google Shape;58;p16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" name="Google Shape;59;p16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0" name="Google Shape;60;p16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1" name="Google Shape;61;p16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2" name="Google Shape;62;p16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" name="Google Shape;67;p1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8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8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11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11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11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667450" y="2592150"/>
            <a:ext cx="6171600" cy="99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b="1" lang="ru-RU" sz="4000">
                <a:latin typeface="Cambria"/>
                <a:ea typeface="Cambria"/>
                <a:cs typeface="Cambria"/>
                <a:sym typeface="Cambria"/>
              </a:rPr>
              <a:t>Национальная политика</a:t>
            </a:r>
            <a:endParaRPr b="1" sz="40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667444" y="3486007"/>
            <a:ext cx="5734200" cy="34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33925" y="71565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32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2024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ÐµÐ¶Ð½Ð°ÑÐ¸Ð¾Ð½Ð°Ð»ÑÐ½ÑÐµ Ð¾ÑÐ½Ð¾ÑÐµÐ½Ð¸Ñ Ð² ÐÐ°ÑÑÐ°Ð»ÑÐµ ÑÑÐ°Ð±Ð¸Ð»ÑÐ½ÑÐµ | ÐÐ¾Ð²ÑÐ¹ Ð¼Ð¸Ñ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7842" r="9358" t="0"/>
          <a:stretch/>
        </p:blipFill>
        <p:spPr>
          <a:xfrm>
            <a:off x="6981063" y="1310656"/>
            <a:ext cx="5244861" cy="4236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0" name="Google Shape;250;p10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§19-20, п. 5.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51" name="Google Shape;25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Нации и национальные отношения.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направления национальной политики белорусского государства.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Нации и национальные отношения</a:t>
            </a:r>
            <a:endParaRPr/>
          </a:p>
        </p:txBody>
      </p:sp>
      <p:sp>
        <p:nvSpPr>
          <p:cNvPr id="139" name="Google Shape;139;p3"/>
          <p:cNvSpPr/>
          <p:nvPr/>
        </p:nvSpPr>
        <p:spPr>
          <a:xfrm>
            <a:off x="1104900" y="1516293"/>
            <a:ext cx="9980681" cy="1080120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Этнос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(греч. ethnos - народ) - исторически сложившаяся на определённой территории общ- ность людей, которая характеризуется единством происхождения, культуры, языка, а также сознанием своего единства.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2062926" y="3006315"/>
            <a:ext cx="8064626" cy="3445919"/>
            <a:chOff x="134" y="329268"/>
            <a:chExt cx="8064626" cy="3445919"/>
          </a:xfrm>
        </p:grpSpPr>
        <p:sp>
          <p:nvSpPr>
            <p:cNvPr id="141" name="Google Shape;141;p3"/>
            <p:cNvSpPr/>
            <p:nvPr/>
          </p:nvSpPr>
          <p:spPr>
            <a:xfrm>
              <a:off x="134" y="329268"/>
              <a:ext cx="3733113" cy="8868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43426" y="372560"/>
              <a:ext cx="3646529" cy="8002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Сознание человеком своей принадлежности к определённому этносу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1213466" y="1399002"/>
              <a:ext cx="1306450" cy="1306450"/>
            </a:xfrm>
            <a:prstGeom prst="mathPlus">
              <a:avLst>
                <a:gd fmla="val 23520" name="adj1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1386636" y="1898588"/>
              <a:ext cx="960110" cy="3072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134" y="2888356"/>
              <a:ext cx="3733113" cy="8868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43426" y="2931648"/>
              <a:ext cx="3646529" cy="8002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Передача из поколения в поколение памяти о предках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4071123" y="1633262"/>
              <a:ext cx="716295" cy="83793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4071123" y="1800848"/>
              <a:ext cx="501407" cy="502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084748" y="909219"/>
              <a:ext cx="2980012" cy="228601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5196342" y="1020813"/>
              <a:ext cx="2756824" cy="20628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историко-культурного наследия, которое определяет целостность этноса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Нации и национальные отношения</a:t>
            </a:r>
            <a:endParaRPr/>
          </a:p>
        </p:txBody>
      </p:sp>
      <p:sp>
        <p:nvSpPr>
          <p:cNvPr id="156" name="Google Shape;156;p4"/>
          <p:cNvSpPr/>
          <p:nvPr/>
        </p:nvSpPr>
        <p:spPr>
          <a:xfrm>
            <a:off x="3935275" y="1438655"/>
            <a:ext cx="4730280" cy="43204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Этапы (формы) развития этноса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7" name="Google Shape;157;p4"/>
          <p:cNvGrpSpPr/>
          <p:nvPr/>
        </p:nvGrpSpPr>
        <p:grpSpPr>
          <a:xfrm>
            <a:off x="1991055" y="2018647"/>
            <a:ext cx="8107877" cy="4672662"/>
            <a:chOff x="72004" y="3928"/>
            <a:chExt cx="8107877" cy="4672662"/>
          </a:xfrm>
        </p:grpSpPr>
        <p:sp>
          <p:nvSpPr>
            <p:cNvPr id="158" name="Google Shape;158;p4"/>
            <p:cNvSpPr/>
            <p:nvPr/>
          </p:nvSpPr>
          <p:spPr>
            <a:xfrm>
              <a:off x="72004" y="3928"/>
              <a:ext cx="8064903" cy="10123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101654" y="33578"/>
              <a:ext cx="8005603" cy="953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400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исторически сложившаяся политическая, территориальная, социально-экономическая и духовная общность людей с определённой психологией и самосознанием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 rot="-5400000">
              <a:off x="7700333" y="796610"/>
              <a:ext cx="340054" cy="61904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 rot="10800000">
              <a:off x="7684648" y="1038119"/>
              <a:ext cx="371425" cy="2380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72004" y="1224036"/>
              <a:ext cx="8064903" cy="10123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101654" y="1253686"/>
              <a:ext cx="8005603" cy="953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Народность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общность людей, сложившаяся из нескольких племён, близких по своему происхождению и языку, либо из разноязычных племён, смешавшихся в результате завоеваний, имеющая общий язык, территорию проживания, культуру и отчасти хозяйственную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 rot="-5400000">
              <a:off x="7700333" y="2016718"/>
              <a:ext cx="340054" cy="61904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 rot="10800000">
              <a:off x="7684648" y="2258227"/>
              <a:ext cx="371425" cy="2380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72004" y="2444144"/>
              <a:ext cx="8064903" cy="10123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101654" y="2473794"/>
              <a:ext cx="8005603" cy="953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Племя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состоящее из нескольких родов образование людей, говорящих на одном языке, имеющих общие бытовые правила и религиозные обряды и считающих людей из других племён чужаками. В племени,  в отличие от рода, имеется формальный лидер – вождь, а также совет старейшин.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 rot="-5400000">
              <a:off x="7700333" y="3236826"/>
              <a:ext cx="340054" cy="61904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 rot="10800000">
              <a:off x="7684648" y="3478335"/>
              <a:ext cx="371425" cy="2380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72004" y="3664252"/>
              <a:ext cx="8064903" cy="101233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101654" y="3693902"/>
              <a:ext cx="8005603" cy="953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группа людей, связанных между собой родственными узами, характеризующаяся отсутствием формальной системы руководства и использующая в качестве законов родовые традиции, передаваемые в устной форме.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Нации и национальные отношения</a:t>
            </a:r>
            <a:endParaRPr/>
          </a:p>
        </p:txBody>
      </p:sp>
      <p:grpSp>
        <p:nvGrpSpPr>
          <p:cNvPr id="177" name="Google Shape;177;p5"/>
          <p:cNvGrpSpPr/>
          <p:nvPr/>
        </p:nvGrpSpPr>
        <p:grpSpPr>
          <a:xfrm>
            <a:off x="2027874" y="1461537"/>
            <a:ext cx="8134732" cy="5184575"/>
            <a:chOff x="1085" y="72008"/>
            <a:chExt cx="8134732" cy="5184575"/>
          </a:xfrm>
        </p:grpSpPr>
        <p:sp>
          <p:nvSpPr>
            <p:cNvPr id="178" name="Google Shape;178;p5"/>
            <p:cNvSpPr/>
            <p:nvPr/>
          </p:nvSpPr>
          <p:spPr>
            <a:xfrm>
              <a:off x="6181176" y="1649527"/>
              <a:ext cx="91440" cy="4990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5"/>
            <p:cNvSpPr/>
            <p:nvPr/>
          </p:nvSpPr>
          <p:spPr>
            <a:xfrm>
              <a:off x="4068452" y="606070"/>
              <a:ext cx="2158444" cy="4990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5"/>
            <p:cNvSpPr/>
            <p:nvPr/>
          </p:nvSpPr>
          <p:spPr>
            <a:xfrm>
              <a:off x="1864287" y="1649527"/>
              <a:ext cx="91440" cy="49904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5"/>
            <p:cNvSpPr/>
            <p:nvPr/>
          </p:nvSpPr>
          <p:spPr>
            <a:xfrm>
              <a:off x="1910007" y="606070"/>
              <a:ext cx="2158444" cy="49904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5"/>
            <p:cNvSpPr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нации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219619" y="1105116"/>
              <a:ext cx="3380774" cy="5444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219619" y="1105116"/>
              <a:ext cx="3380774" cy="544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отличающие нацию от прочих форм этноса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1085" y="2148573"/>
              <a:ext cx="3817843" cy="31080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1085" y="2148573"/>
              <a:ext cx="3817843" cy="310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79388" lvl="0" marL="179388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формирование в период капита- листических отношений;</a:t>
              </a:r>
              <a:endParaRPr>
                <a:solidFill>
                  <a:schemeClr val="dk1"/>
                </a:solidFill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общая экономическая деятель- 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4536509" y="1105116"/>
              <a:ext cx="3380774" cy="54441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4536509" y="1105116"/>
              <a:ext cx="3380774" cy="544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общие для нации и этноса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4317974" y="2148573"/>
              <a:ext cx="3817843" cy="310801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 txBox="1"/>
            <p:nvPr/>
          </p:nvSpPr>
          <p:spPr>
            <a:xfrm>
              <a:off x="4317974" y="2148573"/>
              <a:ext cx="3817843" cy="310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79388" lvl="0" marL="179388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система традиционных форм по- ведения, известных всем её пред- ставителям;</a:t>
              </a:r>
              <a:endParaRPr>
                <a:solidFill>
                  <a:schemeClr val="dk1"/>
                </a:solidFill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бытовая символика и другие эле- менты культуры, которые обес- печивают взаимопонимание её представителей;</a:t>
              </a:r>
              <a:endParaRPr>
                <a:solidFill>
                  <a:schemeClr val="dk1"/>
                </a:solidFill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сходство мировоззрения;</a:t>
              </a:r>
              <a:endParaRPr>
                <a:solidFill>
                  <a:schemeClr val="dk1"/>
                </a:solidFill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национальный характер и образ мыслей;</a:t>
              </a:r>
              <a:endParaRPr>
                <a:solidFill>
                  <a:schemeClr val="dk1"/>
                </a:solidFill>
              </a:endParaRPr>
            </a:p>
            <a:p>
              <a:pPr indent="-179388" lvl="0" marL="179388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национальное самосознание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Нации и национальные отношения</a:t>
            </a:r>
            <a:endParaRPr/>
          </a:p>
        </p:txBody>
      </p:sp>
      <p:sp>
        <p:nvSpPr>
          <p:cNvPr id="197" name="Google Shape;197;p6"/>
          <p:cNvSpPr/>
          <p:nvPr/>
        </p:nvSpPr>
        <p:spPr>
          <a:xfrm>
            <a:off x="1104899" y="1433036"/>
            <a:ext cx="6270685" cy="1577583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Национальное самосознание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осознание народом своих коренных интересов, целей и идеалов, своего места среди других народов и своего отношения к ним, базирующееся на исторической памяти и предполагающее оценку прош- лого своей нации, а также её современного состояния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8" name="Google Shape;198;p6"/>
          <p:cNvSpPr/>
          <p:nvPr/>
        </p:nvSpPr>
        <p:spPr>
          <a:xfrm>
            <a:off x="1104898" y="3157086"/>
            <a:ext cx="6270685" cy="1742718"/>
          </a:xfrm>
          <a:prstGeom prst="rect">
            <a:avLst/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Национальная самоидентификация личности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– самос- тоятельное причисление человеком себя к той или иной национальности, исходя из владения языком, на котором он говорит и который считает родным, приверженности традициям и обычаям, которые он соблюдает, культуре, которая ему близка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9" name="Google Shape;19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2250" y="1433036"/>
            <a:ext cx="3593332" cy="53083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200" name="Google Shape;200;p6"/>
          <p:cNvGrpSpPr/>
          <p:nvPr/>
        </p:nvGrpSpPr>
        <p:grpSpPr>
          <a:xfrm>
            <a:off x="5056227" y="6362695"/>
            <a:ext cx="2603419" cy="411047"/>
            <a:chOff x="2185112" y="72008"/>
            <a:chExt cx="3766679" cy="534062"/>
          </a:xfrm>
        </p:grpSpPr>
        <p:sp>
          <p:nvSpPr>
            <p:cNvPr id="201" name="Google Shape;201;p6"/>
            <p:cNvSpPr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  <a:noFill/>
            <a:ln>
              <a:noFill/>
            </a:ln>
            <a:effectLst>
              <a:outerShdw blurRad="39000" rotWithShape="0" dir="5400000" dist="254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Белорус. Худ. И.Е.Репин</a:t>
              </a:r>
              <a:endParaRPr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300">
                <a:latin typeface="Cambria"/>
                <a:ea typeface="Cambria"/>
                <a:cs typeface="Cambria"/>
                <a:sym typeface="Cambria"/>
              </a:rPr>
              <a:t>Основные направления национальной политики белорусского государства</a:t>
            </a:r>
            <a:endParaRPr sz="3300"/>
          </a:p>
        </p:txBody>
      </p:sp>
      <p:sp>
        <p:nvSpPr>
          <p:cNvPr id="208" name="Google Shape;208;p7"/>
          <p:cNvSpPr/>
          <p:nvPr/>
        </p:nvSpPr>
        <p:spPr>
          <a:xfrm>
            <a:off x="5056227" y="6362695"/>
            <a:ext cx="2603419" cy="411047"/>
          </a:xfrm>
          <a:prstGeom prst="rect">
            <a:avLst/>
          </a:prstGeom>
          <a:noFill/>
          <a:ln>
            <a:noFill/>
          </a:ln>
          <a:effectLst>
            <a:outerShdw blurRad="39000" rotWithShape="0" dir="5400000" dist="25400">
              <a:srgbClr val="000000">
                <a:alpha val="3764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9" name="Google Shape;209;p7"/>
          <p:cNvGrpSpPr/>
          <p:nvPr/>
        </p:nvGrpSpPr>
        <p:grpSpPr>
          <a:xfrm>
            <a:off x="1104900" y="1448056"/>
            <a:ext cx="9980682" cy="775465"/>
            <a:chOff x="67" y="2742038"/>
            <a:chExt cx="4010278" cy="2634131"/>
          </a:xfrm>
        </p:grpSpPr>
        <p:sp>
          <p:nvSpPr>
            <p:cNvPr id="210" name="Google Shape;210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целенаправленная деятельность государственных структур по регулированию взаимоотношений между нациями, этническими группами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12" name="Google Shape;212;p7"/>
          <p:cNvGraphicFramePr/>
          <p:nvPr/>
        </p:nvGraphicFramePr>
        <p:xfrm>
          <a:off x="1638523" y="242915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{6758178E-FEFB-42F0-A9B2-673EC0CFAE1F}</a:tableStyleId>
              </a:tblPr>
              <a:tblGrid>
                <a:gridCol w="293750"/>
                <a:gridCol w="8445200"/>
              </a:tblGrid>
              <a:tr h="449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политика белорусского государства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1107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/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регулирует отношения между социальными, национальными и другими общностями на основе принципов равенства перед законом, уваже- ния прав и интересов их представителей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07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ответственно за сохранение историко-культурного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 духовного наследия, свободное развитие культур всех национальных общностей, про- живающих в Республике Беларусь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39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принадлежность гражданина Республики Беларусь не фикси- руется в документах и не принимается во внимание при рассмотрении дело- вых качеств соискателей любой должности в органах государственной власти Республики Беларусь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300">
                <a:latin typeface="Cambria"/>
                <a:ea typeface="Cambria"/>
                <a:cs typeface="Cambria"/>
                <a:sym typeface="Cambria"/>
              </a:rPr>
              <a:t>Основные направления национальной политики белорусского государства</a:t>
            </a:r>
            <a:endParaRPr sz="3300"/>
          </a:p>
        </p:txBody>
      </p:sp>
      <p:sp>
        <p:nvSpPr>
          <p:cNvPr id="218" name="Google Shape;218;p8"/>
          <p:cNvSpPr/>
          <p:nvPr/>
        </p:nvSpPr>
        <p:spPr>
          <a:xfrm>
            <a:off x="5056227" y="6362695"/>
            <a:ext cx="2603419" cy="411047"/>
          </a:xfrm>
          <a:prstGeom prst="rect">
            <a:avLst/>
          </a:prstGeom>
          <a:noFill/>
          <a:ln>
            <a:noFill/>
          </a:ln>
          <a:effectLst>
            <a:outerShdw blurRad="39000" rotWithShape="0" dir="5400000" dist="25400">
              <a:srgbClr val="000000">
                <a:alpha val="3764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19" name="Google Shape;219;p8"/>
          <p:cNvGraphicFramePr/>
          <p:nvPr/>
        </p:nvGraphicFramePr>
        <p:xfrm>
          <a:off x="1810765" y="182619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{6758178E-FEFB-42F0-A9B2-673EC0CFAE1F}</a:tableStyleId>
              </a:tblPr>
              <a:tblGrid>
                <a:gridCol w="288025"/>
                <a:gridCol w="8280925"/>
              </a:tblGrid>
              <a:tr h="477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политика белорусского государства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47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оскорбление национального достоинства преследуется по закону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3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каждому гражданину предоставляется право пользоваться родным языком, выбирать язык общения, воспитания и обучения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93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национальным общностям предоставляется право на изучение родного язы- ка в специальных классах, группах, школах, а также на возрождение нацио- нальной культуры и традиций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5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государственных учебных и воспитательных учреждениях в соответствии с пожеланиями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представителей национальных общностей разрешается изуче- ние национальных языков, может осуществляться обучение и воспитание на этих языках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</a:pPr>
            <a:r>
              <a:rPr lang="ru-RU" sz="3300">
                <a:latin typeface="Cambria"/>
                <a:ea typeface="Cambria"/>
                <a:cs typeface="Cambria"/>
                <a:sym typeface="Cambria"/>
              </a:rPr>
              <a:t>Основные направления национальной политики белорусского государства</a:t>
            </a:r>
            <a:endParaRPr sz="3300"/>
          </a:p>
        </p:txBody>
      </p:sp>
      <p:sp>
        <p:nvSpPr>
          <p:cNvPr id="225" name="Google Shape;225;p9"/>
          <p:cNvSpPr/>
          <p:nvPr/>
        </p:nvSpPr>
        <p:spPr>
          <a:xfrm>
            <a:off x="5056227" y="6362695"/>
            <a:ext cx="2603419" cy="411047"/>
          </a:xfrm>
          <a:prstGeom prst="rect">
            <a:avLst/>
          </a:prstGeom>
          <a:noFill/>
          <a:ln>
            <a:noFill/>
          </a:ln>
          <a:effectLst>
            <a:outerShdw blurRad="39000" rotWithShape="0" dir="5400000" dist="25400">
              <a:srgbClr val="000000">
                <a:alpha val="3764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6" name="Google Shape;226;p9"/>
          <p:cNvGrpSpPr/>
          <p:nvPr/>
        </p:nvGrpSpPr>
        <p:grpSpPr>
          <a:xfrm>
            <a:off x="1705165" y="2324816"/>
            <a:ext cx="8780150" cy="3433317"/>
            <a:chOff x="5082" y="711677"/>
            <a:chExt cx="8780150" cy="3433317"/>
          </a:xfrm>
        </p:grpSpPr>
        <p:sp>
          <p:nvSpPr>
            <p:cNvPr id="227" name="Google Shape;227;p9"/>
            <p:cNvSpPr/>
            <p:nvPr/>
          </p:nvSpPr>
          <p:spPr>
            <a:xfrm>
              <a:off x="5082" y="711677"/>
              <a:ext cx="7222548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9"/>
            <p:cNvSpPr txBox="1"/>
            <p:nvPr/>
          </p:nvSpPr>
          <p:spPr>
            <a:xfrm>
              <a:off x="16066" y="722661"/>
              <a:ext cx="7200580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политика белорусского государства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727337" y="1086703"/>
              <a:ext cx="722254" cy="4566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9"/>
            <p:cNvSpPr/>
            <p:nvPr/>
          </p:nvSpPr>
          <p:spPr>
            <a:xfrm>
              <a:off x="1449592" y="1180460"/>
              <a:ext cx="7335640" cy="72569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1470847" y="1201715"/>
              <a:ext cx="7293130" cy="683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общественных объединений (мероприятия по изуче- нию истории и культуры своего народа, издание газет, бюллетеней, журналов)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727337" y="1086703"/>
              <a:ext cx="722254" cy="11495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9"/>
            <p:cNvSpPr/>
            <p:nvPr/>
          </p:nvSpPr>
          <p:spPr>
            <a:xfrm>
              <a:off x="1449592" y="1999911"/>
              <a:ext cx="7335640" cy="4726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9"/>
            <p:cNvSpPr txBox="1"/>
            <p:nvPr/>
          </p:nvSpPr>
          <p:spPr>
            <a:xfrm>
              <a:off x="1463435" y="2013754"/>
              <a:ext cx="7307954" cy="444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культурно-просветительских учреждений, коллекти- вов народного творчества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727337" y="1086703"/>
              <a:ext cx="722254" cy="17417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9"/>
            <p:cNvSpPr/>
            <p:nvPr/>
          </p:nvSpPr>
          <p:spPr>
            <a:xfrm>
              <a:off x="1449592" y="2566298"/>
              <a:ext cx="7335640" cy="52439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9"/>
            <p:cNvSpPr txBox="1"/>
            <p:nvPr/>
          </p:nvSpPr>
          <p:spPr>
            <a:xfrm>
              <a:off x="1464951" y="2581657"/>
              <a:ext cx="7304922" cy="493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выбора языка воспитания и обучения, пользования родным языком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727337" y="1086703"/>
              <a:ext cx="722254" cy="23419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9"/>
            <p:cNvSpPr/>
            <p:nvPr/>
          </p:nvSpPr>
          <p:spPr>
            <a:xfrm>
              <a:off x="1449592" y="3184447"/>
              <a:ext cx="7335640" cy="48836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 txBox="1"/>
            <p:nvPr/>
          </p:nvSpPr>
          <p:spPr>
            <a:xfrm>
              <a:off x="1463896" y="3198751"/>
              <a:ext cx="7307032" cy="459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республиканский фестиваль национальных культур (с 1996 г. раз в два года в Гродно)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727337" y="1086703"/>
              <a:ext cx="722254" cy="28690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9"/>
            <p:cNvSpPr/>
            <p:nvPr/>
          </p:nvSpPr>
          <p:spPr>
            <a:xfrm>
              <a:off x="1449592" y="3766570"/>
              <a:ext cx="7335640" cy="37842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9"/>
            <p:cNvSpPr txBox="1"/>
            <p:nvPr/>
          </p:nvSpPr>
          <p:spPr>
            <a:xfrm>
              <a:off x="1460676" y="3777654"/>
              <a:ext cx="7313472" cy="3562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фестиваль искусств белорусов мира (раз в три года)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15.01.2024</vt:lpwstr>
  </property>
</Properties>
</file>