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7" roundtripDataSignature="AMtx7mhHHhH9UuSb9EPzTq1GHmJQyrBFU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752AE64-7464-4696-9AC1-FAA458FD2BED}">
  <a:tblStyle styleId="{D752AE64-7464-4696-9AC1-FAA458FD2BED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7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9" name="Google Shape;27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0" name="Google Shape;300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1" name="Google Shape;321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2" name="Google Shape;342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6" name="Google Shape;366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6" name="Google Shape;386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7" name="Google Shape;387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5" name="Google Shape;405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6" name="Google Shape;406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8" name="Google Shape;438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5" name="Google Shape;445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6" name="Google Shape;446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3" name="Google Shape;463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4" name="Google Shape;464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5" name="Google Shape;485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6" name="Google Shape;486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7" name="Google Shape;157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0" name="Google Shape;17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5" name="Google Shape;19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2" name="Google Shape;272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2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2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2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2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2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2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2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2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2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2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2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1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1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2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3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3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3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3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3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3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5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25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6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6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6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26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2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27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27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27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27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27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27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27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27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7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27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8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28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9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29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29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29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1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1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1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1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9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546014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b="1" lang="ru-RU" sz="3600" cap="none">
                <a:latin typeface="Cambria"/>
                <a:ea typeface="Cambria"/>
                <a:cs typeface="Cambria"/>
                <a:sym typeface="Cambria"/>
              </a:rPr>
              <a:t>Культурное разнообразие и диалог культур</a:t>
            </a:r>
            <a:endParaRPr b="1" sz="36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13778" y="3560181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11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mvk.yanao.ru/upload/iblock/7f4/novosti-sayt.jpg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0" r="34063" t="0"/>
          <a:stretch/>
        </p:blipFill>
        <p:spPr>
          <a:xfrm>
            <a:off x="6981063" y="1310656"/>
            <a:ext cx="5240247" cy="42021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Национальные культуры</a:t>
            </a:r>
            <a:endParaRPr/>
          </a:p>
        </p:txBody>
      </p:sp>
      <p:grpSp>
        <p:nvGrpSpPr>
          <p:cNvPr id="283" name="Google Shape;283;p10"/>
          <p:cNvGrpSpPr/>
          <p:nvPr/>
        </p:nvGrpSpPr>
        <p:grpSpPr>
          <a:xfrm>
            <a:off x="1104898" y="1500995"/>
            <a:ext cx="9980684" cy="911374"/>
            <a:chOff x="747485" y="3782290"/>
            <a:chExt cx="3963336" cy="1331041"/>
          </a:xfrm>
        </p:grpSpPr>
        <p:sp>
          <p:nvSpPr>
            <p:cNvPr id="284" name="Google Shape;284;p10"/>
            <p:cNvSpPr/>
            <p:nvPr/>
          </p:nvSpPr>
          <p:spPr>
            <a:xfrm>
              <a:off x="747485" y="3782290"/>
              <a:ext cx="3963336" cy="13310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10"/>
            <p:cNvSpPr txBox="1"/>
            <p:nvPr/>
          </p:nvSpPr>
          <p:spPr>
            <a:xfrm>
              <a:off x="747485" y="3782290"/>
              <a:ext cx="3963336" cy="13310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Национальная культура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совокупность материальных и духовных ценностей нации, а также способов взаимодействия с природой и обществом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86" name="Google Shape;286;p10"/>
          <p:cNvGrpSpPr/>
          <p:nvPr/>
        </p:nvGrpSpPr>
        <p:grpSpPr>
          <a:xfrm>
            <a:off x="1105568" y="2708691"/>
            <a:ext cx="9979343" cy="3692109"/>
            <a:chOff x="670" y="198405"/>
            <a:chExt cx="9979343" cy="3692109"/>
          </a:xfrm>
        </p:grpSpPr>
        <p:sp>
          <p:nvSpPr>
            <p:cNvPr id="287" name="Google Shape;287;p10"/>
            <p:cNvSpPr/>
            <p:nvPr/>
          </p:nvSpPr>
          <p:spPr>
            <a:xfrm>
              <a:off x="4990342" y="1165964"/>
              <a:ext cx="3530703" cy="612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8" name="Google Shape;288;p10"/>
            <p:cNvSpPr/>
            <p:nvPr/>
          </p:nvSpPr>
          <p:spPr>
            <a:xfrm>
              <a:off x="4944621" y="1165964"/>
              <a:ext cx="91440" cy="612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9" name="Google Shape;289;p10"/>
            <p:cNvSpPr/>
            <p:nvPr/>
          </p:nvSpPr>
          <p:spPr>
            <a:xfrm>
              <a:off x="1459638" y="1165964"/>
              <a:ext cx="3530703" cy="612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0" name="Google Shape;290;p10"/>
            <p:cNvSpPr/>
            <p:nvPr/>
          </p:nvSpPr>
          <p:spPr>
            <a:xfrm>
              <a:off x="2286640" y="198405"/>
              <a:ext cx="5407403" cy="9675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10"/>
            <p:cNvSpPr txBox="1"/>
            <p:nvPr/>
          </p:nvSpPr>
          <p:spPr>
            <a:xfrm>
              <a:off x="2286640" y="198405"/>
              <a:ext cx="5407403" cy="9675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Национальная культура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2" name="Google Shape;292;p10"/>
            <p:cNvSpPr/>
            <p:nvPr/>
          </p:nvSpPr>
          <p:spPr>
            <a:xfrm>
              <a:off x="670" y="1778731"/>
              <a:ext cx="2917936" cy="211178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0"/>
            <p:cNvSpPr txBox="1"/>
            <p:nvPr/>
          </p:nvSpPr>
          <p:spPr>
            <a:xfrm>
              <a:off x="670" y="1778731"/>
              <a:ext cx="2917936" cy="21117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элементы национального характера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4" name="Google Shape;294;p10"/>
            <p:cNvSpPr/>
            <p:nvPr/>
          </p:nvSpPr>
          <p:spPr>
            <a:xfrm>
              <a:off x="3531373" y="1778731"/>
              <a:ext cx="2917936" cy="211178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0"/>
            <p:cNvSpPr txBox="1"/>
            <p:nvPr/>
          </p:nvSpPr>
          <p:spPr>
            <a:xfrm>
              <a:off x="3531373" y="1778731"/>
              <a:ext cx="2917936" cy="21117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элементы, которые не имеют узконационального характера, - произведения великих писателей, худож- ников, музыкантов, учёных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6" name="Google Shape;296;p10"/>
            <p:cNvSpPr/>
            <p:nvPr/>
          </p:nvSpPr>
          <p:spPr>
            <a:xfrm>
              <a:off x="7062077" y="1778731"/>
              <a:ext cx="2917936" cy="211178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0"/>
            <p:cNvSpPr txBox="1"/>
            <p:nvPr/>
          </p:nvSpPr>
          <p:spPr>
            <a:xfrm>
              <a:off x="7062077" y="1778731"/>
              <a:ext cx="2917936" cy="21117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ценности, созданные в процессе взаимодействия с другими культурами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Национальные культуры</a:t>
            </a:r>
            <a:endParaRPr/>
          </a:p>
        </p:txBody>
      </p:sp>
      <p:grpSp>
        <p:nvGrpSpPr>
          <p:cNvPr id="304" name="Google Shape;304;p11"/>
          <p:cNvGrpSpPr/>
          <p:nvPr/>
        </p:nvGrpSpPr>
        <p:grpSpPr>
          <a:xfrm>
            <a:off x="1480473" y="1460068"/>
            <a:ext cx="9229535" cy="5102428"/>
            <a:chOff x="375573" y="2204"/>
            <a:chExt cx="9229535" cy="5102428"/>
          </a:xfrm>
        </p:grpSpPr>
        <p:sp>
          <p:nvSpPr>
            <p:cNvPr id="305" name="Google Shape;305;p11"/>
            <p:cNvSpPr/>
            <p:nvPr/>
          </p:nvSpPr>
          <p:spPr>
            <a:xfrm>
              <a:off x="375573" y="2204"/>
              <a:ext cx="4593767" cy="8504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11"/>
            <p:cNvSpPr txBox="1"/>
            <p:nvPr/>
          </p:nvSpPr>
          <p:spPr>
            <a:xfrm>
              <a:off x="400480" y="27111"/>
              <a:ext cx="4543953" cy="8005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Национальная культура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7" name="Google Shape;307;p11"/>
            <p:cNvSpPr/>
            <p:nvPr/>
          </p:nvSpPr>
          <p:spPr>
            <a:xfrm>
              <a:off x="834950" y="852609"/>
              <a:ext cx="459376" cy="6378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8" name="Google Shape;308;p11"/>
            <p:cNvSpPr/>
            <p:nvPr/>
          </p:nvSpPr>
          <p:spPr>
            <a:xfrm>
              <a:off x="1294327" y="1065210"/>
              <a:ext cx="8310781" cy="8504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1"/>
            <p:cNvSpPr txBox="1"/>
            <p:nvPr/>
          </p:nvSpPr>
          <p:spPr>
            <a:xfrm>
              <a:off x="1319234" y="1090117"/>
              <a:ext cx="8260967" cy="8005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уникальность и неповторимость национальной культуры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0" name="Google Shape;310;p11"/>
            <p:cNvSpPr/>
            <p:nvPr/>
          </p:nvSpPr>
          <p:spPr>
            <a:xfrm>
              <a:off x="834950" y="852609"/>
              <a:ext cx="459376" cy="170080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1" name="Google Shape;311;p11"/>
            <p:cNvSpPr/>
            <p:nvPr/>
          </p:nvSpPr>
          <p:spPr>
            <a:xfrm>
              <a:off x="1294327" y="2128216"/>
              <a:ext cx="8310781" cy="8504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1"/>
            <p:cNvSpPr txBox="1"/>
            <p:nvPr/>
          </p:nvSpPr>
          <p:spPr>
            <a:xfrm>
              <a:off x="1319234" y="2153123"/>
              <a:ext cx="8260967" cy="8005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способность национальной культуры участвовать в мировом развитии, вклю- чаться в универсальные культурные процессы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3" name="Google Shape;313;p11"/>
            <p:cNvSpPr/>
            <p:nvPr/>
          </p:nvSpPr>
          <p:spPr>
            <a:xfrm>
              <a:off x="834950" y="852609"/>
              <a:ext cx="459376" cy="27638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4" name="Google Shape;314;p11"/>
            <p:cNvSpPr/>
            <p:nvPr/>
          </p:nvSpPr>
          <p:spPr>
            <a:xfrm>
              <a:off x="1294327" y="3191222"/>
              <a:ext cx="8310781" cy="8504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11"/>
            <p:cNvSpPr txBox="1"/>
            <p:nvPr/>
          </p:nvSpPr>
          <p:spPr>
            <a:xfrm>
              <a:off x="1319234" y="3216129"/>
              <a:ext cx="8260967" cy="8005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народная культура – основа национальной культуры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6" name="Google Shape;316;p11"/>
            <p:cNvSpPr/>
            <p:nvPr/>
          </p:nvSpPr>
          <p:spPr>
            <a:xfrm>
              <a:off x="834950" y="852609"/>
              <a:ext cx="459376" cy="38268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7" name="Google Shape;317;p11"/>
            <p:cNvSpPr/>
            <p:nvPr/>
          </p:nvSpPr>
          <p:spPr>
            <a:xfrm>
              <a:off x="1294327" y="4254228"/>
              <a:ext cx="8310781" cy="8504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1"/>
            <p:cNvSpPr txBox="1"/>
            <p:nvPr/>
          </p:nvSpPr>
          <p:spPr>
            <a:xfrm>
              <a:off x="1319234" y="4279135"/>
              <a:ext cx="8260967" cy="8005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национальная культура проявляется в единстве достижений элитарной, мас- совой и народной культур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Национальные культуры</a:t>
            </a:r>
            <a:endParaRPr/>
          </a:p>
        </p:txBody>
      </p:sp>
      <p:grpSp>
        <p:nvGrpSpPr>
          <p:cNvPr id="325" name="Google Shape;325;p12"/>
          <p:cNvGrpSpPr/>
          <p:nvPr/>
        </p:nvGrpSpPr>
        <p:grpSpPr>
          <a:xfrm>
            <a:off x="1183174" y="1458746"/>
            <a:ext cx="9824133" cy="5105073"/>
            <a:chOff x="78274" y="882"/>
            <a:chExt cx="9824133" cy="5105073"/>
          </a:xfrm>
        </p:grpSpPr>
        <p:sp>
          <p:nvSpPr>
            <p:cNvPr id="326" name="Google Shape;326;p12"/>
            <p:cNvSpPr/>
            <p:nvPr/>
          </p:nvSpPr>
          <p:spPr>
            <a:xfrm>
              <a:off x="78274" y="882"/>
              <a:ext cx="4751719" cy="87964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12"/>
            <p:cNvSpPr txBox="1"/>
            <p:nvPr/>
          </p:nvSpPr>
          <p:spPr>
            <a:xfrm>
              <a:off x="104038" y="26646"/>
              <a:ext cx="4700191" cy="8281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Национальная культура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8" name="Google Shape;328;p12"/>
            <p:cNvSpPr/>
            <p:nvPr/>
          </p:nvSpPr>
          <p:spPr>
            <a:xfrm>
              <a:off x="553446" y="880527"/>
              <a:ext cx="475171" cy="54316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9" name="Google Shape;329;p12"/>
            <p:cNvSpPr/>
            <p:nvPr/>
          </p:nvSpPr>
          <p:spPr>
            <a:xfrm>
              <a:off x="1028618" y="1100438"/>
              <a:ext cx="8873789" cy="64651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2"/>
            <p:cNvSpPr txBox="1"/>
            <p:nvPr/>
          </p:nvSpPr>
          <p:spPr>
            <a:xfrm>
              <a:off x="1047554" y="1119374"/>
              <a:ext cx="8835917" cy="6086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имеет письменный характер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1" name="Google Shape;331;p12"/>
            <p:cNvSpPr/>
            <p:nvPr/>
          </p:nvSpPr>
          <p:spPr>
            <a:xfrm>
              <a:off x="553446" y="880527"/>
              <a:ext cx="475171" cy="143618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2" name="Google Shape;332;p12"/>
            <p:cNvSpPr/>
            <p:nvPr/>
          </p:nvSpPr>
          <p:spPr>
            <a:xfrm>
              <a:off x="1028618" y="1966862"/>
              <a:ext cx="8873789" cy="6997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12"/>
            <p:cNvSpPr txBox="1"/>
            <p:nvPr/>
          </p:nvSpPr>
          <p:spPr>
            <a:xfrm>
              <a:off x="1049112" y="1987356"/>
              <a:ext cx="8832801" cy="6587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возникает как следствие формирования нации, при формировании национального государства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4" name="Google Shape;334;p12"/>
            <p:cNvSpPr/>
            <p:nvPr/>
          </p:nvSpPr>
          <p:spPr>
            <a:xfrm>
              <a:off x="553446" y="880527"/>
              <a:ext cx="475171" cy="256591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5" name="Google Shape;335;p12"/>
            <p:cNvSpPr/>
            <p:nvPr/>
          </p:nvSpPr>
          <p:spPr>
            <a:xfrm>
              <a:off x="1028618" y="2886479"/>
              <a:ext cx="8873789" cy="111992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2"/>
            <p:cNvSpPr txBox="1"/>
            <p:nvPr/>
          </p:nvSpPr>
          <p:spPr>
            <a:xfrm>
              <a:off x="1061419" y="2919280"/>
              <a:ext cx="8808187" cy="105431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основывается на развитом национальном языке, который закрепляется в  литера- турных произведениях и является показателем уровня развития нации; литера- турный национальный язык является основой для формирования национальной культуры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7" name="Google Shape;337;p12"/>
            <p:cNvSpPr/>
            <p:nvPr/>
          </p:nvSpPr>
          <p:spPr>
            <a:xfrm>
              <a:off x="553446" y="880527"/>
              <a:ext cx="475171" cy="378560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8" name="Google Shape;338;p12"/>
            <p:cNvSpPr/>
            <p:nvPr/>
          </p:nvSpPr>
          <p:spPr>
            <a:xfrm>
              <a:off x="1028618" y="4226310"/>
              <a:ext cx="8873789" cy="87964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12"/>
            <p:cNvSpPr txBox="1"/>
            <p:nvPr/>
          </p:nvSpPr>
          <p:spPr>
            <a:xfrm>
              <a:off x="1054382" y="4252074"/>
              <a:ext cx="8822261" cy="8281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национальная культура формирует и закрепляет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национальное самосознание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совокупность представлений, традиций и понятий, позволяющих осознавать и причислять себя к нации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Национальные культуры</a:t>
            </a:r>
            <a:endParaRPr/>
          </a:p>
        </p:txBody>
      </p:sp>
      <p:grpSp>
        <p:nvGrpSpPr>
          <p:cNvPr id="346" name="Google Shape;346;p13"/>
          <p:cNvGrpSpPr/>
          <p:nvPr/>
        </p:nvGrpSpPr>
        <p:grpSpPr>
          <a:xfrm>
            <a:off x="1148893" y="1458545"/>
            <a:ext cx="9892694" cy="5105474"/>
            <a:chOff x="43993" y="681"/>
            <a:chExt cx="9892694" cy="5105474"/>
          </a:xfrm>
        </p:grpSpPr>
        <p:sp>
          <p:nvSpPr>
            <p:cNvPr id="347" name="Google Shape;347;p13"/>
            <p:cNvSpPr/>
            <p:nvPr/>
          </p:nvSpPr>
          <p:spPr>
            <a:xfrm>
              <a:off x="43993" y="681"/>
              <a:ext cx="4664417" cy="70420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13"/>
            <p:cNvSpPr txBox="1"/>
            <p:nvPr/>
          </p:nvSpPr>
          <p:spPr>
            <a:xfrm>
              <a:off x="64618" y="21306"/>
              <a:ext cx="4623167" cy="6629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Компоненты национальной культуры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9" name="Google Shape;349;p13"/>
            <p:cNvSpPr/>
            <p:nvPr/>
          </p:nvSpPr>
          <p:spPr>
            <a:xfrm>
              <a:off x="510435" y="704885"/>
              <a:ext cx="466441" cy="52815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0" name="Google Shape;350;p13"/>
            <p:cNvSpPr/>
            <p:nvPr/>
          </p:nvSpPr>
          <p:spPr>
            <a:xfrm>
              <a:off x="976877" y="880935"/>
              <a:ext cx="8958244" cy="70420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13"/>
            <p:cNvSpPr txBox="1"/>
            <p:nvPr/>
          </p:nvSpPr>
          <p:spPr>
            <a:xfrm>
              <a:off x="997502" y="901560"/>
              <a:ext cx="8916994" cy="6629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общее историческое прошлое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(существует в виде культурно-исторической памя- ти)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2" name="Google Shape;352;p13"/>
            <p:cNvSpPr/>
            <p:nvPr/>
          </p:nvSpPr>
          <p:spPr>
            <a:xfrm>
              <a:off x="510435" y="704885"/>
              <a:ext cx="466441" cy="140840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3" name="Google Shape;353;p13"/>
            <p:cNvSpPr/>
            <p:nvPr/>
          </p:nvSpPr>
          <p:spPr>
            <a:xfrm>
              <a:off x="976877" y="1761190"/>
              <a:ext cx="8958244" cy="70420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13"/>
            <p:cNvSpPr txBox="1"/>
            <p:nvPr/>
          </p:nvSpPr>
          <p:spPr>
            <a:xfrm>
              <a:off x="997502" y="1781815"/>
              <a:ext cx="8916994" cy="6629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специфические нормы, определяющие особенности взаимодействия между людьми - обычаи, традиции, мораль, религия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5" name="Google Shape;355;p13"/>
            <p:cNvSpPr/>
            <p:nvPr/>
          </p:nvSpPr>
          <p:spPr>
            <a:xfrm>
              <a:off x="510435" y="704885"/>
              <a:ext cx="466441" cy="228866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6" name="Google Shape;356;p13"/>
            <p:cNvSpPr/>
            <p:nvPr/>
          </p:nvSpPr>
          <p:spPr>
            <a:xfrm>
              <a:off x="976877" y="2641444"/>
              <a:ext cx="8958244" cy="70420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13"/>
            <p:cNvSpPr txBox="1"/>
            <p:nvPr/>
          </p:nvSpPr>
          <p:spPr>
            <a:xfrm>
              <a:off x="997502" y="2662069"/>
              <a:ext cx="8916994" cy="6629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материальные и духовные ценности, артефакты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8" name="Google Shape;358;p13"/>
            <p:cNvSpPr/>
            <p:nvPr/>
          </p:nvSpPr>
          <p:spPr>
            <a:xfrm>
              <a:off x="510435" y="704885"/>
              <a:ext cx="466441" cy="31689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9" name="Google Shape;359;p13"/>
            <p:cNvSpPr/>
            <p:nvPr/>
          </p:nvSpPr>
          <p:spPr>
            <a:xfrm>
              <a:off x="976877" y="3521698"/>
              <a:ext cx="8958244" cy="70420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13"/>
            <p:cNvSpPr txBox="1"/>
            <p:nvPr/>
          </p:nvSpPr>
          <p:spPr>
            <a:xfrm>
              <a:off x="997502" y="3542323"/>
              <a:ext cx="8916994" cy="6629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национальный язык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1" name="Google Shape;361;p13"/>
            <p:cNvSpPr/>
            <p:nvPr/>
          </p:nvSpPr>
          <p:spPr>
            <a:xfrm>
              <a:off x="510435" y="704885"/>
              <a:ext cx="466441" cy="40491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2" name="Google Shape;362;p13"/>
            <p:cNvSpPr/>
            <p:nvPr/>
          </p:nvSpPr>
          <p:spPr>
            <a:xfrm>
              <a:off x="976877" y="4401952"/>
              <a:ext cx="8959810" cy="70420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13"/>
            <p:cNvSpPr txBox="1"/>
            <p:nvPr/>
          </p:nvSpPr>
          <p:spPr>
            <a:xfrm>
              <a:off x="997502" y="4422577"/>
              <a:ext cx="8918560" cy="6629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характерные формы организации различных видов деятельности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(от культуры труда до художественной культуры)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Национальные культуры</a:t>
            </a:r>
            <a:endParaRPr/>
          </a:p>
        </p:txBody>
      </p:sp>
      <p:grpSp>
        <p:nvGrpSpPr>
          <p:cNvPr id="370" name="Google Shape;370;p14"/>
          <p:cNvGrpSpPr/>
          <p:nvPr/>
        </p:nvGrpSpPr>
        <p:grpSpPr>
          <a:xfrm>
            <a:off x="1526959" y="2110740"/>
            <a:ext cx="3417903" cy="1313947"/>
            <a:chOff x="16947" y="681"/>
            <a:chExt cx="4706030" cy="704203"/>
          </a:xfrm>
        </p:grpSpPr>
        <p:sp>
          <p:nvSpPr>
            <p:cNvPr id="371" name="Google Shape;371;p14"/>
            <p:cNvSpPr/>
            <p:nvPr/>
          </p:nvSpPr>
          <p:spPr>
            <a:xfrm>
              <a:off x="43993" y="681"/>
              <a:ext cx="4664417" cy="70420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14"/>
            <p:cNvSpPr txBox="1"/>
            <p:nvPr/>
          </p:nvSpPr>
          <p:spPr>
            <a:xfrm>
              <a:off x="16947" y="11346"/>
              <a:ext cx="4706030" cy="68038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Мировая культура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73" name="Google Shape;373;p14"/>
          <p:cNvGrpSpPr/>
          <p:nvPr/>
        </p:nvGrpSpPr>
        <p:grpSpPr>
          <a:xfrm>
            <a:off x="6946939" y="2068496"/>
            <a:ext cx="3386669" cy="1322775"/>
            <a:chOff x="43993" y="-1334"/>
            <a:chExt cx="4675168" cy="708934"/>
          </a:xfrm>
        </p:grpSpPr>
        <p:sp>
          <p:nvSpPr>
            <p:cNvPr id="374" name="Google Shape;374;p14"/>
            <p:cNvSpPr/>
            <p:nvPr/>
          </p:nvSpPr>
          <p:spPr>
            <a:xfrm>
              <a:off x="43993" y="681"/>
              <a:ext cx="4664417" cy="70420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14"/>
            <p:cNvSpPr txBox="1"/>
            <p:nvPr/>
          </p:nvSpPr>
          <p:spPr>
            <a:xfrm>
              <a:off x="64618" y="-1334"/>
              <a:ext cx="4654543" cy="7089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проявление универсализма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76" name="Google Shape;376;p14"/>
          <p:cNvSpPr/>
          <p:nvPr/>
        </p:nvSpPr>
        <p:spPr>
          <a:xfrm>
            <a:off x="5198752" y="2397112"/>
            <a:ext cx="1483744" cy="664234"/>
          </a:xfrm>
          <a:prstGeom prst="rightArrow">
            <a:avLst>
              <a:gd fmla="val 50000" name="adj1"/>
              <a:gd fmla="val 87662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77" name="Google Shape;377;p14"/>
          <p:cNvGrpSpPr/>
          <p:nvPr/>
        </p:nvGrpSpPr>
        <p:grpSpPr>
          <a:xfrm>
            <a:off x="1540489" y="4030147"/>
            <a:ext cx="3378881" cy="1313947"/>
            <a:chOff x="43993" y="681"/>
            <a:chExt cx="4664417" cy="704203"/>
          </a:xfrm>
        </p:grpSpPr>
        <p:sp>
          <p:nvSpPr>
            <p:cNvPr id="378" name="Google Shape;378;p14"/>
            <p:cNvSpPr/>
            <p:nvPr/>
          </p:nvSpPr>
          <p:spPr>
            <a:xfrm>
              <a:off x="43993" y="681"/>
              <a:ext cx="4664417" cy="70420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14"/>
            <p:cNvSpPr txBox="1"/>
            <p:nvPr/>
          </p:nvSpPr>
          <p:spPr>
            <a:xfrm>
              <a:off x="64617" y="850"/>
              <a:ext cx="4629961" cy="6946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Национальная культура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80" name="Google Shape;380;p14"/>
          <p:cNvGrpSpPr/>
          <p:nvPr/>
        </p:nvGrpSpPr>
        <p:grpSpPr>
          <a:xfrm>
            <a:off x="6931999" y="3986075"/>
            <a:ext cx="3392731" cy="1319535"/>
            <a:chOff x="43993" y="-2314"/>
            <a:chExt cx="4683536" cy="707198"/>
          </a:xfrm>
        </p:grpSpPr>
        <p:sp>
          <p:nvSpPr>
            <p:cNvPr id="381" name="Google Shape;381;p14"/>
            <p:cNvSpPr/>
            <p:nvPr/>
          </p:nvSpPr>
          <p:spPr>
            <a:xfrm>
              <a:off x="43993" y="681"/>
              <a:ext cx="4664417" cy="70420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4"/>
            <p:cNvSpPr txBox="1"/>
            <p:nvPr/>
          </p:nvSpPr>
          <p:spPr>
            <a:xfrm>
              <a:off x="64618" y="-2314"/>
              <a:ext cx="4662911" cy="69941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проявление уникальности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83" name="Google Shape;383;p14"/>
          <p:cNvSpPr/>
          <p:nvPr/>
        </p:nvSpPr>
        <p:spPr>
          <a:xfrm>
            <a:off x="5183812" y="4316519"/>
            <a:ext cx="1483744" cy="664234"/>
          </a:xfrm>
          <a:prstGeom prst="rightArrow">
            <a:avLst>
              <a:gd fmla="val 50000" name="adj1"/>
              <a:gd fmla="val 87662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Поликультурное взаимодействие. Этнокультурные стереотипы и проявления ксенофобии</a:t>
            </a:r>
            <a:endParaRPr/>
          </a:p>
        </p:txBody>
      </p:sp>
      <p:grpSp>
        <p:nvGrpSpPr>
          <p:cNvPr id="390" name="Google Shape;390;p15"/>
          <p:cNvGrpSpPr/>
          <p:nvPr/>
        </p:nvGrpSpPr>
        <p:grpSpPr>
          <a:xfrm>
            <a:off x="1105568" y="1589100"/>
            <a:ext cx="9979343" cy="4891600"/>
            <a:chOff x="670" y="142040"/>
            <a:chExt cx="9979343" cy="4891600"/>
          </a:xfrm>
        </p:grpSpPr>
        <p:sp>
          <p:nvSpPr>
            <p:cNvPr id="391" name="Google Shape;391;p15"/>
            <p:cNvSpPr/>
            <p:nvPr/>
          </p:nvSpPr>
          <p:spPr>
            <a:xfrm>
              <a:off x="4990342" y="1109599"/>
              <a:ext cx="3530703" cy="612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2" name="Google Shape;392;p15"/>
            <p:cNvSpPr/>
            <p:nvPr/>
          </p:nvSpPr>
          <p:spPr>
            <a:xfrm>
              <a:off x="4944621" y="1109599"/>
              <a:ext cx="91440" cy="612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3" name="Google Shape;393;p15"/>
            <p:cNvSpPr/>
            <p:nvPr/>
          </p:nvSpPr>
          <p:spPr>
            <a:xfrm>
              <a:off x="1459638" y="1109599"/>
              <a:ext cx="3530703" cy="612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4" name="Google Shape;394;p15"/>
            <p:cNvSpPr/>
            <p:nvPr/>
          </p:nvSpPr>
          <p:spPr>
            <a:xfrm>
              <a:off x="2286640" y="142040"/>
              <a:ext cx="5407403" cy="9675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15"/>
            <p:cNvSpPr txBox="1"/>
            <p:nvPr/>
          </p:nvSpPr>
          <p:spPr>
            <a:xfrm>
              <a:off x="2286640" y="142040"/>
              <a:ext cx="5407403" cy="9675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Формы поликультурного взаимодействия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6" name="Google Shape;396;p15"/>
            <p:cNvSpPr/>
            <p:nvPr/>
          </p:nvSpPr>
          <p:spPr>
            <a:xfrm>
              <a:off x="670" y="1722366"/>
              <a:ext cx="2917936" cy="33112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15"/>
            <p:cNvSpPr txBox="1"/>
            <p:nvPr/>
          </p:nvSpPr>
          <p:spPr>
            <a:xfrm>
              <a:off x="670" y="1722366"/>
              <a:ext cx="2917936" cy="33112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этноцентризм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стремле- ние человека восприни- мать и описывать всё про- исходящее сквозь призму ценностей и норм своей эт- нической группы,  рассмат- ривать её культуру как об- разцовую (европоцент- ризм, американоцентризм, китаецентризм и т.д.)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8" name="Google Shape;398;p15"/>
            <p:cNvSpPr/>
            <p:nvPr/>
          </p:nvSpPr>
          <p:spPr>
            <a:xfrm>
              <a:off x="3531373" y="1722366"/>
              <a:ext cx="2917936" cy="33112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15"/>
            <p:cNvSpPr txBox="1"/>
            <p:nvPr/>
          </p:nvSpPr>
          <p:spPr>
            <a:xfrm>
              <a:off x="3531373" y="1722366"/>
              <a:ext cx="2917936" cy="33112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ксенофобия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неприязнен- ное и даже враждебное отношении к представите- лям иных культур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0" name="Google Shape;400;p15"/>
            <p:cNvSpPr/>
            <p:nvPr/>
          </p:nvSpPr>
          <p:spPr>
            <a:xfrm>
              <a:off x="7062077" y="1722366"/>
              <a:ext cx="2917936" cy="33112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15"/>
            <p:cNvSpPr txBox="1"/>
            <p:nvPr/>
          </p:nvSpPr>
          <p:spPr>
            <a:xfrm>
              <a:off x="7062077" y="1722366"/>
              <a:ext cx="2917936" cy="33112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диалог между культурами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02" name="Google Shape;402;p15"/>
          <p:cNvSpPr/>
          <p:nvPr/>
        </p:nvSpPr>
        <p:spPr>
          <a:xfrm>
            <a:off x="3475942" y="5875007"/>
            <a:ext cx="2130725" cy="698739"/>
          </a:xfrm>
          <a:prstGeom prst="leftArrow">
            <a:avLst>
              <a:gd fmla="val 50000" name="adj1"/>
              <a:gd fmla="val 83803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обычно связана с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Поликультурное взаимодействие. Этнокультурные стереотипы и проявления ксенофобии</a:t>
            </a:r>
            <a:endParaRPr/>
          </a:p>
        </p:txBody>
      </p:sp>
      <p:grpSp>
        <p:nvGrpSpPr>
          <p:cNvPr id="409" name="Google Shape;409;p16"/>
          <p:cNvGrpSpPr/>
          <p:nvPr/>
        </p:nvGrpSpPr>
        <p:grpSpPr>
          <a:xfrm>
            <a:off x="1105570" y="2971801"/>
            <a:ext cx="9979343" cy="3545454"/>
            <a:chOff x="670" y="211347"/>
            <a:chExt cx="9979343" cy="3545454"/>
          </a:xfrm>
        </p:grpSpPr>
        <p:sp>
          <p:nvSpPr>
            <p:cNvPr id="410" name="Google Shape;410;p16"/>
            <p:cNvSpPr/>
            <p:nvPr/>
          </p:nvSpPr>
          <p:spPr>
            <a:xfrm>
              <a:off x="4990342" y="1384489"/>
              <a:ext cx="3530703" cy="612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1" name="Google Shape;411;p16"/>
            <p:cNvSpPr/>
            <p:nvPr/>
          </p:nvSpPr>
          <p:spPr>
            <a:xfrm>
              <a:off x="4944621" y="1384489"/>
              <a:ext cx="91440" cy="612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2" name="Google Shape;412;p16"/>
            <p:cNvSpPr/>
            <p:nvPr/>
          </p:nvSpPr>
          <p:spPr>
            <a:xfrm>
              <a:off x="1459638" y="1384489"/>
              <a:ext cx="3530703" cy="612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3" name="Google Shape;413;p16"/>
            <p:cNvSpPr/>
            <p:nvPr/>
          </p:nvSpPr>
          <p:spPr>
            <a:xfrm>
              <a:off x="1260095" y="211347"/>
              <a:ext cx="7460493" cy="11731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16"/>
            <p:cNvSpPr txBox="1"/>
            <p:nvPr/>
          </p:nvSpPr>
          <p:spPr>
            <a:xfrm>
              <a:off x="1260095" y="211347"/>
              <a:ext cx="7460493" cy="11731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Этнокультурный стереотип (национальный стереотип)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сложив- шиеся представления о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менталитете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(складе ума, образе мыслей) и стандартном поведении представителей  какого-либо народа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5" name="Google Shape;415;p16"/>
            <p:cNvSpPr/>
            <p:nvPr/>
          </p:nvSpPr>
          <p:spPr>
            <a:xfrm>
              <a:off x="670" y="1997256"/>
              <a:ext cx="2917936" cy="17595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16"/>
            <p:cNvSpPr txBox="1"/>
            <p:nvPr/>
          </p:nvSpPr>
          <p:spPr>
            <a:xfrm>
              <a:off x="670" y="1997256"/>
              <a:ext cx="2917936" cy="17595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комплиментарный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(представители народа создают о себе хвалебные представления)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7" name="Google Shape;417;p16"/>
            <p:cNvSpPr/>
            <p:nvPr/>
          </p:nvSpPr>
          <p:spPr>
            <a:xfrm>
              <a:off x="3531373" y="1997256"/>
              <a:ext cx="2917936" cy="17595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16"/>
            <p:cNvSpPr txBox="1"/>
            <p:nvPr/>
          </p:nvSpPr>
          <p:spPr>
            <a:xfrm>
              <a:off x="3531373" y="1997256"/>
              <a:ext cx="2917936" cy="17595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юмористический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9" name="Google Shape;419;p16"/>
            <p:cNvSpPr/>
            <p:nvPr/>
          </p:nvSpPr>
          <p:spPr>
            <a:xfrm>
              <a:off x="7062077" y="1997256"/>
              <a:ext cx="2917936" cy="17595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16"/>
            <p:cNvSpPr txBox="1"/>
            <p:nvPr/>
          </p:nvSpPr>
          <p:spPr>
            <a:xfrm>
              <a:off x="7062077" y="1997256"/>
              <a:ext cx="2917936" cy="17595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негативный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21" name="Google Shape;421;p16"/>
          <p:cNvSpPr/>
          <p:nvPr/>
        </p:nvSpPr>
        <p:spPr>
          <a:xfrm flipH="1">
            <a:off x="6078746" y="2177873"/>
            <a:ext cx="3530703" cy="807011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0" y="45558"/>
                </a:lnTo>
                <a:lnTo>
                  <a:pt x="120000" y="45558"/>
                </a:lnTo>
                <a:lnTo>
                  <a:pt x="120000" y="91116"/>
                </a:lnTo>
              </a:path>
            </a:pathLst>
          </a:custGeom>
          <a:noFill/>
          <a:ln cap="flat" cmpd="thickThin" w="48000">
            <a:solidFill>
              <a:srgbClr val="403934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2" name="Google Shape;422;p16"/>
          <p:cNvSpPr/>
          <p:nvPr/>
        </p:nvSpPr>
        <p:spPr>
          <a:xfrm flipH="1">
            <a:off x="2548042" y="2160767"/>
            <a:ext cx="3530703" cy="824117"/>
          </a:xfrm>
          <a:custGeom>
            <a:rect b="b" l="l" r="r" t="t"/>
            <a:pathLst>
              <a:path extrusionOk="0" h="120000" w="120000">
                <a:moveTo>
                  <a:pt x="120000" y="0"/>
                </a:moveTo>
                <a:lnTo>
                  <a:pt x="120000" y="44613"/>
                </a:lnTo>
                <a:lnTo>
                  <a:pt x="0" y="44613"/>
                </a:lnTo>
                <a:lnTo>
                  <a:pt x="0" y="89225"/>
                </a:lnTo>
              </a:path>
            </a:pathLst>
          </a:custGeom>
          <a:noFill/>
          <a:ln cap="flat" cmpd="thickThin" w="48000">
            <a:solidFill>
              <a:srgbClr val="403934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3" name="Google Shape;423;p16"/>
          <p:cNvSpPr/>
          <p:nvPr/>
        </p:nvSpPr>
        <p:spPr>
          <a:xfrm>
            <a:off x="6045887" y="2143661"/>
            <a:ext cx="45720" cy="854303"/>
          </a:xfrm>
          <a:custGeom>
            <a:rect b="b" l="l" r="r" t="t"/>
            <a:pathLst>
              <a:path extrusionOk="0" h="120000" w="120000">
                <a:moveTo>
                  <a:pt x="120000" y="0"/>
                </a:moveTo>
                <a:lnTo>
                  <a:pt x="120000" y="86072"/>
                </a:lnTo>
              </a:path>
            </a:pathLst>
          </a:custGeom>
          <a:noFill/>
          <a:ln cap="flat" cmpd="thickThin" w="48000">
            <a:solidFill>
              <a:srgbClr val="403934"/>
            </a:solidFill>
            <a:prstDash val="solid"/>
            <a:round/>
            <a:headEnd len="sm" w="sm" type="none"/>
            <a:tailEnd len="sm" w="sm" type="none"/>
          </a:ln>
        </p:spPr>
      </p:sp>
      <p:grpSp>
        <p:nvGrpSpPr>
          <p:cNvPr id="424" name="Google Shape;424;p16"/>
          <p:cNvGrpSpPr/>
          <p:nvPr/>
        </p:nvGrpSpPr>
        <p:grpSpPr>
          <a:xfrm>
            <a:off x="1104900" y="1487734"/>
            <a:ext cx="2917936" cy="655927"/>
            <a:chOff x="670" y="1997256"/>
            <a:chExt cx="2917936" cy="1759545"/>
          </a:xfrm>
        </p:grpSpPr>
        <p:sp>
          <p:nvSpPr>
            <p:cNvPr id="425" name="Google Shape;425;p16"/>
            <p:cNvSpPr/>
            <p:nvPr/>
          </p:nvSpPr>
          <p:spPr>
            <a:xfrm>
              <a:off x="670" y="1997256"/>
              <a:ext cx="2917936" cy="17595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16"/>
            <p:cNvSpPr txBox="1"/>
            <p:nvPr/>
          </p:nvSpPr>
          <p:spPr>
            <a:xfrm>
              <a:off x="670" y="1997256"/>
              <a:ext cx="2917936" cy="17595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упрощённость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27" name="Google Shape;427;p16"/>
          <p:cNvGrpSpPr/>
          <p:nvPr/>
        </p:nvGrpSpPr>
        <p:grpSpPr>
          <a:xfrm>
            <a:off x="4619778" y="1504840"/>
            <a:ext cx="2917936" cy="655927"/>
            <a:chOff x="670" y="1997256"/>
            <a:chExt cx="2917936" cy="1759545"/>
          </a:xfrm>
        </p:grpSpPr>
        <p:sp>
          <p:nvSpPr>
            <p:cNvPr id="428" name="Google Shape;428;p16"/>
            <p:cNvSpPr/>
            <p:nvPr/>
          </p:nvSpPr>
          <p:spPr>
            <a:xfrm>
              <a:off x="670" y="1997256"/>
              <a:ext cx="2917936" cy="17595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16"/>
            <p:cNvSpPr txBox="1"/>
            <p:nvPr/>
          </p:nvSpPr>
          <p:spPr>
            <a:xfrm>
              <a:off x="670" y="1997256"/>
              <a:ext cx="2917936" cy="17595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односторонность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30" name="Google Shape;430;p16"/>
          <p:cNvGrpSpPr/>
          <p:nvPr/>
        </p:nvGrpSpPr>
        <p:grpSpPr>
          <a:xfrm>
            <a:off x="8167646" y="1487734"/>
            <a:ext cx="2917936" cy="655927"/>
            <a:chOff x="670" y="1997256"/>
            <a:chExt cx="2917936" cy="1759545"/>
          </a:xfrm>
        </p:grpSpPr>
        <p:sp>
          <p:nvSpPr>
            <p:cNvPr id="431" name="Google Shape;431;p16"/>
            <p:cNvSpPr/>
            <p:nvPr/>
          </p:nvSpPr>
          <p:spPr>
            <a:xfrm>
              <a:off x="670" y="1997256"/>
              <a:ext cx="2917936" cy="17595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16"/>
            <p:cNvSpPr txBox="1"/>
            <p:nvPr/>
          </p:nvSpPr>
          <p:spPr>
            <a:xfrm>
              <a:off x="670" y="1997256"/>
              <a:ext cx="2917936" cy="17595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искажённость (нередко)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33" name="Google Shape;433;p16"/>
          <p:cNvSpPr/>
          <p:nvPr/>
        </p:nvSpPr>
        <p:spPr>
          <a:xfrm>
            <a:off x="6049521" y="2389542"/>
            <a:ext cx="45720" cy="854303"/>
          </a:xfrm>
          <a:custGeom>
            <a:rect b="b" l="l" r="r" t="t"/>
            <a:pathLst>
              <a:path extrusionOk="0" h="120000" w="120000">
                <a:moveTo>
                  <a:pt x="120000" y="0"/>
                </a:moveTo>
                <a:lnTo>
                  <a:pt x="120000" y="86072"/>
                </a:lnTo>
              </a:path>
            </a:pathLst>
          </a:custGeom>
          <a:noFill/>
          <a:ln cap="flat" cmpd="thickThin" w="48000">
            <a:solidFill>
              <a:srgbClr val="403934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4" name="Google Shape;434;p16"/>
          <p:cNvSpPr txBox="1"/>
          <p:nvPr/>
        </p:nvSpPr>
        <p:spPr>
          <a:xfrm>
            <a:off x="4267559" y="2518614"/>
            <a:ext cx="1835887" cy="36933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отличительные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35" name="Google Shape;435;p16"/>
          <p:cNvSpPr txBox="1"/>
          <p:nvPr/>
        </p:nvSpPr>
        <p:spPr>
          <a:xfrm>
            <a:off x="6092679" y="2513924"/>
            <a:ext cx="1116011" cy="36933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свойства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" name="Google Shape;44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8125" y="-3"/>
            <a:ext cx="9728974" cy="119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7063" y="1382797"/>
            <a:ext cx="10557867" cy="536072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Поликультурное взаимодействие. Этнокультурные стереотипы и проявления ксенофобии</a:t>
            </a:r>
            <a:endParaRPr/>
          </a:p>
        </p:txBody>
      </p:sp>
      <p:grpSp>
        <p:nvGrpSpPr>
          <p:cNvPr id="449" name="Google Shape;449;p18"/>
          <p:cNvGrpSpPr/>
          <p:nvPr/>
        </p:nvGrpSpPr>
        <p:grpSpPr>
          <a:xfrm>
            <a:off x="1105568" y="1820173"/>
            <a:ext cx="9979343" cy="4373593"/>
            <a:chOff x="670" y="172527"/>
            <a:chExt cx="9979343" cy="4373593"/>
          </a:xfrm>
        </p:grpSpPr>
        <p:sp>
          <p:nvSpPr>
            <p:cNvPr id="450" name="Google Shape;450;p18"/>
            <p:cNvSpPr/>
            <p:nvPr/>
          </p:nvSpPr>
          <p:spPr>
            <a:xfrm>
              <a:off x="4990342" y="1140086"/>
              <a:ext cx="3530703" cy="612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1" name="Google Shape;451;p18"/>
            <p:cNvSpPr/>
            <p:nvPr/>
          </p:nvSpPr>
          <p:spPr>
            <a:xfrm>
              <a:off x="4944621" y="1140086"/>
              <a:ext cx="91440" cy="612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2" name="Google Shape;452;p18"/>
            <p:cNvSpPr/>
            <p:nvPr/>
          </p:nvSpPr>
          <p:spPr>
            <a:xfrm>
              <a:off x="1459638" y="1140086"/>
              <a:ext cx="3530703" cy="612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3" name="Google Shape;453;p18"/>
            <p:cNvSpPr/>
            <p:nvPr/>
          </p:nvSpPr>
          <p:spPr>
            <a:xfrm>
              <a:off x="440578" y="172527"/>
              <a:ext cx="9099527" cy="9675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18"/>
            <p:cNvSpPr txBox="1"/>
            <p:nvPr/>
          </p:nvSpPr>
          <p:spPr>
            <a:xfrm>
              <a:off x="440578" y="172527"/>
              <a:ext cx="9099527" cy="9675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Декларации принципов международного культурного сотрудничества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(принята Организацией Объединённых Наций по вопросам образования, науки и культуры (ЮНЕСКО) в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1966 г.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) 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5" name="Google Shape;455;p18"/>
            <p:cNvSpPr/>
            <p:nvPr/>
          </p:nvSpPr>
          <p:spPr>
            <a:xfrm>
              <a:off x="670" y="1752853"/>
              <a:ext cx="2917936" cy="279326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18"/>
            <p:cNvSpPr txBox="1"/>
            <p:nvPr/>
          </p:nvSpPr>
          <p:spPr>
            <a:xfrm>
              <a:off x="670" y="1752853"/>
              <a:ext cx="2917936" cy="27932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Каждая культура обладает достоинством и ценностью, которые следует уважать и сохранять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7" name="Google Shape;457;p18"/>
            <p:cNvSpPr/>
            <p:nvPr/>
          </p:nvSpPr>
          <p:spPr>
            <a:xfrm>
              <a:off x="3531373" y="1752853"/>
              <a:ext cx="2917936" cy="279326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18"/>
            <p:cNvSpPr txBox="1"/>
            <p:nvPr/>
          </p:nvSpPr>
          <p:spPr>
            <a:xfrm>
              <a:off x="3531373" y="1752853"/>
              <a:ext cx="2917936" cy="27932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собственной культуры является правом и долгом каждого народа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9" name="Google Shape;459;p18"/>
            <p:cNvSpPr/>
            <p:nvPr/>
          </p:nvSpPr>
          <p:spPr>
            <a:xfrm>
              <a:off x="7062077" y="1752853"/>
              <a:ext cx="2917936" cy="279326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18"/>
            <p:cNvSpPr txBox="1"/>
            <p:nvPr/>
          </p:nvSpPr>
          <p:spPr>
            <a:xfrm>
              <a:off x="7062077" y="1752853"/>
              <a:ext cx="2917936" cy="27932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их богатом многообра- зии, разнообразии и взаимном влиянии все культуры являются частью общего достояния человечества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Поликультурное взаимодействие. Этнокультурные стереотипы и проявления ксенофобии</a:t>
            </a:r>
            <a:endParaRPr/>
          </a:p>
        </p:txBody>
      </p:sp>
      <p:grpSp>
        <p:nvGrpSpPr>
          <p:cNvPr id="467" name="Google Shape;467;p19"/>
          <p:cNvGrpSpPr/>
          <p:nvPr/>
        </p:nvGrpSpPr>
        <p:grpSpPr>
          <a:xfrm>
            <a:off x="1545477" y="1590873"/>
            <a:ext cx="9099527" cy="967558"/>
            <a:chOff x="440578" y="172527"/>
            <a:chExt cx="9099527" cy="967558"/>
          </a:xfrm>
        </p:grpSpPr>
        <p:sp>
          <p:nvSpPr>
            <p:cNvPr id="468" name="Google Shape;468;p19"/>
            <p:cNvSpPr/>
            <p:nvPr/>
          </p:nvSpPr>
          <p:spPr>
            <a:xfrm>
              <a:off x="440578" y="172527"/>
              <a:ext cx="9099527" cy="9675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19"/>
            <p:cNvSpPr txBox="1"/>
            <p:nvPr/>
          </p:nvSpPr>
          <p:spPr>
            <a:xfrm>
              <a:off x="440578" y="172527"/>
              <a:ext cx="9099527" cy="9675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Культурное многообразие является естественным следствием сочетания человечес- кого достоинства и прав человека в их совокупности, так как каждому человеку гарантируется свобода мысли, религии, убеждений, культурного выражения и т.д.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70" name="Google Shape;470;p19"/>
          <p:cNvGrpSpPr/>
          <p:nvPr/>
        </p:nvGrpSpPr>
        <p:grpSpPr>
          <a:xfrm>
            <a:off x="1545477" y="3186761"/>
            <a:ext cx="4320485" cy="1635406"/>
            <a:chOff x="440578" y="172527"/>
            <a:chExt cx="9099527" cy="967558"/>
          </a:xfrm>
        </p:grpSpPr>
        <p:sp>
          <p:nvSpPr>
            <p:cNvPr id="471" name="Google Shape;471;p19"/>
            <p:cNvSpPr/>
            <p:nvPr/>
          </p:nvSpPr>
          <p:spPr>
            <a:xfrm>
              <a:off x="440578" y="172527"/>
              <a:ext cx="9099527" cy="9675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19"/>
            <p:cNvSpPr txBox="1"/>
            <p:nvPr/>
          </p:nvSpPr>
          <p:spPr>
            <a:xfrm>
              <a:off x="440578" y="172527"/>
              <a:ext cx="9099527" cy="9675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мире существуют разные традиции и обычаи, которые могут быть очень важ- ными для некоторых людей, однако воспринимаются как нечто ненормаль- ное или даже оскорбительное другими людьми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73" name="Google Shape;473;p19"/>
          <p:cNvGrpSpPr/>
          <p:nvPr/>
        </p:nvGrpSpPr>
        <p:grpSpPr>
          <a:xfrm>
            <a:off x="6324519" y="3186761"/>
            <a:ext cx="4320485" cy="1635406"/>
            <a:chOff x="440578" y="172527"/>
            <a:chExt cx="9099527" cy="967558"/>
          </a:xfrm>
        </p:grpSpPr>
        <p:sp>
          <p:nvSpPr>
            <p:cNvPr id="474" name="Google Shape;474;p19"/>
            <p:cNvSpPr/>
            <p:nvPr/>
          </p:nvSpPr>
          <p:spPr>
            <a:xfrm>
              <a:off x="440578" y="172527"/>
              <a:ext cx="9099527" cy="9675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19"/>
            <p:cNvSpPr txBox="1"/>
            <p:nvPr/>
          </p:nvSpPr>
          <p:spPr>
            <a:xfrm>
              <a:off x="440578" y="172527"/>
              <a:ext cx="9099527" cy="9675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Некоторые традиции могут быть связаны с причинением физических и моральных страданий, нарушением прав человека (например, принудительные браки)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76" name="Google Shape;476;p19"/>
          <p:cNvGrpSpPr/>
          <p:nvPr/>
        </p:nvGrpSpPr>
        <p:grpSpPr>
          <a:xfrm>
            <a:off x="1545476" y="5450497"/>
            <a:ext cx="9099527" cy="1204084"/>
            <a:chOff x="440578" y="172527"/>
            <a:chExt cx="9099527" cy="967558"/>
          </a:xfrm>
        </p:grpSpPr>
        <p:sp>
          <p:nvSpPr>
            <p:cNvPr id="477" name="Google Shape;477;p19"/>
            <p:cNvSpPr/>
            <p:nvPr/>
          </p:nvSpPr>
          <p:spPr>
            <a:xfrm>
              <a:off x="440578" y="172527"/>
              <a:ext cx="9099527" cy="9675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19"/>
            <p:cNvSpPr txBox="1"/>
            <p:nvPr/>
          </p:nvSpPr>
          <p:spPr>
            <a:xfrm>
              <a:off x="440578" y="172527"/>
              <a:ext cx="9099527" cy="9675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соответствии с концепцией прав человека одно право не может реализовываться за счёт нарушения другого - культурной традицией нельзя оправдать нарушение прав и свобод кого бы то ни было. Уважение к многообразию должно осуществляться в рамках прав человека, а не использоваться как основание для дискриминации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79" name="Google Shape;479;p19"/>
          <p:cNvSpPr/>
          <p:nvPr/>
        </p:nvSpPr>
        <p:spPr>
          <a:xfrm>
            <a:off x="3455553" y="2653320"/>
            <a:ext cx="500332" cy="500333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80" name="Google Shape;480;p19"/>
          <p:cNvSpPr/>
          <p:nvPr/>
        </p:nvSpPr>
        <p:spPr>
          <a:xfrm>
            <a:off x="3455553" y="4917056"/>
            <a:ext cx="500332" cy="500333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81" name="Google Shape;481;p19"/>
          <p:cNvSpPr/>
          <p:nvPr/>
        </p:nvSpPr>
        <p:spPr>
          <a:xfrm>
            <a:off x="8234595" y="4917056"/>
            <a:ext cx="500332" cy="500333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82" name="Google Shape;482;p19"/>
          <p:cNvSpPr/>
          <p:nvPr/>
        </p:nvSpPr>
        <p:spPr>
          <a:xfrm>
            <a:off x="8234595" y="2638983"/>
            <a:ext cx="500332" cy="500333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Проявления универсального и уникального в культуре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Национальные культуры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Поликультурное взаимодействие. Этнокультурные стереотипы и проявления ксе- нофобии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89" name="Google Shape;489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67998" y="1683944"/>
            <a:ext cx="3717584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490" name="Google Shape;490;p20"/>
          <p:cNvSpPr txBox="1"/>
          <p:nvPr>
            <p:ph idx="1" type="body"/>
          </p:nvPr>
        </p:nvSpPr>
        <p:spPr>
          <a:xfrm>
            <a:off x="1104899" y="1683945"/>
            <a:ext cx="6192545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пособие для 9 класса. / Под ред. А.Н.Данилова. – Минск: Адука- цыя і выхаванне, 2019, §22.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Проявления универсального и уникального в культуре</a:t>
            </a:r>
            <a:endParaRPr/>
          </a:p>
        </p:txBody>
      </p:sp>
      <p:grpSp>
        <p:nvGrpSpPr>
          <p:cNvPr id="140" name="Google Shape;140;p3"/>
          <p:cNvGrpSpPr/>
          <p:nvPr/>
        </p:nvGrpSpPr>
        <p:grpSpPr>
          <a:xfrm>
            <a:off x="1852385" y="1459995"/>
            <a:ext cx="8485710" cy="5111200"/>
            <a:chOff x="747485" y="2131"/>
            <a:chExt cx="8485710" cy="5111200"/>
          </a:xfrm>
        </p:grpSpPr>
        <p:sp>
          <p:nvSpPr>
            <p:cNvPr id="141" name="Google Shape;141;p3"/>
            <p:cNvSpPr/>
            <p:nvPr/>
          </p:nvSpPr>
          <p:spPr>
            <a:xfrm>
              <a:off x="7205808" y="3223252"/>
              <a:ext cx="91440" cy="55903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2" name="Google Shape;142;p3"/>
            <p:cNvSpPr/>
            <p:nvPr/>
          </p:nvSpPr>
          <p:spPr>
            <a:xfrm>
              <a:off x="4990341" y="1333173"/>
              <a:ext cx="2261187" cy="5590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3" name="Google Shape;143;p3"/>
            <p:cNvSpPr/>
            <p:nvPr/>
          </p:nvSpPr>
          <p:spPr>
            <a:xfrm>
              <a:off x="2683433" y="3223252"/>
              <a:ext cx="91440" cy="55903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4" name="Google Shape;144;p3"/>
            <p:cNvSpPr/>
            <p:nvPr/>
          </p:nvSpPr>
          <p:spPr>
            <a:xfrm>
              <a:off x="2729153" y="1333173"/>
              <a:ext cx="2261187" cy="55903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5" name="Google Shape;145;p3"/>
            <p:cNvSpPr/>
            <p:nvPr/>
          </p:nvSpPr>
          <p:spPr>
            <a:xfrm>
              <a:off x="3008672" y="2131"/>
              <a:ext cx="3963336" cy="13310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3"/>
            <p:cNvSpPr txBox="1"/>
            <p:nvPr/>
          </p:nvSpPr>
          <p:spPr>
            <a:xfrm>
              <a:off x="3008672" y="2131"/>
              <a:ext cx="3963336" cy="13310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культуры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7" name="Google Shape;147;p3"/>
            <p:cNvSpPr/>
            <p:nvPr/>
          </p:nvSpPr>
          <p:spPr>
            <a:xfrm>
              <a:off x="747485" y="1892211"/>
              <a:ext cx="3963336" cy="13310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3"/>
            <p:cNvSpPr txBox="1"/>
            <p:nvPr/>
          </p:nvSpPr>
          <p:spPr>
            <a:xfrm>
              <a:off x="747485" y="1892211"/>
              <a:ext cx="3963336" cy="13310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универсальные черты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747485" y="3782290"/>
              <a:ext cx="3963336" cy="13310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3"/>
            <p:cNvSpPr txBox="1"/>
            <p:nvPr/>
          </p:nvSpPr>
          <p:spPr>
            <a:xfrm>
              <a:off x="747485" y="3782290"/>
              <a:ext cx="3963336" cy="13310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общее в культуре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1" name="Google Shape;151;p3"/>
            <p:cNvSpPr/>
            <p:nvPr/>
          </p:nvSpPr>
          <p:spPr>
            <a:xfrm>
              <a:off x="5269859" y="1892211"/>
              <a:ext cx="3963336" cy="13310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3"/>
            <p:cNvSpPr txBox="1"/>
            <p:nvPr/>
          </p:nvSpPr>
          <p:spPr>
            <a:xfrm>
              <a:off x="5269859" y="1892211"/>
              <a:ext cx="3963336" cy="13310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уникальные черты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5269859" y="3782290"/>
              <a:ext cx="3963336" cy="13310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3"/>
            <p:cNvSpPr txBox="1"/>
            <p:nvPr/>
          </p:nvSpPr>
          <p:spPr>
            <a:xfrm>
              <a:off x="5269859" y="3782290"/>
              <a:ext cx="3963336" cy="13310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особенное в культуре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Проявления универсального и уникального в культуре</a:t>
            </a:r>
            <a:endParaRPr/>
          </a:p>
        </p:txBody>
      </p:sp>
      <p:grpSp>
        <p:nvGrpSpPr>
          <p:cNvPr id="161" name="Google Shape;161;p4"/>
          <p:cNvGrpSpPr/>
          <p:nvPr/>
        </p:nvGrpSpPr>
        <p:grpSpPr>
          <a:xfrm>
            <a:off x="2286000" y="2038860"/>
            <a:ext cx="7014568" cy="1331041"/>
            <a:chOff x="747485" y="3782290"/>
            <a:chExt cx="3963336" cy="1331041"/>
          </a:xfrm>
        </p:grpSpPr>
        <p:sp>
          <p:nvSpPr>
            <p:cNvPr id="162" name="Google Shape;162;p4"/>
            <p:cNvSpPr/>
            <p:nvPr/>
          </p:nvSpPr>
          <p:spPr>
            <a:xfrm>
              <a:off x="747485" y="3782290"/>
              <a:ext cx="3963336" cy="13310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4"/>
            <p:cNvSpPr txBox="1"/>
            <p:nvPr/>
          </p:nvSpPr>
          <p:spPr>
            <a:xfrm>
              <a:off x="747485" y="3782290"/>
              <a:ext cx="3963336" cy="13310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Универсализм культуры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представление об общности исторической судьбы человечества, идея внутреннего глубинного сходства культур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64" name="Google Shape;164;p4"/>
          <p:cNvGrpSpPr/>
          <p:nvPr/>
        </p:nvGrpSpPr>
        <p:grpSpPr>
          <a:xfrm>
            <a:off x="2286000" y="4713049"/>
            <a:ext cx="7014568" cy="1075275"/>
            <a:chOff x="747485" y="3782290"/>
            <a:chExt cx="3963336" cy="1331041"/>
          </a:xfrm>
        </p:grpSpPr>
        <p:sp>
          <p:nvSpPr>
            <p:cNvPr id="165" name="Google Shape;165;p4"/>
            <p:cNvSpPr/>
            <p:nvPr/>
          </p:nvSpPr>
          <p:spPr>
            <a:xfrm>
              <a:off x="747485" y="3782290"/>
              <a:ext cx="3963336" cy="13310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4"/>
            <p:cNvSpPr txBox="1"/>
            <p:nvPr/>
          </p:nvSpPr>
          <p:spPr>
            <a:xfrm>
              <a:off x="747485" y="3782290"/>
              <a:ext cx="3963336" cy="13310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Универсальное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то, что присуще всему человеческому роду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67" name="Google Shape;167;p4"/>
          <p:cNvSpPr/>
          <p:nvPr/>
        </p:nvSpPr>
        <p:spPr>
          <a:xfrm>
            <a:off x="5219627" y="3459192"/>
            <a:ext cx="1147313" cy="1164565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Проявления универсального и уникального в культуре</a:t>
            </a:r>
            <a:endParaRPr/>
          </a:p>
        </p:txBody>
      </p:sp>
      <p:graphicFrame>
        <p:nvGraphicFramePr>
          <p:cNvPr id="174" name="Google Shape;174;p5"/>
          <p:cNvGraphicFramePr/>
          <p:nvPr/>
        </p:nvGraphicFramePr>
        <p:xfrm>
          <a:off x="1104897" y="147879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{D752AE64-7464-4696-9AC1-FAA458FD2BED}</a:tableStyleId>
              </a:tblPr>
              <a:tblGrid>
                <a:gridCol w="439225"/>
                <a:gridCol w="5167225"/>
                <a:gridCol w="4374225"/>
              </a:tblGrid>
              <a:tr h="37085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Проявление универсализма культуры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Существование </a:t>
                      </a: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общечеловеческих ценнос- тей </a:t>
                      </a: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фундаментальных ценностей, которые лежат в основании любой культуры и выра- жают общие интересы человеческого рода не- зависимо от национальной, классовой, рели- гиозной принадлежности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Жизнь, свобода, </a:t>
                      </a: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счастье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, мир, представ- ления о справедливости, правах и обя- занностях людей, дружбе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pSp>
        <p:nvGrpSpPr>
          <p:cNvPr id="175" name="Google Shape;175;p5"/>
          <p:cNvGrpSpPr/>
          <p:nvPr/>
        </p:nvGrpSpPr>
        <p:grpSpPr>
          <a:xfrm>
            <a:off x="1138980" y="3736415"/>
            <a:ext cx="9912515" cy="2896120"/>
            <a:chOff x="34083" y="1177"/>
            <a:chExt cx="9912515" cy="2896120"/>
          </a:xfrm>
        </p:grpSpPr>
        <p:sp>
          <p:nvSpPr>
            <p:cNvPr id="176" name="Google Shape;176;p5"/>
            <p:cNvSpPr/>
            <p:nvPr/>
          </p:nvSpPr>
          <p:spPr>
            <a:xfrm>
              <a:off x="4990341" y="1633851"/>
              <a:ext cx="3823452" cy="2833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7" name="Google Shape;177;p5"/>
            <p:cNvSpPr/>
            <p:nvPr/>
          </p:nvSpPr>
          <p:spPr>
            <a:xfrm>
              <a:off x="4990341" y="1633851"/>
              <a:ext cx="1274484" cy="2833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8" name="Google Shape;178;p5"/>
            <p:cNvSpPr/>
            <p:nvPr/>
          </p:nvSpPr>
          <p:spPr>
            <a:xfrm>
              <a:off x="3715857" y="1633851"/>
              <a:ext cx="1274484" cy="28335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9" name="Google Shape;179;p5"/>
            <p:cNvSpPr/>
            <p:nvPr/>
          </p:nvSpPr>
          <p:spPr>
            <a:xfrm>
              <a:off x="1166889" y="1633851"/>
              <a:ext cx="3823452" cy="28335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0" name="Google Shape;180;p5"/>
            <p:cNvSpPr/>
            <p:nvPr/>
          </p:nvSpPr>
          <p:spPr>
            <a:xfrm>
              <a:off x="4944621" y="675835"/>
              <a:ext cx="91440" cy="28335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1" name="Google Shape;181;p5"/>
            <p:cNvSpPr/>
            <p:nvPr/>
          </p:nvSpPr>
          <p:spPr>
            <a:xfrm>
              <a:off x="1028132" y="1177"/>
              <a:ext cx="7924418" cy="6746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5"/>
            <p:cNvSpPr txBox="1"/>
            <p:nvPr/>
          </p:nvSpPr>
          <p:spPr>
            <a:xfrm>
              <a:off x="1028132" y="1177"/>
              <a:ext cx="7924418" cy="6746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Счастье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- состояние человека, связанное с чувством глубокой моральной удовлетворённости и ощущением полноты бытия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3" name="Google Shape;183;p5"/>
            <p:cNvSpPr/>
            <p:nvPr/>
          </p:nvSpPr>
          <p:spPr>
            <a:xfrm>
              <a:off x="3812859" y="959192"/>
              <a:ext cx="2354963" cy="6746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5"/>
            <p:cNvSpPr txBox="1"/>
            <p:nvPr/>
          </p:nvSpPr>
          <p:spPr>
            <a:xfrm>
              <a:off x="3812859" y="959192"/>
              <a:ext cx="2354963" cy="6746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предпосылки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5" name="Google Shape;185;p5"/>
            <p:cNvSpPr/>
            <p:nvPr/>
          </p:nvSpPr>
          <p:spPr>
            <a:xfrm>
              <a:off x="34083" y="1917207"/>
              <a:ext cx="2265611" cy="98009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5"/>
            <p:cNvSpPr txBox="1"/>
            <p:nvPr/>
          </p:nvSpPr>
          <p:spPr>
            <a:xfrm>
              <a:off x="34083" y="1917207"/>
              <a:ext cx="2265611" cy="9800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удовлетворение материальных потребностей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7" name="Google Shape;187;p5"/>
            <p:cNvSpPr/>
            <p:nvPr/>
          </p:nvSpPr>
          <p:spPr>
            <a:xfrm>
              <a:off x="2583051" y="1917207"/>
              <a:ext cx="2265611" cy="98009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5"/>
            <p:cNvSpPr txBox="1"/>
            <p:nvPr/>
          </p:nvSpPr>
          <p:spPr>
            <a:xfrm>
              <a:off x="2583051" y="1917207"/>
              <a:ext cx="2265611" cy="9800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удовлетворение духовных потребностей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9" name="Google Shape;189;p5"/>
            <p:cNvSpPr/>
            <p:nvPr/>
          </p:nvSpPr>
          <p:spPr>
            <a:xfrm>
              <a:off x="5132019" y="1917207"/>
              <a:ext cx="2265611" cy="98009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5"/>
            <p:cNvSpPr txBox="1"/>
            <p:nvPr/>
          </p:nvSpPr>
          <p:spPr>
            <a:xfrm>
              <a:off x="5132019" y="1917207"/>
              <a:ext cx="2265611" cy="9800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социальное благополучие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" name="Google Shape;191;p5"/>
            <p:cNvSpPr/>
            <p:nvPr/>
          </p:nvSpPr>
          <p:spPr>
            <a:xfrm>
              <a:off x="7680987" y="1917207"/>
              <a:ext cx="2265611" cy="98009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5"/>
            <p:cNvSpPr txBox="1"/>
            <p:nvPr/>
          </p:nvSpPr>
          <p:spPr>
            <a:xfrm>
              <a:off x="7680987" y="1917207"/>
              <a:ext cx="2265611" cy="9800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самореализация личности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Проявления универсального и уникального в культуре</a:t>
            </a:r>
            <a:endParaRPr/>
          </a:p>
        </p:txBody>
      </p:sp>
      <p:graphicFrame>
        <p:nvGraphicFramePr>
          <p:cNvPr id="199" name="Google Shape;199;p6"/>
          <p:cNvGraphicFramePr/>
          <p:nvPr/>
        </p:nvGraphicFramePr>
        <p:xfrm>
          <a:off x="1104897" y="147879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{D752AE64-7464-4696-9AC1-FAA458FD2BED}</a:tableStyleId>
              </a:tblPr>
              <a:tblGrid>
                <a:gridCol w="439225"/>
                <a:gridCol w="5167225"/>
                <a:gridCol w="4374225"/>
              </a:tblGrid>
              <a:tr h="37085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Проявление универсализма культуры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2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Существование </a:t>
                      </a: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элементов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, которые есть в лю- бой культуре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Символ, язык, ценности, нормы, тради- ции, мифы, ритуалы, знание и др.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pSp>
        <p:nvGrpSpPr>
          <p:cNvPr id="200" name="Google Shape;200;p6"/>
          <p:cNvGrpSpPr/>
          <p:nvPr/>
        </p:nvGrpSpPr>
        <p:grpSpPr>
          <a:xfrm>
            <a:off x="1104897" y="2634084"/>
            <a:ext cx="9980684" cy="911374"/>
            <a:chOff x="747485" y="3782290"/>
            <a:chExt cx="3963336" cy="1331041"/>
          </a:xfrm>
        </p:grpSpPr>
        <p:sp>
          <p:nvSpPr>
            <p:cNvPr id="201" name="Google Shape;201;p6"/>
            <p:cNvSpPr/>
            <p:nvPr/>
          </p:nvSpPr>
          <p:spPr>
            <a:xfrm>
              <a:off x="747485" y="3782290"/>
              <a:ext cx="3963336" cy="13310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6"/>
            <p:cNvSpPr txBox="1"/>
            <p:nvPr/>
          </p:nvSpPr>
          <p:spPr>
            <a:xfrm>
              <a:off x="747485" y="3782290"/>
              <a:ext cx="3963336" cy="13310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Народное творчество присуще каждой культуре. Универсальным в народном творчестве будет стремление к воплощению красоты в различных формах.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03" name="Google Shape;203;p6"/>
          <p:cNvGrpSpPr/>
          <p:nvPr/>
        </p:nvGrpSpPr>
        <p:grpSpPr>
          <a:xfrm>
            <a:off x="1104897" y="4063041"/>
            <a:ext cx="9980684" cy="911374"/>
            <a:chOff x="747485" y="3782290"/>
            <a:chExt cx="3963336" cy="1331041"/>
          </a:xfrm>
        </p:grpSpPr>
        <p:sp>
          <p:nvSpPr>
            <p:cNvPr id="204" name="Google Shape;204;p6"/>
            <p:cNvSpPr/>
            <p:nvPr/>
          </p:nvSpPr>
          <p:spPr>
            <a:xfrm>
              <a:off x="747485" y="3782290"/>
              <a:ext cx="3963336" cy="13310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6"/>
            <p:cNvSpPr txBox="1"/>
            <p:nvPr/>
          </p:nvSpPr>
          <p:spPr>
            <a:xfrm>
              <a:off x="747485" y="3782290"/>
              <a:ext cx="3963336" cy="13310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Народный танец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фольклорный танец, который исполняется в своей естественной среде и имеет определённые традиционные для данной местности движения, ритмы, костюмы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06" name="Google Shape;206;p6"/>
          <p:cNvSpPr/>
          <p:nvPr/>
        </p:nvSpPr>
        <p:spPr>
          <a:xfrm>
            <a:off x="5828158" y="3623095"/>
            <a:ext cx="534161" cy="362309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07" name="Google Shape;207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89252" y="5052052"/>
            <a:ext cx="5806215" cy="150132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08" name="Google Shape;208;p6"/>
          <p:cNvSpPr txBox="1"/>
          <p:nvPr/>
        </p:nvSpPr>
        <p:spPr>
          <a:xfrm>
            <a:off x="1104897" y="5633435"/>
            <a:ext cx="356463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Символика белорусского орнамента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Проявления универсального и уникального в культуре</a:t>
            </a:r>
            <a:endParaRPr/>
          </a:p>
        </p:txBody>
      </p:sp>
      <p:graphicFrame>
        <p:nvGraphicFramePr>
          <p:cNvPr id="215" name="Google Shape;215;p7"/>
          <p:cNvGraphicFramePr/>
          <p:nvPr/>
        </p:nvGraphicFramePr>
        <p:xfrm>
          <a:off x="1104897" y="147879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{D752AE64-7464-4696-9AC1-FAA458FD2BED}</a:tableStyleId>
              </a:tblPr>
              <a:tblGrid>
                <a:gridCol w="439225"/>
                <a:gridCol w="5167225"/>
                <a:gridCol w="4374225"/>
              </a:tblGrid>
              <a:tr h="37085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Проявление универсализма культуры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3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Существование </a:t>
                      </a: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теоретических моделей, опи- сывающих развитие культуры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Космополитизм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(зародился в Древней Греции) - мировоззрение и культурная установка, направленные на осмысле- ние единства мира, универсализм. Кос- мополит – гражданин мира.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pSp>
        <p:nvGrpSpPr>
          <p:cNvPr id="216" name="Google Shape;216;p7"/>
          <p:cNvGrpSpPr/>
          <p:nvPr/>
        </p:nvGrpSpPr>
        <p:grpSpPr>
          <a:xfrm>
            <a:off x="1114497" y="3474521"/>
            <a:ext cx="9961486" cy="3092101"/>
            <a:chOff x="9597" y="6703"/>
            <a:chExt cx="9961486" cy="3092101"/>
          </a:xfrm>
        </p:grpSpPr>
        <p:sp>
          <p:nvSpPr>
            <p:cNvPr id="217" name="Google Shape;217;p7"/>
            <p:cNvSpPr/>
            <p:nvPr/>
          </p:nvSpPr>
          <p:spPr>
            <a:xfrm>
              <a:off x="4990341" y="880016"/>
              <a:ext cx="2654437" cy="65626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8" name="Google Shape;218;p7"/>
            <p:cNvSpPr/>
            <p:nvPr/>
          </p:nvSpPr>
          <p:spPr>
            <a:xfrm>
              <a:off x="2335903" y="880016"/>
              <a:ext cx="2654437" cy="65626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9" name="Google Shape;219;p7"/>
            <p:cNvSpPr/>
            <p:nvPr/>
          </p:nvSpPr>
          <p:spPr>
            <a:xfrm>
              <a:off x="1138695" y="6703"/>
              <a:ext cx="7703291" cy="8733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7"/>
            <p:cNvSpPr txBox="1"/>
            <p:nvPr/>
          </p:nvSpPr>
          <p:spPr>
            <a:xfrm>
              <a:off x="1138695" y="6703"/>
              <a:ext cx="7703291" cy="8733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Универсализм культуры в эпоху современной глобализации (экономическое, политическое, культурное сближение стран и народов)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1" name="Google Shape;221;p7"/>
            <p:cNvSpPr/>
            <p:nvPr/>
          </p:nvSpPr>
          <p:spPr>
            <a:xfrm>
              <a:off x="9597" y="1536277"/>
              <a:ext cx="4652612" cy="15625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7"/>
            <p:cNvSpPr txBox="1"/>
            <p:nvPr/>
          </p:nvSpPr>
          <p:spPr>
            <a:xfrm>
              <a:off x="9597" y="1536277"/>
              <a:ext cx="4652612" cy="15625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унификация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мировой культуры - её стан- дартизация, похожесть, единообразие, кото- рые во многом обеспечиваются созданием единого экономического пространства и развитием современных медиа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3" name="Google Shape;223;p7"/>
            <p:cNvSpPr/>
            <p:nvPr/>
          </p:nvSpPr>
          <p:spPr>
            <a:xfrm>
              <a:off x="5318471" y="1536277"/>
              <a:ext cx="4652612" cy="156252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7"/>
            <p:cNvSpPr txBox="1"/>
            <p:nvPr/>
          </p:nvSpPr>
          <p:spPr>
            <a:xfrm>
              <a:off x="5318471" y="1536277"/>
              <a:ext cx="4652612" cy="15625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культурное доминирование;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«вестерниза- ция»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культуры - навязывание западной, точнее англо-американской, культуры в качестве образца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Проявления универсального и уникального в культуре</a:t>
            </a:r>
            <a:endParaRPr/>
          </a:p>
        </p:txBody>
      </p:sp>
      <p:grpSp>
        <p:nvGrpSpPr>
          <p:cNvPr id="231" name="Google Shape;231;p8"/>
          <p:cNvGrpSpPr/>
          <p:nvPr/>
        </p:nvGrpSpPr>
        <p:grpSpPr>
          <a:xfrm>
            <a:off x="1123494" y="1416774"/>
            <a:ext cx="9943493" cy="5197642"/>
            <a:chOff x="18594" y="2042"/>
            <a:chExt cx="9943493" cy="5197642"/>
          </a:xfrm>
        </p:grpSpPr>
        <p:sp>
          <p:nvSpPr>
            <p:cNvPr id="232" name="Google Shape;232;p8"/>
            <p:cNvSpPr/>
            <p:nvPr/>
          </p:nvSpPr>
          <p:spPr>
            <a:xfrm>
              <a:off x="8750354" y="1323292"/>
              <a:ext cx="727039" cy="360340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3" name="Google Shape;233;p8"/>
            <p:cNvSpPr/>
            <p:nvPr/>
          </p:nvSpPr>
          <p:spPr>
            <a:xfrm>
              <a:off x="8750354" y="1323292"/>
              <a:ext cx="727039" cy="282812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4" name="Google Shape;234;p8"/>
            <p:cNvSpPr/>
            <p:nvPr/>
          </p:nvSpPr>
          <p:spPr>
            <a:xfrm>
              <a:off x="8750354" y="1323292"/>
              <a:ext cx="727039" cy="205285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5" name="Google Shape;235;p8"/>
            <p:cNvSpPr/>
            <p:nvPr/>
          </p:nvSpPr>
          <p:spPr>
            <a:xfrm>
              <a:off x="8750354" y="1323292"/>
              <a:ext cx="727039" cy="127757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6" name="Google Shape;236;p8"/>
            <p:cNvSpPr/>
            <p:nvPr/>
          </p:nvSpPr>
          <p:spPr>
            <a:xfrm>
              <a:off x="8750354" y="1323292"/>
              <a:ext cx="727039" cy="50229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7" name="Google Shape;237;p8"/>
            <p:cNvSpPr/>
            <p:nvPr/>
          </p:nvSpPr>
          <p:spPr>
            <a:xfrm>
              <a:off x="4990340" y="548013"/>
              <a:ext cx="2548280" cy="22930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8" name="Google Shape;238;p8"/>
            <p:cNvSpPr/>
            <p:nvPr/>
          </p:nvSpPr>
          <p:spPr>
            <a:xfrm>
              <a:off x="503287" y="1323292"/>
              <a:ext cx="727039" cy="360340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9" name="Google Shape;239;p8"/>
            <p:cNvSpPr/>
            <p:nvPr/>
          </p:nvSpPr>
          <p:spPr>
            <a:xfrm>
              <a:off x="503287" y="1323292"/>
              <a:ext cx="727039" cy="282812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0" name="Google Shape;240;p8"/>
            <p:cNvSpPr/>
            <p:nvPr/>
          </p:nvSpPr>
          <p:spPr>
            <a:xfrm>
              <a:off x="503287" y="1323292"/>
              <a:ext cx="727039" cy="20528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1" name="Google Shape;241;p8"/>
            <p:cNvSpPr/>
            <p:nvPr/>
          </p:nvSpPr>
          <p:spPr>
            <a:xfrm>
              <a:off x="503287" y="1323292"/>
              <a:ext cx="727039" cy="127757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2" name="Google Shape;242;p8"/>
            <p:cNvSpPr/>
            <p:nvPr/>
          </p:nvSpPr>
          <p:spPr>
            <a:xfrm>
              <a:off x="503287" y="1323292"/>
              <a:ext cx="727039" cy="50229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3" name="Google Shape;243;p8"/>
            <p:cNvSpPr/>
            <p:nvPr/>
          </p:nvSpPr>
          <p:spPr>
            <a:xfrm>
              <a:off x="2442060" y="548013"/>
              <a:ext cx="2548280" cy="22930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4" name="Google Shape;244;p8"/>
            <p:cNvSpPr/>
            <p:nvPr/>
          </p:nvSpPr>
          <p:spPr>
            <a:xfrm>
              <a:off x="1070314" y="2042"/>
              <a:ext cx="7840053" cy="5459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8"/>
            <p:cNvSpPr txBox="1"/>
            <p:nvPr/>
          </p:nvSpPr>
          <p:spPr>
            <a:xfrm>
              <a:off x="1070314" y="2042"/>
              <a:ext cx="7840053" cy="5459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Основополагающие ценности западной и восточной культуры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6" name="Google Shape;246;p8"/>
            <p:cNvSpPr/>
            <p:nvPr/>
          </p:nvSpPr>
          <p:spPr>
            <a:xfrm>
              <a:off x="18594" y="777321"/>
              <a:ext cx="4846932" cy="5459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8"/>
            <p:cNvSpPr txBox="1"/>
            <p:nvPr/>
          </p:nvSpPr>
          <p:spPr>
            <a:xfrm>
              <a:off x="18594" y="777321"/>
              <a:ext cx="4846932" cy="5459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Западная культура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8" name="Google Shape;248;p8"/>
            <p:cNvSpPr/>
            <p:nvPr/>
          </p:nvSpPr>
          <p:spPr>
            <a:xfrm>
              <a:off x="1230327" y="1552599"/>
              <a:ext cx="3645359" cy="5459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8"/>
            <p:cNvSpPr txBox="1"/>
            <p:nvPr/>
          </p:nvSpPr>
          <p:spPr>
            <a:xfrm>
              <a:off x="1230327" y="1552599"/>
              <a:ext cx="3645359" cy="5459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85725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индивидуализм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0" name="Google Shape;250;p8"/>
            <p:cNvSpPr/>
            <p:nvPr/>
          </p:nvSpPr>
          <p:spPr>
            <a:xfrm>
              <a:off x="1230327" y="2327878"/>
              <a:ext cx="3645359" cy="5459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8"/>
            <p:cNvSpPr txBox="1"/>
            <p:nvPr/>
          </p:nvSpPr>
          <p:spPr>
            <a:xfrm>
              <a:off x="1230327" y="2327878"/>
              <a:ext cx="3645359" cy="5459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85725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динамизм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2" name="Google Shape;252;p8"/>
            <p:cNvSpPr/>
            <p:nvPr/>
          </p:nvSpPr>
          <p:spPr>
            <a:xfrm>
              <a:off x="1230327" y="3103157"/>
              <a:ext cx="3645359" cy="5459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8"/>
            <p:cNvSpPr txBox="1"/>
            <p:nvPr/>
          </p:nvSpPr>
          <p:spPr>
            <a:xfrm>
              <a:off x="1230327" y="3103157"/>
              <a:ext cx="3645359" cy="5459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стремление к успеху, благополу- чию, процветанию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4" name="Google Shape;254;p8"/>
            <p:cNvSpPr/>
            <p:nvPr/>
          </p:nvSpPr>
          <p:spPr>
            <a:xfrm>
              <a:off x="1230327" y="3878435"/>
              <a:ext cx="3645359" cy="5459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8"/>
            <p:cNvSpPr txBox="1"/>
            <p:nvPr/>
          </p:nvSpPr>
          <p:spPr>
            <a:xfrm>
              <a:off x="1230327" y="3878435"/>
              <a:ext cx="3645359" cy="5459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85725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желание подчинить себе природу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6" name="Google Shape;256;p8"/>
            <p:cNvSpPr/>
            <p:nvPr/>
          </p:nvSpPr>
          <p:spPr>
            <a:xfrm>
              <a:off x="1230327" y="4653714"/>
              <a:ext cx="3645359" cy="5459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8"/>
            <p:cNvSpPr txBox="1"/>
            <p:nvPr/>
          </p:nvSpPr>
          <p:spPr>
            <a:xfrm>
              <a:off x="1230327" y="4653714"/>
              <a:ext cx="3645359" cy="5459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85725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жизненная активность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8" name="Google Shape;258;p8"/>
            <p:cNvSpPr/>
            <p:nvPr/>
          </p:nvSpPr>
          <p:spPr>
            <a:xfrm>
              <a:off x="5115155" y="777321"/>
              <a:ext cx="4846932" cy="5459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8"/>
            <p:cNvSpPr txBox="1"/>
            <p:nvPr/>
          </p:nvSpPr>
          <p:spPr>
            <a:xfrm>
              <a:off x="5115155" y="777321"/>
              <a:ext cx="4846932" cy="5459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Восточная культура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0" name="Google Shape;260;p8"/>
            <p:cNvSpPr/>
            <p:nvPr/>
          </p:nvSpPr>
          <p:spPr>
            <a:xfrm>
              <a:off x="5104994" y="1552599"/>
              <a:ext cx="3645359" cy="5459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8"/>
            <p:cNvSpPr txBox="1"/>
            <p:nvPr/>
          </p:nvSpPr>
          <p:spPr>
            <a:xfrm>
              <a:off x="5104994" y="1552599"/>
              <a:ext cx="3645359" cy="5459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85725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коллективизм 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2" name="Google Shape;262;p8"/>
            <p:cNvSpPr/>
            <p:nvPr/>
          </p:nvSpPr>
          <p:spPr>
            <a:xfrm>
              <a:off x="5104994" y="2327878"/>
              <a:ext cx="3645359" cy="5459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8"/>
            <p:cNvSpPr txBox="1"/>
            <p:nvPr/>
          </p:nvSpPr>
          <p:spPr>
            <a:xfrm>
              <a:off x="5104994" y="2327878"/>
              <a:ext cx="3645359" cy="5459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85725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устойчивость и традиционность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4" name="Google Shape;264;p8"/>
            <p:cNvSpPr/>
            <p:nvPr/>
          </p:nvSpPr>
          <p:spPr>
            <a:xfrm>
              <a:off x="5104994" y="3103157"/>
              <a:ext cx="3645359" cy="5459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8"/>
            <p:cNvSpPr txBox="1"/>
            <p:nvPr/>
          </p:nvSpPr>
          <p:spPr>
            <a:xfrm>
              <a:off x="5104994" y="3103157"/>
              <a:ext cx="3645359" cy="5459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стремление к гармонии в приро- де и обществе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6" name="Google Shape;266;p8"/>
            <p:cNvSpPr/>
            <p:nvPr/>
          </p:nvSpPr>
          <p:spPr>
            <a:xfrm>
              <a:off x="5104994" y="3878435"/>
              <a:ext cx="3645359" cy="5459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8"/>
            <p:cNvSpPr txBox="1"/>
            <p:nvPr/>
          </p:nvSpPr>
          <p:spPr>
            <a:xfrm>
              <a:off x="5104994" y="3878435"/>
              <a:ext cx="3645359" cy="5459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нераздельность человека и при- роды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8" name="Google Shape;268;p8"/>
            <p:cNvSpPr/>
            <p:nvPr/>
          </p:nvSpPr>
          <p:spPr>
            <a:xfrm>
              <a:off x="5104994" y="4653714"/>
              <a:ext cx="3645359" cy="54597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8"/>
            <p:cNvSpPr txBox="1"/>
            <p:nvPr/>
          </p:nvSpPr>
          <p:spPr>
            <a:xfrm>
              <a:off x="5104994" y="4653714"/>
              <a:ext cx="3645359" cy="5459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85725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созерцательность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Проявления универсального и уникального в культуре</a:t>
            </a:r>
            <a:endParaRPr/>
          </a:p>
        </p:txBody>
      </p:sp>
      <p:graphicFrame>
        <p:nvGraphicFramePr>
          <p:cNvPr id="276" name="Google Shape;276;p9"/>
          <p:cNvGraphicFramePr/>
          <p:nvPr/>
        </p:nvGraphicFramePr>
        <p:xfrm>
          <a:off x="1104897" y="142703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{D752AE64-7464-4696-9AC1-FAA458FD2BED}</a:tableStyleId>
              </a:tblPr>
              <a:tblGrid>
                <a:gridCol w="3648250"/>
                <a:gridCol w="633242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Факторы наличия уникальных черт разнообразных культур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Особенности природной среды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климата, ландшафта, природ- ных ресурсов и др.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Они прежде всего будут определять уникальные черты культур, особенно на ранних этапах их развития. Строи- тельство жилищ из местных материалов в зависимости от климата, способы добывания и приготовления пищи, раз- витие ремёсел – все эти культурные практики напрямую связаны с природными условиями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Степень изолированности культуры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, ограничение контак- тов с другими культурами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Сохранили свою уникальность именно те культуры, кото- рые минимизировали взаимодействие с другими культу- рами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Уровень традиционности куль- туры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Определяет степень сохранности уникальных черт. Чем более трепетно народы относятся к сохранению традиций и обычаев, тем более непохожими, уникальными будут культуры. Уничтожение традиции может происходить как под воздействием внешнего принуждения (например, за- воевания), так и в результате объективных процессов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(н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а- пример, рост городов и уменьшение сельского населения приводит к утрате многих уникальных черт культуры)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04.11.2023</vt:lpwstr>
  </property>
</Properties>
</file>