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ilhUVeb9Zclr8oSbN3L3E/BLrx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22EBE01-8E4C-40F3-8C89-1CC42D16A006}">
  <a:tblStyle styleId="{522EBE01-8E4C-40F3-8C89-1CC42D16A006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0" name="Google Shape;31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4" name="Google Shape;33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5" name="Google Shape;345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0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1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1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2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2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2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2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2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2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2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2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3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4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4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4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4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Relationship Id="rId4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Мировое сообщество в XXI в.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612325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28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Ð¸ÑÐ¾Ð²Ð¾Ðµ ÑÐ¾Ð¾Ð±ÑÐµÑÑÐ²Ð¾ â ÐÐ¸ÐºÐ¸Ð¿ÐµÐ´Ð¸Ñ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2346" r="4183" t="0"/>
          <a:stretch/>
        </p:blipFill>
        <p:spPr>
          <a:xfrm>
            <a:off x="6964392" y="1310656"/>
            <a:ext cx="5227608" cy="41945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социально-экономические системы в современном мире</a:t>
            </a:r>
            <a:endParaRPr/>
          </a:p>
        </p:txBody>
      </p:sp>
      <p:sp>
        <p:nvSpPr>
          <p:cNvPr id="291" name="Google Shape;291;p10"/>
          <p:cNvSpPr txBox="1"/>
          <p:nvPr/>
        </p:nvSpPr>
        <p:spPr>
          <a:xfrm>
            <a:off x="5218182" y="5702058"/>
            <a:ext cx="5867400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Рейтинг стран по качеству жизни. 2023 г.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92" name="Google Shape;292;p10"/>
          <p:cNvGrpSpPr/>
          <p:nvPr/>
        </p:nvGrpSpPr>
        <p:grpSpPr>
          <a:xfrm>
            <a:off x="1120998" y="2216296"/>
            <a:ext cx="3925101" cy="2933675"/>
            <a:chOff x="16099" y="629036"/>
            <a:chExt cx="3925101" cy="2933675"/>
          </a:xfrm>
        </p:grpSpPr>
        <p:sp>
          <p:nvSpPr>
            <p:cNvPr id="293" name="Google Shape;293;p10"/>
            <p:cNvSpPr/>
            <p:nvPr/>
          </p:nvSpPr>
          <p:spPr>
            <a:xfrm>
              <a:off x="16099" y="629036"/>
              <a:ext cx="2932727" cy="42456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0"/>
            <p:cNvSpPr txBox="1"/>
            <p:nvPr/>
          </p:nvSpPr>
          <p:spPr>
            <a:xfrm>
              <a:off x="28534" y="641471"/>
              <a:ext cx="2907857" cy="3996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Уровни ИЧР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10"/>
            <p:cNvSpPr/>
            <p:nvPr/>
          </p:nvSpPr>
          <p:spPr>
            <a:xfrm>
              <a:off x="309371" y="1053598"/>
              <a:ext cx="281144" cy="5974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10"/>
            <p:cNvSpPr/>
            <p:nvPr/>
          </p:nvSpPr>
          <p:spPr>
            <a:xfrm>
              <a:off x="590516" y="1413166"/>
              <a:ext cx="3350684" cy="47584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0"/>
            <p:cNvSpPr txBox="1"/>
            <p:nvPr/>
          </p:nvSpPr>
          <p:spPr>
            <a:xfrm>
              <a:off x="604453" y="1427103"/>
              <a:ext cx="3322810" cy="4479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очень высокий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0"/>
            <p:cNvSpPr/>
            <p:nvPr/>
          </p:nvSpPr>
          <p:spPr>
            <a:xfrm>
              <a:off x="309371" y="1053598"/>
              <a:ext cx="279335" cy="11971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0"/>
            <p:cNvSpPr/>
            <p:nvPr/>
          </p:nvSpPr>
          <p:spPr>
            <a:xfrm>
              <a:off x="588707" y="2031117"/>
              <a:ext cx="3350684" cy="43916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0"/>
            <p:cNvSpPr txBox="1"/>
            <p:nvPr/>
          </p:nvSpPr>
          <p:spPr>
            <a:xfrm>
              <a:off x="601570" y="2043980"/>
              <a:ext cx="3324958" cy="4134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10"/>
            <p:cNvSpPr/>
            <p:nvPr/>
          </p:nvSpPr>
          <p:spPr>
            <a:xfrm>
              <a:off x="309371" y="1053598"/>
              <a:ext cx="280917" cy="17611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0"/>
            <p:cNvSpPr/>
            <p:nvPr/>
          </p:nvSpPr>
          <p:spPr>
            <a:xfrm>
              <a:off x="590289" y="2588726"/>
              <a:ext cx="3350684" cy="4519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0"/>
            <p:cNvSpPr txBox="1"/>
            <p:nvPr/>
          </p:nvSpPr>
          <p:spPr>
            <a:xfrm>
              <a:off x="603527" y="2601964"/>
              <a:ext cx="3324208" cy="4255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0"/>
            <p:cNvSpPr/>
            <p:nvPr/>
          </p:nvSpPr>
          <p:spPr>
            <a:xfrm>
              <a:off x="309371" y="1053598"/>
              <a:ext cx="280917" cy="23143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0"/>
            <p:cNvSpPr/>
            <p:nvPr/>
          </p:nvSpPr>
          <p:spPr>
            <a:xfrm>
              <a:off x="590289" y="3173099"/>
              <a:ext cx="3350684" cy="38961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0"/>
            <p:cNvSpPr txBox="1"/>
            <p:nvPr/>
          </p:nvSpPr>
          <p:spPr>
            <a:xfrm>
              <a:off x="601700" y="3184510"/>
              <a:ext cx="3327862" cy="3667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низкий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07" name="Google Shape;30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6521" y="1932317"/>
            <a:ext cx="5899061" cy="360959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социально-экономические системы в современном мире</a:t>
            </a:r>
            <a:endParaRPr/>
          </a:p>
        </p:txBody>
      </p:sp>
      <p:graphicFrame>
        <p:nvGraphicFramePr>
          <p:cNvPr id="314" name="Google Shape;314;p11"/>
          <p:cNvGraphicFramePr/>
          <p:nvPr/>
        </p:nvGraphicFramePr>
        <p:xfrm>
          <a:off x="1617931" y="174997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{522EBE01-8E4C-40F3-8C89-1CC42D16A006}</a:tableStyleId>
              </a:tblPr>
              <a:tblGrid>
                <a:gridCol w="3048950"/>
                <a:gridCol w="1880550"/>
                <a:gridCol w="2078975"/>
                <a:gridCol w="1730075"/>
              </a:tblGrid>
              <a:tr h="515575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ИЧР у Республики Беларусь и её соседей </a:t>
                      </a:r>
                      <a:r>
                        <a:rPr b="0"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(доклад за 2023/2024 гг.)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3632"/>
                    </a:solidFill>
                  </a:tcPr>
                </a:tc>
                <a:tc hMerge="1"/>
                <a:tc hMerge="1"/>
                <a:tc hMerge="1"/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Страна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Уровень ИЧР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Показатель ИЧР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Место в мире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Польша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81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0,87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9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Латвия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79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Россия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0,82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0,80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9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Украина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0,7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34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100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Миграционная мобильность и её последствия</a:t>
            </a:r>
            <a:endParaRPr/>
          </a:p>
        </p:txBody>
      </p:sp>
      <p:grpSp>
        <p:nvGrpSpPr>
          <p:cNvPr id="321" name="Google Shape;321;p12"/>
          <p:cNvGrpSpPr/>
          <p:nvPr/>
        </p:nvGrpSpPr>
        <p:grpSpPr>
          <a:xfrm>
            <a:off x="1104900" y="1412305"/>
            <a:ext cx="9980682" cy="623059"/>
            <a:chOff x="67" y="2742038"/>
            <a:chExt cx="4010278" cy="2634131"/>
          </a:xfrm>
        </p:grpSpPr>
        <p:sp>
          <p:nvSpPr>
            <p:cNvPr id="322" name="Google Shape;322;p1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Миграционная мобильность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перемещение индивидов и социальных групп в процессе смены ими места жительства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324" name="Google Shape;324;p12"/>
          <p:cNvGraphicFramePr/>
          <p:nvPr/>
        </p:nvGraphicFramePr>
        <p:xfrm>
          <a:off x="1104900" y="216658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{522EBE01-8E4C-40F3-8C89-1CC42D16A006}</a:tableStyleId>
              </a:tblPr>
              <a:tblGrid>
                <a:gridCol w="4070950"/>
                <a:gridCol w="2921100"/>
                <a:gridCol w="2988625"/>
              </a:tblGrid>
              <a:tr h="373225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миграции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3632"/>
                    </a:solidFill>
                  </a:tcPr>
                </a:tc>
                <a:tc hMerge="1"/>
                <a:tc hMerge="1"/>
              </a:tr>
              <a:tr h="11196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направлениям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внутренняя (внутри государства);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внешняя:</a:t>
                      </a:r>
                      <a:endParaRPr/>
                    </a:p>
                    <a:p>
                      <a:pPr indent="-114300" lvl="0" marL="28575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✔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эмиграция (выезд из страны);</a:t>
                      </a:r>
                      <a:endParaRPr/>
                    </a:p>
                    <a:p>
                      <a:pPr indent="-114300" lvl="0" marL="28575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✔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иммиграция (въезд в страну).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3445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срокам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временная;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постоянная.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445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характеру волеизъявления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добровольная;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вынужденная.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02900">
                <a:tc row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цели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трудовая;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коммерческая;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образовательная;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семейная;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15350">
                <a:tc vMerge="1"/>
                <a:tc gridSpan="2"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религиозная (паломничество);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связи с ведением традиционного хозяйства (кочев- ничество) и др.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4936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законности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легальная;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нелегальная.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Миграционная мобильность и её последствия</a:t>
            </a:r>
            <a:endParaRPr/>
          </a:p>
        </p:txBody>
      </p:sp>
      <p:graphicFrame>
        <p:nvGraphicFramePr>
          <p:cNvPr id="331" name="Google Shape;331;p13"/>
          <p:cNvGraphicFramePr/>
          <p:nvPr/>
        </p:nvGraphicFramePr>
        <p:xfrm>
          <a:off x="1104900" y="142126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{522EBE01-8E4C-40F3-8C89-1CC42D16A006}</a:tableStyleId>
              </a:tblPr>
              <a:tblGrid>
                <a:gridCol w="1784950"/>
                <a:gridCol w="8195725"/>
              </a:tblGrid>
              <a:tr h="3651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понятия миграции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3632"/>
                    </a:solidFill>
                  </a:tcPr>
                </a:tc>
                <a:tc hMerge="1"/>
              </a:tr>
              <a:tr h="11028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Мигрант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Лицо, которое перемещается или уже переместилось через международную границу или внутри государства и покинуло место своего обычного жи- тельства, независимо от юридического статуса, добровольного или недоб- ровольного характера перемещения, причины перемещения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99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Беженец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Лицо, покинувшее место жительства в силу чрезвычайных обстоятельств (война, стихийные бедствия)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99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Гастарбайтер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Житель другого государства, работающий по временному найму (нем. Gastarbeiter; дословно – гость-работник)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662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Трафик миг- рантов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Перемещение нелегальных мигрантов, в т.ч. обманным или насильствен- ным путём (торговля людьми с целью рабского труда, проституции и т.д.)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18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Ксенофобия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Неприязнь к кому-либо или чему-либо чужому; восприятие чужого, иност- ранного как неприятного и опасного (греч. ξένος – чужой, φόβος – страх) 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49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Мигрантофо- бия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Отрицательное отношение к мигрантам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49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Репатриация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Возвращение на родину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Миграционная мобильность и её последствия</a:t>
            </a:r>
            <a:endParaRPr/>
          </a:p>
        </p:txBody>
      </p:sp>
      <p:pic>
        <p:nvPicPr>
          <p:cNvPr descr="https://upload.wikimedia.org/wikipedia/commons/e/e0/Statue_outside_Union_Station.jpg" id="338" name="Google Shape;33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97536" y="1440611"/>
            <a:ext cx="4788046" cy="525866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39" name="Google Shape;339;p14"/>
          <p:cNvSpPr txBox="1"/>
          <p:nvPr/>
        </p:nvSpPr>
        <p:spPr>
          <a:xfrm>
            <a:off x="1113524" y="1440611"/>
            <a:ext cx="5071616" cy="1979365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городе Торонто (Канада) установлен мону- мент скульптора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Франциско Пирелли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Он по- свящён идеям и политике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мультикультура- лизма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предполагающей сохранение и раз- витие этнических и культурных различий, па- раллельное существование культур разных народов в обществе.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40" name="Google Shape;34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3524" y="3534992"/>
            <a:ext cx="1948853" cy="290031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41" name="Google Shape;341;p14"/>
          <p:cNvSpPr txBox="1"/>
          <p:nvPr/>
        </p:nvSpPr>
        <p:spPr>
          <a:xfrm>
            <a:off x="1653799" y="6415085"/>
            <a:ext cx="4656805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Монумент мультикультурализму в Торонто</a:t>
            </a:r>
            <a:endParaRPr/>
          </a:p>
        </p:txBody>
      </p:sp>
      <p:sp>
        <p:nvSpPr>
          <p:cNvPr id="342" name="Google Shape;342;p14"/>
          <p:cNvSpPr txBox="1"/>
          <p:nvPr/>
        </p:nvSpPr>
        <p:spPr>
          <a:xfrm>
            <a:off x="2372264" y="3687425"/>
            <a:ext cx="1380225" cy="67190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Франциско Пирелли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9" name="Google Shape;349;p15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§6.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50" name="Google Shape;35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Факторы многообразия современного мира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социально-экономические системы в современном мире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Миграционная мобильность и её последствия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Факторы многообразия современного мира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hightech.fm/wp-content/uploads/2021/03/shutterstock_140051113-1-876x877.jpg" id="140" name="Google Shape;14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29498" y="1414732"/>
            <a:ext cx="5256083" cy="526208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1" name="Google Shape;141;p3"/>
          <p:cNvSpPr txBox="1"/>
          <p:nvPr/>
        </p:nvSpPr>
        <p:spPr>
          <a:xfrm>
            <a:off x="1104900" y="1414732"/>
            <a:ext cx="4588534" cy="339018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Многообразие современного мира заклю- чается в том, что на нашей планете по состоянию на 1 января 2024 г. проживало более 8,1 миллиарда человек, которые принадлежат к разным расовым, языко- вым и этническим группам, исповедуют разные религии или придерживаются атеистических взглядов, учатся и рабо- тают в разных странах мира, являются гражданами разных государств и по-раз- ному идентифицируют свою цивилиза- ционную принадлежность.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Cambria"/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Факторы многообразия современного мира</a:t>
            </a:r>
            <a:endParaRPr/>
          </a:p>
        </p:txBody>
      </p:sp>
      <p:grpSp>
        <p:nvGrpSpPr>
          <p:cNvPr id="148" name="Google Shape;148;p4"/>
          <p:cNvGrpSpPr/>
          <p:nvPr/>
        </p:nvGrpSpPr>
        <p:grpSpPr>
          <a:xfrm>
            <a:off x="2262146" y="1469073"/>
            <a:ext cx="7666188" cy="5187453"/>
            <a:chOff x="458547" y="3063"/>
            <a:chExt cx="7666188" cy="5187453"/>
          </a:xfrm>
        </p:grpSpPr>
        <p:sp>
          <p:nvSpPr>
            <p:cNvPr id="149" name="Google Shape;149;p4"/>
            <p:cNvSpPr/>
            <p:nvPr/>
          </p:nvSpPr>
          <p:spPr>
            <a:xfrm>
              <a:off x="6266020" y="3790102"/>
              <a:ext cx="91440" cy="414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4"/>
            <p:cNvSpPr/>
            <p:nvPr/>
          </p:nvSpPr>
          <p:spPr>
            <a:xfrm>
              <a:off x="6266020" y="2389686"/>
              <a:ext cx="91440" cy="414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4"/>
            <p:cNvSpPr/>
            <p:nvPr/>
          </p:nvSpPr>
          <p:spPr>
            <a:xfrm>
              <a:off x="4291641" y="989271"/>
              <a:ext cx="2020098" cy="4142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4"/>
            <p:cNvSpPr/>
            <p:nvPr/>
          </p:nvSpPr>
          <p:spPr>
            <a:xfrm>
              <a:off x="2225822" y="3790102"/>
              <a:ext cx="91440" cy="414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4"/>
            <p:cNvSpPr/>
            <p:nvPr/>
          </p:nvSpPr>
          <p:spPr>
            <a:xfrm>
              <a:off x="2225822" y="2389686"/>
              <a:ext cx="91440" cy="414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4"/>
            <p:cNvSpPr/>
            <p:nvPr/>
          </p:nvSpPr>
          <p:spPr>
            <a:xfrm>
              <a:off x="2271542" y="989271"/>
              <a:ext cx="2020098" cy="41420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4"/>
            <p:cNvSpPr/>
            <p:nvPr/>
          </p:nvSpPr>
          <p:spPr>
            <a:xfrm>
              <a:off x="2070336" y="3063"/>
              <a:ext cx="4442610" cy="9862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4"/>
            <p:cNvSpPr txBox="1"/>
            <p:nvPr/>
          </p:nvSpPr>
          <p:spPr>
            <a:xfrm>
              <a:off x="2070336" y="3063"/>
              <a:ext cx="444261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 многообразия современного мира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4"/>
            <p:cNvSpPr/>
            <p:nvPr/>
          </p:nvSpPr>
          <p:spPr>
            <a:xfrm>
              <a:off x="458547" y="1403478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"/>
            <p:cNvSpPr txBox="1"/>
            <p:nvPr/>
          </p:nvSpPr>
          <p:spPr>
            <a:xfrm>
              <a:off x="458547" y="1403478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социально-экономического развития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458547" y="2803894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458547" y="2803894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природно-климатическое особенности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458547" y="4204309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"/>
            <p:cNvSpPr txBox="1"/>
            <p:nvPr/>
          </p:nvSpPr>
          <p:spPr>
            <a:xfrm>
              <a:off x="458547" y="4204309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географическое особенности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4498745" y="1403478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"/>
            <p:cNvSpPr txBox="1"/>
            <p:nvPr/>
          </p:nvSpPr>
          <p:spPr>
            <a:xfrm>
              <a:off x="4498745" y="1403478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научно-технического развития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4498745" y="2803894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4498745" y="2803894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культурно-историческое особенности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4"/>
            <p:cNvSpPr/>
            <p:nvPr/>
          </p:nvSpPr>
          <p:spPr>
            <a:xfrm>
              <a:off x="4498745" y="4204309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 txBox="1"/>
            <p:nvPr/>
          </p:nvSpPr>
          <p:spPr>
            <a:xfrm>
              <a:off x="4498745" y="4204309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политический курс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социально-экономические системы в современном мире</a:t>
            </a:r>
            <a:endParaRPr/>
          </a:p>
        </p:txBody>
      </p:sp>
      <p:pic>
        <p:nvPicPr>
          <p:cNvPr id="175" name="Google Shape;17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98994" y="1666515"/>
            <a:ext cx="6186588" cy="406142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6" name="Google Shape;176;p5"/>
          <p:cNvSpPr txBox="1"/>
          <p:nvPr/>
        </p:nvSpPr>
        <p:spPr>
          <a:xfrm>
            <a:off x="4898994" y="5727939"/>
            <a:ext cx="6186588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Политическая карта мира</a:t>
            </a:r>
            <a:endParaRPr/>
          </a:p>
        </p:txBody>
      </p:sp>
      <p:grpSp>
        <p:nvGrpSpPr>
          <p:cNvPr id="177" name="Google Shape;177;p5"/>
          <p:cNvGrpSpPr/>
          <p:nvPr/>
        </p:nvGrpSpPr>
        <p:grpSpPr>
          <a:xfrm>
            <a:off x="1118641" y="1862581"/>
            <a:ext cx="3660392" cy="4345094"/>
            <a:chOff x="13741" y="266693"/>
            <a:chExt cx="3660392" cy="4345094"/>
          </a:xfrm>
        </p:grpSpPr>
        <p:sp>
          <p:nvSpPr>
            <p:cNvPr id="178" name="Google Shape;178;p5"/>
            <p:cNvSpPr/>
            <p:nvPr/>
          </p:nvSpPr>
          <p:spPr>
            <a:xfrm>
              <a:off x="13741" y="266693"/>
              <a:ext cx="3521077" cy="9062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 txBox="1"/>
            <p:nvPr/>
          </p:nvSpPr>
          <p:spPr>
            <a:xfrm>
              <a:off x="40283" y="293235"/>
              <a:ext cx="3467993" cy="8531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Показатели многообразия современного мира на поли- тической карте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365849" y="1172897"/>
              <a:ext cx="341368" cy="5521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5"/>
            <p:cNvSpPr/>
            <p:nvPr/>
          </p:nvSpPr>
          <p:spPr>
            <a:xfrm>
              <a:off x="707217" y="1491282"/>
              <a:ext cx="2966916" cy="46751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5"/>
            <p:cNvSpPr txBox="1"/>
            <p:nvPr/>
          </p:nvSpPr>
          <p:spPr>
            <a:xfrm>
              <a:off x="720910" y="1504975"/>
              <a:ext cx="2939530" cy="4401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географическое положение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365849" y="1172897"/>
              <a:ext cx="339766" cy="11526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5"/>
            <p:cNvSpPr/>
            <p:nvPr/>
          </p:nvSpPr>
          <p:spPr>
            <a:xfrm>
              <a:off x="705616" y="2084629"/>
              <a:ext cx="2966916" cy="48185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 txBox="1"/>
            <p:nvPr/>
          </p:nvSpPr>
          <p:spPr>
            <a:xfrm>
              <a:off x="719729" y="2098742"/>
              <a:ext cx="2938690" cy="4536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величина территории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365849" y="1172897"/>
              <a:ext cx="341167" cy="17501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7" name="Google Shape;187;p5"/>
            <p:cNvSpPr/>
            <p:nvPr/>
          </p:nvSpPr>
          <p:spPr>
            <a:xfrm>
              <a:off x="707017" y="2671360"/>
              <a:ext cx="2966916" cy="50333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5"/>
            <p:cNvSpPr txBox="1"/>
            <p:nvPr/>
          </p:nvSpPr>
          <p:spPr>
            <a:xfrm>
              <a:off x="721759" y="2686102"/>
              <a:ext cx="2937432" cy="4738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численность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365849" y="1172897"/>
              <a:ext cx="341167" cy="24485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0" name="Google Shape;190;p5"/>
            <p:cNvSpPr/>
            <p:nvPr/>
          </p:nvSpPr>
          <p:spPr>
            <a:xfrm>
              <a:off x="707017" y="3291912"/>
              <a:ext cx="2966916" cy="65898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5"/>
            <p:cNvSpPr txBox="1"/>
            <p:nvPr/>
          </p:nvSpPr>
          <p:spPr>
            <a:xfrm>
              <a:off x="726318" y="3311213"/>
              <a:ext cx="2928314" cy="6203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и националь- ный состав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365849" y="1172897"/>
              <a:ext cx="341167" cy="31940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5"/>
            <p:cNvSpPr/>
            <p:nvPr/>
          </p:nvSpPr>
          <p:spPr>
            <a:xfrm>
              <a:off x="707016" y="4122151"/>
              <a:ext cx="2967117" cy="48963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5"/>
            <p:cNvSpPr txBox="1"/>
            <p:nvPr/>
          </p:nvSpPr>
          <p:spPr>
            <a:xfrm>
              <a:off x="721357" y="4136492"/>
              <a:ext cx="2938435" cy="4609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 государства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социально-экономические системы в современном мире</a:t>
            </a:r>
            <a:endParaRPr/>
          </a:p>
        </p:txBody>
      </p:sp>
      <p:grpSp>
        <p:nvGrpSpPr>
          <p:cNvPr id="201" name="Google Shape;201;p6"/>
          <p:cNvGrpSpPr/>
          <p:nvPr/>
        </p:nvGrpSpPr>
        <p:grpSpPr>
          <a:xfrm>
            <a:off x="2142948" y="1433215"/>
            <a:ext cx="7308002" cy="5225145"/>
            <a:chOff x="754096" y="1230"/>
            <a:chExt cx="7308002" cy="5225145"/>
          </a:xfrm>
        </p:grpSpPr>
        <p:sp>
          <p:nvSpPr>
            <p:cNvPr id="202" name="Google Shape;202;p6"/>
            <p:cNvSpPr/>
            <p:nvPr/>
          </p:nvSpPr>
          <p:spPr>
            <a:xfrm>
              <a:off x="6247008" y="4446995"/>
              <a:ext cx="91440" cy="2305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6"/>
            <p:cNvSpPr/>
            <p:nvPr/>
          </p:nvSpPr>
          <p:spPr>
            <a:xfrm>
              <a:off x="6247008" y="3667614"/>
              <a:ext cx="91440" cy="2305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6"/>
            <p:cNvSpPr/>
            <p:nvPr/>
          </p:nvSpPr>
          <p:spPr>
            <a:xfrm>
              <a:off x="6247008" y="2888233"/>
              <a:ext cx="91440" cy="2305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5" name="Google Shape;205;p6"/>
            <p:cNvSpPr/>
            <p:nvPr/>
          </p:nvSpPr>
          <p:spPr>
            <a:xfrm>
              <a:off x="6247008" y="2108852"/>
              <a:ext cx="91440" cy="2305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6" name="Google Shape;206;p6"/>
            <p:cNvSpPr/>
            <p:nvPr/>
          </p:nvSpPr>
          <p:spPr>
            <a:xfrm>
              <a:off x="6247008" y="1329471"/>
              <a:ext cx="91440" cy="2305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6"/>
            <p:cNvSpPr/>
            <p:nvPr/>
          </p:nvSpPr>
          <p:spPr>
            <a:xfrm>
              <a:off x="4408097" y="550090"/>
              <a:ext cx="1884630" cy="2305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8" name="Google Shape;208;p6"/>
            <p:cNvSpPr/>
            <p:nvPr/>
          </p:nvSpPr>
          <p:spPr>
            <a:xfrm>
              <a:off x="2477746" y="3667614"/>
              <a:ext cx="91440" cy="2305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9" name="Google Shape;209;p6"/>
            <p:cNvSpPr/>
            <p:nvPr/>
          </p:nvSpPr>
          <p:spPr>
            <a:xfrm>
              <a:off x="2477746" y="2888233"/>
              <a:ext cx="91440" cy="2305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6"/>
            <p:cNvSpPr/>
            <p:nvPr/>
          </p:nvSpPr>
          <p:spPr>
            <a:xfrm>
              <a:off x="2477746" y="2108852"/>
              <a:ext cx="91440" cy="2305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1" name="Google Shape;211;p6"/>
            <p:cNvSpPr/>
            <p:nvPr/>
          </p:nvSpPr>
          <p:spPr>
            <a:xfrm>
              <a:off x="2477746" y="1329471"/>
              <a:ext cx="91440" cy="2305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2" name="Google Shape;212;p6"/>
            <p:cNvSpPr/>
            <p:nvPr/>
          </p:nvSpPr>
          <p:spPr>
            <a:xfrm>
              <a:off x="2523466" y="550090"/>
              <a:ext cx="1884630" cy="2305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6"/>
            <p:cNvSpPr/>
            <p:nvPr/>
          </p:nvSpPr>
          <p:spPr>
            <a:xfrm>
              <a:off x="2333912" y="1230"/>
              <a:ext cx="4148370" cy="54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6"/>
            <p:cNvSpPr txBox="1"/>
            <p:nvPr/>
          </p:nvSpPr>
          <p:spPr>
            <a:xfrm>
              <a:off x="2333912" y="1230"/>
              <a:ext cx="4148370" cy="54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Разнообразие экономических систем в современном мире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6"/>
            <p:cNvSpPr/>
            <p:nvPr/>
          </p:nvSpPr>
          <p:spPr>
            <a:xfrm>
              <a:off x="754096" y="780611"/>
              <a:ext cx="3538740" cy="54885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6"/>
            <p:cNvSpPr txBox="1"/>
            <p:nvPr/>
          </p:nvSpPr>
          <p:spPr>
            <a:xfrm>
              <a:off x="780889" y="807404"/>
              <a:ext cx="3485154" cy="4952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развитые страны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754096" y="1559992"/>
              <a:ext cx="3538740" cy="54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6"/>
            <p:cNvSpPr txBox="1"/>
            <p:nvPr/>
          </p:nvSpPr>
          <p:spPr>
            <a:xfrm>
              <a:off x="754096" y="1559992"/>
              <a:ext cx="3538740" cy="54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устойчивые темпы экономического роста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754096" y="2339373"/>
              <a:ext cx="3538740" cy="54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6"/>
            <p:cNvSpPr txBox="1"/>
            <p:nvPr/>
          </p:nvSpPr>
          <p:spPr>
            <a:xfrm>
              <a:off x="754096" y="2339373"/>
              <a:ext cx="3538740" cy="54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значительный ВВП/ВНП на душу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754096" y="3118754"/>
              <a:ext cx="3538740" cy="54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6"/>
            <p:cNvSpPr txBox="1"/>
            <p:nvPr/>
          </p:nvSpPr>
          <p:spPr>
            <a:xfrm>
              <a:off x="754096" y="3118754"/>
              <a:ext cx="3538740" cy="54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низкие темпы роста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754096" y="3898135"/>
              <a:ext cx="3538740" cy="87550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6"/>
            <p:cNvSpPr txBox="1"/>
            <p:nvPr/>
          </p:nvSpPr>
          <p:spPr>
            <a:xfrm>
              <a:off x="754096" y="3898135"/>
              <a:ext cx="3538740" cy="8755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высокий уровень и качество жизни населения, потребления товаров и услуг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4523358" y="780611"/>
              <a:ext cx="3538740" cy="54885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6"/>
            <p:cNvSpPr txBox="1"/>
            <p:nvPr/>
          </p:nvSpPr>
          <p:spPr>
            <a:xfrm>
              <a:off x="4550151" y="807404"/>
              <a:ext cx="3485154" cy="4952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развивающиеся страны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4523358" y="1559992"/>
              <a:ext cx="3538740" cy="54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6"/>
            <p:cNvSpPr txBox="1"/>
            <p:nvPr/>
          </p:nvSpPr>
          <p:spPr>
            <a:xfrm>
              <a:off x="4523358" y="1559992"/>
              <a:ext cx="3538740" cy="54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многоукладная экономика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4523358" y="2339373"/>
              <a:ext cx="3538740" cy="54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6"/>
            <p:cNvSpPr txBox="1"/>
            <p:nvPr/>
          </p:nvSpPr>
          <p:spPr>
            <a:xfrm>
              <a:off x="4523358" y="2339373"/>
              <a:ext cx="3538740" cy="54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высокие темпы роста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4523358" y="3118754"/>
              <a:ext cx="3538740" cy="54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6"/>
            <p:cNvSpPr txBox="1"/>
            <p:nvPr/>
          </p:nvSpPr>
          <p:spPr>
            <a:xfrm>
              <a:off x="4523358" y="3118754"/>
              <a:ext cx="3538740" cy="54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преимущественно сырьевая специализация экономики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4523358" y="3898135"/>
              <a:ext cx="3538740" cy="54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6"/>
            <p:cNvSpPr txBox="1"/>
            <p:nvPr/>
          </p:nvSpPr>
          <p:spPr>
            <a:xfrm>
              <a:off x="4523358" y="3898135"/>
              <a:ext cx="3538740" cy="54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сильная зависимость от иностранного капитала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4523358" y="4677516"/>
              <a:ext cx="3538740" cy="54885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6"/>
            <p:cNvSpPr txBox="1"/>
            <p:nvPr/>
          </p:nvSpPr>
          <p:spPr>
            <a:xfrm>
              <a:off x="4523358" y="4677516"/>
              <a:ext cx="3538740" cy="54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невысокий уровень жизни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социально-экономические системы в современном мире</a:t>
            </a:r>
            <a:endParaRPr/>
          </a:p>
        </p:txBody>
      </p:sp>
      <p:grpSp>
        <p:nvGrpSpPr>
          <p:cNvPr id="243" name="Google Shape;243;p7"/>
          <p:cNvGrpSpPr/>
          <p:nvPr/>
        </p:nvGrpSpPr>
        <p:grpSpPr>
          <a:xfrm>
            <a:off x="1903605" y="2381629"/>
            <a:ext cx="8383270" cy="2966011"/>
            <a:chOff x="562" y="975522"/>
            <a:chExt cx="8383270" cy="2966011"/>
          </a:xfrm>
        </p:grpSpPr>
        <p:sp>
          <p:nvSpPr>
            <p:cNvPr id="244" name="Google Shape;244;p7"/>
            <p:cNvSpPr/>
            <p:nvPr/>
          </p:nvSpPr>
          <p:spPr>
            <a:xfrm>
              <a:off x="4192197" y="2201146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7"/>
            <p:cNvSpPr/>
            <p:nvPr/>
          </p:nvSpPr>
          <p:spPr>
            <a:xfrm>
              <a:off x="4146477" y="2201146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7"/>
            <p:cNvSpPr/>
            <p:nvPr/>
          </p:nvSpPr>
          <p:spPr>
            <a:xfrm>
              <a:off x="1226187" y="2201146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7"/>
            <p:cNvSpPr/>
            <p:nvPr/>
          </p:nvSpPr>
          <p:spPr>
            <a:xfrm>
              <a:off x="2285996" y="975522"/>
              <a:ext cx="3812402" cy="12256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7"/>
            <p:cNvSpPr txBox="1"/>
            <p:nvPr/>
          </p:nvSpPr>
          <p:spPr>
            <a:xfrm>
              <a:off x="2285996" y="975522"/>
              <a:ext cx="3812402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Критерии, характеризующие состояние мировой экономики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7"/>
            <p:cNvSpPr/>
            <p:nvPr/>
          </p:nvSpPr>
          <p:spPr>
            <a:xfrm>
              <a:off x="562" y="2715909"/>
              <a:ext cx="2451248" cy="12256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7"/>
            <p:cNvSpPr txBox="1"/>
            <p:nvPr/>
          </p:nvSpPr>
          <p:spPr>
            <a:xfrm>
              <a:off x="562" y="2715909"/>
              <a:ext cx="2451248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объём ВВП/ВНП на душу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2966573" y="2715909"/>
              <a:ext cx="2451248" cy="12256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7"/>
            <p:cNvSpPr txBox="1"/>
            <p:nvPr/>
          </p:nvSpPr>
          <p:spPr>
            <a:xfrm>
              <a:off x="2966573" y="2715909"/>
              <a:ext cx="2451248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отраслевая структура ВВП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7"/>
            <p:cNvSpPr/>
            <p:nvPr/>
          </p:nvSpPr>
          <p:spPr>
            <a:xfrm>
              <a:off x="5932584" y="2715909"/>
              <a:ext cx="2451248" cy="122562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7"/>
            <p:cNvSpPr txBox="1"/>
            <p:nvPr/>
          </p:nvSpPr>
          <p:spPr>
            <a:xfrm>
              <a:off x="5932584" y="2715909"/>
              <a:ext cx="2451248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и качество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социально-экономические системы в современном мире</a:t>
            </a:r>
            <a:endParaRPr/>
          </a:p>
        </p:txBody>
      </p:sp>
      <p:pic>
        <p:nvPicPr>
          <p:cNvPr id="261" name="Google Shape;26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01054" y="1392717"/>
            <a:ext cx="4084528" cy="534064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62" name="Google Shape;262;p8"/>
          <p:cNvSpPr txBox="1"/>
          <p:nvPr/>
        </p:nvSpPr>
        <p:spPr>
          <a:xfrm>
            <a:off x="1104900" y="1392717"/>
            <a:ext cx="6477719" cy="152301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1990 г.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Организацией Объединённых Наций был создан комбинированный показатель для межстранового сравне- ния -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Индекс человеческого развития (Human Develop- ment Index) (ИЧР)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Он был разработан группой экономис- тов во главе с пакистанским учёным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Махбубом уль-Хаком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3" name="Google Shape;263;p8"/>
          <p:cNvSpPr txBox="1"/>
          <p:nvPr/>
        </p:nvSpPr>
        <p:spPr>
          <a:xfrm>
            <a:off x="5764412" y="6405561"/>
            <a:ext cx="1676589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Махбуб уль-Хак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4" name="Google Shape;264;p8"/>
          <p:cNvGrpSpPr/>
          <p:nvPr/>
        </p:nvGrpSpPr>
        <p:grpSpPr>
          <a:xfrm>
            <a:off x="1104900" y="3045280"/>
            <a:ext cx="6477719" cy="914955"/>
            <a:chOff x="67" y="2742038"/>
            <a:chExt cx="4010278" cy="2634131"/>
          </a:xfrm>
        </p:grpSpPr>
        <p:sp>
          <p:nvSpPr>
            <p:cNvPr id="265" name="Google Shape;265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Индекс человеческого развития (ИЧР)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комбиниро- ванный показатель, характеризующий развитие человека в странах и регионах мира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социально-экономические системы в современном мире</a:t>
            </a:r>
            <a:endParaRPr/>
          </a:p>
        </p:txBody>
      </p:sp>
      <p:grpSp>
        <p:nvGrpSpPr>
          <p:cNvPr id="273" name="Google Shape;273;p9"/>
          <p:cNvGrpSpPr/>
          <p:nvPr/>
        </p:nvGrpSpPr>
        <p:grpSpPr>
          <a:xfrm>
            <a:off x="1903605" y="2518913"/>
            <a:ext cx="8383270" cy="3053753"/>
            <a:chOff x="562" y="931651"/>
            <a:chExt cx="8383270" cy="3053753"/>
          </a:xfrm>
        </p:grpSpPr>
        <p:sp>
          <p:nvSpPr>
            <p:cNvPr id="274" name="Google Shape;274;p9"/>
            <p:cNvSpPr/>
            <p:nvPr/>
          </p:nvSpPr>
          <p:spPr>
            <a:xfrm>
              <a:off x="4192198" y="1606663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9"/>
            <p:cNvSpPr/>
            <p:nvPr/>
          </p:nvSpPr>
          <p:spPr>
            <a:xfrm>
              <a:off x="4146478" y="1606663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9"/>
            <p:cNvSpPr/>
            <p:nvPr/>
          </p:nvSpPr>
          <p:spPr>
            <a:xfrm>
              <a:off x="1226187" y="1606663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9"/>
            <p:cNvSpPr/>
            <p:nvPr/>
          </p:nvSpPr>
          <p:spPr>
            <a:xfrm>
              <a:off x="2838091" y="931651"/>
              <a:ext cx="2708212" cy="6750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9"/>
            <p:cNvSpPr txBox="1"/>
            <p:nvPr/>
          </p:nvSpPr>
          <p:spPr>
            <a:xfrm>
              <a:off x="2838091" y="931651"/>
              <a:ext cx="2708212" cy="6750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Показатели ИЧР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9"/>
            <p:cNvSpPr/>
            <p:nvPr/>
          </p:nvSpPr>
          <p:spPr>
            <a:xfrm>
              <a:off x="562" y="2121426"/>
              <a:ext cx="2451248" cy="1863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9"/>
            <p:cNvSpPr txBox="1"/>
            <p:nvPr/>
          </p:nvSpPr>
          <p:spPr>
            <a:xfrm>
              <a:off x="562" y="2121426"/>
              <a:ext cx="2451248" cy="1863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ожидаемая продолжительность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9"/>
            <p:cNvSpPr/>
            <p:nvPr/>
          </p:nvSpPr>
          <p:spPr>
            <a:xfrm>
              <a:off x="2966573" y="2121426"/>
              <a:ext cx="2451248" cy="1863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9"/>
            <p:cNvSpPr txBox="1"/>
            <p:nvPr/>
          </p:nvSpPr>
          <p:spPr>
            <a:xfrm>
              <a:off x="2966573" y="2121426"/>
              <a:ext cx="2451248" cy="1863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грамотности и ожидаемая продолжи- тельность обучения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9"/>
            <p:cNvSpPr/>
            <p:nvPr/>
          </p:nvSpPr>
          <p:spPr>
            <a:xfrm>
              <a:off x="5932584" y="2121426"/>
              <a:ext cx="2451248" cy="186397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9"/>
            <p:cNvSpPr txBox="1"/>
            <p:nvPr/>
          </p:nvSpPr>
          <p:spPr>
            <a:xfrm>
              <a:off x="5932584" y="2121426"/>
              <a:ext cx="2451248" cy="1863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жизни (валовой националь- ный доход на душу населения по паритету покупательной способности)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01.01.2024</vt:lpwstr>
  </property>
</Properties>
</file>