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</p:sldIdLst>
  <p:sldSz cy="6858000" cx="12192000"/>
  <p:notesSz cx="6858000" cy="9144000"/>
  <p:embeddedFontLst>
    <p:embeddedFont>
      <p:font typeface="Anta"/>
      <p:regular r:id="rId3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32" roundtripDataSignature="AMtx7mg8N1OEOtT5U0YimviYpQOcpXiQi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FE612294-4938-4A99-8535-038F5E8BD980}">
  <a:tblStyle styleId="{FE612294-4938-4A99-8535-038F5E8BD980}" styleName="Table_0">
    <a:wholeTbl>
      <a:tcTxStyle b="off" i="off">
        <a:font>
          <a:latin typeface="Euphemia"/>
          <a:ea typeface="Euphemia"/>
          <a:cs typeface="Euphemia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8E8"/>
          </a:solidFill>
        </a:fill>
      </a:tcStyle>
    </a:wholeTbl>
    <a:band1H>
      <a:tcTxStyle/>
      <a:tcStyle>
        <a:fill>
          <a:solidFill>
            <a:srgbClr val="CFCECD"/>
          </a:solidFill>
        </a:fill>
      </a:tcStyle>
    </a:band1H>
    <a:band2H>
      <a:tcTxStyle/>
    </a:band2H>
    <a:band1V>
      <a:tcTxStyle/>
      <a:tcStyle>
        <a:fill>
          <a:solidFill>
            <a:srgbClr val="CFCECD"/>
          </a:solidFill>
        </a:fill>
      </a:tcStyle>
    </a:band1V>
    <a:band2V>
      <a:tcTxStyle/>
    </a:band2V>
    <a:la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dk1"/>
          </a:solidFill>
        </a:fill>
      </a:tcStyle>
    </a:lastCol>
    <a:fir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dk1"/>
          </a:solidFill>
        </a:fill>
      </a:tcStyle>
    </a:firstCol>
    <a:la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dk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dk1"/>
          </a:solidFill>
        </a:fill>
      </a:tcStyle>
    </a:firstRow>
    <a:neCell>
      <a:tcTxStyle/>
    </a:neCell>
    <a:nwCell>
      <a:tcTxStyle/>
    </a:nwCell>
  </a:tblStyle>
  <a:tblStyle styleId="{3A9B5CBA-3A20-4A75-8BC3-58EC31A186CD}" styleName="Table_1">
    <a:wholeTbl>
      <a:tcTxStyle b="off" i="off">
        <a:font>
          <a:latin typeface="Euphemia"/>
          <a:ea typeface="Euphemia"/>
          <a:cs typeface="Euphemia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8E8"/>
          </a:solidFill>
        </a:fill>
      </a:tcStyle>
    </a:wholeTbl>
    <a:band1H>
      <a:tcTxStyle/>
      <a:tcStyle>
        <a:fill>
          <a:solidFill>
            <a:srgbClr val="CFCECD"/>
          </a:solidFill>
        </a:fill>
      </a:tcStyle>
    </a:band1H>
    <a:band2H>
      <a:tcTxStyle/>
    </a:band2H>
    <a:band1V>
      <a:tcTxStyle/>
      <a:tcStyle>
        <a:fill>
          <a:solidFill>
            <a:srgbClr val="CFCECD"/>
          </a:solidFill>
        </a:fill>
      </a:tcStyle>
    </a:band1V>
    <a:band2V>
      <a:tcTxStyle/>
    </a:band2V>
    <a:la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Euphemia"/>
          <a:ea typeface="Euphemia"/>
          <a:cs typeface="Euphemia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Anta-regular.fntdata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32" Type="http://customschemas.google.com/relationships/presentationmetadata" Target="meta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118" name="Google Shape;11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9" name="Google Shape;289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0" name="Google Shape;290;p1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0" name="Google Shape;300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1" name="Google Shape;301;p1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6" name="Google Shape;326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7" name="Google Shape;327;p1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7" name="Google Shape;347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8" name="Google Shape;348;p1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4" name="Google Shape;374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5" name="Google Shape;375;p1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6" name="Google Shape;406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7" name="Google Shape;407;p1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3" name="Google Shape;413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4" name="Google Shape;414;p1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9" name="Google Shape;439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0" name="Google Shape;440;p1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4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66" name="Google Shape;466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7" name="Google Shape;467;p1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5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7" name="Google Shape;477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8" name="Google Shape;478;p1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2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p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4" name="Google Shape;494;p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5" name="Google Shape;495;p2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9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1" name="Google Shape;501;p2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2" name="Google Shape;502;p2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4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p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6" name="Google Shape;526;p2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7" name="Google Shape;527;p2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8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Google Shape;549;p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50" name="Google Shape;550;p2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1" name="Google Shape;551;p2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4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Google Shape;595;p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96" name="Google Shape;596;p2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7" name="Google Shape;597;p2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" name="Google Shape;136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0" name="Google Shape;160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7" name="Google Shape;187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4" name="Google Shape;214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9" name="Google Shape;229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Google Shape;230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3" name="Google Shape;243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4" name="Google Shape;244;p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0" name="Google Shape;260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1" name="Google Shape;261;p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 с рисунком" showMasterSp="0">
  <p:cSld name="Титульный слайд с рисунком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26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20" name="Google Shape;20;p26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" name="Google Shape;21;p26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2" name="Google Shape;22;p26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23" name="Google Shape;23;p26"/>
            <p:cNvCxnSpPr/>
            <p:nvPr/>
          </p:nvCxnSpPr>
          <p:spPr>
            <a:xfrm>
              <a:off x="507492" y="1564644"/>
              <a:ext cx="8129016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" name="Google Shape;24;p26"/>
            <p:cNvCxnSpPr/>
            <p:nvPr/>
          </p:nvCxnSpPr>
          <p:spPr>
            <a:xfrm>
              <a:off x="507492" y="1501519"/>
              <a:ext cx="8129016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5" name="Google Shape;25;p2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26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26"/>
          <p:cNvSpPr txBox="1"/>
          <p:nvPr>
            <p:ph type="ctrTitle"/>
          </p:nvPr>
        </p:nvSpPr>
        <p:spPr>
          <a:xfrm>
            <a:off x="1104900" y="2292094"/>
            <a:ext cx="573405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nta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6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sp>
      <p:sp>
        <p:nvSpPr>
          <p:cNvPr id="29" name="Google Shape;29;p26"/>
          <p:cNvSpPr txBox="1"/>
          <p:nvPr>
            <p:ph idx="1" type="subTitle"/>
          </p:nvPr>
        </p:nvSpPr>
        <p:spPr>
          <a:xfrm>
            <a:off x="1104900" y="4511784"/>
            <a:ext cx="5734050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30" name="Google Shape;30;p26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nta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35"/>
          <p:cNvSpPr txBox="1"/>
          <p:nvPr>
            <p:ph idx="1" type="body"/>
          </p:nvPr>
        </p:nvSpPr>
        <p:spPr>
          <a:xfrm>
            <a:off x="5641848" y="1600199"/>
            <a:ext cx="5445252" cy="4572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  <a:defRPr sz="2000"/>
            </a:lvl1pPr>
            <a:lvl2pPr indent="-3302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2pPr>
            <a:lvl3pPr indent="-3302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1400"/>
            </a:lvl9pPr>
          </a:lstStyle>
          <a:p/>
        </p:txBody>
      </p:sp>
      <p:sp>
        <p:nvSpPr>
          <p:cNvPr id="96" name="Google Shape;96;p35"/>
          <p:cNvSpPr txBox="1"/>
          <p:nvPr>
            <p:ph idx="2" type="body"/>
          </p:nvPr>
        </p:nvSpPr>
        <p:spPr>
          <a:xfrm>
            <a:off x="1104900" y="1600200"/>
            <a:ext cx="4384548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7" name="Google Shape;97;p3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3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3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36"/>
          <p:cNvSpPr txBox="1"/>
          <p:nvPr>
            <p:ph idx="1" type="body"/>
          </p:nvPr>
        </p:nvSpPr>
        <p:spPr>
          <a:xfrm rot="5400000">
            <a:off x="3810000" y="-1104900"/>
            <a:ext cx="4572000" cy="99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3" name="Google Shape;103;p36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36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36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7"/>
          <p:cNvSpPr txBox="1"/>
          <p:nvPr>
            <p:ph type="title"/>
          </p:nvPr>
        </p:nvSpPr>
        <p:spPr>
          <a:xfrm rot="5400000">
            <a:off x="7323931" y="2413794"/>
            <a:ext cx="5811838" cy="17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37"/>
          <p:cNvSpPr txBox="1"/>
          <p:nvPr>
            <p:ph idx="1" type="body"/>
          </p:nvPr>
        </p:nvSpPr>
        <p:spPr>
          <a:xfrm rot="5400000">
            <a:off x="2248429" y="-778404"/>
            <a:ext cx="5811838" cy="80988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109" name="Google Shape;109;p3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3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3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12" name="Google Shape;112;p37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113" name="Google Shape;113;p37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4" name="Google Shape;114;p37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27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34" name="Google Shape;34;p27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7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7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8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28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28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nta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9" title="Пустой заполнитель, вместо которого можно добавить изображение. Щелкните заполнитель и выберите изображение, которое требуется добавить"/>
          <p:cNvSpPr/>
          <p:nvPr>
            <p:ph idx="2" type="pic"/>
          </p:nvPr>
        </p:nvSpPr>
        <p:spPr>
          <a:xfrm>
            <a:off x="4654671" y="1600199"/>
            <a:ext cx="6430912" cy="4572001"/>
          </a:xfrm>
          <a:prstGeom prst="rect">
            <a:avLst/>
          </a:prstGeom>
          <a:noFill/>
          <a:ln>
            <a:noFill/>
          </a:ln>
        </p:spPr>
      </p:sp>
      <p:sp>
        <p:nvSpPr>
          <p:cNvPr id="45" name="Google Shape;45;p29"/>
          <p:cNvSpPr txBox="1"/>
          <p:nvPr>
            <p:ph idx="1" type="body"/>
          </p:nvPr>
        </p:nvSpPr>
        <p:spPr>
          <a:xfrm>
            <a:off x="1104900" y="1600200"/>
            <a:ext cx="3396996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46" name="Google Shape;46;p29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9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9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30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30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30"/>
          <p:cNvSpPr txBox="1"/>
          <p:nvPr>
            <p:ph type="ctrTitle"/>
          </p:nvPr>
        </p:nvSpPr>
        <p:spPr>
          <a:xfrm>
            <a:off x="1104900" y="2292094"/>
            <a:ext cx="10096500" cy="2219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nta"/>
              <a:buNone/>
              <a:defRPr sz="4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30"/>
          <p:cNvSpPr txBox="1"/>
          <p:nvPr>
            <p:ph idx="1" type="subTitle"/>
          </p:nvPr>
        </p:nvSpPr>
        <p:spPr>
          <a:xfrm>
            <a:off x="1104898" y="4511784"/>
            <a:ext cx="10096501" cy="955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54" name="Google Shape;54;p30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30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30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57" name="Google Shape;57;p30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oogle Shape;59;p31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60" name="Google Shape;60;p31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61" name="Google Shape;61;p31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2" name="Google Shape;62;p31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63" name="Google Shape;63;p31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4" name="Google Shape;64;p31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65" name="Google Shape;65;p31"/>
              <p:cNvCxnSpPr/>
              <p:nvPr/>
            </p:nvCxnSpPr>
            <p:spPr>
              <a:xfrm>
                <a:off x="507492" y="1564644"/>
                <a:ext cx="8129016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66" name="Google Shape;66;p31"/>
              <p:cNvCxnSpPr/>
              <p:nvPr/>
            </p:nvCxnSpPr>
            <p:spPr>
              <a:xfrm>
                <a:off x="507492" y="1501519"/>
                <a:ext cx="812901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</p:grpSp>
      <p:sp>
        <p:nvSpPr>
          <p:cNvPr id="67" name="Google Shape;67;p31"/>
          <p:cNvSpPr txBox="1"/>
          <p:nvPr>
            <p:ph type="title"/>
          </p:nvPr>
        </p:nvSpPr>
        <p:spPr>
          <a:xfrm>
            <a:off x="1104899" y="2971806"/>
            <a:ext cx="10071099" cy="1684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nta"/>
              <a:buNone/>
              <a:defRPr sz="44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31"/>
          <p:cNvSpPr txBox="1"/>
          <p:nvPr>
            <p:ph idx="1" type="body"/>
          </p:nvPr>
        </p:nvSpPr>
        <p:spPr>
          <a:xfrm>
            <a:off x="1104899" y="4655956"/>
            <a:ext cx="10071099" cy="50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2000"/>
              <a:buNone/>
              <a:defRPr sz="2000">
                <a:solidFill>
                  <a:srgbClr val="96939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800"/>
              <a:buNone/>
              <a:defRPr sz="1800">
                <a:solidFill>
                  <a:srgbClr val="96939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69391"/>
              </a:buClr>
              <a:buSzPts val="1600"/>
              <a:buNone/>
              <a:defRPr sz="1600">
                <a:solidFill>
                  <a:srgbClr val="969391"/>
                </a:solidFill>
              </a:defRPr>
            </a:lvl9pPr>
          </a:lstStyle>
          <a:p/>
        </p:txBody>
      </p:sp>
      <p:sp>
        <p:nvSpPr>
          <p:cNvPr id="69" name="Google Shape;69;p31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31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31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72" name="Google Shape;72;p31" title="Вкладка ленты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25880" y="0"/>
            <a:ext cx="1783188" cy="2971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типа объектов" type="twoObj">
  <p:cSld name="TWO_OBJECTS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3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32"/>
          <p:cNvSpPr txBox="1"/>
          <p:nvPr>
            <p:ph idx="1" type="body"/>
          </p:nvPr>
        </p:nvSpPr>
        <p:spPr>
          <a:xfrm>
            <a:off x="11049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175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9pPr>
          </a:lstStyle>
          <a:p/>
        </p:txBody>
      </p:sp>
      <p:sp>
        <p:nvSpPr>
          <p:cNvPr id="76" name="Google Shape;76;p32"/>
          <p:cNvSpPr txBox="1"/>
          <p:nvPr>
            <p:ph idx="2" type="body"/>
          </p:nvPr>
        </p:nvSpPr>
        <p:spPr>
          <a:xfrm>
            <a:off x="6172200" y="1600200"/>
            <a:ext cx="49149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77" name="Google Shape;77;p32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32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32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3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33"/>
          <p:cNvSpPr txBox="1"/>
          <p:nvPr>
            <p:ph idx="1" type="body"/>
          </p:nvPr>
        </p:nvSpPr>
        <p:spPr>
          <a:xfrm>
            <a:off x="110490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3" name="Google Shape;83;p33"/>
          <p:cNvSpPr txBox="1"/>
          <p:nvPr>
            <p:ph idx="2" type="body"/>
          </p:nvPr>
        </p:nvSpPr>
        <p:spPr>
          <a:xfrm>
            <a:off x="110490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4" name="Google Shape;84;p33"/>
          <p:cNvSpPr txBox="1"/>
          <p:nvPr>
            <p:ph idx="3" type="body"/>
          </p:nvPr>
        </p:nvSpPr>
        <p:spPr>
          <a:xfrm>
            <a:off x="616611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5" name="Google Shape;85;p33"/>
          <p:cNvSpPr txBox="1"/>
          <p:nvPr>
            <p:ph idx="4" type="body"/>
          </p:nvPr>
        </p:nvSpPr>
        <p:spPr>
          <a:xfrm>
            <a:off x="6166110" y="2424112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9pPr>
          </a:lstStyle>
          <a:p/>
        </p:txBody>
      </p:sp>
      <p:sp>
        <p:nvSpPr>
          <p:cNvPr id="86" name="Google Shape;86;p33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33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33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showMasterSp="0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4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34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34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a"/>
              <a:buNone/>
              <a:defRPr b="0" i="0" sz="2800" u="none" cap="none" strike="noStrike">
                <a:solidFill>
                  <a:schemeClr val="dk1"/>
                </a:solidFill>
                <a:latin typeface="Anta"/>
                <a:ea typeface="Anta"/>
                <a:cs typeface="Anta"/>
                <a:sym typeface="Ant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25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25"/>
          <p:cNvSpPr txBox="1"/>
          <p:nvPr>
            <p:ph idx="10" type="dt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5"/>
          <p:cNvSpPr txBox="1"/>
          <p:nvPr>
            <p:ph idx="11" type="ftr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5"/>
          <p:cNvSpPr txBox="1"/>
          <p:nvPr>
            <p:ph idx="12" type="sldNum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3C363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5" name="Google Shape;15;p25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6" name="Google Shape;16;p25"/>
            <p:cNvCxnSpPr/>
            <p:nvPr/>
          </p:nvCxnSpPr>
          <p:spPr>
            <a:xfrm rot="10800000">
              <a:off x="1073150" y="1219201"/>
              <a:ext cx="100584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7" name="Google Shape;17;p25"/>
            <p:cNvCxnSpPr/>
            <p:nvPr/>
          </p:nvCxnSpPr>
          <p:spPr>
            <a:xfrm rot="10800000">
              <a:off x="1073150" y="1282326"/>
              <a:ext cx="100584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jpg"/><Relationship Id="rId4" Type="http://schemas.openxmlformats.org/officeDocument/2006/relationships/image" Target="../media/image8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0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4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/>
          <p:nvPr>
            <p:ph type="ctrTitle"/>
          </p:nvPr>
        </p:nvSpPr>
        <p:spPr>
          <a:xfrm>
            <a:off x="603850" y="2537865"/>
            <a:ext cx="6243146" cy="137538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mbria"/>
              <a:buNone/>
            </a:pPr>
            <a:r>
              <a:rPr b="1" lang="ru-RU" sz="3600" cap="none">
                <a:latin typeface="Cambria"/>
                <a:ea typeface="Cambria"/>
                <a:cs typeface="Cambria"/>
                <a:sym typeface="Cambria"/>
              </a:rPr>
              <a:t>Обеспечение законности и правопорядка в Республике Беларусь</a:t>
            </a:r>
            <a:endParaRPr b="1" sz="3600" cap="none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1" name="Google Shape;121;p1" title="Открытая книга на столе, размытые книги на заднем плане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1063" y="1310656"/>
            <a:ext cx="5210937" cy="4208604"/>
          </a:xfrm>
          <a:prstGeom prst="rect">
            <a:avLst/>
          </a:prstGeom>
          <a:solidFill>
            <a:srgbClr val="DED9D6"/>
          </a:solidFill>
          <a:ln>
            <a:noFill/>
          </a:ln>
        </p:spPr>
      </p:pic>
      <p:sp>
        <p:nvSpPr>
          <p:cNvPr id="122" name="Google Shape;122;p1"/>
          <p:cNvSpPr txBox="1"/>
          <p:nvPr>
            <p:ph idx="1" type="subTitle"/>
          </p:nvPr>
        </p:nvSpPr>
        <p:spPr>
          <a:xfrm>
            <a:off x="603850" y="3985394"/>
            <a:ext cx="5734050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Обществоведение (подготовительный курс)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1816672" y="741530"/>
            <a:ext cx="793807" cy="70788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69</a:t>
            </a:r>
            <a:endParaRPr b="1" sz="40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4" name="Google Shape;124;p1"/>
          <p:cNvSpPr txBox="1"/>
          <p:nvPr/>
        </p:nvSpPr>
        <p:spPr>
          <a:xfrm>
            <a:off x="6457950" y="5869803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5" name="Google Shape;125;p1"/>
          <p:cNvSpPr txBox="1"/>
          <p:nvPr/>
        </p:nvSpPr>
        <p:spPr>
          <a:xfrm>
            <a:off x="3144382" y="6449225"/>
            <a:ext cx="5628426" cy="3408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2025</a:t>
            </a:r>
            <a:endParaRPr b="0" sz="1800" u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Фемида обои - 66 фото" id="126" name="Google Shape;126;p1"/>
          <p:cNvPicPr preferRelativeResize="0"/>
          <p:nvPr/>
        </p:nvPicPr>
        <p:blipFill rotWithShape="1">
          <a:blip r:embed="rId4">
            <a:alphaModFix/>
          </a:blip>
          <a:srcRect b="0" l="33504" r="0" t="0"/>
          <a:stretch/>
        </p:blipFill>
        <p:spPr>
          <a:xfrm>
            <a:off x="6954036" y="1310656"/>
            <a:ext cx="5264989" cy="42189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2" name="Google Shape;292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04900" y="1242203"/>
            <a:ext cx="4130851" cy="5504621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93" name="Google Shape;293;p1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Правоохранительные органы Республики Беларусь</a:t>
            </a:r>
            <a:endParaRPr/>
          </a:p>
        </p:txBody>
      </p:sp>
      <p:grpSp>
        <p:nvGrpSpPr>
          <p:cNvPr id="294" name="Google Shape;294;p10"/>
          <p:cNvGrpSpPr/>
          <p:nvPr/>
        </p:nvGrpSpPr>
        <p:grpSpPr>
          <a:xfrm>
            <a:off x="4364966" y="1473710"/>
            <a:ext cx="6720616" cy="1899218"/>
            <a:chOff x="67" y="2742038"/>
            <a:chExt cx="4010278" cy="2634131"/>
          </a:xfrm>
        </p:grpSpPr>
        <p:sp>
          <p:nvSpPr>
            <p:cNvPr id="295" name="Google Shape;295;p10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" name="Google Shape;296;p10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Возглавляет систему органов прокуратуры Генеральный про- курор, назначаемый Президентом с согласия Совета Республи- ки Национального собрания. С сентября 2020 г. Генеральным прокурором Республики Беларусь является А.И.Швед. Ниже- стоящие прокуроры назначаются Генеральным прокурором. В осуществлении своих полномочий прокуроры независимы и руководствуются законодательством.</a:t>
              </a:r>
              <a:endParaRPr/>
            </a:p>
          </p:txBody>
        </p:sp>
      </p:grpSp>
      <p:sp>
        <p:nvSpPr>
          <p:cNvPr id="297" name="Google Shape;297;p10"/>
          <p:cNvSpPr txBox="1"/>
          <p:nvPr/>
        </p:nvSpPr>
        <p:spPr>
          <a:xfrm>
            <a:off x="5235751" y="6408270"/>
            <a:ext cx="1535503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Андрей Швед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1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Правоохранительные органы Республики Беларусь</a:t>
            </a:r>
            <a:endParaRPr/>
          </a:p>
        </p:txBody>
      </p:sp>
      <p:grpSp>
        <p:nvGrpSpPr>
          <p:cNvPr id="304" name="Google Shape;304;p11"/>
          <p:cNvGrpSpPr/>
          <p:nvPr/>
        </p:nvGrpSpPr>
        <p:grpSpPr>
          <a:xfrm>
            <a:off x="1104900" y="1473710"/>
            <a:ext cx="9980682" cy="829543"/>
            <a:chOff x="67" y="2742038"/>
            <a:chExt cx="4010278" cy="2634131"/>
          </a:xfrm>
        </p:grpSpPr>
        <p:sp>
          <p:nvSpPr>
            <p:cNvPr id="305" name="Google Shape;305;p11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" name="Google Shape;306;p11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Органы внутренних дел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это государственные правоохранительные органы, осуществляю- щие борьбу с преступностью, охрану общественного порядка и обеспечивающие обществен- ную безопасность.</a:t>
              </a:r>
              <a:endParaRPr/>
            </a:p>
          </p:txBody>
        </p:sp>
      </p:grpSp>
      <p:pic>
        <p:nvPicPr>
          <p:cNvPr id="307" name="Google Shape;307;p11"/>
          <p:cNvPicPr preferRelativeResize="0"/>
          <p:nvPr/>
        </p:nvPicPr>
        <p:blipFill rotWithShape="1">
          <a:blip r:embed="rId3">
            <a:alphaModFix/>
          </a:blip>
          <a:srcRect b="0" l="13626" r="13337" t="0"/>
          <a:stretch/>
        </p:blipFill>
        <p:spPr>
          <a:xfrm>
            <a:off x="8272732" y="2458528"/>
            <a:ext cx="2975811" cy="4291999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308" name="Google Shape;308;p11"/>
          <p:cNvSpPr txBox="1"/>
          <p:nvPr/>
        </p:nvSpPr>
        <p:spPr>
          <a:xfrm>
            <a:off x="5607167" y="6165752"/>
            <a:ext cx="3614400" cy="585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Эмблема Министерства внутренних дел Республики Беларусь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09" name="Google Shape;309;p11"/>
          <p:cNvGrpSpPr/>
          <p:nvPr/>
        </p:nvGrpSpPr>
        <p:grpSpPr>
          <a:xfrm>
            <a:off x="1104900" y="2768773"/>
            <a:ext cx="7165456" cy="2669360"/>
            <a:chOff x="0" y="310245"/>
            <a:chExt cx="7165456" cy="2669360"/>
          </a:xfrm>
        </p:grpSpPr>
        <p:sp>
          <p:nvSpPr>
            <p:cNvPr id="310" name="Google Shape;310;p11"/>
            <p:cNvSpPr/>
            <p:nvPr/>
          </p:nvSpPr>
          <p:spPr>
            <a:xfrm>
              <a:off x="0" y="310245"/>
              <a:ext cx="5626974" cy="43263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" name="Google Shape;311;p11"/>
            <p:cNvSpPr txBox="1"/>
            <p:nvPr/>
          </p:nvSpPr>
          <p:spPr>
            <a:xfrm>
              <a:off x="12671" y="322916"/>
              <a:ext cx="5601632" cy="40728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Основные задачи органов внутренних дел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2" name="Google Shape;312;p11"/>
            <p:cNvSpPr/>
            <p:nvPr/>
          </p:nvSpPr>
          <p:spPr>
            <a:xfrm>
              <a:off x="562697" y="742876"/>
              <a:ext cx="565072" cy="45364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3" name="Google Shape;313;p11"/>
            <p:cNvSpPr/>
            <p:nvPr/>
          </p:nvSpPr>
          <p:spPr>
            <a:xfrm>
              <a:off x="1127770" y="879246"/>
              <a:ext cx="6037686" cy="63454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" name="Google Shape;314;p11"/>
            <p:cNvSpPr txBox="1"/>
            <p:nvPr/>
          </p:nvSpPr>
          <p:spPr>
            <a:xfrm>
              <a:off x="1146355" y="897831"/>
              <a:ext cx="6000516" cy="5973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защита граждан, общества и государства от преступных и иных противоправных посягательств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5" name="Google Shape;315;p11"/>
            <p:cNvSpPr/>
            <p:nvPr/>
          </p:nvSpPr>
          <p:spPr>
            <a:xfrm>
              <a:off x="562697" y="742876"/>
              <a:ext cx="565072" cy="111609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6" name="Google Shape;316;p11"/>
            <p:cNvSpPr/>
            <p:nvPr/>
          </p:nvSpPr>
          <p:spPr>
            <a:xfrm>
              <a:off x="1127770" y="1584334"/>
              <a:ext cx="6037686" cy="54928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" name="Google Shape;317;p11"/>
            <p:cNvSpPr txBox="1"/>
            <p:nvPr/>
          </p:nvSpPr>
          <p:spPr>
            <a:xfrm>
              <a:off x="1143858" y="1600422"/>
              <a:ext cx="6005510" cy="51710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профилактика, выявление, пресечение преступлений и административных правонарушений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8" name="Google Shape;318;p11"/>
            <p:cNvSpPr/>
            <p:nvPr/>
          </p:nvSpPr>
          <p:spPr>
            <a:xfrm>
              <a:off x="562697" y="742876"/>
              <a:ext cx="565072" cy="164777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9" name="Google Shape;319;p11"/>
            <p:cNvSpPr/>
            <p:nvPr/>
          </p:nvSpPr>
          <p:spPr>
            <a:xfrm>
              <a:off x="1127770" y="2204161"/>
              <a:ext cx="6037686" cy="37297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" name="Google Shape;320;p11"/>
            <p:cNvSpPr txBox="1"/>
            <p:nvPr/>
          </p:nvSpPr>
          <p:spPr>
            <a:xfrm>
              <a:off x="1138694" y="2215085"/>
              <a:ext cx="6015838" cy="3511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производство дознаний по уголовным делам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1" name="Google Shape;321;p11"/>
            <p:cNvSpPr/>
            <p:nvPr/>
          </p:nvSpPr>
          <p:spPr>
            <a:xfrm>
              <a:off x="562697" y="742876"/>
              <a:ext cx="565072" cy="207076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2" name="Google Shape;322;p11"/>
            <p:cNvSpPr/>
            <p:nvPr/>
          </p:nvSpPr>
          <p:spPr>
            <a:xfrm>
              <a:off x="1127770" y="2647679"/>
              <a:ext cx="6037686" cy="33192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" name="Google Shape;323;p11"/>
            <p:cNvSpPr txBox="1"/>
            <p:nvPr/>
          </p:nvSpPr>
          <p:spPr>
            <a:xfrm>
              <a:off x="1137492" y="2657401"/>
              <a:ext cx="6018242" cy="3124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ведение административного процесса и др.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1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Правоохранительные органы Республики Беларусь</a:t>
            </a:r>
            <a:endParaRPr/>
          </a:p>
        </p:txBody>
      </p:sp>
      <p:grpSp>
        <p:nvGrpSpPr>
          <p:cNvPr id="330" name="Google Shape;330;p12"/>
          <p:cNvGrpSpPr/>
          <p:nvPr/>
        </p:nvGrpSpPr>
        <p:grpSpPr>
          <a:xfrm>
            <a:off x="1724629" y="1492366"/>
            <a:ext cx="8741222" cy="5132722"/>
            <a:chOff x="2830" y="163899"/>
            <a:chExt cx="8741222" cy="5132722"/>
          </a:xfrm>
        </p:grpSpPr>
        <p:sp>
          <p:nvSpPr>
            <p:cNvPr id="331" name="Google Shape;331;p12"/>
            <p:cNvSpPr/>
            <p:nvPr/>
          </p:nvSpPr>
          <p:spPr>
            <a:xfrm>
              <a:off x="6587302" y="1208181"/>
              <a:ext cx="91440" cy="29709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2" name="Google Shape;332;p12"/>
            <p:cNvSpPr/>
            <p:nvPr/>
          </p:nvSpPr>
          <p:spPr>
            <a:xfrm>
              <a:off x="4373442" y="538942"/>
              <a:ext cx="2259580" cy="29709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3" name="Google Shape;333;p12"/>
            <p:cNvSpPr/>
            <p:nvPr/>
          </p:nvSpPr>
          <p:spPr>
            <a:xfrm>
              <a:off x="2068141" y="1208181"/>
              <a:ext cx="91440" cy="29709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4" name="Google Shape;334;p12"/>
            <p:cNvSpPr/>
            <p:nvPr/>
          </p:nvSpPr>
          <p:spPr>
            <a:xfrm>
              <a:off x="2113861" y="538942"/>
              <a:ext cx="2259580" cy="29709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5" name="Google Shape;335;p12"/>
            <p:cNvSpPr/>
            <p:nvPr/>
          </p:nvSpPr>
          <p:spPr>
            <a:xfrm>
              <a:off x="2225315" y="163899"/>
              <a:ext cx="4296252" cy="37504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" name="Google Shape;336;p12"/>
            <p:cNvSpPr txBox="1"/>
            <p:nvPr/>
          </p:nvSpPr>
          <p:spPr>
            <a:xfrm>
              <a:off x="2225315" y="163899"/>
              <a:ext cx="4296252" cy="3750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Система органов внутренних дел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7" name="Google Shape;337;p12"/>
            <p:cNvSpPr/>
            <p:nvPr/>
          </p:nvSpPr>
          <p:spPr>
            <a:xfrm>
              <a:off x="2830" y="836039"/>
              <a:ext cx="4222062" cy="372142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" name="Google Shape;338;p12"/>
            <p:cNvSpPr txBox="1"/>
            <p:nvPr/>
          </p:nvSpPr>
          <p:spPr>
            <a:xfrm>
              <a:off x="20996" y="854205"/>
              <a:ext cx="4185730" cy="33581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организационно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9" name="Google Shape;339;p12"/>
            <p:cNvSpPr/>
            <p:nvPr/>
          </p:nvSpPr>
          <p:spPr>
            <a:xfrm>
              <a:off x="2830" y="1505279"/>
              <a:ext cx="4222062" cy="379134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" name="Google Shape;340;p12"/>
            <p:cNvSpPr txBox="1"/>
            <p:nvPr/>
          </p:nvSpPr>
          <p:spPr>
            <a:xfrm>
              <a:off x="2830" y="1505279"/>
              <a:ext cx="4222062" cy="37913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t" bIns="11425" lIns="11425" spcFirstLastPara="1" rIns="11425" wrap="square" tIns="11425">
              <a:noAutofit/>
            </a:bodyPr>
            <a:lstStyle/>
            <a:p>
              <a:pPr indent="0" lvl="0" marL="85725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Министерство внутренних дел;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26670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территориальные органы внутрен- них дел – управления и отделы (Мин- ского городского исполнительного комитета, областных исполнитель- ных комитетов, городских, районных исполнительных комитетов, мест- ных администраций);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26670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органы внутренних дел на транспор- те;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26670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учреждения образования и организа- ции здравоохранения, созданные для обеспечения выполнения задач, воз- ложенных на органы внутренних дел</a:t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341" name="Google Shape;341;p12"/>
            <p:cNvSpPr/>
            <p:nvPr/>
          </p:nvSpPr>
          <p:spPr>
            <a:xfrm>
              <a:off x="4521990" y="836039"/>
              <a:ext cx="4222062" cy="372142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" name="Google Shape;342;p12"/>
            <p:cNvSpPr txBox="1"/>
            <p:nvPr/>
          </p:nvSpPr>
          <p:spPr>
            <a:xfrm>
              <a:off x="4540156" y="854205"/>
              <a:ext cx="4185730" cy="33581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функционально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3" name="Google Shape;343;p12"/>
            <p:cNvSpPr/>
            <p:nvPr/>
          </p:nvSpPr>
          <p:spPr>
            <a:xfrm>
              <a:off x="4521990" y="1505279"/>
              <a:ext cx="4222062" cy="379134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" name="Google Shape;344;p12"/>
            <p:cNvSpPr txBox="1"/>
            <p:nvPr/>
          </p:nvSpPr>
          <p:spPr>
            <a:xfrm>
              <a:off x="4521990" y="1505279"/>
              <a:ext cx="4222062" cy="37913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t" bIns="11425" lIns="11425" spcFirstLastPara="1" rIns="11425" wrap="square" tIns="11425">
              <a:noAutofit/>
            </a:bodyPr>
            <a:lstStyle/>
            <a:p>
              <a:pPr indent="0" lvl="0" marL="85725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милиция;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26670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подразделения по гражданству и ми- грации;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26670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подразделения охраны;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26670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подразделения финансов и тыла;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26670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органы и учреждения уголовно-ис- полнительной системы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1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Правоохранительные органы Республики Беларусь</a:t>
            </a:r>
            <a:endParaRPr/>
          </a:p>
        </p:txBody>
      </p:sp>
      <p:grpSp>
        <p:nvGrpSpPr>
          <p:cNvPr id="351" name="Google Shape;351;p13"/>
          <p:cNvGrpSpPr/>
          <p:nvPr/>
        </p:nvGrpSpPr>
        <p:grpSpPr>
          <a:xfrm>
            <a:off x="1104900" y="1473710"/>
            <a:ext cx="9980682" cy="1036577"/>
            <a:chOff x="67" y="2742038"/>
            <a:chExt cx="4010278" cy="2634131"/>
          </a:xfrm>
        </p:grpSpPr>
        <p:sp>
          <p:nvSpPr>
            <p:cNvPr id="352" name="Google Shape;352;p13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" name="Google Shape;353;p13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Милиция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система подразделений органов внутренних дел, которая призвана защищать жизнь, здоровье, честь, достоинство, права, свободы и законные интересы граждан, права и законные интересы организаций, интересы общества и государства от преступных и иных противоправных посягательств.</a:t>
              </a:r>
              <a:endParaRPr/>
            </a:p>
          </p:txBody>
        </p:sp>
      </p:grpSp>
      <p:grpSp>
        <p:nvGrpSpPr>
          <p:cNvPr id="354" name="Google Shape;354;p13"/>
          <p:cNvGrpSpPr/>
          <p:nvPr/>
        </p:nvGrpSpPr>
        <p:grpSpPr>
          <a:xfrm>
            <a:off x="1104900" y="6106095"/>
            <a:ext cx="9980682" cy="570750"/>
            <a:chOff x="67" y="2742038"/>
            <a:chExt cx="4010278" cy="2634131"/>
          </a:xfrm>
        </p:grpSpPr>
        <p:sp>
          <p:nvSpPr>
            <p:cNvPr id="355" name="Google Shape;355;p13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" name="Google Shape;356;p13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Коррупция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использование должностным лицом своих полномочий в целях личной выго- ды, противоречащее законодательству и моральным установкам.</a:t>
              </a:r>
              <a:endParaRPr/>
            </a:p>
          </p:txBody>
        </p:sp>
      </p:grpSp>
      <p:grpSp>
        <p:nvGrpSpPr>
          <p:cNvPr id="357" name="Google Shape;357;p13"/>
          <p:cNvGrpSpPr/>
          <p:nvPr/>
        </p:nvGrpSpPr>
        <p:grpSpPr>
          <a:xfrm>
            <a:off x="1133742" y="2658452"/>
            <a:ext cx="9922995" cy="3309510"/>
            <a:chOff x="28842" y="1516"/>
            <a:chExt cx="9922995" cy="3309510"/>
          </a:xfrm>
        </p:grpSpPr>
        <p:sp>
          <p:nvSpPr>
            <p:cNvPr id="358" name="Google Shape;358;p13"/>
            <p:cNvSpPr/>
            <p:nvPr/>
          </p:nvSpPr>
          <p:spPr>
            <a:xfrm>
              <a:off x="7817045" y="749915"/>
              <a:ext cx="91440" cy="20819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9" name="Google Shape;359;p13"/>
            <p:cNvSpPr/>
            <p:nvPr/>
          </p:nvSpPr>
          <p:spPr>
            <a:xfrm>
              <a:off x="4990340" y="264338"/>
              <a:ext cx="2872425" cy="20819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0" name="Google Shape;360;p13"/>
            <p:cNvSpPr/>
            <p:nvPr/>
          </p:nvSpPr>
          <p:spPr>
            <a:xfrm>
              <a:off x="2751447" y="752557"/>
              <a:ext cx="91440" cy="20819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1" name="Google Shape;361;p13"/>
            <p:cNvSpPr/>
            <p:nvPr/>
          </p:nvSpPr>
          <p:spPr>
            <a:xfrm>
              <a:off x="2797167" y="264338"/>
              <a:ext cx="2193172" cy="20819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2" name="Google Shape;362;p13"/>
            <p:cNvSpPr/>
            <p:nvPr/>
          </p:nvSpPr>
          <p:spPr>
            <a:xfrm>
              <a:off x="3484975" y="1516"/>
              <a:ext cx="3010729" cy="26282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3" name="Google Shape;363;p13"/>
            <p:cNvSpPr txBox="1"/>
            <p:nvPr/>
          </p:nvSpPr>
          <p:spPr>
            <a:xfrm>
              <a:off x="3484975" y="1516"/>
              <a:ext cx="3010729" cy="26282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Структура милиции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4" name="Google Shape;364;p13"/>
            <p:cNvSpPr/>
            <p:nvPr/>
          </p:nvSpPr>
          <p:spPr>
            <a:xfrm>
              <a:off x="28842" y="472538"/>
              <a:ext cx="5536650" cy="280018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" name="Google Shape;365;p13"/>
            <p:cNvSpPr txBox="1"/>
            <p:nvPr/>
          </p:nvSpPr>
          <p:spPr>
            <a:xfrm>
              <a:off x="42511" y="486207"/>
              <a:ext cx="5509312" cy="25268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Милиция общественной безопасности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6" name="Google Shape;366;p13"/>
            <p:cNvSpPr/>
            <p:nvPr/>
          </p:nvSpPr>
          <p:spPr>
            <a:xfrm>
              <a:off x="28842" y="960757"/>
              <a:ext cx="5536650" cy="235026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" name="Google Shape;367;p13"/>
            <p:cNvSpPr txBox="1"/>
            <p:nvPr/>
          </p:nvSpPr>
          <p:spPr>
            <a:xfrm>
              <a:off x="28842" y="960757"/>
              <a:ext cx="5536650" cy="235026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t" bIns="11425" lIns="11425" spcFirstLastPara="1" rIns="11425" wrap="square" tIns="11425">
              <a:noAutofit/>
            </a:bodyPr>
            <a:lstStyle/>
            <a:p>
              <a:pPr indent="0" lvl="0" marL="85725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Охрана и поддержание общественного порядка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26670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оперативно-дежурные службы;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26670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служба участковых инспекторов милиции;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26670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уголовно-исполнительная инспекция;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26670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инспекция по делам несовершеннолетних (ИДН);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26670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Государственная автомобильная инспекция (ГАИ);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26670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дорожно-патрульная служба (ДПС)</a:t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368" name="Google Shape;368;p13"/>
            <p:cNvSpPr/>
            <p:nvPr/>
          </p:nvSpPr>
          <p:spPr>
            <a:xfrm>
              <a:off x="5773692" y="472538"/>
              <a:ext cx="4178145" cy="277376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" name="Google Shape;369;p13"/>
            <p:cNvSpPr txBox="1"/>
            <p:nvPr/>
          </p:nvSpPr>
          <p:spPr>
            <a:xfrm>
              <a:off x="5787232" y="486078"/>
              <a:ext cx="4151065" cy="25029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Криминальная милиция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0" name="Google Shape;370;p13"/>
            <p:cNvSpPr/>
            <p:nvPr/>
          </p:nvSpPr>
          <p:spPr>
            <a:xfrm>
              <a:off x="5773692" y="958115"/>
              <a:ext cx="4178145" cy="234942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1" name="Google Shape;371;p13"/>
            <p:cNvSpPr txBox="1"/>
            <p:nvPr/>
          </p:nvSpPr>
          <p:spPr>
            <a:xfrm>
              <a:off x="5773692" y="958115"/>
              <a:ext cx="4178145" cy="234942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t" bIns="11425" lIns="11425" spcFirstLastPara="1" rIns="11425" wrap="square" tIns="11425">
              <a:noAutofit/>
            </a:bodyPr>
            <a:lstStyle/>
            <a:p>
              <a:pPr indent="0" lvl="0" marL="85725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Борьба с опасными преступлениями</a:t>
              </a:r>
              <a:endParaRPr>
                <a:solidFill>
                  <a:schemeClr val="dk1"/>
                </a:solidFill>
              </a:endParaRPr>
            </a:p>
            <a:p>
              <a:pPr indent="0" lvl="0" marL="8572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уголовный розыск;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26670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подразделение по борьбе с экономи- ческими преступлениями;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26670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подразделение по наркоконтролю и противодействию торговле людьми;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26670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подразделение по борьбе с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корруп- цией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и организованной преступ- ностью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1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Правоохранительные органы Республики Беларусь</a:t>
            </a:r>
            <a:endParaRPr/>
          </a:p>
        </p:txBody>
      </p:sp>
      <p:pic>
        <p:nvPicPr>
          <p:cNvPr id="378" name="Google Shape;378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47242" y="1444970"/>
            <a:ext cx="2938340" cy="4513236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grpSp>
        <p:nvGrpSpPr>
          <p:cNvPr id="379" name="Google Shape;379;p14"/>
          <p:cNvGrpSpPr/>
          <p:nvPr/>
        </p:nvGrpSpPr>
        <p:grpSpPr>
          <a:xfrm>
            <a:off x="1170738" y="1355927"/>
            <a:ext cx="6843834" cy="2075804"/>
            <a:chOff x="65837" y="1581"/>
            <a:chExt cx="6843834" cy="2075804"/>
          </a:xfrm>
        </p:grpSpPr>
        <p:sp>
          <p:nvSpPr>
            <p:cNvPr id="380" name="Google Shape;380;p14"/>
            <p:cNvSpPr/>
            <p:nvPr/>
          </p:nvSpPr>
          <p:spPr>
            <a:xfrm>
              <a:off x="3487755" y="596443"/>
              <a:ext cx="2377242" cy="28789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81" name="Google Shape;381;p14"/>
            <p:cNvSpPr/>
            <p:nvPr/>
          </p:nvSpPr>
          <p:spPr>
            <a:xfrm>
              <a:off x="3442034" y="596443"/>
              <a:ext cx="91440" cy="28789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82" name="Google Shape;382;p14"/>
            <p:cNvSpPr/>
            <p:nvPr/>
          </p:nvSpPr>
          <p:spPr>
            <a:xfrm>
              <a:off x="1110512" y="596443"/>
              <a:ext cx="2377242" cy="28789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83" name="Google Shape;383;p14"/>
            <p:cNvSpPr/>
            <p:nvPr/>
          </p:nvSpPr>
          <p:spPr>
            <a:xfrm>
              <a:off x="1320674" y="1581"/>
              <a:ext cx="4334161" cy="59486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4" name="Google Shape;384;p14"/>
            <p:cNvSpPr txBox="1"/>
            <p:nvPr/>
          </p:nvSpPr>
          <p:spPr>
            <a:xfrm>
              <a:off x="1320674" y="1581"/>
              <a:ext cx="4334161" cy="59486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Система органов государственной безопасности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5" name="Google Shape;385;p14"/>
            <p:cNvSpPr/>
            <p:nvPr/>
          </p:nvSpPr>
          <p:spPr>
            <a:xfrm>
              <a:off x="65837" y="884336"/>
              <a:ext cx="2089349" cy="119304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6" name="Google Shape;386;p14"/>
            <p:cNvSpPr txBox="1"/>
            <p:nvPr/>
          </p:nvSpPr>
          <p:spPr>
            <a:xfrm>
              <a:off x="65837" y="884336"/>
              <a:ext cx="2089349" cy="119304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Комитет государ- ственной безопас- ности Республики Беларусь (КГБ)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7" name="Google Shape;387;p14"/>
            <p:cNvSpPr/>
            <p:nvPr/>
          </p:nvSpPr>
          <p:spPr>
            <a:xfrm>
              <a:off x="2443080" y="884336"/>
              <a:ext cx="2089349" cy="119304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8" name="Google Shape;388;p14"/>
            <p:cNvSpPr txBox="1"/>
            <p:nvPr/>
          </p:nvSpPr>
          <p:spPr>
            <a:xfrm>
              <a:off x="2443080" y="884336"/>
              <a:ext cx="2089349" cy="119304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территориальные управления КГБ по Минску и областям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9" name="Google Shape;389;p14"/>
            <p:cNvSpPr/>
            <p:nvPr/>
          </p:nvSpPr>
          <p:spPr>
            <a:xfrm>
              <a:off x="4820322" y="884336"/>
              <a:ext cx="2089349" cy="119304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0" name="Google Shape;390;p14"/>
            <p:cNvSpPr txBox="1"/>
            <p:nvPr/>
          </p:nvSpPr>
          <p:spPr>
            <a:xfrm>
              <a:off x="4820322" y="884336"/>
              <a:ext cx="2089349" cy="119304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Управление воен- ной контрразведки КГБ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91" name="Google Shape;391;p14"/>
          <p:cNvGrpSpPr/>
          <p:nvPr/>
        </p:nvGrpSpPr>
        <p:grpSpPr>
          <a:xfrm>
            <a:off x="1219741" y="3626978"/>
            <a:ext cx="7052658" cy="3014505"/>
            <a:chOff x="0" y="193665"/>
            <a:chExt cx="7052658" cy="3014505"/>
          </a:xfrm>
        </p:grpSpPr>
        <p:sp>
          <p:nvSpPr>
            <p:cNvPr id="392" name="Google Shape;392;p14"/>
            <p:cNvSpPr/>
            <p:nvPr/>
          </p:nvSpPr>
          <p:spPr>
            <a:xfrm>
              <a:off x="0" y="193665"/>
              <a:ext cx="4462665" cy="59774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3" name="Google Shape;393;p14"/>
            <p:cNvSpPr txBox="1"/>
            <p:nvPr/>
          </p:nvSpPr>
          <p:spPr>
            <a:xfrm>
              <a:off x="17507" y="211172"/>
              <a:ext cx="4427651" cy="56272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Задачи органов государственной безопасности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4" name="Google Shape;394;p14"/>
            <p:cNvSpPr/>
            <p:nvPr/>
          </p:nvSpPr>
          <p:spPr>
            <a:xfrm>
              <a:off x="446266" y="791408"/>
              <a:ext cx="449938" cy="41094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95" name="Google Shape;395;p14"/>
            <p:cNvSpPr/>
            <p:nvPr/>
          </p:nvSpPr>
          <p:spPr>
            <a:xfrm>
              <a:off x="896204" y="925240"/>
              <a:ext cx="6155998" cy="55421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6" name="Google Shape;396;p14"/>
            <p:cNvSpPr txBox="1"/>
            <p:nvPr/>
          </p:nvSpPr>
          <p:spPr>
            <a:xfrm>
              <a:off x="912436" y="941472"/>
              <a:ext cx="6123534" cy="52175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защита независимости и территориальной целостности Республики Беларусь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7" name="Google Shape;397;p14"/>
            <p:cNvSpPr/>
            <p:nvPr/>
          </p:nvSpPr>
          <p:spPr>
            <a:xfrm>
              <a:off x="446266" y="791408"/>
              <a:ext cx="449938" cy="105144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98" name="Google Shape;398;p14"/>
            <p:cNvSpPr/>
            <p:nvPr/>
          </p:nvSpPr>
          <p:spPr>
            <a:xfrm>
              <a:off x="896204" y="1548689"/>
              <a:ext cx="6155998" cy="58833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9" name="Google Shape;399;p14"/>
            <p:cNvSpPr txBox="1"/>
            <p:nvPr/>
          </p:nvSpPr>
          <p:spPr>
            <a:xfrm>
              <a:off x="913436" y="1565921"/>
              <a:ext cx="6121534" cy="55387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обеспечение национальной безопасности Республики Бе- ларусь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0" name="Google Shape;400;p14"/>
            <p:cNvSpPr/>
            <p:nvPr/>
          </p:nvSpPr>
          <p:spPr>
            <a:xfrm>
              <a:off x="446266" y="791408"/>
              <a:ext cx="449938" cy="191580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01" name="Google Shape;401;p14"/>
            <p:cNvSpPr/>
            <p:nvPr/>
          </p:nvSpPr>
          <p:spPr>
            <a:xfrm>
              <a:off x="896204" y="2206257"/>
              <a:ext cx="6156454" cy="100191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2" name="Google Shape;402;p14"/>
            <p:cNvSpPr txBox="1"/>
            <p:nvPr/>
          </p:nvSpPr>
          <p:spPr>
            <a:xfrm>
              <a:off x="925549" y="2235602"/>
              <a:ext cx="6097764" cy="94322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предупреждение и выявление террористической и экст- ремистской деятельности и коррупции, незаконной миг- рации, незаконного оборота наркотических средств, ору- жия и боеприпасов, контрабанды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403" name="Google Shape;403;p14"/>
          <p:cNvSpPr txBox="1"/>
          <p:nvPr/>
        </p:nvSpPr>
        <p:spPr>
          <a:xfrm>
            <a:off x="8276072" y="5958206"/>
            <a:ext cx="3138855" cy="83099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Эмблема Комитета государственной безопасности Республики Беларусь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1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Правоохранительные органы Республики Беларусь</a:t>
            </a:r>
            <a:endParaRPr/>
          </a:p>
        </p:txBody>
      </p:sp>
      <p:graphicFrame>
        <p:nvGraphicFramePr>
          <p:cNvPr id="410" name="Google Shape;410;p15"/>
          <p:cNvGraphicFramePr/>
          <p:nvPr/>
        </p:nvGraphicFramePr>
        <p:xfrm>
          <a:off x="1104900" y="1581709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{3A9B5CBA-3A20-4A75-8BC3-58EC31A186CD}</a:tableStyleId>
              </a:tblPr>
              <a:tblGrid>
                <a:gridCol w="3642075"/>
                <a:gridCol w="6338600"/>
              </a:tblGrid>
              <a:tr h="52837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Другие правоохранительные органы</a:t>
                      </a:r>
                      <a:endParaRPr b="1"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040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Комитет государственного конт- роля и его территориальные органы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Осуществляют контроль за:</a:t>
                      </a:r>
                      <a:endParaRPr/>
                    </a:p>
                    <a:p>
                      <a:pPr indent="-114300" lvl="0" marL="8572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исполнением республиканского бюджета;</a:t>
                      </a:r>
                      <a:endParaRPr/>
                    </a:p>
                    <a:p>
                      <a:pPr indent="-114300" lvl="0" marL="8572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использованием государственной собственности;</a:t>
                      </a:r>
                      <a:endParaRPr/>
                    </a:p>
                    <a:p>
                      <a:pPr indent="-114300" lvl="0" marL="8572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исполнением актов Президента, Парламента, Правитель- ства и других государственных органов, регулирующих отношения государственной собственности, хозяйствен- ные, финансовые и налоговые отношения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040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Следственный комитет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Осуществляет предварительное следствие и полномочия в сфере досудебного уголовного производства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504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Государственный пограничный комитет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Осуществляет проведение государственной пограничной политики и обеспечение пограничной безопасности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874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Государственный комитет судеб- ных экспертиз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Ведёт судебно-экспертную деятельность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1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Органы юстиции Республики Беларусь</a:t>
            </a:r>
            <a:endParaRPr/>
          </a:p>
        </p:txBody>
      </p:sp>
      <p:pic>
        <p:nvPicPr>
          <p:cNvPr id="417" name="Google Shape;417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414480" y="1440610"/>
            <a:ext cx="4671102" cy="5183541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grpSp>
        <p:nvGrpSpPr>
          <p:cNvPr id="418" name="Google Shape;418;p16"/>
          <p:cNvGrpSpPr/>
          <p:nvPr/>
        </p:nvGrpSpPr>
        <p:grpSpPr>
          <a:xfrm>
            <a:off x="1104900" y="2177991"/>
            <a:ext cx="5223270" cy="3154460"/>
            <a:chOff x="0" y="669299"/>
            <a:chExt cx="5223270" cy="3154460"/>
          </a:xfrm>
        </p:grpSpPr>
        <p:sp>
          <p:nvSpPr>
            <p:cNvPr id="419" name="Google Shape;419;p16"/>
            <p:cNvSpPr/>
            <p:nvPr/>
          </p:nvSpPr>
          <p:spPr>
            <a:xfrm>
              <a:off x="0" y="669299"/>
              <a:ext cx="3851895" cy="39080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0" name="Google Shape;420;p16"/>
            <p:cNvSpPr txBox="1"/>
            <p:nvPr/>
          </p:nvSpPr>
          <p:spPr>
            <a:xfrm>
              <a:off x="11446" y="680745"/>
              <a:ext cx="3829003" cy="36790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Система органов юстиции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1" name="Google Shape;421;p16"/>
            <p:cNvSpPr/>
            <p:nvPr/>
          </p:nvSpPr>
          <p:spPr>
            <a:xfrm>
              <a:off x="385189" y="1060100"/>
              <a:ext cx="388807" cy="28102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2" name="Google Shape;422;p16"/>
            <p:cNvSpPr/>
            <p:nvPr/>
          </p:nvSpPr>
          <p:spPr>
            <a:xfrm>
              <a:off x="773996" y="1170027"/>
              <a:ext cx="4449274" cy="34218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3" name="Google Shape;423;p16"/>
            <p:cNvSpPr txBox="1"/>
            <p:nvPr/>
          </p:nvSpPr>
          <p:spPr>
            <a:xfrm>
              <a:off x="784018" y="1180049"/>
              <a:ext cx="4429230" cy="32214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Министерство юстиции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4" name="Google Shape;424;p16"/>
            <p:cNvSpPr/>
            <p:nvPr/>
          </p:nvSpPr>
          <p:spPr>
            <a:xfrm>
              <a:off x="385189" y="1060100"/>
              <a:ext cx="388807" cy="81746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5" name="Google Shape;425;p16"/>
            <p:cNvSpPr/>
            <p:nvPr/>
          </p:nvSpPr>
          <p:spPr>
            <a:xfrm>
              <a:off x="773996" y="1569081"/>
              <a:ext cx="4449274" cy="61697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6" name="Google Shape;426;p16"/>
            <p:cNvSpPr txBox="1"/>
            <p:nvPr/>
          </p:nvSpPr>
          <p:spPr>
            <a:xfrm>
              <a:off x="792067" y="1587152"/>
              <a:ext cx="4413132" cy="5808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Главные управления юстиции облиспол- комов и Минского городского исполкома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7" name="Google Shape;427;p16"/>
            <p:cNvSpPr/>
            <p:nvPr/>
          </p:nvSpPr>
          <p:spPr>
            <a:xfrm>
              <a:off x="385189" y="1060100"/>
              <a:ext cx="388807" cy="144260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8" name="Google Shape;428;p16"/>
            <p:cNvSpPr/>
            <p:nvPr/>
          </p:nvSpPr>
          <p:spPr>
            <a:xfrm>
              <a:off x="773996" y="2242921"/>
              <a:ext cx="4449274" cy="51957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9" name="Google Shape;429;p16"/>
            <p:cNvSpPr txBox="1"/>
            <p:nvPr/>
          </p:nvSpPr>
          <p:spPr>
            <a:xfrm>
              <a:off x="789214" y="2258139"/>
              <a:ext cx="4418838" cy="48913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отделы записи актов гражданского сос- тояния (ЗАГС)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0" name="Google Shape;430;p16"/>
            <p:cNvSpPr/>
            <p:nvPr/>
          </p:nvSpPr>
          <p:spPr>
            <a:xfrm>
              <a:off x="385189" y="1060100"/>
              <a:ext cx="388807" cy="203219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31" name="Google Shape;431;p16"/>
            <p:cNvSpPr/>
            <p:nvPr/>
          </p:nvSpPr>
          <p:spPr>
            <a:xfrm>
              <a:off x="773996" y="2819358"/>
              <a:ext cx="4449274" cy="54587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2" name="Google Shape;432;p16"/>
            <p:cNvSpPr txBox="1"/>
            <p:nvPr/>
          </p:nvSpPr>
          <p:spPr>
            <a:xfrm>
              <a:off x="789984" y="2835346"/>
              <a:ext cx="4417298" cy="51389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органы принудительного исполнения су- дебных решений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3" name="Google Shape;433;p16"/>
            <p:cNvSpPr/>
            <p:nvPr/>
          </p:nvSpPr>
          <p:spPr>
            <a:xfrm>
              <a:off x="385189" y="1060100"/>
              <a:ext cx="388807" cy="256282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34" name="Google Shape;434;p16"/>
            <p:cNvSpPr/>
            <p:nvPr/>
          </p:nvSpPr>
          <p:spPr>
            <a:xfrm>
              <a:off x="773996" y="3422099"/>
              <a:ext cx="4449274" cy="40166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5" name="Google Shape;435;p16"/>
            <p:cNvSpPr txBox="1"/>
            <p:nvPr/>
          </p:nvSpPr>
          <p:spPr>
            <a:xfrm>
              <a:off x="785760" y="3433863"/>
              <a:ext cx="4425746" cy="37813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нотариат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436" name="Google Shape;436;p16"/>
          <p:cNvSpPr txBox="1"/>
          <p:nvPr/>
        </p:nvSpPr>
        <p:spPr>
          <a:xfrm>
            <a:off x="3319995" y="6168773"/>
            <a:ext cx="4242600" cy="585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Эмблема Министерства юстиции Республики Беларусь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1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Органы юстиции Республики Беларусь</a:t>
            </a:r>
            <a:endParaRPr/>
          </a:p>
        </p:txBody>
      </p:sp>
      <p:grpSp>
        <p:nvGrpSpPr>
          <p:cNvPr id="443" name="Google Shape;443;p17"/>
          <p:cNvGrpSpPr/>
          <p:nvPr/>
        </p:nvGrpSpPr>
        <p:grpSpPr>
          <a:xfrm>
            <a:off x="1665577" y="1649551"/>
            <a:ext cx="8857787" cy="4906523"/>
            <a:chOff x="0" y="234819"/>
            <a:chExt cx="8857787" cy="4906523"/>
          </a:xfrm>
        </p:grpSpPr>
        <p:sp>
          <p:nvSpPr>
            <p:cNvPr id="444" name="Google Shape;444;p17"/>
            <p:cNvSpPr/>
            <p:nvPr/>
          </p:nvSpPr>
          <p:spPr>
            <a:xfrm>
              <a:off x="0" y="234819"/>
              <a:ext cx="4537183" cy="50927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5" name="Google Shape;445;p17"/>
            <p:cNvSpPr txBox="1"/>
            <p:nvPr/>
          </p:nvSpPr>
          <p:spPr>
            <a:xfrm>
              <a:off x="14916" y="249735"/>
              <a:ext cx="4507351" cy="47944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Задачи Министерства юстиции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46" name="Google Shape;446;p17"/>
            <p:cNvSpPr/>
            <p:nvPr/>
          </p:nvSpPr>
          <p:spPr>
            <a:xfrm>
              <a:off x="453718" y="744096"/>
              <a:ext cx="455257" cy="56665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47" name="Google Shape;447;p17"/>
            <p:cNvSpPr/>
            <p:nvPr/>
          </p:nvSpPr>
          <p:spPr>
            <a:xfrm>
              <a:off x="908975" y="883118"/>
              <a:ext cx="7947886" cy="85526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8" name="Google Shape;448;p17"/>
            <p:cNvSpPr txBox="1"/>
            <p:nvPr/>
          </p:nvSpPr>
          <p:spPr>
            <a:xfrm>
              <a:off x="934025" y="908168"/>
              <a:ext cx="7897786" cy="80516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реализация государственной политики в сфере юстиции, в т.ч. государст- венное регулирование и управление в сфере архивного дела и делопроиз- водства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49" name="Google Shape;449;p17"/>
            <p:cNvSpPr/>
            <p:nvPr/>
          </p:nvSpPr>
          <p:spPr>
            <a:xfrm>
              <a:off x="453718" y="744096"/>
              <a:ext cx="455257" cy="138210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0" name="Google Shape;450;p17"/>
            <p:cNvSpPr/>
            <p:nvPr/>
          </p:nvSpPr>
          <p:spPr>
            <a:xfrm>
              <a:off x="908975" y="1810302"/>
              <a:ext cx="7947886" cy="63179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1" name="Google Shape;451;p17"/>
            <p:cNvSpPr txBox="1"/>
            <p:nvPr/>
          </p:nvSpPr>
          <p:spPr>
            <a:xfrm>
              <a:off x="927480" y="1828807"/>
              <a:ext cx="7910876" cy="5947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регулирование нотариальной деятельности и руководство нотариатом Республики Беларусь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52" name="Google Shape;452;p17"/>
            <p:cNvSpPr/>
            <p:nvPr/>
          </p:nvSpPr>
          <p:spPr>
            <a:xfrm>
              <a:off x="453718" y="744096"/>
              <a:ext cx="455257" cy="196430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3" name="Google Shape;453;p17"/>
            <p:cNvSpPr/>
            <p:nvPr/>
          </p:nvSpPr>
          <p:spPr>
            <a:xfrm>
              <a:off x="908975" y="2514012"/>
              <a:ext cx="7947886" cy="38877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4" name="Google Shape;454;p17"/>
            <p:cNvSpPr txBox="1"/>
            <p:nvPr/>
          </p:nvSpPr>
          <p:spPr>
            <a:xfrm>
              <a:off x="920362" y="2525399"/>
              <a:ext cx="7925112" cy="36599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руководство регистрацией актов гражданского состояния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55" name="Google Shape;455;p17"/>
            <p:cNvSpPr/>
            <p:nvPr/>
          </p:nvSpPr>
          <p:spPr>
            <a:xfrm>
              <a:off x="453718" y="744096"/>
              <a:ext cx="455257" cy="262908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6" name="Google Shape;456;p17"/>
            <p:cNvSpPr/>
            <p:nvPr/>
          </p:nvSpPr>
          <p:spPr>
            <a:xfrm>
              <a:off x="908975" y="2974701"/>
              <a:ext cx="7947886" cy="79695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7" name="Google Shape;457;p17"/>
            <p:cNvSpPr txBox="1"/>
            <p:nvPr/>
          </p:nvSpPr>
          <p:spPr>
            <a:xfrm>
              <a:off x="932317" y="2998043"/>
              <a:ext cx="7901202" cy="75027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государственная регистрация политических партий, республиканских профессиональных союзов, международных и республиканских общест- венных объединений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58" name="Google Shape;458;p17"/>
            <p:cNvSpPr/>
            <p:nvPr/>
          </p:nvSpPr>
          <p:spPr>
            <a:xfrm>
              <a:off x="453718" y="744096"/>
              <a:ext cx="455257" cy="335346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9" name="Google Shape;459;p17"/>
            <p:cNvSpPr/>
            <p:nvPr/>
          </p:nvSpPr>
          <p:spPr>
            <a:xfrm>
              <a:off x="908975" y="3843578"/>
              <a:ext cx="7947886" cy="50797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0" name="Google Shape;460;p17"/>
            <p:cNvSpPr txBox="1"/>
            <p:nvPr/>
          </p:nvSpPr>
          <p:spPr>
            <a:xfrm>
              <a:off x="923853" y="3858456"/>
              <a:ext cx="7918130" cy="47821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ведение Единого государственного регистра юридических лиц и индиви- дуальных предпринимателей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1" name="Google Shape;461;p17"/>
            <p:cNvSpPr/>
            <p:nvPr/>
          </p:nvSpPr>
          <p:spPr>
            <a:xfrm>
              <a:off x="453718" y="744096"/>
              <a:ext cx="455257" cy="403830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62" name="Google Shape;462;p17"/>
            <p:cNvSpPr/>
            <p:nvPr/>
          </p:nvSpPr>
          <p:spPr>
            <a:xfrm>
              <a:off x="908975" y="4423466"/>
              <a:ext cx="7948812" cy="71787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3" name="Google Shape;463;p17"/>
            <p:cNvSpPr txBox="1"/>
            <p:nvPr/>
          </p:nvSpPr>
          <p:spPr>
            <a:xfrm>
              <a:off x="930001" y="4444492"/>
              <a:ext cx="7906760" cy="6758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организация и развитие системы юридических услуг, лицензирование ад- вокатской деятельности, государственная регистрация организаций, обес- печивающих проведение медиации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8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p1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Cambria"/>
              <a:buNone/>
            </a:pPr>
            <a:r>
              <a:rPr lang="ru-RU" sz="3400">
                <a:latin typeface="Cambria"/>
                <a:ea typeface="Cambria"/>
                <a:cs typeface="Cambria"/>
                <a:sym typeface="Cambria"/>
              </a:rPr>
              <a:t>Основные задачи органов в сфере обеспечения законности и правопорядка Республики Беларусь</a:t>
            </a:r>
            <a:endParaRPr/>
          </a:p>
        </p:txBody>
      </p:sp>
      <p:pic>
        <p:nvPicPr>
          <p:cNvPr descr="ÐÑÐ¿Ð¸ÑÑ ÐÐ¾Ð½ÑÑÐ¸ÑÑÑÐ¸Ñ Ð ÐµÑÐ¿ÑÐ±Ð»Ð¸ÐºÐ¸ ÐÐµÐ»Ð°ÑÑÑÑ" id="470" name="Google Shape;470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451766" y="1397478"/>
            <a:ext cx="3633816" cy="5289399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471" name="Google Shape;471;p18"/>
          <p:cNvSpPr txBox="1"/>
          <p:nvPr/>
        </p:nvSpPr>
        <p:spPr>
          <a:xfrm>
            <a:off x="3983946" y="6349728"/>
            <a:ext cx="3467820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Конституция Республики Беларусь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472" name="Google Shape;472;p18"/>
          <p:cNvGrpSpPr/>
          <p:nvPr/>
        </p:nvGrpSpPr>
        <p:grpSpPr>
          <a:xfrm>
            <a:off x="1104900" y="1411119"/>
            <a:ext cx="6210300" cy="2367251"/>
            <a:chOff x="67" y="2742038"/>
            <a:chExt cx="4010278" cy="2634131"/>
          </a:xfrm>
        </p:grpSpPr>
        <p:sp>
          <p:nvSpPr>
            <p:cNvPr id="473" name="Google Shape;473;p18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4" name="Google Shape;474;p18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Статья 62: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Каждый имеет право на юридическую помощь для осуществления и защиты прав и свобод, в том числе право пользоваться в любой момент помощью адвокатов и других своих представителей в суде, иных государствен- ных органах, других организациях и в отношениях с долж- ностными лицами и гражданами. В случаях, предусмотрен- ных законом, юридическая помощь оказывается за счёт го- сударственных средств. Противодействие оказанию право- вой помощи в Республике Беларусь запрещается.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1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Cambria"/>
              <a:buNone/>
            </a:pPr>
            <a:r>
              <a:rPr lang="ru-RU" sz="3400">
                <a:latin typeface="Cambria"/>
                <a:ea typeface="Cambria"/>
                <a:cs typeface="Cambria"/>
                <a:sym typeface="Cambria"/>
              </a:rPr>
              <a:t>Основные задачи органов в сфере обеспечения законности и правопорядка Республики Беларусь</a:t>
            </a:r>
            <a:endParaRPr/>
          </a:p>
        </p:txBody>
      </p:sp>
      <p:grpSp>
        <p:nvGrpSpPr>
          <p:cNvPr id="481" name="Google Shape;481;p19"/>
          <p:cNvGrpSpPr/>
          <p:nvPr/>
        </p:nvGrpSpPr>
        <p:grpSpPr>
          <a:xfrm>
            <a:off x="1629895" y="2029387"/>
            <a:ext cx="8876972" cy="981233"/>
            <a:chOff x="67" y="2742038"/>
            <a:chExt cx="4010278" cy="2634131"/>
          </a:xfrm>
        </p:grpSpPr>
        <p:sp>
          <p:nvSpPr>
            <p:cNvPr id="482" name="Google Shape;482;p19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3" name="Google Shape;483;p19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Нотариат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(от лат. notarius - писец) - это правовой институт, который занимается удостоверением сделок и приданием юридической силы различным документам (договоры, завещания, доверенности и т.д.).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484" name="Google Shape;484;p19"/>
          <p:cNvGrpSpPr/>
          <p:nvPr/>
        </p:nvGrpSpPr>
        <p:grpSpPr>
          <a:xfrm>
            <a:off x="1629894" y="3666227"/>
            <a:ext cx="8876972" cy="472274"/>
            <a:chOff x="67" y="2742038"/>
            <a:chExt cx="4010278" cy="2634131"/>
          </a:xfrm>
        </p:grpSpPr>
        <p:sp>
          <p:nvSpPr>
            <p:cNvPr id="485" name="Google Shape;485;p19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6" name="Google Shape;486;p19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Осуществляет только бесспорную юрисдикцию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487" name="Google Shape;487;p19"/>
          <p:cNvSpPr/>
          <p:nvPr/>
        </p:nvSpPr>
        <p:spPr>
          <a:xfrm>
            <a:off x="5766456" y="3010620"/>
            <a:ext cx="603849" cy="655607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88" name="Google Shape;488;p19"/>
          <p:cNvGrpSpPr/>
          <p:nvPr/>
        </p:nvGrpSpPr>
        <p:grpSpPr>
          <a:xfrm>
            <a:off x="1629894" y="4794108"/>
            <a:ext cx="8876972" cy="580149"/>
            <a:chOff x="67" y="2742038"/>
            <a:chExt cx="4010278" cy="2634131"/>
          </a:xfrm>
        </p:grpSpPr>
        <p:sp>
          <p:nvSpPr>
            <p:cNvPr id="489" name="Google Shape;489;p19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0" name="Google Shape;490;p19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Количество нотариусов устанавливается Советом Министров Республики Беларусь. Все нотариусы являются членами Белорусской нотариальной палаты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491" name="Google Shape;491;p19"/>
          <p:cNvSpPr/>
          <p:nvPr/>
        </p:nvSpPr>
        <p:spPr>
          <a:xfrm>
            <a:off x="5766455" y="4138501"/>
            <a:ext cx="603849" cy="655607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Программа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3" name="Google Shape;133;p2"/>
          <p:cNvSpPr txBox="1"/>
          <p:nvPr>
            <p:ph idx="1" type="body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Система органов обеспечения законности и правопорядка в Республике Беларусь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Судебная система Республики Беларусь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Правоохранительные органы Республики Беларусь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Органы юстиции Республики Беларусь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Основные задачи органов в сфере обеспечения законности и правопорядка Респуб- лики Беларусь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6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p20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Cambria"/>
              <a:buNone/>
            </a:pPr>
            <a:r>
              <a:rPr lang="ru-RU" sz="3400">
                <a:latin typeface="Cambria"/>
                <a:ea typeface="Cambria"/>
                <a:cs typeface="Cambria"/>
                <a:sym typeface="Cambria"/>
              </a:rPr>
              <a:t>Основные задачи органов в сфере обеспечения законности и правопорядка Республики Беларусь</a:t>
            </a:r>
            <a:endParaRPr/>
          </a:p>
        </p:txBody>
      </p:sp>
      <p:graphicFrame>
        <p:nvGraphicFramePr>
          <p:cNvPr id="498" name="Google Shape;498;p20"/>
          <p:cNvGraphicFramePr/>
          <p:nvPr/>
        </p:nvGraphicFramePr>
        <p:xfrm>
          <a:off x="1104900" y="1639592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{3A9B5CBA-3A20-4A75-8BC3-58EC31A186CD}</a:tableStyleId>
              </a:tblPr>
              <a:tblGrid>
                <a:gridCol w="9980675"/>
              </a:tblGrid>
              <a:tr h="4738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Полномочия нотариуса</a:t>
                      </a:r>
                      <a:endParaRPr b="1"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45825">
                <a:tc>
                  <a:txBody>
                    <a:bodyPr/>
                    <a:lstStyle/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Удостоверяет сделки (в том числе завещания).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Удостоверяет согласия, доверенности.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Выдаёт свидетельства о праве на наследство.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Выдаёт свидетельства о праве собственности на долю в имуществе, нажитом супругами в период брака.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Свидетельствует верность копий документов и выписок из документов.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Свидетельствует верность подписи на документах.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Свидетельствует верность перевода документов с одного языка на другой.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Принимает в депозит нотариуса денежные средства и (или) ценные бумаги.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Принимает на хранение документы.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Иные нотариальные действия, предусмотренные законодательством.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3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Google Shape;504;p21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Cambria"/>
              <a:buNone/>
            </a:pPr>
            <a:r>
              <a:rPr lang="ru-RU" sz="3400">
                <a:latin typeface="Cambria"/>
                <a:ea typeface="Cambria"/>
                <a:cs typeface="Cambria"/>
                <a:sym typeface="Cambria"/>
              </a:rPr>
              <a:t>Основные задачи органов в сфере обеспечения законности и правопорядка Республики Беларусь</a:t>
            </a:r>
            <a:endParaRPr/>
          </a:p>
        </p:txBody>
      </p:sp>
      <p:grpSp>
        <p:nvGrpSpPr>
          <p:cNvPr id="505" name="Google Shape;505;p21"/>
          <p:cNvGrpSpPr/>
          <p:nvPr/>
        </p:nvGrpSpPr>
        <p:grpSpPr>
          <a:xfrm>
            <a:off x="1104900" y="1411120"/>
            <a:ext cx="9980682" cy="849002"/>
            <a:chOff x="67" y="2742038"/>
            <a:chExt cx="4010278" cy="2634131"/>
          </a:xfrm>
        </p:grpSpPr>
        <p:sp>
          <p:nvSpPr>
            <p:cNvPr id="506" name="Google Shape;506;p21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7" name="Google Shape;507;p21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Адвокатура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(от лат. advocatus - призванный) - это правовой институт, призванный оказывать на профессиональной основе юридическую помощь в целях осуществления и защиты прав, свобод и интересов физических и юридических лиц.</a:t>
              </a:r>
              <a:endParaRPr/>
            </a:p>
          </p:txBody>
        </p:sp>
      </p:grpSp>
      <p:grpSp>
        <p:nvGrpSpPr>
          <p:cNvPr id="508" name="Google Shape;508;p21"/>
          <p:cNvGrpSpPr/>
          <p:nvPr/>
        </p:nvGrpSpPr>
        <p:grpSpPr>
          <a:xfrm>
            <a:off x="1104900" y="2915729"/>
            <a:ext cx="9980682" cy="472274"/>
            <a:chOff x="67" y="2742038"/>
            <a:chExt cx="4010278" cy="2634131"/>
          </a:xfrm>
        </p:grpSpPr>
        <p:sp>
          <p:nvSpPr>
            <p:cNvPr id="509" name="Google Shape;509;p21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0" name="Google Shape;510;p21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Адвокаты являются членами Белорусской республиканской коллегии адвокатов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511" name="Google Shape;511;p21"/>
          <p:cNvSpPr/>
          <p:nvPr/>
        </p:nvSpPr>
        <p:spPr>
          <a:xfrm>
            <a:off x="5878599" y="2260122"/>
            <a:ext cx="603849" cy="655607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12" name="Google Shape;512;p21"/>
          <p:cNvGrpSpPr/>
          <p:nvPr/>
        </p:nvGrpSpPr>
        <p:grpSpPr>
          <a:xfrm>
            <a:off x="2291663" y="3641032"/>
            <a:ext cx="7777718" cy="2915211"/>
            <a:chOff x="489551" y="685"/>
            <a:chExt cx="7777718" cy="2915211"/>
          </a:xfrm>
        </p:grpSpPr>
        <p:sp>
          <p:nvSpPr>
            <p:cNvPr id="513" name="Google Shape;513;p21"/>
            <p:cNvSpPr/>
            <p:nvPr/>
          </p:nvSpPr>
          <p:spPr>
            <a:xfrm>
              <a:off x="4378411" y="777286"/>
              <a:ext cx="2751766" cy="47757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14" name="Google Shape;514;p21"/>
            <p:cNvSpPr/>
            <p:nvPr/>
          </p:nvSpPr>
          <p:spPr>
            <a:xfrm>
              <a:off x="4332690" y="777286"/>
              <a:ext cx="91440" cy="47757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15" name="Google Shape;515;p21"/>
            <p:cNvSpPr/>
            <p:nvPr/>
          </p:nvSpPr>
          <p:spPr>
            <a:xfrm>
              <a:off x="1626644" y="777286"/>
              <a:ext cx="2751766" cy="47757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16" name="Google Shape;516;p21"/>
            <p:cNvSpPr/>
            <p:nvPr/>
          </p:nvSpPr>
          <p:spPr>
            <a:xfrm>
              <a:off x="2243950" y="685"/>
              <a:ext cx="4268921" cy="776600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7" name="Google Shape;517;p21"/>
            <p:cNvSpPr txBox="1"/>
            <p:nvPr/>
          </p:nvSpPr>
          <p:spPr>
            <a:xfrm>
              <a:off x="2243950" y="685"/>
              <a:ext cx="4268921" cy="7766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Белорусская республиканская коллегия адвокатов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18" name="Google Shape;518;p21"/>
            <p:cNvSpPr/>
            <p:nvPr/>
          </p:nvSpPr>
          <p:spPr>
            <a:xfrm>
              <a:off x="489551" y="1254865"/>
              <a:ext cx="2274186" cy="16610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9" name="Google Shape;519;p21"/>
            <p:cNvSpPr txBox="1"/>
            <p:nvPr/>
          </p:nvSpPr>
          <p:spPr>
            <a:xfrm>
              <a:off x="489551" y="1254865"/>
              <a:ext cx="2274186" cy="16610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представляет инте- ресы адвокатов во взаимоотношениях с государственными органами и иными организациями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20" name="Google Shape;520;p21"/>
            <p:cNvSpPr/>
            <p:nvPr/>
          </p:nvSpPr>
          <p:spPr>
            <a:xfrm>
              <a:off x="3241317" y="1254865"/>
              <a:ext cx="2274186" cy="16610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1" name="Google Shape;521;p21"/>
            <p:cNvSpPr txBox="1"/>
            <p:nvPr/>
          </p:nvSpPr>
          <p:spPr>
            <a:xfrm>
              <a:off x="3241317" y="1254865"/>
              <a:ext cx="2274186" cy="16610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координирует деятельность территориальных коллегий адвокатов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22" name="Google Shape;522;p21"/>
            <p:cNvSpPr/>
            <p:nvPr/>
          </p:nvSpPr>
          <p:spPr>
            <a:xfrm>
              <a:off x="5993083" y="1254865"/>
              <a:ext cx="2274186" cy="16610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3" name="Google Shape;523;p21"/>
            <p:cNvSpPr txBox="1"/>
            <p:nvPr/>
          </p:nvSpPr>
          <p:spPr>
            <a:xfrm>
              <a:off x="5993083" y="1254865"/>
              <a:ext cx="2274186" cy="16610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осуществляет меры, направленные на по- вышение доступнос- ти и качества оказа- ния юридической помощи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8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p22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Cambria"/>
              <a:buNone/>
            </a:pPr>
            <a:r>
              <a:rPr lang="ru-RU" sz="3400">
                <a:latin typeface="Cambria"/>
                <a:ea typeface="Cambria"/>
                <a:cs typeface="Cambria"/>
                <a:sym typeface="Cambria"/>
              </a:rPr>
              <a:t>Основные задачи органов в сфере обеспечения законности и правопорядка Республики Беларусь</a:t>
            </a:r>
            <a:endParaRPr/>
          </a:p>
        </p:txBody>
      </p:sp>
      <p:grpSp>
        <p:nvGrpSpPr>
          <p:cNvPr id="530" name="Google Shape;530;p22"/>
          <p:cNvGrpSpPr/>
          <p:nvPr/>
        </p:nvGrpSpPr>
        <p:grpSpPr>
          <a:xfrm>
            <a:off x="1665577" y="2213439"/>
            <a:ext cx="8855487" cy="3638708"/>
            <a:chOff x="0" y="867718"/>
            <a:chExt cx="8855487" cy="3638708"/>
          </a:xfrm>
        </p:grpSpPr>
        <p:sp>
          <p:nvSpPr>
            <p:cNvPr id="531" name="Google Shape;531;p22"/>
            <p:cNvSpPr/>
            <p:nvPr/>
          </p:nvSpPr>
          <p:spPr>
            <a:xfrm>
              <a:off x="0" y="867718"/>
              <a:ext cx="3323634" cy="52459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2" name="Google Shape;532;p22"/>
            <p:cNvSpPr txBox="1"/>
            <p:nvPr/>
          </p:nvSpPr>
          <p:spPr>
            <a:xfrm>
              <a:off x="15365" y="883083"/>
              <a:ext cx="3292904" cy="49386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Действия адвоката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33" name="Google Shape;533;p22"/>
            <p:cNvSpPr/>
            <p:nvPr/>
          </p:nvSpPr>
          <p:spPr>
            <a:xfrm>
              <a:off x="332363" y="1392311"/>
              <a:ext cx="336202" cy="42763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34" name="Google Shape;534;p22"/>
            <p:cNvSpPr/>
            <p:nvPr/>
          </p:nvSpPr>
          <p:spPr>
            <a:xfrm>
              <a:off x="668566" y="1535514"/>
              <a:ext cx="8186921" cy="56887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5" name="Google Shape;535;p22"/>
            <p:cNvSpPr txBox="1"/>
            <p:nvPr/>
          </p:nvSpPr>
          <p:spPr>
            <a:xfrm>
              <a:off x="685228" y="1552176"/>
              <a:ext cx="8153597" cy="53554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консультирует и даёт разъяснения, устные и письменные справки по юриди- ческим вопросам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36" name="Google Shape;536;p22"/>
            <p:cNvSpPr/>
            <p:nvPr/>
          </p:nvSpPr>
          <p:spPr>
            <a:xfrm>
              <a:off x="332363" y="1392311"/>
              <a:ext cx="336202" cy="101640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37" name="Google Shape;537;p22"/>
            <p:cNvSpPr/>
            <p:nvPr/>
          </p:nvSpPr>
          <p:spPr>
            <a:xfrm>
              <a:off x="668566" y="2178467"/>
              <a:ext cx="8186921" cy="46050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8" name="Google Shape;538;p22"/>
            <p:cNvSpPr txBox="1"/>
            <p:nvPr/>
          </p:nvSpPr>
          <p:spPr>
            <a:xfrm>
              <a:off x="682054" y="2191955"/>
              <a:ext cx="8159945" cy="43352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составляет заявления, жалобы и другие документы правового характера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39" name="Google Shape;539;p22"/>
            <p:cNvSpPr/>
            <p:nvPr/>
          </p:nvSpPr>
          <p:spPr>
            <a:xfrm>
              <a:off x="332363" y="1392311"/>
              <a:ext cx="336202" cy="159851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40" name="Google Shape;540;p22"/>
            <p:cNvSpPr/>
            <p:nvPr/>
          </p:nvSpPr>
          <p:spPr>
            <a:xfrm>
              <a:off x="668566" y="2713052"/>
              <a:ext cx="8186921" cy="55555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1" name="Google Shape;541;p22"/>
            <p:cNvSpPr txBox="1"/>
            <p:nvPr/>
          </p:nvSpPr>
          <p:spPr>
            <a:xfrm>
              <a:off x="684838" y="2729324"/>
              <a:ext cx="8154377" cy="52300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осуществляет представительство в судах, организациях по гражданским де- лам и делам об административных нарушениях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42" name="Google Shape;542;p22"/>
            <p:cNvSpPr/>
            <p:nvPr/>
          </p:nvSpPr>
          <p:spPr>
            <a:xfrm>
              <a:off x="332363" y="1392311"/>
              <a:ext cx="336202" cy="223358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43" name="Google Shape;543;p22"/>
            <p:cNvSpPr/>
            <p:nvPr/>
          </p:nvSpPr>
          <p:spPr>
            <a:xfrm>
              <a:off x="668566" y="3342685"/>
              <a:ext cx="8186921" cy="56641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4" name="Google Shape;544;p22"/>
            <p:cNvSpPr txBox="1"/>
            <p:nvPr/>
          </p:nvSpPr>
          <p:spPr>
            <a:xfrm>
              <a:off x="685156" y="3359275"/>
              <a:ext cx="8153741" cy="53323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осуществляет правовое обслуживание коммерческих организаций, заключе- ние контрактов, разработку уставов, документов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45" name="Google Shape;545;p22"/>
            <p:cNvSpPr/>
            <p:nvPr/>
          </p:nvSpPr>
          <p:spPr>
            <a:xfrm>
              <a:off x="332363" y="1392311"/>
              <a:ext cx="336202" cy="285249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46" name="Google Shape;546;p22"/>
            <p:cNvSpPr/>
            <p:nvPr/>
          </p:nvSpPr>
          <p:spPr>
            <a:xfrm>
              <a:off x="668566" y="3983178"/>
              <a:ext cx="8186921" cy="52324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7" name="Google Shape;547;p22"/>
            <p:cNvSpPr txBox="1"/>
            <p:nvPr/>
          </p:nvSpPr>
          <p:spPr>
            <a:xfrm>
              <a:off x="683891" y="3998503"/>
              <a:ext cx="8156271" cy="49259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участвует в уголовном судопроизводстве в качестве защитника, представи- теля потерпевшего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2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2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Cambria"/>
              <a:buNone/>
            </a:pPr>
            <a:r>
              <a:rPr lang="ru-RU" sz="3400">
                <a:latin typeface="Cambria"/>
                <a:ea typeface="Cambria"/>
                <a:cs typeface="Cambria"/>
                <a:sym typeface="Cambria"/>
              </a:rPr>
              <a:t>Основные задачи органов в сфере обеспечения законности и правопорядка Республики Беларусь</a:t>
            </a:r>
            <a:endParaRPr/>
          </a:p>
        </p:txBody>
      </p:sp>
      <p:grpSp>
        <p:nvGrpSpPr>
          <p:cNvPr id="554" name="Google Shape;554;p23"/>
          <p:cNvGrpSpPr/>
          <p:nvPr/>
        </p:nvGrpSpPr>
        <p:grpSpPr>
          <a:xfrm>
            <a:off x="1043796" y="1416912"/>
            <a:ext cx="10041786" cy="351503"/>
            <a:chOff x="67" y="2742038"/>
            <a:chExt cx="4010278" cy="2634131"/>
          </a:xfrm>
        </p:grpSpPr>
        <p:sp>
          <p:nvSpPr>
            <p:cNvPr id="555" name="Google Shape;555;p23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6" name="Google Shape;556;p23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2013 г. в Республике Беларусь был принят Закон о медиации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557" name="Google Shape;557;p23"/>
          <p:cNvGrpSpPr/>
          <p:nvPr/>
        </p:nvGrpSpPr>
        <p:grpSpPr>
          <a:xfrm>
            <a:off x="1043796" y="1848231"/>
            <a:ext cx="10041786" cy="567165"/>
            <a:chOff x="67" y="2742038"/>
            <a:chExt cx="4010278" cy="2634131"/>
          </a:xfrm>
        </p:grpSpPr>
        <p:sp>
          <p:nvSpPr>
            <p:cNvPr id="558" name="Google Shape;558;p23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9" name="Google Shape;559;p23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Медиация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- это переговоры сторон с участием нейтрального лица в целях урегулирования спора путём выработки взаимоприемлемого для участников соглашения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560" name="Google Shape;560;p23"/>
          <p:cNvGrpSpPr/>
          <p:nvPr/>
        </p:nvGrpSpPr>
        <p:grpSpPr>
          <a:xfrm>
            <a:off x="1043796" y="3064557"/>
            <a:ext cx="10041786" cy="342878"/>
            <a:chOff x="67" y="2742038"/>
            <a:chExt cx="4010278" cy="2634131"/>
          </a:xfrm>
        </p:grpSpPr>
        <p:sp>
          <p:nvSpPr>
            <p:cNvPr id="561" name="Google Shape;561;p23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2" name="Google Shape;562;p23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Досудебное разрешение спора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563" name="Google Shape;563;p23"/>
          <p:cNvSpPr/>
          <p:nvPr/>
        </p:nvSpPr>
        <p:spPr>
          <a:xfrm>
            <a:off x="5852721" y="2412173"/>
            <a:ext cx="603849" cy="655607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thickThin" w="480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64" name="Google Shape;564;p23"/>
          <p:cNvGrpSpPr/>
          <p:nvPr/>
        </p:nvGrpSpPr>
        <p:grpSpPr>
          <a:xfrm>
            <a:off x="1104900" y="3619818"/>
            <a:ext cx="5123371" cy="3131139"/>
            <a:chOff x="0" y="255513"/>
            <a:chExt cx="5123371" cy="3131139"/>
          </a:xfrm>
        </p:grpSpPr>
        <p:sp>
          <p:nvSpPr>
            <p:cNvPr id="565" name="Google Shape;565;p23"/>
            <p:cNvSpPr/>
            <p:nvPr/>
          </p:nvSpPr>
          <p:spPr>
            <a:xfrm>
              <a:off x="0" y="255513"/>
              <a:ext cx="5091218" cy="62724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6" name="Google Shape;566;p23"/>
            <p:cNvSpPr txBox="1"/>
            <p:nvPr/>
          </p:nvSpPr>
          <p:spPr>
            <a:xfrm>
              <a:off x="18371" y="273884"/>
              <a:ext cx="5054476" cy="59049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Медиация применяется при разрешении споров, возникающих: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67" name="Google Shape;567;p23"/>
            <p:cNvSpPr/>
            <p:nvPr/>
          </p:nvSpPr>
          <p:spPr>
            <a:xfrm>
              <a:off x="509121" y="882754"/>
              <a:ext cx="509773" cy="58223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68" name="Google Shape;568;p23"/>
            <p:cNvSpPr/>
            <p:nvPr/>
          </p:nvSpPr>
          <p:spPr>
            <a:xfrm>
              <a:off x="1018895" y="954536"/>
              <a:ext cx="4103824" cy="102090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9" name="Google Shape;569;p23"/>
            <p:cNvSpPr txBox="1"/>
            <p:nvPr/>
          </p:nvSpPr>
          <p:spPr>
            <a:xfrm>
              <a:off x="1048796" y="984437"/>
              <a:ext cx="4044022" cy="96110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из гражданских правоотношений, в т.ч. в связи с осуществлением пред- принимательской и иной хозяйствен- ной ( экономической) деятельности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70" name="Google Shape;570;p23"/>
            <p:cNvSpPr/>
            <p:nvPr/>
          </p:nvSpPr>
          <p:spPr>
            <a:xfrm>
              <a:off x="509121" y="882754"/>
              <a:ext cx="510425" cy="132951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71" name="Google Shape;571;p23"/>
            <p:cNvSpPr/>
            <p:nvPr/>
          </p:nvSpPr>
          <p:spPr>
            <a:xfrm>
              <a:off x="1019547" y="2078570"/>
              <a:ext cx="4103824" cy="26739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2" name="Google Shape;572;p23"/>
            <p:cNvSpPr txBox="1"/>
            <p:nvPr/>
          </p:nvSpPr>
          <p:spPr>
            <a:xfrm>
              <a:off x="1027379" y="2086402"/>
              <a:ext cx="4088160" cy="25172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из трудовых правоотношений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73" name="Google Shape;573;p23"/>
            <p:cNvSpPr/>
            <p:nvPr/>
          </p:nvSpPr>
          <p:spPr>
            <a:xfrm>
              <a:off x="509121" y="882754"/>
              <a:ext cx="510425" cy="172442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74" name="Google Shape;574;p23"/>
            <p:cNvSpPr/>
            <p:nvPr/>
          </p:nvSpPr>
          <p:spPr>
            <a:xfrm>
              <a:off x="1019547" y="2467941"/>
              <a:ext cx="4103824" cy="27847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5" name="Google Shape;575;p23"/>
            <p:cNvSpPr txBox="1"/>
            <p:nvPr/>
          </p:nvSpPr>
          <p:spPr>
            <a:xfrm>
              <a:off x="1027703" y="2476097"/>
              <a:ext cx="4087512" cy="26216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из семейных правоотношений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76" name="Google Shape;576;p23"/>
            <p:cNvSpPr/>
            <p:nvPr/>
          </p:nvSpPr>
          <p:spPr>
            <a:xfrm>
              <a:off x="509121" y="882754"/>
              <a:ext cx="510425" cy="224005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77" name="Google Shape;577;p23"/>
            <p:cNvSpPr/>
            <p:nvPr/>
          </p:nvSpPr>
          <p:spPr>
            <a:xfrm>
              <a:off x="1019547" y="2858971"/>
              <a:ext cx="4103824" cy="52768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8" name="Google Shape;578;p23"/>
            <p:cNvSpPr txBox="1"/>
            <p:nvPr/>
          </p:nvSpPr>
          <p:spPr>
            <a:xfrm>
              <a:off x="1035002" y="2874426"/>
              <a:ext cx="4072914" cy="49677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рамках уголовного процесса (с 2021 г.)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579" name="Google Shape;579;p23"/>
          <p:cNvGrpSpPr/>
          <p:nvPr/>
        </p:nvGrpSpPr>
        <p:grpSpPr>
          <a:xfrm>
            <a:off x="6341054" y="3632682"/>
            <a:ext cx="4702034" cy="2811160"/>
            <a:chOff x="0" y="225247"/>
            <a:chExt cx="4702034" cy="2811160"/>
          </a:xfrm>
        </p:grpSpPr>
        <p:sp>
          <p:nvSpPr>
            <p:cNvPr id="580" name="Google Shape;580;p23"/>
            <p:cNvSpPr/>
            <p:nvPr/>
          </p:nvSpPr>
          <p:spPr>
            <a:xfrm>
              <a:off x="0" y="225247"/>
              <a:ext cx="3083441" cy="40163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1" name="Google Shape;581;p23"/>
            <p:cNvSpPr txBox="1"/>
            <p:nvPr/>
          </p:nvSpPr>
          <p:spPr>
            <a:xfrm>
              <a:off x="11764" y="237011"/>
              <a:ext cx="3059913" cy="37810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Принципы медиации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82" name="Google Shape;582;p23"/>
            <p:cNvSpPr/>
            <p:nvPr/>
          </p:nvSpPr>
          <p:spPr>
            <a:xfrm>
              <a:off x="308344" y="626883"/>
              <a:ext cx="309268" cy="29290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83" name="Google Shape;583;p23"/>
            <p:cNvSpPr/>
            <p:nvPr/>
          </p:nvSpPr>
          <p:spPr>
            <a:xfrm>
              <a:off x="617612" y="698310"/>
              <a:ext cx="4083498" cy="44295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4" name="Google Shape;584;p23"/>
            <p:cNvSpPr txBox="1"/>
            <p:nvPr/>
          </p:nvSpPr>
          <p:spPr>
            <a:xfrm>
              <a:off x="630586" y="711284"/>
              <a:ext cx="4057550" cy="41700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добровольность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85" name="Google Shape;585;p23"/>
            <p:cNvSpPr/>
            <p:nvPr/>
          </p:nvSpPr>
          <p:spPr>
            <a:xfrm>
              <a:off x="308344" y="626883"/>
              <a:ext cx="310192" cy="79635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86" name="Google Shape;586;p23"/>
            <p:cNvSpPr/>
            <p:nvPr/>
          </p:nvSpPr>
          <p:spPr>
            <a:xfrm>
              <a:off x="618536" y="1218000"/>
              <a:ext cx="4083498" cy="41047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7" name="Google Shape;587;p23"/>
            <p:cNvSpPr txBox="1"/>
            <p:nvPr/>
          </p:nvSpPr>
          <p:spPr>
            <a:xfrm>
              <a:off x="630559" y="1230023"/>
              <a:ext cx="4059452" cy="38643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конфиденциальность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88" name="Google Shape;588;p23"/>
            <p:cNvSpPr/>
            <p:nvPr/>
          </p:nvSpPr>
          <p:spPr>
            <a:xfrm>
              <a:off x="308344" y="626883"/>
              <a:ext cx="310192" cy="142082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89" name="Google Shape;589;p23"/>
            <p:cNvSpPr/>
            <p:nvPr/>
          </p:nvSpPr>
          <p:spPr>
            <a:xfrm>
              <a:off x="618536" y="1716657"/>
              <a:ext cx="4083498" cy="66209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0" name="Google Shape;590;p23"/>
            <p:cNvSpPr txBox="1"/>
            <p:nvPr/>
          </p:nvSpPr>
          <p:spPr>
            <a:xfrm>
              <a:off x="637928" y="1736049"/>
              <a:ext cx="4044714" cy="6233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добросовестность, равноправие и сотрудничество сторон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91" name="Google Shape;591;p23"/>
            <p:cNvSpPr/>
            <p:nvPr/>
          </p:nvSpPr>
          <p:spPr>
            <a:xfrm>
              <a:off x="308344" y="626883"/>
              <a:ext cx="310192" cy="212741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92" name="Google Shape;592;p23"/>
            <p:cNvSpPr/>
            <p:nvPr/>
          </p:nvSpPr>
          <p:spPr>
            <a:xfrm>
              <a:off x="618536" y="2472186"/>
              <a:ext cx="4083498" cy="56422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3" name="Google Shape;593;p23"/>
            <p:cNvSpPr txBox="1"/>
            <p:nvPr/>
          </p:nvSpPr>
          <p:spPr>
            <a:xfrm>
              <a:off x="635061" y="2488711"/>
              <a:ext cx="4050448" cy="53117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нейтральность и независимость ме- диатора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8" name="Shape 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" name="Google Shape;599;p2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Литература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00" name="Google Shape;600;p24"/>
          <p:cNvSpPr txBox="1"/>
          <p:nvPr>
            <p:ph idx="1" type="body"/>
          </p:nvPr>
        </p:nvSpPr>
        <p:spPr>
          <a:xfrm>
            <a:off x="1104900" y="1683945"/>
            <a:ext cx="6011126" cy="10502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Чуприс О.И. и др. Обществоведение: Учебное пособие для 11 класса. – Минск: Адукацыя і выхаванне, 2021, §18.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601" name="Google Shape;601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82301" y="1683945"/>
            <a:ext cx="3803281" cy="4889933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Система органов обеспечения законности и правопорядка в Республике Беларусь</a:t>
            </a:r>
            <a:endParaRPr/>
          </a:p>
        </p:txBody>
      </p:sp>
      <p:grpSp>
        <p:nvGrpSpPr>
          <p:cNvPr id="140" name="Google Shape;140;p3"/>
          <p:cNvGrpSpPr/>
          <p:nvPr/>
        </p:nvGrpSpPr>
        <p:grpSpPr>
          <a:xfrm>
            <a:off x="1104900" y="1423513"/>
            <a:ext cx="9980682" cy="577815"/>
            <a:chOff x="67" y="2742038"/>
            <a:chExt cx="4010278" cy="2634131"/>
          </a:xfrm>
        </p:grpSpPr>
        <p:sp>
          <p:nvSpPr>
            <p:cNvPr id="141" name="Google Shape;141;p3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" name="Google Shape;142;p3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Законность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это точное и неукоснительное осуществление правовых предписаний всеми субъектами права в стране</a:t>
              </a:r>
              <a:endParaRPr/>
            </a:p>
          </p:txBody>
        </p:sp>
      </p:grpSp>
      <p:grpSp>
        <p:nvGrpSpPr>
          <p:cNvPr id="143" name="Google Shape;143;p3"/>
          <p:cNvGrpSpPr/>
          <p:nvPr/>
        </p:nvGrpSpPr>
        <p:grpSpPr>
          <a:xfrm>
            <a:off x="1104900" y="2131314"/>
            <a:ext cx="9980682" cy="652125"/>
            <a:chOff x="67" y="2742038"/>
            <a:chExt cx="4010278" cy="2634131"/>
          </a:xfrm>
        </p:grpSpPr>
        <p:sp>
          <p:nvSpPr>
            <p:cNvPr id="144" name="Google Shape;144;p3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" name="Google Shape;145;p3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Правопорядок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- это такое состояние общественных отношений, при котором они соответст- вуют правовым предписаниям</a:t>
              </a:r>
              <a:endParaRPr/>
            </a:p>
          </p:txBody>
        </p:sp>
      </p:grpSp>
      <p:grpSp>
        <p:nvGrpSpPr>
          <p:cNvPr id="146" name="Google Shape;146;p3"/>
          <p:cNvGrpSpPr/>
          <p:nvPr/>
        </p:nvGrpSpPr>
        <p:grpSpPr>
          <a:xfrm>
            <a:off x="305436" y="2952196"/>
            <a:ext cx="11569625" cy="3737634"/>
            <a:chOff x="3511" y="38771"/>
            <a:chExt cx="11569625" cy="3737634"/>
          </a:xfrm>
        </p:grpSpPr>
        <p:sp>
          <p:nvSpPr>
            <p:cNvPr id="147" name="Google Shape;147;p3"/>
            <p:cNvSpPr/>
            <p:nvPr/>
          </p:nvSpPr>
          <p:spPr>
            <a:xfrm>
              <a:off x="5788324" y="595146"/>
              <a:ext cx="4410585" cy="49040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8" name="Google Shape;148;p3"/>
            <p:cNvSpPr/>
            <p:nvPr/>
          </p:nvSpPr>
          <p:spPr>
            <a:xfrm>
              <a:off x="5788324" y="595146"/>
              <a:ext cx="722936" cy="49040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9" name="Google Shape;149;p3"/>
            <p:cNvSpPr/>
            <p:nvPr/>
          </p:nvSpPr>
          <p:spPr>
            <a:xfrm>
              <a:off x="2100675" y="595146"/>
              <a:ext cx="3687648" cy="49040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0" name="Google Shape;150;p3"/>
            <p:cNvSpPr/>
            <p:nvPr/>
          </p:nvSpPr>
          <p:spPr>
            <a:xfrm>
              <a:off x="2486296" y="38771"/>
              <a:ext cx="6604055" cy="556374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" name="Google Shape;151;p3"/>
            <p:cNvSpPr txBox="1"/>
            <p:nvPr/>
          </p:nvSpPr>
          <p:spPr>
            <a:xfrm>
              <a:off x="2486296" y="38771"/>
              <a:ext cx="6604055" cy="5563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Органы, обеспечивающие законность и правопорядок в Республике Беларусь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2" name="Google Shape;152;p3"/>
            <p:cNvSpPr/>
            <p:nvPr/>
          </p:nvSpPr>
          <p:spPr>
            <a:xfrm>
              <a:off x="3511" y="1085549"/>
              <a:ext cx="4194328" cy="269085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" name="Google Shape;153;p3"/>
            <p:cNvSpPr txBox="1"/>
            <p:nvPr/>
          </p:nvSpPr>
          <p:spPr>
            <a:xfrm>
              <a:off x="3511" y="1085549"/>
              <a:ext cx="4194328" cy="269085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85725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суды;</a:t>
              </a:r>
              <a:endParaRPr>
                <a:solidFill>
                  <a:schemeClr val="dk1"/>
                </a:solidFill>
              </a:endParaRPr>
            </a:p>
            <a:p>
              <a:pPr indent="0" lvl="0" marL="8572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прокуратура; </a:t>
              </a:r>
              <a:endParaRPr>
                <a:solidFill>
                  <a:schemeClr val="dk1"/>
                </a:solidFill>
              </a:endParaRPr>
            </a:p>
            <a:p>
              <a:pPr indent="0" lvl="0" marL="8572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органы юстиции;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26670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органы внутренних дел (милиция);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26670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органы государственного контроля;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26670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органы государственной безопаснос- ти;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26670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таможенные органы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4" name="Google Shape;154;p3"/>
            <p:cNvSpPr/>
            <p:nvPr/>
          </p:nvSpPr>
          <p:spPr>
            <a:xfrm>
              <a:off x="4688244" y="1085549"/>
              <a:ext cx="3646034" cy="269085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" name="Google Shape;155;p3"/>
            <p:cNvSpPr txBox="1"/>
            <p:nvPr/>
          </p:nvSpPr>
          <p:spPr>
            <a:xfrm>
              <a:off x="4688244" y="1085549"/>
              <a:ext cx="3646034" cy="269085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-180975" lvl="0" marL="26670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Следственный комитет;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26670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Государственный комитет су- дебных экспертиз;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26670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Государственный пограничный комитет;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26670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Оперативно-аналитический центр при Президенте Респуб- лики Беларусь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6" name="Google Shape;156;p3"/>
            <p:cNvSpPr/>
            <p:nvPr/>
          </p:nvSpPr>
          <p:spPr>
            <a:xfrm>
              <a:off x="8824681" y="1085549"/>
              <a:ext cx="2748455" cy="269085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3"/>
            <p:cNvSpPr txBox="1"/>
            <p:nvPr/>
          </p:nvSpPr>
          <p:spPr>
            <a:xfrm>
              <a:off x="8824681" y="1085549"/>
              <a:ext cx="2748455" cy="269085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85725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адвокатура;</a:t>
              </a:r>
              <a:endParaRPr>
                <a:solidFill>
                  <a:schemeClr val="dk1"/>
                </a:solidFill>
              </a:endParaRPr>
            </a:p>
            <a:p>
              <a:pPr indent="0" lvl="0" marL="8572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нотариат;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26670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другие органы юсти- ции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4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Судебная система Республики Беларусь</a:t>
            </a:r>
            <a:endParaRPr/>
          </a:p>
        </p:txBody>
      </p:sp>
      <p:grpSp>
        <p:nvGrpSpPr>
          <p:cNvPr id="164" name="Google Shape;164;p4"/>
          <p:cNvGrpSpPr/>
          <p:nvPr/>
        </p:nvGrpSpPr>
        <p:grpSpPr>
          <a:xfrm>
            <a:off x="2120544" y="1519350"/>
            <a:ext cx="7949393" cy="1800717"/>
            <a:chOff x="403714" y="1101"/>
            <a:chExt cx="7949393" cy="1800717"/>
          </a:xfrm>
        </p:grpSpPr>
        <p:sp>
          <p:nvSpPr>
            <p:cNvPr id="165" name="Google Shape;165;p4"/>
            <p:cNvSpPr/>
            <p:nvPr/>
          </p:nvSpPr>
          <p:spPr>
            <a:xfrm>
              <a:off x="4378411" y="518711"/>
              <a:ext cx="2176191" cy="75537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6" name="Google Shape;166;p4"/>
            <p:cNvSpPr/>
            <p:nvPr/>
          </p:nvSpPr>
          <p:spPr>
            <a:xfrm>
              <a:off x="2202219" y="518711"/>
              <a:ext cx="2176191" cy="75537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7" name="Google Shape;167;p4"/>
            <p:cNvSpPr/>
            <p:nvPr/>
          </p:nvSpPr>
          <p:spPr>
            <a:xfrm>
              <a:off x="2066288" y="1101"/>
              <a:ext cx="4624244" cy="517609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" name="Google Shape;168;p4"/>
            <p:cNvSpPr txBox="1"/>
            <p:nvPr/>
          </p:nvSpPr>
          <p:spPr>
            <a:xfrm>
              <a:off x="2066288" y="1101"/>
              <a:ext cx="4624244" cy="51760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Принципы построения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9" name="Google Shape;169;p4"/>
            <p:cNvSpPr/>
            <p:nvPr/>
          </p:nvSpPr>
          <p:spPr>
            <a:xfrm>
              <a:off x="403714" y="1274083"/>
              <a:ext cx="3597010" cy="52773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" name="Google Shape;170;p4"/>
            <p:cNvSpPr txBox="1"/>
            <p:nvPr/>
          </p:nvSpPr>
          <p:spPr>
            <a:xfrm>
              <a:off x="403714" y="1274083"/>
              <a:ext cx="3597010" cy="52773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85725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территориальность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1" name="Google Shape;171;p4"/>
            <p:cNvSpPr/>
            <p:nvPr/>
          </p:nvSpPr>
          <p:spPr>
            <a:xfrm>
              <a:off x="4756097" y="1274083"/>
              <a:ext cx="3597010" cy="527735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" name="Google Shape;172;p4"/>
            <p:cNvSpPr txBox="1"/>
            <p:nvPr/>
          </p:nvSpPr>
          <p:spPr>
            <a:xfrm>
              <a:off x="4756097" y="1274083"/>
              <a:ext cx="3597010" cy="52773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-180975" lvl="0" marL="26670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специализация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73" name="Google Shape;173;p4"/>
          <p:cNvGrpSpPr/>
          <p:nvPr/>
        </p:nvGrpSpPr>
        <p:grpSpPr>
          <a:xfrm>
            <a:off x="1717417" y="3737136"/>
            <a:ext cx="8755646" cy="2834294"/>
            <a:chOff x="587" y="286569"/>
            <a:chExt cx="8755646" cy="2834294"/>
          </a:xfrm>
        </p:grpSpPr>
        <p:sp>
          <p:nvSpPr>
            <p:cNvPr id="174" name="Google Shape;174;p4"/>
            <p:cNvSpPr/>
            <p:nvPr/>
          </p:nvSpPr>
          <p:spPr>
            <a:xfrm>
              <a:off x="4378411" y="896520"/>
              <a:ext cx="3097757" cy="53762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5" name="Google Shape;175;p4"/>
            <p:cNvSpPr/>
            <p:nvPr/>
          </p:nvSpPr>
          <p:spPr>
            <a:xfrm>
              <a:off x="4332690" y="896520"/>
              <a:ext cx="91440" cy="53762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6" name="Google Shape;176;p4"/>
            <p:cNvSpPr/>
            <p:nvPr/>
          </p:nvSpPr>
          <p:spPr>
            <a:xfrm>
              <a:off x="1280653" y="896520"/>
              <a:ext cx="3097757" cy="53762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7" name="Google Shape;177;p4"/>
            <p:cNvSpPr/>
            <p:nvPr/>
          </p:nvSpPr>
          <p:spPr>
            <a:xfrm>
              <a:off x="1881643" y="286569"/>
              <a:ext cx="4993534" cy="60995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" name="Google Shape;178;p4"/>
            <p:cNvSpPr txBox="1"/>
            <p:nvPr/>
          </p:nvSpPr>
          <p:spPr>
            <a:xfrm>
              <a:off x="1881643" y="286569"/>
              <a:ext cx="4993534" cy="60995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Рассмотрение дел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9" name="Google Shape;179;p4"/>
            <p:cNvSpPr/>
            <p:nvPr/>
          </p:nvSpPr>
          <p:spPr>
            <a:xfrm>
              <a:off x="587" y="1434147"/>
              <a:ext cx="2560130" cy="168671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" name="Google Shape;180;p4"/>
            <p:cNvSpPr txBox="1"/>
            <p:nvPr/>
          </p:nvSpPr>
          <p:spPr>
            <a:xfrm>
              <a:off x="587" y="1434147"/>
              <a:ext cx="2560130" cy="168671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85725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mbria"/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единоличное; 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2667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mbria"/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коллегиальное (в предусмотренных случаях)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26670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1" name="Google Shape;181;p4"/>
            <p:cNvSpPr/>
            <p:nvPr/>
          </p:nvSpPr>
          <p:spPr>
            <a:xfrm>
              <a:off x="3098345" y="1434147"/>
              <a:ext cx="2560130" cy="168671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" name="Google Shape;182;p4"/>
            <p:cNvSpPr txBox="1"/>
            <p:nvPr/>
          </p:nvSpPr>
          <p:spPr>
            <a:xfrm>
              <a:off x="3098345" y="1434147"/>
              <a:ext cx="2560130" cy="168671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-180975" lvl="0" marL="26670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открытое;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26670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закрытое (в преду- смотренных случаях)</a:t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183" name="Google Shape;183;p4"/>
            <p:cNvSpPr/>
            <p:nvPr/>
          </p:nvSpPr>
          <p:spPr>
            <a:xfrm>
              <a:off x="6196103" y="1434147"/>
              <a:ext cx="2560130" cy="168671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" name="Google Shape;184;p4"/>
            <p:cNvSpPr txBox="1"/>
            <p:nvPr/>
          </p:nvSpPr>
          <p:spPr>
            <a:xfrm>
              <a:off x="6196103" y="1434147"/>
              <a:ext cx="2560130" cy="168671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-180975" lvl="0" marL="26670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равенство сторон;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26670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состязательность сторон</a:t>
              </a:r>
              <a:endParaRPr>
                <a:solidFill>
                  <a:schemeClr val="dk1"/>
                </a:solidFill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5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Судебная система Республики Беларусь</a:t>
            </a:r>
            <a:endParaRPr/>
          </a:p>
        </p:txBody>
      </p:sp>
      <p:grpSp>
        <p:nvGrpSpPr>
          <p:cNvPr id="191" name="Google Shape;191;p5"/>
          <p:cNvGrpSpPr/>
          <p:nvPr/>
        </p:nvGrpSpPr>
        <p:grpSpPr>
          <a:xfrm>
            <a:off x="1723893" y="1751159"/>
            <a:ext cx="8744788" cy="4546125"/>
            <a:chOff x="2094" y="457197"/>
            <a:chExt cx="8744788" cy="4546125"/>
          </a:xfrm>
        </p:grpSpPr>
        <p:sp>
          <p:nvSpPr>
            <p:cNvPr id="192" name="Google Shape;192;p5"/>
            <p:cNvSpPr/>
            <p:nvPr/>
          </p:nvSpPr>
          <p:spPr>
            <a:xfrm>
              <a:off x="6587669" y="3812819"/>
              <a:ext cx="91440" cy="29709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59998"/>
                  </a:lnTo>
                  <a:lnTo>
                    <a:pt x="62747" y="59998"/>
                  </a:lnTo>
                  <a:lnTo>
                    <a:pt x="62747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3" name="Google Shape;193;p5"/>
            <p:cNvSpPr/>
            <p:nvPr/>
          </p:nvSpPr>
          <p:spPr>
            <a:xfrm>
              <a:off x="6587669" y="1501480"/>
              <a:ext cx="91440" cy="29709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4" name="Google Shape;194;p5"/>
            <p:cNvSpPr/>
            <p:nvPr/>
          </p:nvSpPr>
          <p:spPr>
            <a:xfrm>
              <a:off x="4373442" y="832240"/>
              <a:ext cx="2259947" cy="29709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5" name="Google Shape;195;p5"/>
            <p:cNvSpPr/>
            <p:nvPr/>
          </p:nvSpPr>
          <p:spPr>
            <a:xfrm>
              <a:off x="2067774" y="3812819"/>
              <a:ext cx="91440" cy="29709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6" name="Google Shape;196;p5"/>
            <p:cNvSpPr/>
            <p:nvPr/>
          </p:nvSpPr>
          <p:spPr>
            <a:xfrm>
              <a:off x="2067774" y="1501480"/>
              <a:ext cx="91440" cy="29709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7" name="Google Shape;197;p5"/>
            <p:cNvSpPr/>
            <p:nvPr/>
          </p:nvSpPr>
          <p:spPr>
            <a:xfrm>
              <a:off x="2113494" y="832240"/>
              <a:ext cx="2259947" cy="29709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8" name="Google Shape;198;p5"/>
            <p:cNvSpPr/>
            <p:nvPr/>
          </p:nvSpPr>
          <p:spPr>
            <a:xfrm>
              <a:off x="3450261" y="457197"/>
              <a:ext cx="1846360" cy="375042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" name="Google Shape;199;p5"/>
            <p:cNvSpPr txBox="1"/>
            <p:nvPr/>
          </p:nvSpPr>
          <p:spPr>
            <a:xfrm>
              <a:off x="3450261" y="457197"/>
              <a:ext cx="1846360" cy="3750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Структура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0" name="Google Shape;200;p5"/>
            <p:cNvSpPr/>
            <p:nvPr/>
          </p:nvSpPr>
          <p:spPr>
            <a:xfrm>
              <a:off x="2462" y="1129337"/>
              <a:ext cx="4222062" cy="372142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" name="Google Shape;201;p5"/>
            <p:cNvSpPr txBox="1"/>
            <p:nvPr/>
          </p:nvSpPr>
          <p:spPr>
            <a:xfrm>
              <a:off x="20628" y="1147503"/>
              <a:ext cx="4185730" cy="33581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Конституционный Суд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2" name="Google Shape;202;p5"/>
            <p:cNvSpPr/>
            <p:nvPr/>
          </p:nvSpPr>
          <p:spPr>
            <a:xfrm>
              <a:off x="2462" y="1798577"/>
              <a:ext cx="4222062" cy="201424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" name="Google Shape;203;p5"/>
            <p:cNvSpPr txBox="1"/>
            <p:nvPr/>
          </p:nvSpPr>
          <p:spPr>
            <a:xfrm>
              <a:off x="2462" y="1798577"/>
              <a:ext cx="4222062" cy="20142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85725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состоит из 12 судей;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26670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Председатель, заместитель Председа- теля и судьи Конституционного Суда избираются и освобождаются от дол- жности Всебелорусским народным собранием</a:t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204" name="Google Shape;204;p5"/>
            <p:cNvSpPr/>
            <p:nvPr/>
          </p:nvSpPr>
          <p:spPr>
            <a:xfrm>
              <a:off x="2094" y="4109916"/>
              <a:ext cx="4222798" cy="893406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" name="Google Shape;205;p5"/>
            <p:cNvSpPr txBox="1"/>
            <p:nvPr/>
          </p:nvSpPr>
          <p:spPr>
            <a:xfrm>
              <a:off x="2094" y="4109916"/>
              <a:ext cx="4222798" cy="89340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осуществляет контроль за конститу- ционностью нормативных правовых актов в государстве</a:t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206" name="Google Shape;206;p5"/>
            <p:cNvSpPr/>
            <p:nvPr/>
          </p:nvSpPr>
          <p:spPr>
            <a:xfrm>
              <a:off x="4522358" y="1129337"/>
              <a:ext cx="4222062" cy="372142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" name="Google Shape;207;p5"/>
            <p:cNvSpPr txBox="1"/>
            <p:nvPr/>
          </p:nvSpPr>
          <p:spPr>
            <a:xfrm>
              <a:off x="4540524" y="1147503"/>
              <a:ext cx="4185730" cy="33581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Суды общей юрисдикции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8" name="Google Shape;208;p5"/>
            <p:cNvSpPr/>
            <p:nvPr/>
          </p:nvSpPr>
          <p:spPr>
            <a:xfrm>
              <a:off x="4522358" y="1798577"/>
              <a:ext cx="4222062" cy="201424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" name="Google Shape;209;p5"/>
            <p:cNvSpPr txBox="1"/>
            <p:nvPr/>
          </p:nvSpPr>
          <p:spPr>
            <a:xfrm>
              <a:off x="4522358" y="1798577"/>
              <a:ext cx="4222062" cy="20142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85725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Верховный Суд;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26670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областные (Минский городской) су- ды;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26670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экономические суды областей (горо- да Минска);</a:t>
              </a:r>
              <a:endParaRPr>
                <a:solidFill>
                  <a:schemeClr val="dk1"/>
                </a:solidFill>
              </a:endParaRPr>
            </a:p>
            <a:p>
              <a:pPr indent="-180975" lvl="0" marL="26670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районные (городские) суды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0" name="Google Shape;210;p5"/>
            <p:cNvSpPr/>
            <p:nvPr/>
          </p:nvSpPr>
          <p:spPr>
            <a:xfrm>
              <a:off x="4524084" y="4109909"/>
              <a:ext cx="4222798" cy="892798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rgbClr val="49413C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" name="Google Shape;211;p5"/>
            <p:cNvSpPr txBox="1"/>
            <p:nvPr/>
          </p:nvSpPr>
          <p:spPr>
            <a:xfrm>
              <a:off x="4524084" y="4109909"/>
              <a:ext cx="4222798" cy="89279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осуществляют правосудие по гражданс- ким, экономическим, административ- ным, уголовным делам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6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Судебная система Республики Беларусь</a:t>
            </a:r>
            <a:endParaRPr/>
          </a:p>
        </p:txBody>
      </p:sp>
      <p:pic>
        <p:nvPicPr>
          <p:cNvPr id="218" name="Google Shape;218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616021" y="1406106"/>
            <a:ext cx="2598017" cy="5483028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grpSp>
        <p:nvGrpSpPr>
          <p:cNvPr id="219" name="Google Shape;219;p6"/>
          <p:cNvGrpSpPr/>
          <p:nvPr/>
        </p:nvGrpSpPr>
        <p:grpSpPr>
          <a:xfrm>
            <a:off x="1104900" y="1449618"/>
            <a:ext cx="7511121" cy="993221"/>
            <a:chOff x="67" y="2742038"/>
            <a:chExt cx="4010278" cy="2634131"/>
          </a:xfrm>
        </p:grpSpPr>
        <p:sp>
          <p:nvSpPr>
            <p:cNvPr id="220" name="Google Shape;220;p6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" name="Google Shape;221;p6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зданиях судов часто размещается скульптурное изображение богини правосудия -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Фемиды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(в древнегреческой мифологии), или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Юстиции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(в древнеримской мифологии). Её атрибутами являются весы, меч и повязка на глазах.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aphicFrame>
        <p:nvGraphicFramePr>
          <p:cNvPr id="222" name="Google Shape;222;p6"/>
          <p:cNvGraphicFramePr/>
          <p:nvPr/>
        </p:nvGraphicFramePr>
        <p:xfrm>
          <a:off x="1104899" y="2654877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{FE612294-4938-4A99-8535-038F5E8BD980}</a:tableStyleId>
              </a:tblPr>
              <a:tblGrid>
                <a:gridCol w="3149800"/>
                <a:gridCol w="4361325"/>
              </a:tblGrid>
              <a:tr h="25400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Атрибуты Фемиды (Юстиции)</a:t>
                      </a:r>
                      <a:endParaRPr b="1"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040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Весы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Символ меры и справедливости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040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Меч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Символ возмездия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305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Повязка на глазах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Символ беспристрастности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sp>
        <p:nvSpPr>
          <p:cNvPr id="223" name="Google Shape;223;p6"/>
          <p:cNvSpPr txBox="1"/>
          <p:nvPr/>
        </p:nvSpPr>
        <p:spPr>
          <a:xfrm>
            <a:off x="6340414" y="6136747"/>
            <a:ext cx="2708400" cy="585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Фемида (Юстиция) – богиня правосудия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24" name="Google Shape;224;p6"/>
          <p:cNvGrpSpPr/>
          <p:nvPr/>
        </p:nvGrpSpPr>
        <p:grpSpPr>
          <a:xfrm>
            <a:off x="1104899" y="4582950"/>
            <a:ext cx="7511121" cy="1015593"/>
            <a:chOff x="67" y="2742038"/>
            <a:chExt cx="4010278" cy="2634131"/>
          </a:xfrm>
        </p:grpSpPr>
        <p:sp>
          <p:nvSpPr>
            <p:cNvPr id="225" name="Google Shape;225;p6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" name="Google Shape;226;p6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Древние римляне говорили :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«Dura lex sed lex»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«Закон суров, но это закон»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).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Этим выражением они подчёркивали важность принципа вер- ховенства закона. Какой бы ни был суровый закон, его нужно испол-нять.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7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Судебная система Республики Беларусь</a:t>
            </a:r>
            <a:endParaRPr/>
          </a:p>
        </p:txBody>
      </p:sp>
      <p:pic>
        <p:nvPicPr>
          <p:cNvPr descr="ÐÑÐ¿Ð¸ÑÑ ÐÐ¾Ð½ÑÑÐ¸ÑÑÑÐ¸Ñ Ð ÐµÑÐ¿ÑÐ±Ð»Ð¸ÐºÐ¸ ÐÐµÐ»Ð°ÑÑÑÑ" id="233" name="Google Shape;233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469544" y="1423358"/>
            <a:ext cx="3616037" cy="5263520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34" name="Google Shape;234;p7"/>
          <p:cNvSpPr txBox="1"/>
          <p:nvPr/>
        </p:nvSpPr>
        <p:spPr>
          <a:xfrm>
            <a:off x="4001724" y="6348324"/>
            <a:ext cx="3467820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Конституция Республики Беларусь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35" name="Google Shape;235;p7"/>
          <p:cNvGrpSpPr/>
          <p:nvPr/>
        </p:nvGrpSpPr>
        <p:grpSpPr>
          <a:xfrm>
            <a:off x="1113525" y="1423359"/>
            <a:ext cx="6244807" cy="2355012"/>
            <a:chOff x="67" y="2742038"/>
            <a:chExt cx="4010278" cy="2634131"/>
          </a:xfrm>
        </p:grpSpPr>
        <p:sp>
          <p:nvSpPr>
            <p:cNvPr id="236" name="Google Shape;236;p7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p7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Статья 60: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Каждому гарантируется защита его прав и сво- бод компетентным, независимым и беспристрастным су- дом в порядке и сроки, определённые законом. Решения и действия (бездействие) государственных органов и долж- ностных лиц, ущемляющие права и свободы, могут быть обжалованы в суд. С целью защиты прав, свобод, чести и достоинства граждане в соответствии с законом вправе взыскать в судебном порядке как имущественный вред, так и материальное возмещение морального вреда.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38" name="Google Shape;238;p7"/>
          <p:cNvGrpSpPr/>
          <p:nvPr/>
        </p:nvGrpSpPr>
        <p:grpSpPr>
          <a:xfrm>
            <a:off x="1113525" y="3918571"/>
            <a:ext cx="6244807" cy="1076124"/>
            <a:chOff x="67" y="2742038"/>
            <a:chExt cx="4010278" cy="2634131"/>
          </a:xfrm>
        </p:grpSpPr>
        <p:sp>
          <p:nvSpPr>
            <p:cNvPr id="239" name="Google Shape;239;p7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" name="Google Shape;240;p7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Статья 110: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Судьи при осуществлении правосудия незави- симы и подчиняются только закону. Какое-либо вмеша- тельство в деятельность судей по отправлению правосудия недопустимо и влечёт ответственность по закону.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8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Судебная система Республики Беларусь</a:t>
            </a:r>
            <a:endParaRPr/>
          </a:p>
        </p:txBody>
      </p:sp>
      <p:pic>
        <p:nvPicPr>
          <p:cNvPr descr="ÐÑÐ¿Ð¸ÑÑ ÐÐ¾Ð½ÑÑÐ¸ÑÑÑÐ¸Ñ Ð ÐµÑÐ¿ÑÐ±Ð»Ð¸ÐºÐ¸ ÐÐµÐ»Ð°ÑÑÑÑ" id="247" name="Google Shape;247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481396" y="1440610"/>
            <a:ext cx="3604185" cy="5246267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48" name="Google Shape;248;p8"/>
          <p:cNvSpPr txBox="1"/>
          <p:nvPr/>
        </p:nvSpPr>
        <p:spPr>
          <a:xfrm>
            <a:off x="4013576" y="6348323"/>
            <a:ext cx="3467820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Конституция Республики Беларусь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49" name="Google Shape;249;p8"/>
          <p:cNvGrpSpPr/>
          <p:nvPr/>
        </p:nvGrpSpPr>
        <p:grpSpPr>
          <a:xfrm>
            <a:off x="1104900" y="1473710"/>
            <a:ext cx="6227553" cy="791452"/>
            <a:chOff x="67" y="2742038"/>
            <a:chExt cx="4010278" cy="2634131"/>
          </a:xfrm>
        </p:grpSpPr>
        <p:sp>
          <p:nvSpPr>
            <p:cNvPr id="250" name="Google Shape;250;p8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" name="Google Shape;251;p8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Статья 113: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Дела в судах рассматриваются судьями едино- лично, а в предусмотренных законом случаях – колле- гиально.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52" name="Google Shape;252;p8"/>
          <p:cNvGrpSpPr/>
          <p:nvPr/>
        </p:nvGrpSpPr>
        <p:grpSpPr>
          <a:xfrm>
            <a:off x="1104900" y="2343187"/>
            <a:ext cx="6227553" cy="1029741"/>
            <a:chOff x="67" y="2742038"/>
            <a:chExt cx="4010278" cy="2634131"/>
          </a:xfrm>
        </p:grpSpPr>
        <p:sp>
          <p:nvSpPr>
            <p:cNvPr id="253" name="Google Shape;253;p8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" name="Google Shape;254;p8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Статья 114: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Разбирательство дел во всех судах открытое. Слушание дел в закрытом судебном заседании допускается лишь в случаях, определённых законом, с соблюдением всех правил судопроизводства.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55" name="Google Shape;255;p8"/>
          <p:cNvGrpSpPr/>
          <p:nvPr/>
        </p:nvGrpSpPr>
        <p:grpSpPr>
          <a:xfrm>
            <a:off x="1104900" y="3450954"/>
            <a:ext cx="6227553" cy="1789604"/>
            <a:chOff x="67" y="2742038"/>
            <a:chExt cx="4010278" cy="2634131"/>
          </a:xfrm>
        </p:grpSpPr>
        <p:sp>
          <p:nvSpPr>
            <p:cNvPr id="256" name="Google Shape;256;p8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" name="Google Shape;257;p8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Статья 115: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Правосудие осуществляется на основе состя- зательности и равенства сторон в процессе. Судебные пос- тановления являются обязательными для всех государст- венных органов, других организаций, должностных лиц и граждан. Стороны и лица, участвующие в процессе, имеют право на обжалование решений, приговоров и других су- дебных постановлений.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9"/>
          <p:cNvSpPr txBox="1"/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0" spcFirstLastPara="1" rIns="0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mbria"/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Правоохранительные органы Республики Беларусь</a:t>
            </a:r>
            <a:endParaRPr/>
          </a:p>
        </p:txBody>
      </p:sp>
      <p:grpSp>
        <p:nvGrpSpPr>
          <p:cNvPr id="264" name="Google Shape;264;p9"/>
          <p:cNvGrpSpPr/>
          <p:nvPr/>
        </p:nvGrpSpPr>
        <p:grpSpPr>
          <a:xfrm>
            <a:off x="1104900" y="1473710"/>
            <a:ext cx="9980682" cy="791452"/>
            <a:chOff x="67" y="2742038"/>
            <a:chExt cx="4010278" cy="2634131"/>
          </a:xfrm>
        </p:grpSpPr>
        <p:sp>
          <p:nvSpPr>
            <p:cNvPr id="265" name="Google Shape;265;p9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" name="Google Shape;266;p9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Прокуратура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единая и централизованная система органов, осуществляющих надзор за точным и единообразным исполнением нормативных правовых актов на территории Респуб- лики Беларусь.</a:t>
              </a:r>
              <a:endParaRPr/>
            </a:p>
          </p:txBody>
        </p:sp>
      </p:grpSp>
      <p:pic>
        <p:nvPicPr>
          <p:cNvPr id="267" name="Google Shape;267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32117" y="2467155"/>
            <a:ext cx="3019767" cy="4355432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68" name="Google Shape;268;p9"/>
          <p:cNvSpPr txBox="1"/>
          <p:nvPr/>
        </p:nvSpPr>
        <p:spPr>
          <a:xfrm>
            <a:off x="4261449" y="6396674"/>
            <a:ext cx="4546121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Эмблема прокуратуры Республики Беларусь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69" name="Google Shape;269;p9"/>
          <p:cNvGrpSpPr/>
          <p:nvPr/>
        </p:nvGrpSpPr>
        <p:grpSpPr>
          <a:xfrm>
            <a:off x="1104900" y="2381348"/>
            <a:ext cx="7225835" cy="3847380"/>
            <a:chOff x="0" y="0"/>
            <a:chExt cx="7225835" cy="3847380"/>
          </a:xfrm>
        </p:grpSpPr>
        <p:sp>
          <p:nvSpPr>
            <p:cNvPr id="270" name="Google Shape;270;p9"/>
            <p:cNvSpPr/>
            <p:nvPr/>
          </p:nvSpPr>
          <p:spPr>
            <a:xfrm>
              <a:off x="0" y="0"/>
              <a:ext cx="3975940" cy="45447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" name="Google Shape;271;p9"/>
            <p:cNvSpPr txBox="1"/>
            <p:nvPr/>
          </p:nvSpPr>
          <p:spPr>
            <a:xfrm>
              <a:off x="13311" y="13311"/>
              <a:ext cx="3949318" cy="42785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Функции прокуратуры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2" name="Google Shape;272;p9"/>
            <p:cNvSpPr/>
            <p:nvPr/>
          </p:nvSpPr>
          <p:spPr>
            <a:xfrm>
              <a:off x="397594" y="454475"/>
              <a:ext cx="398975" cy="41841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3" name="Google Shape;273;p9"/>
            <p:cNvSpPr/>
            <p:nvPr/>
          </p:nvSpPr>
          <p:spPr>
            <a:xfrm>
              <a:off x="796569" y="580341"/>
              <a:ext cx="6429266" cy="58509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" name="Google Shape;274;p9"/>
            <p:cNvSpPr txBox="1"/>
            <p:nvPr/>
          </p:nvSpPr>
          <p:spPr>
            <a:xfrm>
              <a:off x="813706" y="597478"/>
              <a:ext cx="6394992" cy="55082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надзор за исполнением законов при расследовании прес- туплений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5" name="Google Shape;275;p9"/>
            <p:cNvSpPr/>
            <p:nvPr/>
          </p:nvSpPr>
          <p:spPr>
            <a:xfrm>
              <a:off x="397594" y="454475"/>
              <a:ext cx="398975" cy="116394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6" name="Google Shape;276;p9"/>
            <p:cNvSpPr/>
            <p:nvPr/>
          </p:nvSpPr>
          <p:spPr>
            <a:xfrm>
              <a:off x="796569" y="1239542"/>
              <a:ext cx="6429266" cy="75775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" name="Google Shape;277;p9"/>
            <p:cNvSpPr txBox="1"/>
            <p:nvPr/>
          </p:nvSpPr>
          <p:spPr>
            <a:xfrm>
              <a:off x="818763" y="1261736"/>
              <a:ext cx="6384878" cy="7133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надзор за соответствием закону судебных решений по граж- данским, экономическим, уголовным делам и делам об ад- министративных правонарушениях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8" name="Google Shape;278;p9"/>
            <p:cNvSpPr/>
            <p:nvPr/>
          </p:nvSpPr>
          <p:spPr>
            <a:xfrm>
              <a:off x="397594" y="454475"/>
              <a:ext cx="398975" cy="192460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9" name="Google Shape;279;p9"/>
            <p:cNvSpPr/>
            <p:nvPr/>
          </p:nvSpPr>
          <p:spPr>
            <a:xfrm>
              <a:off x="796569" y="2071402"/>
              <a:ext cx="6429266" cy="61536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" name="Google Shape;280;p9"/>
            <p:cNvSpPr txBox="1"/>
            <p:nvPr/>
          </p:nvSpPr>
          <p:spPr>
            <a:xfrm>
              <a:off x="814592" y="2089425"/>
              <a:ext cx="6393220" cy="57931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проведение предварительного следствия (в случаях, преду- смотренных законом)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1" name="Google Shape;281;p9"/>
            <p:cNvSpPr/>
            <p:nvPr/>
          </p:nvSpPr>
          <p:spPr>
            <a:xfrm>
              <a:off x="397594" y="454475"/>
              <a:ext cx="398975" cy="263384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2" name="Google Shape;282;p9"/>
            <p:cNvSpPr/>
            <p:nvPr/>
          </p:nvSpPr>
          <p:spPr>
            <a:xfrm>
              <a:off x="796569" y="2760874"/>
              <a:ext cx="6429266" cy="65488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" name="Google Shape;283;p9"/>
            <p:cNvSpPr txBox="1"/>
            <p:nvPr/>
          </p:nvSpPr>
          <p:spPr>
            <a:xfrm>
              <a:off x="815750" y="2780055"/>
              <a:ext cx="6390904" cy="61652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поддержка государственного обвинения в судах при рас- смотрении уголовных дел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4" name="Google Shape;284;p9"/>
            <p:cNvSpPr/>
            <p:nvPr/>
          </p:nvSpPr>
          <p:spPr>
            <a:xfrm>
              <a:off x="397594" y="454475"/>
              <a:ext cx="398975" cy="321415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thickThin" w="48000">
              <a:solidFill>
                <a:srgbClr val="40393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5" name="Google Shape;285;p9"/>
            <p:cNvSpPr/>
            <p:nvPr/>
          </p:nvSpPr>
          <p:spPr>
            <a:xfrm>
              <a:off x="796569" y="3489870"/>
              <a:ext cx="6429266" cy="35751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thickThin" w="480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" name="Google Shape;286;p9"/>
            <p:cNvSpPr txBox="1"/>
            <p:nvPr/>
          </p:nvSpPr>
          <p:spPr>
            <a:xfrm>
              <a:off x="807040" y="3500341"/>
              <a:ext cx="6408324" cy="3365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координация деятельности правоохранительных органов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2014-04-17T22:28:38Z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07.05.2024</vt:lpwstr>
  </property>
</Properties>
</file>