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1" roundtripDataSignature="AMtx7mhPPSVER+XoAbYWn3NEMKcIzHV6J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customschemas.google.com/relationships/presentationmetadata" Target="meta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5" name="Google Shape;265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" name="Google Shape;275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0" name="Google Shape;340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4" name="Google Shape;364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5" name="Google Shape;365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31462cc466e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g31462cc466e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31462cc466e_0_1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g31462cc466e_0_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15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15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15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15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15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15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15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15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15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5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15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15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24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24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2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2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25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2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2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2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6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26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2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2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2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2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26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26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6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1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7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0" name="Google Shape;40;p17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1" name="Google Shape;41;p1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8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18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18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8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49" name="Google Shape;49;p1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2" name="Google Shape;52;p18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9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55" name="Google Shape;55;p19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56" name="Google Shape;56;p19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57" name="Google Shape;57;p19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58" name="Google Shape;58;p1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9" name="Google Shape;59;p19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0" name="Google Shape;60;p19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1" name="Google Shape;61;p19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2" name="Google Shape;62;p19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9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4" name="Google Shape;64;p1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67" name="Google Shape;67;p19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0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1" name="Google Shape;71;p20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2" name="Google Shape;72;p2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1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8" name="Google Shape;78;p21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9" name="Google Shape;79;p21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0" name="Google Shape;80;p21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1" name="Google Shape;81;p2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2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4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1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14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14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1104900" y="2592151"/>
            <a:ext cx="5734050" cy="9964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b="1" lang="ru-RU" sz="4000">
                <a:latin typeface="Cambria"/>
                <a:ea typeface="Cambria"/>
                <a:cs typeface="Cambria"/>
                <a:sym typeface="Cambria"/>
              </a:rPr>
              <a:t>Молодёжная политика</a:t>
            </a:r>
            <a:endParaRPr b="1" sz="4000" cap="none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1104905" y="3342718"/>
            <a:ext cx="5734200" cy="34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833925" y="715650"/>
            <a:ext cx="793807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31</a:t>
            </a:r>
            <a:endParaRPr b="1" sz="4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2024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ÐÐ¾Ð»Ð¾Ð´ÐµÐ¶Ñ ÐÐ²ÑÐ¾Ð¿Ñ Ð¾Ð±ÑÑÐ´Ð¸Ð»Ð° Ð±ÑÐ´ÑÑÐµÐµ | ÐÐ¾Ð±ÐµÐ´Ð° Ð Ð¤"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0" r="17808" t="0"/>
          <a:stretch/>
        </p:blipFill>
        <p:spPr>
          <a:xfrm>
            <a:off x="6981063" y="1302503"/>
            <a:ext cx="5213868" cy="42249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Основные направления государственной моло- дёжной политики Республики Беларусь</a:t>
            </a:r>
            <a:endParaRPr sz="3600"/>
          </a:p>
        </p:txBody>
      </p:sp>
      <p:grpSp>
        <p:nvGrpSpPr>
          <p:cNvPr id="268" name="Google Shape;268;p8"/>
          <p:cNvGrpSpPr/>
          <p:nvPr/>
        </p:nvGrpSpPr>
        <p:grpSpPr>
          <a:xfrm>
            <a:off x="1882773" y="2057266"/>
            <a:ext cx="8424936" cy="3960298"/>
            <a:chOff x="0" y="141"/>
            <a:chExt cx="8424936" cy="3960298"/>
          </a:xfrm>
        </p:grpSpPr>
        <p:sp>
          <p:nvSpPr>
            <p:cNvPr id="269" name="Google Shape;269;p8"/>
            <p:cNvSpPr/>
            <p:nvPr/>
          </p:nvSpPr>
          <p:spPr>
            <a:xfrm>
              <a:off x="0" y="141"/>
              <a:ext cx="8424936" cy="112320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75675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" name="Google Shape;270;p8"/>
            <p:cNvSpPr txBox="1"/>
            <p:nvPr/>
          </p:nvSpPr>
          <p:spPr>
            <a:xfrm>
              <a:off x="0" y="141"/>
              <a:ext cx="8424936" cy="1123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1275" lIns="142225" spcFirstLastPara="1" rIns="142225" wrap="square" tIns="81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Молодёжные общественные объединения в Республике Беларусь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1" name="Google Shape;271;p8"/>
            <p:cNvSpPr/>
            <p:nvPr/>
          </p:nvSpPr>
          <p:spPr>
            <a:xfrm>
              <a:off x="0" y="1123482"/>
              <a:ext cx="8424936" cy="2836957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4">
                  <a:alpha val="89803"/>
                </a:schemeClr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" name="Google Shape;272;p8"/>
            <p:cNvSpPr txBox="1"/>
            <p:nvPr/>
          </p:nvSpPr>
          <p:spPr>
            <a:xfrm>
              <a:off x="0" y="1123482"/>
              <a:ext cx="8424936" cy="283695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144000" lIns="96000" spcFirstLastPara="1" rIns="128000" wrap="square" tIns="96000">
              <a:noAutofit/>
            </a:bodyPr>
            <a:lstStyle/>
            <a:p>
              <a:pPr indent="-171450" lvl="1" marL="1714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Общественное объединение ”Белорусская лига интеллектуальных команд“ (ОО ”БЛИК“)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Белорусская молодёжная общественная организация спасателей-пожарных (БМООСП)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Общественное объединение ”Белорусский республиканский союз молодё- жи“ (ОО ”БРСМ“)                                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Республиканская молодёжная общественная организация ”Лига доброволь- ного труда молодёжи“ (РМОО ”ЛДТМ“)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Республиканский союз общественных объединений ”Белорусский комитет молодёжных организаций“ (РСОО ”БКМО“)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Основные направления государственной моло- дёжной политики Республики Беларусь</a:t>
            </a:r>
            <a:endParaRPr sz="3600"/>
          </a:p>
        </p:txBody>
      </p:sp>
      <p:grpSp>
        <p:nvGrpSpPr>
          <p:cNvPr id="278" name="Google Shape;278;p9"/>
          <p:cNvGrpSpPr/>
          <p:nvPr/>
        </p:nvGrpSpPr>
        <p:grpSpPr>
          <a:xfrm>
            <a:off x="2233009" y="1435518"/>
            <a:ext cx="7530691" cy="5271913"/>
            <a:chOff x="267102" y="223"/>
            <a:chExt cx="7530691" cy="5271913"/>
          </a:xfrm>
        </p:grpSpPr>
        <p:sp>
          <p:nvSpPr>
            <p:cNvPr id="279" name="Google Shape;279;p9"/>
            <p:cNvSpPr/>
            <p:nvPr/>
          </p:nvSpPr>
          <p:spPr>
            <a:xfrm>
              <a:off x="267102" y="223"/>
              <a:ext cx="7488834" cy="62022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9"/>
            <p:cNvSpPr txBox="1"/>
            <p:nvPr/>
          </p:nvSpPr>
          <p:spPr>
            <a:xfrm>
              <a:off x="285268" y="18389"/>
              <a:ext cx="7452502" cy="5838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Приоритетные направления деятельности ОО «БРСМ»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1" name="Google Shape;281;p9"/>
            <p:cNvSpPr/>
            <p:nvPr/>
          </p:nvSpPr>
          <p:spPr>
            <a:xfrm>
              <a:off x="1015985" y="620448"/>
              <a:ext cx="748883" cy="46516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675A50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2" name="Google Shape;282;p9"/>
            <p:cNvSpPr/>
            <p:nvPr/>
          </p:nvSpPr>
          <p:spPr>
            <a:xfrm>
              <a:off x="1764868" y="775504"/>
              <a:ext cx="6032925" cy="62022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" name="Google Shape;283;p9"/>
            <p:cNvSpPr txBox="1"/>
            <p:nvPr/>
          </p:nvSpPr>
          <p:spPr>
            <a:xfrm>
              <a:off x="1783034" y="793670"/>
              <a:ext cx="5996593" cy="5838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воспитание у молодого поколения активной гражданс- кой позиции</a:t>
              </a:r>
              <a:endParaRPr b="0" i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4" name="Google Shape;284;p9"/>
            <p:cNvSpPr/>
            <p:nvPr/>
          </p:nvSpPr>
          <p:spPr>
            <a:xfrm>
              <a:off x="1015985" y="620448"/>
              <a:ext cx="748883" cy="124045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675A50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5" name="Google Shape;285;p9"/>
            <p:cNvSpPr/>
            <p:nvPr/>
          </p:nvSpPr>
          <p:spPr>
            <a:xfrm>
              <a:off x="1764868" y="1550785"/>
              <a:ext cx="6032925" cy="62022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" name="Google Shape;286;p9"/>
            <p:cNvSpPr txBox="1"/>
            <p:nvPr/>
          </p:nvSpPr>
          <p:spPr>
            <a:xfrm>
              <a:off x="1783034" y="1568951"/>
              <a:ext cx="5996593" cy="5838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формирование здорового образа жизни в молодёжной среде</a:t>
              </a:r>
              <a:endParaRPr b="0" i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7" name="Google Shape;287;p9"/>
            <p:cNvSpPr/>
            <p:nvPr/>
          </p:nvSpPr>
          <p:spPr>
            <a:xfrm>
              <a:off x="1015985" y="620448"/>
              <a:ext cx="748883" cy="201573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675A50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8" name="Google Shape;288;p9"/>
            <p:cNvSpPr/>
            <p:nvPr/>
          </p:nvSpPr>
          <p:spPr>
            <a:xfrm>
              <a:off x="1764868" y="2326067"/>
              <a:ext cx="6032925" cy="62022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9"/>
            <p:cNvSpPr txBox="1"/>
            <p:nvPr/>
          </p:nvSpPr>
          <p:spPr>
            <a:xfrm>
              <a:off x="1783034" y="2344233"/>
              <a:ext cx="5996593" cy="5838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организация вторичной занятости молодёжи (студот- рядовское движение)</a:t>
              </a:r>
              <a:endParaRPr b="0" i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0" name="Google Shape;290;p9"/>
            <p:cNvSpPr/>
            <p:nvPr/>
          </p:nvSpPr>
          <p:spPr>
            <a:xfrm>
              <a:off x="1015985" y="620448"/>
              <a:ext cx="748883" cy="279101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675A50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1" name="Google Shape;291;p9"/>
            <p:cNvSpPr/>
            <p:nvPr/>
          </p:nvSpPr>
          <p:spPr>
            <a:xfrm>
              <a:off x="1764868" y="3101348"/>
              <a:ext cx="6032925" cy="62022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" name="Google Shape;292;p9"/>
            <p:cNvSpPr txBox="1"/>
            <p:nvPr/>
          </p:nvSpPr>
          <p:spPr>
            <a:xfrm>
              <a:off x="1783034" y="3119514"/>
              <a:ext cx="5996593" cy="5838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волонтерское движение БРСМ ”Доброе Сердце“</a:t>
              </a:r>
              <a:endParaRPr b="0" i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3" name="Google Shape;293;p9"/>
            <p:cNvSpPr/>
            <p:nvPr/>
          </p:nvSpPr>
          <p:spPr>
            <a:xfrm>
              <a:off x="1015985" y="620448"/>
              <a:ext cx="748883" cy="356629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675A50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4" name="Google Shape;294;p9"/>
            <p:cNvSpPr/>
            <p:nvPr/>
          </p:nvSpPr>
          <p:spPr>
            <a:xfrm>
              <a:off x="1764868" y="3876630"/>
              <a:ext cx="6032925" cy="62022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9"/>
            <p:cNvSpPr txBox="1"/>
            <p:nvPr/>
          </p:nvSpPr>
          <p:spPr>
            <a:xfrm>
              <a:off x="1783034" y="3894796"/>
              <a:ext cx="5996593" cy="5838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содействие в охране общественного правопорядка (мо- лодёжные отряды охраны правопорядка)</a:t>
              </a:r>
              <a:endParaRPr b="0" i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6" name="Google Shape;296;p9"/>
            <p:cNvSpPr/>
            <p:nvPr/>
          </p:nvSpPr>
          <p:spPr>
            <a:xfrm>
              <a:off x="1015985" y="620448"/>
              <a:ext cx="748883" cy="434157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675A50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7" name="Google Shape;297;p9"/>
            <p:cNvSpPr/>
            <p:nvPr/>
          </p:nvSpPr>
          <p:spPr>
            <a:xfrm>
              <a:off x="1764868" y="4651911"/>
              <a:ext cx="6032925" cy="62022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" name="Google Shape;298;p9"/>
            <p:cNvSpPr txBox="1"/>
            <p:nvPr/>
          </p:nvSpPr>
          <p:spPr>
            <a:xfrm>
              <a:off x="1783034" y="4670077"/>
              <a:ext cx="5996593" cy="5838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организация работы клубов молодых журналистов</a:t>
              </a:r>
              <a:endParaRPr b="0" i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1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Основные направления государственной моло- дёжной политики Республики Беларусь</a:t>
            </a:r>
            <a:endParaRPr sz="3600"/>
          </a:p>
        </p:txBody>
      </p:sp>
      <p:grpSp>
        <p:nvGrpSpPr>
          <p:cNvPr id="304" name="Google Shape;304;p10"/>
          <p:cNvGrpSpPr/>
          <p:nvPr/>
        </p:nvGrpSpPr>
        <p:grpSpPr>
          <a:xfrm>
            <a:off x="1882773" y="2212868"/>
            <a:ext cx="8424936" cy="3364749"/>
            <a:chOff x="0" y="19627"/>
            <a:chExt cx="8424936" cy="3364749"/>
          </a:xfrm>
        </p:grpSpPr>
        <p:sp>
          <p:nvSpPr>
            <p:cNvPr id="305" name="Google Shape;305;p10"/>
            <p:cNvSpPr/>
            <p:nvPr/>
          </p:nvSpPr>
          <p:spPr>
            <a:xfrm>
              <a:off x="0" y="19627"/>
              <a:ext cx="8424936" cy="132480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75675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" name="Google Shape;306;p10"/>
            <p:cNvSpPr txBox="1"/>
            <p:nvPr/>
          </p:nvSpPr>
          <p:spPr>
            <a:xfrm>
              <a:off x="0" y="19627"/>
              <a:ext cx="8424936" cy="13248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81275" lIns="142225" spcFirstLastPara="1" rIns="142225" wrap="square" tIns="81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Детские общественные объединения в Республике Беларусь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7" name="Google Shape;307;p10"/>
            <p:cNvSpPr/>
            <p:nvPr/>
          </p:nvSpPr>
          <p:spPr>
            <a:xfrm>
              <a:off x="0" y="1364056"/>
              <a:ext cx="8424936" cy="2020320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4">
                  <a:alpha val="89803"/>
                </a:schemeClr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" name="Google Shape;308;p10"/>
            <p:cNvSpPr txBox="1"/>
            <p:nvPr/>
          </p:nvSpPr>
          <p:spPr>
            <a:xfrm>
              <a:off x="0" y="1364056"/>
              <a:ext cx="8424936" cy="20203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144000" lIns="96000" spcFirstLastPara="1" rIns="128000" wrap="square" tIns="96000">
              <a:noAutofit/>
            </a:bodyPr>
            <a:lstStyle/>
            <a:p>
              <a:pPr indent="-57150" lvl="1" marL="1714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Общественное объединение «Белорусская республиканская пионерская ор- ганизация» (ОО «БРПО»)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Детская общественная организация «Белорусская республиканская скаут- ская ассоциация»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Детское общественное объединение «Ассоциация белорусских гайдов»</a:t>
              </a:r>
              <a:endParaRPr>
                <a:solidFill>
                  <a:schemeClr val="dk1"/>
                </a:solidFill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1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Основные направления государственной моло- дёжной политики Республики Беларусь</a:t>
            </a:r>
            <a:endParaRPr sz="3600"/>
          </a:p>
        </p:txBody>
      </p:sp>
      <p:grpSp>
        <p:nvGrpSpPr>
          <p:cNvPr id="314" name="Google Shape;314;p11"/>
          <p:cNvGrpSpPr/>
          <p:nvPr/>
        </p:nvGrpSpPr>
        <p:grpSpPr>
          <a:xfrm>
            <a:off x="2337562" y="1436625"/>
            <a:ext cx="6562460" cy="5269698"/>
            <a:chOff x="751217" y="1330"/>
            <a:chExt cx="6562460" cy="5269698"/>
          </a:xfrm>
        </p:grpSpPr>
        <p:sp>
          <p:nvSpPr>
            <p:cNvPr id="315" name="Google Shape;315;p11"/>
            <p:cNvSpPr/>
            <p:nvPr/>
          </p:nvSpPr>
          <p:spPr>
            <a:xfrm>
              <a:off x="751217" y="1330"/>
              <a:ext cx="6525984" cy="54048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75675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11"/>
            <p:cNvSpPr txBox="1"/>
            <p:nvPr/>
          </p:nvSpPr>
          <p:spPr>
            <a:xfrm>
              <a:off x="767047" y="17160"/>
              <a:ext cx="6494324" cy="50882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Приоритетные направления деятельности БРПО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7" name="Google Shape;317;p11"/>
            <p:cNvSpPr/>
            <p:nvPr/>
          </p:nvSpPr>
          <p:spPr>
            <a:xfrm>
              <a:off x="1403816" y="541812"/>
              <a:ext cx="652598" cy="40536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675A50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8" name="Google Shape;318;p11"/>
            <p:cNvSpPr/>
            <p:nvPr/>
          </p:nvSpPr>
          <p:spPr>
            <a:xfrm>
              <a:off x="2056414" y="676933"/>
              <a:ext cx="5257263" cy="54048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11"/>
            <p:cNvSpPr txBox="1"/>
            <p:nvPr/>
          </p:nvSpPr>
          <p:spPr>
            <a:xfrm>
              <a:off x="2072244" y="692763"/>
              <a:ext cx="5225603" cy="50882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Социальная защиту детей и подростков</a:t>
              </a:r>
              <a:endParaRPr b="0" i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0" name="Google Shape;320;p11"/>
            <p:cNvSpPr/>
            <p:nvPr/>
          </p:nvSpPr>
          <p:spPr>
            <a:xfrm>
              <a:off x="1403816" y="541812"/>
              <a:ext cx="652598" cy="108096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675A50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1" name="Google Shape;321;p11"/>
            <p:cNvSpPr/>
            <p:nvPr/>
          </p:nvSpPr>
          <p:spPr>
            <a:xfrm>
              <a:off x="2056414" y="1352535"/>
              <a:ext cx="5257263" cy="54048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" name="Google Shape;322;p11"/>
            <p:cNvSpPr txBox="1"/>
            <p:nvPr/>
          </p:nvSpPr>
          <p:spPr>
            <a:xfrm>
              <a:off x="2072244" y="1368365"/>
              <a:ext cx="5225603" cy="50882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Гражданское и патриотическое воспитание под- растающего поколения</a:t>
              </a:r>
              <a:endParaRPr b="0" i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3" name="Google Shape;323;p11"/>
            <p:cNvSpPr/>
            <p:nvPr/>
          </p:nvSpPr>
          <p:spPr>
            <a:xfrm>
              <a:off x="1403816" y="541812"/>
              <a:ext cx="652598" cy="17565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675A50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4" name="Google Shape;324;p11"/>
            <p:cNvSpPr/>
            <p:nvPr/>
          </p:nvSpPr>
          <p:spPr>
            <a:xfrm>
              <a:off x="2056414" y="2028137"/>
              <a:ext cx="5257263" cy="54048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" name="Google Shape;325;p11"/>
            <p:cNvSpPr txBox="1"/>
            <p:nvPr/>
          </p:nvSpPr>
          <p:spPr>
            <a:xfrm>
              <a:off x="2072244" y="2043967"/>
              <a:ext cx="5225603" cy="50882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Благотворительность</a:t>
              </a:r>
              <a:endParaRPr b="0" i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6" name="Google Shape;326;p11"/>
            <p:cNvSpPr/>
            <p:nvPr/>
          </p:nvSpPr>
          <p:spPr>
            <a:xfrm>
              <a:off x="1403816" y="541812"/>
              <a:ext cx="652598" cy="243216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675A50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7" name="Google Shape;327;p11"/>
            <p:cNvSpPr/>
            <p:nvPr/>
          </p:nvSpPr>
          <p:spPr>
            <a:xfrm>
              <a:off x="2056414" y="2703740"/>
              <a:ext cx="5257263" cy="54048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" name="Google Shape;328;p11"/>
            <p:cNvSpPr txBox="1"/>
            <p:nvPr/>
          </p:nvSpPr>
          <p:spPr>
            <a:xfrm>
              <a:off x="2072244" y="2719570"/>
              <a:ext cx="5225603" cy="50882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Развитие спорта и туризма</a:t>
              </a:r>
              <a:endParaRPr b="0" i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9" name="Google Shape;329;p11"/>
            <p:cNvSpPr/>
            <p:nvPr/>
          </p:nvSpPr>
          <p:spPr>
            <a:xfrm>
              <a:off x="1403816" y="541812"/>
              <a:ext cx="652598" cy="310777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675A50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0" name="Google Shape;330;p11"/>
            <p:cNvSpPr/>
            <p:nvPr/>
          </p:nvSpPr>
          <p:spPr>
            <a:xfrm>
              <a:off x="2056414" y="3379342"/>
              <a:ext cx="5257263" cy="54048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" name="Google Shape;331;p11"/>
            <p:cNvSpPr txBox="1"/>
            <p:nvPr/>
          </p:nvSpPr>
          <p:spPr>
            <a:xfrm>
              <a:off x="2072244" y="3395172"/>
              <a:ext cx="5225603" cy="50882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Защита окружающей среды</a:t>
              </a:r>
              <a:endParaRPr b="0" i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2" name="Google Shape;332;p11"/>
            <p:cNvSpPr/>
            <p:nvPr/>
          </p:nvSpPr>
          <p:spPr>
            <a:xfrm>
              <a:off x="1403816" y="541812"/>
              <a:ext cx="652598" cy="378337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675A50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3" name="Google Shape;333;p11"/>
            <p:cNvSpPr/>
            <p:nvPr/>
          </p:nvSpPr>
          <p:spPr>
            <a:xfrm>
              <a:off x="2056414" y="4054945"/>
              <a:ext cx="5257263" cy="54048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11"/>
            <p:cNvSpPr txBox="1"/>
            <p:nvPr/>
          </p:nvSpPr>
          <p:spPr>
            <a:xfrm>
              <a:off x="2072244" y="4070775"/>
              <a:ext cx="5225603" cy="50882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Возрождение белорусской культуры</a:t>
              </a:r>
              <a:endParaRPr b="0" i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5" name="Google Shape;335;p11"/>
            <p:cNvSpPr/>
            <p:nvPr/>
          </p:nvSpPr>
          <p:spPr>
            <a:xfrm>
              <a:off x="1403816" y="541812"/>
              <a:ext cx="652598" cy="445897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675A50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6" name="Google Shape;336;p11"/>
            <p:cNvSpPr/>
            <p:nvPr/>
          </p:nvSpPr>
          <p:spPr>
            <a:xfrm>
              <a:off x="2056414" y="4730547"/>
              <a:ext cx="5256000" cy="54048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11"/>
            <p:cNvSpPr txBox="1"/>
            <p:nvPr/>
          </p:nvSpPr>
          <p:spPr>
            <a:xfrm>
              <a:off x="2072244" y="4746377"/>
              <a:ext cx="5224340" cy="50882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Осуществление международной деятельности</a:t>
              </a:r>
              <a:endParaRPr b="0" i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1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Основные направления государственной моло- дёжной политики Республики Беларусь</a:t>
            </a:r>
            <a:endParaRPr sz="3600"/>
          </a:p>
        </p:txBody>
      </p:sp>
      <p:grpSp>
        <p:nvGrpSpPr>
          <p:cNvPr id="343" name="Google Shape;343;p12"/>
          <p:cNvGrpSpPr/>
          <p:nvPr/>
        </p:nvGrpSpPr>
        <p:grpSpPr>
          <a:xfrm>
            <a:off x="1615217" y="1624883"/>
            <a:ext cx="7920886" cy="4905126"/>
            <a:chOff x="216020" y="3596"/>
            <a:chExt cx="7920886" cy="4905126"/>
          </a:xfrm>
        </p:grpSpPr>
        <p:sp>
          <p:nvSpPr>
            <p:cNvPr id="344" name="Google Shape;344;p12"/>
            <p:cNvSpPr/>
            <p:nvPr/>
          </p:nvSpPr>
          <p:spPr>
            <a:xfrm>
              <a:off x="216020" y="1905022"/>
              <a:ext cx="2204551" cy="110227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" name="Google Shape;345;p12"/>
            <p:cNvSpPr txBox="1"/>
            <p:nvPr/>
          </p:nvSpPr>
          <p:spPr>
            <a:xfrm>
              <a:off x="248305" y="1937307"/>
              <a:ext cx="2139981" cy="103770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Государственная поддержка молодёжи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6" name="Google Shape;346;p12"/>
            <p:cNvSpPr/>
            <p:nvPr/>
          </p:nvSpPr>
          <p:spPr>
            <a:xfrm rot="-3907178">
              <a:off x="1813504" y="1485252"/>
              <a:ext cx="2095954" cy="40390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" name="Google Shape;347;p12"/>
            <p:cNvSpPr txBox="1"/>
            <p:nvPr/>
          </p:nvSpPr>
          <p:spPr>
            <a:xfrm rot="-3907178">
              <a:off x="2809083" y="1453048"/>
              <a:ext cx="104797" cy="10479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" name="Google Shape;348;p12"/>
            <p:cNvSpPr/>
            <p:nvPr/>
          </p:nvSpPr>
          <p:spPr>
            <a:xfrm>
              <a:off x="3302392" y="3596"/>
              <a:ext cx="4834514" cy="110227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" name="Google Shape;349;p12"/>
            <p:cNvSpPr txBox="1"/>
            <p:nvPr/>
          </p:nvSpPr>
          <p:spPr>
            <a:xfrm>
              <a:off x="3334677" y="35881"/>
              <a:ext cx="4769944" cy="103770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Программа «Дети Беларуси» (в её структуре выделены подпрограммы «Дети Чернобыля», «Дети-инвалиды» и др.)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0" name="Google Shape;350;p12"/>
            <p:cNvSpPr/>
            <p:nvPr/>
          </p:nvSpPr>
          <p:spPr>
            <a:xfrm rot="-2142401">
              <a:off x="2318499" y="2119060"/>
              <a:ext cx="1085965" cy="40390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" name="Google Shape;351;p12"/>
            <p:cNvSpPr txBox="1"/>
            <p:nvPr/>
          </p:nvSpPr>
          <p:spPr>
            <a:xfrm rot="-2142401">
              <a:off x="2834333" y="2112106"/>
              <a:ext cx="54298" cy="542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" name="Google Shape;352;p12"/>
            <p:cNvSpPr/>
            <p:nvPr/>
          </p:nvSpPr>
          <p:spPr>
            <a:xfrm>
              <a:off x="3302392" y="1271213"/>
              <a:ext cx="4834514" cy="110227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" name="Google Shape;353;p12"/>
            <p:cNvSpPr txBox="1"/>
            <p:nvPr/>
          </p:nvSpPr>
          <p:spPr>
            <a:xfrm>
              <a:off x="3334677" y="1303498"/>
              <a:ext cx="4769944" cy="103770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Государственная программа «Молодые таланты Беларуси»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4" name="Google Shape;354;p12"/>
            <p:cNvSpPr/>
            <p:nvPr/>
          </p:nvSpPr>
          <p:spPr>
            <a:xfrm rot="2142401">
              <a:off x="2318499" y="2752869"/>
              <a:ext cx="1085965" cy="40390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" name="Google Shape;355;p12"/>
            <p:cNvSpPr txBox="1"/>
            <p:nvPr/>
          </p:nvSpPr>
          <p:spPr>
            <a:xfrm rot="2142401">
              <a:off x="2834333" y="2745915"/>
              <a:ext cx="54298" cy="542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" name="Google Shape;356;p12"/>
            <p:cNvSpPr/>
            <p:nvPr/>
          </p:nvSpPr>
          <p:spPr>
            <a:xfrm>
              <a:off x="3302392" y="2538830"/>
              <a:ext cx="4834514" cy="110227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" name="Google Shape;357;p12"/>
            <p:cNvSpPr txBox="1"/>
            <p:nvPr/>
          </p:nvSpPr>
          <p:spPr>
            <a:xfrm>
              <a:off x="3334677" y="2571115"/>
              <a:ext cx="4769944" cy="103770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Специальный Фонд Президента Республики Беларусь по социальной поддержке одарённых учащихся и студентов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8" name="Google Shape;358;p12"/>
            <p:cNvSpPr/>
            <p:nvPr/>
          </p:nvSpPr>
          <p:spPr>
            <a:xfrm rot="3907178">
              <a:off x="1813504" y="3386677"/>
              <a:ext cx="2095954" cy="40390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" name="Google Shape;359;p12"/>
            <p:cNvSpPr txBox="1"/>
            <p:nvPr/>
          </p:nvSpPr>
          <p:spPr>
            <a:xfrm rot="3907178">
              <a:off x="2809083" y="3354473"/>
              <a:ext cx="104797" cy="10479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" name="Google Shape;360;p12"/>
            <p:cNvSpPr/>
            <p:nvPr/>
          </p:nvSpPr>
          <p:spPr>
            <a:xfrm>
              <a:off x="3302392" y="3806447"/>
              <a:ext cx="4834514" cy="110227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" name="Google Shape;361;p12"/>
            <p:cNvSpPr txBox="1"/>
            <p:nvPr/>
          </p:nvSpPr>
          <p:spPr>
            <a:xfrm>
              <a:off x="3334677" y="3838732"/>
              <a:ext cx="4769944" cy="103770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Специальный Фонд Президента Республики Беларусь по поддержке талантливой молодёжи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1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68" name="Google Shape;368;p13"/>
          <p:cNvSpPr txBox="1"/>
          <p:nvPr>
            <p:ph idx="1" type="body"/>
          </p:nvPr>
        </p:nvSpPr>
        <p:spPr>
          <a:xfrm>
            <a:off x="1208417" y="4140679"/>
            <a:ext cx="7823440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Чуприс О.И. и др. Обществоведение: Учебное пособие для 11 класса. – Минск: Адукацыя і выхаванне, 2021, §19-20, п. 4.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369" name="Google Shape;369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147428" y="4140679"/>
            <a:ext cx="2019541" cy="2596552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id="370" name="Google Shape;370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175983" y="1438132"/>
            <a:ext cx="1965717" cy="2581777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371" name="Google Shape;371;p13"/>
          <p:cNvSpPr txBox="1"/>
          <p:nvPr/>
        </p:nvSpPr>
        <p:spPr>
          <a:xfrm>
            <a:off x="1104900" y="1483743"/>
            <a:ext cx="7926957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Данилов А.Н. и др. Обществоведение: Учебное пособие для 10 класса. / Под ред. А.Н.Данилова. – Минск: Адукацыя і выхаванне, 2020, §1, п. 3.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Молодёжь как социальная группа. 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Молодёжь - стратегический резерв государства. 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Основные направления государственной молодёжной политики Республики Бела- русь.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Молодёжь как социальная группа</a:t>
            </a:r>
            <a:endParaRPr/>
          </a:p>
        </p:txBody>
      </p:sp>
      <p:sp>
        <p:nvSpPr>
          <p:cNvPr id="139" name="Google Shape;139;p3"/>
          <p:cNvSpPr txBox="1"/>
          <p:nvPr/>
        </p:nvSpPr>
        <p:spPr>
          <a:xfrm>
            <a:off x="1104900" y="2196661"/>
            <a:ext cx="9980682" cy="646331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Молодёжь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- это особая большая социальная группа, отличающаяся возрастными рамками и положением в обществе, предполагающим переход от детства и юности к взрослости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0" name="Google Shape;140;p3"/>
          <p:cNvSpPr txBox="1"/>
          <p:nvPr/>
        </p:nvSpPr>
        <p:spPr>
          <a:xfrm>
            <a:off x="1104900" y="3287981"/>
            <a:ext cx="9980682" cy="646331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Возрастные границы молодости не являются однозначными и определяются в различных исследованиях в пределах от 14-16 до 25-30 лет (а иногда даже позже)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1" name="Google Shape;141;p3"/>
          <p:cNvSpPr txBox="1"/>
          <p:nvPr/>
        </p:nvSpPr>
        <p:spPr>
          <a:xfrm>
            <a:off x="1104900" y="4379301"/>
            <a:ext cx="9980682" cy="1200329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По белорусскому законодательству, </a:t>
            </a: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молодёжь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- это социально-демографическая группа (лица в возрасте от 14 до 31 года), обладающая совокупными половозрастными и социально-психологическими особенностями, проходящая стадию социализации в конкретных условиях жизнедеятельности общества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Молодёжь как социальная группа</a:t>
            </a:r>
            <a:endParaRPr/>
          </a:p>
        </p:txBody>
      </p:sp>
      <p:grpSp>
        <p:nvGrpSpPr>
          <p:cNvPr id="147" name="Google Shape;147;p4"/>
          <p:cNvGrpSpPr/>
          <p:nvPr/>
        </p:nvGrpSpPr>
        <p:grpSpPr>
          <a:xfrm>
            <a:off x="2057913" y="1471365"/>
            <a:ext cx="7857463" cy="5241955"/>
            <a:chOff x="322163" y="20635"/>
            <a:chExt cx="7857463" cy="5241955"/>
          </a:xfrm>
        </p:grpSpPr>
        <p:sp>
          <p:nvSpPr>
            <p:cNvPr id="148" name="Google Shape;148;p4"/>
            <p:cNvSpPr/>
            <p:nvPr/>
          </p:nvSpPr>
          <p:spPr>
            <a:xfrm>
              <a:off x="3057071" y="2001365"/>
              <a:ext cx="2384353" cy="1646784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p4"/>
            <p:cNvSpPr txBox="1"/>
            <p:nvPr/>
          </p:nvSpPr>
          <p:spPr>
            <a:xfrm>
              <a:off x="3406251" y="2242531"/>
              <a:ext cx="1685993" cy="116445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Факторы, влияющие на переход от юности к молодости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0" name="Google Shape;150;p4"/>
            <p:cNvSpPr/>
            <p:nvPr/>
          </p:nvSpPr>
          <p:spPr>
            <a:xfrm rot="-5400000">
              <a:off x="4037040" y="1772677"/>
              <a:ext cx="424414" cy="32963"/>
            </a:xfrm>
            <a:custGeom>
              <a:rect b="b" l="l" r="r" t="t"/>
              <a:pathLst>
                <a:path extrusionOk="0" h="120000" w="120000">
                  <a:moveTo>
                    <a:pt x="0" y="59998"/>
                  </a:moveTo>
                  <a:lnTo>
                    <a:pt x="120000" y="59998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4"/>
            <p:cNvSpPr txBox="1"/>
            <p:nvPr/>
          </p:nvSpPr>
          <p:spPr>
            <a:xfrm rot="-5400000">
              <a:off x="4238637" y="1778548"/>
              <a:ext cx="21220" cy="212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" name="Google Shape;152;p4"/>
            <p:cNvSpPr/>
            <p:nvPr/>
          </p:nvSpPr>
          <p:spPr>
            <a:xfrm>
              <a:off x="2950230" y="20635"/>
              <a:ext cx="2598035" cy="1556315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4"/>
            <p:cNvSpPr txBox="1"/>
            <p:nvPr/>
          </p:nvSpPr>
          <p:spPr>
            <a:xfrm>
              <a:off x="3026203" y="96608"/>
              <a:ext cx="2446089" cy="14043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начало самостоятельной трудовой деятельности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4" name="Google Shape;154;p4"/>
            <p:cNvSpPr/>
            <p:nvPr/>
          </p:nvSpPr>
          <p:spPr>
            <a:xfrm rot="-823327">
              <a:off x="5368772" y="2496645"/>
              <a:ext cx="313391" cy="32963"/>
            </a:xfrm>
            <a:custGeom>
              <a:rect b="b" l="l" r="r" t="t"/>
              <a:pathLst>
                <a:path extrusionOk="0" h="120000" w="120000">
                  <a:moveTo>
                    <a:pt x="0" y="59998"/>
                  </a:moveTo>
                  <a:lnTo>
                    <a:pt x="120000" y="59998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4"/>
            <p:cNvSpPr txBox="1"/>
            <p:nvPr/>
          </p:nvSpPr>
          <p:spPr>
            <a:xfrm rot="-823327">
              <a:off x="5517633" y="2505292"/>
              <a:ext cx="15669" cy="1566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" name="Google Shape;156;p4"/>
            <p:cNvSpPr/>
            <p:nvPr/>
          </p:nvSpPr>
          <p:spPr>
            <a:xfrm>
              <a:off x="5581591" y="1404066"/>
              <a:ext cx="2598035" cy="1556315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4"/>
            <p:cNvSpPr txBox="1"/>
            <p:nvPr/>
          </p:nvSpPr>
          <p:spPr>
            <a:xfrm>
              <a:off x="5657564" y="1480039"/>
              <a:ext cx="2446089" cy="14043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обретение материальной независимости от родителей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8" name="Google Shape;158;p4"/>
            <p:cNvSpPr/>
            <p:nvPr/>
          </p:nvSpPr>
          <p:spPr>
            <a:xfrm rot="2267352">
              <a:off x="4968784" y="3637640"/>
              <a:ext cx="700178" cy="32963"/>
            </a:xfrm>
            <a:custGeom>
              <a:rect b="b" l="l" r="r" t="t"/>
              <a:pathLst>
                <a:path extrusionOk="0" h="120000" w="120000">
                  <a:moveTo>
                    <a:pt x="0" y="59998"/>
                  </a:moveTo>
                  <a:lnTo>
                    <a:pt x="120000" y="59998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4"/>
            <p:cNvSpPr txBox="1"/>
            <p:nvPr/>
          </p:nvSpPr>
          <p:spPr>
            <a:xfrm rot="2267352">
              <a:off x="5301369" y="3636617"/>
              <a:ext cx="35008" cy="3500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" name="Google Shape;160;p4"/>
            <p:cNvSpPr/>
            <p:nvPr/>
          </p:nvSpPr>
          <p:spPr>
            <a:xfrm>
              <a:off x="5090703" y="3706275"/>
              <a:ext cx="2598035" cy="1556315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4"/>
            <p:cNvSpPr txBox="1"/>
            <p:nvPr/>
          </p:nvSpPr>
          <p:spPr>
            <a:xfrm>
              <a:off x="5166676" y="3782248"/>
              <a:ext cx="2446089" cy="14043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обретение гражданских и политических прав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2" name="Google Shape;162;p4"/>
            <p:cNvSpPr/>
            <p:nvPr/>
          </p:nvSpPr>
          <p:spPr>
            <a:xfrm rot="8530084">
              <a:off x="2832102" y="3637673"/>
              <a:ext cx="698246" cy="32963"/>
            </a:xfrm>
            <a:custGeom>
              <a:rect b="b" l="l" r="r" t="t"/>
              <a:pathLst>
                <a:path extrusionOk="0" h="120000" w="120000">
                  <a:moveTo>
                    <a:pt x="0" y="59998"/>
                  </a:moveTo>
                  <a:lnTo>
                    <a:pt x="120000" y="59998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4"/>
            <p:cNvSpPr txBox="1"/>
            <p:nvPr/>
          </p:nvSpPr>
          <p:spPr>
            <a:xfrm rot="-2269916">
              <a:off x="3163769" y="3636698"/>
              <a:ext cx="34912" cy="3491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" name="Google Shape;164;p4"/>
            <p:cNvSpPr/>
            <p:nvPr/>
          </p:nvSpPr>
          <p:spPr>
            <a:xfrm>
              <a:off x="813049" y="3706275"/>
              <a:ext cx="2598035" cy="1556315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" name="Google Shape;165;p4"/>
            <p:cNvSpPr txBox="1"/>
            <p:nvPr/>
          </p:nvSpPr>
          <p:spPr>
            <a:xfrm>
              <a:off x="889022" y="3782248"/>
              <a:ext cx="2446089" cy="14043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вступление в брак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6" name="Google Shape;166;p4"/>
            <p:cNvSpPr/>
            <p:nvPr/>
          </p:nvSpPr>
          <p:spPr>
            <a:xfrm rot="-9975679">
              <a:off x="2819444" y="2496650"/>
              <a:ext cx="310404" cy="32963"/>
            </a:xfrm>
            <a:custGeom>
              <a:rect b="b" l="l" r="r" t="t"/>
              <a:pathLst>
                <a:path extrusionOk="0" h="120000" w="120000">
                  <a:moveTo>
                    <a:pt x="0" y="59998"/>
                  </a:moveTo>
                  <a:lnTo>
                    <a:pt x="120000" y="59998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" name="Google Shape;167;p4"/>
            <p:cNvSpPr txBox="1"/>
            <p:nvPr/>
          </p:nvSpPr>
          <p:spPr>
            <a:xfrm rot="824321">
              <a:off x="2966886" y="2505371"/>
              <a:ext cx="15520" cy="155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" name="Google Shape;168;p4"/>
            <p:cNvSpPr/>
            <p:nvPr/>
          </p:nvSpPr>
          <p:spPr>
            <a:xfrm>
              <a:off x="322163" y="1404066"/>
              <a:ext cx="2598035" cy="1556315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" name="Google Shape;169;p4"/>
            <p:cNvSpPr txBox="1"/>
            <p:nvPr/>
          </p:nvSpPr>
          <p:spPr>
            <a:xfrm>
              <a:off x="398136" y="1480039"/>
              <a:ext cx="2446089" cy="14043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рождение первого ребёнка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Молодёжь как социальная группа</a:t>
            </a:r>
            <a:endParaRPr/>
          </a:p>
        </p:txBody>
      </p:sp>
      <p:grpSp>
        <p:nvGrpSpPr>
          <p:cNvPr id="175" name="Google Shape;175;p5"/>
          <p:cNvGrpSpPr/>
          <p:nvPr/>
        </p:nvGrpSpPr>
        <p:grpSpPr>
          <a:xfrm>
            <a:off x="1467846" y="1401842"/>
            <a:ext cx="9254787" cy="5327213"/>
            <a:chOff x="362946" y="689"/>
            <a:chExt cx="9254787" cy="5327213"/>
          </a:xfrm>
        </p:grpSpPr>
        <p:sp>
          <p:nvSpPr>
            <p:cNvPr id="176" name="Google Shape;176;p5"/>
            <p:cNvSpPr/>
            <p:nvPr/>
          </p:nvSpPr>
          <p:spPr>
            <a:xfrm>
              <a:off x="362946" y="689"/>
              <a:ext cx="5084553" cy="48429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p5"/>
            <p:cNvSpPr txBox="1"/>
            <p:nvPr/>
          </p:nvSpPr>
          <p:spPr>
            <a:xfrm>
              <a:off x="377130" y="14873"/>
              <a:ext cx="5056185" cy="4559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Характерные черты молодости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8" name="Google Shape;178;p5"/>
            <p:cNvSpPr/>
            <p:nvPr/>
          </p:nvSpPr>
          <p:spPr>
            <a:xfrm>
              <a:off x="871401" y="484981"/>
              <a:ext cx="508455" cy="3632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9" name="Google Shape;179;p5"/>
            <p:cNvSpPr/>
            <p:nvPr/>
          </p:nvSpPr>
          <p:spPr>
            <a:xfrm>
              <a:off x="1379856" y="606054"/>
              <a:ext cx="8237877" cy="48429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5"/>
            <p:cNvSpPr txBox="1"/>
            <p:nvPr/>
          </p:nvSpPr>
          <p:spPr>
            <a:xfrm>
              <a:off x="1394040" y="620238"/>
              <a:ext cx="8209509" cy="4559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становление самосознания и устойчивого образа своей личности, своего «Я»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1" name="Google Shape;181;p5"/>
            <p:cNvSpPr/>
            <p:nvPr/>
          </p:nvSpPr>
          <p:spPr>
            <a:xfrm>
              <a:off x="871401" y="484981"/>
              <a:ext cx="508455" cy="96858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2" name="Google Shape;182;p5"/>
            <p:cNvSpPr/>
            <p:nvPr/>
          </p:nvSpPr>
          <p:spPr>
            <a:xfrm>
              <a:off x="1379856" y="1211419"/>
              <a:ext cx="8237877" cy="48429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5"/>
            <p:cNvSpPr txBox="1"/>
            <p:nvPr/>
          </p:nvSpPr>
          <p:spPr>
            <a:xfrm>
              <a:off x="1394040" y="1225603"/>
              <a:ext cx="8209509" cy="4559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поиск своего места в жизни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4" name="Google Shape;184;p5"/>
            <p:cNvSpPr/>
            <p:nvPr/>
          </p:nvSpPr>
          <p:spPr>
            <a:xfrm>
              <a:off x="871401" y="484981"/>
              <a:ext cx="508455" cy="157394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5" name="Google Shape;185;p5"/>
            <p:cNvSpPr/>
            <p:nvPr/>
          </p:nvSpPr>
          <p:spPr>
            <a:xfrm>
              <a:off x="1379856" y="1816784"/>
              <a:ext cx="8237877" cy="48429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5"/>
            <p:cNvSpPr txBox="1"/>
            <p:nvPr/>
          </p:nvSpPr>
          <p:spPr>
            <a:xfrm>
              <a:off x="1394040" y="1830968"/>
              <a:ext cx="8209509" cy="4559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завершение образования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7" name="Google Shape;187;p5"/>
            <p:cNvSpPr/>
            <p:nvPr/>
          </p:nvSpPr>
          <p:spPr>
            <a:xfrm>
              <a:off x="871401" y="484981"/>
              <a:ext cx="508455" cy="217931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8" name="Google Shape;188;p5"/>
            <p:cNvSpPr/>
            <p:nvPr/>
          </p:nvSpPr>
          <p:spPr>
            <a:xfrm>
              <a:off x="1379856" y="2422149"/>
              <a:ext cx="8237877" cy="48429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5"/>
            <p:cNvSpPr txBox="1"/>
            <p:nvPr/>
          </p:nvSpPr>
          <p:spPr>
            <a:xfrm>
              <a:off x="1394040" y="2436333"/>
              <a:ext cx="8209509" cy="4559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начало трудовой деятельности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0" name="Google Shape;190;p5"/>
            <p:cNvSpPr/>
            <p:nvPr/>
          </p:nvSpPr>
          <p:spPr>
            <a:xfrm>
              <a:off x="871401" y="484981"/>
              <a:ext cx="508455" cy="278467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1" name="Google Shape;191;p5"/>
            <p:cNvSpPr/>
            <p:nvPr/>
          </p:nvSpPr>
          <p:spPr>
            <a:xfrm>
              <a:off x="1379856" y="3027515"/>
              <a:ext cx="8237877" cy="48429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5"/>
            <p:cNvSpPr txBox="1"/>
            <p:nvPr/>
          </p:nvSpPr>
          <p:spPr>
            <a:xfrm>
              <a:off x="1394040" y="3041699"/>
              <a:ext cx="8209509" cy="4559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обретение материальной самостоятельности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3" name="Google Shape;193;p5"/>
            <p:cNvSpPr/>
            <p:nvPr/>
          </p:nvSpPr>
          <p:spPr>
            <a:xfrm>
              <a:off x="871401" y="484981"/>
              <a:ext cx="508455" cy="339004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4" name="Google Shape;194;p5"/>
            <p:cNvSpPr/>
            <p:nvPr/>
          </p:nvSpPr>
          <p:spPr>
            <a:xfrm>
              <a:off x="1379856" y="3632880"/>
              <a:ext cx="8237877" cy="48429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" name="Google Shape;195;p5"/>
            <p:cNvSpPr txBox="1"/>
            <p:nvPr/>
          </p:nvSpPr>
          <p:spPr>
            <a:xfrm>
              <a:off x="1394040" y="3647064"/>
              <a:ext cx="8209509" cy="4559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обретение всей полноты прав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6" name="Google Shape;196;p5"/>
            <p:cNvSpPr/>
            <p:nvPr/>
          </p:nvSpPr>
          <p:spPr>
            <a:xfrm>
              <a:off x="871401" y="484981"/>
              <a:ext cx="508455" cy="399540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7" name="Google Shape;197;p5"/>
            <p:cNvSpPr/>
            <p:nvPr/>
          </p:nvSpPr>
          <p:spPr>
            <a:xfrm>
              <a:off x="1379856" y="4238245"/>
              <a:ext cx="8237877" cy="48429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p5"/>
            <p:cNvSpPr txBox="1"/>
            <p:nvPr/>
          </p:nvSpPr>
          <p:spPr>
            <a:xfrm>
              <a:off x="1394040" y="4252429"/>
              <a:ext cx="8209509" cy="4559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изменение социального статуса, расширение социальных ролей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9" name="Google Shape;199;p5"/>
            <p:cNvSpPr/>
            <p:nvPr/>
          </p:nvSpPr>
          <p:spPr>
            <a:xfrm>
              <a:off x="871401" y="484981"/>
              <a:ext cx="508455" cy="460077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0" name="Google Shape;200;p5"/>
            <p:cNvSpPr/>
            <p:nvPr/>
          </p:nvSpPr>
          <p:spPr>
            <a:xfrm>
              <a:off x="1379856" y="4843610"/>
              <a:ext cx="8237877" cy="48429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" name="Google Shape;201;p5"/>
            <p:cNvSpPr txBox="1"/>
            <p:nvPr/>
          </p:nvSpPr>
          <p:spPr>
            <a:xfrm>
              <a:off x="1394040" y="4857794"/>
              <a:ext cx="8209509" cy="4559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создание собственной семьи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Молодёжь как социальная группа</a:t>
            </a:r>
            <a:endParaRPr/>
          </a:p>
        </p:txBody>
      </p:sp>
      <p:grpSp>
        <p:nvGrpSpPr>
          <p:cNvPr id="207" name="Google Shape;207;p6"/>
          <p:cNvGrpSpPr/>
          <p:nvPr/>
        </p:nvGrpSpPr>
        <p:grpSpPr>
          <a:xfrm>
            <a:off x="2215202" y="1485626"/>
            <a:ext cx="8203205" cy="2517074"/>
            <a:chOff x="2853" y="45494"/>
            <a:chExt cx="8203205" cy="2517074"/>
          </a:xfrm>
        </p:grpSpPr>
        <p:sp>
          <p:nvSpPr>
            <p:cNvPr id="208" name="Google Shape;208;p6"/>
            <p:cNvSpPr/>
            <p:nvPr/>
          </p:nvSpPr>
          <p:spPr>
            <a:xfrm>
              <a:off x="4104456" y="588251"/>
              <a:ext cx="2196789" cy="58395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9" name="Google Shape;209;p6"/>
            <p:cNvSpPr/>
            <p:nvPr/>
          </p:nvSpPr>
          <p:spPr>
            <a:xfrm>
              <a:off x="1907666" y="588251"/>
              <a:ext cx="2196789" cy="58395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0" name="Google Shape;210;p6"/>
            <p:cNvSpPr/>
            <p:nvPr/>
          </p:nvSpPr>
          <p:spPr>
            <a:xfrm>
              <a:off x="1152128" y="45494"/>
              <a:ext cx="5904655" cy="54275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6"/>
            <p:cNvSpPr txBox="1"/>
            <p:nvPr/>
          </p:nvSpPr>
          <p:spPr>
            <a:xfrm>
              <a:off x="1152128" y="45494"/>
              <a:ext cx="5904655" cy="54275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Сложности социализации молодых людей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2" name="Google Shape;212;p6"/>
            <p:cNvSpPr/>
            <p:nvPr/>
          </p:nvSpPr>
          <p:spPr>
            <a:xfrm>
              <a:off x="2853" y="1172204"/>
              <a:ext cx="3809626" cy="139036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6"/>
            <p:cNvSpPr txBox="1"/>
            <p:nvPr/>
          </p:nvSpPr>
          <p:spPr>
            <a:xfrm>
              <a:off x="2853" y="1172204"/>
              <a:ext cx="3809626" cy="13903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разрыв между желанием поскорее всего достичь и неумением, неже- ланием добиваться поставленных целей кропотливым путём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4" name="Google Shape;214;p6"/>
            <p:cNvSpPr/>
            <p:nvPr/>
          </p:nvSpPr>
          <p:spPr>
            <a:xfrm>
              <a:off x="4396432" y="1172204"/>
              <a:ext cx="3809626" cy="139036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" name="Google Shape;215;p6"/>
            <p:cNvSpPr txBox="1"/>
            <p:nvPr/>
          </p:nvSpPr>
          <p:spPr>
            <a:xfrm>
              <a:off x="4396432" y="1172204"/>
              <a:ext cx="3809626" cy="13903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распространение среди некоторой части молодых людей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инфантиль- ности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16" name="Google Shape;216;p6"/>
          <p:cNvSpPr/>
          <p:nvPr/>
        </p:nvSpPr>
        <p:spPr>
          <a:xfrm>
            <a:off x="2212349" y="4148713"/>
            <a:ext cx="8208912" cy="864096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Инфантилизм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(лат. infantilis - младенческий, детский)</a:t>
            </a: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- это сохранение у взрослых физических и психических черт, свойственных детскому возрасту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17" name="Google Shape;217;p6"/>
          <p:cNvSpPr/>
          <p:nvPr/>
        </p:nvSpPr>
        <p:spPr>
          <a:xfrm>
            <a:off x="2212349" y="5012809"/>
            <a:ext cx="4104456" cy="864096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эмоциональная неустойчивость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18" name="Google Shape;218;p6"/>
          <p:cNvSpPr/>
          <p:nvPr/>
        </p:nvSpPr>
        <p:spPr>
          <a:xfrm>
            <a:off x="6316805" y="5012809"/>
            <a:ext cx="4104456" cy="864096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незрелость суждений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19" name="Google Shape;219;p6"/>
          <p:cNvSpPr/>
          <p:nvPr/>
        </p:nvSpPr>
        <p:spPr>
          <a:xfrm>
            <a:off x="2216958" y="5881424"/>
            <a:ext cx="4104456" cy="864096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безответственность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20" name="Google Shape;220;p6"/>
          <p:cNvSpPr/>
          <p:nvPr/>
        </p:nvSpPr>
        <p:spPr>
          <a:xfrm>
            <a:off x="6316805" y="5876905"/>
            <a:ext cx="4104456" cy="864096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капризность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31462cc466e_0_0"/>
          <p:cNvSpPr txBox="1"/>
          <p:nvPr>
            <p:ph type="title"/>
          </p:nvPr>
        </p:nvSpPr>
        <p:spPr>
          <a:xfrm>
            <a:off x="1104900" y="76200"/>
            <a:ext cx="9980700" cy="10971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Молодёжь - стратегический резерв государства</a:t>
            </a:r>
            <a:endParaRPr/>
          </a:p>
        </p:txBody>
      </p:sp>
      <p:pic>
        <p:nvPicPr>
          <p:cNvPr id="226" name="Google Shape;226;g31462cc466e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4900" y="1478100"/>
            <a:ext cx="9980702" cy="53799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31462cc466e_0_19"/>
          <p:cNvSpPr txBox="1"/>
          <p:nvPr>
            <p:ph type="title"/>
          </p:nvPr>
        </p:nvSpPr>
        <p:spPr>
          <a:xfrm>
            <a:off x="1104900" y="76200"/>
            <a:ext cx="9980700" cy="10971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Молодёжь - стратегический резерв государства</a:t>
            </a:r>
            <a:endParaRPr/>
          </a:p>
        </p:txBody>
      </p:sp>
      <p:pic>
        <p:nvPicPr>
          <p:cNvPr id="232" name="Google Shape;232;g31462cc466e_0_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4900" y="1478100"/>
            <a:ext cx="9980700" cy="537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Основные направления государственной моло- дёжной политики Республики Беларусь</a:t>
            </a:r>
            <a:endParaRPr sz="3600"/>
          </a:p>
        </p:txBody>
      </p:sp>
      <p:grpSp>
        <p:nvGrpSpPr>
          <p:cNvPr id="238" name="Google Shape;238;p7"/>
          <p:cNvGrpSpPr/>
          <p:nvPr/>
        </p:nvGrpSpPr>
        <p:grpSpPr>
          <a:xfrm>
            <a:off x="1104900" y="1475087"/>
            <a:ext cx="9980682" cy="1019100"/>
            <a:chOff x="67" y="2742038"/>
            <a:chExt cx="4010278" cy="2634131"/>
          </a:xfrm>
        </p:grpSpPr>
        <p:sp>
          <p:nvSpPr>
            <p:cNvPr id="239" name="Google Shape;239;p7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7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Молодёжная политика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система социальных, экономических, политических, организа- ционных, правовых и иных мер, направленных на поддержку молодых граждан и осуществляе- мых государством в целях социального становления и развития молодёжи, наиболее полной реализации её потенциала в интересах всего общества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41" name="Google Shape;241;p7"/>
          <p:cNvGrpSpPr/>
          <p:nvPr/>
        </p:nvGrpSpPr>
        <p:grpSpPr>
          <a:xfrm>
            <a:off x="1750968" y="2678486"/>
            <a:ext cx="8738948" cy="579153"/>
            <a:chOff x="67" y="2742038"/>
            <a:chExt cx="4010278" cy="2634131"/>
          </a:xfrm>
        </p:grpSpPr>
        <p:sp>
          <p:nvSpPr>
            <p:cNvPr id="242" name="Google Shape;242;p7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7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2021 г. – Стратегия развития государственной молодёжной политики Респуб- лики Беларусь до 2030 г.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44" name="Google Shape;244;p7"/>
          <p:cNvGrpSpPr/>
          <p:nvPr/>
        </p:nvGrpSpPr>
        <p:grpSpPr>
          <a:xfrm>
            <a:off x="1729678" y="3815612"/>
            <a:ext cx="8781526" cy="2846721"/>
            <a:chOff x="4394" y="86261"/>
            <a:chExt cx="8781526" cy="2846721"/>
          </a:xfrm>
        </p:grpSpPr>
        <p:sp>
          <p:nvSpPr>
            <p:cNvPr id="245" name="Google Shape;245;p7"/>
            <p:cNvSpPr/>
            <p:nvPr/>
          </p:nvSpPr>
          <p:spPr>
            <a:xfrm>
              <a:off x="4394" y="86261"/>
              <a:ext cx="8751129" cy="35946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7"/>
            <p:cNvSpPr txBox="1"/>
            <p:nvPr/>
          </p:nvSpPr>
          <p:spPr>
            <a:xfrm>
              <a:off x="14922" y="96789"/>
              <a:ext cx="8730073" cy="3384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Приоритетные направления государственной молодёжной политики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7" name="Google Shape;247;p7"/>
            <p:cNvSpPr/>
            <p:nvPr/>
          </p:nvSpPr>
          <p:spPr>
            <a:xfrm>
              <a:off x="879507" y="445728"/>
              <a:ext cx="875112" cy="26960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8" name="Google Shape;248;p7"/>
            <p:cNvSpPr/>
            <p:nvPr/>
          </p:nvSpPr>
          <p:spPr>
            <a:xfrm>
              <a:off x="1754620" y="535595"/>
              <a:ext cx="7031300" cy="359467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" name="Google Shape;249;p7"/>
            <p:cNvSpPr txBox="1"/>
            <p:nvPr/>
          </p:nvSpPr>
          <p:spPr>
            <a:xfrm>
              <a:off x="1765148" y="546123"/>
              <a:ext cx="7010244" cy="3384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профориентация, образование и трудоустройство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0" name="Google Shape;250;p7"/>
            <p:cNvSpPr/>
            <p:nvPr/>
          </p:nvSpPr>
          <p:spPr>
            <a:xfrm>
              <a:off x="879507" y="445728"/>
              <a:ext cx="875112" cy="71893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1" name="Google Shape;251;p7"/>
            <p:cNvSpPr/>
            <p:nvPr/>
          </p:nvSpPr>
          <p:spPr>
            <a:xfrm>
              <a:off x="1754620" y="984929"/>
              <a:ext cx="7031300" cy="359467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" name="Google Shape;252;p7"/>
            <p:cNvSpPr txBox="1"/>
            <p:nvPr/>
          </p:nvSpPr>
          <p:spPr>
            <a:xfrm>
              <a:off x="1765148" y="995457"/>
              <a:ext cx="7010244" cy="3384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улучшение жилищных условий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3" name="Google Shape;253;p7"/>
            <p:cNvSpPr/>
            <p:nvPr/>
          </p:nvSpPr>
          <p:spPr>
            <a:xfrm>
              <a:off x="879507" y="445728"/>
              <a:ext cx="875112" cy="116826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4" name="Google Shape;254;p7"/>
            <p:cNvSpPr/>
            <p:nvPr/>
          </p:nvSpPr>
          <p:spPr>
            <a:xfrm>
              <a:off x="1754620" y="1434263"/>
              <a:ext cx="7031300" cy="359467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" name="Google Shape;255;p7"/>
            <p:cNvSpPr txBox="1"/>
            <p:nvPr/>
          </p:nvSpPr>
          <p:spPr>
            <a:xfrm>
              <a:off x="1765148" y="1444791"/>
              <a:ext cx="7010244" cy="3384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социально-экономическая поддержка молодых семей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6" name="Google Shape;256;p7"/>
            <p:cNvSpPr/>
            <p:nvPr/>
          </p:nvSpPr>
          <p:spPr>
            <a:xfrm>
              <a:off x="879507" y="445728"/>
              <a:ext cx="875112" cy="167192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7" name="Google Shape;257;p7"/>
            <p:cNvSpPr/>
            <p:nvPr/>
          </p:nvSpPr>
          <p:spPr>
            <a:xfrm>
              <a:off x="1754620" y="1883597"/>
              <a:ext cx="7031300" cy="46810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" name="Google Shape;258;p7"/>
            <p:cNvSpPr txBox="1"/>
            <p:nvPr/>
          </p:nvSpPr>
          <p:spPr>
            <a:xfrm>
              <a:off x="1768330" y="1897307"/>
              <a:ext cx="7003880" cy="44068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развитие массового детского и молодёжного спорта и туризма, творческого потенциала талантливой молодёжи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9" name="Google Shape;259;p7"/>
            <p:cNvSpPr/>
            <p:nvPr/>
          </p:nvSpPr>
          <p:spPr>
            <a:xfrm>
              <a:off x="879507" y="445728"/>
              <a:ext cx="875112" cy="224154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0" name="Google Shape;260;p7"/>
            <p:cNvSpPr/>
            <p:nvPr/>
          </p:nvSpPr>
          <p:spPr>
            <a:xfrm>
              <a:off x="1754620" y="2441569"/>
              <a:ext cx="7031300" cy="49141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7"/>
            <p:cNvSpPr txBox="1"/>
            <p:nvPr/>
          </p:nvSpPr>
          <p:spPr>
            <a:xfrm>
              <a:off x="1769013" y="2455962"/>
              <a:ext cx="7002514" cy="4626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формирование стандартов здорового образа жизни, экологичес- кой культуры и бережного отношения к окружающей среде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62" name="Google Shape;262;p7"/>
          <p:cNvSpPr/>
          <p:nvPr/>
        </p:nvSpPr>
        <p:spPr>
          <a:xfrm>
            <a:off x="6107503" y="3315283"/>
            <a:ext cx="448574" cy="405442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13.01.2024</vt:lpwstr>
  </property>
</Properties>
</file>