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24" roundtripDataSignature="AMtx7miasEQ5Hy41KF55l0C6l51Nii5Gu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5E2A08C4-DB74-44B1-A210-8291428EF4EE}">
  <a:tblStyle styleId="{5E2A08C4-DB74-44B1-A210-8291428EF4EE}" styleName="Table_0">
    <a:wholeTbl>
      <a:tcTxStyle b="off" i="off">
        <a:font>
          <a:latin typeface="Euphemia"/>
          <a:ea typeface="Euphemia"/>
          <a:cs typeface="Euphemia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8E8"/>
          </a:solidFill>
        </a:fill>
      </a:tcStyle>
    </a:wholeTbl>
    <a:band1H>
      <a:tcTxStyle/>
      <a:tcStyle>
        <a:fill>
          <a:solidFill>
            <a:srgbClr val="CFCECD"/>
          </a:solidFill>
        </a:fill>
      </a:tcStyle>
    </a:band1H>
    <a:band2H>
      <a:tcTxStyle/>
    </a:band2H>
    <a:band1V>
      <a:tcTxStyle/>
      <a:tcStyle>
        <a:fill>
          <a:solidFill>
            <a:srgbClr val="CFCECD"/>
          </a:solidFill>
        </a:fill>
      </a:tcStyle>
    </a:band1V>
    <a:band2V>
      <a:tcTxStyle/>
    </a:band2V>
    <a:lastCol>
      <a:tcTxStyle b="on" i="off">
        <a:font>
          <a:latin typeface="Euphemia"/>
          <a:ea typeface="Euphemia"/>
          <a:cs typeface="Euphemia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Euphemia"/>
          <a:ea typeface="Euphemia"/>
          <a:cs typeface="Euphemia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11" Type="http://schemas.openxmlformats.org/officeDocument/2006/relationships/slide" Target="slides/slide5.xml"/><Relationship Id="rId22" Type="http://schemas.openxmlformats.org/officeDocument/2006/relationships/slide" Target="slides/slide16.xml"/><Relationship Id="rId10" Type="http://schemas.openxmlformats.org/officeDocument/2006/relationships/slide" Target="slides/slide4.xml"/><Relationship Id="rId21" Type="http://schemas.openxmlformats.org/officeDocument/2006/relationships/slide" Target="slides/slide15.xml"/><Relationship Id="rId13" Type="http://schemas.openxmlformats.org/officeDocument/2006/relationships/slide" Target="slides/slide7.xml"/><Relationship Id="rId24" Type="http://customschemas.google.com/relationships/presentationmetadata" Target="metadata"/><Relationship Id="rId12" Type="http://schemas.openxmlformats.org/officeDocument/2006/relationships/slide" Target="slides/slide6.xml"/><Relationship Id="rId23" Type="http://schemas.openxmlformats.org/officeDocument/2006/relationships/slide" Target="slides/slide1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7" name="Google Shape;117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118" name="Google Shape;118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4" name="Google Shape;244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5" name="Google Shape;245;p1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5" name="Google Shape;265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6" name="Google Shape;266;p1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2" name="Google Shape;272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3" name="Google Shape;273;p1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8" name="Google Shape;308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9" name="Google Shape;309;p1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3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5" name="Google Shape;335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6" name="Google Shape;336;p1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62" name="Google Shape;362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3" name="Google Shape;363;p1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86" name="Google Shape;386;p1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7" name="Google Shape;387;p1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93" name="Google Shape;393;p1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4" name="Google Shape;394;p1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9" name="Google Shape;129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6" name="Google Shape;136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8" name="Google Shape;158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5" name="Google Shape;165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Google Shape;166;p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2" name="Google Shape;172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" name="Google Shape;173;p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2" name="Google Shape;202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3" name="Google Shape;203;p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9" name="Google Shape;229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0" name="Google Shape;230;p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6" name="Google Shape;236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7" name="Google Shape;237;p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 с рисунком" showMasterSp="0">
  <p:cSld name="Титульный слайд с рисунком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oogle Shape;19;p19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20" name="Google Shape;20;p19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1" name="Google Shape;21;p19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22" name="Google Shape;22;p19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23" name="Google Shape;23;p19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4" name="Google Shape;24;p19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25" name="Google Shape;25;p19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19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19"/>
          <p:cNvSpPr txBox="1"/>
          <p:nvPr>
            <p:ph type="ctrTitle"/>
          </p:nvPr>
        </p:nvSpPr>
        <p:spPr>
          <a:xfrm>
            <a:off x="1104900" y="2292094"/>
            <a:ext cx="573405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19"/>
          <p:cNvSpPr/>
          <p:nvPr>
            <p:ph idx="2" type="pic"/>
          </p:nvPr>
        </p:nvSpPr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sp>
      <p:sp>
        <p:nvSpPr>
          <p:cNvPr id="29" name="Google Shape;29;p19"/>
          <p:cNvSpPr txBox="1"/>
          <p:nvPr>
            <p:ph idx="1" type="subTitle"/>
          </p:nvPr>
        </p:nvSpPr>
        <p:spPr>
          <a:xfrm>
            <a:off x="1104900" y="4511784"/>
            <a:ext cx="5734050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id="30" name="Google Shape;30;p1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28"/>
          <p:cNvSpPr txBox="1"/>
          <p:nvPr>
            <p:ph idx="1" type="body"/>
          </p:nvPr>
        </p:nvSpPr>
        <p:spPr>
          <a:xfrm>
            <a:off x="5641848" y="1600199"/>
            <a:ext cx="5445252" cy="45720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  <a:defRPr sz="2000"/>
            </a:lvl1pPr>
            <a:lvl2pPr indent="-3302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2pPr>
            <a:lvl3pPr indent="-3302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3pPr>
            <a:lvl4pPr indent="-3175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9pPr>
          </a:lstStyle>
          <a:p/>
        </p:txBody>
      </p:sp>
      <p:sp>
        <p:nvSpPr>
          <p:cNvPr id="96" name="Google Shape;96;p28"/>
          <p:cNvSpPr txBox="1"/>
          <p:nvPr>
            <p:ph idx="2" type="body"/>
          </p:nvPr>
        </p:nvSpPr>
        <p:spPr>
          <a:xfrm>
            <a:off x="1104900" y="1600200"/>
            <a:ext cx="4384548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97" name="Google Shape;97;p28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28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28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29"/>
          <p:cNvSpPr txBox="1"/>
          <p:nvPr>
            <p:ph idx="1" type="body"/>
          </p:nvPr>
        </p:nvSpPr>
        <p:spPr>
          <a:xfrm rot="5400000">
            <a:off x="3810000" y="-1104900"/>
            <a:ext cx="4572000" cy="998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3" name="Google Shape;103;p29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29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29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showMasterSp="0" type="vertTitleAndTx">
  <p:cSld name="VERTICAL_TITLE_AND_VERTICAL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30"/>
          <p:cNvSpPr txBox="1"/>
          <p:nvPr>
            <p:ph type="title"/>
          </p:nvPr>
        </p:nvSpPr>
        <p:spPr>
          <a:xfrm rot="5400000">
            <a:off x="7323931" y="2413794"/>
            <a:ext cx="5811838" cy="1714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30"/>
          <p:cNvSpPr txBox="1"/>
          <p:nvPr>
            <p:ph idx="1" type="body"/>
          </p:nvPr>
        </p:nvSpPr>
        <p:spPr>
          <a:xfrm rot="5400000">
            <a:off x="2248429" y="-778404"/>
            <a:ext cx="5811838" cy="80988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9" name="Google Shape;109;p30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30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30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12" name="Google Shape;112;p30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113" name="Google Shape;113;p30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14" name="Google Shape;114;p30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2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20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34" name="Google Shape;34;p20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0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20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2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21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21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21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2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22"/>
          <p:cNvSpPr/>
          <p:nvPr>
            <p:ph idx="2" type="pic"/>
          </p:nvPr>
        </p:nvSpPr>
        <p:spPr>
          <a:xfrm>
            <a:off x="4654671" y="1600199"/>
            <a:ext cx="6430912" cy="4572001"/>
          </a:xfrm>
          <a:prstGeom prst="rect">
            <a:avLst/>
          </a:prstGeom>
          <a:noFill/>
          <a:ln>
            <a:noFill/>
          </a:ln>
        </p:spPr>
      </p:sp>
      <p:sp>
        <p:nvSpPr>
          <p:cNvPr id="45" name="Google Shape;45;p22"/>
          <p:cNvSpPr txBox="1"/>
          <p:nvPr>
            <p:ph idx="1" type="body"/>
          </p:nvPr>
        </p:nvSpPr>
        <p:spPr>
          <a:xfrm>
            <a:off x="1104900" y="1600200"/>
            <a:ext cx="3396996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46" name="Google Shape;46;p22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22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22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showMasterSp="0" type="title">
  <p:cSld name="TITLE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3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" name="Google Shape;51;p23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" name="Google Shape;52;p23"/>
          <p:cNvSpPr txBox="1"/>
          <p:nvPr>
            <p:ph type="ctrTitle"/>
          </p:nvPr>
        </p:nvSpPr>
        <p:spPr>
          <a:xfrm>
            <a:off x="1104900" y="2292094"/>
            <a:ext cx="1009650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3"/>
          <p:cNvSpPr txBox="1"/>
          <p:nvPr>
            <p:ph idx="1" type="subTitle"/>
          </p:nvPr>
        </p:nvSpPr>
        <p:spPr>
          <a:xfrm>
            <a:off x="1104898" y="4511784"/>
            <a:ext cx="10096501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54" name="Google Shape;54;p23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23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3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57" name="Google Shape;57;p2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showMasterSp="0" type="secHead">
  <p:cSld name="SECTION_HEADER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oogle Shape;59;p24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60" name="Google Shape;60;p24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61" name="Google Shape;61;p24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62" name="Google Shape;62;p24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  <p:sp>
          <p:nvSpPr>
            <p:cNvPr id="63" name="Google Shape;63;p24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64" name="Google Shape;64;p24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65" name="Google Shape;65;p24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66" name="Google Shape;66;p24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</p:grpSp>
      <p:sp>
        <p:nvSpPr>
          <p:cNvPr id="67" name="Google Shape;67;p24"/>
          <p:cNvSpPr txBox="1"/>
          <p:nvPr>
            <p:ph type="title"/>
          </p:nvPr>
        </p:nvSpPr>
        <p:spPr>
          <a:xfrm>
            <a:off x="1104899" y="2971806"/>
            <a:ext cx="10071099" cy="16841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 sz="4400" cap="none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24"/>
          <p:cNvSpPr txBox="1"/>
          <p:nvPr>
            <p:ph idx="1" type="body"/>
          </p:nvPr>
        </p:nvSpPr>
        <p:spPr>
          <a:xfrm>
            <a:off x="1104899" y="4655956"/>
            <a:ext cx="10071099" cy="509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2000"/>
              <a:buNone/>
              <a:defRPr sz="2000">
                <a:solidFill>
                  <a:srgbClr val="969391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800"/>
              <a:buNone/>
              <a:defRPr sz="1800">
                <a:solidFill>
                  <a:srgbClr val="969391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9pPr>
          </a:lstStyle>
          <a:p/>
        </p:txBody>
      </p:sp>
      <p:sp>
        <p:nvSpPr>
          <p:cNvPr id="69" name="Google Shape;69;p24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4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24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72" name="Google Shape;72;p2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83188" cy="29718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типа объектов" type="twoObj">
  <p:cSld name="TWO_OBJECTS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2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25"/>
          <p:cNvSpPr txBox="1"/>
          <p:nvPr>
            <p:ph idx="1" type="body"/>
          </p:nvPr>
        </p:nvSpPr>
        <p:spPr>
          <a:xfrm>
            <a:off x="11049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9pPr>
          </a:lstStyle>
          <a:p/>
        </p:txBody>
      </p:sp>
      <p:sp>
        <p:nvSpPr>
          <p:cNvPr id="76" name="Google Shape;76;p25"/>
          <p:cNvSpPr txBox="1"/>
          <p:nvPr>
            <p:ph idx="2" type="body"/>
          </p:nvPr>
        </p:nvSpPr>
        <p:spPr>
          <a:xfrm>
            <a:off x="61722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77" name="Google Shape;77;p25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5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25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26"/>
          <p:cNvSpPr txBox="1"/>
          <p:nvPr>
            <p:ph idx="1" type="body"/>
          </p:nvPr>
        </p:nvSpPr>
        <p:spPr>
          <a:xfrm>
            <a:off x="110490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3" name="Google Shape;83;p26"/>
          <p:cNvSpPr txBox="1"/>
          <p:nvPr>
            <p:ph idx="2" type="body"/>
          </p:nvPr>
        </p:nvSpPr>
        <p:spPr>
          <a:xfrm>
            <a:off x="110490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84" name="Google Shape;84;p26"/>
          <p:cNvSpPr txBox="1"/>
          <p:nvPr>
            <p:ph idx="3" type="body"/>
          </p:nvPr>
        </p:nvSpPr>
        <p:spPr>
          <a:xfrm>
            <a:off x="616611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5" name="Google Shape;85;p26"/>
          <p:cNvSpPr txBox="1"/>
          <p:nvPr>
            <p:ph idx="4" type="body"/>
          </p:nvPr>
        </p:nvSpPr>
        <p:spPr>
          <a:xfrm>
            <a:off x="616611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86" name="Google Shape;86;p26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26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26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showMasterSp="0" type="blank">
  <p:cSld name="BLANK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7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27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27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8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marR="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8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18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18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5" name="Google Shape;15;p18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6" name="Google Shape;16;p18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7" name="Google Shape;17;p18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7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"/>
          <p:cNvSpPr txBox="1"/>
          <p:nvPr>
            <p:ph type="ctrTitle"/>
          </p:nvPr>
        </p:nvSpPr>
        <p:spPr>
          <a:xfrm>
            <a:off x="1104900" y="2592151"/>
            <a:ext cx="5734050" cy="99643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b="1" lang="ru-RU" sz="4000" cap="none">
                <a:latin typeface="Cambria"/>
                <a:ea typeface="Cambria"/>
                <a:cs typeface="Cambria"/>
                <a:sym typeface="Cambria"/>
              </a:rPr>
              <a:t>Разрешение межличностных противоречий</a:t>
            </a:r>
            <a:endParaRPr b="1" sz="4000" cap="none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21" name="Google Shape;121;p1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pic>
      <p:sp>
        <p:nvSpPr>
          <p:cNvPr id="122" name="Google Shape;122;p1"/>
          <p:cNvSpPr txBox="1"/>
          <p:nvPr>
            <p:ph idx="1" type="subTitle"/>
          </p:nvPr>
        </p:nvSpPr>
        <p:spPr>
          <a:xfrm>
            <a:off x="1091046" y="3958480"/>
            <a:ext cx="5734050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Обществоведение (подготовительный курс)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3" name="Google Shape;123;p1"/>
          <p:cNvSpPr txBox="1"/>
          <p:nvPr/>
        </p:nvSpPr>
        <p:spPr>
          <a:xfrm>
            <a:off x="1816672" y="741530"/>
            <a:ext cx="793807" cy="70788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4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25</a:t>
            </a:r>
            <a:endParaRPr b="1" sz="40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4" name="Google Shape;124;p1"/>
          <p:cNvSpPr txBox="1"/>
          <p:nvPr/>
        </p:nvSpPr>
        <p:spPr>
          <a:xfrm>
            <a:off x="6457950" y="5869803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Ситник П.В</a:t>
            </a:r>
            <a:r>
              <a:rPr b="0" lang="ru-RU" sz="180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b="0" sz="180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Google Shape;125;p1"/>
          <p:cNvSpPr txBox="1"/>
          <p:nvPr/>
        </p:nvSpPr>
        <p:spPr>
          <a:xfrm>
            <a:off x="3144382" y="6449225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2024</a:t>
            </a:r>
            <a:endParaRPr b="0" sz="1800" u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http://sud.gov.kz/sites/default/files/885419639eacca69024f5973fd6c0477.jpg" id="126" name="Google Shape;126;p1"/>
          <p:cNvPicPr preferRelativeResize="0"/>
          <p:nvPr/>
        </p:nvPicPr>
        <p:blipFill rotWithShape="1">
          <a:blip r:embed="rId4">
            <a:alphaModFix/>
          </a:blip>
          <a:srcRect b="0" l="21917" r="15194" t="0"/>
          <a:stretch/>
        </p:blipFill>
        <p:spPr>
          <a:xfrm>
            <a:off x="6981092" y="1310656"/>
            <a:ext cx="5210908" cy="41925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1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Урегулирование конфликта</a:t>
            </a:r>
            <a:endParaRPr/>
          </a:p>
        </p:txBody>
      </p:sp>
      <p:grpSp>
        <p:nvGrpSpPr>
          <p:cNvPr id="248" name="Google Shape;248;p10"/>
          <p:cNvGrpSpPr/>
          <p:nvPr/>
        </p:nvGrpSpPr>
        <p:grpSpPr>
          <a:xfrm>
            <a:off x="1913007" y="2467949"/>
            <a:ext cx="8364466" cy="4070079"/>
            <a:chOff x="808107" y="794"/>
            <a:chExt cx="8364466" cy="4070079"/>
          </a:xfrm>
        </p:grpSpPr>
        <p:sp>
          <p:nvSpPr>
            <p:cNvPr id="249" name="Google Shape;249;p10"/>
            <p:cNvSpPr/>
            <p:nvPr/>
          </p:nvSpPr>
          <p:spPr>
            <a:xfrm>
              <a:off x="7156308" y="2440301"/>
              <a:ext cx="91440" cy="48228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0" name="Google Shape;250;p10"/>
            <p:cNvSpPr/>
            <p:nvPr/>
          </p:nvSpPr>
          <p:spPr>
            <a:xfrm>
              <a:off x="4990341" y="809729"/>
              <a:ext cx="2211687" cy="48228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1" name="Google Shape;251;p10"/>
            <p:cNvSpPr/>
            <p:nvPr/>
          </p:nvSpPr>
          <p:spPr>
            <a:xfrm>
              <a:off x="2778653" y="809729"/>
              <a:ext cx="2211687" cy="482281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2" name="Google Shape;252;p10"/>
            <p:cNvSpPr/>
            <p:nvPr/>
          </p:nvSpPr>
          <p:spPr>
            <a:xfrm>
              <a:off x="2714418" y="794"/>
              <a:ext cx="4551845" cy="80893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3" name="Google Shape;253;p10"/>
            <p:cNvSpPr txBox="1"/>
            <p:nvPr/>
          </p:nvSpPr>
          <p:spPr>
            <a:xfrm>
              <a:off x="2714418" y="794"/>
              <a:ext cx="4551845" cy="80893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Пути разрешения конфликта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4" name="Google Shape;254;p10"/>
            <p:cNvSpPr/>
            <p:nvPr/>
          </p:nvSpPr>
          <p:spPr>
            <a:xfrm>
              <a:off x="808107" y="1292011"/>
              <a:ext cx="3941092" cy="114829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5" name="Google Shape;255;p10"/>
            <p:cNvSpPr txBox="1"/>
            <p:nvPr/>
          </p:nvSpPr>
          <p:spPr>
            <a:xfrm>
              <a:off x="808107" y="1292011"/>
              <a:ext cx="3941092" cy="114829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самостоятельное преодоление конфликта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6" name="Google Shape;256;p10"/>
            <p:cNvSpPr/>
            <p:nvPr/>
          </p:nvSpPr>
          <p:spPr>
            <a:xfrm>
              <a:off x="5231481" y="1292011"/>
              <a:ext cx="3941092" cy="114829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" name="Google Shape;257;p10"/>
            <p:cNvSpPr txBox="1"/>
            <p:nvPr/>
          </p:nvSpPr>
          <p:spPr>
            <a:xfrm>
              <a:off x="5231481" y="1292011"/>
              <a:ext cx="3941092" cy="114829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 посредничестве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8" name="Google Shape;258;p10"/>
            <p:cNvSpPr/>
            <p:nvPr/>
          </p:nvSpPr>
          <p:spPr>
            <a:xfrm>
              <a:off x="5231481" y="2922583"/>
              <a:ext cx="3941092" cy="114829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9" name="Google Shape;259;p10"/>
            <p:cNvSpPr txBox="1"/>
            <p:nvPr/>
          </p:nvSpPr>
          <p:spPr>
            <a:xfrm>
              <a:off x="5231481" y="2922583"/>
              <a:ext cx="3941092" cy="114829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медиация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– способ разрешения конфликта при посредничестве постороннего человека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60" name="Google Shape;260;p10"/>
          <p:cNvGrpSpPr/>
          <p:nvPr/>
        </p:nvGrpSpPr>
        <p:grpSpPr>
          <a:xfrm>
            <a:off x="1104900" y="1415691"/>
            <a:ext cx="9980682" cy="808935"/>
            <a:chOff x="2714418" y="794"/>
            <a:chExt cx="4551845" cy="808935"/>
          </a:xfrm>
        </p:grpSpPr>
        <p:sp>
          <p:nvSpPr>
            <p:cNvPr id="261" name="Google Shape;261;p10"/>
            <p:cNvSpPr/>
            <p:nvPr/>
          </p:nvSpPr>
          <p:spPr>
            <a:xfrm>
              <a:off x="2714418" y="794"/>
              <a:ext cx="4551845" cy="80893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2" name="Google Shape;262;p10"/>
            <p:cNvSpPr txBox="1"/>
            <p:nvPr/>
          </p:nvSpPr>
          <p:spPr>
            <a:xfrm>
              <a:off x="2714418" y="794"/>
              <a:ext cx="4551845" cy="80893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Разрешение конфликта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– устранение полностью или частично причин, породивших конф- ликт, либо достижение поставленных целей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1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Урегулирование конфликта</a:t>
            </a:r>
            <a:endParaRPr/>
          </a:p>
        </p:txBody>
      </p:sp>
      <p:graphicFrame>
        <p:nvGraphicFramePr>
          <p:cNvPr id="269" name="Google Shape;269;p11"/>
          <p:cNvGraphicFramePr/>
          <p:nvPr/>
        </p:nvGraphicFramePr>
        <p:xfrm>
          <a:off x="1104897" y="1547802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{5E2A08C4-DB74-44B1-A210-8291428EF4EE}</a:tableStyleId>
              </a:tblPr>
              <a:tblGrid>
                <a:gridCol w="1819450"/>
                <a:gridCol w="8161225"/>
              </a:tblGrid>
              <a:tr h="37085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Подходы к урегулированию конфликта</a:t>
                      </a:r>
                      <a:endParaRPr sz="20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Переговоры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Обсуждение предмета конфликта с целью исключения противоречия без обращения к третьей стороне. Стороны обмениваются информацией, при- водят аргументы в пользу своей позиции и обсуждают условия примене- ния. Для успешных переговоров требуется заинтересованность обеих сто- рон в заключении соглашения и готовность идти на уступки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Посредничест-во (медиация)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Форма участия третьей стороны в урегулировании конфликта на основе добровольного согласия его непосредственных участников. Посредник ор- ганизует взаимодействие конфликтующих сторон, может консультировать и предлагать свои способы разрешения конфликта, однако окончательное решение остаётся за оппонентами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Арбитраж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Обращение конфликтующих сторон к третьей стороне (арбитру), решение которого носит обязательный характер. Подобный подход к урегулирова- нию конфликтов чаще всего практикуется в рамках делового взаимодейст- вия. В межличностном общении к такому подходу прибегают, когда сторо- ны осознают, что конфликт невозможно урегулировать без обращения в специальные органы (например, суды).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1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Урегулирование конфликта</a:t>
            </a:r>
            <a:endParaRPr/>
          </a:p>
        </p:txBody>
      </p:sp>
      <p:grpSp>
        <p:nvGrpSpPr>
          <p:cNvPr id="276" name="Google Shape;276;p12"/>
          <p:cNvGrpSpPr/>
          <p:nvPr/>
        </p:nvGrpSpPr>
        <p:grpSpPr>
          <a:xfrm>
            <a:off x="1390545" y="1406296"/>
            <a:ext cx="9409390" cy="5235852"/>
            <a:chOff x="285645" y="190"/>
            <a:chExt cx="9409390" cy="5235852"/>
          </a:xfrm>
        </p:grpSpPr>
        <p:sp>
          <p:nvSpPr>
            <p:cNvPr id="277" name="Google Shape;277;p12"/>
            <p:cNvSpPr/>
            <p:nvPr/>
          </p:nvSpPr>
          <p:spPr>
            <a:xfrm>
              <a:off x="285645" y="190"/>
              <a:ext cx="6135839" cy="41119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8" name="Google Shape;278;p12"/>
            <p:cNvSpPr txBox="1"/>
            <p:nvPr/>
          </p:nvSpPr>
          <p:spPr>
            <a:xfrm>
              <a:off x="285645" y="190"/>
              <a:ext cx="6135839" cy="41119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Условия выхода из конфликта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9" name="Google Shape;279;p12"/>
            <p:cNvSpPr/>
            <p:nvPr/>
          </p:nvSpPr>
          <p:spPr>
            <a:xfrm>
              <a:off x="899229" y="411382"/>
              <a:ext cx="613583" cy="30839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0" name="Google Shape;280;p12"/>
            <p:cNvSpPr/>
            <p:nvPr/>
          </p:nvSpPr>
          <p:spPr>
            <a:xfrm>
              <a:off x="1512813" y="514179"/>
              <a:ext cx="8182222" cy="41119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1" name="Google Shape;281;p12"/>
            <p:cNvSpPr txBox="1"/>
            <p:nvPr/>
          </p:nvSpPr>
          <p:spPr>
            <a:xfrm>
              <a:off x="1512813" y="514179"/>
              <a:ext cx="8182222" cy="41119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открытое изложение своего понимания ситуации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2" name="Google Shape;282;p12"/>
            <p:cNvSpPr/>
            <p:nvPr/>
          </p:nvSpPr>
          <p:spPr>
            <a:xfrm>
              <a:off x="899229" y="411382"/>
              <a:ext cx="613583" cy="82238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3" name="Google Shape;283;p12"/>
            <p:cNvSpPr/>
            <p:nvPr/>
          </p:nvSpPr>
          <p:spPr>
            <a:xfrm>
              <a:off x="1512813" y="1028169"/>
              <a:ext cx="8182222" cy="41119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4" name="Google Shape;284;p12"/>
            <p:cNvSpPr txBox="1"/>
            <p:nvPr/>
          </p:nvSpPr>
          <p:spPr>
            <a:xfrm>
              <a:off x="1512813" y="1028169"/>
              <a:ext cx="8182222" cy="41119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разговор от собственного имени («я обиделся»)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5" name="Google Shape;285;p12"/>
            <p:cNvSpPr/>
            <p:nvPr/>
          </p:nvSpPr>
          <p:spPr>
            <a:xfrm>
              <a:off x="899229" y="411382"/>
              <a:ext cx="613583" cy="133637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6" name="Google Shape;286;p12"/>
            <p:cNvSpPr/>
            <p:nvPr/>
          </p:nvSpPr>
          <p:spPr>
            <a:xfrm>
              <a:off x="1512813" y="1542158"/>
              <a:ext cx="8182222" cy="41119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7" name="Google Shape;287;p12"/>
            <p:cNvSpPr txBox="1"/>
            <p:nvPr/>
          </p:nvSpPr>
          <p:spPr>
            <a:xfrm>
              <a:off x="1512813" y="1542158"/>
              <a:ext cx="8182222" cy="41119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критиковать проблему, а не личность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8" name="Google Shape;288;p12"/>
            <p:cNvSpPr/>
            <p:nvPr/>
          </p:nvSpPr>
          <p:spPr>
            <a:xfrm>
              <a:off x="899229" y="411382"/>
              <a:ext cx="613583" cy="185036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9" name="Google Shape;289;p12"/>
            <p:cNvSpPr/>
            <p:nvPr/>
          </p:nvSpPr>
          <p:spPr>
            <a:xfrm>
              <a:off x="1512813" y="2056147"/>
              <a:ext cx="8182222" cy="41119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0" name="Google Shape;290;p12"/>
            <p:cNvSpPr txBox="1"/>
            <p:nvPr/>
          </p:nvSpPr>
          <p:spPr>
            <a:xfrm>
              <a:off x="1512813" y="2056147"/>
              <a:ext cx="8182222" cy="41119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попытаться встать на позицию оппонента, взглянуть на ситуацию его глаза- ми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1" name="Google Shape;291;p12"/>
            <p:cNvSpPr/>
            <p:nvPr/>
          </p:nvSpPr>
          <p:spPr>
            <a:xfrm>
              <a:off x="899229" y="411382"/>
              <a:ext cx="613583" cy="236435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2" name="Google Shape;292;p12"/>
            <p:cNvSpPr/>
            <p:nvPr/>
          </p:nvSpPr>
          <p:spPr>
            <a:xfrm>
              <a:off x="1512813" y="2570137"/>
              <a:ext cx="8182222" cy="41119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3" name="Google Shape;293;p12"/>
            <p:cNvSpPr txBox="1"/>
            <p:nvPr/>
          </p:nvSpPr>
          <p:spPr>
            <a:xfrm>
              <a:off x="1512813" y="2570137"/>
              <a:ext cx="8182222" cy="41119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следует избегать угрозы и лжи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4" name="Google Shape;294;p12"/>
            <p:cNvSpPr/>
            <p:nvPr/>
          </p:nvSpPr>
          <p:spPr>
            <a:xfrm>
              <a:off x="899229" y="411382"/>
              <a:ext cx="613583" cy="297771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5" name="Google Shape;295;p12"/>
            <p:cNvSpPr/>
            <p:nvPr/>
          </p:nvSpPr>
          <p:spPr>
            <a:xfrm>
              <a:off x="1512813" y="3084126"/>
              <a:ext cx="8182222" cy="60994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6" name="Google Shape;296;p12"/>
            <p:cNvSpPr txBox="1"/>
            <p:nvPr/>
          </p:nvSpPr>
          <p:spPr>
            <a:xfrm>
              <a:off x="1512813" y="3084126"/>
              <a:ext cx="8182222" cy="60994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максимально спокойный тон высказываний, точность и продуманность фраз (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обязательное условие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7" name="Google Shape;297;p12"/>
            <p:cNvSpPr/>
            <p:nvPr/>
          </p:nvSpPr>
          <p:spPr>
            <a:xfrm>
              <a:off x="899229" y="411382"/>
              <a:ext cx="613583" cy="359108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8" name="Google Shape;298;p12"/>
            <p:cNvSpPr/>
            <p:nvPr/>
          </p:nvSpPr>
          <p:spPr>
            <a:xfrm>
              <a:off x="1512813" y="3796873"/>
              <a:ext cx="8182222" cy="41119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9" name="Google Shape;299;p12"/>
            <p:cNvSpPr txBox="1"/>
            <p:nvPr/>
          </p:nvSpPr>
          <p:spPr>
            <a:xfrm>
              <a:off x="1512813" y="3796873"/>
              <a:ext cx="8182222" cy="41119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дружелюбие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0" name="Google Shape;300;p12"/>
            <p:cNvSpPr/>
            <p:nvPr/>
          </p:nvSpPr>
          <p:spPr>
            <a:xfrm>
              <a:off x="899229" y="411382"/>
              <a:ext cx="613583" cy="410507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1" name="Google Shape;301;p12"/>
            <p:cNvSpPr/>
            <p:nvPr/>
          </p:nvSpPr>
          <p:spPr>
            <a:xfrm>
              <a:off x="1512813" y="4310862"/>
              <a:ext cx="8182222" cy="41119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2" name="Google Shape;302;p12"/>
            <p:cNvSpPr txBox="1"/>
            <p:nvPr/>
          </p:nvSpPr>
          <p:spPr>
            <a:xfrm>
              <a:off x="1512813" y="4310862"/>
              <a:ext cx="8182222" cy="41119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нужно показывать готовность решать возникшие проблемы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3" name="Google Shape;303;p12"/>
            <p:cNvSpPr/>
            <p:nvPr/>
          </p:nvSpPr>
          <p:spPr>
            <a:xfrm>
              <a:off x="899229" y="411382"/>
              <a:ext cx="613583" cy="461906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4" name="Google Shape;304;p12"/>
            <p:cNvSpPr/>
            <p:nvPr/>
          </p:nvSpPr>
          <p:spPr>
            <a:xfrm>
              <a:off x="1512813" y="4824851"/>
              <a:ext cx="8182222" cy="41119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5" name="Google Shape;305;p12"/>
            <p:cNvSpPr txBox="1"/>
            <p:nvPr/>
          </p:nvSpPr>
          <p:spPr>
            <a:xfrm>
              <a:off x="1512813" y="4824851"/>
              <a:ext cx="8182222" cy="41119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умение спорить (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одно из важнейших условий</a:t>
              </a:r>
              <a:r>
                <a:rPr lang="ru-RU"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)</a:t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1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Урегулирование конфликта</a:t>
            </a:r>
            <a:endParaRPr/>
          </a:p>
        </p:txBody>
      </p:sp>
      <p:grpSp>
        <p:nvGrpSpPr>
          <p:cNvPr id="312" name="Google Shape;312;p13"/>
          <p:cNvGrpSpPr/>
          <p:nvPr/>
        </p:nvGrpSpPr>
        <p:grpSpPr>
          <a:xfrm>
            <a:off x="1108367" y="1431985"/>
            <a:ext cx="9973747" cy="5149969"/>
            <a:chOff x="3467" y="25879"/>
            <a:chExt cx="9973747" cy="5149969"/>
          </a:xfrm>
        </p:grpSpPr>
        <p:sp>
          <p:nvSpPr>
            <p:cNvPr id="313" name="Google Shape;313;p13"/>
            <p:cNvSpPr/>
            <p:nvPr/>
          </p:nvSpPr>
          <p:spPr>
            <a:xfrm>
              <a:off x="3467" y="25879"/>
              <a:ext cx="3458889" cy="685928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4" name="Google Shape;314;p13"/>
            <p:cNvSpPr txBox="1"/>
            <p:nvPr/>
          </p:nvSpPr>
          <p:spPr>
            <a:xfrm>
              <a:off x="3467" y="25879"/>
              <a:ext cx="3458889" cy="68592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Правила спора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5" name="Google Shape;315;p13"/>
            <p:cNvSpPr/>
            <p:nvPr/>
          </p:nvSpPr>
          <p:spPr>
            <a:xfrm>
              <a:off x="349356" y="711807"/>
              <a:ext cx="345888" cy="64240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6" name="Google Shape;316;p13"/>
            <p:cNvSpPr/>
            <p:nvPr/>
          </p:nvSpPr>
          <p:spPr>
            <a:xfrm>
              <a:off x="695245" y="883289"/>
              <a:ext cx="9281969" cy="94184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7" name="Google Shape;317;p13"/>
            <p:cNvSpPr txBox="1"/>
            <p:nvPr/>
          </p:nvSpPr>
          <p:spPr>
            <a:xfrm>
              <a:off x="695245" y="883289"/>
              <a:ext cx="9281969" cy="94184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Спор может проводиться только после предварительного согласия обеих сторон обсу- дить сложившееся положение. Отношения нужно выяснять как можно быстрее после конфликтной ситуации («здесь и сейчас»)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8" name="Google Shape;318;p13"/>
            <p:cNvSpPr/>
            <p:nvPr/>
          </p:nvSpPr>
          <p:spPr>
            <a:xfrm>
              <a:off x="349356" y="711807"/>
              <a:ext cx="345888" cy="157835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9" name="Google Shape;319;p13"/>
            <p:cNvSpPr/>
            <p:nvPr/>
          </p:nvSpPr>
          <p:spPr>
            <a:xfrm>
              <a:off x="695245" y="1996612"/>
              <a:ext cx="9281969" cy="58709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0" name="Google Shape;320;p13"/>
            <p:cNvSpPr txBox="1"/>
            <p:nvPr/>
          </p:nvSpPr>
          <p:spPr>
            <a:xfrm>
              <a:off x="695245" y="1996612"/>
              <a:ext cx="9281969" cy="58709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Тот, кто начинает спор, должен заранее ясно представлять ту цель, которую он хочет достигнуть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21" name="Google Shape;321;p13"/>
            <p:cNvSpPr/>
            <p:nvPr/>
          </p:nvSpPr>
          <p:spPr>
            <a:xfrm>
              <a:off x="349356" y="711807"/>
              <a:ext cx="345888" cy="221956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2" name="Google Shape;322;p13"/>
            <p:cNvSpPr/>
            <p:nvPr/>
          </p:nvSpPr>
          <p:spPr>
            <a:xfrm>
              <a:off x="695245" y="2755194"/>
              <a:ext cx="9281969" cy="352354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3" name="Google Shape;323;p13"/>
            <p:cNvSpPr txBox="1"/>
            <p:nvPr/>
          </p:nvSpPr>
          <p:spPr>
            <a:xfrm>
              <a:off x="695245" y="2755194"/>
              <a:ext cx="9281969" cy="35235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Речь должна идти о проблеме, актуальной для обоих участников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24" name="Google Shape;324;p13"/>
            <p:cNvSpPr/>
            <p:nvPr/>
          </p:nvSpPr>
          <p:spPr>
            <a:xfrm>
              <a:off x="349356" y="711807"/>
              <a:ext cx="345888" cy="286603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5" name="Google Shape;325;p13"/>
            <p:cNvSpPr/>
            <p:nvPr/>
          </p:nvSpPr>
          <p:spPr>
            <a:xfrm>
              <a:off x="695245" y="3279030"/>
              <a:ext cx="9281969" cy="597628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6" name="Google Shape;326;p13"/>
            <p:cNvSpPr txBox="1"/>
            <p:nvPr/>
          </p:nvSpPr>
          <p:spPr>
            <a:xfrm>
              <a:off x="695245" y="3279030"/>
              <a:ext cx="9281969" cy="59762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Каждый участник спора должен говорить о себе без «шума», с хорошей «обратной связью» (не только говорить самому, но и слушать собеседника)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27" name="Google Shape;327;p13"/>
            <p:cNvSpPr/>
            <p:nvPr/>
          </p:nvSpPr>
          <p:spPr>
            <a:xfrm>
              <a:off x="349356" y="711807"/>
              <a:ext cx="345888" cy="390018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8" name="Google Shape;328;p13"/>
            <p:cNvSpPr/>
            <p:nvPr/>
          </p:nvSpPr>
          <p:spPr>
            <a:xfrm>
              <a:off x="695245" y="4048141"/>
              <a:ext cx="9281969" cy="112770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9" name="Google Shape;329;p13"/>
            <p:cNvSpPr txBox="1"/>
            <p:nvPr/>
          </p:nvSpPr>
          <p:spPr>
            <a:xfrm>
              <a:off x="695245" y="4048141"/>
              <a:ext cx="9281969" cy="112770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Аргументы должны быть деловыми, участники спора должны придерживаться правил честной игры. Нарушение этих правил – использование аргументов, не относящихся к делу или имеющих целью уязвить противника, обобщений типа «никогда», «всегда», «все они такие»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330" name="Google Shape;330;p13"/>
          <p:cNvGrpSpPr/>
          <p:nvPr/>
        </p:nvGrpSpPr>
        <p:grpSpPr>
          <a:xfrm>
            <a:off x="4787660" y="1475117"/>
            <a:ext cx="6297922" cy="597628"/>
            <a:chOff x="695245" y="3279030"/>
            <a:chExt cx="9281969" cy="597628"/>
          </a:xfrm>
        </p:grpSpPr>
        <p:sp>
          <p:nvSpPr>
            <p:cNvPr id="331" name="Google Shape;331;p13"/>
            <p:cNvSpPr/>
            <p:nvPr/>
          </p:nvSpPr>
          <p:spPr>
            <a:xfrm>
              <a:off x="695245" y="3279030"/>
              <a:ext cx="9281969" cy="597628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2" name="Google Shape;332;p13"/>
            <p:cNvSpPr txBox="1"/>
            <p:nvPr/>
          </p:nvSpPr>
          <p:spPr>
            <a:xfrm>
              <a:off x="712749" y="3296534"/>
              <a:ext cx="9246961" cy="56262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Следует помнить, что универсальных и чудодействен- ных способов разрешения конфликтов не существует!!!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1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Урегулирование конфликта</a:t>
            </a:r>
            <a:endParaRPr/>
          </a:p>
        </p:txBody>
      </p:sp>
      <p:grpSp>
        <p:nvGrpSpPr>
          <p:cNvPr id="339" name="Google Shape;339;p14"/>
          <p:cNvGrpSpPr/>
          <p:nvPr/>
        </p:nvGrpSpPr>
        <p:grpSpPr>
          <a:xfrm>
            <a:off x="1105862" y="1619057"/>
            <a:ext cx="9978757" cy="4810330"/>
            <a:chOff x="962" y="204325"/>
            <a:chExt cx="9978757" cy="4810330"/>
          </a:xfrm>
        </p:grpSpPr>
        <p:sp>
          <p:nvSpPr>
            <p:cNvPr id="340" name="Google Shape;340;p14"/>
            <p:cNvSpPr/>
            <p:nvPr/>
          </p:nvSpPr>
          <p:spPr>
            <a:xfrm>
              <a:off x="962" y="204325"/>
              <a:ext cx="6585150" cy="56592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1" name="Google Shape;341;p14"/>
            <p:cNvSpPr txBox="1"/>
            <p:nvPr/>
          </p:nvSpPr>
          <p:spPr>
            <a:xfrm>
              <a:off x="962" y="204325"/>
              <a:ext cx="6585150" cy="56592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Негативные (отрицательные) функции конфликта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2" name="Google Shape;342;p14"/>
            <p:cNvSpPr/>
            <p:nvPr/>
          </p:nvSpPr>
          <p:spPr>
            <a:xfrm>
              <a:off x="659477" y="770246"/>
              <a:ext cx="658515" cy="42444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43" name="Google Shape;343;p14"/>
            <p:cNvSpPr/>
            <p:nvPr/>
          </p:nvSpPr>
          <p:spPr>
            <a:xfrm>
              <a:off x="1317992" y="911726"/>
              <a:ext cx="8661727" cy="56592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4" name="Google Shape;344;p14"/>
            <p:cNvSpPr txBox="1"/>
            <p:nvPr/>
          </p:nvSpPr>
          <p:spPr>
            <a:xfrm>
              <a:off x="1317992" y="911726"/>
              <a:ext cx="8661727" cy="56592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несение существенных эмоциональных и материальных затрат сторонами за участие в конфликте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5" name="Google Shape;345;p14"/>
            <p:cNvSpPr/>
            <p:nvPr/>
          </p:nvSpPr>
          <p:spPr>
            <a:xfrm>
              <a:off x="659477" y="770246"/>
              <a:ext cx="658515" cy="113184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46" name="Google Shape;346;p14"/>
            <p:cNvSpPr/>
            <p:nvPr/>
          </p:nvSpPr>
          <p:spPr>
            <a:xfrm>
              <a:off x="1317992" y="1619128"/>
              <a:ext cx="8661727" cy="56592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7" name="Google Shape;347;p14"/>
            <p:cNvSpPr txBox="1"/>
            <p:nvPr/>
          </p:nvSpPr>
          <p:spPr>
            <a:xfrm>
              <a:off x="1317992" y="1619128"/>
              <a:ext cx="8661727" cy="56592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формирование представлений о побеждённых оппонентах как о врагах (реаль- ных и потенциальных)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8" name="Google Shape;348;p14"/>
            <p:cNvSpPr/>
            <p:nvPr/>
          </p:nvSpPr>
          <p:spPr>
            <a:xfrm>
              <a:off x="659477" y="770246"/>
              <a:ext cx="658515" cy="183924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49" name="Google Shape;349;p14"/>
            <p:cNvSpPr/>
            <p:nvPr/>
          </p:nvSpPr>
          <p:spPr>
            <a:xfrm>
              <a:off x="1317992" y="2326529"/>
              <a:ext cx="8661727" cy="56592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0" name="Google Shape;350;p14"/>
            <p:cNvSpPr txBox="1"/>
            <p:nvPr/>
          </p:nvSpPr>
          <p:spPr>
            <a:xfrm>
              <a:off x="1317992" y="2326529"/>
              <a:ext cx="8661727" cy="56592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ухудшение социально-психологического климата в коллективе, обществе в целом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51" name="Google Shape;351;p14"/>
            <p:cNvSpPr/>
            <p:nvPr/>
          </p:nvSpPr>
          <p:spPr>
            <a:xfrm>
              <a:off x="659477" y="770246"/>
              <a:ext cx="658515" cy="254664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52" name="Google Shape;352;p14"/>
            <p:cNvSpPr/>
            <p:nvPr/>
          </p:nvSpPr>
          <p:spPr>
            <a:xfrm>
              <a:off x="1317992" y="3033931"/>
              <a:ext cx="8661727" cy="56592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3" name="Google Shape;353;p14"/>
            <p:cNvSpPr txBox="1"/>
            <p:nvPr/>
          </p:nvSpPr>
          <p:spPr>
            <a:xfrm>
              <a:off x="1317992" y="3033931"/>
              <a:ext cx="8661727" cy="56592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перерастание конфликтного взаимодействия в самостоятельную форму социаль- ной деятельности (вооружённое противостояние, война и т.д.)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54" name="Google Shape;354;p14"/>
            <p:cNvSpPr/>
            <p:nvPr/>
          </p:nvSpPr>
          <p:spPr>
            <a:xfrm>
              <a:off x="659477" y="770246"/>
              <a:ext cx="658515" cy="325404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55" name="Google Shape;355;p14"/>
            <p:cNvSpPr/>
            <p:nvPr/>
          </p:nvSpPr>
          <p:spPr>
            <a:xfrm>
              <a:off x="1317992" y="3741332"/>
              <a:ext cx="8661727" cy="56592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6" name="Google Shape;356;p14"/>
            <p:cNvSpPr txBox="1"/>
            <p:nvPr/>
          </p:nvSpPr>
          <p:spPr>
            <a:xfrm>
              <a:off x="1317992" y="3741332"/>
              <a:ext cx="8661727" cy="56592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уменьшение степени сотрудничества между частью сотрудников после заверше- ния конфликта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57" name="Google Shape;357;p14"/>
            <p:cNvSpPr/>
            <p:nvPr/>
          </p:nvSpPr>
          <p:spPr>
            <a:xfrm>
              <a:off x="659477" y="770246"/>
              <a:ext cx="658515" cy="396144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58" name="Google Shape;358;p14"/>
            <p:cNvSpPr/>
            <p:nvPr/>
          </p:nvSpPr>
          <p:spPr>
            <a:xfrm>
              <a:off x="1317992" y="4448734"/>
              <a:ext cx="8661727" cy="56592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9" name="Google Shape;359;p14"/>
            <p:cNvSpPr txBox="1"/>
            <p:nvPr/>
          </p:nvSpPr>
          <p:spPr>
            <a:xfrm>
              <a:off x="1317992" y="4448734"/>
              <a:ext cx="8661727" cy="56592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сложное восстановление деловых отношений (что связано с феноменом сущест- вования  так называемого «шлейфа» конфликта)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4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1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Урегулирование конфликта</a:t>
            </a:r>
            <a:endParaRPr/>
          </a:p>
        </p:txBody>
      </p:sp>
      <p:grpSp>
        <p:nvGrpSpPr>
          <p:cNvPr id="366" name="Google Shape;366;p15"/>
          <p:cNvGrpSpPr/>
          <p:nvPr/>
        </p:nvGrpSpPr>
        <p:grpSpPr>
          <a:xfrm>
            <a:off x="1105862" y="1972758"/>
            <a:ext cx="9978757" cy="4102928"/>
            <a:chOff x="962" y="558026"/>
            <a:chExt cx="9978757" cy="4102928"/>
          </a:xfrm>
        </p:grpSpPr>
        <p:sp>
          <p:nvSpPr>
            <p:cNvPr id="367" name="Google Shape;367;p15"/>
            <p:cNvSpPr/>
            <p:nvPr/>
          </p:nvSpPr>
          <p:spPr>
            <a:xfrm>
              <a:off x="962" y="558026"/>
              <a:ext cx="6585150" cy="56592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8" name="Google Shape;368;p15"/>
            <p:cNvSpPr txBox="1"/>
            <p:nvPr/>
          </p:nvSpPr>
          <p:spPr>
            <a:xfrm>
              <a:off x="962" y="558026"/>
              <a:ext cx="6585150" cy="56592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Позитивные (положительные) функции конфликта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69" name="Google Shape;369;p15"/>
            <p:cNvSpPr/>
            <p:nvPr/>
          </p:nvSpPr>
          <p:spPr>
            <a:xfrm>
              <a:off x="659477" y="1123947"/>
              <a:ext cx="658515" cy="42444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70" name="Google Shape;370;p15"/>
            <p:cNvSpPr/>
            <p:nvPr/>
          </p:nvSpPr>
          <p:spPr>
            <a:xfrm>
              <a:off x="1317992" y="1265427"/>
              <a:ext cx="8661727" cy="56592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1" name="Google Shape;371;p15"/>
            <p:cNvSpPr txBox="1"/>
            <p:nvPr/>
          </p:nvSpPr>
          <p:spPr>
            <a:xfrm>
              <a:off x="1317992" y="1265427"/>
              <a:ext cx="8661727" cy="56592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разрядка напряжённости между конфликтующими сторонами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2" name="Google Shape;372;p15"/>
            <p:cNvSpPr/>
            <p:nvPr/>
          </p:nvSpPr>
          <p:spPr>
            <a:xfrm>
              <a:off x="659477" y="1123947"/>
              <a:ext cx="658515" cy="113184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73" name="Google Shape;373;p15"/>
            <p:cNvSpPr/>
            <p:nvPr/>
          </p:nvSpPr>
          <p:spPr>
            <a:xfrm>
              <a:off x="1317992" y="1972829"/>
              <a:ext cx="8661727" cy="56592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4" name="Google Shape;374;p15"/>
            <p:cNvSpPr txBox="1"/>
            <p:nvPr/>
          </p:nvSpPr>
          <p:spPr>
            <a:xfrm>
              <a:off x="1317992" y="1972829"/>
              <a:ext cx="8661727" cy="56592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сплочение коллектива при противоборстве с внешним врагом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5" name="Google Shape;375;p15"/>
            <p:cNvSpPr/>
            <p:nvPr/>
          </p:nvSpPr>
          <p:spPr>
            <a:xfrm>
              <a:off x="659477" y="1123947"/>
              <a:ext cx="658515" cy="183924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76" name="Google Shape;376;p15"/>
            <p:cNvSpPr/>
            <p:nvPr/>
          </p:nvSpPr>
          <p:spPr>
            <a:xfrm>
              <a:off x="1317992" y="2680230"/>
              <a:ext cx="8661727" cy="56592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7" name="Google Shape;377;p15"/>
            <p:cNvSpPr txBox="1"/>
            <p:nvPr/>
          </p:nvSpPr>
          <p:spPr>
            <a:xfrm>
              <a:off x="1317992" y="2680230"/>
              <a:ext cx="8661727" cy="56592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стимулирование к изменениям и развитию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8" name="Google Shape;378;p15"/>
            <p:cNvSpPr/>
            <p:nvPr/>
          </p:nvSpPr>
          <p:spPr>
            <a:xfrm>
              <a:off x="659477" y="1123947"/>
              <a:ext cx="658515" cy="254664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79" name="Google Shape;379;p15"/>
            <p:cNvSpPr/>
            <p:nvPr/>
          </p:nvSpPr>
          <p:spPr>
            <a:xfrm>
              <a:off x="1317992" y="3387632"/>
              <a:ext cx="8661727" cy="56592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0" name="Google Shape;380;p15"/>
            <p:cNvSpPr txBox="1"/>
            <p:nvPr/>
          </p:nvSpPr>
          <p:spPr>
            <a:xfrm>
              <a:off x="1317992" y="3387632"/>
              <a:ext cx="8661727" cy="56592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снятие «синдрома покорности» у подчинённых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1" name="Google Shape;381;p15"/>
            <p:cNvSpPr/>
            <p:nvPr/>
          </p:nvSpPr>
          <p:spPr>
            <a:xfrm>
              <a:off x="659477" y="1123947"/>
              <a:ext cx="658515" cy="325404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82" name="Google Shape;382;p15"/>
            <p:cNvSpPr/>
            <p:nvPr/>
          </p:nvSpPr>
          <p:spPr>
            <a:xfrm>
              <a:off x="1317992" y="4095033"/>
              <a:ext cx="8661727" cy="56592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3" name="Google Shape;383;p15"/>
            <p:cNvSpPr txBox="1"/>
            <p:nvPr/>
          </p:nvSpPr>
          <p:spPr>
            <a:xfrm>
              <a:off x="1317992" y="4095033"/>
              <a:ext cx="8661727" cy="56592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получение новой информации и диагностика возможностей оппонентов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8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p1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Урегулирование конфликта</a:t>
            </a:r>
            <a:endParaRPr/>
          </a:p>
        </p:txBody>
      </p:sp>
      <p:graphicFrame>
        <p:nvGraphicFramePr>
          <p:cNvPr id="390" name="Google Shape;390;p16"/>
          <p:cNvGraphicFramePr/>
          <p:nvPr/>
        </p:nvGraphicFramePr>
        <p:xfrm>
          <a:off x="1149926" y="1550939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{5E2A08C4-DB74-44B1-A210-8291428EF4EE}</a:tableStyleId>
              </a:tblPr>
              <a:tblGrid>
                <a:gridCol w="4966850"/>
                <a:gridCol w="4966850"/>
              </a:tblGrid>
              <a:tr h="453825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Разница между конфликтом и буллингом</a:t>
                      </a:r>
                      <a:endParaRPr sz="20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4247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Конфликт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Буллинг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8D8D8"/>
                    </a:solidFill>
                  </a:tcPr>
                </a:tc>
              </a:tr>
              <a:tr h="4247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Стороны примерно равны по силам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Один против группы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7331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 конфликте виноваты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обе стороны, они не- сут равную ответственность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Жертвой травли может стать любой ребёнок, его вины в этом нет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247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Возникает в любом возрасте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Возникает чаще всего в средней школе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0472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Дети в конфликте испытывают гамму чувств – злость, раздражение, желание доказать правоту, но не бессилие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Ребёнок-жертва испытывает чувство бесси- лия и незащищённости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7331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Ограничен по времени, имеет явно видимые начало и конец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Не имеет ограничения по времени, может длиться годами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7331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Можно решить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с помощью посредничества (медиации)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Нельзя договориться с агрессорами, только полностью остановить травлю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5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p1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Литература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397" name="Google Shape;397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367998" y="1683944"/>
            <a:ext cx="3717584" cy="4889933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398" name="Google Shape;398;p17"/>
          <p:cNvSpPr txBox="1"/>
          <p:nvPr>
            <p:ph idx="1" type="body"/>
          </p:nvPr>
        </p:nvSpPr>
        <p:spPr>
          <a:xfrm>
            <a:off x="1104900" y="1683945"/>
            <a:ext cx="6011126" cy="105020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b="1" lang="ru-RU">
                <a:latin typeface="Cambria"/>
                <a:ea typeface="Cambria"/>
                <a:cs typeface="Cambria"/>
                <a:sym typeface="Cambria"/>
              </a:rPr>
              <a:t>Данилов А.Н. и др. Обществоведение: Учебное посо- бие для 9 класса. / Под ред. А.Н.Данилова. – Минск: Адукацыя і выхаванне, 2019, §11.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Программа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3" name="Google Shape;133;p2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Правила конструктивного общения и поведения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Стратегии поведения в конфликтной ситуации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Урегулирование конфликта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ambria"/>
              <a:buNone/>
            </a:pPr>
            <a:r>
              <a:rPr lang="ru-RU" sz="3500">
                <a:latin typeface="Cambria"/>
                <a:ea typeface="Cambria"/>
                <a:cs typeface="Cambria"/>
                <a:sym typeface="Cambria"/>
              </a:rPr>
              <a:t>Правила конструктивного общения и поведения</a:t>
            </a:r>
            <a:endParaRPr/>
          </a:p>
        </p:txBody>
      </p:sp>
      <p:sp>
        <p:nvSpPr>
          <p:cNvPr id="140" name="Google Shape;140;p3"/>
          <p:cNvSpPr/>
          <p:nvPr/>
        </p:nvSpPr>
        <p:spPr>
          <a:xfrm>
            <a:off x="1104900" y="1690045"/>
            <a:ext cx="9980682" cy="802990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Конструктивное общение 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– это способность донести до собеседника свои мысли объектив- но, без каких-либо оценочных суждений, с уважением к чужой точке зрения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41" name="Google Shape;141;p3"/>
          <p:cNvGrpSpPr/>
          <p:nvPr/>
        </p:nvGrpSpPr>
        <p:grpSpPr>
          <a:xfrm>
            <a:off x="1110062" y="3019245"/>
            <a:ext cx="9970356" cy="3191773"/>
            <a:chOff x="5162" y="370936"/>
            <a:chExt cx="9970356" cy="3191773"/>
          </a:xfrm>
        </p:grpSpPr>
        <p:sp>
          <p:nvSpPr>
            <p:cNvPr id="142" name="Google Shape;142;p3"/>
            <p:cNvSpPr/>
            <p:nvPr/>
          </p:nvSpPr>
          <p:spPr>
            <a:xfrm>
              <a:off x="4990341" y="1447648"/>
              <a:ext cx="3908465" cy="45221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3" name="Google Shape;143;p3"/>
            <p:cNvSpPr/>
            <p:nvPr/>
          </p:nvSpPr>
          <p:spPr>
            <a:xfrm>
              <a:off x="4990341" y="1447648"/>
              <a:ext cx="1302821" cy="45221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4" name="Google Shape;144;p3"/>
            <p:cNvSpPr/>
            <p:nvPr/>
          </p:nvSpPr>
          <p:spPr>
            <a:xfrm>
              <a:off x="3687519" y="1447648"/>
              <a:ext cx="1302821" cy="452219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5" name="Google Shape;145;p3"/>
            <p:cNvSpPr/>
            <p:nvPr/>
          </p:nvSpPr>
          <p:spPr>
            <a:xfrm>
              <a:off x="1081875" y="1447648"/>
              <a:ext cx="3908465" cy="452219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6" name="Google Shape;146;p3"/>
            <p:cNvSpPr/>
            <p:nvPr/>
          </p:nvSpPr>
          <p:spPr>
            <a:xfrm>
              <a:off x="3019881" y="370936"/>
              <a:ext cx="3940918" cy="107671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" name="Google Shape;147;p3"/>
            <p:cNvSpPr txBox="1"/>
            <p:nvPr/>
          </p:nvSpPr>
          <p:spPr>
            <a:xfrm>
              <a:off x="3019881" y="370936"/>
              <a:ext cx="3940918" cy="107671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Основные правила конструктивного общения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48" name="Google Shape;148;p3"/>
            <p:cNvSpPr/>
            <p:nvPr/>
          </p:nvSpPr>
          <p:spPr>
            <a:xfrm>
              <a:off x="5162" y="1899867"/>
              <a:ext cx="2153424" cy="166284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" name="Google Shape;149;p3"/>
            <p:cNvSpPr txBox="1"/>
            <p:nvPr/>
          </p:nvSpPr>
          <p:spPr>
            <a:xfrm>
              <a:off x="5162" y="1899867"/>
              <a:ext cx="2153424" cy="166284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умение говорить на языке партнера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0" name="Google Shape;150;p3"/>
            <p:cNvSpPr/>
            <p:nvPr/>
          </p:nvSpPr>
          <p:spPr>
            <a:xfrm>
              <a:off x="2610806" y="1899867"/>
              <a:ext cx="2153424" cy="166284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" name="Google Shape;151;p3"/>
            <p:cNvSpPr txBox="1"/>
            <p:nvPr/>
          </p:nvSpPr>
          <p:spPr>
            <a:xfrm>
              <a:off x="2610806" y="1899867"/>
              <a:ext cx="2153424" cy="166284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подчеркивание значимости партнера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2" name="Google Shape;152;p3"/>
            <p:cNvSpPr/>
            <p:nvPr/>
          </p:nvSpPr>
          <p:spPr>
            <a:xfrm>
              <a:off x="5216450" y="1899867"/>
              <a:ext cx="2153424" cy="166284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" name="Google Shape;153;p3"/>
            <p:cNvSpPr txBox="1"/>
            <p:nvPr/>
          </p:nvSpPr>
          <p:spPr>
            <a:xfrm>
              <a:off x="5216450" y="1899867"/>
              <a:ext cx="2153424" cy="166284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подчеркивание общности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4" name="Google Shape;154;p3"/>
            <p:cNvSpPr/>
            <p:nvPr/>
          </p:nvSpPr>
          <p:spPr>
            <a:xfrm>
              <a:off x="7822094" y="1899867"/>
              <a:ext cx="2153424" cy="166284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" name="Google Shape;155;p3"/>
            <p:cNvSpPr txBox="1"/>
            <p:nvPr/>
          </p:nvSpPr>
          <p:spPr>
            <a:xfrm>
              <a:off x="7822094" y="1899867"/>
              <a:ext cx="2153424" cy="166284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проявление интереса к проблемам партнера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ambria"/>
              <a:buNone/>
            </a:pPr>
            <a:r>
              <a:rPr lang="ru-RU" sz="3500">
                <a:latin typeface="Cambria"/>
                <a:ea typeface="Cambria"/>
                <a:cs typeface="Cambria"/>
                <a:sym typeface="Cambria"/>
              </a:rPr>
              <a:t>Правила конструктивного общения и поведения</a:t>
            </a:r>
            <a:endParaRPr/>
          </a:p>
        </p:txBody>
      </p:sp>
      <p:graphicFrame>
        <p:nvGraphicFramePr>
          <p:cNvPr id="162" name="Google Shape;162;p4"/>
          <p:cNvGraphicFramePr/>
          <p:nvPr/>
        </p:nvGraphicFramePr>
        <p:xfrm>
          <a:off x="1104897" y="1547802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{5E2A08C4-DB74-44B1-A210-8291428EF4EE}</a:tableStyleId>
              </a:tblPr>
              <a:tblGrid>
                <a:gridCol w="3165175"/>
                <a:gridCol w="6815500"/>
              </a:tblGrid>
              <a:tr h="37085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Правила конструктивного общения и поведения</a:t>
                      </a:r>
                      <a:endParaRPr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Важно уметь вернуться к нормальному взаимодейст- вию, а не пойти на конф- ликт.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Предконфликтная ситуация возникает обычно не внезапно, а постепенно. Важно вовремя определить, что эмоциональный накал спора начинает превышать допустимый уровень, и гра- мотно прекратить его.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 общении нужно быть внутренне готовым к реше- нию возникающих проблем. 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 процессе взаимодействия столкновение интересов разных</a:t>
                      </a:r>
                      <a:endParaRPr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людей и разных групп естественно и неизбежно. Поэтому всег- да необходимо допускать возможность компромисса, когда каждый партнёр по общению готов поступиться частью своих интересов ради того, чтобы избежать противостояния. Если мы отказываемся от компромиссов и не готовы идти на уступ- ки, конфликты неизбежны.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 общении с людьми не- обходимо проявлять иск- реннюю заинтересован- ность в партнёре по обще- нию и желание его понять.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Интерес к чувствам, мнению и проблемам собеседника позво- ляет снизить вероятность конфликта. Когда мы осведомлены о внутреннем мире другого человека, то можно избежать ссор и выяснения отношений.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ambria"/>
              <a:buNone/>
            </a:pPr>
            <a:r>
              <a:rPr lang="ru-RU" sz="3500">
                <a:latin typeface="Cambria"/>
                <a:ea typeface="Cambria"/>
                <a:cs typeface="Cambria"/>
                <a:sym typeface="Cambria"/>
              </a:rPr>
              <a:t>Правила конструктивного общения и поведения</a:t>
            </a:r>
            <a:endParaRPr/>
          </a:p>
        </p:txBody>
      </p:sp>
      <p:graphicFrame>
        <p:nvGraphicFramePr>
          <p:cNvPr id="169" name="Google Shape;169;p5"/>
          <p:cNvGraphicFramePr/>
          <p:nvPr/>
        </p:nvGraphicFramePr>
        <p:xfrm>
          <a:off x="575013" y="1409779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{5E2A08C4-DB74-44B1-A210-8291428EF4EE}</a:tableStyleId>
              </a:tblPr>
              <a:tblGrid>
                <a:gridCol w="2833200"/>
                <a:gridCol w="8207250"/>
              </a:tblGrid>
              <a:tr h="37085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Правила конструктивного общения и поведения</a:t>
                      </a:r>
                      <a:endParaRPr sz="20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Необходимо проявлять терпимость к инакомыс- лию.</a:t>
                      </a:r>
                      <a:endParaRPr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Иногда нам кажется, что другой человек заблуждается и неправильно оце- нивает те или иные события. Это может вызывать непонимание и раздраже- ние. Однако, даже если мы абсолютно уверены в своей правоте, яростно до- казывать её не лучшая стратегия. Обосновывать свою позицию можно, но это нужно делать максимально деликатно, не задевая интересов, ценностей собеседника и не позволяя ему почувствовать угрозу для своей самооценки.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Не стоит ожидать от ок- ружающих слишком мно- гого.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Вступая в отношения с другими людьми, мы нередко идеализируем своего партнёра, отчего возникают завышенные ожидания. Когда эти ожидания сталкиваются с реальностью, мы испытываем чувство разочарования. Нега- тивные эмоции чаще всего направлены на нашего партнёра, как будто это он виноват в том, что не оправдал наших завышенных ожиданий.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Необходимо проявлять усилия по снижению аг- рессивности в ситуации стресса или перенапря- жения.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 случаях стресса и повышенной напряжённости порой достаточно неболь- шого повода, чтобы человек проявил агрессию, разозлился. Поэтому, когда мы находимся не в лучшей эмоциональной форме, целесообразно усилить самоконтроль, постараться избегать раздражающих факторов и уметь пере- фразировать неконструктивные утверждения в конструктив-ые.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ambria"/>
              <a:buNone/>
            </a:pPr>
            <a:r>
              <a:rPr lang="ru-RU" sz="3500">
                <a:latin typeface="Cambria"/>
                <a:ea typeface="Cambria"/>
                <a:cs typeface="Cambria"/>
                <a:sym typeface="Cambria"/>
              </a:rPr>
              <a:t>Правила конструктивного общения и поведения</a:t>
            </a:r>
            <a:endParaRPr/>
          </a:p>
        </p:txBody>
      </p:sp>
      <p:grpSp>
        <p:nvGrpSpPr>
          <p:cNvPr id="176" name="Google Shape;176;p6"/>
          <p:cNvGrpSpPr/>
          <p:nvPr/>
        </p:nvGrpSpPr>
        <p:grpSpPr>
          <a:xfrm>
            <a:off x="1106831" y="1546344"/>
            <a:ext cx="9976819" cy="4964379"/>
            <a:chOff x="1931" y="105734"/>
            <a:chExt cx="9976819" cy="4964379"/>
          </a:xfrm>
        </p:grpSpPr>
        <p:sp>
          <p:nvSpPr>
            <p:cNvPr id="177" name="Google Shape;177;p6"/>
            <p:cNvSpPr/>
            <p:nvPr/>
          </p:nvSpPr>
          <p:spPr>
            <a:xfrm>
              <a:off x="1931" y="105734"/>
              <a:ext cx="6555563" cy="69652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" name="Google Shape;178;p6"/>
            <p:cNvSpPr txBox="1"/>
            <p:nvPr/>
          </p:nvSpPr>
          <p:spPr>
            <a:xfrm>
              <a:off x="1931" y="105734"/>
              <a:ext cx="6555563" cy="69652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Качества, важные для бесконфликтного общения и конструктивного разрешения конфликтов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9" name="Google Shape;179;p6"/>
            <p:cNvSpPr/>
            <p:nvPr/>
          </p:nvSpPr>
          <p:spPr>
            <a:xfrm>
              <a:off x="657487" y="802264"/>
              <a:ext cx="655556" cy="29503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0" name="Google Shape;180;p6"/>
            <p:cNvSpPr/>
            <p:nvPr/>
          </p:nvSpPr>
          <p:spPr>
            <a:xfrm>
              <a:off x="1313043" y="931104"/>
              <a:ext cx="8665707" cy="33239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" name="Google Shape;181;p6"/>
            <p:cNvSpPr txBox="1"/>
            <p:nvPr/>
          </p:nvSpPr>
          <p:spPr>
            <a:xfrm>
              <a:off x="1313043" y="931104"/>
              <a:ext cx="8665707" cy="33239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эмпатия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2" name="Google Shape;182;p6"/>
            <p:cNvSpPr/>
            <p:nvPr/>
          </p:nvSpPr>
          <p:spPr>
            <a:xfrm>
              <a:off x="657487" y="802264"/>
              <a:ext cx="655556" cy="74639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3" name="Google Shape;183;p6"/>
            <p:cNvSpPr/>
            <p:nvPr/>
          </p:nvSpPr>
          <p:spPr>
            <a:xfrm>
              <a:off x="1313043" y="1392335"/>
              <a:ext cx="8665707" cy="31263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" name="Google Shape;184;p6"/>
            <p:cNvSpPr txBox="1"/>
            <p:nvPr/>
          </p:nvSpPr>
          <p:spPr>
            <a:xfrm>
              <a:off x="1313043" y="1392335"/>
              <a:ext cx="8665707" cy="31263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доброжелательность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5" name="Google Shape;185;p6"/>
            <p:cNvSpPr/>
            <p:nvPr/>
          </p:nvSpPr>
          <p:spPr>
            <a:xfrm>
              <a:off x="657487" y="802264"/>
              <a:ext cx="655556" cy="128922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6" name="Google Shape;186;p6"/>
            <p:cNvSpPr/>
            <p:nvPr/>
          </p:nvSpPr>
          <p:spPr>
            <a:xfrm>
              <a:off x="1313043" y="1833813"/>
              <a:ext cx="8665707" cy="51535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" name="Google Shape;187;p6"/>
            <p:cNvSpPr txBox="1"/>
            <p:nvPr/>
          </p:nvSpPr>
          <p:spPr>
            <a:xfrm>
              <a:off x="1313043" y="1833813"/>
              <a:ext cx="8665707" cy="51535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умение быть естественным в отношениях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, не скрываться за масками и ролями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8" name="Google Shape;188;p6"/>
            <p:cNvSpPr/>
            <p:nvPr/>
          </p:nvSpPr>
          <p:spPr>
            <a:xfrm>
              <a:off x="657487" y="802264"/>
              <a:ext cx="655556" cy="196487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9" name="Google Shape;189;p6"/>
            <p:cNvSpPr/>
            <p:nvPr/>
          </p:nvSpPr>
          <p:spPr>
            <a:xfrm>
              <a:off x="1313043" y="2478013"/>
              <a:ext cx="8665707" cy="578244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" name="Google Shape;190;p6"/>
            <p:cNvSpPr txBox="1"/>
            <p:nvPr/>
          </p:nvSpPr>
          <p:spPr>
            <a:xfrm>
              <a:off x="1313043" y="2478013"/>
              <a:ext cx="8665707" cy="57824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конкретность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(отказ от многозначных и невнятных замечаний, общих рассужде- ний, готовность однозначно отвечать на вопросы)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1" name="Google Shape;191;p6"/>
            <p:cNvSpPr/>
            <p:nvPr/>
          </p:nvSpPr>
          <p:spPr>
            <a:xfrm>
              <a:off x="657487" y="802264"/>
              <a:ext cx="655556" cy="269672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2" name="Google Shape;192;p6"/>
            <p:cNvSpPr/>
            <p:nvPr/>
          </p:nvSpPr>
          <p:spPr>
            <a:xfrm>
              <a:off x="1313043" y="3185097"/>
              <a:ext cx="8665707" cy="62778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" name="Google Shape;193;p6"/>
            <p:cNvSpPr txBox="1"/>
            <p:nvPr/>
          </p:nvSpPr>
          <p:spPr>
            <a:xfrm>
              <a:off x="1313043" y="3185097"/>
              <a:ext cx="8665707" cy="62778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инициативность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(способность устанавливать контакты, склонность к тому, что- бы в отношениях с другими «идти вперёд», а не только реагировать на их дейст- вия)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4" name="Google Shape;194;p6"/>
            <p:cNvSpPr/>
            <p:nvPr/>
          </p:nvSpPr>
          <p:spPr>
            <a:xfrm>
              <a:off x="657487" y="802264"/>
              <a:ext cx="655556" cy="346837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5" name="Google Shape;195;p6"/>
            <p:cNvSpPr/>
            <p:nvPr/>
          </p:nvSpPr>
          <p:spPr>
            <a:xfrm>
              <a:off x="1313043" y="3941718"/>
              <a:ext cx="8665707" cy="65783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6" name="Google Shape;196;p6"/>
            <p:cNvSpPr txBox="1"/>
            <p:nvPr/>
          </p:nvSpPr>
          <p:spPr>
            <a:xfrm>
              <a:off x="1313043" y="3941718"/>
              <a:ext cx="8665707" cy="65783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непосредственность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(умение говорить и действовать напрямую, честная демон- страция своего отношения к происходящему)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7" name="Google Shape;197;p6"/>
            <p:cNvSpPr/>
            <p:nvPr/>
          </p:nvSpPr>
          <p:spPr>
            <a:xfrm>
              <a:off x="657487" y="802264"/>
              <a:ext cx="655556" cy="409699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8" name="Google Shape;198;p6"/>
            <p:cNvSpPr/>
            <p:nvPr/>
          </p:nvSpPr>
          <p:spPr>
            <a:xfrm>
              <a:off x="1313043" y="4728394"/>
              <a:ext cx="8665707" cy="34171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" name="Google Shape;199;p6"/>
            <p:cNvSpPr txBox="1"/>
            <p:nvPr/>
          </p:nvSpPr>
          <p:spPr>
            <a:xfrm>
              <a:off x="1313043" y="4728394"/>
              <a:ext cx="8665707" cy="34171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открытость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(готовность и умение говорить о своих мыслях и чувствах)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mbria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Стратегии поведения в конфликтной ситуации</a:t>
            </a:r>
            <a:endParaRPr/>
          </a:p>
        </p:txBody>
      </p:sp>
      <p:grpSp>
        <p:nvGrpSpPr>
          <p:cNvPr id="206" name="Google Shape;206;p7"/>
          <p:cNvGrpSpPr/>
          <p:nvPr/>
        </p:nvGrpSpPr>
        <p:grpSpPr>
          <a:xfrm>
            <a:off x="-7650" y="1944620"/>
            <a:ext cx="11039694" cy="5332398"/>
            <a:chOff x="-4476132" y="-686437"/>
            <a:chExt cx="11039694" cy="5332398"/>
          </a:xfrm>
        </p:grpSpPr>
        <p:sp>
          <p:nvSpPr>
            <p:cNvPr id="207" name="Google Shape;207;p7"/>
            <p:cNvSpPr/>
            <p:nvPr/>
          </p:nvSpPr>
          <p:spPr>
            <a:xfrm>
              <a:off x="-4476132" y="-686437"/>
              <a:ext cx="5332398" cy="5332398"/>
            </a:xfrm>
            <a:prstGeom prst="blockArc">
              <a:avLst>
                <a:gd fmla="val 18900000" name="adj1"/>
                <a:gd fmla="val 2700000" name="adj2"/>
                <a:gd fmla="val 405" name="adj3"/>
              </a:avLst>
            </a:pr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" name="Google Shape;208;p7"/>
            <p:cNvSpPr/>
            <p:nvPr/>
          </p:nvSpPr>
          <p:spPr>
            <a:xfrm>
              <a:off x="374883" y="247390"/>
              <a:ext cx="6188678" cy="49509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" name="Google Shape;209;p7"/>
            <p:cNvSpPr txBox="1"/>
            <p:nvPr/>
          </p:nvSpPr>
          <p:spPr>
            <a:xfrm>
              <a:off x="374883" y="247390"/>
              <a:ext cx="6188678" cy="49509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45700" lIns="392975" spcFirstLastPara="1" rIns="45700" wrap="square" tIns="457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соперничество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0" name="Google Shape;210;p7"/>
            <p:cNvSpPr/>
            <p:nvPr/>
          </p:nvSpPr>
          <p:spPr>
            <a:xfrm>
              <a:off x="65447" y="185503"/>
              <a:ext cx="618873" cy="618873"/>
            </a:xfrm>
            <a:prstGeom prst="ellipse">
              <a:avLst/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" name="Google Shape;211;p7"/>
            <p:cNvSpPr/>
            <p:nvPr/>
          </p:nvSpPr>
          <p:spPr>
            <a:xfrm>
              <a:off x="729657" y="989801"/>
              <a:ext cx="5833905" cy="49509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2" name="Google Shape;212;p7"/>
            <p:cNvSpPr txBox="1"/>
            <p:nvPr/>
          </p:nvSpPr>
          <p:spPr>
            <a:xfrm>
              <a:off x="729657" y="989801"/>
              <a:ext cx="5833905" cy="49509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45700" lIns="392975" spcFirstLastPara="1" rIns="45700" wrap="square" tIns="457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сотрудничество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3" name="Google Shape;213;p7"/>
            <p:cNvSpPr/>
            <p:nvPr/>
          </p:nvSpPr>
          <p:spPr>
            <a:xfrm>
              <a:off x="420220" y="927914"/>
              <a:ext cx="618873" cy="618873"/>
            </a:xfrm>
            <a:prstGeom prst="ellipse">
              <a:avLst/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" name="Google Shape;214;p7"/>
            <p:cNvSpPr/>
            <p:nvPr/>
          </p:nvSpPr>
          <p:spPr>
            <a:xfrm>
              <a:off x="838544" y="1732212"/>
              <a:ext cx="5725018" cy="49509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" name="Google Shape;215;p7"/>
            <p:cNvSpPr txBox="1"/>
            <p:nvPr/>
          </p:nvSpPr>
          <p:spPr>
            <a:xfrm>
              <a:off x="838544" y="1732212"/>
              <a:ext cx="5725018" cy="49509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45700" lIns="392975" spcFirstLastPara="1" rIns="45700" wrap="square" tIns="457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компромисс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6" name="Google Shape;216;p7"/>
            <p:cNvSpPr/>
            <p:nvPr/>
          </p:nvSpPr>
          <p:spPr>
            <a:xfrm>
              <a:off x="529107" y="1670324"/>
              <a:ext cx="618873" cy="618873"/>
            </a:xfrm>
            <a:prstGeom prst="ellipse">
              <a:avLst/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" name="Google Shape;217;p7"/>
            <p:cNvSpPr/>
            <p:nvPr/>
          </p:nvSpPr>
          <p:spPr>
            <a:xfrm>
              <a:off x="729657" y="2474622"/>
              <a:ext cx="5833905" cy="49509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" name="Google Shape;218;p7"/>
            <p:cNvSpPr txBox="1"/>
            <p:nvPr/>
          </p:nvSpPr>
          <p:spPr>
            <a:xfrm>
              <a:off x="729657" y="2474622"/>
              <a:ext cx="5833905" cy="49509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45700" lIns="392975" spcFirstLastPara="1" rIns="45700" wrap="square" tIns="457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приспособление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9" name="Google Shape;219;p7"/>
            <p:cNvSpPr/>
            <p:nvPr/>
          </p:nvSpPr>
          <p:spPr>
            <a:xfrm>
              <a:off x="420220" y="2412735"/>
              <a:ext cx="618873" cy="618873"/>
            </a:xfrm>
            <a:prstGeom prst="ellipse">
              <a:avLst/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0" name="Google Shape;220;p7"/>
            <p:cNvSpPr/>
            <p:nvPr/>
          </p:nvSpPr>
          <p:spPr>
            <a:xfrm>
              <a:off x="374883" y="3217033"/>
              <a:ext cx="6188678" cy="49509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" name="Google Shape;221;p7"/>
            <p:cNvSpPr txBox="1"/>
            <p:nvPr/>
          </p:nvSpPr>
          <p:spPr>
            <a:xfrm>
              <a:off x="374883" y="3217033"/>
              <a:ext cx="6188678" cy="49509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45700" lIns="392975" spcFirstLastPara="1" rIns="45700" wrap="square" tIns="457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избегание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2" name="Google Shape;222;p7"/>
            <p:cNvSpPr/>
            <p:nvPr/>
          </p:nvSpPr>
          <p:spPr>
            <a:xfrm>
              <a:off x="65447" y="3155145"/>
              <a:ext cx="618873" cy="618873"/>
            </a:xfrm>
            <a:prstGeom prst="ellipse">
              <a:avLst/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23" name="Google Shape;223;p7"/>
          <p:cNvSpPr/>
          <p:nvPr/>
        </p:nvSpPr>
        <p:spPr>
          <a:xfrm>
            <a:off x="1380224" y="2997677"/>
            <a:ext cx="3286665" cy="3226281"/>
          </a:xfrm>
          <a:prstGeom prst="ellipse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Стратегии поведения в конфликтной ситуации</a:t>
            </a:r>
            <a:endParaRPr b="1" sz="20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24" name="Google Shape;224;p7"/>
          <p:cNvGrpSpPr/>
          <p:nvPr/>
        </p:nvGrpSpPr>
        <p:grpSpPr>
          <a:xfrm>
            <a:off x="1043797" y="1464247"/>
            <a:ext cx="10041784" cy="942523"/>
            <a:chOff x="794029" y="1078215"/>
            <a:chExt cx="5763946" cy="539323"/>
          </a:xfrm>
        </p:grpSpPr>
        <p:sp>
          <p:nvSpPr>
            <p:cNvPr id="225" name="Google Shape;225;p7"/>
            <p:cNvSpPr/>
            <p:nvPr/>
          </p:nvSpPr>
          <p:spPr>
            <a:xfrm>
              <a:off x="794029" y="1078215"/>
              <a:ext cx="5763946" cy="53932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" name="Google Shape;226;p7"/>
            <p:cNvSpPr txBox="1"/>
            <p:nvPr/>
          </p:nvSpPr>
          <p:spPr>
            <a:xfrm>
              <a:off x="794029" y="1078215"/>
              <a:ext cx="5763946" cy="53932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428075" spcFirstLastPara="1" rIns="45700" wrap="square" tIns="457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Стратегия поведения в конфликтной ситуации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ориентация личности по отноше- нию к конфликту, установка на определённые формы поведения в ситуации конфликта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mbria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Стратегии поведения в конфликтной ситуации</a:t>
            </a:r>
            <a:endParaRPr/>
          </a:p>
        </p:txBody>
      </p:sp>
      <p:graphicFrame>
        <p:nvGraphicFramePr>
          <p:cNvPr id="233" name="Google Shape;233;p8"/>
          <p:cNvGraphicFramePr/>
          <p:nvPr/>
        </p:nvGraphicFramePr>
        <p:xfrm>
          <a:off x="644024" y="1323512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{5E2A08C4-DB74-44B1-A210-8291428EF4EE}</a:tableStyleId>
              </a:tblPr>
              <a:tblGrid>
                <a:gridCol w="1959275"/>
                <a:gridCol w="8943175"/>
              </a:tblGrid>
              <a:tr h="42715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Стратегии (линии) поведения в конфликтной ситуации</a:t>
                      </a:r>
                      <a:endParaRPr sz="20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9149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Соперничество (принуждение) («Акула»)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Заключается в навязывании другой стороне предпочтительного для себя решения. Однако не совсем целесообразно руководствоваться данной стратегией в личных отношениях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9489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Сотрудничество («Сова»)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Позволяет осуществить поиск такого решения, которое бы в полной мере удовлет- воряло обе стороны. Предполагается открытое обсуждение предмета разногласий и выработка совместного решения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9857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Компромисс («Лиса»)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Предполагает разрешение конфликтной ситуации путём взаимных уступок. В та- ком случае желания сторон удовлетворяются не полностью, а частично. В результа- те оба участника получают хоть что-то, когда могли потерять всё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9857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Приспособление (уступка) («Мед- ведь»)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Основывается на отказе от своих желаний, интересов, стремлений и принятии по- зиции оппонента. Эту стратегию целесообразно применять, когда исход дела чрез- вычайно важен для другой стороны конфликта, но не очень существенен для вас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9857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Избегание (без- действие) («Че- репаха»)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Предполагает, что участник находится в ситуации конфликта, но не предприни- мает активных действий по его разрешению. Применение этой стратегии возмож- но в том случае, когда затрагиваемая проблема не столь  важна для вас, чтобы тра- тить силы на её решение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mbria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Стратегии поведения в конфликтной ситуации</a:t>
            </a:r>
            <a:endParaRPr/>
          </a:p>
        </p:txBody>
      </p:sp>
      <p:pic>
        <p:nvPicPr>
          <p:cNvPr id="240" name="Google Shape;240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461453" y="1561920"/>
            <a:ext cx="7267575" cy="4286250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241" name="Google Shape;241;p9"/>
          <p:cNvSpPr txBox="1"/>
          <p:nvPr/>
        </p:nvSpPr>
        <p:spPr>
          <a:xfrm>
            <a:off x="2461453" y="5995358"/>
            <a:ext cx="7267574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Стратегии поведения в конфликтной ситуации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Научная литература 16 х 9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Тема Offic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2014-04-17T22:28:38Z</dcterms:created>
  <dc:creator>Ситник П.В.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26.12.2023</vt:lpwstr>
  </property>
</Properties>
</file>