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embeddedFontLst>
    <p:embeddedFont>
      <p:font typeface="Anta"/>
      <p:regular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3" roundtripDataSignature="AMtx7mjrEh3o6+eASyRLvJag4K1Hk1r+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CB196B8-1688-40B5-9D79-C1BEFCA1DF8F}">
  <a:tblStyle styleId="{DCB196B8-1688-40B5-9D79-C1BEFCA1DF8F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Anta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2287f11ab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32287f11ab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6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6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6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6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5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5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7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7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7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8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9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0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0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0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0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0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0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0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0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2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2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5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491707" y="2592151"/>
            <a:ext cx="6347244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Рынок: спрос, предложение, рыночная цена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491707" y="365670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43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95/6e/83162b1244e892c7b80317baaf36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7682" r="10415" t="0"/>
          <a:stretch/>
        </p:blipFill>
        <p:spPr>
          <a:xfrm>
            <a:off x="6981646" y="1310656"/>
            <a:ext cx="5210354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pic>
        <p:nvPicPr>
          <p:cNvPr descr="ÐÐ°ÑÑÐ¸Ð½ÐºÐ¸ Ð¿Ð¾ Ð·Ð°Ð¿ÑÐ¾ÑÑ &quot;ÑÐ¾ÑÑÑÐµÐ¹Ð½ Ð²ÐµÐ±Ð»ÐµÐ½&quot;" id="257" name="Google Shape;257;p9"/>
          <p:cNvPicPr preferRelativeResize="0"/>
          <p:nvPr/>
        </p:nvPicPr>
        <p:blipFill rotWithShape="1">
          <a:blip r:embed="rId3">
            <a:alphaModFix/>
          </a:blip>
          <a:srcRect b="0" l="11228" r="13972" t="0"/>
          <a:stretch/>
        </p:blipFill>
        <p:spPr>
          <a:xfrm>
            <a:off x="7149276" y="1475116"/>
            <a:ext cx="3936306" cy="52700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58" name="Google Shape;258;p9"/>
          <p:cNvSpPr txBox="1"/>
          <p:nvPr/>
        </p:nvSpPr>
        <p:spPr>
          <a:xfrm>
            <a:off x="5386036" y="6406583"/>
            <a:ext cx="176324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Торстейн Веблен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9" name="Google Shape;259;p9"/>
          <p:cNvGrpSpPr/>
          <p:nvPr/>
        </p:nvGrpSpPr>
        <p:grpSpPr>
          <a:xfrm>
            <a:off x="1104899" y="1475116"/>
            <a:ext cx="5891123" cy="2104846"/>
            <a:chOff x="3349" y="1954098"/>
            <a:chExt cx="3801423" cy="862072"/>
          </a:xfrm>
        </p:grpSpPr>
        <p:sp>
          <p:nvSpPr>
            <p:cNvPr id="260" name="Google Shape;260;p9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9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Американский экономист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Торстейн Веблен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(1857-1929 гг.) в работе «Теория праздного класса» (1899 г.) ввёл понятие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conspicuous consumption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демонстративное, престижное, показное, статусное потребление, т.е. пот- ребление с целью продемонстрировать свой статус. То- вары, спрос на которые является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парадоксальным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, т.е. увеличивается с увеличением цены, называют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товара- ми Веблена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grpSp>
        <p:nvGrpSpPr>
          <p:cNvPr id="267" name="Google Shape;267;p10"/>
          <p:cNvGrpSpPr/>
          <p:nvPr/>
        </p:nvGrpSpPr>
        <p:grpSpPr>
          <a:xfrm>
            <a:off x="5564038" y="2605178"/>
            <a:ext cx="4849210" cy="3903948"/>
            <a:chOff x="3779912" y="3418363"/>
            <a:chExt cx="4164504" cy="3166600"/>
          </a:xfrm>
        </p:grpSpPr>
        <p:cxnSp>
          <p:nvCxnSpPr>
            <p:cNvPr id="268" name="Google Shape;268;p10"/>
            <p:cNvCxnSpPr/>
            <p:nvPr/>
          </p:nvCxnSpPr>
          <p:spPr>
            <a:xfrm>
              <a:off x="4127992" y="6470054"/>
              <a:ext cx="3816424" cy="0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269" name="Google Shape;269;p10"/>
            <p:cNvCxnSpPr/>
            <p:nvPr/>
          </p:nvCxnSpPr>
          <p:spPr>
            <a:xfrm rot="10800000">
              <a:off x="4127992" y="3445718"/>
              <a:ext cx="0" cy="3024336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270" name="Google Shape;270;p10"/>
            <p:cNvCxnSpPr/>
            <p:nvPr/>
          </p:nvCxnSpPr>
          <p:spPr>
            <a:xfrm flipH="1">
              <a:off x="4511665" y="4670339"/>
              <a:ext cx="2508607" cy="1374315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sp>
          <p:nvSpPr>
            <p:cNvPr id="271" name="Google Shape;271;p10"/>
            <p:cNvSpPr txBox="1"/>
            <p:nvPr/>
          </p:nvSpPr>
          <p:spPr>
            <a:xfrm>
              <a:off x="3803956" y="6285388"/>
              <a:ext cx="275608" cy="29957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0</a:t>
              </a:r>
              <a:endParaRPr/>
            </a:p>
          </p:txBody>
        </p:sp>
        <p:sp>
          <p:nvSpPr>
            <p:cNvPr id="272" name="Google Shape;272;p10"/>
            <p:cNvSpPr txBox="1"/>
            <p:nvPr/>
          </p:nvSpPr>
          <p:spPr>
            <a:xfrm>
              <a:off x="7623494" y="6061699"/>
              <a:ext cx="296257" cy="29957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Q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0"/>
            <p:cNvSpPr txBox="1"/>
            <p:nvPr/>
          </p:nvSpPr>
          <p:spPr>
            <a:xfrm>
              <a:off x="3779912" y="3418363"/>
              <a:ext cx="279737" cy="29957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4350403" y="5675322"/>
              <a:ext cx="249451" cy="299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s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0"/>
            <p:cNvSpPr txBox="1"/>
            <p:nvPr/>
          </p:nvSpPr>
          <p:spPr>
            <a:xfrm>
              <a:off x="6905352" y="4670339"/>
              <a:ext cx="249451" cy="299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s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6" name="Google Shape;276;p10"/>
          <p:cNvSpPr txBox="1"/>
          <p:nvPr/>
        </p:nvSpPr>
        <p:spPr>
          <a:xfrm>
            <a:off x="2817197" y="4041517"/>
            <a:ext cx="2995500" cy="9233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 - величина предложения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 - цена товара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ss - кривая предложения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7" name="Google Shape;277;p10"/>
          <p:cNvGrpSpPr/>
          <p:nvPr/>
        </p:nvGrpSpPr>
        <p:grpSpPr>
          <a:xfrm>
            <a:off x="1104900" y="1473715"/>
            <a:ext cx="9980682" cy="704430"/>
            <a:chOff x="3349" y="1954098"/>
            <a:chExt cx="3801423" cy="862072"/>
          </a:xfrm>
        </p:grpSpPr>
        <p:sp>
          <p:nvSpPr>
            <p:cNvPr id="278" name="Google Shape;278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 предложения: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предложения увеличивается по мере увеличения цены товара, т.е. между величиной предложения и ценой существует прямая зависимость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grpSp>
        <p:nvGrpSpPr>
          <p:cNvPr id="285" name="Google Shape;285;p11"/>
          <p:cNvGrpSpPr/>
          <p:nvPr/>
        </p:nvGrpSpPr>
        <p:grpSpPr>
          <a:xfrm>
            <a:off x="2102931" y="2298597"/>
            <a:ext cx="7984618" cy="3256137"/>
            <a:chOff x="4134" y="936103"/>
            <a:chExt cx="7984618" cy="3256137"/>
          </a:xfrm>
        </p:grpSpPr>
        <p:sp>
          <p:nvSpPr>
            <p:cNvPr id="286" name="Google Shape;286;p11"/>
            <p:cNvSpPr/>
            <p:nvPr/>
          </p:nvSpPr>
          <p:spPr>
            <a:xfrm>
              <a:off x="3996444" y="1798372"/>
              <a:ext cx="3130039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1"/>
            <p:cNvSpPr/>
            <p:nvPr/>
          </p:nvSpPr>
          <p:spPr>
            <a:xfrm>
              <a:off x="3996444" y="1798372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1"/>
            <p:cNvSpPr/>
            <p:nvPr/>
          </p:nvSpPr>
          <p:spPr>
            <a:xfrm>
              <a:off x="2953097" y="1798372"/>
              <a:ext cx="1043346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1"/>
            <p:cNvSpPr/>
            <p:nvPr/>
          </p:nvSpPr>
          <p:spPr>
            <a:xfrm>
              <a:off x="866404" y="1798372"/>
              <a:ext cx="3130039" cy="3621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1"/>
            <p:cNvSpPr/>
            <p:nvPr/>
          </p:nvSpPr>
          <p:spPr>
            <a:xfrm>
              <a:off x="1728191" y="936103"/>
              <a:ext cx="4536505" cy="862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1"/>
            <p:cNvSpPr txBox="1"/>
            <p:nvPr/>
          </p:nvSpPr>
          <p:spPr>
            <a:xfrm>
              <a:off x="1728191" y="936103"/>
              <a:ext cx="4536505" cy="862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изменения предложения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4134" y="2160526"/>
              <a:ext cx="1724539" cy="20317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 txBox="1"/>
            <p:nvPr/>
          </p:nvSpPr>
          <p:spPr>
            <a:xfrm>
              <a:off x="4134" y="2160526"/>
              <a:ext cx="1724539" cy="2031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цена на товар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2090827" y="2160526"/>
              <a:ext cx="1724539" cy="20317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1"/>
            <p:cNvSpPr txBox="1"/>
            <p:nvPr/>
          </p:nvSpPr>
          <p:spPr>
            <a:xfrm>
              <a:off x="2090827" y="2160526"/>
              <a:ext cx="1724539" cy="2031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затраты на выпуск продукции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4177520" y="2160526"/>
              <a:ext cx="1724539" cy="20317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1"/>
            <p:cNvSpPr txBox="1"/>
            <p:nvPr/>
          </p:nvSpPr>
          <p:spPr>
            <a:xfrm>
              <a:off x="4177520" y="2160526"/>
              <a:ext cx="1724539" cy="2031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сезонность товара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6264213" y="2160526"/>
              <a:ext cx="1724539" cy="20317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1"/>
            <p:cNvSpPr txBox="1"/>
            <p:nvPr/>
          </p:nvSpPr>
          <p:spPr>
            <a:xfrm>
              <a:off x="6264213" y="2160526"/>
              <a:ext cx="1724539" cy="2031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grpSp>
        <p:nvGrpSpPr>
          <p:cNvPr id="305" name="Google Shape;305;p12"/>
          <p:cNvGrpSpPr/>
          <p:nvPr/>
        </p:nvGrpSpPr>
        <p:grpSpPr>
          <a:xfrm>
            <a:off x="1100654" y="1450854"/>
            <a:ext cx="9984927" cy="880670"/>
            <a:chOff x="3349" y="1954098"/>
            <a:chExt cx="3801423" cy="862072"/>
          </a:xfrm>
        </p:grpSpPr>
        <p:sp>
          <p:nvSpPr>
            <p:cNvPr id="306" name="Google Shape;306;p1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Соотношение спроса и предложения на рынке характеризует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рыночную конъюнктуру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со- вокупность условий, при которых в данный момент протекает деятельность на рынке; соот- ношение спроса и предложения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8" name="Google Shape;308;p12"/>
          <p:cNvGrpSpPr/>
          <p:nvPr/>
        </p:nvGrpSpPr>
        <p:grpSpPr>
          <a:xfrm>
            <a:off x="2294308" y="2564437"/>
            <a:ext cx="2214253" cy="461764"/>
            <a:chOff x="3349" y="1954098"/>
            <a:chExt cx="3801423" cy="862072"/>
          </a:xfrm>
        </p:grpSpPr>
        <p:sp>
          <p:nvSpPr>
            <p:cNvPr id="309" name="Google Shape;309;p1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11" name="Google Shape;311;p12"/>
          <p:cNvGrpSpPr/>
          <p:nvPr/>
        </p:nvGrpSpPr>
        <p:grpSpPr>
          <a:xfrm>
            <a:off x="7105896" y="2564437"/>
            <a:ext cx="3250183" cy="461764"/>
            <a:chOff x="3349" y="1954098"/>
            <a:chExt cx="3801423" cy="862072"/>
          </a:xfrm>
        </p:grpSpPr>
        <p:sp>
          <p:nvSpPr>
            <p:cNvPr id="312" name="Google Shape;312;p1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Рыночная конъюнктура благоприятна для продавца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14" name="Google Shape;314;p12"/>
          <p:cNvSpPr/>
          <p:nvPr/>
        </p:nvSpPr>
        <p:spPr>
          <a:xfrm>
            <a:off x="4990612" y="2544414"/>
            <a:ext cx="1681355" cy="544045"/>
          </a:xfrm>
          <a:prstGeom prst="rightArrow">
            <a:avLst>
              <a:gd fmla="val 50000" name="adj1"/>
              <a:gd fmla="val 118181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12"/>
          <p:cNvGrpSpPr/>
          <p:nvPr/>
        </p:nvGrpSpPr>
        <p:grpSpPr>
          <a:xfrm>
            <a:off x="2297806" y="3158991"/>
            <a:ext cx="2214253" cy="461764"/>
            <a:chOff x="3349" y="1954098"/>
            <a:chExt cx="3801423" cy="862072"/>
          </a:xfrm>
        </p:grpSpPr>
        <p:sp>
          <p:nvSpPr>
            <p:cNvPr id="316" name="Google Shape;316;p1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Падение цен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18" name="Google Shape;318;p12"/>
          <p:cNvGrpSpPr/>
          <p:nvPr/>
        </p:nvGrpSpPr>
        <p:grpSpPr>
          <a:xfrm>
            <a:off x="7109394" y="3158991"/>
            <a:ext cx="3250183" cy="461764"/>
            <a:chOff x="3349" y="1954098"/>
            <a:chExt cx="3801423" cy="862072"/>
          </a:xfrm>
        </p:grpSpPr>
        <p:sp>
          <p:nvSpPr>
            <p:cNvPr id="319" name="Google Shape;319;p1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Рыночная конъюнктура благоприятна для покупателя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21" name="Google Shape;321;p12"/>
          <p:cNvSpPr/>
          <p:nvPr/>
        </p:nvSpPr>
        <p:spPr>
          <a:xfrm>
            <a:off x="4994110" y="3138968"/>
            <a:ext cx="1681355" cy="544045"/>
          </a:xfrm>
          <a:prstGeom prst="rightArrow">
            <a:avLst>
              <a:gd fmla="val 50000" name="adj1"/>
              <a:gd fmla="val 118181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2" name="Google Shape;322;p12"/>
          <p:cNvGrpSpPr/>
          <p:nvPr/>
        </p:nvGrpSpPr>
        <p:grpSpPr>
          <a:xfrm>
            <a:off x="6636713" y="3683013"/>
            <a:ext cx="4188548" cy="3236357"/>
            <a:chOff x="4583960" y="3401645"/>
            <a:chExt cx="4188548" cy="3236357"/>
          </a:xfrm>
        </p:grpSpPr>
        <p:cxnSp>
          <p:nvCxnSpPr>
            <p:cNvPr id="323" name="Google Shape;323;p12"/>
            <p:cNvCxnSpPr/>
            <p:nvPr/>
          </p:nvCxnSpPr>
          <p:spPr>
            <a:xfrm>
              <a:off x="4932040" y="6453336"/>
              <a:ext cx="3816424" cy="0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324" name="Google Shape;324;p12"/>
            <p:cNvCxnSpPr/>
            <p:nvPr/>
          </p:nvCxnSpPr>
          <p:spPr>
            <a:xfrm rot="10800000">
              <a:off x="4932040" y="3429000"/>
              <a:ext cx="0" cy="3024336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325" name="Google Shape;325;p12"/>
            <p:cNvCxnSpPr/>
            <p:nvPr/>
          </p:nvCxnSpPr>
          <p:spPr>
            <a:xfrm flipH="1" rot="10800000">
              <a:off x="5232032" y="3964414"/>
              <a:ext cx="2808312" cy="2080568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sp>
          <p:nvSpPr>
            <p:cNvPr id="326" name="Google Shape;326;p12"/>
            <p:cNvSpPr txBox="1"/>
            <p:nvPr/>
          </p:nvSpPr>
          <p:spPr>
            <a:xfrm>
              <a:off x="4608004" y="6268670"/>
              <a:ext cx="320922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0</a:t>
              </a:r>
              <a:endParaRPr/>
            </a:p>
          </p:txBody>
        </p:sp>
        <p:sp>
          <p:nvSpPr>
            <p:cNvPr id="327" name="Google Shape;327;p12"/>
            <p:cNvSpPr txBox="1"/>
            <p:nvPr/>
          </p:nvSpPr>
          <p:spPr>
            <a:xfrm>
              <a:off x="8427542" y="6044981"/>
              <a:ext cx="3449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Q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2"/>
            <p:cNvSpPr txBox="1"/>
            <p:nvPr/>
          </p:nvSpPr>
          <p:spPr>
            <a:xfrm>
              <a:off x="4583960" y="3401645"/>
              <a:ext cx="3257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2"/>
            <p:cNvSpPr txBox="1"/>
            <p:nvPr/>
          </p:nvSpPr>
          <p:spPr>
            <a:xfrm>
              <a:off x="5086800" y="5663663"/>
              <a:ext cx="2904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s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2"/>
            <p:cNvSpPr txBox="1"/>
            <p:nvPr/>
          </p:nvSpPr>
          <p:spPr>
            <a:xfrm>
              <a:off x="7895112" y="3964414"/>
              <a:ext cx="2904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s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2"/>
            <p:cNvSpPr txBox="1"/>
            <p:nvPr/>
          </p:nvSpPr>
          <p:spPr>
            <a:xfrm>
              <a:off x="6463705" y="6058500"/>
              <a:ext cx="4845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Q</a:t>
              </a:r>
              <a:r>
                <a:rPr b="1" lang="ru-RU" sz="11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E</a:t>
              </a:r>
              <a:endParaRPr b="1" sz="11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2"/>
            <p:cNvSpPr txBox="1"/>
            <p:nvPr/>
          </p:nvSpPr>
          <p:spPr>
            <a:xfrm>
              <a:off x="4919723" y="4756502"/>
              <a:ext cx="4845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</a:t>
              </a:r>
              <a:r>
                <a:rPr b="1" lang="ru-RU" sz="11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E</a:t>
              </a:r>
              <a:endParaRPr b="1" sz="11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333" name="Google Shape;333;p12"/>
          <p:cNvCxnSpPr/>
          <p:nvPr/>
        </p:nvCxnSpPr>
        <p:spPr>
          <a:xfrm>
            <a:off x="7479384" y="4469254"/>
            <a:ext cx="1800200" cy="18002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sp>
        <p:nvSpPr>
          <p:cNvPr id="334" name="Google Shape;334;p12"/>
          <p:cNvSpPr/>
          <p:nvPr/>
        </p:nvSpPr>
        <p:spPr>
          <a:xfrm>
            <a:off x="8379484" y="5393172"/>
            <a:ext cx="144016" cy="161729"/>
          </a:xfrm>
          <a:prstGeom prst="flowChartConnector">
            <a:avLst/>
          </a:prstGeom>
          <a:solidFill>
            <a:schemeClr val="lt1"/>
          </a:solidFill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12"/>
          <p:cNvCxnSpPr/>
          <p:nvPr/>
        </p:nvCxnSpPr>
        <p:spPr>
          <a:xfrm>
            <a:off x="8478000" y="5536677"/>
            <a:ext cx="0" cy="1179586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336" name="Google Shape;336;p12"/>
          <p:cNvCxnSpPr/>
          <p:nvPr/>
        </p:nvCxnSpPr>
        <p:spPr>
          <a:xfrm rot="10800000">
            <a:off x="6962443" y="5445473"/>
            <a:ext cx="1443549" cy="1034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sp>
        <p:nvSpPr>
          <p:cNvPr id="337" name="Google Shape;337;p12"/>
          <p:cNvSpPr txBox="1"/>
          <p:nvPr/>
        </p:nvSpPr>
        <p:spPr>
          <a:xfrm>
            <a:off x="9043506" y="5286536"/>
            <a:ext cx="1374607" cy="3385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неустойчиво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338" name="Google Shape;338;p12"/>
          <p:cNvCxnSpPr>
            <a:stCxn id="337" idx="1"/>
          </p:cNvCxnSpPr>
          <p:nvPr/>
        </p:nvCxnSpPr>
        <p:spPr>
          <a:xfrm flipH="1">
            <a:off x="8554506" y="5455813"/>
            <a:ext cx="489000" cy="9000"/>
          </a:xfrm>
          <a:prstGeom prst="straightConnector1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sp>
        <p:nvSpPr>
          <p:cNvPr id="339" name="Google Shape;339;p12"/>
          <p:cNvSpPr txBox="1"/>
          <p:nvPr/>
        </p:nvSpPr>
        <p:spPr>
          <a:xfrm>
            <a:off x="8292634" y="5037119"/>
            <a:ext cx="31771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0" name="Google Shape;340;p12"/>
          <p:cNvSpPr txBox="1"/>
          <p:nvPr/>
        </p:nvSpPr>
        <p:spPr>
          <a:xfrm>
            <a:off x="7498570" y="4254936"/>
            <a:ext cx="32252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1" name="Google Shape;341;p12"/>
          <p:cNvSpPr txBox="1"/>
          <p:nvPr/>
        </p:nvSpPr>
        <p:spPr>
          <a:xfrm>
            <a:off x="9137508" y="5870470"/>
            <a:ext cx="32252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2" name="Google Shape;342;p12"/>
          <p:cNvSpPr txBox="1"/>
          <p:nvPr/>
        </p:nvSpPr>
        <p:spPr>
          <a:xfrm>
            <a:off x="2348675" y="3900075"/>
            <a:ext cx="4319700" cy="1754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 - объём производства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</a:t>
            </a:r>
            <a:r>
              <a:rPr lang="ru-RU" sz="11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равновесный объём производства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 - цена товара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</a:t>
            </a:r>
            <a:r>
              <a:rPr lang="ru-RU" sz="11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равновесная цена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dd - кривая спроса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ss - кривая предложения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3" name="Google Shape;343;p12"/>
          <p:cNvGrpSpPr/>
          <p:nvPr/>
        </p:nvGrpSpPr>
        <p:grpSpPr>
          <a:xfrm>
            <a:off x="1102003" y="5870470"/>
            <a:ext cx="5495592" cy="820884"/>
            <a:chOff x="3349" y="1954098"/>
            <a:chExt cx="3801423" cy="862072"/>
          </a:xfrm>
        </p:grpSpPr>
        <p:sp>
          <p:nvSpPr>
            <p:cNvPr id="344" name="Google Shape;344;p1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E (Equlibrium)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рыночная (равновесная) цена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цена, при которой величина предложения товаров на рынке равна величине спроса на них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рынков</a:t>
            </a:r>
            <a:endParaRPr/>
          </a:p>
        </p:txBody>
      </p:sp>
      <p:graphicFrame>
        <p:nvGraphicFramePr>
          <p:cNvPr id="351" name="Google Shape;351;p13"/>
          <p:cNvGraphicFramePr/>
          <p:nvPr/>
        </p:nvGraphicFramePr>
        <p:xfrm>
          <a:off x="1098924" y="147678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{DCB196B8-1688-40B5-9D79-C1BEFCA1DF8F}</a:tableStyleId>
              </a:tblPr>
              <a:tblGrid>
                <a:gridCol w="2789075"/>
                <a:gridCol w="7197600"/>
              </a:tblGrid>
              <a:tr h="6304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рынков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78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объекту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Сырья, недвижимости, труда, мебели, одежды, парфюмерии, обу- ви, канцелярских принадлежностей, бытовой химии, туристичес- ких услуг, грузоперевозок, мобильной техники,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парикмахерских услуг, ценных бумаг (фондовый рынок) и т.д.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4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территории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Местный, региональный, национальный, международный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90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законности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Легальный, нелегальный (теневой)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4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характеру продаж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Розничный, оптовый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352" name="Google Shape;352;p13"/>
          <p:cNvGrpSpPr/>
          <p:nvPr/>
        </p:nvGrpSpPr>
        <p:grpSpPr>
          <a:xfrm>
            <a:off x="1098924" y="5796638"/>
            <a:ext cx="9986658" cy="688511"/>
            <a:chOff x="3349" y="1954098"/>
            <a:chExt cx="3801423" cy="862072"/>
          </a:xfrm>
        </p:grpSpPr>
        <p:sp>
          <p:nvSpPr>
            <p:cNvPr id="353" name="Google Shape;353;p1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Биржа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форма постоянно функционирующего оптового рынка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1" name="Google Shape;361;p14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§15.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2" name="Google Shape;3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и функции рынка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рынков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и функции рынка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2496577" y="1670916"/>
            <a:ext cx="7197327" cy="4718532"/>
            <a:chOff x="1736" y="204905"/>
            <a:chExt cx="7197327" cy="4718532"/>
          </a:xfrm>
        </p:grpSpPr>
        <p:sp>
          <p:nvSpPr>
            <p:cNvPr id="140" name="Google Shape;140;p3"/>
            <p:cNvSpPr/>
            <p:nvPr/>
          </p:nvSpPr>
          <p:spPr>
            <a:xfrm>
              <a:off x="5524989" y="2611174"/>
              <a:ext cx="91440" cy="6839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1" name="Google Shape;141;p3"/>
            <p:cNvSpPr/>
            <p:nvPr/>
          </p:nvSpPr>
          <p:spPr>
            <a:xfrm>
              <a:off x="3600400" y="1068813"/>
              <a:ext cx="1970309" cy="6839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1584370" y="2611174"/>
              <a:ext cx="91440" cy="6839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1630090" y="1068813"/>
              <a:ext cx="1970309" cy="6839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1972045" y="204905"/>
              <a:ext cx="3256709" cy="8639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1972045" y="204905"/>
              <a:ext cx="3256709" cy="8639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Рынок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1736" y="1752722"/>
              <a:ext cx="3256709" cy="85845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43642" y="1794628"/>
              <a:ext cx="3172897" cy="7746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житейском, обыденном смысле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1736" y="3295083"/>
              <a:ext cx="3256709" cy="1628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1736" y="3295083"/>
              <a:ext cx="3256709" cy="16283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конкретное место продажи товаров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3942354" y="1752722"/>
              <a:ext cx="3256709" cy="85845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3984260" y="1794628"/>
              <a:ext cx="3172897" cy="7746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научной точки зрения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3942354" y="3295083"/>
              <a:ext cx="3256709" cy="1628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3942354" y="3295083"/>
              <a:ext cx="3256709" cy="16283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отношений обмена между покупателями и продавцами при посредстве денег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2287f11ab2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и функции рынка</a:t>
            </a:r>
            <a:endParaRPr/>
          </a:p>
        </p:txBody>
      </p:sp>
      <p:pic>
        <p:nvPicPr>
          <p:cNvPr id="159" name="Google Shape;159;g32287f11ab2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78100"/>
            <a:ext cx="9980698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и функции рынка</a:t>
            </a:r>
            <a:endParaRPr/>
          </a:p>
        </p:txBody>
      </p:sp>
      <p:graphicFrame>
        <p:nvGraphicFramePr>
          <p:cNvPr id="165" name="Google Shape;165;p4"/>
          <p:cNvGraphicFramePr/>
          <p:nvPr/>
        </p:nvGraphicFramePr>
        <p:xfrm>
          <a:off x="1104900" y="145498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{DCB196B8-1688-40B5-9D79-C1BEFCA1DF8F}</a:tableStyleId>
              </a:tblPr>
              <a:tblGrid>
                <a:gridCol w="2173150"/>
                <a:gridCol w="7807550"/>
              </a:tblGrid>
              <a:tr h="520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рынка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Ценообразующая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Рынок формирует равновесную цену, которая отражает полезность то- вара для покупателя, а также затраты (издержки) на его производство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Стимулирующая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Побуждение производителей к созданию новой продукции с наимень- шими затратами и получением достаточной прибыли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Информирующая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Рыночные сигналы (главным из которых является цена) позволяют по- лучить данные о ситуации с тем или иным товаром или услугой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Посредническая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Рынок помогает производителям и потребителям найти наиболее вы- годный вариант сделки по купле-продаже товара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Оздоравливающая (санирующая)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Очищение экономики от неэффективных  предприятий, «естественный отбор» участников экономической деятельности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80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Регулирующая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Означает, что спрос и предложение регулируются при помощи цены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и функции рынка</a:t>
            </a:r>
            <a:endParaRPr/>
          </a:p>
        </p:txBody>
      </p:sp>
      <p:pic>
        <p:nvPicPr>
          <p:cNvPr descr="https://upload.wikimedia.org/wikipedia/commons/thumb/0/0a/AdamSmith.jpg/800px-AdamSmith.jpg" id="171" name="Google Shape;17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2201" y="1483742"/>
            <a:ext cx="3493381" cy="521387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2" name="Google Shape;172;p5"/>
          <p:cNvSpPr txBox="1"/>
          <p:nvPr/>
        </p:nvSpPr>
        <p:spPr>
          <a:xfrm>
            <a:off x="6645180" y="6359059"/>
            <a:ext cx="119718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Адам Смит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3" name="Google Shape;173;p5"/>
          <p:cNvSpPr/>
          <p:nvPr/>
        </p:nvSpPr>
        <p:spPr>
          <a:xfrm>
            <a:off x="1104899" y="1483742"/>
            <a:ext cx="6313817" cy="284671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книге «Исследование о природе и причинах богатства народов» (1776 г.) шотландский экономист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Адам Смит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(1723-1790 гг.) использовал метафору «невидимая рука». Он писал, что производители в первую очередь пресле- дуют собственные интересы (например, продать больше товара и получить прибыль). Однако при этом они неви- димой рукой направляются к цели, которая могла не вхо- дить в эти интересы, и таким образом служат всему обще- ству (например, улучшают производство, снижают цены, чтобы привлечь покупателей).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grpSp>
        <p:nvGrpSpPr>
          <p:cNvPr id="179" name="Google Shape;179;p6"/>
          <p:cNvGrpSpPr/>
          <p:nvPr/>
        </p:nvGrpSpPr>
        <p:grpSpPr>
          <a:xfrm>
            <a:off x="2072046" y="1402690"/>
            <a:ext cx="8058196" cy="4166603"/>
            <a:chOff x="3349" y="48822"/>
            <a:chExt cx="8058196" cy="4166603"/>
          </a:xfrm>
        </p:grpSpPr>
        <p:sp>
          <p:nvSpPr>
            <p:cNvPr id="180" name="Google Shape;180;p6"/>
            <p:cNvSpPr/>
            <p:nvPr/>
          </p:nvSpPr>
          <p:spPr>
            <a:xfrm>
              <a:off x="6115114" y="2816171"/>
              <a:ext cx="91440" cy="45534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6"/>
            <p:cNvSpPr/>
            <p:nvPr/>
          </p:nvSpPr>
          <p:spPr>
            <a:xfrm>
              <a:off x="6115114" y="1498750"/>
              <a:ext cx="91440" cy="45534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6"/>
            <p:cNvSpPr/>
            <p:nvPr/>
          </p:nvSpPr>
          <p:spPr>
            <a:xfrm>
              <a:off x="4032448" y="624014"/>
              <a:ext cx="2128386" cy="4553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6"/>
            <p:cNvSpPr/>
            <p:nvPr/>
          </p:nvSpPr>
          <p:spPr>
            <a:xfrm>
              <a:off x="1858341" y="2816171"/>
              <a:ext cx="91440" cy="45534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6"/>
            <p:cNvSpPr/>
            <p:nvPr/>
          </p:nvSpPr>
          <p:spPr>
            <a:xfrm>
              <a:off x="1858341" y="1498750"/>
              <a:ext cx="91440" cy="45534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6"/>
            <p:cNvSpPr/>
            <p:nvPr/>
          </p:nvSpPr>
          <p:spPr>
            <a:xfrm>
              <a:off x="1904061" y="624014"/>
              <a:ext cx="2128386" cy="45534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6"/>
            <p:cNvSpPr/>
            <p:nvPr/>
          </p:nvSpPr>
          <p:spPr>
            <a:xfrm>
              <a:off x="2190367" y="48822"/>
              <a:ext cx="3684160" cy="5751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2190367" y="48822"/>
              <a:ext cx="3684160" cy="5751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Рыночное взаимодействие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3349" y="1079363"/>
              <a:ext cx="3801423" cy="4193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3349" y="1079363"/>
              <a:ext cx="3801423" cy="4193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Покупатели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Спрос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готовность потребителей приобрести товар по разным ценам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3349" y="3271520"/>
              <a:ext cx="3801423" cy="9439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3349" y="3271520"/>
              <a:ext cx="3801423" cy="9439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спроса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количество то- вара, которое покупатели готовы купить по определённой цене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4260122" y="1079363"/>
              <a:ext cx="3801423" cy="4193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6"/>
            <p:cNvSpPr txBox="1"/>
            <p:nvPr/>
          </p:nvSpPr>
          <p:spPr>
            <a:xfrm>
              <a:off x="4260122" y="1079363"/>
              <a:ext cx="3801423" cy="4193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Продавцы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4260122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6"/>
            <p:cNvSpPr txBox="1"/>
            <p:nvPr/>
          </p:nvSpPr>
          <p:spPr>
            <a:xfrm>
              <a:off x="4260122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Предложение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готовность про-давцов продать товар по разным ценам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4260122" y="3271520"/>
              <a:ext cx="3801423" cy="9439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4260122" y="3271520"/>
              <a:ext cx="3801423" cy="9439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предложения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коли- чество товара, которое продавцы готовы продать по определённой цене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0" name="Google Shape;200;p6"/>
          <p:cNvGrpSpPr/>
          <p:nvPr/>
        </p:nvGrpSpPr>
        <p:grpSpPr>
          <a:xfrm>
            <a:off x="2068697" y="6122172"/>
            <a:ext cx="8064896" cy="574040"/>
            <a:chOff x="3349" y="1954098"/>
            <a:chExt cx="3801423" cy="862072"/>
          </a:xfrm>
        </p:grpSpPr>
        <p:sp>
          <p:nvSpPr>
            <p:cNvPr id="201" name="Google Shape;201;p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количество денег, за которое продаётся или покупается экономи- ческое благо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3" name="Google Shape;203;p6"/>
          <p:cNvSpPr/>
          <p:nvPr/>
        </p:nvSpPr>
        <p:spPr>
          <a:xfrm>
            <a:off x="8117369" y="5588276"/>
            <a:ext cx="288032" cy="533896"/>
          </a:xfrm>
          <a:prstGeom prst="downArrow">
            <a:avLst>
              <a:gd fmla="val 50000" name="adj1"/>
              <a:gd fmla="val 9791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6"/>
          <p:cNvSpPr/>
          <p:nvPr/>
        </p:nvSpPr>
        <p:spPr>
          <a:xfrm>
            <a:off x="3868897" y="5588276"/>
            <a:ext cx="288032" cy="533896"/>
          </a:xfrm>
          <a:prstGeom prst="downArrow">
            <a:avLst>
              <a:gd fmla="val 50000" name="adj1"/>
              <a:gd fmla="val 9791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grpSp>
        <p:nvGrpSpPr>
          <p:cNvPr id="210" name="Google Shape;210;p7"/>
          <p:cNvGrpSpPr/>
          <p:nvPr/>
        </p:nvGrpSpPr>
        <p:grpSpPr>
          <a:xfrm>
            <a:off x="4968814" y="2581747"/>
            <a:ext cx="5106517" cy="3924705"/>
            <a:chOff x="3779909" y="3418359"/>
            <a:chExt cx="4164502" cy="3164848"/>
          </a:xfrm>
        </p:grpSpPr>
        <p:cxnSp>
          <p:nvCxnSpPr>
            <p:cNvPr id="211" name="Google Shape;211;p7"/>
            <p:cNvCxnSpPr/>
            <p:nvPr/>
          </p:nvCxnSpPr>
          <p:spPr>
            <a:xfrm>
              <a:off x="4127990" y="6470047"/>
              <a:ext cx="3816421" cy="0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212" name="Google Shape;212;p7"/>
            <p:cNvCxnSpPr/>
            <p:nvPr/>
          </p:nvCxnSpPr>
          <p:spPr>
            <a:xfrm rot="10800000">
              <a:off x="4127990" y="3445714"/>
              <a:ext cx="0" cy="3024334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cxnSp>
          <p:nvCxnSpPr>
            <p:cNvPr id="213" name="Google Shape;213;p7"/>
            <p:cNvCxnSpPr/>
            <p:nvPr/>
          </p:nvCxnSpPr>
          <p:spPr>
            <a:xfrm>
              <a:off x="4632045" y="4165793"/>
              <a:ext cx="1800199" cy="1800198"/>
            </a:xfrm>
            <a:prstGeom prst="straightConnector1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cxnSp>
        <p:sp>
          <p:nvSpPr>
            <p:cNvPr id="214" name="Google Shape;214;p7"/>
            <p:cNvSpPr txBox="1"/>
            <p:nvPr/>
          </p:nvSpPr>
          <p:spPr>
            <a:xfrm>
              <a:off x="3803954" y="6285381"/>
              <a:ext cx="261721" cy="29782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0</a:t>
              </a:r>
              <a:endParaRPr/>
            </a:p>
          </p:txBody>
        </p:sp>
        <p:sp>
          <p:nvSpPr>
            <p:cNvPr id="215" name="Google Shape;215;p7"/>
            <p:cNvSpPr txBox="1"/>
            <p:nvPr/>
          </p:nvSpPr>
          <p:spPr>
            <a:xfrm>
              <a:off x="7623489" y="6061693"/>
              <a:ext cx="281329" cy="29782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Q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7"/>
            <p:cNvSpPr txBox="1"/>
            <p:nvPr/>
          </p:nvSpPr>
          <p:spPr>
            <a:xfrm>
              <a:off x="3779909" y="3418359"/>
              <a:ext cx="265642" cy="29782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P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7"/>
            <p:cNvSpPr txBox="1"/>
            <p:nvPr/>
          </p:nvSpPr>
          <p:spPr>
            <a:xfrm>
              <a:off x="4632045" y="3867966"/>
              <a:ext cx="263027" cy="29782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d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7"/>
            <p:cNvSpPr txBox="1"/>
            <p:nvPr/>
          </p:nvSpPr>
          <p:spPr>
            <a:xfrm>
              <a:off x="6362442" y="5558757"/>
              <a:ext cx="263027" cy="29782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d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9" name="Google Shape;219;p7"/>
          <p:cNvSpPr txBox="1"/>
          <p:nvPr/>
        </p:nvSpPr>
        <p:spPr>
          <a:xfrm>
            <a:off x="2784362" y="4163176"/>
            <a:ext cx="2302233" cy="9233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 - величина спроса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 - цена товара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dd - кривая спроса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0" name="Google Shape;220;p7"/>
          <p:cNvGrpSpPr/>
          <p:nvPr/>
        </p:nvGrpSpPr>
        <p:grpSpPr>
          <a:xfrm>
            <a:off x="1104900" y="1451656"/>
            <a:ext cx="9980682" cy="851597"/>
            <a:chOff x="3349" y="1954098"/>
            <a:chExt cx="3801423" cy="862072"/>
          </a:xfrm>
        </p:grpSpPr>
        <p:sp>
          <p:nvSpPr>
            <p:cNvPr id="221" name="Google Shape;221;p7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7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 спроса: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спроса уменьшается по мере увеличения цены товара, т.е. между ве- личиной спроса и ценой существует обратная зависимость: повышение цены вызывает пони- жение величины спроса, а снижение цены вызывает повышение величины спроса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Спрос, предложение и рыночная цена</a:t>
            </a:r>
            <a:endParaRPr/>
          </a:p>
        </p:txBody>
      </p:sp>
      <p:grpSp>
        <p:nvGrpSpPr>
          <p:cNvPr id="228" name="Google Shape;228;p8"/>
          <p:cNvGrpSpPr/>
          <p:nvPr/>
        </p:nvGrpSpPr>
        <p:grpSpPr>
          <a:xfrm>
            <a:off x="2465451" y="1477588"/>
            <a:ext cx="7259578" cy="5194451"/>
            <a:chOff x="330650" y="2950"/>
            <a:chExt cx="7259578" cy="5194451"/>
          </a:xfrm>
        </p:grpSpPr>
        <p:sp>
          <p:nvSpPr>
            <p:cNvPr id="229" name="Google Shape;229;p8"/>
            <p:cNvSpPr/>
            <p:nvPr/>
          </p:nvSpPr>
          <p:spPr>
            <a:xfrm>
              <a:off x="330650" y="2950"/>
              <a:ext cx="4239716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8"/>
            <p:cNvSpPr txBox="1"/>
            <p:nvPr/>
          </p:nvSpPr>
          <p:spPr>
            <a:xfrm>
              <a:off x="346254" y="18554"/>
              <a:ext cx="4208508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изменения спроса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8"/>
            <p:cNvSpPr/>
            <p:nvPr/>
          </p:nvSpPr>
          <p:spPr>
            <a:xfrm>
              <a:off x="754622" y="535714"/>
              <a:ext cx="423971" cy="3995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8"/>
            <p:cNvSpPr/>
            <p:nvPr/>
          </p:nvSpPr>
          <p:spPr>
            <a:xfrm>
              <a:off x="1178594" y="668905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8"/>
            <p:cNvSpPr txBox="1"/>
            <p:nvPr/>
          </p:nvSpPr>
          <p:spPr>
            <a:xfrm>
              <a:off x="1194198" y="684509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цена на товар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754622" y="535714"/>
              <a:ext cx="423971" cy="10655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8"/>
            <p:cNvSpPr/>
            <p:nvPr/>
          </p:nvSpPr>
          <p:spPr>
            <a:xfrm>
              <a:off x="1178594" y="1334860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8"/>
            <p:cNvSpPr txBox="1"/>
            <p:nvPr/>
          </p:nvSpPr>
          <p:spPr>
            <a:xfrm>
              <a:off x="1194198" y="1350464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покупателей на рынке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754622" y="535714"/>
              <a:ext cx="423971" cy="17314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1178594" y="2000816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 txBox="1"/>
            <p:nvPr/>
          </p:nvSpPr>
          <p:spPr>
            <a:xfrm>
              <a:off x="1194198" y="2016420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доходы покупателей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8"/>
            <p:cNvSpPr/>
            <p:nvPr/>
          </p:nvSpPr>
          <p:spPr>
            <a:xfrm>
              <a:off x="754622" y="535714"/>
              <a:ext cx="423971" cy="23974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8"/>
            <p:cNvSpPr/>
            <p:nvPr/>
          </p:nvSpPr>
          <p:spPr>
            <a:xfrm>
              <a:off x="1178594" y="2666771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8"/>
            <p:cNvSpPr txBox="1"/>
            <p:nvPr/>
          </p:nvSpPr>
          <p:spPr>
            <a:xfrm>
              <a:off x="1194198" y="2682375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вкусы и предпочтения покупателей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8"/>
            <p:cNvSpPr/>
            <p:nvPr/>
          </p:nvSpPr>
          <p:spPr>
            <a:xfrm>
              <a:off x="754622" y="535714"/>
              <a:ext cx="423971" cy="30633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8"/>
            <p:cNvSpPr/>
            <p:nvPr/>
          </p:nvSpPr>
          <p:spPr>
            <a:xfrm>
              <a:off x="1178594" y="3332726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8"/>
            <p:cNvSpPr txBox="1"/>
            <p:nvPr/>
          </p:nvSpPr>
          <p:spPr>
            <a:xfrm>
              <a:off x="1194198" y="3348330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сезонность товара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754622" y="535714"/>
              <a:ext cx="423971" cy="37293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8"/>
            <p:cNvSpPr/>
            <p:nvPr/>
          </p:nvSpPr>
          <p:spPr>
            <a:xfrm>
              <a:off x="1178594" y="3998682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1194198" y="4014286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754622" y="535714"/>
              <a:ext cx="423971" cy="43953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8"/>
            <p:cNvSpPr/>
            <p:nvPr/>
          </p:nvSpPr>
          <p:spPr>
            <a:xfrm>
              <a:off x="1178594" y="4664637"/>
              <a:ext cx="6411634" cy="53276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1194198" y="4680241"/>
              <a:ext cx="6380426" cy="5015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цены на товары-субституты (заменяют друг друга) и това- ры-комплементы (дополняют друг друга)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19.02.2024</vt:lpwstr>
  </property>
</Properties>
</file>