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y="6858000" cx="12192000"/>
  <p:notesSz cx="6858000" cy="9144000"/>
  <p:embeddedFontLst>
    <p:embeddedFont>
      <p:font typeface="Anta"/>
      <p:regular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2" roundtripDataSignature="AMtx7mjCgXzQidCTQIcnM6Eh5zvDVSY4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FFEB0AF-0477-429B-B3DB-5E78DF623BA2}">
  <a:tblStyle styleId="{0FFEB0AF-0477-429B-B3DB-5E78DF623BA2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Anta-regular.fntdata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32" Type="http://customschemas.google.com/relationships/presentationmetadata" Target="meta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4" name="Google Shape;30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" name="Google Shape;34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7" name="Google Shape;36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5" name="Google Shape;38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1" name="Google Shape;401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8" name="Google Shape;42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6" name="Google Shape;446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6" name="Google Shape;476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7" name="Google Shape;497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4" name="Google Shape;504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1" name="Google Shape;511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8" name="Google Shape;518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8" name="Google Shape;548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9" name="Google Shape;549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8" name="Google Shape;578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9" name="Google Shape;579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6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6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6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6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6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6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6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6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6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6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5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5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6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7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7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7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7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7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7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9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3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3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3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3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3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3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3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3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3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3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3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5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5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5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5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53920" y="2537865"/>
            <a:ext cx="5693075" cy="137538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Основы уголовного права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53920" y="3862085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68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://belinfund.by/wp-content/uploads/2021/01/4172cea36093761876222f4b2d9df382_XL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0" r="17883" t="0"/>
          <a:stretch/>
        </p:blipFill>
        <p:spPr>
          <a:xfrm>
            <a:off x="6935638" y="1291071"/>
            <a:ext cx="5256362" cy="42281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266" name="Google Shape;266;p10"/>
          <p:cNvGrpSpPr/>
          <p:nvPr/>
        </p:nvGrpSpPr>
        <p:grpSpPr>
          <a:xfrm>
            <a:off x="1797964" y="1424553"/>
            <a:ext cx="8594553" cy="5294228"/>
            <a:chOff x="97881" y="1195"/>
            <a:chExt cx="8594553" cy="5294228"/>
          </a:xfrm>
        </p:grpSpPr>
        <p:sp>
          <p:nvSpPr>
            <p:cNvPr id="267" name="Google Shape;267;p10"/>
            <p:cNvSpPr/>
            <p:nvPr/>
          </p:nvSpPr>
          <p:spPr>
            <a:xfrm>
              <a:off x="97881" y="1195"/>
              <a:ext cx="7868738" cy="358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0"/>
            <p:cNvSpPr txBox="1"/>
            <p:nvPr/>
          </p:nvSpPr>
          <p:spPr>
            <a:xfrm>
              <a:off x="108394" y="22233"/>
              <a:ext cx="7847700" cy="337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Уголовная ответственность с 14 лет наступает только за: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10"/>
            <p:cNvSpPr/>
            <p:nvPr/>
          </p:nvSpPr>
          <p:spPr>
            <a:xfrm>
              <a:off x="884754" y="360125"/>
              <a:ext cx="786873" cy="26919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0" name="Google Shape;270;p10"/>
            <p:cNvSpPr/>
            <p:nvPr/>
          </p:nvSpPr>
          <p:spPr>
            <a:xfrm>
              <a:off x="1671628" y="449858"/>
              <a:ext cx="7020806" cy="358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0"/>
            <p:cNvSpPr txBox="1"/>
            <p:nvPr/>
          </p:nvSpPr>
          <p:spPr>
            <a:xfrm>
              <a:off x="1682141" y="470896"/>
              <a:ext cx="6999900" cy="337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убийство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2" name="Google Shape;272;p10"/>
            <p:cNvSpPr/>
            <p:nvPr/>
          </p:nvSpPr>
          <p:spPr>
            <a:xfrm>
              <a:off x="884754" y="360125"/>
              <a:ext cx="786873" cy="7178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3" name="Google Shape;273;p10"/>
            <p:cNvSpPr/>
            <p:nvPr/>
          </p:nvSpPr>
          <p:spPr>
            <a:xfrm>
              <a:off x="1671628" y="898522"/>
              <a:ext cx="7020806" cy="358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0"/>
            <p:cNvSpPr txBox="1"/>
            <p:nvPr/>
          </p:nvSpPr>
          <p:spPr>
            <a:xfrm>
              <a:off x="1682141" y="919560"/>
              <a:ext cx="6999900" cy="337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причинение смерти по неосторожности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10"/>
            <p:cNvSpPr/>
            <p:nvPr/>
          </p:nvSpPr>
          <p:spPr>
            <a:xfrm>
              <a:off x="884754" y="360125"/>
              <a:ext cx="786873" cy="11665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10"/>
            <p:cNvSpPr/>
            <p:nvPr/>
          </p:nvSpPr>
          <p:spPr>
            <a:xfrm>
              <a:off x="1671628" y="1347185"/>
              <a:ext cx="7020806" cy="358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0"/>
            <p:cNvSpPr txBox="1"/>
            <p:nvPr/>
          </p:nvSpPr>
          <p:spPr>
            <a:xfrm>
              <a:off x="1682141" y="1368223"/>
              <a:ext cx="6999900" cy="337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умышленное причинение тяжкого телесного повреждения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10"/>
            <p:cNvSpPr/>
            <p:nvPr/>
          </p:nvSpPr>
          <p:spPr>
            <a:xfrm>
              <a:off x="884754" y="360125"/>
              <a:ext cx="786873" cy="16151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10"/>
            <p:cNvSpPr/>
            <p:nvPr/>
          </p:nvSpPr>
          <p:spPr>
            <a:xfrm>
              <a:off x="1671628" y="1795848"/>
              <a:ext cx="7020806" cy="358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0"/>
            <p:cNvSpPr txBox="1"/>
            <p:nvPr/>
          </p:nvSpPr>
          <p:spPr>
            <a:xfrm>
              <a:off x="1682141" y="1816886"/>
              <a:ext cx="6999900" cy="337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умышленное причинение менее тяжкого телесного повреждения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10"/>
            <p:cNvSpPr/>
            <p:nvPr/>
          </p:nvSpPr>
          <p:spPr>
            <a:xfrm>
              <a:off x="884754" y="360125"/>
              <a:ext cx="786873" cy="20638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10"/>
            <p:cNvSpPr/>
            <p:nvPr/>
          </p:nvSpPr>
          <p:spPr>
            <a:xfrm>
              <a:off x="1671628" y="2244512"/>
              <a:ext cx="7020806" cy="358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0"/>
            <p:cNvSpPr txBox="1"/>
            <p:nvPr/>
          </p:nvSpPr>
          <p:spPr>
            <a:xfrm>
              <a:off x="1682141" y="2265550"/>
              <a:ext cx="6999900" cy="337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изнасилование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10"/>
            <p:cNvSpPr/>
            <p:nvPr/>
          </p:nvSpPr>
          <p:spPr>
            <a:xfrm>
              <a:off x="884754" y="360125"/>
              <a:ext cx="786873" cy="25125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10"/>
            <p:cNvSpPr/>
            <p:nvPr/>
          </p:nvSpPr>
          <p:spPr>
            <a:xfrm>
              <a:off x="1671628" y="2693175"/>
              <a:ext cx="7020806" cy="358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0"/>
            <p:cNvSpPr txBox="1"/>
            <p:nvPr/>
          </p:nvSpPr>
          <p:spPr>
            <a:xfrm>
              <a:off x="1682141" y="2714213"/>
              <a:ext cx="6999900" cy="337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насильственные действия сексуального характера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7" name="Google Shape;287;p10"/>
            <p:cNvSpPr/>
            <p:nvPr/>
          </p:nvSpPr>
          <p:spPr>
            <a:xfrm>
              <a:off x="884754" y="360125"/>
              <a:ext cx="786873" cy="29611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10"/>
            <p:cNvSpPr/>
            <p:nvPr/>
          </p:nvSpPr>
          <p:spPr>
            <a:xfrm>
              <a:off x="1671628" y="3141839"/>
              <a:ext cx="7020806" cy="358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0"/>
            <p:cNvSpPr txBox="1"/>
            <p:nvPr/>
          </p:nvSpPr>
          <p:spPr>
            <a:xfrm>
              <a:off x="1682141" y="3162877"/>
              <a:ext cx="6999900" cy="337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похищение человека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10"/>
            <p:cNvSpPr/>
            <p:nvPr/>
          </p:nvSpPr>
          <p:spPr>
            <a:xfrm>
              <a:off x="884754" y="360125"/>
              <a:ext cx="786873" cy="34098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10"/>
            <p:cNvSpPr/>
            <p:nvPr/>
          </p:nvSpPr>
          <p:spPr>
            <a:xfrm>
              <a:off x="1671628" y="3590502"/>
              <a:ext cx="7020806" cy="358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0"/>
            <p:cNvSpPr txBox="1"/>
            <p:nvPr/>
          </p:nvSpPr>
          <p:spPr>
            <a:xfrm>
              <a:off x="1682141" y="3611540"/>
              <a:ext cx="6999900" cy="337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кражу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3" name="Google Shape;293;p10"/>
            <p:cNvSpPr/>
            <p:nvPr/>
          </p:nvSpPr>
          <p:spPr>
            <a:xfrm>
              <a:off x="884754" y="360125"/>
              <a:ext cx="786873" cy="38585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10"/>
            <p:cNvSpPr/>
            <p:nvPr/>
          </p:nvSpPr>
          <p:spPr>
            <a:xfrm>
              <a:off x="1671628" y="4039166"/>
              <a:ext cx="7020806" cy="358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0"/>
            <p:cNvSpPr txBox="1"/>
            <p:nvPr/>
          </p:nvSpPr>
          <p:spPr>
            <a:xfrm>
              <a:off x="1682141" y="4049679"/>
              <a:ext cx="6999780" cy="3379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грабёж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10"/>
            <p:cNvSpPr/>
            <p:nvPr/>
          </p:nvSpPr>
          <p:spPr>
            <a:xfrm>
              <a:off x="884754" y="360125"/>
              <a:ext cx="786873" cy="43071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10"/>
            <p:cNvSpPr/>
            <p:nvPr/>
          </p:nvSpPr>
          <p:spPr>
            <a:xfrm>
              <a:off x="1671628" y="4487829"/>
              <a:ext cx="7020806" cy="358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0"/>
            <p:cNvSpPr txBox="1"/>
            <p:nvPr/>
          </p:nvSpPr>
          <p:spPr>
            <a:xfrm>
              <a:off x="1682141" y="4498342"/>
              <a:ext cx="6999780" cy="3379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разбой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9" name="Google Shape;299;p10"/>
            <p:cNvSpPr/>
            <p:nvPr/>
          </p:nvSpPr>
          <p:spPr>
            <a:xfrm>
              <a:off x="884754" y="360125"/>
              <a:ext cx="786873" cy="47558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0" name="Google Shape;300;p10"/>
            <p:cNvSpPr/>
            <p:nvPr/>
          </p:nvSpPr>
          <p:spPr>
            <a:xfrm>
              <a:off x="1671628" y="4936493"/>
              <a:ext cx="7020806" cy="3589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0"/>
            <p:cNvSpPr txBox="1"/>
            <p:nvPr/>
          </p:nvSpPr>
          <p:spPr>
            <a:xfrm>
              <a:off x="1682141" y="4947006"/>
              <a:ext cx="6999780" cy="3379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вымогательство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308" name="Google Shape;308;p11"/>
          <p:cNvGrpSpPr/>
          <p:nvPr/>
        </p:nvGrpSpPr>
        <p:grpSpPr>
          <a:xfrm>
            <a:off x="1113371" y="1438618"/>
            <a:ext cx="9963738" cy="5283352"/>
            <a:chOff x="8471" y="6633"/>
            <a:chExt cx="9963738" cy="5283352"/>
          </a:xfrm>
        </p:grpSpPr>
        <p:sp>
          <p:nvSpPr>
            <p:cNvPr id="309" name="Google Shape;309;p11"/>
            <p:cNvSpPr/>
            <p:nvPr/>
          </p:nvSpPr>
          <p:spPr>
            <a:xfrm>
              <a:off x="8471" y="6633"/>
              <a:ext cx="7566942" cy="3581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1"/>
            <p:cNvSpPr txBox="1"/>
            <p:nvPr/>
          </p:nvSpPr>
          <p:spPr>
            <a:xfrm>
              <a:off x="18962" y="17124"/>
              <a:ext cx="7545960" cy="3372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Уголовная ответственность с 14 лет наступает только за: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1"/>
            <p:cNvSpPr/>
            <p:nvPr/>
          </p:nvSpPr>
          <p:spPr>
            <a:xfrm>
              <a:off x="765165" y="364827"/>
              <a:ext cx="756694" cy="2686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11"/>
            <p:cNvSpPr/>
            <p:nvPr/>
          </p:nvSpPr>
          <p:spPr>
            <a:xfrm>
              <a:off x="1521860" y="454375"/>
              <a:ext cx="8450349" cy="3581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1"/>
            <p:cNvSpPr txBox="1"/>
            <p:nvPr/>
          </p:nvSpPr>
          <p:spPr>
            <a:xfrm>
              <a:off x="1532351" y="464866"/>
              <a:ext cx="8429367" cy="3372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хищение путём использования компьютерной техники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11"/>
            <p:cNvSpPr/>
            <p:nvPr/>
          </p:nvSpPr>
          <p:spPr>
            <a:xfrm>
              <a:off x="765165" y="364827"/>
              <a:ext cx="756694" cy="7163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5" name="Google Shape;315;p11"/>
            <p:cNvSpPr/>
            <p:nvPr/>
          </p:nvSpPr>
          <p:spPr>
            <a:xfrm>
              <a:off x="1521860" y="902117"/>
              <a:ext cx="8450349" cy="3581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1"/>
            <p:cNvSpPr txBox="1"/>
            <p:nvPr/>
          </p:nvSpPr>
          <p:spPr>
            <a:xfrm>
              <a:off x="1532351" y="912608"/>
              <a:ext cx="8429367" cy="3372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угон транспортного средства или маломерного судна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1"/>
            <p:cNvSpPr/>
            <p:nvPr/>
          </p:nvSpPr>
          <p:spPr>
            <a:xfrm>
              <a:off x="765165" y="364827"/>
              <a:ext cx="756694" cy="11641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11"/>
            <p:cNvSpPr/>
            <p:nvPr/>
          </p:nvSpPr>
          <p:spPr>
            <a:xfrm>
              <a:off x="1521860" y="1349858"/>
              <a:ext cx="8450349" cy="3581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1"/>
            <p:cNvSpPr txBox="1"/>
            <p:nvPr/>
          </p:nvSpPr>
          <p:spPr>
            <a:xfrm>
              <a:off x="1532351" y="1360349"/>
              <a:ext cx="8429367" cy="3372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умышленное уничтожение либо повреждение имущества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11"/>
            <p:cNvSpPr/>
            <p:nvPr/>
          </p:nvSpPr>
          <p:spPr>
            <a:xfrm>
              <a:off x="765165" y="364827"/>
              <a:ext cx="756694" cy="16118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11"/>
            <p:cNvSpPr/>
            <p:nvPr/>
          </p:nvSpPr>
          <p:spPr>
            <a:xfrm>
              <a:off x="1521860" y="1797600"/>
              <a:ext cx="8450349" cy="3581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1"/>
            <p:cNvSpPr txBox="1"/>
            <p:nvPr/>
          </p:nvSpPr>
          <p:spPr>
            <a:xfrm>
              <a:off x="1532351" y="1808091"/>
              <a:ext cx="8429367" cy="3372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захват заложника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3" name="Google Shape;323;p11"/>
            <p:cNvSpPr/>
            <p:nvPr/>
          </p:nvSpPr>
          <p:spPr>
            <a:xfrm>
              <a:off x="765165" y="364827"/>
              <a:ext cx="756694" cy="205961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4" name="Google Shape;324;p11"/>
            <p:cNvSpPr/>
            <p:nvPr/>
          </p:nvSpPr>
          <p:spPr>
            <a:xfrm>
              <a:off x="1521860" y="2245342"/>
              <a:ext cx="8450349" cy="3581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1"/>
            <p:cNvSpPr txBox="1"/>
            <p:nvPr/>
          </p:nvSpPr>
          <p:spPr>
            <a:xfrm>
              <a:off x="1532351" y="2255833"/>
              <a:ext cx="8429367" cy="3372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хищение огнестрельного оружия, боеприпасов или взрывчатых веществ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6" name="Google Shape;326;p11"/>
            <p:cNvSpPr/>
            <p:nvPr/>
          </p:nvSpPr>
          <p:spPr>
            <a:xfrm>
              <a:off x="765165" y="364827"/>
              <a:ext cx="756694" cy="25073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11"/>
            <p:cNvSpPr/>
            <p:nvPr/>
          </p:nvSpPr>
          <p:spPr>
            <a:xfrm>
              <a:off x="1521860" y="2693084"/>
              <a:ext cx="8450349" cy="3581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1"/>
            <p:cNvSpPr txBox="1"/>
            <p:nvPr/>
          </p:nvSpPr>
          <p:spPr>
            <a:xfrm>
              <a:off x="1532351" y="2703575"/>
              <a:ext cx="8429367" cy="3372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умышленное приведение в негодность транспортного средства или путей сооб- щения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1"/>
            <p:cNvSpPr/>
            <p:nvPr/>
          </p:nvSpPr>
          <p:spPr>
            <a:xfrm>
              <a:off x="765165" y="364827"/>
              <a:ext cx="756694" cy="29550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1"/>
            <p:cNvSpPr/>
            <p:nvPr/>
          </p:nvSpPr>
          <p:spPr>
            <a:xfrm>
              <a:off x="1521860" y="3140825"/>
              <a:ext cx="8450349" cy="3581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1"/>
            <p:cNvSpPr txBox="1"/>
            <p:nvPr/>
          </p:nvSpPr>
          <p:spPr>
            <a:xfrm>
              <a:off x="1532351" y="3151316"/>
              <a:ext cx="8429367" cy="3372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хищение наркотических средств, психотропных веществ, их прекурсоров (веще- ство, участвующее в реакции) и аналогов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11"/>
            <p:cNvSpPr/>
            <p:nvPr/>
          </p:nvSpPr>
          <p:spPr>
            <a:xfrm>
              <a:off x="765165" y="364827"/>
              <a:ext cx="756694" cy="34028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1"/>
            <p:cNvSpPr/>
            <p:nvPr/>
          </p:nvSpPr>
          <p:spPr>
            <a:xfrm>
              <a:off x="1521860" y="3588567"/>
              <a:ext cx="8450349" cy="3581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1"/>
            <p:cNvSpPr txBox="1"/>
            <p:nvPr/>
          </p:nvSpPr>
          <p:spPr>
            <a:xfrm>
              <a:off x="1532351" y="3599058"/>
              <a:ext cx="8429367" cy="3372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незаконный оборот наркотических средств, психотропных веществ, их прекур- соров или аналогов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1"/>
            <p:cNvSpPr/>
            <p:nvPr/>
          </p:nvSpPr>
          <p:spPr>
            <a:xfrm>
              <a:off x="765165" y="364827"/>
              <a:ext cx="756694" cy="38505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11"/>
            <p:cNvSpPr/>
            <p:nvPr/>
          </p:nvSpPr>
          <p:spPr>
            <a:xfrm>
              <a:off x="1521860" y="4036309"/>
              <a:ext cx="8450349" cy="3581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1"/>
            <p:cNvSpPr txBox="1"/>
            <p:nvPr/>
          </p:nvSpPr>
          <p:spPr>
            <a:xfrm>
              <a:off x="1532351" y="4046800"/>
              <a:ext cx="8429367" cy="3372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хулиганство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11"/>
            <p:cNvSpPr/>
            <p:nvPr/>
          </p:nvSpPr>
          <p:spPr>
            <a:xfrm>
              <a:off x="765165" y="364827"/>
              <a:ext cx="756694" cy="42983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9" name="Google Shape;339;p11"/>
            <p:cNvSpPr/>
            <p:nvPr/>
          </p:nvSpPr>
          <p:spPr>
            <a:xfrm>
              <a:off x="1521860" y="4484051"/>
              <a:ext cx="8450349" cy="3581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1"/>
            <p:cNvSpPr txBox="1"/>
            <p:nvPr/>
          </p:nvSpPr>
          <p:spPr>
            <a:xfrm>
              <a:off x="1532351" y="4494542"/>
              <a:ext cx="8429367" cy="3372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заведомо ложное сообщение об опасности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1"/>
            <p:cNvSpPr/>
            <p:nvPr/>
          </p:nvSpPr>
          <p:spPr>
            <a:xfrm>
              <a:off x="765165" y="364827"/>
              <a:ext cx="756694" cy="47460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2" name="Google Shape;342;p11"/>
            <p:cNvSpPr/>
            <p:nvPr/>
          </p:nvSpPr>
          <p:spPr>
            <a:xfrm>
              <a:off x="1521860" y="4931792"/>
              <a:ext cx="8450349" cy="3581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1"/>
            <p:cNvSpPr txBox="1"/>
            <p:nvPr/>
          </p:nvSpPr>
          <p:spPr>
            <a:xfrm>
              <a:off x="1532351" y="4942283"/>
              <a:ext cx="8429367" cy="3372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осквернение сооружений и порчу имущества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350" name="Google Shape;350;p12"/>
          <p:cNvGrpSpPr/>
          <p:nvPr/>
        </p:nvGrpSpPr>
        <p:grpSpPr>
          <a:xfrm>
            <a:off x="1724629" y="2251522"/>
            <a:ext cx="8741222" cy="3355621"/>
            <a:chOff x="2830" y="698766"/>
            <a:chExt cx="8741222" cy="3355621"/>
          </a:xfrm>
        </p:grpSpPr>
        <p:sp>
          <p:nvSpPr>
            <p:cNvPr id="351" name="Google Shape;351;p12"/>
            <p:cNvSpPr/>
            <p:nvPr/>
          </p:nvSpPr>
          <p:spPr>
            <a:xfrm>
              <a:off x="6587302" y="1743048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12"/>
            <p:cNvSpPr/>
            <p:nvPr/>
          </p:nvSpPr>
          <p:spPr>
            <a:xfrm>
              <a:off x="4373442" y="1073809"/>
              <a:ext cx="2259580" cy="2970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3" name="Google Shape;353;p12"/>
            <p:cNvSpPr/>
            <p:nvPr/>
          </p:nvSpPr>
          <p:spPr>
            <a:xfrm>
              <a:off x="2068141" y="1743048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4" name="Google Shape;354;p12"/>
            <p:cNvSpPr/>
            <p:nvPr/>
          </p:nvSpPr>
          <p:spPr>
            <a:xfrm>
              <a:off x="2113861" y="1073809"/>
              <a:ext cx="2259580" cy="2970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5" name="Google Shape;355;p12"/>
            <p:cNvSpPr/>
            <p:nvPr/>
          </p:nvSpPr>
          <p:spPr>
            <a:xfrm>
              <a:off x="2233938" y="698766"/>
              <a:ext cx="4279006" cy="3750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2"/>
            <p:cNvSpPr txBox="1"/>
            <p:nvPr/>
          </p:nvSpPr>
          <p:spPr>
            <a:xfrm>
              <a:off x="2233938" y="698766"/>
              <a:ext cx="4279006" cy="3750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ответственности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2"/>
            <p:cNvSpPr/>
            <p:nvPr/>
          </p:nvSpPr>
          <p:spPr>
            <a:xfrm>
              <a:off x="2830" y="1370906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2"/>
            <p:cNvSpPr txBox="1"/>
            <p:nvPr/>
          </p:nvSpPr>
          <p:spPr>
            <a:xfrm>
              <a:off x="20996" y="1389072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презумпция невиновности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2"/>
            <p:cNvSpPr/>
            <p:nvPr/>
          </p:nvSpPr>
          <p:spPr>
            <a:xfrm>
              <a:off x="2830" y="2040146"/>
              <a:ext cx="4222062" cy="20142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2"/>
            <p:cNvSpPr txBox="1"/>
            <p:nvPr/>
          </p:nvSpPr>
          <p:spPr>
            <a:xfrm>
              <a:off x="2830" y="2040146"/>
              <a:ext cx="4222062" cy="2014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принцип, обозначающий, что лицо считается невиновным, пока его вина в совершённом преступлении не будет доказана в порядке, предусмотренном законом, и установлена вступившим в законную силу приговором суда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1" name="Google Shape;361;p12"/>
            <p:cNvSpPr/>
            <p:nvPr/>
          </p:nvSpPr>
          <p:spPr>
            <a:xfrm>
              <a:off x="4521990" y="1370906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2"/>
            <p:cNvSpPr txBox="1"/>
            <p:nvPr/>
          </p:nvSpPr>
          <p:spPr>
            <a:xfrm>
              <a:off x="4540156" y="1389072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справедливости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3" name="Google Shape;363;p12"/>
            <p:cNvSpPr/>
            <p:nvPr/>
          </p:nvSpPr>
          <p:spPr>
            <a:xfrm>
              <a:off x="4521990" y="2040146"/>
              <a:ext cx="4222062" cy="20142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2"/>
            <p:cNvSpPr txBox="1"/>
            <p:nvPr/>
          </p:nvSpPr>
          <p:spPr>
            <a:xfrm>
              <a:off x="4521990" y="2040146"/>
              <a:ext cx="4222062" cy="2014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соответствие ответственности характеру и степени общественной опасности преступления, обстоятельствам совершения и личности виновного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371" name="Google Shape;371;p13"/>
          <p:cNvGrpSpPr/>
          <p:nvPr/>
        </p:nvGrpSpPr>
        <p:grpSpPr>
          <a:xfrm>
            <a:off x="1717417" y="2339000"/>
            <a:ext cx="8755646" cy="2887365"/>
            <a:chOff x="587" y="898388"/>
            <a:chExt cx="8755646" cy="2887365"/>
          </a:xfrm>
        </p:grpSpPr>
        <p:sp>
          <p:nvSpPr>
            <p:cNvPr id="372" name="Google Shape;372;p13"/>
            <p:cNvSpPr/>
            <p:nvPr/>
          </p:nvSpPr>
          <p:spPr>
            <a:xfrm>
              <a:off x="4378411" y="1378246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3" name="Google Shape;373;p13"/>
            <p:cNvSpPr/>
            <p:nvPr/>
          </p:nvSpPr>
          <p:spPr>
            <a:xfrm>
              <a:off x="4332690" y="1378246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4" name="Google Shape;374;p13"/>
            <p:cNvSpPr/>
            <p:nvPr/>
          </p:nvSpPr>
          <p:spPr>
            <a:xfrm>
              <a:off x="1280653" y="1378246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5" name="Google Shape;375;p13"/>
            <p:cNvSpPr/>
            <p:nvPr/>
          </p:nvSpPr>
          <p:spPr>
            <a:xfrm>
              <a:off x="2839951" y="898388"/>
              <a:ext cx="3076918" cy="4798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3"/>
            <p:cNvSpPr txBox="1"/>
            <p:nvPr/>
          </p:nvSpPr>
          <p:spPr>
            <a:xfrm>
              <a:off x="2839951" y="898388"/>
              <a:ext cx="3076918" cy="4798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Цели ответственности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587" y="1915873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3"/>
            <p:cNvSpPr txBox="1"/>
            <p:nvPr/>
          </p:nvSpPr>
          <p:spPr>
            <a:xfrm>
              <a:off x="587" y="1915873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исправление лица, совершившего преступление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3098345" y="1915873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3"/>
            <p:cNvSpPr txBox="1"/>
            <p:nvPr/>
          </p:nvSpPr>
          <p:spPr>
            <a:xfrm>
              <a:off x="3098345" y="1915873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предупреждение совершения осуждённым новых преступлений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6196103" y="1915873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3"/>
            <p:cNvSpPr txBox="1"/>
            <p:nvPr/>
          </p:nvSpPr>
          <p:spPr>
            <a:xfrm>
              <a:off x="6196103" y="1915873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предупреждение совершения преступлений другими лицами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389" name="Google Shape;389;p14"/>
          <p:cNvGrpSpPr/>
          <p:nvPr/>
        </p:nvGrpSpPr>
        <p:grpSpPr>
          <a:xfrm>
            <a:off x="1777720" y="2024315"/>
            <a:ext cx="8624765" cy="3792320"/>
            <a:chOff x="0" y="541052"/>
            <a:chExt cx="8624765" cy="3792320"/>
          </a:xfrm>
        </p:grpSpPr>
        <p:sp>
          <p:nvSpPr>
            <p:cNvPr id="390" name="Google Shape;390;p14"/>
            <p:cNvSpPr/>
            <p:nvPr/>
          </p:nvSpPr>
          <p:spPr>
            <a:xfrm>
              <a:off x="0" y="541052"/>
              <a:ext cx="4241627" cy="3792320"/>
            </a:xfrm>
            <a:prstGeom prst="roundRect">
              <a:avLst>
                <a:gd fmla="val 5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4"/>
            <p:cNvSpPr txBox="1"/>
            <p:nvPr/>
          </p:nvSpPr>
          <p:spPr>
            <a:xfrm rot="-5400000">
              <a:off x="-1130688" y="1671741"/>
              <a:ext cx="3109702" cy="8483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0" spcFirstLastPara="1" rIns="88900" wrap="square" tIns="6857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Меры ответственности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2" name="Google Shape;392;p14"/>
            <p:cNvSpPr/>
            <p:nvPr/>
          </p:nvSpPr>
          <p:spPr>
            <a:xfrm>
              <a:off x="848325" y="541052"/>
              <a:ext cx="3160012" cy="379232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14"/>
            <p:cNvSpPr txBox="1"/>
            <p:nvPr/>
          </p:nvSpPr>
          <p:spPr>
            <a:xfrm>
              <a:off x="848325" y="541052"/>
              <a:ext cx="3160012" cy="37923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0" spcFirstLastPara="1" rIns="0" wrap="square" tIns="61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наказание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отсрочка исполнения назна- ченного наказания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условное неприменение наз- наченного наказания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осуждение без назначения наказания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применение в отношении несовершеннолетних при- нудительных мер воспита- тельного характера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4" name="Google Shape;394;p14"/>
            <p:cNvSpPr/>
            <p:nvPr/>
          </p:nvSpPr>
          <p:spPr>
            <a:xfrm>
              <a:off x="4383138" y="541052"/>
              <a:ext cx="4241627" cy="3792320"/>
            </a:xfrm>
            <a:prstGeom prst="roundRect">
              <a:avLst>
                <a:gd fmla="val 5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14"/>
            <p:cNvSpPr txBox="1"/>
            <p:nvPr/>
          </p:nvSpPr>
          <p:spPr>
            <a:xfrm rot="-5400000">
              <a:off x="3252450" y="1671741"/>
              <a:ext cx="3109702" cy="8483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0" spcFirstLastPara="1" rIns="88900" wrap="square" tIns="6857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Наказание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6" name="Google Shape;396;p14"/>
            <p:cNvSpPr/>
            <p:nvPr/>
          </p:nvSpPr>
          <p:spPr>
            <a:xfrm rot="5400000">
              <a:off x="4056222" y="3490591"/>
              <a:ext cx="747980" cy="636244"/>
            </a:xfrm>
            <a:prstGeom prst="flowChartExtra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4"/>
            <p:cNvSpPr/>
            <p:nvPr/>
          </p:nvSpPr>
          <p:spPr>
            <a:xfrm>
              <a:off x="5231464" y="541052"/>
              <a:ext cx="3160012" cy="379232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4"/>
            <p:cNvSpPr txBox="1"/>
            <p:nvPr/>
          </p:nvSpPr>
          <p:spPr>
            <a:xfrm>
              <a:off x="5231464" y="541052"/>
              <a:ext cx="3160012" cy="37923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0" spcFirstLastPara="1" rIns="0" wrap="square" tIns="61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Мера уголовной ответствен- ности, применяемая по при- говору суда к лицу, осуждён- ному за преступление: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предусматривает </a:t>
              </a:r>
              <a:r>
                <a:rPr i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лишение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или </a:t>
              </a:r>
              <a:r>
                <a:rPr i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ограничение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прав и сво- бод осуждённого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носит принудительный ха- рактер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применяется от имени Рес- публики Беларусь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Обстоятельства, исключающие, смягчающие и отягчающие уголовную ответственность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05" name="Google Shape;405;p15"/>
          <p:cNvGrpSpPr/>
          <p:nvPr/>
        </p:nvGrpSpPr>
        <p:grpSpPr>
          <a:xfrm>
            <a:off x="1705733" y="2064424"/>
            <a:ext cx="8779014" cy="3540034"/>
            <a:chOff x="5650" y="63096"/>
            <a:chExt cx="8779014" cy="3540034"/>
          </a:xfrm>
        </p:grpSpPr>
        <p:sp>
          <p:nvSpPr>
            <p:cNvPr id="406" name="Google Shape;406;p15"/>
            <p:cNvSpPr/>
            <p:nvPr/>
          </p:nvSpPr>
          <p:spPr>
            <a:xfrm>
              <a:off x="5650" y="63096"/>
              <a:ext cx="7216871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5"/>
            <p:cNvSpPr txBox="1"/>
            <p:nvPr/>
          </p:nvSpPr>
          <p:spPr>
            <a:xfrm>
              <a:off x="16634" y="74080"/>
              <a:ext cx="7194903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Обстоятельства, исключающие преступность деяния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727337" y="438122"/>
              <a:ext cx="721687" cy="2812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9" name="Google Shape;409;p15"/>
            <p:cNvSpPr/>
            <p:nvPr/>
          </p:nvSpPr>
          <p:spPr>
            <a:xfrm>
              <a:off x="1449024" y="531879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5"/>
            <p:cNvSpPr txBox="1"/>
            <p:nvPr/>
          </p:nvSpPr>
          <p:spPr>
            <a:xfrm>
              <a:off x="1460008" y="542863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необходимая оборона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727337" y="438122"/>
              <a:ext cx="721687" cy="8372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2" name="Google Shape;412;p15"/>
            <p:cNvSpPr/>
            <p:nvPr/>
          </p:nvSpPr>
          <p:spPr>
            <a:xfrm>
              <a:off x="1449024" y="1000661"/>
              <a:ext cx="7335640" cy="54937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15"/>
            <p:cNvSpPr txBox="1"/>
            <p:nvPr/>
          </p:nvSpPr>
          <p:spPr>
            <a:xfrm>
              <a:off x="1465115" y="1016752"/>
              <a:ext cx="7303458" cy="517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причинение вреда при задержании лица, совершившего преступле- 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727337" y="438122"/>
              <a:ext cx="721687" cy="13931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5" name="Google Shape;415;p15"/>
            <p:cNvSpPr/>
            <p:nvPr/>
          </p:nvSpPr>
          <p:spPr>
            <a:xfrm>
              <a:off x="1449024" y="1643798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15"/>
            <p:cNvSpPr txBox="1"/>
            <p:nvPr/>
          </p:nvSpPr>
          <p:spPr>
            <a:xfrm>
              <a:off x="1460008" y="1654782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исполнение приказа или распоряжения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7" name="Google Shape;417;p15"/>
            <p:cNvSpPr/>
            <p:nvPr/>
          </p:nvSpPr>
          <p:spPr>
            <a:xfrm>
              <a:off x="727337" y="438122"/>
              <a:ext cx="721687" cy="19509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8" name="Google Shape;418;p15"/>
            <p:cNvSpPr/>
            <p:nvPr/>
          </p:nvSpPr>
          <p:spPr>
            <a:xfrm>
              <a:off x="1449024" y="2112581"/>
              <a:ext cx="7335640" cy="55298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5"/>
            <p:cNvSpPr txBox="1"/>
            <p:nvPr/>
          </p:nvSpPr>
          <p:spPr>
            <a:xfrm>
              <a:off x="1465220" y="2128777"/>
              <a:ext cx="7303248" cy="5205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пребывание среди соучастников преступления по специальному за- данию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0" name="Google Shape;420;p15"/>
            <p:cNvSpPr/>
            <p:nvPr/>
          </p:nvSpPr>
          <p:spPr>
            <a:xfrm>
              <a:off x="727337" y="438122"/>
              <a:ext cx="721687" cy="25087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1" name="Google Shape;421;p15"/>
            <p:cNvSpPr/>
            <p:nvPr/>
          </p:nvSpPr>
          <p:spPr>
            <a:xfrm>
              <a:off x="1449024" y="2759321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5"/>
            <p:cNvSpPr txBox="1"/>
            <p:nvPr/>
          </p:nvSpPr>
          <p:spPr>
            <a:xfrm>
              <a:off x="1460008" y="2770305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деяние, связанное с риском (например, экономическим)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3" name="Google Shape;423;p15"/>
            <p:cNvSpPr/>
            <p:nvPr/>
          </p:nvSpPr>
          <p:spPr>
            <a:xfrm>
              <a:off x="727337" y="438122"/>
              <a:ext cx="721687" cy="29774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4" name="Google Shape;424;p15"/>
            <p:cNvSpPr/>
            <p:nvPr/>
          </p:nvSpPr>
          <p:spPr>
            <a:xfrm>
              <a:off x="1449024" y="3228104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5"/>
            <p:cNvSpPr txBox="1"/>
            <p:nvPr/>
          </p:nvSpPr>
          <p:spPr>
            <a:xfrm>
              <a:off x="1460008" y="3239088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крайняя необходимость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Обстоятельства, исключающие, смягчающие и отягчающие уголовную ответственность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32" name="Google Shape;432;p16"/>
          <p:cNvGrpSpPr/>
          <p:nvPr/>
        </p:nvGrpSpPr>
        <p:grpSpPr>
          <a:xfrm>
            <a:off x="1717417" y="1966825"/>
            <a:ext cx="8755646" cy="3856003"/>
            <a:chOff x="587" y="414069"/>
            <a:chExt cx="8755646" cy="3856003"/>
          </a:xfrm>
        </p:grpSpPr>
        <p:sp>
          <p:nvSpPr>
            <p:cNvPr id="433" name="Google Shape;433;p16"/>
            <p:cNvSpPr/>
            <p:nvPr/>
          </p:nvSpPr>
          <p:spPr>
            <a:xfrm>
              <a:off x="4378411" y="1103448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4" name="Google Shape;434;p16"/>
            <p:cNvSpPr/>
            <p:nvPr/>
          </p:nvSpPr>
          <p:spPr>
            <a:xfrm>
              <a:off x="4332690" y="1103448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5" name="Google Shape;435;p16"/>
            <p:cNvSpPr/>
            <p:nvPr/>
          </p:nvSpPr>
          <p:spPr>
            <a:xfrm>
              <a:off x="1280653" y="1103448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6" name="Google Shape;436;p16"/>
            <p:cNvSpPr/>
            <p:nvPr/>
          </p:nvSpPr>
          <p:spPr>
            <a:xfrm>
              <a:off x="2339625" y="414069"/>
              <a:ext cx="4077570" cy="68937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6"/>
            <p:cNvSpPr txBox="1"/>
            <p:nvPr/>
          </p:nvSpPr>
          <p:spPr>
            <a:xfrm>
              <a:off x="2339625" y="414069"/>
              <a:ext cx="4077570" cy="6893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Обстоятельства, исключающие уголовную ответственность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8" name="Google Shape;438;p16"/>
            <p:cNvSpPr/>
            <p:nvPr/>
          </p:nvSpPr>
          <p:spPr>
            <a:xfrm>
              <a:off x="587" y="1641075"/>
              <a:ext cx="2560130" cy="26289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6"/>
            <p:cNvSpPr txBox="1"/>
            <p:nvPr/>
          </p:nvSpPr>
          <p:spPr>
            <a:xfrm>
              <a:off x="587" y="1641075"/>
              <a:ext cx="2560130" cy="26289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невменяемость лица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0" name="Google Shape;440;p16"/>
            <p:cNvSpPr/>
            <p:nvPr/>
          </p:nvSpPr>
          <p:spPr>
            <a:xfrm>
              <a:off x="3098345" y="1641075"/>
              <a:ext cx="2560130" cy="26289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16"/>
            <p:cNvSpPr txBox="1"/>
            <p:nvPr/>
          </p:nvSpPr>
          <p:spPr>
            <a:xfrm>
              <a:off x="3098345" y="1641075"/>
              <a:ext cx="2560130" cy="26289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добровольный отказ от преступления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2" name="Google Shape;442;p16"/>
            <p:cNvSpPr/>
            <p:nvPr/>
          </p:nvSpPr>
          <p:spPr>
            <a:xfrm>
              <a:off x="6196103" y="1641075"/>
              <a:ext cx="2560130" cy="26289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16"/>
            <p:cNvSpPr txBox="1"/>
            <p:nvPr/>
          </p:nvSpPr>
          <p:spPr>
            <a:xfrm>
              <a:off x="6196103" y="1641075"/>
              <a:ext cx="2560130" cy="26289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требования потерпевшего по делам частного обвинения (умышленное причи- нение лёгкого телесно- го повреждения, истя- зание, клевета, оскор- бление, разглашение коммерческой тайны и т.п.)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Обстоятельства, исключающие, смягчающие и отягчающие уголовную ответственность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50" name="Google Shape;450;p17"/>
          <p:cNvGrpSpPr/>
          <p:nvPr/>
        </p:nvGrpSpPr>
        <p:grpSpPr>
          <a:xfrm>
            <a:off x="1704575" y="1958195"/>
            <a:ext cx="8781331" cy="4252824"/>
            <a:chOff x="4492" y="646980"/>
            <a:chExt cx="8781331" cy="4252824"/>
          </a:xfrm>
        </p:grpSpPr>
        <p:sp>
          <p:nvSpPr>
            <p:cNvPr id="451" name="Google Shape;451;p17"/>
            <p:cNvSpPr/>
            <p:nvPr/>
          </p:nvSpPr>
          <p:spPr>
            <a:xfrm>
              <a:off x="4492" y="646980"/>
              <a:ext cx="8330374" cy="3637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7"/>
            <p:cNvSpPr txBox="1"/>
            <p:nvPr/>
          </p:nvSpPr>
          <p:spPr>
            <a:xfrm>
              <a:off x="15146" y="657634"/>
              <a:ext cx="8309066" cy="342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Обстоятельства, освобождающие от уголовной ответственности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3" name="Google Shape;453;p17"/>
            <p:cNvSpPr/>
            <p:nvPr/>
          </p:nvSpPr>
          <p:spPr>
            <a:xfrm>
              <a:off x="837529" y="1010739"/>
              <a:ext cx="833037" cy="2728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4" name="Google Shape;454;p17"/>
            <p:cNvSpPr/>
            <p:nvPr/>
          </p:nvSpPr>
          <p:spPr>
            <a:xfrm>
              <a:off x="1670567" y="1101679"/>
              <a:ext cx="7115256" cy="3637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17"/>
            <p:cNvSpPr txBox="1"/>
            <p:nvPr/>
          </p:nvSpPr>
          <p:spPr>
            <a:xfrm>
              <a:off x="1681221" y="1112333"/>
              <a:ext cx="7093948" cy="342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истечение сроков давности уголовного преступления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6" name="Google Shape;456;p17"/>
            <p:cNvSpPr/>
            <p:nvPr/>
          </p:nvSpPr>
          <p:spPr>
            <a:xfrm>
              <a:off x="837529" y="1010739"/>
              <a:ext cx="833037" cy="7275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7" name="Google Shape;457;p17"/>
            <p:cNvSpPr/>
            <p:nvPr/>
          </p:nvSpPr>
          <p:spPr>
            <a:xfrm>
              <a:off x="1670567" y="1556378"/>
              <a:ext cx="7115256" cy="3637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17"/>
            <p:cNvSpPr txBox="1"/>
            <p:nvPr/>
          </p:nvSpPr>
          <p:spPr>
            <a:xfrm>
              <a:off x="1681221" y="1567032"/>
              <a:ext cx="7093948" cy="342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утрата деянием общественной опасности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9" name="Google Shape;459;p17"/>
            <p:cNvSpPr/>
            <p:nvPr/>
          </p:nvSpPr>
          <p:spPr>
            <a:xfrm>
              <a:off x="837529" y="1010739"/>
              <a:ext cx="833037" cy="11822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0" name="Google Shape;460;p17"/>
            <p:cNvSpPr/>
            <p:nvPr/>
          </p:nvSpPr>
          <p:spPr>
            <a:xfrm>
              <a:off x="1670567" y="2011078"/>
              <a:ext cx="7115256" cy="3637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7"/>
            <p:cNvSpPr txBox="1"/>
            <p:nvPr/>
          </p:nvSpPr>
          <p:spPr>
            <a:xfrm>
              <a:off x="1681221" y="2021732"/>
              <a:ext cx="7093948" cy="342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деятельное раскаяние лица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2" name="Google Shape;462;p17"/>
            <p:cNvSpPr/>
            <p:nvPr/>
          </p:nvSpPr>
          <p:spPr>
            <a:xfrm>
              <a:off x="837529" y="1010739"/>
              <a:ext cx="833037" cy="16369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3" name="Google Shape;463;p17"/>
            <p:cNvSpPr/>
            <p:nvPr/>
          </p:nvSpPr>
          <p:spPr>
            <a:xfrm>
              <a:off x="1670567" y="2465777"/>
              <a:ext cx="7115256" cy="3637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17"/>
            <p:cNvSpPr txBox="1"/>
            <p:nvPr/>
          </p:nvSpPr>
          <p:spPr>
            <a:xfrm>
              <a:off x="1681221" y="2476431"/>
              <a:ext cx="7093948" cy="342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примирение с потерпевшим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5" name="Google Shape;465;p17"/>
            <p:cNvSpPr/>
            <p:nvPr/>
          </p:nvSpPr>
          <p:spPr>
            <a:xfrm>
              <a:off x="837529" y="1010739"/>
              <a:ext cx="833037" cy="20916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6" name="Google Shape;466;p17"/>
            <p:cNvSpPr/>
            <p:nvPr/>
          </p:nvSpPr>
          <p:spPr>
            <a:xfrm>
              <a:off x="1670567" y="2920476"/>
              <a:ext cx="7115256" cy="3637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7"/>
            <p:cNvSpPr txBox="1"/>
            <p:nvPr/>
          </p:nvSpPr>
          <p:spPr>
            <a:xfrm>
              <a:off x="1681221" y="2931130"/>
              <a:ext cx="7093948" cy="342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амнистия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8" name="Google Shape;468;p17"/>
            <p:cNvSpPr/>
            <p:nvPr/>
          </p:nvSpPr>
          <p:spPr>
            <a:xfrm>
              <a:off x="837529" y="1010739"/>
              <a:ext cx="833037" cy="26467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9" name="Google Shape;469;p17"/>
            <p:cNvSpPr/>
            <p:nvPr/>
          </p:nvSpPr>
          <p:spPr>
            <a:xfrm>
              <a:off x="1670567" y="3375176"/>
              <a:ext cx="7115256" cy="5645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17"/>
            <p:cNvSpPr txBox="1"/>
            <p:nvPr/>
          </p:nvSpPr>
          <p:spPr>
            <a:xfrm>
              <a:off x="1687104" y="3391713"/>
              <a:ext cx="7082182" cy="531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заявление участника преступной организации или банды о её су- ществовании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1" name="Google Shape;471;p17"/>
            <p:cNvSpPr/>
            <p:nvPr/>
          </p:nvSpPr>
          <p:spPr>
            <a:xfrm>
              <a:off x="837529" y="1010739"/>
              <a:ext cx="833037" cy="34545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2" name="Google Shape;472;p17"/>
            <p:cNvSpPr/>
            <p:nvPr/>
          </p:nvSpPr>
          <p:spPr>
            <a:xfrm>
              <a:off x="1670567" y="4030714"/>
              <a:ext cx="7115256" cy="86909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17"/>
            <p:cNvSpPr txBox="1"/>
            <p:nvPr/>
          </p:nvSpPr>
          <p:spPr>
            <a:xfrm>
              <a:off x="1696022" y="4056169"/>
              <a:ext cx="7064346" cy="8181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случаи, специально предусмотренные в примечаниях к статьям Особенной части УК РБ (например, добровольная сдача лицом ог- нестрельного оружия, наркотиков)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Обстоятельства, исключающие, смягчающие и отягчающие уголовную ответственность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80" name="Google Shape;480;p18"/>
          <p:cNvGrpSpPr/>
          <p:nvPr/>
        </p:nvGrpSpPr>
        <p:grpSpPr>
          <a:xfrm>
            <a:off x="1721359" y="2295052"/>
            <a:ext cx="8747762" cy="3182296"/>
            <a:chOff x="4529" y="612900"/>
            <a:chExt cx="8747762" cy="3182296"/>
          </a:xfrm>
        </p:grpSpPr>
        <p:sp>
          <p:nvSpPr>
            <p:cNvPr id="481" name="Google Shape;481;p18"/>
            <p:cNvSpPr/>
            <p:nvPr/>
          </p:nvSpPr>
          <p:spPr>
            <a:xfrm>
              <a:off x="4378411" y="1258090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2" name="Google Shape;482;p18"/>
            <p:cNvSpPr/>
            <p:nvPr/>
          </p:nvSpPr>
          <p:spPr>
            <a:xfrm>
              <a:off x="4378411" y="1258090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3" name="Google Shape;483;p18"/>
            <p:cNvSpPr/>
            <p:nvPr/>
          </p:nvSpPr>
          <p:spPr>
            <a:xfrm>
              <a:off x="3235344" y="1258090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4" name="Google Shape;484;p18"/>
            <p:cNvSpPr/>
            <p:nvPr/>
          </p:nvSpPr>
          <p:spPr>
            <a:xfrm>
              <a:off x="949212" y="1258090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5" name="Google Shape;485;p18"/>
            <p:cNvSpPr/>
            <p:nvPr/>
          </p:nvSpPr>
          <p:spPr>
            <a:xfrm>
              <a:off x="2347475" y="612900"/>
              <a:ext cx="4061871" cy="6451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8"/>
            <p:cNvSpPr txBox="1"/>
            <p:nvPr/>
          </p:nvSpPr>
          <p:spPr>
            <a:xfrm>
              <a:off x="2347475" y="612900"/>
              <a:ext cx="4061871" cy="6451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Обстоятельства, смягчающие уголовную ответственность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7" name="Google Shape;487;p18"/>
            <p:cNvSpPr/>
            <p:nvPr/>
          </p:nvSpPr>
          <p:spPr>
            <a:xfrm>
              <a:off x="4529" y="1654857"/>
              <a:ext cx="1889365" cy="21403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18"/>
            <p:cNvSpPr txBox="1"/>
            <p:nvPr/>
          </p:nvSpPr>
          <p:spPr>
            <a:xfrm>
              <a:off x="4529" y="1654857"/>
              <a:ext cx="1889365" cy="21403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явка с повинной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9" name="Google Shape;489;p18"/>
            <p:cNvSpPr/>
            <p:nvPr/>
          </p:nvSpPr>
          <p:spPr>
            <a:xfrm>
              <a:off x="2290662" y="1654857"/>
              <a:ext cx="1889365" cy="21403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18"/>
            <p:cNvSpPr txBox="1"/>
            <p:nvPr/>
          </p:nvSpPr>
          <p:spPr>
            <a:xfrm>
              <a:off x="2290662" y="1654857"/>
              <a:ext cx="1889365" cy="21403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чистосердечное раскаяние в совершённом преступлении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1" name="Google Shape;491;p18"/>
            <p:cNvSpPr/>
            <p:nvPr/>
          </p:nvSpPr>
          <p:spPr>
            <a:xfrm>
              <a:off x="4576794" y="1654857"/>
              <a:ext cx="1889365" cy="21403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18"/>
            <p:cNvSpPr txBox="1"/>
            <p:nvPr/>
          </p:nvSpPr>
          <p:spPr>
            <a:xfrm>
              <a:off x="4576794" y="1654857"/>
              <a:ext cx="1889365" cy="21403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активное способствование выявлению преступления, изобличению других участников преступления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3" name="Google Shape;493;p18"/>
            <p:cNvSpPr/>
            <p:nvPr/>
          </p:nvSpPr>
          <p:spPr>
            <a:xfrm>
              <a:off x="6862926" y="1654857"/>
              <a:ext cx="1889365" cy="214033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8"/>
            <p:cNvSpPr txBox="1"/>
            <p:nvPr/>
          </p:nvSpPr>
          <p:spPr>
            <a:xfrm>
              <a:off x="6862926" y="1654857"/>
              <a:ext cx="1889365" cy="21403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добровольное возмещение ущерба и др.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Обстоятельства, исключающие, смягчающие и отягчающие уголовную ответственность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501" name="Google Shape;501;p19"/>
          <p:cNvGraphicFramePr/>
          <p:nvPr/>
        </p:nvGraphicFramePr>
        <p:xfrm>
          <a:off x="1674203" y="159646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{0FFEB0AF-0477-429B-B3DB-5E78DF623BA2}</a:tableStyleId>
              </a:tblPr>
              <a:tblGrid>
                <a:gridCol w="8842075"/>
              </a:tblGrid>
              <a:tr h="473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Обстоятельства, отягчающие уголовную ответственность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4045825"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повторно.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группой лиц по предварительному сговору, организо- ванной группой или преступной организацией.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общеопасным способом.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с особой жестокостью или издевательством.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преступления, повлекшего тяжкие последствия в отношении заве- домо для виновного малолетнего, престарелого или иного лица, находящегося в беспомощном состоянии, беременной женщины.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в связи с осуществлением потерпевшим служебной деятельности или выполнением общественного долга.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из низменных побуждений (корыстных, хулиганских и пр.).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уголовного права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Признаки, характеризующие совершение преступления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Обстоятельства, исключающие, смягчающие и отягчающие уголовную ответствен- ность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Виды наказаний, предусмотренные Уголовным кодексом Республики Беларусь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Обстоятельства, исключающие, смягчающие и отягчающие уголовную ответственность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508" name="Google Shape;508;p20"/>
          <p:cNvGraphicFramePr/>
          <p:nvPr/>
        </p:nvGraphicFramePr>
        <p:xfrm>
          <a:off x="1674203" y="176036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{0FFEB0AF-0477-429B-B3DB-5E78DF623BA2}</a:tableStyleId>
              </a:tblPr>
              <a:tblGrid>
                <a:gridCol w="8842075"/>
              </a:tblGrid>
              <a:tr h="4802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Обстоятельства, отягчающие уголовную ответственность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3435575"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по мотивам расовой, национальной, религиозной вражды или розни, политической или идеологической вражды.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в условиях общественного бедствия или чрезвычай- ного положения.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с целью скрыть другое преступление.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лицом, нарушившим тем самым принятую им прися- гу или профессиональную клятву.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лицом, находившимся в состоянии алкогольного опьянения либо состоянии, вызванном потреблением наркотических средств, психотропных, токсических или других одурманивающих веществ.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Виды наказаний, предусмотренных Уголовным кодексом Республики Беларусь</a:t>
            </a:r>
            <a:endParaRPr/>
          </a:p>
        </p:txBody>
      </p:sp>
      <p:graphicFrame>
        <p:nvGraphicFramePr>
          <p:cNvPr id="515" name="Google Shape;515;p21"/>
          <p:cNvGraphicFramePr/>
          <p:nvPr/>
        </p:nvGraphicFramePr>
        <p:xfrm>
          <a:off x="1674203" y="141530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{0FFEB0AF-0477-429B-B3DB-5E78DF623BA2}</a:tableStyleId>
              </a:tblPr>
              <a:tblGrid>
                <a:gridCol w="2501950"/>
                <a:gridCol w="6340125"/>
              </a:tblGrid>
              <a:tr h="4782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Уголовные взыскания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2428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исправительные работы;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ограничение по военной службе;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арест;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ограничение свободы;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лишение свободы;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пожизненное заключение;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смертная казнь (до её отмены)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34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Как основные, так и дополнительные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общественные работы;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штраф;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лишение права занимать определённые должности или заниматься определённой деятельностью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15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Дополнительные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лишение воинского или специального звания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Виды наказаний, предусмотренных Уголовным кодексом Республики Беларусь</a:t>
            </a:r>
            <a:endParaRPr/>
          </a:p>
        </p:txBody>
      </p:sp>
      <p:grpSp>
        <p:nvGrpSpPr>
          <p:cNvPr id="522" name="Google Shape;522;p22"/>
          <p:cNvGrpSpPr/>
          <p:nvPr/>
        </p:nvGrpSpPr>
        <p:grpSpPr>
          <a:xfrm>
            <a:off x="1723893" y="1861744"/>
            <a:ext cx="8742694" cy="4411221"/>
            <a:chOff x="2094" y="447011"/>
            <a:chExt cx="8742694" cy="4411221"/>
          </a:xfrm>
        </p:grpSpPr>
        <p:sp>
          <p:nvSpPr>
            <p:cNvPr id="523" name="Google Shape;523;p22"/>
            <p:cNvSpPr/>
            <p:nvPr/>
          </p:nvSpPr>
          <p:spPr>
            <a:xfrm>
              <a:off x="6587669" y="3827885"/>
              <a:ext cx="91440" cy="3229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4" name="Google Shape;524;p22"/>
            <p:cNvSpPr/>
            <p:nvPr/>
          </p:nvSpPr>
          <p:spPr>
            <a:xfrm>
              <a:off x="6587669" y="2849289"/>
              <a:ext cx="91440" cy="2712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5" name="Google Shape;525;p22"/>
            <p:cNvSpPr/>
            <p:nvPr/>
          </p:nvSpPr>
          <p:spPr>
            <a:xfrm>
              <a:off x="6587669" y="1842993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6" name="Google Shape;526;p22"/>
            <p:cNvSpPr/>
            <p:nvPr/>
          </p:nvSpPr>
          <p:spPr>
            <a:xfrm>
              <a:off x="4373442" y="1021469"/>
              <a:ext cx="2259947" cy="2970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7" name="Google Shape;527;p22"/>
            <p:cNvSpPr/>
            <p:nvPr/>
          </p:nvSpPr>
          <p:spPr>
            <a:xfrm>
              <a:off x="2067774" y="2849289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8" name="Google Shape;528;p22"/>
            <p:cNvSpPr/>
            <p:nvPr/>
          </p:nvSpPr>
          <p:spPr>
            <a:xfrm>
              <a:off x="2067774" y="1842993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9" name="Google Shape;529;p22"/>
            <p:cNvSpPr/>
            <p:nvPr/>
          </p:nvSpPr>
          <p:spPr>
            <a:xfrm>
              <a:off x="2113494" y="1021469"/>
              <a:ext cx="2259947" cy="2970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0" name="Google Shape;530;p22"/>
            <p:cNvSpPr/>
            <p:nvPr/>
          </p:nvSpPr>
          <p:spPr>
            <a:xfrm>
              <a:off x="1940640" y="447011"/>
              <a:ext cx="4865603" cy="5744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22"/>
            <p:cNvSpPr txBox="1"/>
            <p:nvPr/>
          </p:nvSpPr>
          <p:spPr>
            <a:xfrm>
              <a:off x="1940640" y="447011"/>
              <a:ext cx="4865603" cy="5744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Разница отдельных видов наказания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2" name="Google Shape;532;p22"/>
            <p:cNvSpPr/>
            <p:nvPr/>
          </p:nvSpPr>
          <p:spPr>
            <a:xfrm>
              <a:off x="2462" y="1318567"/>
              <a:ext cx="4222062" cy="52442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22"/>
            <p:cNvSpPr txBox="1"/>
            <p:nvPr/>
          </p:nvSpPr>
          <p:spPr>
            <a:xfrm>
              <a:off x="28062" y="1344167"/>
              <a:ext cx="4170862" cy="4732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Исправительные работы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4" name="Google Shape;534;p22"/>
            <p:cNvSpPr/>
            <p:nvPr/>
          </p:nvSpPr>
          <p:spPr>
            <a:xfrm>
              <a:off x="2462" y="2140090"/>
              <a:ext cx="4222062" cy="7091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22"/>
            <p:cNvSpPr txBox="1"/>
            <p:nvPr/>
          </p:nvSpPr>
          <p:spPr>
            <a:xfrm>
              <a:off x="2462" y="2140090"/>
              <a:ext cx="4222062" cy="7091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отбываются по месту работы осуждён- ного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6" name="Google Shape;536;p22"/>
            <p:cNvSpPr/>
            <p:nvPr/>
          </p:nvSpPr>
          <p:spPr>
            <a:xfrm>
              <a:off x="2094" y="3146386"/>
              <a:ext cx="4222798" cy="7073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22"/>
            <p:cNvSpPr txBox="1"/>
            <p:nvPr/>
          </p:nvSpPr>
          <p:spPr>
            <a:xfrm>
              <a:off x="2094" y="3146386"/>
              <a:ext cx="4222798" cy="707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 заработка в доход государства удерживается от 10% до 25% дохода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8" name="Google Shape;538;p22"/>
            <p:cNvSpPr/>
            <p:nvPr/>
          </p:nvSpPr>
          <p:spPr>
            <a:xfrm>
              <a:off x="4522358" y="1318567"/>
              <a:ext cx="4222062" cy="52442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22"/>
            <p:cNvSpPr txBox="1"/>
            <p:nvPr/>
          </p:nvSpPr>
          <p:spPr>
            <a:xfrm>
              <a:off x="4547958" y="1344167"/>
              <a:ext cx="4170862" cy="4732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работы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0" name="Google Shape;540;p22"/>
            <p:cNvSpPr/>
            <p:nvPr/>
          </p:nvSpPr>
          <p:spPr>
            <a:xfrm>
              <a:off x="4522358" y="2140090"/>
              <a:ext cx="4222062" cy="7091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22"/>
            <p:cNvSpPr txBox="1"/>
            <p:nvPr/>
          </p:nvSpPr>
          <p:spPr>
            <a:xfrm>
              <a:off x="4522358" y="2140090"/>
              <a:ext cx="4222062" cy="7091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отбываются в свободное от основной работы или учёбы время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2" name="Google Shape;542;p22"/>
            <p:cNvSpPr/>
            <p:nvPr/>
          </p:nvSpPr>
          <p:spPr>
            <a:xfrm>
              <a:off x="4521990" y="3120511"/>
              <a:ext cx="4222798" cy="7073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22"/>
            <p:cNvSpPr txBox="1"/>
            <p:nvPr/>
          </p:nvSpPr>
          <p:spPr>
            <a:xfrm>
              <a:off x="4521990" y="3120511"/>
              <a:ext cx="4222798" cy="707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 работ определяется уполномочен- ными органами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4" name="Google Shape;544;p22"/>
            <p:cNvSpPr/>
            <p:nvPr/>
          </p:nvSpPr>
          <p:spPr>
            <a:xfrm>
              <a:off x="4521990" y="4150858"/>
              <a:ext cx="4222798" cy="7073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22"/>
            <p:cNvSpPr txBox="1"/>
            <p:nvPr/>
          </p:nvSpPr>
          <p:spPr>
            <a:xfrm>
              <a:off x="4521990" y="4150858"/>
              <a:ext cx="4222798" cy="707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бесплатный труд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Виды наказаний, предусмотренных Уголовным кодексом Республики Беларусь</a:t>
            </a:r>
            <a:endParaRPr/>
          </a:p>
        </p:txBody>
      </p:sp>
      <p:grpSp>
        <p:nvGrpSpPr>
          <p:cNvPr id="552" name="Google Shape;552;p23"/>
          <p:cNvGrpSpPr/>
          <p:nvPr/>
        </p:nvGrpSpPr>
        <p:grpSpPr>
          <a:xfrm>
            <a:off x="1723893" y="1827238"/>
            <a:ext cx="8742694" cy="4411221"/>
            <a:chOff x="2094" y="447011"/>
            <a:chExt cx="8742694" cy="4411221"/>
          </a:xfrm>
        </p:grpSpPr>
        <p:sp>
          <p:nvSpPr>
            <p:cNvPr id="553" name="Google Shape;553;p23"/>
            <p:cNvSpPr/>
            <p:nvPr/>
          </p:nvSpPr>
          <p:spPr>
            <a:xfrm>
              <a:off x="6587669" y="3827885"/>
              <a:ext cx="91440" cy="3229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4" name="Google Shape;554;p23"/>
            <p:cNvSpPr/>
            <p:nvPr/>
          </p:nvSpPr>
          <p:spPr>
            <a:xfrm>
              <a:off x="6587669" y="2849289"/>
              <a:ext cx="91440" cy="2712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5" name="Google Shape;555;p23"/>
            <p:cNvSpPr/>
            <p:nvPr/>
          </p:nvSpPr>
          <p:spPr>
            <a:xfrm>
              <a:off x="6587669" y="1842993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6" name="Google Shape;556;p23"/>
            <p:cNvSpPr/>
            <p:nvPr/>
          </p:nvSpPr>
          <p:spPr>
            <a:xfrm>
              <a:off x="4373442" y="1021469"/>
              <a:ext cx="2259947" cy="2970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7" name="Google Shape;557;p23"/>
            <p:cNvSpPr/>
            <p:nvPr/>
          </p:nvSpPr>
          <p:spPr>
            <a:xfrm>
              <a:off x="2067774" y="2849289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8" name="Google Shape;558;p23"/>
            <p:cNvSpPr/>
            <p:nvPr/>
          </p:nvSpPr>
          <p:spPr>
            <a:xfrm>
              <a:off x="2067774" y="1842993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59" name="Google Shape;559;p23"/>
            <p:cNvSpPr/>
            <p:nvPr/>
          </p:nvSpPr>
          <p:spPr>
            <a:xfrm>
              <a:off x="2113494" y="1021469"/>
              <a:ext cx="2259947" cy="2970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0" name="Google Shape;560;p23"/>
            <p:cNvSpPr/>
            <p:nvPr/>
          </p:nvSpPr>
          <p:spPr>
            <a:xfrm>
              <a:off x="1940640" y="447011"/>
              <a:ext cx="4865603" cy="5744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23"/>
            <p:cNvSpPr txBox="1"/>
            <p:nvPr/>
          </p:nvSpPr>
          <p:spPr>
            <a:xfrm>
              <a:off x="1940640" y="447011"/>
              <a:ext cx="4865603" cy="5744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Разница отдельных видов наказания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2" name="Google Shape;562;p23"/>
            <p:cNvSpPr/>
            <p:nvPr/>
          </p:nvSpPr>
          <p:spPr>
            <a:xfrm>
              <a:off x="2462" y="1318567"/>
              <a:ext cx="4222062" cy="52442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23"/>
            <p:cNvSpPr txBox="1"/>
            <p:nvPr/>
          </p:nvSpPr>
          <p:spPr>
            <a:xfrm>
              <a:off x="28062" y="1344167"/>
              <a:ext cx="4170862" cy="4732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Ограничение свободы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4" name="Google Shape;564;p23"/>
            <p:cNvSpPr/>
            <p:nvPr/>
          </p:nvSpPr>
          <p:spPr>
            <a:xfrm>
              <a:off x="2462" y="2140090"/>
              <a:ext cx="4222062" cy="7091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23"/>
            <p:cNvSpPr txBox="1"/>
            <p:nvPr/>
          </p:nvSpPr>
          <p:spPr>
            <a:xfrm>
              <a:off x="2462" y="2140090"/>
              <a:ext cx="4222062" cy="7091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наказание отбывается без направления в исправительное учреждение откры- того типа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6" name="Google Shape;566;p23"/>
            <p:cNvSpPr/>
            <p:nvPr/>
          </p:nvSpPr>
          <p:spPr>
            <a:xfrm>
              <a:off x="2094" y="3146386"/>
              <a:ext cx="4222798" cy="7073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23"/>
            <p:cNvSpPr txBox="1"/>
            <p:nvPr/>
          </p:nvSpPr>
          <p:spPr>
            <a:xfrm>
              <a:off x="2094" y="3146386"/>
              <a:ext cx="4222798" cy="707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наказание отбывается с направлением в исправительное учреждение откры- того типа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8" name="Google Shape;568;p23"/>
            <p:cNvSpPr/>
            <p:nvPr/>
          </p:nvSpPr>
          <p:spPr>
            <a:xfrm>
              <a:off x="4522358" y="1318567"/>
              <a:ext cx="4222062" cy="52442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23"/>
            <p:cNvSpPr txBox="1"/>
            <p:nvPr/>
          </p:nvSpPr>
          <p:spPr>
            <a:xfrm>
              <a:off x="4547958" y="1344167"/>
              <a:ext cx="4170862" cy="4732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Лишение свободы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0" name="Google Shape;570;p23"/>
            <p:cNvSpPr/>
            <p:nvPr/>
          </p:nvSpPr>
          <p:spPr>
            <a:xfrm>
              <a:off x="4522358" y="2140090"/>
              <a:ext cx="4222062" cy="7091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23"/>
            <p:cNvSpPr txBox="1"/>
            <p:nvPr/>
          </p:nvSpPr>
          <p:spPr>
            <a:xfrm>
              <a:off x="4522358" y="2140090"/>
              <a:ext cx="4222062" cy="7091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наказание отбывается в исправитель- ных колониях в условиях поселения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2" name="Google Shape;572;p23"/>
            <p:cNvSpPr/>
            <p:nvPr/>
          </p:nvSpPr>
          <p:spPr>
            <a:xfrm>
              <a:off x="4521990" y="3120511"/>
              <a:ext cx="4222798" cy="7073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23"/>
            <p:cNvSpPr txBox="1"/>
            <p:nvPr/>
          </p:nvSpPr>
          <p:spPr>
            <a:xfrm>
              <a:off x="4521990" y="3120511"/>
              <a:ext cx="4222798" cy="707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наказание отбывается в исправитель- ных колониях в условиях общего, уси- ленного, строгого или особого режимов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4" name="Google Shape;574;p23"/>
            <p:cNvSpPr/>
            <p:nvPr/>
          </p:nvSpPr>
          <p:spPr>
            <a:xfrm>
              <a:off x="4521990" y="4150858"/>
              <a:ext cx="4222798" cy="7073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23"/>
            <p:cNvSpPr txBox="1"/>
            <p:nvPr/>
          </p:nvSpPr>
          <p:spPr>
            <a:xfrm>
              <a:off x="4521990" y="4150858"/>
              <a:ext cx="4222798" cy="707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наказание отбывается в тюрьме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82" name="Google Shape;582;p24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§17.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83" name="Google Shape;58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уголовного права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0" y="1423513"/>
            <a:ext cx="6203850" cy="1319688"/>
            <a:chOff x="67" y="2742038"/>
            <a:chExt cx="4010278" cy="2634131"/>
          </a:xfrm>
        </p:grpSpPr>
        <p:sp>
          <p:nvSpPr>
            <p:cNvPr id="141" name="Google Shape;14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Уголовное право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отрасль права, представляющая со- вокупность правовых норм, которые определяют наиболее опасные для сложившейся системы общественных отно- шений поступки – преступления и устанавливают за них наказания или иные меры уголовной ответственности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Популярные" id="143" name="Google Shape;143;p3"/>
          <p:cNvPicPr preferRelativeResize="0"/>
          <p:nvPr/>
        </p:nvPicPr>
        <p:blipFill rotWithShape="1">
          <a:blip r:embed="rId3">
            <a:alphaModFix/>
          </a:blip>
          <a:srcRect b="0" l="0" r="2517" t="2508"/>
          <a:stretch/>
        </p:blipFill>
        <p:spPr>
          <a:xfrm>
            <a:off x="7395444" y="1414732"/>
            <a:ext cx="3690138" cy="531776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144" name="Google Shape;144;p3"/>
          <p:cNvGrpSpPr/>
          <p:nvPr/>
        </p:nvGrpSpPr>
        <p:grpSpPr>
          <a:xfrm>
            <a:off x="1104900" y="2907692"/>
            <a:ext cx="6203850" cy="652125"/>
            <a:chOff x="67" y="2742038"/>
            <a:chExt cx="4010278" cy="2634131"/>
          </a:xfrm>
        </p:grpSpPr>
        <p:sp>
          <p:nvSpPr>
            <p:cNvPr id="145" name="Google Shape;145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Источник регулирования –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Уголовный кодекс Республи- ки Беларусь (УК РБ)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47" name="Google Shape;147;p3"/>
          <p:cNvSpPr txBox="1"/>
          <p:nvPr/>
        </p:nvSpPr>
        <p:spPr>
          <a:xfrm>
            <a:off x="3152957" y="6371951"/>
            <a:ext cx="424248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Уголовный кодекс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уголовного права</a:t>
            </a:r>
            <a:endParaRPr/>
          </a:p>
        </p:txBody>
      </p:sp>
      <p:grpSp>
        <p:nvGrpSpPr>
          <p:cNvPr id="154" name="Google Shape;154;p4"/>
          <p:cNvGrpSpPr/>
          <p:nvPr/>
        </p:nvGrpSpPr>
        <p:grpSpPr>
          <a:xfrm>
            <a:off x="1721359" y="1900995"/>
            <a:ext cx="8747762" cy="4333109"/>
            <a:chOff x="4529" y="523099"/>
            <a:chExt cx="8747762" cy="4333109"/>
          </a:xfrm>
        </p:grpSpPr>
        <p:sp>
          <p:nvSpPr>
            <p:cNvPr id="155" name="Google Shape;155;p4"/>
            <p:cNvSpPr/>
            <p:nvPr/>
          </p:nvSpPr>
          <p:spPr>
            <a:xfrm>
              <a:off x="7761889" y="2227014"/>
              <a:ext cx="91440" cy="396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4"/>
            <p:cNvSpPr/>
            <p:nvPr/>
          </p:nvSpPr>
          <p:spPr>
            <a:xfrm>
              <a:off x="4378411" y="1168289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7" name="Google Shape;157;p4"/>
            <p:cNvSpPr/>
            <p:nvPr/>
          </p:nvSpPr>
          <p:spPr>
            <a:xfrm>
              <a:off x="5475757" y="2227014"/>
              <a:ext cx="91440" cy="396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8" name="Google Shape;158;p4"/>
            <p:cNvSpPr/>
            <p:nvPr/>
          </p:nvSpPr>
          <p:spPr>
            <a:xfrm>
              <a:off x="4378411" y="1168289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9" name="Google Shape;159;p4"/>
            <p:cNvSpPr/>
            <p:nvPr/>
          </p:nvSpPr>
          <p:spPr>
            <a:xfrm>
              <a:off x="3189624" y="2227014"/>
              <a:ext cx="91440" cy="396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0" name="Google Shape;160;p4"/>
            <p:cNvSpPr/>
            <p:nvPr/>
          </p:nvSpPr>
          <p:spPr>
            <a:xfrm>
              <a:off x="3235344" y="1168289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1" name="Google Shape;161;p4"/>
            <p:cNvSpPr/>
            <p:nvPr/>
          </p:nvSpPr>
          <p:spPr>
            <a:xfrm>
              <a:off x="903492" y="2227014"/>
              <a:ext cx="91440" cy="396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2" name="Google Shape;162;p4"/>
            <p:cNvSpPr/>
            <p:nvPr/>
          </p:nvSpPr>
          <p:spPr>
            <a:xfrm>
              <a:off x="949212" y="1168289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3" name="Google Shape;163;p4"/>
            <p:cNvSpPr/>
            <p:nvPr/>
          </p:nvSpPr>
          <p:spPr>
            <a:xfrm>
              <a:off x="2652579" y="523099"/>
              <a:ext cx="3451663" cy="6451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4"/>
            <p:cNvSpPr txBox="1"/>
            <p:nvPr/>
          </p:nvSpPr>
          <p:spPr>
            <a:xfrm>
              <a:off x="2652579" y="523099"/>
              <a:ext cx="3451663" cy="6451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Функции уголовного права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4"/>
            <p:cNvSpPr/>
            <p:nvPr/>
          </p:nvSpPr>
          <p:spPr>
            <a:xfrm>
              <a:off x="4529" y="1565056"/>
              <a:ext cx="1889365" cy="6619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4529" y="1565056"/>
              <a:ext cx="1889365" cy="661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охранительная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" name="Google Shape;167;p4"/>
            <p:cNvSpPr/>
            <p:nvPr/>
          </p:nvSpPr>
          <p:spPr>
            <a:xfrm>
              <a:off x="4529" y="2623781"/>
              <a:ext cx="1889365" cy="22324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4"/>
            <p:cNvSpPr txBox="1"/>
            <p:nvPr/>
          </p:nvSpPr>
          <p:spPr>
            <a:xfrm>
              <a:off x="4529" y="2623781"/>
              <a:ext cx="1889365" cy="22324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охрана наиболее значимых общественных отношений от преступных посягательств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" name="Google Shape;169;p4"/>
            <p:cNvSpPr/>
            <p:nvPr/>
          </p:nvSpPr>
          <p:spPr>
            <a:xfrm>
              <a:off x="2290662" y="1565056"/>
              <a:ext cx="1889365" cy="6619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4"/>
            <p:cNvSpPr txBox="1"/>
            <p:nvPr/>
          </p:nvSpPr>
          <p:spPr>
            <a:xfrm>
              <a:off x="2290662" y="1565056"/>
              <a:ext cx="1889365" cy="661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регулятивная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1" name="Google Shape;171;p4"/>
            <p:cNvSpPr/>
            <p:nvPr/>
          </p:nvSpPr>
          <p:spPr>
            <a:xfrm>
              <a:off x="2290662" y="2623781"/>
              <a:ext cx="1889365" cy="22324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"/>
            <p:cNvSpPr txBox="1"/>
            <p:nvPr/>
          </p:nvSpPr>
          <p:spPr>
            <a:xfrm>
              <a:off x="2290662" y="2623781"/>
              <a:ext cx="1889365" cy="22324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регламентация применения мер уголовной ответственности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3" name="Google Shape;173;p4"/>
            <p:cNvSpPr/>
            <p:nvPr/>
          </p:nvSpPr>
          <p:spPr>
            <a:xfrm>
              <a:off x="4576794" y="1565056"/>
              <a:ext cx="1889365" cy="6619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4"/>
            <p:cNvSpPr txBox="1"/>
            <p:nvPr/>
          </p:nvSpPr>
          <p:spPr>
            <a:xfrm>
              <a:off x="4576794" y="1565056"/>
              <a:ext cx="1889365" cy="661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предупреди- тельная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5" name="Google Shape;175;p4"/>
            <p:cNvSpPr/>
            <p:nvPr/>
          </p:nvSpPr>
          <p:spPr>
            <a:xfrm>
              <a:off x="4576794" y="2623781"/>
              <a:ext cx="1889365" cy="22324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4"/>
            <p:cNvSpPr txBox="1"/>
            <p:nvPr/>
          </p:nvSpPr>
          <p:spPr>
            <a:xfrm>
              <a:off x="4576794" y="2623781"/>
              <a:ext cx="1889365" cy="22324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предупреждение совершения преступлений в будущем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4"/>
            <p:cNvSpPr/>
            <p:nvPr/>
          </p:nvSpPr>
          <p:spPr>
            <a:xfrm>
              <a:off x="6862926" y="1565056"/>
              <a:ext cx="1889365" cy="6619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4"/>
            <p:cNvSpPr txBox="1"/>
            <p:nvPr/>
          </p:nvSpPr>
          <p:spPr>
            <a:xfrm>
              <a:off x="6862926" y="1565056"/>
              <a:ext cx="1889365" cy="661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воспитательная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6862926" y="2623781"/>
              <a:ext cx="1889365" cy="22324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4"/>
            <p:cNvSpPr txBox="1"/>
            <p:nvPr/>
          </p:nvSpPr>
          <p:spPr>
            <a:xfrm>
              <a:off x="6862926" y="2623781"/>
              <a:ext cx="1889365" cy="22324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мотивации законопослушно-го поведения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Признаки, характеризующие совершение преступления</a:t>
            </a:r>
            <a:endParaRPr/>
          </a:p>
        </p:txBody>
      </p:sp>
      <p:grpSp>
        <p:nvGrpSpPr>
          <p:cNvPr id="187" name="Google Shape;187;p5"/>
          <p:cNvGrpSpPr/>
          <p:nvPr/>
        </p:nvGrpSpPr>
        <p:grpSpPr>
          <a:xfrm>
            <a:off x="1104900" y="1565858"/>
            <a:ext cx="9980682" cy="874547"/>
            <a:chOff x="67" y="2742038"/>
            <a:chExt cx="4010278" cy="2634131"/>
          </a:xfrm>
        </p:grpSpPr>
        <p:sp>
          <p:nvSpPr>
            <p:cNvPr id="188" name="Google Shape;188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Преступление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совершённое виновно (умышленно или по неосторожности) и противо- правно общественно опасное деяние (действие или бездействие), которое запрещено законом под угрозой наказания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0" name="Google Shape;190;p5"/>
          <p:cNvGrpSpPr/>
          <p:nvPr/>
        </p:nvGrpSpPr>
        <p:grpSpPr>
          <a:xfrm>
            <a:off x="1104900" y="3017721"/>
            <a:ext cx="9980682" cy="594461"/>
            <a:chOff x="67" y="2742038"/>
            <a:chExt cx="4010278" cy="2634131"/>
          </a:xfrm>
        </p:grpSpPr>
        <p:sp>
          <p:nvSpPr>
            <p:cNvPr id="191" name="Google Shape;191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Состав преступления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(лат. corpus delicti)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объективных и субъективных признаков преступления определённого вида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93" name="Google Shape;193;p5"/>
          <p:cNvSpPr/>
          <p:nvPr/>
        </p:nvSpPr>
        <p:spPr>
          <a:xfrm>
            <a:off x="5827701" y="2440405"/>
            <a:ext cx="535080" cy="518984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4" name="Google Shape;194;p5"/>
          <p:cNvGrpSpPr/>
          <p:nvPr/>
        </p:nvGrpSpPr>
        <p:grpSpPr>
          <a:xfrm>
            <a:off x="1721359" y="3949267"/>
            <a:ext cx="8747762" cy="2421921"/>
            <a:chOff x="4529" y="634315"/>
            <a:chExt cx="8747762" cy="2421921"/>
          </a:xfrm>
        </p:grpSpPr>
        <p:sp>
          <p:nvSpPr>
            <p:cNvPr id="195" name="Google Shape;195;p5"/>
            <p:cNvSpPr/>
            <p:nvPr/>
          </p:nvSpPr>
          <p:spPr>
            <a:xfrm>
              <a:off x="4378411" y="1279505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6" name="Google Shape;196;p5"/>
            <p:cNvSpPr/>
            <p:nvPr/>
          </p:nvSpPr>
          <p:spPr>
            <a:xfrm>
              <a:off x="4378411" y="1279505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5"/>
            <p:cNvSpPr/>
            <p:nvPr/>
          </p:nvSpPr>
          <p:spPr>
            <a:xfrm>
              <a:off x="3235344" y="1279505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5"/>
            <p:cNvSpPr/>
            <p:nvPr/>
          </p:nvSpPr>
          <p:spPr>
            <a:xfrm>
              <a:off x="949212" y="1279505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5"/>
            <p:cNvSpPr/>
            <p:nvPr/>
          </p:nvSpPr>
          <p:spPr>
            <a:xfrm>
              <a:off x="2965618" y="634315"/>
              <a:ext cx="2825584" cy="6451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5"/>
            <p:cNvSpPr txBox="1"/>
            <p:nvPr/>
          </p:nvSpPr>
          <p:spPr>
            <a:xfrm>
              <a:off x="2965618" y="634315"/>
              <a:ext cx="2825584" cy="6451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преступлений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5"/>
            <p:cNvSpPr/>
            <p:nvPr/>
          </p:nvSpPr>
          <p:spPr>
            <a:xfrm>
              <a:off x="4529" y="1676272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5"/>
            <p:cNvSpPr txBox="1"/>
            <p:nvPr/>
          </p:nvSpPr>
          <p:spPr>
            <a:xfrm>
              <a:off x="4529" y="1676272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представляющие большой общественной опасности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5"/>
            <p:cNvSpPr/>
            <p:nvPr/>
          </p:nvSpPr>
          <p:spPr>
            <a:xfrm>
              <a:off x="2290662" y="1676272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5"/>
            <p:cNvSpPr txBox="1"/>
            <p:nvPr/>
          </p:nvSpPr>
          <p:spPr>
            <a:xfrm>
              <a:off x="2290662" y="1676272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менее тяжкие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5"/>
            <p:cNvSpPr/>
            <p:nvPr/>
          </p:nvSpPr>
          <p:spPr>
            <a:xfrm>
              <a:off x="4576794" y="1676272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5"/>
            <p:cNvSpPr txBox="1"/>
            <p:nvPr/>
          </p:nvSpPr>
          <p:spPr>
            <a:xfrm>
              <a:off x="4576794" y="1676272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тяжкие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5"/>
            <p:cNvSpPr/>
            <p:nvPr/>
          </p:nvSpPr>
          <p:spPr>
            <a:xfrm>
              <a:off x="6862926" y="1676272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5"/>
            <p:cNvSpPr txBox="1"/>
            <p:nvPr/>
          </p:nvSpPr>
          <p:spPr>
            <a:xfrm>
              <a:off x="6862926" y="1676272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особо тяжкие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Признаки, характеризующие совершение преступления</a:t>
            </a:r>
            <a:endParaRPr/>
          </a:p>
        </p:txBody>
      </p:sp>
      <p:graphicFrame>
        <p:nvGraphicFramePr>
          <p:cNvPr id="215" name="Google Shape;215;p6"/>
          <p:cNvGraphicFramePr/>
          <p:nvPr/>
        </p:nvGraphicFramePr>
        <p:xfrm>
          <a:off x="1104900" y="154720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{0FFEB0AF-0477-429B-B3DB-5E78DF623BA2}</a:tableStyleId>
              </a:tblPr>
              <a:tblGrid>
                <a:gridCol w="2259400"/>
                <a:gridCol w="7721275"/>
              </a:tblGrid>
              <a:tr h="5283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Преступления против собственности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404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Кража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Тайное хищение имущества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4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Грабёж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Открытое хищение имущества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10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Разбой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Применение (либо угроза применения) насилия, опасного для жизни или здоровья потерпевшего, с целью непосредственного завладения имуществом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635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Вымогательство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Требование передачи имущества или права на имущество либо совер- шения каких-либо действий имущественного характера под угрозой применения насилия к потерпевшему или его близким, уничтожения или повреждения их имущества, распространения клеветнических или оглашения иных сведений, которые они желают сохранить в тайне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7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Мошенничество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Завладение имуществом либо приобретение права на имущество путём обмана или злоупотребления доверием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Признаки, характеризующие совершение преступления</a:t>
            </a:r>
            <a:endParaRPr/>
          </a:p>
        </p:txBody>
      </p:sp>
      <p:graphicFrame>
        <p:nvGraphicFramePr>
          <p:cNvPr id="222" name="Google Shape;222;p7"/>
          <p:cNvGraphicFramePr/>
          <p:nvPr/>
        </p:nvGraphicFramePr>
        <p:xfrm>
          <a:off x="1104900" y="143505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{0FFEB0AF-0477-429B-B3DB-5E78DF623BA2}</a:tableStyleId>
              </a:tblPr>
              <a:tblGrid>
                <a:gridCol w="2824150"/>
                <a:gridCol w="7156550"/>
              </a:tblGrid>
              <a:tr h="5484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Отдельные преступления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26572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Хулиганство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Умышленные действия, грубо нарушающие общественный поря- док и выражающие неуважение к обществу, сопровождающиеся применением насилия или угрозой его применения либо отли- чающиеся по своему содержанию исключительным цинизмом.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Наказываются общественными работами, или штрафом, или исп- равительными работами на срок до 2 лет, или арестом, или огра- ничением свободы на срок до 2 лет, или лишением свободы на срок до 3 лет.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087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Заведомо ложное сооб- щение об опасности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Заведомо ложное сообщение о готовящемся взрыве, поджоге или иных действиях, создающих опасность для жизни и здоровья лю- дей, либо причинение ущерба в крупном размере, либо наступле- ние иных тяжких последствий.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Наказываются штрафом, или арестом, или ограничением свободы на срок до 3 лет, или лишением свободы на срок до 5 лет.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Признаки, характеризующие совершение преступления</a:t>
            </a:r>
            <a:endParaRPr/>
          </a:p>
        </p:txBody>
      </p:sp>
      <p:graphicFrame>
        <p:nvGraphicFramePr>
          <p:cNvPr id="229" name="Google Shape;229;p8"/>
          <p:cNvGraphicFramePr/>
          <p:nvPr/>
        </p:nvGraphicFramePr>
        <p:xfrm>
          <a:off x="1104900" y="149544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{0FFEB0AF-0477-429B-B3DB-5E78DF623BA2}</a:tableStyleId>
              </a:tblPr>
              <a:tblGrid>
                <a:gridCol w="2824150"/>
                <a:gridCol w="7156550"/>
              </a:tblGrid>
              <a:tr h="5673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Отдельные преступления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33383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Клевета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Распространение заведомо ложных, порочащих другое лицо сведе- ний в публичном выступлении, либо в печатном или публично де- монстрирующемся произведении, либо в информации, размещён- ной в глобальной компьютерной сети Интернет, иной сети элек- тросвязи общего пользования или выделенной сети электросвя- зи, либо клевета, содержащая обвинение в совершении тяжкого или особо тяжкого преступления.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Наказываются штрафом, или исправительными работами на срок до 2 лет, или арестом, или ограничением свободы на срок до 3 лет.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75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Присвоение найденно- го имущества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Присвоение в особо крупном размере найденного заведомо чужо- го имущества или клада.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Наказывается общественными работами, или штрафом, или арес- том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236" name="Google Shape;236;p9"/>
          <p:cNvGrpSpPr/>
          <p:nvPr/>
        </p:nvGrpSpPr>
        <p:grpSpPr>
          <a:xfrm>
            <a:off x="1666339" y="1905968"/>
            <a:ext cx="8755646" cy="4143635"/>
            <a:chOff x="587" y="667263"/>
            <a:chExt cx="8755646" cy="4143635"/>
          </a:xfrm>
        </p:grpSpPr>
        <p:sp>
          <p:nvSpPr>
            <p:cNvPr id="237" name="Google Shape;237;p9"/>
            <p:cNvSpPr/>
            <p:nvPr/>
          </p:nvSpPr>
          <p:spPr>
            <a:xfrm>
              <a:off x="7430448" y="3554630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9"/>
            <p:cNvSpPr/>
            <p:nvPr/>
          </p:nvSpPr>
          <p:spPr>
            <a:xfrm>
              <a:off x="4378411" y="1147121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9" name="Google Shape;239;p9"/>
            <p:cNvSpPr/>
            <p:nvPr/>
          </p:nvSpPr>
          <p:spPr>
            <a:xfrm>
              <a:off x="4332690" y="3554630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9"/>
            <p:cNvSpPr/>
            <p:nvPr/>
          </p:nvSpPr>
          <p:spPr>
            <a:xfrm>
              <a:off x="4332690" y="1147121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1" name="Google Shape;241;p9"/>
            <p:cNvSpPr/>
            <p:nvPr/>
          </p:nvSpPr>
          <p:spPr>
            <a:xfrm>
              <a:off x="1234933" y="3554630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2" name="Google Shape;242;p9"/>
            <p:cNvSpPr/>
            <p:nvPr/>
          </p:nvSpPr>
          <p:spPr>
            <a:xfrm>
              <a:off x="1280653" y="1147121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3" name="Google Shape;243;p9"/>
            <p:cNvSpPr/>
            <p:nvPr/>
          </p:nvSpPr>
          <p:spPr>
            <a:xfrm>
              <a:off x="2464047" y="667263"/>
              <a:ext cx="3828726" cy="4798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9"/>
            <p:cNvSpPr txBox="1"/>
            <p:nvPr/>
          </p:nvSpPr>
          <p:spPr>
            <a:xfrm>
              <a:off x="2464047" y="667263"/>
              <a:ext cx="3828726" cy="4798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Уголовная ответственность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9"/>
            <p:cNvSpPr/>
            <p:nvPr/>
          </p:nvSpPr>
          <p:spPr>
            <a:xfrm>
              <a:off x="587" y="1684749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9"/>
            <p:cNvSpPr txBox="1"/>
            <p:nvPr/>
          </p:nvSpPr>
          <p:spPr>
            <a:xfrm>
              <a:off x="587" y="1684749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самый суровый вид юридической ответственности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7" name="Google Shape;247;p9"/>
            <p:cNvSpPr/>
            <p:nvPr/>
          </p:nvSpPr>
          <p:spPr>
            <a:xfrm>
              <a:off x="587" y="4092257"/>
              <a:ext cx="2560130" cy="718641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9"/>
            <p:cNvSpPr txBox="1"/>
            <p:nvPr/>
          </p:nvSpPr>
          <p:spPr>
            <a:xfrm>
              <a:off x="587" y="4092257"/>
              <a:ext cx="2560130" cy="7186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9"/>
            <p:cNvSpPr/>
            <p:nvPr/>
          </p:nvSpPr>
          <p:spPr>
            <a:xfrm>
              <a:off x="3098345" y="1684749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9"/>
            <p:cNvSpPr txBox="1"/>
            <p:nvPr/>
          </p:nvSpPr>
          <p:spPr>
            <a:xfrm>
              <a:off x="3098345" y="1684749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осуждение от имени Республики Беларусь по приговору суда лица, совершившего преступление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9"/>
            <p:cNvSpPr/>
            <p:nvPr/>
          </p:nvSpPr>
          <p:spPr>
            <a:xfrm>
              <a:off x="3098345" y="4092257"/>
              <a:ext cx="2560130" cy="718641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9"/>
            <p:cNvSpPr txBox="1"/>
            <p:nvPr/>
          </p:nvSpPr>
          <p:spPr>
            <a:xfrm>
              <a:off x="3098345" y="4092257"/>
              <a:ext cx="2560130" cy="7186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9"/>
            <p:cNvSpPr/>
            <p:nvPr/>
          </p:nvSpPr>
          <p:spPr>
            <a:xfrm>
              <a:off x="6196103" y="1684749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9"/>
            <p:cNvSpPr txBox="1"/>
            <p:nvPr/>
          </p:nvSpPr>
          <p:spPr>
            <a:xfrm>
              <a:off x="6196103" y="1684749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применение наказания либо иных мер в соответствии с УК РБ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9"/>
            <p:cNvSpPr/>
            <p:nvPr/>
          </p:nvSpPr>
          <p:spPr>
            <a:xfrm>
              <a:off x="6196103" y="4092257"/>
              <a:ext cx="2560130" cy="718641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9"/>
            <p:cNvSpPr txBox="1"/>
            <p:nvPr/>
          </p:nvSpPr>
          <p:spPr>
            <a:xfrm>
              <a:off x="6196103" y="4092257"/>
              <a:ext cx="2560130" cy="7186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57" name="Google Shape;257;p9"/>
          <p:cNvGrpSpPr/>
          <p:nvPr/>
        </p:nvGrpSpPr>
        <p:grpSpPr>
          <a:xfrm>
            <a:off x="1665752" y="5321641"/>
            <a:ext cx="8756822" cy="802103"/>
            <a:chOff x="587" y="4092257"/>
            <a:chExt cx="2560130" cy="718641"/>
          </a:xfrm>
        </p:grpSpPr>
        <p:sp>
          <p:nvSpPr>
            <p:cNvPr id="258" name="Google Shape;258;p9"/>
            <p:cNvSpPr/>
            <p:nvPr/>
          </p:nvSpPr>
          <p:spPr>
            <a:xfrm>
              <a:off x="587" y="4092257"/>
              <a:ext cx="2560130" cy="718641"/>
            </a:xfrm>
            <a:prstGeom prst="rect">
              <a:avLst/>
            </a:pr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полном объёме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наступает с момента достижения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16-летнего возраста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9"/>
            <p:cNvSpPr/>
            <p:nvPr/>
          </p:nvSpPr>
          <p:spPr>
            <a:xfrm>
              <a:off x="587" y="4092257"/>
              <a:ext cx="2560130" cy="718641"/>
            </a:xfrm>
            <a:prstGeom prst="rect">
              <a:avLst/>
            </a:pr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05.05.2024</vt:lpwstr>
  </property>
</Properties>
</file>