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6858000" cx="12192000"/>
  <p:notesSz cx="6858000" cy="9144000"/>
  <p:embeddedFontLst>
    <p:embeddedFont>
      <p:font typeface="Anta"/>
      <p:regular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7" roundtripDataSignature="AMtx7mjydPoAvH0IXLEFSAhOa8Ehj2KW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21D921B-1DDE-4232-8CC9-64C6E845BC15}">
  <a:tblStyle styleId="{A21D921B-1DDE-4232-8CC9-64C6E845BC15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Anta-regular.fntdata"/><Relationship Id="rId25" Type="http://schemas.openxmlformats.org/officeDocument/2006/relationships/slide" Target="slides/slide19.xml"/><Relationship Id="rId27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8" name="Google Shape;38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7" name="Google Shape;447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1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1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1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1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1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0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0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1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2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2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2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2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2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0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Гражданство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366990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59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Ð°ÑÑÐ¸Ð½ÐºÐ¸ Ð¿Ð¾ Ð·Ð°Ð¿ÑÐ¾ÑÑ &quot;Ð³ÑÐ°Ð¶Ð´Ð°Ð½Ð¸Ð½ ÑÐ±&quot;&quot;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190" r="0" t="0"/>
          <a:stretch/>
        </p:blipFill>
        <p:spPr>
          <a:xfrm>
            <a:off x="6978770" y="1310656"/>
            <a:ext cx="5213230" cy="422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240" name="Google Shape;240;p10"/>
          <p:cNvGrpSpPr/>
          <p:nvPr/>
        </p:nvGrpSpPr>
        <p:grpSpPr>
          <a:xfrm>
            <a:off x="1104900" y="2147974"/>
            <a:ext cx="9979828" cy="3778374"/>
            <a:chOff x="0" y="707363"/>
            <a:chExt cx="9979828" cy="3778374"/>
          </a:xfrm>
        </p:grpSpPr>
        <p:sp>
          <p:nvSpPr>
            <p:cNvPr id="241" name="Google Shape;241;p10"/>
            <p:cNvSpPr/>
            <p:nvPr/>
          </p:nvSpPr>
          <p:spPr>
            <a:xfrm>
              <a:off x="4990341" y="1561727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10"/>
            <p:cNvSpPr/>
            <p:nvPr/>
          </p:nvSpPr>
          <p:spPr>
            <a:xfrm>
              <a:off x="4990341" y="1561727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10"/>
            <p:cNvSpPr/>
            <p:nvPr/>
          </p:nvSpPr>
          <p:spPr>
            <a:xfrm>
              <a:off x="4943766" y="1561727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1121" y="0"/>
                  </a:moveTo>
                  <a:lnTo>
                    <a:pt x="61121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10"/>
            <p:cNvSpPr/>
            <p:nvPr/>
          </p:nvSpPr>
          <p:spPr>
            <a:xfrm>
              <a:off x="2921924" y="1561727"/>
              <a:ext cx="2068416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10"/>
            <p:cNvSpPr/>
            <p:nvPr/>
          </p:nvSpPr>
          <p:spPr>
            <a:xfrm>
              <a:off x="854364" y="1561727"/>
              <a:ext cx="4135976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10"/>
            <p:cNvSpPr/>
            <p:nvPr/>
          </p:nvSpPr>
          <p:spPr>
            <a:xfrm>
              <a:off x="2648946" y="707363"/>
              <a:ext cx="4682788" cy="854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0"/>
            <p:cNvSpPr txBox="1"/>
            <p:nvPr/>
          </p:nvSpPr>
          <p:spPr>
            <a:xfrm>
              <a:off x="2648946" y="707363"/>
              <a:ext cx="4682788" cy="854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прав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10"/>
            <p:cNvSpPr/>
            <p:nvPr/>
          </p:nvSpPr>
          <p:spPr>
            <a:xfrm>
              <a:off x="0" y="1920560"/>
              <a:ext cx="1708728" cy="25642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0"/>
            <p:cNvSpPr txBox="1"/>
            <p:nvPr/>
          </p:nvSpPr>
          <p:spPr>
            <a:xfrm>
              <a:off x="0" y="1920560"/>
              <a:ext cx="1708728" cy="25642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10"/>
            <p:cNvSpPr/>
            <p:nvPr/>
          </p:nvSpPr>
          <p:spPr>
            <a:xfrm>
              <a:off x="2067560" y="1920560"/>
              <a:ext cx="1708728" cy="25642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0"/>
            <p:cNvSpPr txBox="1"/>
            <p:nvPr/>
          </p:nvSpPr>
          <p:spPr>
            <a:xfrm>
              <a:off x="2067560" y="1920560"/>
              <a:ext cx="1708728" cy="25642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10"/>
            <p:cNvSpPr/>
            <p:nvPr/>
          </p:nvSpPr>
          <p:spPr>
            <a:xfrm>
              <a:off x="4135122" y="1920560"/>
              <a:ext cx="1708728" cy="25642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0"/>
            <p:cNvSpPr txBox="1"/>
            <p:nvPr/>
          </p:nvSpPr>
          <p:spPr>
            <a:xfrm>
              <a:off x="4135122" y="1920560"/>
              <a:ext cx="1708728" cy="25642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10"/>
            <p:cNvSpPr/>
            <p:nvPr/>
          </p:nvSpPr>
          <p:spPr>
            <a:xfrm>
              <a:off x="6203538" y="1920560"/>
              <a:ext cx="1708728" cy="2565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0"/>
            <p:cNvSpPr txBox="1"/>
            <p:nvPr/>
          </p:nvSpPr>
          <p:spPr>
            <a:xfrm>
              <a:off x="6203538" y="1920560"/>
              <a:ext cx="1708728" cy="2565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10"/>
            <p:cNvSpPr/>
            <p:nvPr/>
          </p:nvSpPr>
          <p:spPr>
            <a:xfrm>
              <a:off x="8271100" y="1920560"/>
              <a:ext cx="1708728" cy="2565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0"/>
            <p:cNvSpPr txBox="1"/>
            <p:nvPr/>
          </p:nvSpPr>
          <p:spPr>
            <a:xfrm>
              <a:off x="8271100" y="1920560"/>
              <a:ext cx="1708728" cy="2565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264" name="Google Shape;264;p11"/>
          <p:cNvGrpSpPr/>
          <p:nvPr/>
        </p:nvGrpSpPr>
        <p:grpSpPr>
          <a:xfrm>
            <a:off x="1521313" y="1487066"/>
            <a:ext cx="9147855" cy="5143321"/>
            <a:chOff x="416413" y="3323"/>
            <a:chExt cx="9147855" cy="5143321"/>
          </a:xfrm>
        </p:grpSpPr>
        <p:sp>
          <p:nvSpPr>
            <p:cNvPr id="265" name="Google Shape;265;p11"/>
            <p:cNvSpPr/>
            <p:nvPr/>
          </p:nvSpPr>
          <p:spPr>
            <a:xfrm>
              <a:off x="416413" y="3323"/>
              <a:ext cx="4603272" cy="6777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1"/>
            <p:cNvSpPr txBox="1"/>
            <p:nvPr/>
          </p:nvSpPr>
          <p:spPr>
            <a:xfrm>
              <a:off x="436263" y="23173"/>
              <a:ext cx="4563572" cy="6380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права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11"/>
            <p:cNvSpPr/>
            <p:nvPr/>
          </p:nvSpPr>
          <p:spPr>
            <a:xfrm>
              <a:off x="876740" y="681051"/>
              <a:ext cx="460327" cy="4907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8" name="Google Shape;268;p11"/>
            <p:cNvSpPr/>
            <p:nvPr/>
          </p:nvSpPr>
          <p:spPr>
            <a:xfrm>
              <a:off x="1337067" y="769381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1"/>
            <p:cNvSpPr txBox="1"/>
            <p:nvPr/>
          </p:nvSpPr>
          <p:spPr>
            <a:xfrm>
              <a:off x="1360638" y="792952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жизнь (ст. 24)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11"/>
            <p:cNvSpPr/>
            <p:nvPr/>
          </p:nvSpPr>
          <p:spPr>
            <a:xfrm>
              <a:off x="876740" y="681051"/>
              <a:ext cx="460327" cy="13838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1"/>
            <p:cNvSpPr/>
            <p:nvPr/>
          </p:nvSpPr>
          <p:spPr>
            <a:xfrm>
              <a:off x="1337067" y="1662500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1"/>
            <p:cNvSpPr txBox="1"/>
            <p:nvPr/>
          </p:nvSpPr>
          <p:spPr>
            <a:xfrm>
              <a:off x="1360638" y="1686071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свободу, неприкосновенность и достоинство личности (ст. 25)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1"/>
            <p:cNvSpPr/>
            <p:nvPr/>
          </p:nvSpPr>
          <p:spPr>
            <a:xfrm>
              <a:off x="876740" y="681051"/>
              <a:ext cx="460327" cy="22769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11"/>
            <p:cNvSpPr/>
            <p:nvPr/>
          </p:nvSpPr>
          <p:spPr>
            <a:xfrm>
              <a:off x="1337067" y="2555619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1"/>
            <p:cNvSpPr txBox="1"/>
            <p:nvPr/>
          </p:nvSpPr>
          <p:spPr>
            <a:xfrm>
              <a:off x="1360638" y="2579190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Cambria"/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тайну личной жизни (ст. 28)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11"/>
            <p:cNvSpPr/>
            <p:nvPr/>
          </p:nvSpPr>
          <p:spPr>
            <a:xfrm>
              <a:off x="876740" y="681051"/>
              <a:ext cx="460327" cy="31700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11"/>
            <p:cNvSpPr/>
            <p:nvPr/>
          </p:nvSpPr>
          <p:spPr>
            <a:xfrm>
              <a:off x="1337067" y="3448737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1"/>
            <p:cNvSpPr txBox="1"/>
            <p:nvPr/>
          </p:nvSpPr>
          <p:spPr>
            <a:xfrm>
              <a:off x="1360638" y="3472308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неприкосновенность жилища (ст. 29)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11"/>
            <p:cNvSpPr/>
            <p:nvPr/>
          </p:nvSpPr>
          <p:spPr>
            <a:xfrm>
              <a:off x="876740" y="681051"/>
              <a:ext cx="460327" cy="4063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1"/>
            <p:cNvSpPr/>
            <p:nvPr/>
          </p:nvSpPr>
          <p:spPr>
            <a:xfrm>
              <a:off x="1337067" y="4341856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1"/>
            <p:cNvSpPr txBox="1"/>
            <p:nvPr/>
          </p:nvSpPr>
          <p:spPr>
            <a:xfrm>
              <a:off x="1360638" y="4365427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свободу передвижения и выбор места жительства (ст. 30)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288" name="Google Shape;288;p12"/>
          <p:cNvGrpSpPr/>
          <p:nvPr/>
        </p:nvGrpSpPr>
        <p:grpSpPr>
          <a:xfrm>
            <a:off x="1521313" y="1487066"/>
            <a:ext cx="9147855" cy="5143321"/>
            <a:chOff x="416413" y="3323"/>
            <a:chExt cx="9147855" cy="5143321"/>
          </a:xfrm>
        </p:grpSpPr>
        <p:sp>
          <p:nvSpPr>
            <p:cNvPr id="289" name="Google Shape;289;p12"/>
            <p:cNvSpPr/>
            <p:nvPr/>
          </p:nvSpPr>
          <p:spPr>
            <a:xfrm>
              <a:off x="416413" y="3323"/>
              <a:ext cx="4603272" cy="6777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2"/>
            <p:cNvSpPr txBox="1"/>
            <p:nvPr/>
          </p:nvSpPr>
          <p:spPr>
            <a:xfrm>
              <a:off x="436263" y="23173"/>
              <a:ext cx="4563572" cy="6380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права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2"/>
            <p:cNvSpPr/>
            <p:nvPr/>
          </p:nvSpPr>
          <p:spPr>
            <a:xfrm>
              <a:off x="876740" y="681051"/>
              <a:ext cx="460327" cy="4907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2"/>
            <p:cNvSpPr/>
            <p:nvPr/>
          </p:nvSpPr>
          <p:spPr>
            <a:xfrm>
              <a:off x="1337067" y="769381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1360638" y="792952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самостоятельное определение отношения к религии (ст. 31)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2"/>
            <p:cNvSpPr/>
            <p:nvPr/>
          </p:nvSpPr>
          <p:spPr>
            <a:xfrm>
              <a:off x="876740" y="681051"/>
              <a:ext cx="460327" cy="13838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2"/>
            <p:cNvSpPr/>
            <p:nvPr/>
          </p:nvSpPr>
          <p:spPr>
            <a:xfrm>
              <a:off x="1337067" y="1662500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2"/>
            <p:cNvSpPr txBox="1"/>
            <p:nvPr/>
          </p:nvSpPr>
          <p:spPr>
            <a:xfrm>
              <a:off x="1360638" y="1686071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вступление в брак и создание семьи (ст. 32)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2"/>
            <p:cNvSpPr/>
            <p:nvPr/>
          </p:nvSpPr>
          <p:spPr>
            <a:xfrm>
              <a:off x="876740" y="681051"/>
              <a:ext cx="460327" cy="22769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2"/>
            <p:cNvSpPr/>
            <p:nvPr/>
          </p:nvSpPr>
          <p:spPr>
            <a:xfrm>
              <a:off x="1337067" y="2555619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2"/>
            <p:cNvSpPr txBox="1"/>
            <p:nvPr/>
          </p:nvSpPr>
          <p:spPr>
            <a:xfrm>
              <a:off x="1360638" y="2579190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сохранять национальную принадлежность и выбирать язык общения (ст. 50)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2"/>
            <p:cNvSpPr/>
            <p:nvPr/>
          </p:nvSpPr>
          <p:spPr>
            <a:xfrm>
              <a:off x="876740" y="681051"/>
              <a:ext cx="460327" cy="31700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2"/>
            <p:cNvSpPr/>
            <p:nvPr/>
          </p:nvSpPr>
          <p:spPr>
            <a:xfrm>
              <a:off x="1337067" y="3448737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2"/>
            <p:cNvSpPr txBox="1"/>
            <p:nvPr/>
          </p:nvSpPr>
          <p:spPr>
            <a:xfrm>
              <a:off x="1360638" y="3472308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судебную защиту (ст. 60)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2"/>
            <p:cNvSpPr/>
            <p:nvPr/>
          </p:nvSpPr>
          <p:spPr>
            <a:xfrm>
              <a:off x="876740" y="681051"/>
              <a:ext cx="460327" cy="4063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2"/>
            <p:cNvSpPr/>
            <p:nvPr/>
          </p:nvSpPr>
          <p:spPr>
            <a:xfrm>
              <a:off x="1337067" y="4341856"/>
              <a:ext cx="8227201" cy="8047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1360638" y="4365427"/>
              <a:ext cx="8180059" cy="7576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юридическую помощь (ст. 62)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312" name="Google Shape;312;p13"/>
          <p:cNvGrpSpPr/>
          <p:nvPr/>
        </p:nvGrpSpPr>
        <p:grpSpPr>
          <a:xfrm>
            <a:off x="1844768" y="1582297"/>
            <a:ext cx="9239609" cy="4840717"/>
            <a:chOff x="1204" y="262455"/>
            <a:chExt cx="9239609" cy="4840717"/>
          </a:xfrm>
        </p:grpSpPr>
        <p:sp>
          <p:nvSpPr>
            <p:cNvPr id="313" name="Google Shape;313;p13"/>
            <p:cNvSpPr/>
            <p:nvPr/>
          </p:nvSpPr>
          <p:spPr>
            <a:xfrm>
              <a:off x="1204" y="262455"/>
              <a:ext cx="3623199" cy="5334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3"/>
            <p:cNvSpPr txBox="1"/>
            <p:nvPr/>
          </p:nvSpPr>
          <p:spPr>
            <a:xfrm>
              <a:off x="16828" y="278079"/>
              <a:ext cx="3591951" cy="5021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права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63524" y="795890"/>
              <a:ext cx="362319" cy="3195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3"/>
            <p:cNvSpPr/>
            <p:nvPr/>
          </p:nvSpPr>
          <p:spPr>
            <a:xfrm>
              <a:off x="725844" y="865413"/>
              <a:ext cx="8514956" cy="5000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3"/>
            <p:cNvSpPr txBox="1"/>
            <p:nvPr/>
          </p:nvSpPr>
          <p:spPr>
            <a:xfrm>
              <a:off x="740489" y="880058"/>
              <a:ext cx="8485666" cy="4707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свободу мнений, убеждений и их свободное выражение (свобода слова и сво- бода печати) (ст. 33)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63524" y="795890"/>
              <a:ext cx="362319" cy="8891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3"/>
            <p:cNvSpPr/>
            <p:nvPr/>
          </p:nvSpPr>
          <p:spPr>
            <a:xfrm>
              <a:off x="725844" y="1434972"/>
              <a:ext cx="8514956" cy="5000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3"/>
            <p:cNvSpPr txBox="1"/>
            <p:nvPr/>
          </p:nvSpPr>
          <p:spPr>
            <a:xfrm>
              <a:off x="740489" y="1449617"/>
              <a:ext cx="8485666" cy="4707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свободу собраний, митингов, уличных шествий, демонстраций и пикетирова-ния (ст. 35)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63524" y="795890"/>
              <a:ext cx="362319" cy="13732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3"/>
            <p:cNvSpPr/>
            <p:nvPr/>
          </p:nvSpPr>
          <p:spPr>
            <a:xfrm>
              <a:off x="725844" y="2004531"/>
              <a:ext cx="8514956" cy="3292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3"/>
            <p:cNvSpPr txBox="1"/>
            <p:nvPr/>
          </p:nvSpPr>
          <p:spPr>
            <a:xfrm>
              <a:off x="735486" y="2014173"/>
              <a:ext cx="8495672" cy="309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свободу объединений (ст. 36)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63524" y="795890"/>
              <a:ext cx="362319" cy="17719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3"/>
            <p:cNvSpPr/>
            <p:nvPr/>
          </p:nvSpPr>
          <p:spPr>
            <a:xfrm>
              <a:off x="725844" y="2403256"/>
              <a:ext cx="8514956" cy="3292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3"/>
            <p:cNvSpPr txBox="1"/>
            <p:nvPr/>
          </p:nvSpPr>
          <p:spPr>
            <a:xfrm>
              <a:off x="735486" y="2412898"/>
              <a:ext cx="8495672" cy="309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Направлять обращения в государственные органы (ст. 40)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63524" y="795890"/>
              <a:ext cx="362319" cy="21706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3"/>
            <p:cNvSpPr/>
            <p:nvPr/>
          </p:nvSpPr>
          <p:spPr>
            <a:xfrm>
              <a:off x="725844" y="2801981"/>
              <a:ext cx="8514956" cy="3292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3"/>
            <p:cNvSpPr txBox="1"/>
            <p:nvPr/>
          </p:nvSpPr>
          <p:spPr>
            <a:xfrm>
              <a:off x="735486" y="2811623"/>
              <a:ext cx="8495672" cy="309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участие в решении государственных дел (ст. 37)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63524" y="795890"/>
              <a:ext cx="362319" cy="25694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3"/>
            <p:cNvSpPr/>
            <p:nvPr/>
          </p:nvSpPr>
          <p:spPr>
            <a:xfrm>
              <a:off x="725844" y="3200705"/>
              <a:ext cx="8514969" cy="3292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3"/>
            <p:cNvSpPr txBox="1"/>
            <p:nvPr/>
          </p:nvSpPr>
          <p:spPr>
            <a:xfrm>
              <a:off x="735486" y="3210347"/>
              <a:ext cx="8495685" cy="309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Избирать и быть избранным в государственные органы (ст. 38)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63524" y="795890"/>
              <a:ext cx="362319" cy="29681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3"/>
            <p:cNvSpPr/>
            <p:nvPr/>
          </p:nvSpPr>
          <p:spPr>
            <a:xfrm>
              <a:off x="725844" y="3599430"/>
              <a:ext cx="8514969" cy="3292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3"/>
            <p:cNvSpPr txBox="1"/>
            <p:nvPr/>
          </p:nvSpPr>
          <p:spPr>
            <a:xfrm>
              <a:off x="735486" y="3609072"/>
              <a:ext cx="8495685" cy="309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равный доступ к любым должностям в государственных органах (ст. 39)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63524" y="795890"/>
              <a:ext cx="362319" cy="3754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3"/>
            <p:cNvSpPr/>
            <p:nvPr/>
          </p:nvSpPr>
          <p:spPr>
            <a:xfrm>
              <a:off x="725844" y="3998155"/>
              <a:ext cx="8514969" cy="11050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3"/>
            <p:cNvSpPr txBox="1"/>
            <p:nvPr/>
          </p:nvSpPr>
          <p:spPr>
            <a:xfrm>
              <a:off x="758209" y="4030520"/>
              <a:ext cx="8450239" cy="10402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 получение, хранение и распространение полной, достоверной и своевремен- ной информации о деятельности государственных органов, общественных объединений, о политической, экономической, культурной и международной жизни, состоянии окружающей среды (ст. 34)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39" name="Google Shape;339;p13"/>
          <p:cNvSpPr/>
          <p:nvPr/>
        </p:nvSpPr>
        <p:spPr>
          <a:xfrm>
            <a:off x="1832449" y="4226942"/>
            <a:ext cx="284672" cy="2147977"/>
          </a:xfrm>
          <a:prstGeom prst="leftBrace">
            <a:avLst>
              <a:gd fmla="val 96212" name="adj1"/>
              <a:gd fmla="val 50000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3"/>
          <p:cNvSpPr txBox="1"/>
          <p:nvPr/>
        </p:nvSpPr>
        <p:spPr>
          <a:xfrm rot="-5400000">
            <a:off x="186875" y="5051350"/>
            <a:ext cx="2449200" cy="646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только граждане Республики Беларусь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347" name="Google Shape;347;p14"/>
          <p:cNvGrpSpPr/>
          <p:nvPr/>
        </p:nvGrpSpPr>
        <p:grpSpPr>
          <a:xfrm>
            <a:off x="1186535" y="1440714"/>
            <a:ext cx="9817410" cy="5158388"/>
            <a:chOff x="81635" y="104"/>
            <a:chExt cx="9817410" cy="5158388"/>
          </a:xfrm>
        </p:grpSpPr>
        <p:sp>
          <p:nvSpPr>
            <p:cNvPr id="348" name="Google Shape;348;p14"/>
            <p:cNvSpPr/>
            <p:nvPr/>
          </p:nvSpPr>
          <p:spPr>
            <a:xfrm>
              <a:off x="81635" y="104"/>
              <a:ext cx="5414510" cy="6001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4"/>
            <p:cNvSpPr txBox="1"/>
            <p:nvPr/>
          </p:nvSpPr>
          <p:spPr>
            <a:xfrm>
              <a:off x="99212" y="17681"/>
              <a:ext cx="5379356" cy="564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и экономические права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4"/>
            <p:cNvSpPr/>
            <p:nvPr/>
          </p:nvSpPr>
          <p:spPr>
            <a:xfrm>
              <a:off x="623086" y="600236"/>
              <a:ext cx="541451" cy="5975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1" name="Google Shape;351;p14"/>
            <p:cNvSpPr/>
            <p:nvPr/>
          </p:nvSpPr>
          <p:spPr>
            <a:xfrm>
              <a:off x="1164537" y="799436"/>
              <a:ext cx="8734508" cy="79679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4"/>
            <p:cNvSpPr txBox="1"/>
            <p:nvPr/>
          </p:nvSpPr>
          <p:spPr>
            <a:xfrm>
              <a:off x="1187874" y="822773"/>
              <a:ext cx="8687834" cy="750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достойный уровень жизни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, включая достаточное питание, одежду, жильё и постоянное улучшение необходимых для этого условий (ст. 21)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14"/>
            <p:cNvSpPr/>
            <p:nvPr/>
          </p:nvSpPr>
          <p:spPr>
            <a:xfrm>
              <a:off x="623086" y="600236"/>
              <a:ext cx="541451" cy="18022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4" name="Google Shape;354;p14"/>
            <p:cNvSpPr/>
            <p:nvPr/>
          </p:nvSpPr>
          <p:spPr>
            <a:xfrm>
              <a:off x="1164537" y="1795433"/>
              <a:ext cx="8734508" cy="121416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4"/>
            <p:cNvSpPr txBox="1"/>
            <p:nvPr/>
          </p:nvSpPr>
          <p:spPr>
            <a:xfrm>
              <a:off x="1200099" y="1830995"/>
              <a:ext cx="8663384" cy="11430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труд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- право на выбор профессии, рода занятий и работы в соответст- вии с призванием, способностями, образованием, профессиональной подготовкой и с учётом общественных потребностей, а также на здоровые и безопасные усло- вия труда (ст. 41)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6" name="Google Shape;356;p14"/>
            <p:cNvSpPr/>
            <p:nvPr/>
          </p:nvSpPr>
          <p:spPr>
            <a:xfrm>
              <a:off x="623086" y="600236"/>
              <a:ext cx="541451" cy="30854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7" name="Google Shape;357;p14"/>
            <p:cNvSpPr/>
            <p:nvPr/>
          </p:nvSpPr>
          <p:spPr>
            <a:xfrm>
              <a:off x="1164537" y="3208800"/>
              <a:ext cx="8734508" cy="9536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4"/>
            <p:cNvSpPr txBox="1"/>
            <p:nvPr/>
          </p:nvSpPr>
          <p:spPr>
            <a:xfrm>
              <a:off x="1192470" y="3236733"/>
              <a:ext cx="8678642" cy="8978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защиту своих экономических и социальных интересов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, включая пра- во на объединение в профессиональные союзы, заключение коллективных дого- воров (соглашений) и право на забастовку (ст. 41)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4"/>
            <p:cNvSpPr/>
            <p:nvPr/>
          </p:nvSpPr>
          <p:spPr>
            <a:xfrm>
              <a:off x="623086" y="600236"/>
              <a:ext cx="541451" cy="4159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4"/>
            <p:cNvSpPr/>
            <p:nvPr/>
          </p:nvSpPr>
          <p:spPr>
            <a:xfrm>
              <a:off x="1164537" y="4361695"/>
              <a:ext cx="8734508" cy="79679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4"/>
            <p:cNvSpPr txBox="1"/>
            <p:nvPr/>
          </p:nvSpPr>
          <p:spPr>
            <a:xfrm>
              <a:off x="1187874" y="4385032"/>
              <a:ext cx="8687834" cy="7501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справедливую долю вознаграждения в экономических результатах труда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соответствии с его количеством, качеством и общественным значением (ст. 42)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368" name="Google Shape;368;p15"/>
          <p:cNvGrpSpPr/>
          <p:nvPr/>
        </p:nvGrpSpPr>
        <p:grpSpPr>
          <a:xfrm>
            <a:off x="1111793" y="1660671"/>
            <a:ext cx="9966894" cy="4787486"/>
            <a:chOff x="6893" y="202807"/>
            <a:chExt cx="9966894" cy="4787486"/>
          </a:xfrm>
        </p:grpSpPr>
        <p:sp>
          <p:nvSpPr>
            <p:cNvPr id="369" name="Google Shape;369;p15"/>
            <p:cNvSpPr/>
            <p:nvPr/>
          </p:nvSpPr>
          <p:spPr>
            <a:xfrm>
              <a:off x="6893" y="202807"/>
              <a:ext cx="632067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5"/>
            <p:cNvSpPr txBox="1"/>
            <p:nvPr/>
          </p:nvSpPr>
          <p:spPr>
            <a:xfrm>
              <a:off x="26234" y="222148"/>
              <a:ext cx="628198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и экономические права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5"/>
            <p:cNvSpPr/>
            <p:nvPr/>
          </p:nvSpPr>
          <p:spPr>
            <a:xfrm>
              <a:off x="638960" y="863150"/>
              <a:ext cx="632067" cy="4952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15"/>
            <p:cNvSpPr/>
            <p:nvPr/>
          </p:nvSpPr>
          <p:spPr>
            <a:xfrm>
              <a:off x="1271027" y="1028236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5"/>
            <p:cNvSpPr txBox="1"/>
            <p:nvPr/>
          </p:nvSpPr>
          <p:spPr>
            <a:xfrm>
              <a:off x="1290368" y="1047577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отдых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(ст. 43)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5"/>
            <p:cNvSpPr/>
            <p:nvPr/>
          </p:nvSpPr>
          <p:spPr>
            <a:xfrm>
              <a:off x="638960" y="863150"/>
              <a:ext cx="632067" cy="13206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5"/>
            <p:cNvSpPr/>
            <p:nvPr/>
          </p:nvSpPr>
          <p:spPr>
            <a:xfrm>
              <a:off x="1271027" y="1853665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5"/>
            <p:cNvSpPr txBox="1"/>
            <p:nvPr/>
          </p:nvSpPr>
          <p:spPr>
            <a:xfrm>
              <a:off x="1290368" y="1873006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собственности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(ст. 44)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5"/>
            <p:cNvSpPr/>
            <p:nvPr/>
          </p:nvSpPr>
          <p:spPr>
            <a:xfrm>
              <a:off x="638960" y="863150"/>
              <a:ext cx="632067" cy="21461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5"/>
            <p:cNvSpPr/>
            <p:nvPr/>
          </p:nvSpPr>
          <p:spPr>
            <a:xfrm>
              <a:off x="1271027" y="2679093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5"/>
            <p:cNvSpPr txBox="1"/>
            <p:nvPr/>
          </p:nvSpPr>
          <p:spPr>
            <a:xfrm>
              <a:off x="1290368" y="2698434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Cambria"/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жилище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(ст. 48)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5"/>
            <p:cNvSpPr/>
            <p:nvPr/>
          </p:nvSpPr>
          <p:spPr>
            <a:xfrm>
              <a:off x="638960" y="863150"/>
              <a:ext cx="632067" cy="29715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5"/>
            <p:cNvSpPr/>
            <p:nvPr/>
          </p:nvSpPr>
          <p:spPr>
            <a:xfrm>
              <a:off x="1271027" y="3504522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5"/>
            <p:cNvSpPr txBox="1"/>
            <p:nvPr/>
          </p:nvSpPr>
          <p:spPr>
            <a:xfrm>
              <a:off x="1290368" y="3523863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Cambria"/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охрану здоровья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(ст. 45)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5"/>
            <p:cNvSpPr/>
            <p:nvPr/>
          </p:nvSpPr>
          <p:spPr>
            <a:xfrm>
              <a:off x="638960" y="863150"/>
              <a:ext cx="632067" cy="37969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4" name="Google Shape;384;p15"/>
            <p:cNvSpPr/>
            <p:nvPr/>
          </p:nvSpPr>
          <p:spPr>
            <a:xfrm>
              <a:off x="1271027" y="4329951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5"/>
            <p:cNvSpPr txBox="1"/>
            <p:nvPr/>
          </p:nvSpPr>
          <p:spPr>
            <a:xfrm>
              <a:off x="1290368" y="4349292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социальное обеспечение </a:t>
              </a: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старости, в случае болезни, инвалидности, утраты трудоспособности, потери кормильца (ст. 37)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392" name="Google Shape;392;p16"/>
          <p:cNvGrpSpPr/>
          <p:nvPr/>
        </p:nvGrpSpPr>
        <p:grpSpPr>
          <a:xfrm>
            <a:off x="1111793" y="2090639"/>
            <a:ext cx="9966894" cy="3962056"/>
            <a:chOff x="6893" y="632775"/>
            <a:chExt cx="9966894" cy="3962056"/>
          </a:xfrm>
        </p:grpSpPr>
        <p:sp>
          <p:nvSpPr>
            <p:cNvPr id="393" name="Google Shape;393;p16"/>
            <p:cNvSpPr/>
            <p:nvPr/>
          </p:nvSpPr>
          <p:spPr>
            <a:xfrm>
              <a:off x="6893" y="632775"/>
              <a:ext cx="632067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6"/>
            <p:cNvSpPr txBox="1"/>
            <p:nvPr/>
          </p:nvSpPr>
          <p:spPr>
            <a:xfrm>
              <a:off x="26234" y="652116"/>
              <a:ext cx="6281988" cy="6216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Культурные права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6"/>
            <p:cNvSpPr/>
            <p:nvPr/>
          </p:nvSpPr>
          <p:spPr>
            <a:xfrm>
              <a:off x="638960" y="1293118"/>
              <a:ext cx="632067" cy="4952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6"/>
            <p:cNvSpPr/>
            <p:nvPr/>
          </p:nvSpPr>
          <p:spPr>
            <a:xfrm>
              <a:off x="1271027" y="1458203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6"/>
            <p:cNvSpPr txBox="1"/>
            <p:nvPr/>
          </p:nvSpPr>
          <p:spPr>
            <a:xfrm>
              <a:off x="1290368" y="1477544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образование (ст. 49)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8" name="Google Shape;398;p16"/>
            <p:cNvSpPr/>
            <p:nvPr/>
          </p:nvSpPr>
          <p:spPr>
            <a:xfrm>
              <a:off x="638960" y="1293118"/>
              <a:ext cx="632067" cy="13206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9" name="Google Shape;399;p16"/>
            <p:cNvSpPr/>
            <p:nvPr/>
          </p:nvSpPr>
          <p:spPr>
            <a:xfrm>
              <a:off x="1271027" y="2283632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6"/>
            <p:cNvSpPr txBox="1"/>
            <p:nvPr/>
          </p:nvSpPr>
          <p:spPr>
            <a:xfrm>
              <a:off x="1290368" y="2302973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участие в культурной жизни (ст. 51)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6"/>
            <p:cNvSpPr/>
            <p:nvPr/>
          </p:nvSpPr>
          <p:spPr>
            <a:xfrm>
              <a:off x="638960" y="1293118"/>
              <a:ext cx="632067" cy="21461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2" name="Google Shape;402;p16"/>
            <p:cNvSpPr/>
            <p:nvPr/>
          </p:nvSpPr>
          <p:spPr>
            <a:xfrm>
              <a:off x="1271027" y="3109061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6"/>
            <p:cNvSpPr txBox="1"/>
            <p:nvPr/>
          </p:nvSpPr>
          <p:spPr>
            <a:xfrm>
              <a:off x="1290368" y="3128402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художественного, научного, технического творчества (ст. 51)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6"/>
            <p:cNvSpPr/>
            <p:nvPr/>
          </p:nvSpPr>
          <p:spPr>
            <a:xfrm>
              <a:off x="638960" y="1293118"/>
              <a:ext cx="632067" cy="29715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6"/>
            <p:cNvSpPr/>
            <p:nvPr/>
          </p:nvSpPr>
          <p:spPr>
            <a:xfrm>
              <a:off x="1271027" y="3934489"/>
              <a:ext cx="8702760" cy="66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6"/>
            <p:cNvSpPr txBox="1"/>
            <p:nvPr/>
          </p:nvSpPr>
          <p:spPr>
            <a:xfrm>
              <a:off x="1290368" y="3953830"/>
              <a:ext cx="8664078" cy="621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преподавания (ст. 51)</a:t>
              </a:r>
              <a:endParaRPr b="0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413" name="Google Shape;413;p17"/>
          <p:cNvGrpSpPr/>
          <p:nvPr/>
        </p:nvGrpSpPr>
        <p:grpSpPr>
          <a:xfrm>
            <a:off x="1853914" y="1726585"/>
            <a:ext cx="9231126" cy="4698243"/>
            <a:chOff x="10350" y="406743"/>
            <a:chExt cx="9231126" cy="4698243"/>
          </a:xfrm>
        </p:grpSpPr>
        <p:sp>
          <p:nvSpPr>
            <p:cNvPr id="414" name="Google Shape;414;p17"/>
            <p:cNvSpPr/>
            <p:nvPr/>
          </p:nvSpPr>
          <p:spPr>
            <a:xfrm>
              <a:off x="10350" y="406743"/>
              <a:ext cx="4308839" cy="73257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7"/>
            <p:cNvSpPr txBox="1"/>
            <p:nvPr/>
          </p:nvSpPr>
          <p:spPr>
            <a:xfrm>
              <a:off x="31806" y="428199"/>
              <a:ext cx="4265927" cy="689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Конституционные обязанности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6" name="Google Shape;416;p17"/>
            <p:cNvSpPr/>
            <p:nvPr/>
          </p:nvSpPr>
          <p:spPr>
            <a:xfrm>
              <a:off x="441234" y="1139315"/>
              <a:ext cx="422260" cy="4327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7" name="Google Shape;417;p17"/>
            <p:cNvSpPr/>
            <p:nvPr/>
          </p:nvSpPr>
          <p:spPr>
            <a:xfrm>
              <a:off x="863495" y="1326063"/>
              <a:ext cx="8376782" cy="4919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7"/>
            <p:cNvSpPr txBox="1"/>
            <p:nvPr/>
          </p:nvSpPr>
          <p:spPr>
            <a:xfrm>
              <a:off x="877903" y="1340471"/>
              <a:ext cx="8347966" cy="4631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Соблюдать Конституцию, законы и уважать национальные традиции (ст. 52)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9" name="Google Shape;419;p17"/>
            <p:cNvSpPr/>
            <p:nvPr/>
          </p:nvSpPr>
          <p:spPr>
            <a:xfrm>
              <a:off x="441234" y="1139315"/>
              <a:ext cx="422260" cy="9930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0" name="Google Shape;420;p17"/>
            <p:cNvSpPr/>
            <p:nvPr/>
          </p:nvSpPr>
          <p:spPr>
            <a:xfrm>
              <a:off x="863495" y="1886379"/>
              <a:ext cx="8376782" cy="4919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7"/>
            <p:cNvSpPr txBox="1"/>
            <p:nvPr/>
          </p:nvSpPr>
          <p:spPr>
            <a:xfrm>
              <a:off x="877903" y="1900787"/>
              <a:ext cx="8347966" cy="4631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Уважать достоинство, права, свободы, законные интересы других лиц (ст. 53)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2" name="Google Shape;422;p17"/>
            <p:cNvSpPr/>
            <p:nvPr/>
          </p:nvSpPr>
          <p:spPr>
            <a:xfrm>
              <a:off x="441234" y="1139315"/>
              <a:ext cx="422260" cy="16083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7"/>
            <p:cNvSpPr/>
            <p:nvPr/>
          </p:nvSpPr>
          <p:spPr>
            <a:xfrm>
              <a:off x="863495" y="2446696"/>
              <a:ext cx="8376782" cy="6020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7"/>
            <p:cNvSpPr txBox="1"/>
            <p:nvPr/>
          </p:nvSpPr>
          <p:spPr>
            <a:xfrm>
              <a:off x="881128" y="2464329"/>
              <a:ext cx="8341516" cy="566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Беречь историко-культурное, духовное наследие и другие национальные цен- ности (ст. 54)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5" name="Google Shape;425;p17"/>
            <p:cNvSpPr/>
            <p:nvPr/>
          </p:nvSpPr>
          <p:spPr>
            <a:xfrm>
              <a:off x="441234" y="1139315"/>
              <a:ext cx="422260" cy="22239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6" name="Google Shape;426;p17"/>
            <p:cNvSpPr/>
            <p:nvPr/>
          </p:nvSpPr>
          <p:spPr>
            <a:xfrm>
              <a:off x="863495" y="3117113"/>
              <a:ext cx="8376782" cy="49227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7"/>
            <p:cNvSpPr txBox="1"/>
            <p:nvPr/>
          </p:nvSpPr>
          <p:spPr>
            <a:xfrm>
              <a:off x="877913" y="3131531"/>
              <a:ext cx="8347946" cy="4634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Охранять природную среду (ст. 55)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7"/>
            <p:cNvSpPr/>
            <p:nvPr/>
          </p:nvSpPr>
          <p:spPr>
            <a:xfrm>
              <a:off x="441234" y="1139315"/>
              <a:ext cx="423446" cy="31039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9" name="Google Shape;429;p17"/>
            <p:cNvSpPr/>
            <p:nvPr/>
          </p:nvSpPr>
          <p:spPr>
            <a:xfrm>
              <a:off x="864681" y="3942241"/>
              <a:ext cx="8376782" cy="6020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7"/>
            <p:cNvSpPr txBox="1"/>
            <p:nvPr/>
          </p:nvSpPr>
          <p:spPr>
            <a:xfrm>
              <a:off x="882315" y="3959875"/>
              <a:ext cx="8341514" cy="566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Принимать участие в финансировании государственных расходов путём упла- ты государственных налогов, пошлин и иных платежей (ст. 56)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7"/>
            <p:cNvSpPr/>
            <p:nvPr/>
          </p:nvSpPr>
          <p:spPr>
            <a:xfrm>
              <a:off x="441234" y="1139315"/>
              <a:ext cx="423446" cy="37195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2" name="Google Shape;432;p17"/>
            <p:cNvSpPr/>
            <p:nvPr/>
          </p:nvSpPr>
          <p:spPr>
            <a:xfrm>
              <a:off x="864681" y="4612705"/>
              <a:ext cx="8376795" cy="4922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7"/>
            <p:cNvSpPr txBox="1"/>
            <p:nvPr/>
          </p:nvSpPr>
          <p:spPr>
            <a:xfrm>
              <a:off x="879099" y="4627123"/>
              <a:ext cx="8347959" cy="4634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Защищать Республику Беларусь (ст. 57)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34" name="Google Shape;434;p17"/>
          <p:cNvSpPr/>
          <p:nvPr/>
        </p:nvSpPr>
        <p:spPr>
          <a:xfrm>
            <a:off x="1982535" y="5107021"/>
            <a:ext cx="215917" cy="1322961"/>
          </a:xfrm>
          <a:prstGeom prst="leftBrace">
            <a:avLst>
              <a:gd fmla="val 96212" name="adj1"/>
              <a:gd fmla="val 50000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17"/>
          <p:cNvSpPr txBox="1"/>
          <p:nvPr/>
        </p:nvSpPr>
        <p:spPr>
          <a:xfrm rot="-5400000">
            <a:off x="327975" y="5123075"/>
            <a:ext cx="2478300" cy="646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только граждане Республики Беларусь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442" name="Google Shape;442;p18"/>
          <p:cNvGrpSpPr/>
          <p:nvPr/>
        </p:nvGrpSpPr>
        <p:grpSpPr>
          <a:xfrm>
            <a:off x="1104900" y="3381555"/>
            <a:ext cx="9980681" cy="1104181"/>
            <a:chOff x="1846693" y="174336"/>
            <a:chExt cx="6287295" cy="731768"/>
          </a:xfrm>
        </p:grpSpPr>
        <p:sp>
          <p:nvSpPr>
            <p:cNvPr id="443" name="Google Shape;443;p18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8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свою очередь государство обязано принимать все доступные ему меры для создания внутреннего и международного порядка, необходимого для полного осуществления прав и свобод граждан Республики Беларусь, предусмотренных Конституцией.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51" name="Google Shape;45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52" name="Google Shape;452;p19"/>
          <p:cNvSpPr txBox="1"/>
          <p:nvPr>
            <p:ph idx="1" type="body"/>
          </p:nvPr>
        </p:nvSpPr>
        <p:spPr>
          <a:xfrm>
            <a:off x="1104900" y="1683944"/>
            <a:ext cx="6132662" cy="114551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 lnSpcReduction="10000"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b="1"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Адука- цыя і выхаванне, 2019, §13, п. 3; §15, п. 3.</a:t>
            </a:r>
            <a:endParaRPr b="1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342900" rtl="0" algn="just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nta"/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▪"/>
            </a:pPr>
            <a:r>
              <a:rPr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Гражданство как правовая связь с государством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000"/>
              <a:buChar char="▪"/>
            </a:pPr>
            <a:r>
              <a:rPr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Рес- публики Беларусь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Гражданство как правовая связь с государ- ством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2424023" y="1764611"/>
            <a:ext cx="8238226" cy="59522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Правовые нормы, установленные белорусским государством, на территории нашей страны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1" name="Google Shape;141;p3"/>
          <p:cNvSpPr txBox="1"/>
          <p:nvPr/>
        </p:nvSpPr>
        <p:spPr>
          <a:xfrm>
            <a:off x="1104900" y="3536830"/>
            <a:ext cx="3649756" cy="40544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граждане Республики Беларусь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2215838" y="2456796"/>
            <a:ext cx="2727097" cy="98307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соблюдают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844607" y="5127895"/>
            <a:ext cx="4943718" cy="96619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правовые нормы тех стран, в которых они временно находятся или постоянно проживают</a:t>
            </a:r>
            <a:endParaRPr/>
          </a:p>
        </p:txBody>
      </p:sp>
      <p:sp>
        <p:nvSpPr>
          <p:cNvPr id="144" name="Google Shape;144;p3"/>
          <p:cNvSpPr txBox="1"/>
          <p:nvPr/>
        </p:nvSpPr>
        <p:spPr>
          <a:xfrm>
            <a:off x="5186264" y="3545457"/>
            <a:ext cx="2733855" cy="40544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иностранные граждане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8351727" y="3536830"/>
            <a:ext cx="2733855" cy="40544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лица без гражданства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" name="Google Shape;146;p3"/>
          <p:cNvSpPr/>
          <p:nvPr/>
        </p:nvSpPr>
        <p:spPr>
          <a:xfrm>
            <a:off x="5235834" y="2475718"/>
            <a:ext cx="2795357" cy="98307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соблюдают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Google Shape;147;p3"/>
          <p:cNvSpPr/>
          <p:nvPr/>
        </p:nvSpPr>
        <p:spPr>
          <a:xfrm>
            <a:off x="8324090" y="2475718"/>
            <a:ext cx="2711920" cy="983072"/>
          </a:xfrm>
          <a:prstGeom prst="downArrow">
            <a:avLst>
              <a:gd fmla="val 50000" name="adj1"/>
              <a:gd fmla="val 45613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соблюдают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8" name="Google Shape;148;p3"/>
          <p:cNvSpPr/>
          <p:nvPr/>
        </p:nvSpPr>
        <p:spPr>
          <a:xfrm>
            <a:off x="1612421" y="4058156"/>
            <a:ext cx="2735291" cy="98307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соблюдают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9" name="Google Shape;149;p3"/>
          <p:cNvSpPr txBox="1"/>
          <p:nvPr/>
        </p:nvSpPr>
        <p:spPr>
          <a:xfrm>
            <a:off x="6141864" y="4895015"/>
            <a:ext cx="4943718" cy="1199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b="1"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Гражданство</a:t>
            </a: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- это правовая связь человека и государства, которая выражается в сово- купности их взаимных прав, обязанностей и ответственности. 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Гражданство как правовая связь с государ- ством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56" name="Google Shape;156;p4"/>
          <p:cNvGraphicFramePr/>
          <p:nvPr/>
        </p:nvGraphicFramePr>
        <p:xfrm>
          <a:off x="1104899" y="14442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{A21D921B-1DDE-4232-8CC9-64C6E845BC15}</a:tableStyleId>
              </a:tblPr>
              <a:tblGrid>
                <a:gridCol w="3648250"/>
                <a:gridCol w="6332425"/>
              </a:tblGrid>
              <a:tr h="6025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Приобретение гражданства Республики Беларусь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63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рождению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Приём в гражданство в порядке регистрации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893525">
                <a:tc>
                  <a:txBody>
                    <a:bodyPr/>
                    <a:lstStyle/>
                    <a:p>
                      <a:pPr indent="-361950" lvl="0" marL="3619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Если один или оба родителя ребёнка являются граждана- ми Республики Беларусь.</a:t>
                      </a:r>
                      <a:endParaRPr/>
                    </a:p>
                    <a:p>
                      <a:pPr indent="-361950" lvl="0" marL="3619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2. Если ребёнок родился на тер- ритории Республики Бела- русь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1. Человек достиг 18 лет.</a:t>
                      </a:r>
                      <a:endParaRPr/>
                    </a:p>
                    <a:p>
                      <a:pPr indent="-266700" lvl="0" marL="2667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2. Берёт на себя обязательство соблюдать и уважать Кон- ституцию Республики Беларусь и иные законодатель- ные акты.</a:t>
                      </a:r>
                      <a:endParaRPr/>
                    </a:p>
                    <a:p>
                      <a:pPr indent="-266700" lvl="0" marL="2667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3. Знает один из государственных языков.</a:t>
                      </a:r>
                      <a:endParaRPr/>
                    </a:p>
                    <a:p>
                      <a:pPr indent="-266700" lvl="0" marL="2667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4. Постоянно проживает на территории Республики Бела- русь последние 7 лет.</a:t>
                      </a:r>
                      <a:endParaRPr/>
                    </a:p>
                    <a:p>
                      <a:pPr indent="-266700" lvl="0" marL="2667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5. Имеет законный источник доходов.</a:t>
                      </a:r>
                      <a:endParaRPr/>
                    </a:p>
                    <a:p>
                      <a:pPr indent="-266700" lvl="0" marL="2667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6. Не имеет гражданства другого государства.</a:t>
                      </a:r>
                      <a:endParaRPr sz="1800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Гражданство как правовая связь с государ- ством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Ð°ÑÑÐ¸Ð½ÐºÐ¸ Ð¿Ð¾ Ð·Ð°Ð¿ÑÐ¾ÑÑ &quot;Ð¿Ð°ÑÐ¿Ð¾ÑÑ ÑÐ±&quot;&quot;" id="163" name="Google Shape;16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09492" y="1466491"/>
            <a:ext cx="3576089" cy="511899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4" name="Google Shape;164;p5"/>
          <p:cNvSpPr txBox="1"/>
          <p:nvPr/>
        </p:nvSpPr>
        <p:spPr>
          <a:xfrm>
            <a:off x="1104900" y="4822165"/>
            <a:ext cx="6227553" cy="176332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Основным документом, удостоверяющим личность граж- данина Республики Беларусь, является паспорт. Его обя- заны  иметь все граждане, достигшие 14 лет. На стр. 2 паспорта записано: «Паспорт является собственностью Республики Беларусь. Владелец этого паспорта находит- ся под защитой Республики Беларусь».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Гражданство как правовая связь с государ- ством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1" name="Google Shape;171;p6"/>
          <p:cNvSpPr txBox="1"/>
          <p:nvPr/>
        </p:nvSpPr>
        <p:spPr>
          <a:xfrm>
            <a:off x="4583979" y="3847350"/>
            <a:ext cx="3022521" cy="46582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mbria"/>
              <a:buNone/>
            </a:pPr>
            <a:r>
              <a:rPr b="1" lang="ru-RU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Гражданство</a:t>
            </a:r>
            <a:endParaRPr b="1" sz="2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2" name="Google Shape;172;p6"/>
          <p:cNvSpPr txBox="1"/>
          <p:nvPr/>
        </p:nvSpPr>
        <p:spPr>
          <a:xfrm>
            <a:off x="1104900" y="1630392"/>
            <a:ext cx="9980682" cy="90577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b="1"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Гражданин</a:t>
            </a: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- это человек, который имеет правовую связь с определённым государством, что позволяет ему иметь все права, предоставляемые законами этой страны, и исполнять все ус- тановленные законами обязанности.</a:t>
            </a:r>
            <a:endParaRPr/>
          </a:p>
        </p:txBody>
      </p:sp>
      <p:sp>
        <p:nvSpPr>
          <p:cNvPr id="173" name="Google Shape;173;p6"/>
          <p:cNvSpPr txBox="1"/>
          <p:nvPr/>
        </p:nvSpPr>
        <p:spPr>
          <a:xfrm>
            <a:off x="1104899" y="5676181"/>
            <a:ext cx="9980682" cy="90577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None/>
            </a:pPr>
            <a:r>
              <a:rPr b="1"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Гражданственность</a:t>
            </a:r>
            <a:r>
              <a:rPr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- это осознание себя гражданином своей страны, выражающееся в соот- ветствующем поведении, готовности активно участвовать в жизни общества и государства, способствовать процветанию своей страны.</a:t>
            </a:r>
            <a:endParaRPr/>
          </a:p>
        </p:txBody>
      </p:sp>
      <p:sp>
        <p:nvSpPr>
          <p:cNvPr id="174" name="Google Shape;174;p6"/>
          <p:cNvSpPr/>
          <p:nvPr/>
        </p:nvSpPr>
        <p:spPr>
          <a:xfrm>
            <a:off x="4847328" y="2700222"/>
            <a:ext cx="2634712" cy="98307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4855954" y="4503143"/>
            <a:ext cx="2634712" cy="98307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182" name="Google Shape;182;p7"/>
          <p:cNvGrpSpPr/>
          <p:nvPr/>
        </p:nvGrpSpPr>
        <p:grpSpPr>
          <a:xfrm>
            <a:off x="6728605" y="2018580"/>
            <a:ext cx="4356977" cy="871269"/>
            <a:chOff x="1846693" y="174336"/>
            <a:chExt cx="6287295" cy="731768"/>
          </a:xfrm>
        </p:grpSpPr>
        <p:sp>
          <p:nvSpPr>
            <p:cNvPr id="183" name="Google Shape;183;p7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7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Конституция Республики Беларусь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5" name="Google Shape;185;p7"/>
          <p:cNvGrpSpPr/>
          <p:nvPr/>
        </p:nvGrpSpPr>
        <p:grpSpPr>
          <a:xfrm>
            <a:off x="6728605" y="2889849"/>
            <a:ext cx="4356977" cy="871269"/>
            <a:chOff x="1846693" y="174336"/>
            <a:chExt cx="6287295" cy="731768"/>
          </a:xfrm>
        </p:grpSpPr>
        <p:sp>
          <p:nvSpPr>
            <p:cNvPr id="186" name="Google Shape;186;p7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7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Раздел II «Личность, общество, государство»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8" name="Google Shape;188;p7"/>
          <p:cNvGrpSpPr/>
          <p:nvPr/>
        </p:nvGrpSpPr>
        <p:grpSpPr>
          <a:xfrm>
            <a:off x="1104900" y="4917057"/>
            <a:ext cx="9980681" cy="1371600"/>
            <a:chOff x="1846693" y="174336"/>
            <a:chExt cx="6287295" cy="731768"/>
          </a:xfrm>
        </p:grpSpPr>
        <p:sp>
          <p:nvSpPr>
            <p:cNvPr id="189" name="Google Shape;189;p7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7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2: Человек, его права, свободы и гарантии их реализации являются высшей ценностью и целью общества и государства. Государство ответственно перед гражданином за создание условий для свободного и достойного развития личности. Гражданин ответственен перед го- сударством за неукоснительное исполнение обязанностей, возложенных на него Конститу- цией.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1" name="Google Shape;191;p7"/>
          <p:cNvSpPr/>
          <p:nvPr/>
        </p:nvSpPr>
        <p:spPr>
          <a:xfrm>
            <a:off x="8548777" y="3899139"/>
            <a:ext cx="724618" cy="879895"/>
          </a:xfrm>
          <a:prstGeom prst="downArrow">
            <a:avLst>
              <a:gd fmla="val 50000" name="adj1"/>
              <a:gd fmla="val 7023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198" name="Google Shape;198;p8"/>
          <p:cNvGrpSpPr/>
          <p:nvPr/>
        </p:nvGrpSpPr>
        <p:grpSpPr>
          <a:xfrm>
            <a:off x="1105570" y="1880559"/>
            <a:ext cx="9979341" cy="4313205"/>
            <a:chOff x="670" y="439948"/>
            <a:chExt cx="9979341" cy="4313205"/>
          </a:xfrm>
        </p:grpSpPr>
        <p:sp>
          <p:nvSpPr>
            <p:cNvPr id="199" name="Google Shape;199;p8"/>
            <p:cNvSpPr/>
            <p:nvPr/>
          </p:nvSpPr>
          <p:spPr>
            <a:xfrm>
              <a:off x="4990341" y="1898916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8"/>
            <p:cNvSpPr/>
            <p:nvPr/>
          </p:nvSpPr>
          <p:spPr>
            <a:xfrm>
              <a:off x="4944621" y="1898916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8"/>
            <p:cNvSpPr/>
            <p:nvPr/>
          </p:nvSpPr>
          <p:spPr>
            <a:xfrm>
              <a:off x="1459638" y="1898916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8"/>
            <p:cNvSpPr/>
            <p:nvPr/>
          </p:nvSpPr>
          <p:spPr>
            <a:xfrm>
              <a:off x="2873232" y="439948"/>
              <a:ext cx="4234217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8"/>
            <p:cNvSpPr txBox="1"/>
            <p:nvPr/>
          </p:nvSpPr>
          <p:spPr>
            <a:xfrm>
              <a:off x="2873232" y="439948"/>
              <a:ext cx="4234217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Права человека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670" y="2511682"/>
              <a:ext cx="2917936" cy="2241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8"/>
            <p:cNvSpPr txBox="1"/>
            <p:nvPr/>
          </p:nvSpPr>
          <p:spPr>
            <a:xfrm>
              <a:off x="670" y="2511682"/>
              <a:ext cx="2917936" cy="2241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основываются на равенстве всех людей перед законом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3531372" y="2511682"/>
              <a:ext cx="2917936" cy="2241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8"/>
            <p:cNvSpPr txBox="1"/>
            <p:nvPr/>
          </p:nvSpPr>
          <p:spPr>
            <a:xfrm>
              <a:off x="3531372" y="2511682"/>
              <a:ext cx="2917936" cy="2241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неотъемлемыми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7062075" y="2511682"/>
              <a:ext cx="2917936" cy="22414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 txBox="1"/>
            <p:nvPr/>
          </p:nvSpPr>
          <p:spPr>
            <a:xfrm>
              <a:off x="7062075" y="2511682"/>
              <a:ext cx="2917936" cy="2241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гарантированы каждому, кто находится в сфере действия белорусского законодательства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Взаимосвязь прав и обязанностей граждан. Права и обязанности гражданина Республики Беларусь</a:t>
            </a:r>
            <a:endParaRPr/>
          </a:p>
        </p:txBody>
      </p:sp>
      <p:grpSp>
        <p:nvGrpSpPr>
          <p:cNvPr id="216" name="Google Shape;216;p9"/>
          <p:cNvGrpSpPr/>
          <p:nvPr/>
        </p:nvGrpSpPr>
        <p:grpSpPr>
          <a:xfrm>
            <a:off x="1104900" y="2147974"/>
            <a:ext cx="9979828" cy="3778374"/>
            <a:chOff x="0" y="707363"/>
            <a:chExt cx="9979828" cy="3778374"/>
          </a:xfrm>
        </p:grpSpPr>
        <p:sp>
          <p:nvSpPr>
            <p:cNvPr id="217" name="Google Shape;217;p9"/>
            <p:cNvSpPr/>
            <p:nvPr/>
          </p:nvSpPr>
          <p:spPr>
            <a:xfrm>
              <a:off x="4990341" y="1561727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9"/>
            <p:cNvSpPr/>
            <p:nvPr/>
          </p:nvSpPr>
          <p:spPr>
            <a:xfrm>
              <a:off x="4990341" y="1561727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9"/>
            <p:cNvSpPr/>
            <p:nvPr/>
          </p:nvSpPr>
          <p:spPr>
            <a:xfrm>
              <a:off x="4943766" y="1561727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1121" y="0"/>
                  </a:moveTo>
                  <a:lnTo>
                    <a:pt x="61121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9"/>
            <p:cNvSpPr/>
            <p:nvPr/>
          </p:nvSpPr>
          <p:spPr>
            <a:xfrm>
              <a:off x="2921924" y="1561727"/>
              <a:ext cx="2068416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9"/>
            <p:cNvSpPr/>
            <p:nvPr/>
          </p:nvSpPr>
          <p:spPr>
            <a:xfrm>
              <a:off x="854364" y="1561727"/>
              <a:ext cx="4135976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9"/>
            <p:cNvSpPr/>
            <p:nvPr/>
          </p:nvSpPr>
          <p:spPr>
            <a:xfrm>
              <a:off x="2648946" y="707363"/>
              <a:ext cx="4682788" cy="854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9"/>
            <p:cNvSpPr txBox="1"/>
            <p:nvPr/>
          </p:nvSpPr>
          <p:spPr>
            <a:xfrm>
              <a:off x="2648946" y="707363"/>
              <a:ext cx="4682788" cy="854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ограничения прав человека</a:t>
              </a:r>
              <a:r>
                <a:rPr b="0" lang="ru-RU" sz="20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 (по Конституции Республики Беларусь)</a:t>
              </a:r>
              <a:endParaRPr b="1" sz="2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0" y="1920560"/>
              <a:ext cx="1708728" cy="25642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9"/>
            <p:cNvSpPr txBox="1"/>
            <p:nvPr/>
          </p:nvSpPr>
          <p:spPr>
            <a:xfrm>
              <a:off x="0" y="1920560"/>
              <a:ext cx="1708728" cy="25642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интересах национальной безопасности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2067560" y="1920560"/>
              <a:ext cx="1708728" cy="25642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9"/>
            <p:cNvSpPr txBox="1"/>
            <p:nvPr/>
          </p:nvSpPr>
          <p:spPr>
            <a:xfrm>
              <a:off x="2067560" y="1920560"/>
              <a:ext cx="1708728" cy="25642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интересах общественного порядка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9"/>
            <p:cNvSpPr/>
            <p:nvPr/>
          </p:nvSpPr>
          <p:spPr>
            <a:xfrm>
              <a:off x="4135122" y="1920560"/>
              <a:ext cx="1708728" cy="25642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9"/>
            <p:cNvSpPr txBox="1"/>
            <p:nvPr/>
          </p:nvSpPr>
          <p:spPr>
            <a:xfrm>
              <a:off x="4135122" y="1920560"/>
              <a:ext cx="1708728" cy="25642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интересах защиты нравственности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6203538" y="1920560"/>
              <a:ext cx="1708728" cy="2565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9"/>
            <p:cNvSpPr txBox="1"/>
            <p:nvPr/>
          </p:nvSpPr>
          <p:spPr>
            <a:xfrm>
              <a:off x="6203538" y="1920560"/>
              <a:ext cx="1708728" cy="2565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интересах защиты здоровья населения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8271100" y="1920560"/>
              <a:ext cx="1708728" cy="2565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9"/>
            <p:cNvSpPr txBox="1"/>
            <p:nvPr/>
          </p:nvSpPr>
          <p:spPr>
            <a:xfrm>
              <a:off x="8271100" y="1920560"/>
              <a:ext cx="1708728" cy="2565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 интересах защиты прав и свобод других лиц</a:t>
              </a:r>
              <a:endParaRPr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07.04.2024</vt:lpwstr>
  </property>
</Properties>
</file>