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</p:sldIdLst>
  <p:sldSz cy="6858000" cx="12192000"/>
  <p:notesSz cx="6858000" cy="9144000"/>
  <p:embeddedFontLst>
    <p:embeddedFont>
      <p:font typeface="Anta"/>
      <p:regular r:id="rId5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53" roundtripDataSignature="AMtx7miVv5qs417lgF+7/Zwm7wTemwA7r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B9DDAD4F-0DC4-4613-BD58-46B32A1762F5}">
  <a:tblStyle styleId="{B9DDAD4F-0DC4-4613-BD58-46B32A1762F5}" styleName="Table_0">
    <a:wholeTbl>
      <a:tcTxStyle b="off" i="off">
        <a:font>
          <a:latin typeface="Euphemia"/>
          <a:ea typeface="Euphemia"/>
          <a:cs typeface="Euphemia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8E8E8"/>
          </a:solidFill>
        </a:fill>
      </a:tcStyle>
    </a:wholeTbl>
    <a:band1H>
      <a:tcTxStyle/>
      <a:tcStyle>
        <a:fill>
          <a:solidFill>
            <a:srgbClr val="CFCECD"/>
          </a:solidFill>
        </a:fill>
      </a:tcStyle>
    </a:band1H>
    <a:band2H>
      <a:tcTxStyle/>
    </a:band2H>
    <a:band1V>
      <a:tcTxStyle/>
      <a:tcStyle>
        <a:fill>
          <a:solidFill>
            <a:srgbClr val="CFCECD"/>
          </a:solidFill>
        </a:fill>
      </a:tcStyle>
    </a:band1V>
    <a:band2V>
      <a:tcTxStyle/>
    </a:band2V>
    <a:lastCol>
      <a:tcTxStyle b="on" i="off">
        <a:font>
          <a:latin typeface="Euphemia"/>
          <a:ea typeface="Euphemia"/>
          <a:cs typeface="Euphemia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Euphemia"/>
          <a:ea typeface="Euphemia"/>
          <a:cs typeface="Euphemia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Euphemia"/>
          <a:ea typeface="Euphemia"/>
          <a:cs typeface="Euphemia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Euphemia"/>
          <a:ea typeface="Euphemia"/>
          <a:cs typeface="Euphemia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slide" Target="slides/slide43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3" Type="http://customschemas.google.com/relationships/presentationmetadata" Target="metadata"/><Relationship Id="rId52" Type="http://schemas.openxmlformats.org/officeDocument/2006/relationships/font" Target="fonts/Anta-regular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7" name="Google Shape;117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18" name="Google Shape;118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9" name="Google Shape;239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3" name="Google Shape;263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4" name="Google Shape;284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5" name="Google Shape;285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8" name="Google Shape;308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9" name="Google Shape;309;p1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7" name="Google Shape;357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Google Shape;358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4" name="Google Shape;364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5" name="Google Shape;365;p1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1" name="Google Shape;371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2" name="Google Shape;372;p1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1" name="Google Shape;411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Google Shape;412;p1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8" name="Google Shape;418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9" name="Google Shape;419;p1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5" name="Google Shape;425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6" name="Google Shape;426;p1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9" name="Google Shape;129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8" name="Google Shape;448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9" name="Google Shape;449;p2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7" name="Google Shape;457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8" name="Google Shape;458;p2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8" name="Google Shape;468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9" name="Google Shape;469;p2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9" name="Google Shape;489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0" name="Google Shape;490;p2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7" name="Google Shape;507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8" name="Google Shape;508;p2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4" name="Google Shape;524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5" name="Google Shape;525;p2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5" name="Google Shape;535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6" name="Google Shape;536;p2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5" name="Google Shape;545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6" name="Google Shape;546;p2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3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5" name="Google Shape;575;p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6" name="Google Shape;576;p2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2" name="Google Shape;582;p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3" name="Google Shape;583;p2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6" name="Google Shape;136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9" name="Google Shape;589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0" name="Google Shape;590;p3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4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6" name="Google Shape;616;p3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7" name="Google Shape;617;p3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3" name="Google Shape;623;p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4" name="Google Shape;624;p3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p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0" name="Google Shape;630;p3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1" name="Google Shape;631;p3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0" name="Google Shape;660;p3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1" name="Google Shape;661;p3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0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2" name="Google Shape;672;p3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3" name="Google Shape;673;p3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9" name="Google Shape;679;p3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0" name="Google Shape;680;p3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6" name="Google Shape;686;p3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7" name="Google Shape;687;p3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6" name="Google Shape;696;p3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7" name="Google Shape;697;p3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0" name="Google Shape;710;p3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1" name="Google Shape;711;p3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8" name="Google Shape;158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5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4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7" name="Google Shape;737;p4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8" name="Google Shape;738;p4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0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4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2" name="Google Shape;762;p4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3" name="Google Shape;763;p4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7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4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9" name="Google Shape;769;p4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0" name="Google Shape;770;p4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4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4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6" name="Google Shape;776;p4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7" name="Google Shape;777;p4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9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p4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01" name="Google Shape;801;p4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2" name="Google Shape;802;p4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7" name="Shape 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Google Shape;818;p4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19" name="Google Shape;819;p4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0" name="Google Shape;820;p4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7" name="Google Shape;167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" name="Google Shape;176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5" name="Google Shape;185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4" name="Google Shape;194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0" name="Google Shape;230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 с рисунком" showMasterSp="0">
  <p:cSld name="Титульный слайд с рисунком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oogle Shape;19;p47"/>
          <p:cNvGrpSpPr/>
          <p:nvPr/>
        </p:nvGrpSpPr>
        <p:grpSpPr>
          <a:xfrm rot="10800000">
            <a:off x="0" y="5645510"/>
            <a:ext cx="12192000" cy="63125"/>
            <a:chOff x="507492" y="1501519"/>
            <a:chExt cx="8129016" cy="63125"/>
          </a:xfrm>
        </p:grpSpPr>
        <p:cxnSp>
          <p:nvCxnSpPr>
            <p:cNvPr id="20" name="Google Shape;20;p47"/>
            <p:cNvCxnSpPr/>
            <p:nvPr/>
          </p:nvCxnSpPr>
          <p:spPr>
            <a:xfrm>
              <a:off x="507492" y="1564644"/>
              <a:ext cx="8129016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1" name="Google Shape;21;p47"/>
            <p:cNvCxnSpPr/>
            <p:nvPr/>
          </p:nvCxnSpPr>
          <p:spPr>
            <a:xfrm>
              <a:off x="507492" y="1501519"/>
              <a:ext cx="8129016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22" name="Google Shape;22;p47"/>
          <p:cNvGrpSpPr/>
          <p:nvPr/>
        </p:nvGrpSpPr>
        <p:grpSpPr>
          <a:xfrm>
            <a:off x="0" y="1143000"/>
            <a:ext cx="12192000" cy="63125"/>
            <a:chOff x="507492" y="1501519"/>
            <a:chExt cx="8129016" cy="63125"/>
          </a:xfrm>
        </p:grpSpPr>
        <p:cxnSp>
          <p:nvCxnSpPr>
            <p:cNvPr id="23" name="Google Shape;23;p47"/>
            <p:cNvCxnSpPr/>
            <p:nvPr/>
          </p:nvCxnSpPr>
          <p:spPr>
            <a:xfrm>
              <a:off x="507492" y="1564644"/>
              <a:ext cx="8129016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4" name="Google Shape;24;p47"/>
            <p:cNvCxnSpPr/>
            <p:nvPr/>
          </p:nvCxnSpPr>
          <p:spPr>
            <a:xfrm>
              <a:off x="507492" y="1501519"/>
              <a:ext cx="8129016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25" name="Google Shape;25;p47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47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47"/>
          <p:cNvSpPr txBox="1"/>
          <p:nvPr>
            <p:ph type="ctrTitle"/>
          </p:nvPr>
        </p:nvSpPr>
        <p:spPr>
          <a:xfrm>
            <a:off x="1104900" y="2292094"/>
            <a:ext cx="5734050" cy="2219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ta"/>
              <a:buNone/>
              <a:defRPr sz="44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7" title="Пустой заполнитель, вместо которого можно добавить изображение. Щелкните заполнитель и выберите изображение, которое требуется добавить"/>
          <p:cNvSpPr/>
          <p:nvPr>
            <p:ph idx="2" type="pic"/>
          </p:nvPr>
        </p:nvSpPr>
        <p:spPr>
          <a:xfrm>
            <a:off x="6981063" y="1310656"/>
            <a:ext cx="5210937" cy="4208604"/>
          </a:xfrm>
          <a:prstGeom prst="rect">
            <a:avLst/>
          </a:prstGeom>
          <a:solidFill>
            <a:srgbClr val="DED9D6"/>
          </a:solidFill>
          <a:ln>
            <a:noFill/>
          </a:ln>
        </p:spPr>
      </p:sp>
      <p:sp>
        <p:nvSpPr>
          <p:cNvPr id="29" name="Google Shape;29;p47"/>
          <p:cNvSpPr txBox="1"/>
          <p:nvPr>
            <p:ph idx="1" type="subTitle"/>
          </p:nvPr>
        </p:nvSpPr>
        <p:spPr>
          <a:xfrm>
            <a:off x="1104900" y="4511784"/>
            <a:ext cx="5734050" cy="9555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30" name="Google Shape;30;p47" title="Вкладка ленты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25880" y="0"/>
            <a:ext cx="1747524" cy="22920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5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nta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56"/>
          <p:cNvSpPr txBox="1"/>
          <p:nvPr>
            <p:ph idx="1" type="body"/>
          </p:nvPr>
        </p:nvSpPr>
        <p:spPr>
          <a:xfrm>
            <a:off x="5641848" y="1600199"/>
            <a:ext cx="5445252" cy="45720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  <a:defRPr sz="2000"/>
            </a:lvl1pPr>
            <a:lvl2pPr indent="-3302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▪"/>
              <a:defRPr sz="1600"/>
            </a:lvl2pPr>
            <a:lvl3pPr indent="-3302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▪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9pPr>
          </a:lstStyle>
          <a:p/>
        </p:txBody>
      </p:sp>
      <p:sp>
        <p:nvSpPr>
          <p:cNvPr id="96" name="Google Shape;96;p56"/>
          <p:cNvSpPr txBox="1"/>
          <p:nvPr>
            <p:ph idx="2" type="body"/>
          </p:nvPr>
        </p:nvSpPr>
        <p:spPr>
          <a:xfrm>
            <a:off x="1104900" y="1600200"/>
            <a:ext cx="4384548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97" name="Google Shape;97;p56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56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56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57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57"/>
          <p:cNvSpPr txBox="1"/>
          <p:nvPr>
            <p:ph idx="1" type="body"/>
          </p:nvPr>
        </p:nvSpPr>
        <p:spPr>
          <a:xfrm rot="5400000">
            <a:off x="3810000" y="-1104900"/>
            <a:ext cx="4572000" cy="99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103" name="Google Shape;103;p57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57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57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showMasterSp="0" type="vertTitleAndTx">
  <p:cSld name="VERTICAL_TITLE_AND_VERTICAL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58"/>
          <p:cNvSpPr txBox="1"/>
          <p:nvPr>
            <p:ph type="title"/>
          </p:nvPr>
        </p:nvSpPr>
        <p:spPr>
          <a:xfrm rot="5400000">
            <a:off x="7323931" y="2413794"/>
            <a:ext cx="5811838" cy="1714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58"/>
          <p:cNvSpPr txBox="1"/>
          <p:nvPr>
            <p:ph idx="1" type="body"/>
          </p:nvPr>
        </p:nvSpPr>
        <p:spPr>
          <a:xfrm rot="5400000">
            <a:off x="2248429" y="-778404"/>
            <a:ext cx="5811838" cy="80988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109" name="Google Shape;109;p58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58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58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112" name="Google Shape;112;p58"/>
          <p:cNvGrpSpPr/>
          <p:nvPr/>
        </p:nvGrpSpPr>
        <p:grpSpPr>
          <a:xfrm rot="5400000">
            <a:off x="6514047" y="3228843"/>
            <a:ext cx="5632704" cy="84403"/>
            <a:chOff x="1073150" y="1219201"/>
            <a:chExt cx="10058400" cy="63125"/>
          </a:xfrm>
        </p:grpSpPr>
        <p:cxnSp>
          <p:nvCxnSpPr>
            <p:cNvPr id="113" name="Google Shape;113;p58"/>
            <p:cNvCxnSpPr/>
            <p:nvPr/>
          </p:nvCxnSpPr>
          <p:spPr>
            <a:xfrm rot="10800000">
              <a:off x="1073150" y="1219201"/>
              <a:ext cx="10058400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14" name="Google Shape;114;p58"/>
            <p:cNvCxnSpPr/>
            <p:nvPr/>
          </p:nvCxnSpPr>
          <p:spPr>
            <a:xfrm rot="10800000">
              <a:off x="1073150" y="1282326"/>
              <a:ext cx="100584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8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48"/>
          <p:cNvSpPr txBox="1"/>
          <p:nvPr>
            <p:ph idx="1" type="body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34" name="Google Shape;34;p48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48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48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9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49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49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49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50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nta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50" title="Пустой заполнитель, вместо которого можно добавить изображение. Щелкните заполнитель и выберите изображение, которое требуется добавить"/>
          <p:cNvSpPr/>
          <p:nvPr>
            <p:ph idx="2" type="pic"/>
          </p:nvPr>
        </p:nvSpPr>
        <p:spPr>
          <a:xfrm>
            <a:off x="4654671" y="1600199"/>
            <a:ext cx="6430912" cy="4572001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50"/>
          <p:cNvSpPr txBox="1"/>
          <p:nvPr>
            <p:ph idx="1" type="body"/>
          </p:nvPr>
        </p:nvSpPr>
        <p:spPr>
          <a:xfrm>
            <a:off x="1104900" y="1600200"/>
            <a:ext cx="3396996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46" name="Google Shape;46;p50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50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50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showMasterSp="0" type="title">
  <p:cSld name="TITLE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51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p51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51"/>
          <p:cNvSpPr txBox="1"/>
          <p:nvPr>
            <p:ph type="ctrTitle"/>
          </p:nvPr>
        </p:nvSpPr>
        <p:spPr>
          <a:xfrm>
            <a:off x="1104900" y="2292094"/>
            <a:ext cx="10096500" cy="2219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ta"/>
              <a:buNone/>
              <a:defRPr sz="44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51"/>
          <p:cNvSpPr txBox="1"/>
          <p:nvPr>
            <p:ph idx="1" type="subTitle"/>
          </p:nvPr>
        </p:nvSpPr>
        <p:spPr>
          <a:xfrm>
            <a:off x="1104898" y="4511784"/>
            <a:ext cx="10096501" cy="9555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54" name="Google Shape;54;p51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51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51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57" name="Google Shape;57;p51" title="Вкладка ленты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24445" y="0"/>
            <a:ext cx="1747524" cy="22920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showMasterSp="0" type="secHead">
  <p:cSld name="SECTION_HEADER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oogle Shape;59;p52"/>
          <p:cNvGrpSpPr/>
          <p:nvPr/>
        </p:nvGrpSpPr>
        <p:grpSpPr>
          <a:xfrm>
            <a:off x="0" y="2514600"/>
            <a:ext cx="12192000" cy="3194035"/>
            <a:chOff x="647402" y="2514600"/>
            <a:chExt cx="10838688" cy="3194035"/>
          </a:xfrm>
        </p:grpSpPr>
        <p:grpSp>
          <p:nvGrpSpPr>
            <p:cNvPr id="60" name="Google Shape;60;p52"/>
            <p:cNvGrpSpPr/>
            <p:nvPr/>
          </p:nvGrpSpPr>
          <p:grpSpPr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61" name="Google Shape;61;p52"/>
              <p:cNvCxnSpPr/>
              <p:nvPr/>
            </p:nvCxnSpPr>
            <p:spPr>
              <a:xfrm>
                <a:off x="507492" y="1564644"/>
                <a:ext cx="8129016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62" name="Google Shape;62;p52"/>
              <p:cNvCxnSpPr/>
              <p:nvPr/>
            </p:nvCxnSpPr>
            <p:spPr>
              <a:xfrm>
                <a:off x="507492" y="1501519"/>
                <a:ext cx="8129016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sp>
          <p:nvSpPr>
            <p:cNvPr id="63" name="Google Shape;63;p52"/>
            <p:cNvSpPr/>
            <p:nvPr/>
          </p:nvSpPr>
          <p:spPr>
            <a:xfrm>
              <a:off x="647402" y="2640850"/>
              <a:ext cx="10838688" cy="2941536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4" name="Google Shape;64;p52"/>
            <p:cNvGrpSpPr/>
            <p:nvPr/>
          </p:nvGrpSpPr>
          <p:grpSpPr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65" name="Google Shape;65;p52"/>
              <p:cNvCxnSpPr/>
              <p:nvPr/>
            </p:nvCxnSpPr>
            <p:spPr>
              <a:xfrm>
                <a:off x="507492" y="1564644"/>
                <a:ext cx="8129016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66" name="Google Shape;66;p52"/>
              <p:cNvCxnSpPr/>
              <p:nvPr/>
            </p:nvCxnSpPr>
            <p:spPr>
              <a:xfrm>
                <a:off x="507492" y="1501519"/>
                <a:ext cx="8129016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</p:grpSp>
      <p:sp>
        <p:nvSpPr>
          <p:cNvPr id="67" name="Google Shape;67;p52"/>
          <p:cNvSpPr txBox="1"/>
          <p:nvPr>
            <p:ph type="title"/>
          </p:nvPr>
        </p:nvSpPr>
        <p:spPr>
          <a:xfrm>
            <a:off x="1104899" y="2971806"/>
            <a:ext cx="10071099" cy="1684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nta"/>
              <a:buNone/>
              <a:defRPr sz="4400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52"/>
          <p:cNvSpPr txBox="1"/>
          <p:nvPr>
            <p:ph idx="1" type="body"/>
          </p:nvPr>
        </p:nvSpPr>
        <p:spPr>
          <a:xfrm>
            <a:off x="1104899" y="4655956"/>
            <a:ext cx="10071099" cy="5097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2000"/>
              <a:buNone/>
              <a:defRPr sz="2000">
                <a:solidFill>
                  <a:srgbClr val="96939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1800"/>
              <a:buNone/>
              <a:defRPr sz="1800">
                <a:solidFill>
                  <a:srgbClr val="96939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9pPr>
          </a:lstStyle>
          <a:p/>
        </p:txBody>
      </p:sp>
      <p:sp>
        <p:nvSpPr>
          <p:cNvPr id="69" name="Google Shape;69;p52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52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52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72" name="Google Shape;72;p52" title="Вкладка ленты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25880" y="0"/>
            <a:ext cx="1783188" cy="2971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типа объектов" type="twoObj">
  <p:cSld name="TWO_OBJECTS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53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53"/>
          <p:cNvSpPr txBox="1"/>
          <p:nvPr>
            <p:ph idx="1" type="body"/>
          </p:nvPr>
        </p:nvSpPr>
        <p:spPr>
          <a:xfrm>
            <a:off x="1104900" y="1600200"/>
            <a:ext cx="4914900" cy="4571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175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9pPr>
          </a:lstStyle>
          <a:p/>
        </p:txBody>
      </p:sp>
      <p:sp>
        <p:nvSpPr>
          <p:cNvPr id="76" name="Google Shape;76;p53"/>
          <p:cNvSpPr txBox="1"/>
          <p:nvPr>
            <p:ph idx="2" type="body"/>
          </p:nvPr>
        </p:nvSpPr>
        <p:spPr>
          <a:xfrm>
            <a:off x="6172200" y="1600200"/>
            <a:ext cx="4914900" cy="4571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175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77" name="Google Shape;77;p53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53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53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54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54"/>
          <p:cNvSpPr txBox="1"/>
          <p:nvPr>
            <p:ph idx="1" type="body"/>
          </p:nvPr>
        </p:nvSpPr>
        <p:spPr>
          <a:xfrm>
            <a:off x="1104900" y="1600200"/>
            <a:ext cx="4919472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83" name="Google Shape;83;p54"/>
          <p:cNvSpPr txBox="1"/>
          <p:nvPr>
            <p:ph idx="2" type="body"/>
          </p:nvPr>
        </p:nvSpPr>
        <p:spPr>
          <a:xfrm>
            <a:off x="1104900" y="2424112"/>
            <a:ext cx="4919472" cy="3748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84" name="Google Shape;84;p54"/>
          <p:cNvSpPr txBox="1"/>
          <p:nvPr>
            <p:ph idx="3" type="body"/>
          </p:nvPr>
        </p:nvSpPr>
        <p:spPr>
          <a:xfrm>
            <a:off x="6166110" y="1600200"/>
            <a:ext cx="4919472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85" name="Google Shape;85;p54"/>
          <p:cNvSpPr txBox="1"/>
          <p:nvPr>
            <p:ph idx="4" type="body"/>
          </p:nvPr>
        </p:nvSpPr>
        <p:spPr>
          <a:xfrm>
            <a:off x="6166110" y="2424112"/>
            <a:ext cx="4919472" cy="3748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86" name="Google Shape;86;p54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54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54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showMasterSp="0" type="blank">
  <p:cSld name="BLANK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55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55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55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a"/>
              <a:buNone/>
              <a:defRPr b="0" i="0" sz="2800" u="none" cap="none" strike="noStrike">
                <a:solidFill>
                  <a:schemeClr val="dk1"/>
                </a:solidFill>
                <a:latin typeface="Anta"/>
                <a:ea typeface="Anta"/>
                <a:cs typeface="Anta"/>
                <a:sym typeface="Ant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46"/>
          <p:cNvSpPr txBox="1"/>
          <p:nvPr>
            <p:ph idx="1" type="body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0200" lvl="1" marL="9144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▪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46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46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46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15" name="Google Shape;15;p46"/>
          <p:cNvGrpSpPr/>
          <p:nvPr/>
        </p:nvGrpSpPr>
        <p:grpSpPr>
          <a:xfrm>
            <a:off x="1103376" y="1219201"/>
            <a:ext cx="9985248" cy="84403"/>
            <a:chOff x="1073150" y="1219201"/>
            <a:chExt cx="10058400" cy="63125"/>
          </a:xfrm>
        </p:grpSpPr>
        <p:cxnSp>
          <p:nvCxnSpPr>
            <p:cNvPr id="16" name="Google Shape;16;p46"/>
            <p:cNvCxnSpPr/>
            <p:nvPr/>
          </p:nvCxnSpPr>
          <p:spPr>
            <a:xfrm rot="10800000">
              <a:off x="1073150" y="1219201"/>
              <a:ext cx="10058400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7" name="Google Shape;17;p46"/>
            <p:cNvCxnSpPr/>
            <p:nvPr/>
          </p:nvCxnSpPr>
          <p:spPr>
            <a:xfrm rot="10800000">
              <a:off x="1073150" y="1282326"/>
              <a:ext cx="100584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696">
          <p15:clr>
            <a:srgbClr val="F26B43"/>
          </p15:clr>
        </p15:guide>
        <p15:guide id="2" pos="6984">
          <p15:clr>
            <a:srgbClr val="F26B43"/>
          </p15:clr>
        </p15:guide>
        <p15:guide id="3" orient="horz" pos="1008">
          <p15:clr>
            <a:srgbClr val="F26B43"/>
          </p15:clr>
        </p15:guide>
        <p15:guide id="4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7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7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7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11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2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9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7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19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19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16.jpg"/><Relationship Id="rId4" Type="http://schemas.openxmlformats.org/officeDocument/2006/relationships/image" Target="../media/image1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gif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"/>
          <p:cNvSpPr txBox="1"/>
          <p:nvPr>
            <p:ph type="ctrTitle"/>
          </p:nvPr>
        </p:nvSpPr>
        <p:spPr>
          <a:xfrm>
            <a:off x="1104900" y="2592151"/>
            <a:ext cx="5734050" cy="996438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b="1" lang="ru-RU" sz="4000" cap="none">
                <a:latin typeface="Cambria"/>
                <a:ea typeface="Cambria"/>
                <a:cs typeface="Cambria"/>
                <a:sym typeface="Cambria"/>
              </a:rPr>
              <a:t>Конституционное и избирательное право</a:t>
            </a:r>
            <a:endParaRPr b="1" sz="4000" cap="none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21" name="Google Shape;121;p1" title="Открытая книга на столе, размытые книги на заднем плане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81063" y="1310656"/>
            <a:ext cx="5210937" cy="4208604"/>
          </a:xfrm>
          <a:prstGeom prst="rect">
            <a:avLst/>
          </a:prstGeom>
          <a:solidFill>
            <a:srgbClr val="DED9D6"/>
          </a:solidFill>
          <a:ln>
            <a:noFill/>
          </a:ln>
        </p:spPr>
      </p:pic>
      <p:sp>
        <p:nvSpPr>
          <p:cNvPr id="122" name="Google Shape;122;p1"/>
          <p:cNvSpPr txBox="1"/>
          <p:nvPr>
            <p:ph idx="1" type="subTitle"/>
          </p:nvPr>
        </p:nvSpPr>
        <p:spPr>
          <a:xfrm>
            <a:off x="1104900" y="3656701"/>
            <a:ext cx="5734050" cy="34087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Обществоведение (подготовительный курс)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3" name="Google Shape;123;p1"/>
          <p:cNvSpPr txBox="1"/>
          <p:nvPr/>
        </p:nvSpPr>
        <p:spPr>
          <a:xfrm>
            <a:off x="1816672" y="741530"/>
            <a:ext cx="793807" cy="70788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40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60</a:t>
            </a:r>
            <a:endParaRPr b="1" sz="4000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4" name="Google Shape;124;p1"/>
          <p:cNvSpPr txBox="1"/>
          <p:nvPr/>
        </p:nvSpPr>
        <p:spPr>
          <a:xfrm>
            <a:off x="6457950" y="5869803"/>
            <a:ext cx="5628426" cy="34087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</a:pPr>
            <a:r>
              <a:rPr b="0" lang="ru-RU" sz="1800" u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Ситник П.В.</a:t>
            </a:r>
            <a:endParaRPr b="0" sz="1800" u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5" name="Google Shape;125;p1"/>
          <p:cNvSpPr txBox="1"/>
          <p:nvPr/>
        </p:nvSpPr>
        <p:spPr>
          <a:xfrm>
            <a:off x="3144382" y="6449225"/>
            <a:ext cx="5628426" cy="34087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</a:pPr>
            <a:r>
              <a:rPr b="0" lang="ru-RU" sz="1800" u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2025</a:t>
            </a:r>
            <a:endParaRPr b="0" sz="1800" u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26" name="Google Shape;126;p1"/>
          <p:cNvPicPr preferRelativeResize="0"/>
          <p:nvPr/>
        </p:nvPicPr>
        <p:blipFill rotWithShape="1">
          <a:blip r:embed="rId4">
            <a:alphaModFix/>
          </a:blip>
          <a:srcRect b="0" l="17521" r="0" t="0"/>
          <a:stretch/>
        </p:blipFill>
        <p:spPr>
          <a:xfrm>
            <a:off x="6981063" y="1310656"/>
            <a:ext cx="5212648" cy="42133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0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Понятие конституционного права</a:t>
            </a:r>
            <a:endParaRPr/>
          </a:p>
        </p:txBody>
      </p:sp>
      <p:grpSp>
        <p:nvGrpSpPr>
          <p:cNvPr id="243" name="Google Shape;243;p10"/>
          <p:cNvGrpSpPr/>
          <p:nvPr/>
        </p:nvGrpSpPr>
        <p:grpSpPr>
          <a:xfrm>
            <a:off x="1779108" y="1694925"/>
            <a:ext cx="8608005" cy="3470574"/>
            <a:chOff x="578" y="446474"/>
            <a:chExt cx="8608005" cy="3470574"/>
          </a:xfrm>
        </p:grpSpPr>
        <p:sp>
          <p:nvSpPr>
            <p:cNvPr id="244" name="Google Shape;244;p10"/>
            <p:cNvSpPr/>
            <p:nvPr/>
          </p:nvSpPr>
          <p:spPr>
            <a:xfrm>
              <a:off x="4304581" y="2130006"/>
              <a:ext cx="3045522" cy="52856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45" name="Google Shape;245;p10"/>
            <p:cNvSpPr/>
            <p:nvPr/>
          </p:nvSpPr>
          <p:spPr>
            <a:xfrm>
              <a:off x="4258861" y="2130006"/>
              <a:ext cx="91440" cy="528561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46" name="Google Shape;246;p10"/>
            <p:cNvSpPr/>
            <p:nvPr/>
          </p:nvSpPr>
          <p:spPr>
            <a:xfrm>
              <a:off x="1259058" y="2130006"/>
              <a:ext cx="3045522" cy="528561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47" name="Google Shape;247;p10"/>
            <p:cNvSpPr/>
            <p:nvPr/>
          </p:nvSpPr>
          <p:spPr>
            <a:xfrm>
              <a:off x="4258861" y="949552"/>
              <a:ext cx="91440" cy="390544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48" name="Google Shape;248;p10"/>
            <p:cNvSpPr/>
            <p:nvPr/>
          </p:nvSpPr>
          <p:spPr>
            <a:xfrm>
              <a:off x="2644959" y="446474"/>
              <a:ext cx="3319242" cy="50307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" name="Google Shape;249;p10"/>
            <p:cNvSpPr txBox="1"/>
            <p:nvPr/>
          </p:nvSpPr>
          <p:spPr>
            <a:xfrm>
              <a:off x="2644959" y="446474"/>
              <a:ext cx="3319242" cy="50307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Конституционное право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50" name="Google Shape;250;p10"/>
            <p:cNvSpPr/>
            <p:nvPr/>
          </p:nvSpPr>
          <p:spPr>
            <a:xfrm>
              <a:off x="1725287" y="1340096"/>
              <a:ext cx="5158586" cy="78991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" name="Google Shape;251;p10"/>
            <p:cNvSpPr txBox="1"/>
            <p:nvPr/>
          </p:nvSpPr>
          <p:spPr>
            <a:xfrm>
              <a:off x="1725287" y="1340096"/>
              <a:ext cx="5158586" cy="78991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отрасль права, представляющая совокупность правовых норм, регулирующих важнейшие общественные отношения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52" name="Google Shape;252;p10"/>
            <p:cNvSpPr/>
            <p:nvPr/>
          </p:nvSpPr>
          <p:spPr>
            <a:xfrm>
              <a:off x="578" y="2658568"/>
              <a:ext cx="2516960" cy="125848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3" name="Google Shape;253;p10"/>
            <p:cNvSpPr txBox="1"/>
            <p:nvPr/>
          </p:nvSpPr>
          <p:spPr>
            <a:xfrm>
              <a:off x="578" y="2658568"/>
              <a:ext cx="2516960" cy="125848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организация государства и общества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54" name="Google Shape;254;p10"/>
            <p:cNvSpPr/>
            <p:nvPr/>
          </p:nvSpPr>
          <p:spPr>
            <a:xfrm>
              <a:off x="3046100" y="2658568"/>
              <a:ext cx="2516960" cy="125848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5" name="Google Shape;255;p10"/>
            <p:cNvSpPr txBox="1"/>
            <p:nvPr/>
          </p:nvSpPr>
          <p:spPr>
            <a:xfrm>
              <a:off x="3046100" y="2658568"/>
              <a:ext cx="2516960" cy="125848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основы положения человека в государстве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56" name="Google Shape;256;p10"/>
            <p:cNvSpPr/>
            <p:nvPr/>
          </p:nvSpPr>
          <p:spPr>
            <a:xfrm>
              <a:off x="6091623" y="2658568"/>
              <a:ext cx="2516960" cy="125848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7" name="Google Shape;257;p10"/>
            <p:cNvSpPr txBox="1"/>
            <p:nvPr/>
          </p:nvSpPr>
          <p:spPr>
            <a:xfrm>
              <a:off x="6091623" y="2658568"/>
              <a:ext cx="2516960" cy="125848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порядок деятельности государственных органов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258" name="Google Shape;258;p10"/>
          <p:cNvGrpSpPr/>
          <p:nvPr/>
        </p:nvGrpSpPr>
        <p:grpSpPr>
          <a:xfrm>
            <a:off x="1785243" y="5383800"/>
            <a:ext cx="8611793" cy="953755"/>
            <a:chOff x="1725287" y="1340096"/>
            <a:chExt cx="5158586" cy="789910"/>
          </a:xfrm>
        </p:grpSpPr>
        <p:sp>
          <p:nvSpPr>
            <p:cNvPr id="259" name="Google Shape;259;p10"/>
            <p:cNvSpPr/>
            <p:nvPr/>
          </p:nvSpPr>
          <p:spPr>
            <a:xfrm>
              <a:off x="1725287" y="1340096"/>
              <a:ext cx="5158586" cy="78991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0" name="Google Shape;260;p10"/>
            <p:cNvSpPr/>
            <p:nvPr/>
          </p:nvSpPr>
          <p:spPr>
            <a:xfrm>
              <a:off x="1725287" y="1340096"/>
              <a:ext cx="5158586" cy="78991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Нормы конституционного права являются базовыми для всех других отраслей права (гражданского, трудового, семейного, избирательного, административного, уголовного и др.)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1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Место Конституции в правовой системе</a:t>
            </a:r>
            <a:endParaRPr/>
          </a:p>
        </p:txBody>
      </p:sp>
      <p:grpSp>
        <p:nvGrpSpPr>
          <p:cNvPr id="267" name="Google Shape;267;p11"/>
          <p:cNvGrpSpPr/>
          <p:nvPr/>
        </p:nvGrpSpPr>
        <p:grpSpPr>
          <a:xfrm>
            <a:off x="1791238" y="2086212"/>
            <a:ext cx="8608005" cy="3470574"/>
            <a:chOff x="578" y="1042416"/>
            <a:chExt cx="8608005" cy="3470574"/>
          </a:xfrm>
        </p:grpSpPr>
        <p:sp>
          <p:nvSpPr>
            <p:cNvPr id="268" name="Google Shape;268;p11"/>
            <p:cNvSpPr/>
            <p:nvPr/>
          </p:nvSpPr>
          <p:spPr>
            <a:xfrm>
              <a:off x="4304581" y="2725948"/>
              <a:ext cx="3045522" cy="52856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69" name="Google Shape;269;p11"/>
            <p:cNvSpPr/>
            <p:nvPr/>
          </p:nvSpPr>
          <p:spPr>
            <a:xfrm>
              <a:off x="4258861" y="2725948"/>
              <a:ext cx="91440" cy="528561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70" name="Google Shape;270;p11"/>
            <p:cNvSpPr/>
            <p:nvPr/>
          </p:nvSpPr>
          <p:spPr>
            <a:xfrm>
              <a:off x="1259058" y="2725948"/>
              <a:ext cx="3045522" cy="528561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71" name="Google Shape;271;p11"/>
            <p:cNvSpPr/>
            <p:nvPr/>
          </p:nvSpPr>
          <p:spPr>
            <a:xfrm>
              <a:off x="4258861" y="1545493"/>
              <a:ext cx="91440" cy="390544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72" name="Google Shape;272;p11"/>
            <p:cNvSpPr/>
            <p:nvPr/>
          </p:nvSpPr>
          <p:spPr>
            <a:xfrm>
              <a:off x="3046100" y="1042416"/>
              <a:ext cx="2516960" cy="50307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3" name="Google Shape;273;p11"/>
            <p:cNvSpPr txBox="1"/>
            <p:nvPr/>
          </p:nvSpPr>
          <p:spPr>
            <a:xfrm>
              <a:off x="3046100" y="1042416"/>
              <a:ext cx="2516960" cy="50307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Конституция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74" name="Google Shape;274;p11"/>
            <p:cNvSpPr/>
            <p:nvPr/>
          </p:nvSpPr>
          <p:spPr>
            <a:xfrm>
              <a:off x="1725287" y="1936037"/>
              <a:ext cx="5158586" cy="78991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5" name="Google Shape;275;p11"/>
            <p:cNvSpPr txBox="1"/>
            <p:nvPr/>
          </p:nvSpPr>
          <p:spPr>
            <a:xfrm>
              <a:off x="1725287" y="1936037"/>
              <a:ext cx="5158586" cy="78991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(от лат. constitutio – устанавливаю, учреждаю) Основной Закон государства, имеющий высшую юридическую силу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76" name="Google Shape;276;p11"/>
            <p:cNvSpPr/>
            <p:nvPr/>
          </p:nvSpPr>
          <p:spPr>
            <a:xfrm>
              <a:off x="578" y="3254510"/>
              <a:ext cx="2516960" cy="125848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7" name="Google Shape;277;p11"/>
            <p:cNvSpPr txBox="1"/>
            <p:nvPr/>
          </p:nvSpPr>
          <p:spPr>
            <a:xfrm>
              <a:off x="578" y="3254510"/>
              <a:ext cx="2516960" cy="125848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определяет государственное устройство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78" name="Google Shape;278;p11"/>
            <p:cNvSpPr/>
            <p:nvPr/>
          </p:nvSpPr>
          <p:spPr>
            <a:xfrm>
              <a:off x="3046100" y="3254510"/>
              <a:ext cx="2516960" cy="125848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9" name="Google Shape;279;p11"/>
            <p:cNvSpPr txBox="1"/>
            <p:nvPr/>
          </p:nvSpPr>
          <p:spPr>
            <a:xfrm>
              <a:off x="3046100" y="3254510"/>
              <a:ext cx="2516960" cy="125848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закрепляет права, свободы и обязанности граждан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80" name="Google Shape;280;p11"/>
            <p:cNvSpPr/>
            <p:nvPr/>
          </p:nvSpPr>
          <p:spPr>
            <a:xfrm>
              <a:off x="6091623" y="3254510"/>
              <a:ext cx="2516960" cy="125848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" name="Google Shape;281;p11"/>
            <p:cNvSpPr txBox="1"/>
            <p:nvPr/>
          </p:nvSpPr>
          <p:spPr>
            <a:xfrm>
              <a:off x="6091623" y="3254510"/>
              <a:ext cx="2516960" cy="125848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устанавливает полномочия органов государственной власти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2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Место Конституции в правовой системе</a:t>
            </a:r>
            <a:endParaRPr/>
          </a:p>
        </p:txBody>
      </p:sp>
      <p:sp>
        <p:nvSpPr>
          <p:cNvPr id="288" name="Google Shape;288;p12"/>
          <p:cNvSpPr txBox="1"/>
          <p:nvPr/>
        </p:nvSpPr>
        <p:spPr>
          <a:xfrm>
            <a:off x="4075476" y="6303785"/>
            <a:ext cx="3536830" cy="3385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Конституция Республики Беларусь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89" name="Google Shape;289;p12"/>
          <p:cNvSpPr txBox="1"/>
          <p:nvPr/>
        </p:nvSpPr>
        <p:spPr>
          <a:xfrm>
            <a:off x="1104900" y="1457864"/>
            <a:ext cx="6348323" cy="1796451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Конституция Республики Беларусь была принята </a:t>
            </a:r>
            <a:r>
              <a:rPr b="1"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15 мар- та 1994 г. </a:t>
            </a: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Верховным Советом Республики Беларусь. По итогам республиканских референдумов </a:t>
            </a:r>
            <a:r>
              <a:rPr b="1"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24 ноября 1996 г., 17 октября 2004 г. и 27 февраля 2022 г. </a:t>
            </a: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в Конститу- цию Республики Беларусь были внесены изменения и до- полнения.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90" name="Google Shape;290;p12"/>
          <p:cNvGrpSpPr/>
          <p:nvPr/>
        </p:nvGrpSpPr>
        <p:grpSpPr>
          <a:xfrm>
            <a:off x="1108183" y="3528772"/>
            <a:ext cx="6341755" cy="2052667"/>
            <a:chOff x="3283" y="127808"/>
            <a:chExt cx="6341755" cy="2052667"/>
          </a:xfrm>
        </p:grpSpPr>
        <p:sp>
          <p:nvSpPr>
            <p:cNvPr id="291" name="Google Shape;291;p12"/>
            <p:cNvSpPr/>
            <p:nvPr/>
          </p:nvSpPr>
          <p:spPr>
            <a:xfrm>
              <a:off x="3174161" y="791474"/>
              <a:ext cx="2486022" cy="28763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92" name="Google Shape;292;p12"/>
            <p:cNvSpPr/>
            <p:nvPr/>
          </p:nvSpPr>
          <p:spPr>
            <a:xfrm>
              <a:off x="3174161" y="791474"/>
              <a:ext cx="828674" cy="28763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93" name="Google Shape;293;p12"/>
            <p:cNvSpPr/>
            <p:nvPr/>
          </p:nvSpPr>
          <p:spPr>
            <a:xfrm>
              <a:off x="2345487" y="791474"/>
              <a:ext cx="828674" cy="287639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94" name="Google Shape;294;p12"/>
            <p:cNvSpPr/>
            <p:nvPr/>
          </p:nvSpPr>
          <p:spPr>
            <a:xfrm>
              <a:off x="688138" y="791474"/>
              <a:ext cx="2486022" cy="287639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95" name="Google Shape;295;p12"/>
            <p:cNvSpPr/>
            <p:nvPr/>
          </p:nvSpPr>
          <p:spPr>
            <a:xfrm>
              <a:off x="875501" y="127808"/>
              <a:ext cx="4597320" cy="66366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6" name="Google Shape;296;p12"/>
            <p:cNvSpPr txBox="1"/>
            <p:nvPr/>
          </p:nvSpPr>
          <p:spPr>
            <a:xfrm>
              <a:off x="875501" y="127808"/>
              <a:ext cx="4597320" cy="66366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Структура Конституции Республики Беларусь</a:t>
              </a:r>
              <a:endParaRPr b="0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97" name="Google Shape;297;p12"/>
            <p:cNvSpPr/>
            <p:nvPr/>
          </p:nvSpPr>
          <p:spPr>
            <a:xfrm>
              <a:off x="3283" y="1079113"/>
              <a:ext cx="1369709" cy="110136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8" name="Google Shape;298;p12"/>
            <p:cNvSpPr txBox="1"/>
            <p:nvPr/>
          </p:nvSpPr>
          <p:spPr>
            <a:xfrm>
              <a:off x="3283" y="1079113"/>
              <a:ext cx="1369709" cy="110136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преамбула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99" name="Google Shape;299;p12"/>
            <p:cNvSpPr/>
            <p:nvPr/>
          </p:nvSpPr>
          <p:spPr>
            <a:xfrm>
              <a:off x="1660632" y="1079113"/>
              <a:ext cx="1369709" cy="110136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0" name="Google Shape;300;p12"/>
            <p:cNvSpPr txBox="1"/>
            <p:nvPr/>
          </p:nvSpPr>
          <p:spPr>
            <a:xfrm>
              <a:off x="1660632" y="1079113"/>
              <a:ext cx="1369709" cy="110136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9 разделов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01" name="Google Shape;301;p12"/>
            <p:cNvSpPr/>
            <p:nvPr/>
          </p:nvSpPr>
          <p:spPr>
            <a:xfrm>
              <a:off x="3317981" y="1079113"/>
              <a:ext cx="1369709" cy="110136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2" name="Google Shape;302;p12"/>
            <p:cNvSpPr txBox="1"/>
            <p:nvPr/>
          </p:nvSpPr>
          <p:spPr>
            <a:xfrm>
              <a:off x="3317981" y="1079113"/>
              <a:ext cx="1369709" cy="110136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9 глав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03" name="Google Shape;303;p12"/>
            <p:cNvSpPr/>
            <p:nvPr/>
          </p:nvSpPr>
          <p:spPr>
            <a:xfrm>
              <a:off x="4975329" y="1079113"/>
              <a:ext cx="1369709" cy="110076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4" name="Google Shape;304;p12"/>
            <p:cNvSpPr txBox="1"/>
            <p:nvPr/>
          </p:nvSpPr>
          <p:spPr>
            <a:xfrm>
              <a:off x="4975329" y="1079113"/>
              <a:ext cx="1369709" cy="110076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156 статей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pic>
        <p:nvPicPr>
          <p:cNvPr descr="ÐÐ°ÑÑÐ¸Ð½ÐºÐ¸ Ð¿Ð¾ Ð·Ð°Ð¿ÑÐ¾ÑÑ &quot;ÐºÐ¾Ð½ÑÑÐ¸ÑÑÑÐ¸Ñ ÑÐµÑÐ¿ÑÐ±Ð»Ð¸ÐºÐ¸ ÐÐµÐ»Ð°ÑÑÑÑ&quot;" id="305" name="Google Shape;305;p12"/>
          <p:cNvPicPr preferRelativeResize="0"/>
          <p:nvPr/>
        </p:nvPicPr>
        <p:blipFill rotWithShape="1">
          <a:blip r:embed="rId3">
            <a:alphaModFix/>
          </a:blip>
          <a:srcRect b="864" l="1646" r="1229" t="983"/>
          <a:stretch/>
        </p:blipFill>
        <p:spPr>
          <a:xfrm>
            <a:off x="7612306" y="1440580"/>
            <a:ext cx="3473275" cy="5201759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13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Место Конституции в правовой системе</a:t>
            </a:r>
            <a:endParaRPr/>
          </a:p>
        </p:txBody>
      </p:sp>
      <p:grpSp>
        <p:nvGrpSpPr>
          <p:cNvPr id="312" name="Google Shape;312;p13"/>
          <p:cNvGrpSpPr/>
          <p:nvPr/>
        </p:nvGrpSpPr>
        <p:grpSpPr>
          <a:xfrm>
            <a:off x="1568697" y="1575011"/>
            <a:ext cx="8216890" cy="4856502"/>
            <a:chOff x="266704" y="3798"/>
            <a:chExt cx="8216890" cy="4856502"/>
          </a:xfrm>
        </p:grpSpPr>
        <p:sp>
          <p:nvSpPr>
            <p:cNvPr id="313" name="Google Shape;313;p13"/>
            <p:cNvSpPr/>
            <p:nvPr/>
          </p:nvSpPr>
          <p:spPr>
            <a:xfrm>
              <a:off x="266704" y="1998433"/>
              <a:ext cx="2039245" cy="867232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4" name="Google Shape;314;p13"/>
            <p:cNvSpPr txBox="1"/>
            <p:nvPr/>
          </p:nvSpPr>
          <p:spPr>
            <a:xfrm>
              <a:off x="292104" y="2023833"/>
              <a:ext cx="1988445" cy="81643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Конституция Республики Беларусь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15" name="Google Shape;315;p13"/>
            <p:cNvSpPr/>
            <p:nvPr/>
          </p:nvSpPr>
          <p:spPr>
            <a:xfrm rot="-4249260">
              <a:off x="1596918" y="1418686"/>
              <a:ext cx="2111849" cy="32092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6" name="Google Shape;316;p13"/>
            <p:cNvSpPr txBox="1"/>
            <p:nvPr/>
          </p:nvSpPr>
          <p:spPr>
            <a:xfrm rot="-4249260">
              <a:off x="2600047" y="1381936"/>
              <a:ext cx="105592" cy="10559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13"/>
            <p:cNvSpPr/>
            <p:nvPr/>
          </p:nvSpPr>
          <p:spPr>
            <a:xfrm>
              <a:off x="2999736" y="3798"/>
              <a:ext cx="1734465" cy="867232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8" name="Google Shape;318;p13"/>
            <p:cNvSpPr txBox="1"/>
            <p:nvPr/>
          </p:nvSpPr>
          <p:spPr>
            <a:xfrm>
              <a:off x="3025136" y="29198"/>
              <a:ext cx="1683665" cy="81643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по структуре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19" name="Google Shape;319;p13"/>
            <p:cNvSpPr/>
            <p:nvPr/>
          </p:nvSpPr>
          <p:spPr>
            <a:xfrm>
              <a:off x="4734201" y="421368"/>
              <a:ext cx="693786" cy="32092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" name="Google Shape;320;p13"/>
            <p:cNvSpPr txBox="1"/>
            <p:nvPr/>
          </p:nvSpPr>
          <p:spPr>
            <a:xfrm>
              <a:off x="5063750" y="420070"/>
              <a:ext cx="34689" cy="346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13"/>
            <p:cNvSpPr/>
            <p:nvPr/>
          </p:nvSpPr>
          <p:spPr>
            <a:xfrm>
              <a:off x="5427987" y="3798"/>
              <a:ext cx="3055607" cy="867232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" name="Google Shape;322;p13"/>
            <p:cNvSpPr txBox="1"/>
            <p:nvPr/>
          </p:nvSpPr>
          <p:spPr>
            <a:xfrm>
              <a:off x="5453387" y="29198"/>
              <a:ext cx="3004807" cy="81643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консолидированная (представляет собой один документ)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23" name="Google Shape;323;p13"/>
            <p:cNvSpPr/>
            <p:nvPr/>
          </p:nvSpPr>
          <p:spPr>
            <a:xfrm rot="-3310531">
              <a:off x="2045393" y="1917344"/>
              <a:ext cx="1214899" cy="32092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4" name="Google Shape;324;p13"/>
            <p:cNvSpPr txBox="1"/>
            <p:nvPr/>
          </p:nvSpPr>
          <p:spPr>
            <a:xfrm rot="-3310531">
              <a:off x="2622470" y="1903018"/>
              <a:ext cx="60744" cy="607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13"/>
            <p:cNvSpPr/>
            <p:nvPr/>
          </p:nvSpPr>
          <p:spPr>
            <a:xfrm>
              <a:off x="2999736" y="1001116"/>
              <a:ext cx="1734465" cy="867232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" name="Google Shape;326;p13"/>
            <p:cNvSpPr txBox="1"/>
            <p:nvPr/>
          </p:nvSpPr>
          <p:spPr>
            <a:xfrm>
              <a:off x="3025136" y="1026516"/>
              <a:ext cx="1683665" cy="81643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по форме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27" name="Google Shape;327;p13"/>
            <p:cNvSpPr/>
            <p:nvPr/>
          </p:nvSpPr>
          <p:spPr>
            <a:xfrm>
              <a:off x="4734201" y="1418686"/>
              <a:ext cx="693786" cy="32092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" name="Google Shape;328;p13"/>
            <p:cNvSpPr txBox="1"/>
            <p:nvPr/>
          </p:nvSpPr>
          <p:spPr>
            <a:xfrm>
              <a:off x="5063750" y="1417387"/>
              <a:ext cx="34689" cy="346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3"/>
            <p:cNvSpPr/>
            <p:nvPr/>
          </p:nvSpPr>
          <p:spPr>
            <a:xfrm>
              <a:off x="5427987" y="1001116"/>
              <a:ext cx="3055607" cy="867232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" name="Google Shape;330;p13"/>
            <p:cNvSpPr txBox="1"/>
            <p:nvPr/>
          </p:nvSpPr>
          <p:spPr>
            <a:xfrm>
              <a:off x="5453387" y="1026516"/>
              <a:ext cx="3004807" cy="81643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письменная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1" name="Google Shape;331;p13"/>
            <p:cNvSpPr/>
            <p:nvPr/>
          </p:nvSpPr>
          <p:spPr>
            <a:xfrm>
              <a:off x="2305950" y="2416003"/>
              <a:ext cx="693786" cy="32092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" name="Google Shape;332;p13"/>
            <p:cNvSpPr txBox="1"/>
            <p:nvPr/>
          </p:nvSpPr>
          <p:spPr>
            <a:xfrm>
              <a:off x="2635498" y="2414705"/>
              <a:ext cx="34689" cy="346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13"/>
            <p:cNvSpPr/>
            <p:nvPr/>
          </p:nvSpPr>
          <p:spPr>
            <a:xfrm>
              <a:off x="2999736" y="1998433"/>
              <a:ext cx="1734465" cy="867232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4" name="Google Shape;334;p13"/>
            <p:cNvSpPr txBox="1"/>
            <p:nvPr/>
          </p:nvSpPr>
          <p:spPr>
            <a:xfrm>
              <a:off x="3025136" y="2023833"/>
              <a:ext cx="1683665" cy="81643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по способу принятия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5" name="Google Shape;335;p13"/>
            <p:cNvSpPr/>
            <p:nvPr/>
          </p:nvSpPr>
          <p:spPr>
            <a:xfrm>
              <a:off x="4734201" y="2416003"/>
              <a:ext cx="693786" cy="32092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" name="Google Shape;336;p13"/>
            <p:cNvSpPr txBox="1"/>
            <p:nvPr/>
          </p:nvSpPr>
          <p:spPr>
            <a:xfrm>
              <a:off x="5063750" y="2414705"/>
              <a:ext cx="34689" cy="346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13"/>
            <p:cNvSpPr/>
            <p:nvPr/>
          </p:nvSpPr>
          <p:spPr>
            <a:xfrm>
              <a:off x="5427987" y="1998433"/>
              <a:ext cx="3055607" cy="867232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" name="Google Shape;338;p13"/>
            <p:cNvSpPr txBox="1"/>
            <p:nvPr/>
          </p:nvSpPr>
          <p:spPr>
            <a:xfrm>
              <a:off x="5453387" y="2023833"/>
              <a:ext cx="3004807" cy="81643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парламентская (принята Верховным Советом)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9" name="Google Shape;339;p13"/>
            <p:cNvSpPr/>
            <p:nvPr/>
          </p:nvSpPr>
          <p:spPr>
            <a:xfrm rot="3310531">
              <a:off x="2045393" y="2914662"/>
              <a:ext cx="1214899" cy="32092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0" name="Google Shape;340;p13"/>
            <p:cNvSpPr txBox="1"/>
            <p:nvPr/>
          </p:nvSpPr>
          <p:spPr>
            <a:xfrm rot="3310531">
              <a:off x="2622470" y="2900336"/>
              <a:ext cx="60744" cy="607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13"/>
            <p:cNvSpPr/>
            <p:nvPr/>
          </p:nvSpPr>
          <p:spPr>
            <a:xfrm>
              <a:off x="2999736" y="2995751"/>
              <a:ext cx="1734465" cy="867232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2" name="Google Shape;342;p13"/>
            <p:cNvSpPr txBox="1"/>
            <p:nvPr/>
          </p:nvSpPr>
          <p:spPr>
            <a:xfrm>
              <a:off x="3025136" y="3021151"/>
              <a:ext cx="1683665" cy="81643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по способу изменения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43" name="Google Shape;343;p13"/>
            <p:cNvSpPr/>
            <p:nvPr/>
          </p:nvSpPr>
          <p:spPr>
            <a:xfrm>
              <a:off x="4734201" y="3413321"/>
              <a:ext cx="693786" cy="32092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4" name="Google Shape;344;p13"/>
            <p:cNvSpPr txBox="1"/>
            <p:nvPr/>
          </p:nvSpPr>
          <p:spPr>
            <a:xfrm>
              <a:off x="5063750" y="3412022"/>
              <a:ext cx="34689" cy="346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13"/>
            <p:cNvSpPr/>
            <p:nvPr/>
          </p:nvSpPr>
          <p:spPr>
            <a:xfrm>
              <a:off x="5427987" y="2995751"/>
              <a:ext cx="3055607" cy="867232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6" name="Google Shape;346;p13"/>
            <p:cNvSpPr txBox="1"/>
            <p:nvPr/>
          </p:nvSpPr>
          <p:spPr>
            <a:xfrm>
              <a:off x="5453387" y="3021151"/>
              <a:ext cx="3004807" cy="81643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жёсткая (усложнённая процедура изменения)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47" name="Google Shape;347;p13"/>
            <p:cNvSpPr/>
            <p:nvPr/>
          </p:nvSpPr>
          <p:spPr>
            <a:xfrm rot="4249260">
              <a:off x="1596918" y="3413321"/>
              <a:ext cx="2111849" cy="32092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8" name="Google Shape;348;p13"/>
            <p:cNvSpPr txBox="1"/>
            <p:nvPr/>
          </p:nvSpPr>
          <p:spPr>
            <a:xfrm rot="4249260">
              <a:off x="2600047" y="3376571"/>
              <a:ext cx="105592" cy="10559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13"/>
            <p:cNvSpPr/>
            <p:nvPr/>
          </p:nvSpPr>
          <p:spPr>
            <a:xfrm>
              <a:off x="2999736" y="3993068"/>
              <a:ext cx="1734465" cy="867232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0" name="Google Shape;350;p13"/>
            <p:cNvSpPr txBox="1"/>
            <p:nvPr/>
          </p:nvSpPr>
          <p:spPr>
            <a:xfrm>
              <a:off x="3025136" y="4018468"/>
              <a:ext cx="1683665" cy="81643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по времени действия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1" name="Google Shape;351;p13"/>
            <p:cNvSpPr/>
            <p:nvPr/>
          </p:nvSpPr>
          <p:spPr>
            <a:xfrm>
              <a:off x="4734201" y="4410638"/>
              <a:ext cx="693786" cy="32092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2" name="Google Shape;352;p13"/>
            <p:cNvSpPr txBox="1"/>
            <p:nvPr/>
          </p:nvSpPr>
          <p:spPr>
            <a:xfrm>
              <a:off x="5063750" y="4409340"/>
              <a:ext cx="34689" cy="346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13"/>
            <p:cNvSpPr/>
            <p:nvPr/>
          </p:nvSpPr>
          <p:spPr>
            <a:xfrm>
              <a:off x="5427987" y="3993068"/>
              <a:ext cx="3055607" cy="867232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4" name="Google Shape;354;p13"/>
            <p:cNvSpPr txBox="1"/>
            <p:nvPr/>
          </p:nvSpPr>
          <p:spPr>
            <a:xfrm>
              <a:off x="5453387" y="4018468"/>
              <a:ext cx="3004807" cy="81643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постоянная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14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Место Конституции в правовой системе</a:t>
            </a:r>
            <a:endParaRPr/>
          </a:p>
        </p:txBody>
      </p:sp>
      <p:graphicFrame>
        <p:nvGraphicFramePr>
          <p:cNvPr id="361" name="Google Shape;361;p14"/>
          <p:cNvGraphicFramePr/>
          <p:nvPr/>
        </p:nvGraphicFramePr>
        <p:xfrm>
          <a:off x="1104900" y="1356161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{B9DDAD4F-0DC4-4613-BD58-46B32A1762F5}</a:tableStyleId>
              </a:tblPr>
              <a:tblGrid>
                <a:gridCol w="3199675"/>
                <a:gridCol w="6781000"/>
              </a:tblGrid>
              <a:tr h="823725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Юридические свойства Конституции</a:t>
                      </a:r>
                      <a:endParaRPr sz="2000" u="none" cap="none" strike="noStrik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 hMerge="1"/>
              </a:tr>
              <a:tr h="10485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700" u="none" cap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Учредительный характер</a:t>
                      </a:r>
                      <a:endParaRPr b="1" sz="1700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Закрепляет основные положения, на которых строится государст- во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3745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7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Основа правовой системы</a:t>
                      </a:r>
                      <a:endParaRPr b="1" sz="1700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Все нормативные акты принимаются на основе Конституции и в развитие её положений. Сама Конституция содержит только об- щие нормы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9646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7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Высшая юридическая сила</a:t>
                      </a:r>
                      <a:endParaRPr b="1" sz="1700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Все нормативные и ненормативные правовые акты должны соот- ветствовать Конституции</a:t>
                      </a:r>
                      <a:endParaRPr sz="1700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5546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7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Стабильность</a:t>
                      </a:r>
                      <a:endParaRPr b="1" sz="1700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Усложнённый характер изменения и дополнения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5546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7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Прямое действие</a:t>
                      </a:r>
                      <a:endParaRPr b="1" sz="1700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Нормы действуют непосредственно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1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Место Конституции в правовой системе</a:t>
            </a:r>
            <a:endParaRPr/>
          </a:p>
        </p:txBody>
      </p:sp>
      <p:graphicFrame>
        <p:nvGraphicFramePr>
          <p:cNvPr id="368" name="Google Shape;368;p15"/>
          <p:cNvGraphicFramePr/>
          <p:nvPr/>
        </p:nvGraphicFramePr>
        <p:xfrm>
          <a:off x="1104900" y="1378308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{B9DDAD4F-0DC4-4613-BD58-46B32A1762F5}</a:tableStyleId>
              </a:tblPr>
              <a:tblGrid>
                <a:gridCol w="1471975"/>
                <a:gridCol w="4254350"/>
                <a:gridCol w="4254350"/>
              </a:tblGrid>
              <a:tr h="325900">
                <a:tc gridSpan="3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Изменение и дополнение Конституции</a:t>
                      </a:r>
                      <a:endParaRPr sz="2000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 hMerge="1"/>
                <a:tc hMerge="1"/>
              </a:tr>
              <a:tr h="1750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700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ED9D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/>
                        <a:buNone/>
                      </a:pPr>
                      <a:r>
                        <a:rPr b="1" lang="ru-RU" sz="17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Парламент (Национальное собрание)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ED9D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/>
                        <a:buNone/>
                      </a:pPr>
                      <a:r>
                        <a:rPr b="1" lang="ru-RU" sz="17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Референдум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ED9D6"/>
                    </a:solidFill>
                  </a:tcPr>
                </a:tc>
              </a:tr>
              <a:tr h="13402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u-RU" sz="17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Могут ини- циировать</a:t>
                      </a:r>
                      <a:endParaRPr b="0" sz="1700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Президент; Всебелорусское народное со- брание; граждане, обладающие избира- тельным</a:t>
                      </a:r>
                      <a:r>
                        <a:rPr lang="ru-RU" sz="17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правом, в количестве не менее 150 тыс. человек</a:t>
                      </a:r>
                      <a:endParaRPr sz="1700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Президент; Всебелорусское народное со- брание; Национальное собрание; граж- дане обладающие избирательным пра- вом (не менее 30 тыс. человек от каждой области и г. Минска), в количестве не менее 450 тыс. человек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21012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u-RU" sz="17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Процедура</a:t>
                      </a:r>
                      <a:endParaRPr b="0" sz="1700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Два одобрения в Парламенте с про- межутком не менее 3 месяцев. Одоб- рение не простым (более 50% членов), а квалифицированным (2/3 членов) боль- шинством голосов от полного состава каждой палаты. Состав Палаты пред- ставителей – 110 депутатов, Совета Рес- публики – 64 члена</a:t>
                      </a:r>
                      <a:endParaRPr sz="1700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Решение должно поддержать не просто большинство</a:t>
                      </a:r>
                      <a:r>
                        <a:rPr lang="ru-RU" sz="17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избирателей от приняв- ших участие в голосовании, а большин- ство от внесённых в списки для голо- сования</a:t>
                      </a:r>
                      <a:endParaRPr sz="1700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8050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u-RU" sz="17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Могут быть изменены</a:t>
                      </a:r>
                      <a:endParaRPr b="0" sz="1700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Разделы III, V, VI, VII могут быть изме- нены как Парламентом, так и референ- думом</a:t>
                      </a:r>
                      <a:endParaRPr sz="1700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/>
                        <a:buNone/>
                      </a:pPr>
                      <a:r>
                        <a:rPr lang="ru-RU" sz="17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Разделы I, II,</a:t>
                      </a:r>
                      <a:r>
                        <a:rPr lang="ru-RU" sz="17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</a:t>
                      </a:r>
                      <a:r>
                        <a:rPr lang="ru-RU" sz="17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IV, VIII изменяются</a:t>
                      </a:r>
                      <a:r>
                        <a:rPr lang="ru-RU" sz="170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только референдумом</a:t>
                      </a:r>
                      <a:endParaRPr sz="1700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1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Структура Конституции Республики Беларусь</a:t>
            </a:r>
            <a:endParaRPr/>
          </a:p>
        </p:txBody>
      </p:sp>
      <p:grpSp>
        <p:nvGrpSpPr>
          <p:cNvPr id="375" name="Google Shape;375;p16"/>
          <p:cNvGrpSpPr/>
          <p:nvPr/>
        </p:nvGrpSpPr>
        <p:grpSpPr>
          <a:xfrm>
            <a:off x="1258773" y="1767951"/>
            <a:ext cx="9649349" cy="5028370"/>
            <a:chOff x="153873" y="0"/>
            <a:chExt cx="9649349" cy="5028370"/>
          </a:xfrm>
        </p:grpSpPr>
        <p:sp>
          <p:nvSpPr>
            <p:cNvPr id="376" name="Google Shape;376;p16"/>
            <p:cNvSpPr/>
            <p:nvPr/>
          </p:nvSpPr>
          <p:spPr>
            <a:xfrm>
              <a:off x="153873" y="0"/>
              <a:ext cx="8151631" cy="45444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7" name="Google Shape;377;p16"/>
            <p:cNvSpPr txBox="1"/>
            <p:nvPr/>
          </p:nvSpPr>
          <p:spPr>
            <a:xfrm>
              <a:off x="167183" y="13310"/>
              <a:ext cx="8125011" cy="4278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rPr>
                <a:t>Преамбула</a:t>
              </a: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78" name="Google Shape;378;p16"/>
            <p:cNvSpPr/>
            <p:nvPr/>
          </p:nvSpPr>
          <p:spPr>
            <a:xfrm>
              <a:off x="166125" y="482113"/>
              <a:ext cx="8143433" cy="45444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9" name="Google Shape;379;p16"/>
            <p:cNvSpPr txBox="1"/>
            <p:nvPr/>
          </p:nvSpPr>
          <p:spPr>
            <a:xfrm>
              <a:off x="179435" y="495423"/>
              <a:ext cx="8116813" cy="42782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Раздел I. Основы конституционного строя. Ст. 1-20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80" name="Google Shape;380;p16"/>
            <p:cNvSpPr/>
            <p:nvPr/>
          </p:nvSpPr>
          <p:spPr>
            <a:xfrm>
              <a:off x="166125" y="964497"/>
              <a:ext cx="8143433" cy="45444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1" name="Google Shape;381;p16"/>
            <p:cNvSpPr txBox="1"/>
            <p:nvPr/>
          </p:nvSpPr>
          <p:spPr>
            <a:xfrm>
              <a:off x="179435" y="977807"/>
              <a:ext cx="8116813" cy="42782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Раздел II. Личность, общество, государство. Ст. 21-63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82" name="Google Shape;382;p16"/>
            <p:cNvSpPr/>
            <p:nvPr/>
          </p:nvSpPr>
          <p:spPr>
            <a:xfrm>
              <a:off x="166125" y="1446880"/>
              <a:ext cx="8143433" cy="45444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3" name="Google Shape;383;p16"/>
            <p:cNvSpPr txBox="1"/>
            <p:nvPr/>
          </p:nvSpPr>
          <p:spPr>
            <a:xfrm>
              <a:off x="179435" y="1460190"/>
              <a:ext cx="8116813" cy="42782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Раздел III. Избирательная система. Референдум. Ст. 64-78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84" name="Google Shape;384;p16"/>
            <p:cNvSpPr/>
            <p:nvPr/>
          </p:nvSpPr>
          <p:spPr>
            <a:xfrm rot="-586429">
              <a:off x="8306613" y="1632072"/>
              <a:ext cx="405935" cy="15146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" name="Google Shape;385;p16"/>
            <p:cNvSpPr txBox="1"/>
            <p:nvPr/>
          </p:nvSpPr>
          <p:spPr>
            <a:xfrm rot="-586429">
              <a:off x="8499432" y="1629497"/>
              <a:ext cx="20296" cy="2029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16"/>
            <p:cNvSpPr/>
            <p:nvPr/>
          </p:nvSpPr>
          <p:spPr>
            <a:xfrm>
              <a:off x="8709603" y="1377969"/>
              <a:ext cx="1093619" cy="45444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7" name="Google Shape;387;p16"/>
            <p:cNvSpPr txBox="1"/>
            <p:nvPr/>
          </p:nvSpPr>
          <p:spPr>
            <a:xfrm>
              <a:off x="8722913" y="1391279"/>
              <a:ext cx="1066999" cy="42782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Глава 1-2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88" name="Google Shape;388;p16"/>
            <p:cNvSpPr/>
            <p:nvPr/>
          </p:nvSpPr>
          <p:spPr>
            <a:xfrm>
              <a:off x="166125" y="1929264"/>
              <a:ext cx="8143433" cy="622033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9" name="Google Shape;389;p16"/>
            <p:cNvSpPr txBox="1"/>
            <p:nvPr/>
          </p:nvSpPr>
          <p:spPr>
            <a:xfrm>
              <a:off x="184344" y="1947483"/>
              <a:ext cx="8106995" cy="58559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Раздел IV. Президент, Всебелорусское народное собрание, Парламент, Прави- тельство, Суд. Ст. 79-116¹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0" name="Google Shape;390;p16"/>
            <p:cNvSpPr/>
            <p:nvPr/>
          </p:nvSpPr>
          <p:spPr>
            <a:xfrm rot="1140588">
              <a:off x="8298021" y="2301619"/>
              <a:ext cx="423119" cy="15146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1" name="Google Shape;391;p16"/>
            <p:cNvSpPr txBox="1"/>
            <p:nvPr/>
          </p:nvSpPr>
          <p:spPr>
            <a:xfrm rot="1140588">
              <a:off x="8499003" y="2298614"/>
              <a:ext cx="21155" cy="211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16"/>
            <p:cNvSpPr/>
            <p:nvPr/>
          </p:nvSpPr>
          <p:spPr>
            <a:xfrm>
              <a:off x="8709603" y="2150883"/>
              <a:ext cx="1093619" cy="45444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3" name="Google Shape;393;p16"/>
            <p:cNvSpPr txBox="1"/>
            <p:nvPr/>
          </p:nvSpPr>
          <p:spPr>
            <a:xfrm>
              <a:off x="8722913" y="2164193"/>
              <a:ext cx="1066999" cy="42782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Глава 3-6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4" name="Google Shape;394;p16"/>
            <p:cNvSpPr/>
            <p:nvPr/>
          </p:nvSpPr>
          <p:spPr>
            <a:xfrm>
              <a:off x="166125" y="2579241"/>
              <a:ext cx="8143433" cy="45444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5" name="Google Shape;395;p16"/>
            <p:cNvSpPr txBox="1"/>
            <p:nvPr/>
          </p:nvSpPr>
          <p:spPr>
            <a:xfrm>
              <a:off x="179435" y="2592551"/>
              <a:ext cx="8116813" cy="42782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Раздел V. Местное управление и самоуправление. Ст. 117-124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6" name="Google Shape;396;p16"/>
            <p:cNvSpPr/>
            <p:nvPr/>
          </p:nvSpPr>
          <p:spPr>
            <a:xfrm>
              <a:off x="166125" y="3061625"/>
              <a:ext cx="8156703" cy="45444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7" name="Google Shape;397;p16"/>
            <p:cNvSpPr txBox="1"/>
            <p:nvPr/>
          </p:nvSpPr>
          <p:spPr>
            <a:xfrm>
              <a:off x="179435" y="3074935"/>
              <a:ext cx="8130083" cy="42782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Раздел VI. Прокуратура. Комитет государственного контроля. Ст. 125-131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8" name="Google Shape;398;p16"/>
            <p:cNvSpPr/>
            <p:nvPr/>
          </p:nvSpPr>
          <p:spPr>
            <a:xfrm rot="78774">
              <a:off x="8322781" y="3285435"/>
              <a:ext cx="363356" cy="15146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9" name="Google Shape;399;p16"/>
            <p:cNvSpPr txBox="1"/>
            <p:nvPr/>
          </p:nvSpPr>
          <p:spPr>
            <a:xfrm rot="78774">
              <a:off x="8495375" y="3283924"/>
              <a:ext cx="18167" cy="181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16"/>
            <p:cNvSpPr/>
            <p:nvPr/>
          </p:nvSpPr>
          <p:spPr>
            <a:xfrm>
              <a:off x="8686090" y="3069950"/>
              <a:ext cx="1092129" cy="45444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1" name="Google Shape;401;p16"/>
            <p:cNvSpPr txBox="1"/>
            <p:nvPr/>
          </p:nvSpPr>
          <p:spPr>
            <a:xfrm>
              <a:off x="8699400" y="3083260"/>
              <a:ext cx="1065509" cy="42782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Глава 7-8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02" name="Google Shape;402;p16"/>
            <p:cNvSpPr/>
            <p:nvPr/>
          </p:nvSpPr>
          <p:spPr>
            <a:xfrm>
              <a:off x="166125" y="3544009"/>
              <a:ext cx="8147360" cy="45444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3" name="Google Shape;403;p16"/>
            <p:cNvSpPr txBox="1"/>
            <p:nvPr/>
          </p:nvSpPr>
          <p:spPr>
            <a:xfrm>
              <a:off x="179435" y="3557319"/>
              <a:ext cx="8120740" cy="42782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Раздел VII. Финансово-кредитная система Республики Беларусь. Ст. 132-136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04" name="Google Shape;404;p16"/>
            <p:cNvSpPr/>
            <p:nvPr/>
          </p:nvSpPr>
          <p:spPr>
            <a:xfrm>
              <a:off x="166125" y="4026393"/>
              <a:ext cx="8140879" cy="519593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5" name="Google Shape;405;p16"/>
            <p:cNvSpPr txBox="1"/>
            <p:nvPr/>
          </p:nvSpPr>
          <p:spPr>
            <a:xfrm>
              <a:off x="181343" y="4041611"/>
              <a:ext cx="8110443" cy="48915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Раздел VIII. Порядок изменения и дополнения Конституции. Ст. 138-140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06" name="Google Shape;406;p16"/>
            <p:cNvSpPr/>
            <p:nvPr/>
          </p:nvSpPr>
          <p:spPr>
            <a:xfrm>
              <a:off x="166125" y="4573930"/>
              <a:ext cx="8140116" cy="45444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7" name="Google Shape;407;p16"/>
            <p:cNvSpPr txBox="1"/>
            <p:nvPr/>
          </p:nvSpPr>
          <p:spPr>
            <a:xfrm>
              <a:off x="179435" y="4587240"/>
              <a:ext cx="8113496" cy="42782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Раздел IX. Заключительные и переходные положения. Ст. 141-148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408" name="Google Shape;408;p16"/>
          <p:cNvSpPr txBox="1"/>
          <p:nvPr/>
        </p:nvSpPr>
        <p:spPr>
          <a:xfrm>
            <a:off x="2338438" y="1270501"/>
            <a:ext cx="7513606" cy="40011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Структура Конституции Республики Беларусь</a:t>
            </a:r>
            <a:endParaRPr sz="20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17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Структура Конституции Республики Беларусь</a:t>
            </a:r>
            <a:endParaRPr/>
          </a:p>
        </p:txBody>
      </p:sp>
      <p:graphicFrame>
        <p:nvGraphicFramePr>
          <p:cNvPr id="415" name="Google Shape;415;p17"/>
          <p:cNvGraphicFramePr/>
          <p:nvPr/>
        </p:nvGraphicFramePr>
        <p:xfrm>
          <a:off x="1104900" y="1478791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{B9DDAD4F-0DC4-4613-BD58-46B32A1762F5}</a:tableStyleId>
              </a:tblPr>
              <a:tblGrid>
                <a:gridCol w="2846000"/>
                <a:gridCol w="7134675"/>
              </a:tblGrid>
              <a:tr h="526775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Структура Конституции Республики Беларусь</a:t>
                      </a:r>
                      <a:endParaRPr sz="20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8509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Преамбула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Вводная часть. Основные идеи и принципы, с учётом которых раз- работана Конституция.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8509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Раздел I. Основы консти- туционного строя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Общая характеристика белорусского государства, вопросы граж- данства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8509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Раздел II. Личность, об- щество, государство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Права, свободы и обязанности человека и гражданина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8509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Раздел III. Избиратель- ная система. Референдум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Принципы избирательной системы и проведения референдума (народного голосования)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2156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Раздел IV. Президент, Всебелорусское народное собрание, Парламент, Правительство, Суд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Статус и полномочия государственных органов - Главы государст- ва, Всебелорусского народного собрания, Парламента, Правитель- ства и органов судебной власти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18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Структура Конституции Республики Беларусь</a:t>
            </a:r>
            <a:endParaRPr/>
          </a:p>
        </p:txBody>
      </p:sp>
      <p:graphicFrame>
        <p:nvGraphicFramePr>
          <p:cNvPr id="422" name="Google Shape;422;p18"/>
          <p:cNvGraphicFramePr/>
          <p:nvPr/>
        </p:nvGraphicFramePr>
        <p:xfrm>
          <a:off x="1104900" y="1375274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{B9DDAD4F-0DC4-4613-BD58-46B32A1762F5}</a:tableStyleId>
              </a:tblPr>
              <a:tblGrid>
                <a:gridCol w="2846000"/>
                <a:gridCol w="7134675"/>
              </a:tblGrid>
              <a:tr h="526775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Структура Конституции Республики Беларусь</a:t>
                      </a:r>
                      <a:endParaRPr sz="20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8509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Раздел V. Местное управ- ление и самоуправление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Принципы осуществления местного управления и самоуправле- ния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8509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Раздел VI. Прокуратура. 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Комитет государственно- го контроля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Органы надзора за исполнением законодательства и контроля ис- полнения республиканского бюджета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8842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Раздел VII. Финансово- кредитная система Рес- публики Беларусь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Бюджетная и банковская системы, порядок формирования дохо- дов и расходов государства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8509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Раздел VIII. Порядок из- менения и дополнения Конституции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Вопросы изменения и дополнения Конституции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9377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Раздел IX. Заключитель- ные и переходные поло- жения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Сроки вступления в силу отдельных положений Конституции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19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Основы конституционного строя Республики Беларусь</a:t>
            </a:r>
            <a:endParaRPr/>
          </a:p>
        </p:txBody>
      </p:sp>
      <p:sp>
        <p:nvSpPr>
          <p:cNvPr id="429" name="Google Shape;429;p19"/>
          <p:cNvSpPr/>
          <p:nvPr/>
        </p:nvSpPr>
        <p:spPr>
          <a:xfrm>
            <a:off x="1906439" y="1656272"/>
            <a:ext cx="9179144" cy="802256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Ст. 1. Республика Беларусь – унитарное демократическое социальное правовое госу- дарство.</a:t>
            </a:r>
            <a:endParaRPr/>
          </a:p>
        </p:txBody>
      </p:sp>
      <p:pic>
        <p:nvPicPr>
          <p:cNvPr descr="ÐÐ°ÑÑÐ¸Ð½ÐºÐ¸ Ð¿Ð¾ Ð·Ð°Ð¿ÑÐ¾ÑÑ &quot;ÐºÐ¾Ð½ÑÑÐ¸ÑÑÑÐ¸Ñ ÑÐµÑÐ¿ÑÐ±Ð»Ð¸ÐºÐ¸ ÐÐµÐ»Ð°ÑÑÑÑ&quot;" id="430" name="Google Shape;430;p19"/>
          <p:cNvPicPr preferRelativeResize="0"/>
          <p:nvPr/>
        </p:nvPicPr>
        <p:blipFill rotWithShape="1">
          <a:blip r:embed="rId3">
            <a:alphaModFix/>
          </a:blip>
          <a:srcRect b="864" l="1646" r="1229" t="983"/>
          <a:stretch/>
        </p:blipFill>
        <p:spPr>
          <a:xfrm>
            <a:off x="1104900" y="1656272"/>
            <a:ext cx="535676" cy="802256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grpSp>
        <p:nvGrpSpPr>
          <p:cNvPr id="431" name="Google Shape;431;p19"/>
          <p:cNvGrpSpPr/>
          <p:nvPr/>
        </p:nvGrpSpPr>
        <p:grpSpPr>
          <a:xfrm>
            <a:off x="1107732" y="2894823"/>
            <a:ext cx="9968844" cy="3272679"/>
            <a:chOff x="2832" y="436295"/>
            <a:chExt cx="9968844" cy="3272679"/>
          </a:xfrm>
        </p:grpSpPr>
        <p:sp>
          <p:nvSpPr>
            <p:cNvPr id="432" name="Google Shape;432;p19"/>
            <p:cNvSpPr/>
            <p:nvPr/>
          </p:nvSpPr>
          <p:spPr>
            <a:xfrm>
              <a:off x="4966753" y="1171109"/>
              <a:ext cx="3874330" cy="59160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88700"/>
                  </a:lnTo>
                  <a:lnTo>
                    <a:pt x="120000" y="887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33" name="Google Shape;433;p19"/>
            <p:cNvSpPr/>
            <p:nvPr/>
          </p:nvSpPr>
          <p:spPr>
            <a:xfrm>
              <a:off x="4966753" y="1171109"/>
              <a:ext cx="1304523" cy="59160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88700"/>
                  </a:lnTo>
                  <a:lnTo>
                    <a:pt x="120000" y="887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34" name="Google Shape;434;p19"/>
            <p:cNvSpPr/>
            <p:nvPr/>
          </p:nvSpPr>
          <p:spPr>
            <a:xfrm>
              <a:off x="3701469" y="1171109"/>
              <a:ext cx="1265284" cy="591606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88700"/>
                  </a:lnTo>
                  <a:lnTo>
                    <a:pt x="0" y="887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35" name="Google Shape;435;p19"/>
            <p:cNvSpPr/>
            <p:nvPr/>
          </p:nvSpPr>
          <p:spPr>
            <a:xfrm>
              <a:off x="1133425" y="1171109"/>
              <a:ext cx="3833327" cy="591606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88700"/>
                  </a:lnTo>
                  <a:lnTo>
                    <a:pt x="0" y="887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36" name="Google Shape;436;p19"/>
            <p:cNvSpPr/>
            <p:nvPr/>
          </p:nvSpPr>
          <p:spPr>
            <a:xfrm>
              <a:off x="1568266" y="436295"/>
              <a:ext cx="6796973" cy="73481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7" name="Google Shape;437;p19"/>
            <p:cNvSpPr txBox="1"/>
            <p:nvPr/>
          </p:nvSpPr>
          <p:spPr>
            <a:xfrm>
              <a:off x="1568266" y="436295"/>
              <a:ext cx="6796973" cy="73481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Республика Беларусь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38" name="Google Shape;438;p19"/>
            <p:cNvSpPr/>
            <p:nvPr/>
          </p:nvSpPr>
          <p:spPr>
            <a:xfrm>
              <a:off x="2832" y="1762716"/>
              <a:ext cx="2261185" cy="194625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9" name="Google Shape;439;p19"/>
            <p:cNvSpPr txBox="1"/>
            <p:nvPr/>
          </p:nvSpPr>
          <p:spPr>
            <a:xfrm>
              <a:off x="2832" y="1762716"/>
              <a:ext cx="2261185" cy="194625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унитарное государство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40" name="Google Shape;440;p19"/>
            <p:cNvSpPr/>
            <p:nvPr/>
          </p:nvSpPr>
          <p:spPr>
            <a:xfrm>
              <a:off x="2570876" y="1762716"/>
              <a:ext cx="2261185" cy="194625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1" name="Google Shape;441;p19"/>
            <p:cNvSpPr txBox="1"/>
            <p:nvPr/>
          </p:nvSpPr>
          <p:spPr>
            <a:xfrm>
              <a:off x="2570876" y="1762716"/>
              <a:ext cx="2261185" cy="194625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демократическое государство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42" name="Google Shape;442;p19"/>
            <p:cNvSpPr/>
            <p:nvPr/>
          </p:nvSpPr>
          <p:spPr>
            <a:xfrm>
              <a:off x="5140684" y="1762716"/>
              <a:ext cx="2261185" cy="194625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3" name="Google Shape;443;p19"/>
            <p:cNvSpPr txBox="1"/>
            <p:nvPr/>
          </p:nvSpPr>
          <p:spPr>
            <a:xfrm>
              <a:off x="5140684" y="1762716"/>
              <a:ext cx="2261185" cy="194625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социальное государство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44" name="Google Shape;444;p19"/>
            <p:cNvSpPr/>
            <p:nvPr/>
          </p:nvSpPr>
          <p:spPr>
            <a:xfrm>
              <a:off x="7710491" y="1762716"/>
              <a:ext cx="2261185" cy="194625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5" name="Google Shape;445;p19"/>
            <p:cNvSpPr txBox="1"/>
            <p:nvPr/>
          </p:nvSpPr>
          <p:spPr>
            <a:xfrm>
              <a:off x="7710491" y="1762716"/>
              <a:ext cx="2261185" cy="194625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правовое государство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Программа</a:t>
            </a:r>
            <a:endParaRPr sz="40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33" name="Google Shape;133;p2"/>
          <p:cNvSpPr txBox="1"/>
          <p:nvPr>
            <p:ph idx="1" type="body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Конституция - Основной Закон государства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Понятие конституционного права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Место Конституции в правовой системе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Структура Конституции Республики Беларусь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Основы конституционного строя Республики Беларусь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Избирательная система Республики Беларусь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Принципы и основные стадии избирательного процесса в Республике Беларусь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Виды референдумов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Референдумы в Республике Беларусь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20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Основы конституционного строя Республики Беларусь</a:t>
            </a:r>
            <a:endParaRPr/>
          </a:p>
        </p:txBody>
      </p:sp>
      <p:graphicFrame>
        <p:nvGraphicFramePr>
          <p:cNvPr id="452" name="Google Shape;452;p20"/>
          <p:cNvGraphicFramePr/>
          <p:nvPr/>
        </p:nvGraphicFramePr>
        <p:xfrm>
          <a:off x="1104897" y="1478791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{B9DDAD4F-0DC4-4613-BD58-46B32A1762F5}</a:tableStyleId>
              </a:tblPr>
              <a:tblGrid>
                <a:gridCol w="2759725"/>
                <a:gridCol w="7220950"/>
              </a:tblGrid>
              <a:tr h="702925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Республика Беларусь</a:t>
                      </a:r>
                      <a:endParaRPr sz="20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21088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Унитарное государство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На всей территории действует единая система правовых норм и административно-территориальные единицы в составе государст- ва (области, районы, города) подчиняются центральным органам власти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1355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Демократическое государство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Граждане участвуют в управлении государством, создании норм и правил государственной жизни, формировании органов власти. 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453" name="Google Shape;453;p20"/>
          <p:cNvSpPr/>
          <p:nvPr/>
        </p:nvSpPr>
        <p:spPr>
          <a:xfrm>
            <a:off x="1906437" y="5727940"/>
            <a:ext cx="9179144" cy="802256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Ст. 3. Единственным источником государственной власти и носителем суверенитета в Республике Беларусь является народ.</a:t>
            </a:r>
            <a:endParaRPr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ÐÐ°ÑÑÐ¸Ð½ÐºÐ¸ Ð¿Ð¾ Ð·Ð°Ð¿ÑÐ¾ÑÑ &quot;ÐºÐ¾Ð½ÑÑÐ¸ÑÑÑÐ¸Ñ ÑÐµÑÐ¿ÑÐ±Ð»Ð¸ÐºÐ¸ ÐÐµÐ»Ð°ÑÑÑÑ&quot;" id="454" name="Google Shape;454;p20"/>
          <p:cNvPicPr preferRelativeResize="0"/>
          <p:nvPr/>
        </p:nvPicPr>
        <p:blipFill rotWithShape="1">
          <a:blip r:embed="rId3">
            <a:alphaModFix/>
          </a:blip>
          <a:srcRect b="864" l="1646" r="1229" t="983"/>
          <a:stretch/>
        </p:blipFill>
        <p:spPr>
          <a:xfrm>
            <a:off x="1104898" y="5727940"/>
            <a:ext cx="535676" cy="802256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21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Основы конституционного строя Республики Беларусь</a:t>
            </a:r>
            <a:endParaRPr/>
          </a:p>
        </p:txBody>
      </p:sp>
      <p:graphicFrame>
        <p:nvGraphicFramePr>
          <p:cNvPr id="461" name="Google Shape;461;p21"/>
          <p:cNvGraphicFramePr/>
          <p:nvPr/>
        </p:nvGraphicFramePr>
        <p:xfrm>
          <a:off x="1104897" y="1478791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{B9DDAD4F-0DC4-4613-BD58-46B32A1762F5}</a:tableStyleId>
              </a:tblPr>
              <a:tblGrid>
                <a:gridCol w="2759725"/>
                <a:gridCol w="7220950"/>
              </a:tblGrid>
              <a:tr h="306875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Республика Беларусь</a:t>
                      </a:r>
                      <a:endParaRPr sz="20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5794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Социальное государство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Государство стремится обеспечить достойные условия жизни для всех граждан. Социальное государство особо заботится о людях, которые не в состоянии позаботиться о себе сами. Оно гаранти- рует получение образования, медицинского обслуживания, уста- новление пособий в случае болезни, инвалидности, потери работы и др.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1355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Правовое государство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Государство, в котором признаются и гарантируются права и сво- боды человека, обеспечивается равенство всех перед законом, власть действует строго в рамках закона и подчиняется ему. 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462" name="Google Shape;462;p21"/>
          <p:cNvSpPr/>
          <p:nvPr/>
        </p:nvSpPr>
        <p:spPr>
          <a:xfrm>
            <a:off x="1906437" y="5727940"/>
            <a:ext cx="9179144" cy="802256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Ст. 7. В Республике Беларусь устанавливается принцип верховенства права.</a:t>
            </a:r>
            <a:endParaRPr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ÐÐ°ÑÑÐ¸Ð½ÐºÐ¸ Ð¿Ð¾ Ð·Ð°Ð¿ÑÐ¾ÑÑ &quot;ÐºÐ¾Ð½ÑÑÐ¸ÑÑÑÐ¸Ñ ÑÐµÑÐ¿ÑÐ±Ð»Ð¸ÐºÐ¸ ÐÐµÐ»Ð°ÑÑÑÑ&quot;" id="463" name="Google Shape;463;p21"/>
          <p:cNvPicPr preferRelativeResize="0"/>
          <p:nvPr/>
        </p:nvPicPr>
        <p:blipFill rotWithShape="1">
          <a:blip r:embed="rId3">
            <a:alphaModFix/>
          </a:blip>
          <a:srcRect b="864" l="1646" r="1229" t="983"/>
          <a:stretch/>
        </p:blipFill>
        <p:spPr>
          <a:xfrm>
            <a:off x="1104898" y="5727940"/>
            <a:ext cx="535676" cy="802256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464" name="Google Shape;464;p21"/>
          <p:cNvSpPr/>
          <p:nvPr/>
        </p:nvSpPr>
        <p:spPr>
          <a:xfrm>
            <a:off x="1906437" y="4839419"/>
            <a:ext cx="9179144" cy="802256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Ст. 2. Человек, его права, свободы и гарантии их реализации являются высшей ценностью и целью общества и государства.</a:t>
            </a:r>
            <a:endParaRPr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ÐÐ°ÑÑÐ¸Ð½ÐºÐ¸ Ð¿Ð¾ Ð·Ð°Ð¿ÑÐ¾ÑÑ &quot;ÐºÐ¾Ð½ÑÑÐ¸ÑÑÑÐ¸Ñ ÑÐµÑÐ¿ÑÐ±Ð»Ð¸ÐºÐ¸ ÐÐµÐ»Ð°ÑÑÑÑ&quot;" id="465" name="Google Shape;465;p21"/>
          <p:cNvPicPr preferRelativeResize="0"/>
          <p:nvPr/>
        </p:nvPicPr>
        <p:blipFill rotWithShape="1">
          <a:blip r:embed="rId3">
            <a:alphaModFix/>
          </a:blip>
          <a:srcRect b="864" l="1646" r="1229" t="983"/>
          <a:stretch/>
        </p:blipFill>
        <p:spPr>
          <a:xfrm>
            <a:off x="1104898" y="4839419"/>
            <a:ext cx="535676" cy="802256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22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Основы конституционного строя Республики Беларусь</a:t>
            </a:r>
            <a:endParaRPr/>
          </a:p>
        </p:txBody>
      </p:sp>
      <p:grpSp>
        <p:nvGrpSpPr>
          <p:cNvPr id="472" name="Google Shape;472;p22"/>
          <p:cNvGrpSpPr/>
          <p:nvPr/>
        </p:nvGrpSpPr>
        <p:grpSpPr>
          <a:xfrm>
            <a:off x="1108839" y="1988103"/>
            <a:ext cx="9972802" cy="4115367"/>
            <a:chOff x="3939" y="512987"/>
            <a:chExt cx="9972802" cy="4115367"/>
          </a:xfrm>
        </p:grpSpPr>
        <p:sp>
          <p:nvSpPr>
            <p:cNvPr id="473" name="Google Shape;473;p22"/>
            <p:cNvSpPr/>
            <p:nvPr/>
          </p:nvSpPr>
          <p:spPr>
            <a:xfrm>
              <a:off x="3939" y="512987"/>
              <a:ext cx="6295401" cy="53850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4" name="Google Shape;474;p22"/>
            <p:cNvSpPr txBox="1"/>
            <p:nvPr/>
          </p:nvSpPr>
          <p:spPr>
            <a:xfrm>
              <a:off x="19711" y="528759"/>
              <a:ext cx="6263857" cy="50696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5400" lIns="38100" spcFirstLastPara="1" rIns="38100" wrap="square" tIns="254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Республика Беларусь – правовое государство</a:t>
              </a:r>
              <a:endParaRPr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75" name="Google Shape;475;p22"/>
            <p:cNvSpPr/>
            <p:nvPr/>
          </p:nvSpPr>
          <p:spPr>
            <a:xfrm>
              <a:off x="633480" y="1051496"/>
              <a:ext cx="629540" cy="38570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76" name="Google Shape;476;p22"/>
            <p:cNvSpPr/>
            <p:nvPr/>
          </p:nvSpPr>
          <p:spPr>
            <a:xfrm>
              <a:off x="1263020" y="1186123"/>
              <a:ext cx="8713721" cy="50214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7" name="Google Shape;477;p22"/>
            <p:cNvSpPr txBox="1"/>
            <p:nvPr/>
          </p:nvSpPr>
          <p:spPr>
            <a:xfrm>
              <a:off x="1277727" y="1200830"/>
              <a:ext cx="8684307" cy="47273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 Республике Беларусь признаются и гарантируются права и свободы человека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78" name="Google Shape;478;p22"/>
            <p:cNvSpPr/>
            <p:nvPr/>
          </p:nvSpPr>
          <p:spPr>
            <a:xfrm>
              <a:off x="633480" y="1051496"/>
              <a:ext cx="629540" cy="98750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79" name="Google Shape;479;p22"/>
            <p:cNvSpPr/>
            <p:nvPr/>
          </p:nvSpPr>
          <p:spPr>
            <a:xfrm>
              <a:off x="1263020" y="1822898"/>
              <a:ext cx="8713721" cy="432196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0" name="Google Shape;480;p22"/>
            <p:cNvSpPr txBox="1"/>
            <p:nvPr/>
          </p:nvSpPr>
          <p:spPr>
            <a:xfrm>
              <a:off x="1275679" y="1835557"/>
              <a:ext cx="8688403" cy="40687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 Республике Беларусь обеспечивается равенство всех перед законом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81" name="Google Shape;481;p22"/>
            <p:cNvSpPr/>
            <p:nvPr/>
          </p:nvSpPr>
          <p:spPr>
            <a:xfrm>
              <a:off x="633480" y="1051496"/>
              <a:ext cx="629540" cy="201000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82" name="Google Shape;482;p22"/>
            <p:cNvSpPr/>
            <p:nvPr/>
          </p:nvSpPr>
          <p:spPr>
            <a:xfrm>
              <a:off x="1263020" y="2389721"/>
              <a:ext cx="8713721" cy="1343567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3" name="Google Shape;483;p22"/>
            <p:cNvSpPr txBox="1"/>
            <p:nvPr/>
          </p:nvSpPr>
          <p:spPr>
            <a:xfrm>
              <a:off x="1302372" y="2429073"/>
              <a:ext cx="8635017" cy="126486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 Республике Беларусь власть действует строго в рамках закона и подчиняется ему; государство, все его органы и должностные лица действуют в пределах Кон- ституции и принятого в соответствии с ней законодательства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84" name="Google Shape;484;p22"/>
            <p:cNvSpPr/>
            <p:nvPr/>
          </p:nvSpPr>
          <p:spPr>
            <a:xfrm>
              <a:off x="633480" y="1051496"/>
              <a:ext cx="629540" cy="319664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85" name="Google Shape;485;p22"/>
            <p:cNvSpPr/>
            <p:nvPr/>
          </p:nvSpPr>
          <p:spPr>
            <a:xfrm>
              <a:off x="1263020" y="3867916"/>
              <a:ext cx="8713721" cy="76043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6" name="Google Shape;486;p22"/>
            <p:cNvSpPr txBox="1"/>
            <p:nvPr/>
          </p:nvSpPr>
          <p:spPr>
            <a:xfrm>
              <a:off x="1285292" y="3890188"/>
              <a:ext cx="8669177" cy="71589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 Республике Беларусь государственная власть осуществляется на основе её раз- деления на законодательную, исполнительную и судебную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23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Основы конституционного строя Республики Беларусь</a:t>
            </a:r>
            <a:endParaRPr/>
          </a:p>
        </p:txBody>
      </p:sp>
      <p:grpSp>
        <p:nvGrpSpPr>
          <p:cNvPr id="493" name="Google Shape;493;p23"/>
          <p:cNvGrpSpPr/>
          <p:nvPr/>
        </p:nvGrpSpPr>
        <p:grpSpPr>
          <a:xfrm>
            <a:off x="1108839" y="1978717"/>
            <a:ext cx="9972802" cy="4134140"/>
            <a:chOff x="3939" y="503601"/>
            <a:chExt cx="9972802" cy="4134140"/>
          </a:xfrm>
        </p:grpSpPr>
        <p:sp>
          <p:nvSpPr>
            <p:cNvPr id="494" name="Google Shape;494;p23"/>
            <p:cNvSpPr/>
            <p:nvPr/>
          </p:nvSpPr>
          <p:spPr>
            <a:xfrm>
              <a:off x="3939" y="503601"/>
              <a:ext cx="6295401" cy="53850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5" name="Google Shape;495;p23"/>
            <p:cNvSpPr txBox="1"/>
            <p:nvPr/>
          </p:nvSpPr>
          <p:spPr>
            <a:xfrm>
              <a:off x="19711" y="519373"/>
              <a:ext cx="6263857" cy="50696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5400" lIns="38100" spcFirstLastPara="1" rIns="38100" wrap="square" tIns="254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Республика Беларусь – правовое государство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96" name="Google Shape;496;p23"/>
            <p:cNvSpPr/>
            <p:nvPr/>
          </p:nvSpPr>
          <p:spPr>
            <a:xfrm>
              <a:off x="633480" y="1042109"/>
              <a:ext cx="629540" cy="72393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97" name="Google Shape;497;p23"/>
            <p:cNvSpPr/>
            <p:nvPr/>
          </p:nvSpPr>
          <p:spPr>
            <a:xfrm>
              <a:off x="1263020" y="1176736"/>
              <a:ext cx="8713721" cy="1178606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8" name="Google Shape;498;p23"/>
            <p:cNvSpPr txBox="1"/>
            <p:nvPr/>
          </p:nvSpPr>
          <p:spPr>
            <a:xfrm>
              <a:off x="1297540" y="1211256"/>
              <a:ext cx="8644681" cy="110956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 Республике Беларусь государство регулирует отношения между социальными, национальными и другими общностями на основе принципов равенства перед законом, уважения их прав и интересов 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99" name="Google Shape;499;p23"/>
            <p:cNvSpPr/>
            <p:nvPr/>
          </p:nvSpPr>
          <p:spPr>
            <a:xfrm>
              <a:off x="633480" y="1042109"/>
              <a:ext cx="629540" cy="203017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00" name="Google Shape;500;p23"/>
            <p:cNvSpPr/>
            <p:nvPr/>
          </p:nvSpPr>
          <p:spPr>
            <a:xfrm>
              <a:off x="1263020" y="2489970"/>
              <a:ext cx="8713721" cy="1164637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1" name="Google Shape;501;p23"/>
            <p:cNvSpPr txBox="1"/>
            <p:nvPr/>
          </p:nvSpPr>
          <p:spPr>
            <a:xfrm>
              <a:off x="1297131" y="2524081"/>
              <a:ext cx="8645499" cy="109641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 Республике Беларусь государство ответственно за сохранение историко-куль- турного и духовного наследия, свободное развитие  культур всех национальных общностей, проживающих в Республике Беларусь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02" name="Google Shape;502;p23"/>
            <p:cNvSpPr/>
            <p:nvPr/>
          </p:nvSpPr>
          <p:spPr>
            <a:xfrm>
              <a:off x="633480" y="1042109"/>
              <a:ext cx="629540" cy="3171378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03" name="Google Shape;503;p23"/>
            <p:cNvSpPr/>
            <p:nvPr/>
          </p:nvSpPr>
          <p:spPr>
            <a:xfrm>
              <a:off x="1263020" y="3789235"/>
              <a:ext cx="8713721" cy="848506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4" name="Google Shape;504;p23"/>
            <p:cNvSpPr txBox="1"/>
            <p:nvPr/>
          </p:nvSpPr>
          <p:spPr>
            <a:xfrm>
              <a:off x="1287872" y="3814087"/>
              <a:ext cx="8664017" cy="79880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 Республике Беларусь религии и вероисповедания равны перед законом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24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Основы конституционного строя Республики Беларусь</a:t>
            </a:r>
            <a:endParaRPr/>
          </a:p>
        </p:txBody>
      </p:sp>
      <p:sp>
        <p:nvSpPr>
          <p:cNvPr id="511" name="Google Shape;511;p24"/>
          <p:cNvSpPr/>
          <p:nvPr/>
        </p:nvSpPr>
        <p:spPr>
          <a:xfrm>
            <a:off x="1906438" y="1544129"/>
            <a:ext cx="9179144" cy="802256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Ст. 17. Государственными языками в Республике Беларусь являются белорусский и русский языки.</a:t>
            </a:r>
            <a:endParaRPr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ÐÐ°ÑÑÐ¸Ð½ÐºÐ¸ Ð¿Ð¾ Ð·Ð°Ð¿ÑÐ¾ÑÑ &quot;ÐºÐ¾Ð½ÑÑÐ¸ÑÑÑÐ¸Ñ ÑÐµÑÐ¿ÑÐ±Ð»Ð¸ÐºÐ¸ ÐÐµÐ»Ð°ÑÑÑÑ&quot;" id="512" name="Google Shape;512;p24"/>
          <p:cNvPicPr preferRelativeResize="0"/>
          <p:nvPr/>
        </p:nvPicPr>
        <p:blipFill rotWithShape="1">
          <a:blip r:embed="rId3">
            <a:alphaModFix/>
          </a:blip>
          <a:srcRect b="864" l="1646" r="1229" t="983"/>
          <a:stretch/>
        </p:blipFill>
        <p:spPr>
          <a:xfrm>
            <a:off x="1104899" y="1544129"/>
            <a:ext cx="535676" cy="802256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grpSp>
        <p:nvGrpSpPr>
          <p:cNvPr id="513" name="Google Shape;513;p24"/>
          <p:cNvGrpSpPr/>
          <p:nvPr/>
        </p:nvGrpSpPr>
        <p:grpSpPr>
          <a:xfrm>
            <a:off x="1106041" y="2627489"/>
            <a:ext cx="9969981" cy="3790190"/>
            <a:chOff x="1141" y="168961"/>
            <a:chExt cx="9969981" cy="3790190"/>
          </a:xfrm>
        </p:grpSpPr>
        <p:sp>
          <p:nvSpPr>
            <p:cNvPr id="514" name="Google Shape;514;p24"/>
            <p:cNvSpPr/>
            <p:nvPr/>
          </p:nvSpPr>
          <p:spPr>
            <a:xfrm>
              <a:off x="4958173" y="1171050"/>
              <a:ext cx="2625071" cy="80679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88700"/>
                  </a:lnTo>
                  <a:lnTo>
                    <a:pt x="120000" y="887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15" name="Google Shape;515;p24"/>
            <p:cNvSpPr/>
            <p:nvPr/>
          </p:nvSpPr>
          <p:spPr>
            <a:xfrm>
              <a:off x="2389018" y="1171050"/>
              <a:ext cx="2569155" cy="806791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88700"/>
                  </a:lnTo>
                  <a:lnTo>
                    <a:pt x="0" y="887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16" name="Google Shape;516;p24"/>
            <p:cNvSpPr/>
            <p:nvPr/>
          </p:nvSpPr>
          <p:spPr>
            <a:xfrm>
              <a:off x="1605766" y="168961"/>
              <a:ext cx="6704815" cy="100208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7" name="Google Shape;517;p24"/>
            <p:cNvSpPr txBox="1"/>
            <p:nvPr/>
          </p:nvSpPr>
          <p:spPr>
            <a:xfrm>
              <a:off x="1605766" y="168961"/>
              <a:ext cx="6704815" cy="100208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Государственные языки Республики Беларусь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18" name="Google Shape;518;p24"/>
            <p:cNvSpPr/>
            <p:nvPr/>
          </p:nvSpPr>
          <p:spPr>
            <a:xfrm>
              <a:off x="1141" y="1977842"/>
              <a:ext cx="4775754" cy="198130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" name="Google Shape;519;p24"/>
            <p:cNvSpPr txBox="1"/>
            <p:nvPr/>
          </p:nvSpPr>
          <p:spPr>
            <a:xfrm>
              <a:off x="1141" y="1977842"/>
              <a:ext cx="4775754" cy="198130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белорусский язык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20" name="Google Shape;520;p24"/>
            <p:cNvSpPr/>
            <p:nvPr/>
          </p:nvSpPr>
          <p:spPr>
            <a:xfrm>
              <a:off x="5195368" y="1977842"/>
              <a:ext cx="4775754" cy="198130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" name="Google Shape;521;p24"/>
            <p:cNvSpPr txBox="1"/>
            <p:nvPr/>
          </p:nvSpPr>
          <p:spPr>
            <a:xfrm>
              <a:off x="5195368" y="1977842"/>
              <a:ext cx="4775754" cy="198130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русский язык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2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Основы конституционного строя Республики Беларусь</a:t>
            </a:r>
            <a:endParaRPr/>
          </a:p>
        </p:txBody>
      </p:sp>
      <p:sp>
        <p:nvSpPr>
          <p:cNvPr id="528" name="Google Shape;528;p25"/>
          <p:cNvSpPr/>
          <p:nvPr/>
        </p:nvSpPr>
        <p:spPr>
          <a:xfrm>
            <a:off x="2139351" y="5244860"/>
            <a:ext cx="5331124" cy="1397480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Ст. 19. Символами Республики Беларусь как </a:t>
            </a:r>
            <a:r>
              <a:rPr b="1"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суверенного</a:t>
            </a: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государства являются её Государст- венный флаг, Государственный герб и Государ- ственным гимн.</a:t>
            </a:r>
            <a:endParaRPr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ÐÐ°ÑÑÐ¸Ð½ÐºÐ¸ Ð¿Ð¾ Ð·Ð°Ð¿ÑÐ¾ÑÑ &quot;ÐºÐ¾Ð½ÑÑÐ¸ÑÑÑÐ¸Ñ ÑÐµÑÐ¿ÑÐ±Ð»Ð¸ÐºÐ¸ ÐÐµÐ»Ð°ÑÑÑÑ&quot;" id="529" name="Google Shape;529;p25"/>
          <p:cNvPicPr preferRelativeResize="0"/>
          <p:nvPr/>
        </p:nvPicPr>
        <p:blipFill rotWithShape="1">
          <a:blip r:embed="rId3">
            <a:alphaModFix/>
          </a:blip>
          <a:srcRect b="864" l="1646" r="1229" t="983"/>
          <a:stretch/>
        </p:blipFill>
        <p:spPr>
          <a:xfrm>
            <a:off x="1104900" y="5244860"/>
            <a:ext cx="933114" cy="1397480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pic>
        <p:nvPicPr>
          <p:cNvPr descr="https://lh3.googleusercontent.com/proxy/2IYRoiLqORPOWVzh-N600o9wGOu-8vnjryID8w3NaAAc8RH_KrVrPOHyE5Y0YRK2VDlvW4-t7BxowDF6XzchYH5628R9Ez8OGhOmxKT9preizQ" id="530" name="Google Shape;530;p25"/>
          <p:cNvPicPr preferRelativeResize="0"/>
          <p:nvPr/>
        </p:nvPicPr>
        <p:blipFill rotWithShape="1">
          <a:blip r:embed="rId4">
            <a:alphaModFix/>
          </a:blip>
          <a:srcRect b="1207" l="17823" r="17710" t="1097"/>
          <a:stretch/>
        </p:blipFill>
        <p:spPr>
          <a:xfrm>
            <a:off x="7565367" y="1419724"/>
            <a:ext cx="3520216" cy="5334760"/>
          </a:xfrm>
          <a:prstGeom prst="rect">
            <a:avLst/>
          </a:prstGeom>
          <a:noFill/>
          <a:ln>
            <a:noFill/>
          </a:ln>
        </p:spPr>
      </p:pic>
      <p:sp>
        <p:nvSpPr>
          <p:cNvPr id="531" name="Google Shape;531;p25"/>
          <p:cNvSpPr txBox="1"/>
          <p:nvPr/>
        </p:nvSpPr>
        <p:spPr>
          <a:xfrm>
            <a:off x="3165489" y="1419724"/>
            <a:ext cx="4711611" cy="3385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Государственные символы Республики Беларусь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532" name="Google Shape;532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04900" y="3740967"/>
            <a:ext cx="6365575" cy="1242682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2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Основы конституционного строя Республики Беларусь</a:t>
            </a:r>
            <a:endParaRPr/>
          </a:p>
        </p:txBody>
      </p:sp>
      <p:sp>
        <p:nvSpPr>
          <p:cNvPr id="539" name="Google Shape;539;p26"/>
          <p:cNvSpPr/>
          <p:nvPr/>
        </p:nvSpPr>
        <p:spPr>
          <a:xfrm>
            <a:off x="1871932" y="5747848"/>
            <a:ext cx="9213649" cy="894491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Ст. 20. Столица Республики Беларусь – город Минск.</a:t>
            </a:r>
            <a:endParaRPr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ÐÐ°ÑÑÐ¸Ð½ÐºÐ¸ Ð¿Ð¾ Ð·Ð°Ð¿ÑÐ¾ÑÑ &quot;ÐºÐ¾Ð½ÑÑÐ¸ÑÑÑÐ¸Ñ ÑÐµÑÐ¿ÑÐ±Ð»Ð¸ÐºÐ¸ ÐÐµÐ»Ð°ÑÑÑÑ&quot;" id="540" name="Google Shape;540;p26"/>
          <p:cNvPicPr preferRelativeResize="0"/>
          <p:nvPr/>
        </p:nvPicPr>
        <p:blipFill rotWithShape="1">
          <a:blip r:embed="rId3">
            <a:alphaModFix/>
          </a:blip>
          <a:srcRect b="864" l="1646" r="1229" t="983"/>
          <a:stretch/>
        </p:blipFill>
        <p:spPr>
          <a:xfrm>
            <a:off x="1104900" y="5747847"/>
            <a:ext cx="597262" cy="894491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541" name="Google Shape;541;p26"/>
          <p:cNvSpPr txBox="1"/>
          <p:nvPr/>
        </p:nvSpPr>
        <p:spPr>
          <a:xfrm>
            <a:off x="5865604" y="1419723"/>
            <a:ext cx="2158091" cy="3385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Республика Беларусь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https://ruskline.ru/images/cms/data/kartografiya/belarus_23.jpg" id="542" name="Google Shape;542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56487" y="1419723"/>
            <a:ext cx="4691452" cy="4081564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27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Избирательная система Республики Беларусь</a:t>
            </a:r>
            <a:endParaRPr/>
          </a:p>
        </p:txBody>
      </p:sp>
      <p:grpSp>
        <p:nvGrpSpPr>
          <p:cNvPr id="549" name="Google Shape;549;p27"/>
          <p:cNvGrpSpPr/>
          <p:nvPr/>
        </p:nvGrpSpPr>
        <p:grpSpPr>
          <a:xfrm>
            <a:off x="1687143" y="1747538"/>
            <a:ext cx="8816194" cy="4078913"/>
            <a:chOff x="0" y="419070"/>
            <a:chExt cx="8816194" cy="4078913"/>
          </a:xfrm>
        </p:grpSpPr>
        <p:sp>
          <p:nvSpPr>
            <p:cNvPr id="550" name="Google Shape;550;p27"/>
            <p:cNvSpPr/>
            <p:nvPr/>
          </p:nvSpPr>
          <p:spPr>
            <a:xfrm>
              <a:off x="7782865" y="2609290"/>
              <a:ext cx="610056" cy="1684240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12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51" name="Google Shape;551;p27"/>
            <p:cNvSpPr/>
            <p:nvPr/>
          </p:nvSpPr>
          <p:spPr>
            <a:xfrm>
              <a:off x="7774244" y="2609290"/>
              <a:ext cx="618677" cy="1091759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12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52" name="Google Shape;552;p27"/>
            <p:cNvSpPr/>
            <p:nvPr/>
          </p:nvSpPr>
          <p:spPr>
            <a:xfrm>
              <a:off x="7765607" y="2609290"/>
              <a:ext cx="627314" cy="473399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12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53" name="Google Shape;553;p27"/>
            <p:cNvSpPr/>
            <p:nvPr/>
          </p:nvSpPr>
          <p:spPr>
            <a:xfrm>
              <a:off x="6653084" y="1586849"/>
              <a:ext cx="91440" cy="115453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1345" y="0"/>
                  </a:lnTo>
                  <a:lnTo>
                    <a:pt x="61345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54" name="Google Shape;554;p27"/>
            <p:cNvSpPr/>
            <p:nvPr/>
          </p:nvSpPr>
          <p:spPr>
            <a:xfrm>
              <a:off x="4408097" y="927677"/>
              <a:ext cx="2290706" cy="34747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55" name="Google Shape;555;p27"/>
            <p:cNvSpPr/>
            <p:nvPr/>
          </p:nvSpPr>
          <p:spPr>
            <a:xfrm>
              <a:off x="2070644" y="1579932"/>
              <a:ext cx="91440" cy="116098"/>
            </a:xfrm>
            <a:custGeom>
              <a:rect b="b" l="l" r="r" t="t"/>
              <a:pathLst>
                <a:path extrusionOk="0" h="120000" w="120000">
                  <a:moveTo>
                    <a:pt x="60791" y="0"/>
                  </a:moveTo>
                  <a:lnTo>
                    <a:pt x="60000" y="0"/>
                  </a:ln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56" name="Google Shape;556;p27"/>
            <p:cNvSpPr/>
            <p:nvPr/>
          </p:nvSpPr>
          <p:spPr>
            <a:xfrm>
              <a:off x="2116968" y="927677"/>
              <a:ext cx="2291128" cy="340560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58781"/>
                  </a:lnTo>
                  <a:lnTo>
                    <a:pt x="0" y="58781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57" name="Google Shape;557;p27"/>
            <p:cNvSpPr/>
            <p:nvPr/>
          </p:nvSpPr>
          <p:spPr>
            <a:xfrm>
              <a:off x="2967484" y="419070"/>
              <a:ext cx="2881226" cy="50860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8" name="Google Shape;558;p27"/>
            <p:cNvSpPr txBox="1"/>
            <p:nvPr/>
          </p:nvSpPr>
          <p:spPr>
            <a:xfrm>
              <a:off x="2967484" y="419070"/>
              <a:ext cx="2881226" cy="50860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Избирательная система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59" name="Google Shape;559;p27"/>
            <p:cNvSpPr/>
            <p:nvPr/>
          </p:nvSpPr>
          <p:spPr>
            <a:xfrm>
              <a:off x="0" y="1268237"/>
              <a:ext cx="4233937" cy="31169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0" name="Google Shape;560;p27"/>
            <p:cNvSpPr txBox="1"/>
            <p:nvPr/>
          </p:nvSpPr>
          <p:spPr>
            <a:xfrm>
              <a:off x="0" y="1268237"/>
              <a:ext cx="4233937" cy="31169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 широком смысле</a:t>
              </a:r>
              <a:endParaRPr b="0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61" name="Google Shape;561;p27"/>
            <p:cNvSpPr/>
            <p:nvPr/>
          </p:nvSpPr>
          <p:spPr>
            <a:xfrm>
              <a:off x="0" y="1696031"/>
              <a:ext cx="4232729" cy="90698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2" name="Google Shape;562;p27"/>
            <p:cNvSpPr txBox="1"/>
            <p:nvPr/>
          </p:nvSpPr>
          <p:spPr>
            <a:xfrm>
              <a:off x="0" y="1696031"/>
              <a:ext cx="4232729" cy="90698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процедура формирования представи- тельных органов власти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63" name="Google Shape;563;p27"/>
            <p:cNvSpPr/>
            <p:nvPr/>
          </p:nvSpPr>
          <p:spPr>
            <a:xfrm>
              <a:off x="4581835" y="1275154"/>
              <a:ext cx="4233937" cy="31169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4" name="Google Shape;564;p27"/>
            <p:cNvSpPr txBox="1"/>
            <p:nvPr/>
          </p:nvSpPr>
          <p:spPr>
            <a:xfrm>
              <a:off x="4581835" y="1275154"/>
              <a:ext cx="4233937" cy="31169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 узком смысле</a:t>
              </a:r>
              <a:endParaRPr b="0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65" name="Google Shape;565;p27"/>
            <p:cNvSpPr/>
            <p:nvPr/>
          </p:nvSpPr>
          <p:spPr>
            <a:xfrm>
              <a:off x="4583465" y="1702302"/>
              <a:ext cx="4232729" cy="90698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6" name="Google Shape;566;p27"/>
            <p:cNvSpPr txBox="1"/>
            <p:nvPr/>
          </p:nvSpPr>
          <p:spPr>
            <a:xfrm>
              <a:off x="4583465" y="1702302"/>
              <a:ext cx="4232729" cy="90698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способ распределения мандатов между кандидатами, т.е. подведения итогов выборов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67" name="Google Shape;567;p27"/>
            <p:cNvSpPr/>
            <p:nvPr/>
          </p:nvSpPr>
          <p:spPr>
            <a:xfrm>
              <a:off x="5379402" y="2878237"/>
              <a:ext cx="2386205" cy="40890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" name="Google Shape;568;p27"/>
            <p:cNvSpPr txBox="1"/>
            <p:nvPr/>
          </p:nvSpPr>
          <p:spPr>
            <a:xfrm>
              <a:off x="5379402" y="2878237"/>
              <a:ext cx="2386205" cy="40890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мажоритарная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69" name="Google Shape;569;p27"/>
            <p:cNvSpPr/>
            <p:nvPr/>
          </p:nvSpPr>
          <p:spPr>
            <a:xfrm>
              <a:off x="5388039" y="3496597"/>
              <a:ext cx="2386205" cy="40890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" name="Google Shape;570;p27"/>
            <p:cNvSpPr txBox="1"/>
            <p:nvPr/>
          </p:nvSpPr>
          <p:spPr>
            <a:xfrm>
              <a:off x="5388039" y="3496597"/>
              <a:ext cx="2386205" cy="40890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пропорциональная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71" name="Google Shape;571;p27"/>
            <p:cNvSpPr/>
            <p:nvPr/>
          </p:nvSpPr>
          <p:spPr>
            <a:xfrm>
              <a:off x="5396660" y="4089078"/>
              <a:ext cx="2386205" cy="40890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" name="Google Shape;572;p27"/>
            <p:cNvSpPr txBox="1"/>
            <p:nvPr/>
          </p:nvSpPr>
          <p:spPr>
            <a:xfrm>
              <a:off x="5396660" y="4089078"/>
              <a:ext cx="2386205" cy="40890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смешанная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8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Избирательная система Республики Беларусь</a:t>
            </a:r>
            <a:endParaRPr/>
          </a:p>
        </p:txBody>
      </p:sp>
      <p:pic>
        <p:nvPicPr>
          <p:cNvPr id="579" name="Google Shape;579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3813" y="1420962"/>
            <a:ext cx="9942854" cy="53800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29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Избирательная система Республики Беларусь</a:t>
            </a:r>
            <a:endParaRPr/>
          </a:p>
        </p:txBody>
      </p:sp>
      <p:graphicFrame>
        <p:nvGraphicFramePr>
          <p:cNvPr id="586" name="Google Shape;586;p29"/>
          <p:cNvGraphicFramePr/>
          <p:nvPr/>
        </p:nvGraphicFramePr>
        <p:xfrm>
          <a:off x="1104900" y="1363737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{B9DDAD4F-0DC4-4613-BD58-46B32A1762F5}</a:tableStyleId>
              </a:tblPr>
              <a:tblGrid>
                <a:gridCol w="2495175"/>
                <a:gridCol w="5801650"/>
                <a:gridCol w="1683850"/>
              </a:tblGrid>
              <a:tr h="725800">
                <a:tc gridSpan="3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Виды избирательных систем</a:t>
                      </a:r>
                      <a:endParaRPr sz="20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 hMerge="1"/>
                <a:tc hMerge="1"/>
              </a:tr>
              <a:tr h="67927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Система</a:t>
                      </a:r>
                      <a:endParaRPr b="1"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ED9D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Сущность</a:t>
                      </a:r>
                      <a:endParaRPr b="1"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ED9D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Пример</a:t>
                      </a:r>
                      <a:endParaRPr b="1"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ED9D6"/>
                    </a:solidFill>
                  </a:tcPr>
                </a:tc>
              </a:tr>
              <a:tr h="31599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Пропорциональная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Избиратели голосуют не за отдельных кандидатов, а за партийные списки. Места в парламенте распре- деляются пропорционально полученным голосам. Депутатские мандаты получают члены партий в соответствии с числом поданных за них голосов. Для того чтобы обеспечить эффективное использование этой системы, устанавливается заградительный барьер, лишающий малые партии, набравшие слиш- ком мало голосов, возможности участвовать в рас- пределении депутатских мандатов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Испания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135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Смешанная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Одна часть парламента избирается по мажоритарной системе, а другая – по пропорциональной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Россия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00"/>
              <a:buFont typeface="Cambria"/>
              <a:buNone/>
            </a:pPr>
            <a:r>
              <a:rPr lang="ru-RU" sz="3900">
                <a:latin typeface="Cambria"/>
                <a:ea typeface="Cambria"/>
                <a:cs typeface="Cambria"/>
                <a:sym typeface="Cambria"/>
              </a:rPr>
              <a:t>Конституция – Основной Закон государства</a:t>
            </a:r>
            <a:endParaRPr/>
          </a:p>
        </p:txBody>
      </p:sp>
      <p:grpSp>
        <p:nvGrpSpPr>
          <p:cNvPr id="140" name="Google Shape;140;p3"/>
          <p:cNvGrpSpPr/>
          <p:nvPr/>
        </p:nvGrpSpPr>
        <p:grpSpPr>
          <a:xfrm>
            <a:off x="1109987" y="3236713"/>
            <a:ext cx="9970506" cy="3214036"/>
            <a:chOff x="5087" y="174336"/>
            <a:chExt cx="9970506" cy="3214036"/>
          </a:xfrm>
        </p:grpSpPr>
        <p:sp>
          <p:nvSpPr>
            <p:cNvPr id="141" name="Google Shape;141;p3"/>
            <p:cNvSpPr/>
            <p:nvPr/>
          </p:nvSpPr>
          <p:spPr>
            <a:xfrm>
              <a:off x="4990341" y="906105"/>
              <a:ext cx="3425949" cy="307342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42" name="Google Shape;142;p3"/>
            <p:cNvSpPr/>
            <p:nvPr/>
          </p:nvSpPr>
          <p:spPr>
            <a:xfrm>
              <a:off x="4944621" y="906105"/>
              <a:ext cx="91440" cy="307342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43" name="Google Shape;143;p3"/>
            <p:cNvSpPr/>
            <p:nvPr/>
          </p:nvSpPr>
          <p:spPr>
            <a:xfrm>
              <a:off x="1564391" y="906105"/>
              <a:ext cx="3425949" cy="307342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44" name="Google Shape;144;p3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" name="Google Shape;145;p3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все остальные законы в государстве не должны противоречить Конституции</a:t>
              </a:r>
              <a:endParaRPr b="0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46" name="Google Shape;146;p3"/>
            <p:cNvSpPr/>
            <p:nvPr/>
          </p:nvSpPr>
          <p:spPr>
            <a:xfrm>
              <a:off x="5087" y="1213447"/>
              <a:ext cx="3118606" cy="217492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" name="Google Shape;147;p3"/>
            <p:cNvSpPr txBox="1"/>
            <p:nvPr/>
          </p:nvSpPr>
          <p:spPr>
            <a:xfrm>
              <a:off x="5087" y="1213447"/>
              <a:ext cx="3118606" cy="217492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 Конституции определяется государственное устройство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48" name="Google Shape;148;p3"/>
            <p:cNvSpPr/>
            <p:nvPr/>
          </p:nvSpPr>
          <p:spPr>
            <a:xfrm>
              <a:off x="3431037" y="1213447"/>
              <a:ext cx="3118606" cy="217492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" name="Google Shape;149;p3"/>
            <p:cNvSpPr txBox="1"/>
            <p:nvPr/>
          </p:nvSpPr>
          <p:spPr>
            <a:xfrm>
              <a:off x="3431037" y="1213447"/>
              <a:ext cx="3118606" cy="217492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 Конституции закрепляются права, свободы и обязанности граждан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50" name="Google Shape;150;p3"/>
            <p:cNvSpPr/>
            <p:nvPr/>
          </p:nvSpPr>
          <p:spPr>
            <a:xfrm>
              <a:off x="6856987" y="1213447"/>
              <a:ext cx="3118606" cy="217492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" name="Google Shape;151;p3"/>
            <p:cNvSpPr txBox="1"/>
            <p:nvPr/>
          </p:nvSpPr>
          <p:spPr>
            <a:xfrm>
              <a:off x="6856987" y="1213447"/>
              <a:ext cx="3118606" cy="217492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 Конституции устанавливаются полномочия органов государственной власти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152" name="Google Shape;152;p3"/>
          <p:cNvGrpSpPr/>
          <p:nvPr/>
        </p:nvGrpSpPr>
        <p:grpSpPr>
          <a:xfrm>
            <a:off x="2343430" y="1501735"/>
            <a:ext cx="7503622" cy="731768"/>
            <a:chOff x="1846693" y="174336"/>
            <a:chExt cx="6287295" cy="731768"/>
          </a:xfrm>
        </p:grpSpPr>
        <p:sp>
          <p:nvSpPr>
            <p:cNvPr id="153" name="Google Shape;153;p3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" name="Google Shape;154;p3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Конституция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(от лат. </a:t>
              </a:r>
              <a:r>
                <a:rPr lang="ru-RU" sz="16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constitutio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 - установление, устройство) - это Основной Закон государства, имеющий высшую юридическую силу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155" name="Google Shape;155;p3"/>
          <p:cNvSpPr/>
          <p:nvPr/>
        </p:nvSpPr>
        <p:spPr>
          <a:xfrm>
            <a:off x="5439633" y="2233504"/>
            <a:ext cx="1311215" cy="975522"/>
          </a:xfrm>
          <a:prstGeom prst="downArrow">
            <a:avLst>
              <a:gd fmla="val 50000" name="adj1"/>
              <a:gd fmla="val 58843" name="adj2"/>
            </a:avLst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30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Избирательная система Республики Беларусь</a:t>
            </a:r>
            <a:endParaRPr/>
          </a:p>
        </p:txBody>
      </p:sp>
      <p:grpSp>
        <p:nvGrpSpPr>
          <p:cNvPr id="593" name="Google Shape;593;p30"/>
          <p:cNvGrpSpPr/>
          <p:nvPr/>
        </p:nvGrpSpPr>
        <p:grpSpPr>
          <a:xfrm>
            <a:off x="1849333" y="3311699"/>
            <a:ext cx="8487824" cy="2923729"/>
            <a:chOff x="4559" y="462123"/>
            <a:chExt cx="8487824" cy="2923729"/>
          </a:xfrm>
        </p:grpSpPr>
        <p:sp>
          <p:nvSpPr>
            <p:cNvPr id="594" name="Google Shape;594;p30"/>
            <p:cNvSpPr/>
            <p:nvPr/>
          </p:nvSpPr>
          <p:spPr>
            <a:xfrm>
              <a:off x="6430485" y="1955338"/>
              <a:ext cx="91440" cy="423109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95" name="Google Shape;595;p30"/>
            <p:cNvSpPr/>
            <p:nvPr/>
          </p:nvSpPr>
          <p:spPr>
            <a:xfrm>
              <a:off x="4248472" y="1007310"/>
              <a:ext cx="2227733" cy="42310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96" name="Google Shape;596;p30"/>
            <p:cNvSpPr/>
            <p:nvPr/>
          </p:nvSpPr>
          <p:spPr>
            <a:xfrm>
              <a:off x="1975018" y="1955338"/>
              <a:ext cx="91440" cy="423109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97" name="Google Shape;597;p30"/>
            <p:cNvSpPr/>
            <p:nvPr/>
          </p:nvSpPr>
          <p:spPr>
            <a:xfrm>
              <a:off x="2020738" y="1007310"/>
              <a:ext cx="2227733" cy="423109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98" name="Google Shape;598;p30"/>
            <p:cNvSpPr/>
            <p:nvPr/>
          </p:nvSpPr>
          <p:spPr>
            <a:xfrm>
              <a:off x="2291659" y="462123"/>
              <a:ext cx="3913625" cy="54518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9" name="Google Shape;599;p30"/>
            <p:cNvSpPr txBox="1"/>
            <p:nvPr/>
          </p:nvSpPr>
          <p:spPr>
            <a:xfrm>
              <a:off x="2291659" y="462123"/>
              <a:ext cx="3913625" cy="54518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мажоритарная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600" name="Google Shape;600;p30"/>
            <p:cNvSpPr/>
            <p:nvPr/>
          </p:nvSpPr>
          <p:spPr>
            <a:xfrm>
              <a:off x="4559" y="1430420"/>
              <a:ext cx="4032357" cy="52491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1" name="Google Shape;601;p30"/>
            <p:cNvSpPr txBox="1"/>
            <p:nvPr/>
          </p:nvSpPr>
          <p:spPr>
            <a:xfrm>
              <a:off x="4559" y="1430420"/>
              <a:ext cx="4032357" cy="52491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относительного большинства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602" name="Google Shape;602;p30"/>
            <p:cNvSpPr/>
            <p:nvPr/>
          </p:nvSpPr>
          <p:spPr>
            <a:xfrm>
              <a:off x="4559" y="2378448"/>
              <a:ext cx="4032357" cy="100740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3" name="Google Shape;603;p30"/>
            <p:cNvSpPr txBox="1"/>
            <p:nvPr/>
          </p:nvSpPr>
          <p:spPr>
            <a:xfrm>
              <a:off x="4559" y="2378448"/>
              <a:ext cx="4032357" cy="100740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при избрании депутатов Палаты представителей Национального собрания Республики Беларусь и депутатов местных Советов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604" name="Google Shape;604;p30"/>
            <p:cNvSpPr/>
            <p:nvPr/>
          </p:nvSpPr>
          <p:spPr>
            <a:xfrm>
              <a:off x="4460026" y="1430420"/>
              <a:ext cx="4032357" cy="52491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" name="Google Shape;605;p30"/>
            <p:cNvSpPr txBox="1"/>
            <p:nvPr/>
          </p:nvSpPr>
          <p:spPr>
            <a:xfrm>
              <a:off x="4460026" y="1430420"/>
              <a:ext cx="4032357" cy="52491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абсолютного большинства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606" name="Google Shape;606;p30"/>
            <p:cNvSpPr/>
            <p:nvPr/>
          </p:nvSpPr>
          <p:spPr>
            <a:xfrm>
              <a:off x="4460026" y="2378448"/>
              <a:ext cx="4032357" cy="100740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7" name="Google Shape;607;p30"/>
            <p:cNvSpPr txBox="1"/>
            <p:nvPr/>
          </p:nvSpPr>
          <p:spPr>
            <a:xfrm>
              <a:off x="4460026" y="2378448"/>
              <a:ext cx="4032357" cy="100740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при избрании Президента Республики Беларусь и Совета Республики Национального собрания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608" name="Google Shape;608;p30"/>
          <p:cNvGrpSpPr/>
          <p:nvPr/>
        </p:nvGrpSpPr>
        <p:grpSpPr>
          <a:xfrm>
            <a:off x="3364070" y="1823484"/>
            <a:ext cx="5472608" cy="648072"/>
            <a:chOff x="2304251" y="2218"/>
            <a:chExt cx="3888440" cy="1000921"/>
          </a:xfrm>
        </p:grpSpPr>
        <p:sp>
          <p:nvSpPr>
            <p:cNvPr id="609" name="Google Shape;609;p30"/>
            <p:cNvSpPr/>
            <p:nvPr/>
          </p:nvSpPr>
          <p:spPr>
            <a:xfrm>
              <a:off x="2304251" y="2218"/>
              <a:ext cx="3888440" cy="100092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0" name="Google Shape;610;p30"/>
            <p:cNvSpPr/>
            <p:nvPr/>
          </p:nvSpPr>
          <p:spPr>
            <a:xfrm>
              <a:off x="2304251" y="2218"/>
              <a:ext cx="3888440" cy="100092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Избирательная система Республики Беларусь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611" name="Google Shape;611;p30"/>
          <p:cNvGrpSpPr/>
          <p:nvPr/>
        </p:nvGrpSpPr>
        <p:grpSpPr>
          <a:xfrm>
            <a:off x="4984250" y="2559597"/>
            <a:ext cx="2232248" cy="648072"/>
            <a:chOff x="2304251" y="2218"/>
            <a:chExt cx="3888440" cy="1000921"/>
          </a:xfrm>
        </p:grpSpPr>
        <p:sp>
          <p:nvSpPr>
            <p:cNvPr id="612" name="Google Shape;612;p30"/>
            <p:cNvSpPr/>
            <p:nvPr/>
          </p:nvSpPr>
          <p:spPr>
            <a:xfrm>
              <a:off x="2304251" y="2218"/>
              <a:ext cx="3888440" cy="1000921"/>
            </a:xfrm>
            <a:prstGeom prst="downArrow">
              <a:avLst>
                <a:gd fmla="val 50000" name="adj1"/>
                <a:gd fmla="val 50000" name="adj2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3" name="Google Shape;613;p30"/>
            <p:cNvSpPr/>
            <p:nvPr/>
          </p:nvSpPr>
          <p:spPr>
            <a:xfrm>
              <a:off x="2304251" y="2218"/>
              <a:ext cx="3888440" cy="1000921"/>
            </a:xfrm>
            <a:prstGeom prst="downArrow">
              <a:avLst>
                <a:gd fmla="val 50000" name="adj1"/>
                <a:gd fmla="val 50000" name="adj2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31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mbria"/>
              <a:buNone/>
            </a:pPr>
            <a:r>
              <a:rPr lang="ru-RU" sz="3700">
                <a:latin typeface="Cambria"/>
                <a:ea typeface="Cambria"/>
                <a:cs typeface="Cambria"/>
                <a:sym typeface="Cambria"/>
              </a:rPr>
              <a:t>Избирательная система Республики Беларусь</a:t>
            </a:r>
            <a:endParaRPr/>
          </a:p>
        </p:txBody>
      </p:sp>
      <p:graphicFrame>
        <p:nvGraphicFramePr>
          <p:cNvPr id="620" name="Google Shape;620;p31"/>
          <p:cNvGraphicFramePr/>
          <p:nvPr/>
        </p:nvGraphicFramePr>
        <p:xfrm>
          <a:off x="1104900" y="1427480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{B9DDAD4F-0DC4-4613-BD58-46B32A1762F5}</a:tableStyleId>
              </a:tblPr>
              <a:tblGrid>
                <a:gridCol w="2043750"/>
                <a:gridCol w="7936950"/>
              </a:tblGrid>
              <a:tr h="370850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Избирательные цензы в Республике Беларусь</a:t>
                      </a:r>
                      <a:endParaRPr sz="2000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 hMerge="1"/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Право избирать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Граждане Республики Беларусь, достигшие 18 лет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70850">
                <a:tc rowSpan="4"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Право быть избранным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 местные Советы депутатов – граждане Республики Беларусь, достигшие 18 лет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70850">
                <a:tc vMerge="1"/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 Палату представителей Национального собрания – граждане Республи- ки Беларусь, достигшие 21 года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70850">
                <a:tc vMerge="1"/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 Совет Республики Национального собрания – граждане Республики Бе- ларусь, достигшие 30 лет, при условии проживания 5 лет в округе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70850">
                <a:tc vMerge="1"/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 Президенты Республики Беларусь – граждане Республики Беларусь по рождению, достигшие 40 лет,</a:t>
                      </a: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не менее 20 лет перед выборами проживаю- щие в Беларуси, не имеющие и не имевшие ранее иностранного граждан- ства или вида на жительство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 выборах не участвуют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Лица, признанные судом недееспособными. Лица, содержащиеся по при- говору суда в местах лишения свободы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 голосовании не участвуют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Лица, в отношении которых принята такая мера пресечения, как содержа- ние под стражей (но они сохраняют возможность быть избранными)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32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3600">
                <a:latin typeface="Cambria"/>
                <a:ea typeface="Cambria"/>
                <a:cs typeface="Cambria"/>
                <a:sym typeface="Cambria"/>
              </a:rPr>
              <a:t>Принципы и основные стадии избирательного процесса в Республике Беларусь</a:t>
            </a:r>
            <a:endParaRPr/>
          </a:p>
        </p:txBody>
      </p:sp>
      <p:graphicFrame>
        <p:nvGraphicFramePr>
          <p:cNvPr id="627" name="Google Shape;627;p32"/>
          <p:cNvGraphicFramePr/>
          <p:nvPr/>
        </p:nvGraphicFramePr>
        <p:xfrm>
          <a:off x="1104900" y="1352956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{B9DDAD4F-0DC4-4613-BD58-46B32A1762F5}</a:tableStyleId>
              </a:tblPr>
              <a:tblGrid>
                <a:gridCol w="2655125"/>
                <a:gridCol w="7325550"/>
              </a:tblGrid>
              <a:tr h="665275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Принципы выборов</a:t>
                      </a:r>
                      <a:endParaRPr sz="2000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 hMerge="1"/>
              </a:tr>
              <a:tr h="8144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Всеобщие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Право избирать имеют граждане Республики Беларусь, достигшие 18 лет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8259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Свободные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Избиратель лично решает, участвовать ли ему в выборах, за кого голосовать. Подготовка и проведение выборов открытые и гласные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1635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Равные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Избиратели имеют равное количество голосов. Кандидаты, избира- емые на государственные должности, участвуют в выборах на рав- ных основаниях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0746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Прямые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Депутаты и Президент избираются гражданами непосредственно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8144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Тайное голосование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Контроль за волеизъявлением</a:t>
                      </a: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избирателей в ходе голосования зап- рещён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33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3600">
                <a:latin typeface="Cambria"/>
                <a:ea typeface="Cambria"/>
                <a:cs typeface="Cambria"/>
                <a:sym typeface="Cambria"/>
              </a:rPr>
              <a:t>Принципы и основные стадии избирательного процесса в Республике Беларусь</a:t>
            </a:r>
            <a:endParaRPr/>
          </a:p>
        </p:txBody>
      </p:sp>
      <p:grpSp>
        <p:nvGrpSpPr>
          <p:cNvPr id="634" name="Google Shape;634;p33"/>
          <p:cNvGrpSpPr/>
          <p:nvPr/>
        </p:nvGrpSpPr>
        <p:grpSpPr>
          <a:xfrm>
            <a:off x="1687143" y="1969588"/>
            <a:ext cx="8816194" cy="3458485"/>
            <a:chOff x="0" y="796426"/>
            <a:chExt cx="8816194" cy="3458485"/>
          </a:xfrm>
        </p:grpSpPr>
        <p:sp>
          <p:nvSpPr>
            <p:cNvPr id="635" name="Google Shape;635;p33"/>
            <p:cNvSpPr/>
            <p:nvPr/>
          </p:nvSpPr>
          <p:spPr>
            <a:xfrm>
              <a:off x="6644463" y="2654127"/>
              <a:ext cx="91440" cy="320704"/>
            </a:xfrm>
            <a:custGeom>
              <a:rect b="b" l="l" r="r" t="t"/>
              <a:pathLst>
                <a:path extrusionOk="0" h="120000" w="120000">
                  <a:moveTo>
                    <a:pt x="72659" y="0"/>
                  </a:moveTo>
                  <a:lnTo>
                    <a:pt x="72659" y="54991"/>
                  </a:lnTo>
                  <a:lnTo>
                    <a:pt x="60000" y="54991"/>
                  </a:ln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636" name="Google Shape;636;p33"/>
            <p:cNvSpPr/>
            <p:nvPr/>
          </p:nvSpPr>
          <p:spPr>
            <a:xfrm>
              <a:off x="6653084" y="1964204"/>
              <a:ext cx="91440" cy="115453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1345" y="0"/>
                  </a:lnTo>
                  <a:lnTo>
                    <a:pt x="61345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637" name="Google Shape;637;p33"/>
            <p:cNvSpPr/>
            <p:nvPr/>
          </p:nvSpPr>
          <p:spPr>
            <a:xfrm>
              <a:off x="4408097" y="1305033"/>
              <a:ext cx="2290706" cy="34747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638" name="Google Shape;638;p33"/>
            <p:cNvSpPr/>
            <p:nvPr/>
          </p:nvSpPr>
          <p:spPr>
            <a:xfrm>
              <a:off x="2071083" y="3352431"/>
              <a:ext cx="91440" cy="140438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770" y="0"/>
                  </a:lnTo>
                  <a:lnTo>
                    <a:pt x="6077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639" name="Google Shape;639;p33"/>
            <p:cNvSpPr/>
            <p:nvPr/>
          </p:nvSpPr>
          <p:spPr>
            <a:xfrm>
              <a:off x="2070644" y="2647856"/>
              <a:ext cx="91440" cy="128574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575" y="0"/>
                  </a:lnTo>
                  <a:lnTo>
                    <a:pt x="60575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640" name="Google Shape;640;p33"/>
            <p:cNvSpPr/>
            <p:nvPr/>
          </p:nvSpPr>
          <p:spPr>
            <a:xfrm>
              <a:off x="2070644" y="1957288"/>
              <a:ext cx="91440" cy="116098"/>
            </a:xfrm>
            <a:custGeom>
              <a:rect b="b" l="l" r="r" t="t"/>
              <a:pathLst>
                <a:path extrusionOk="0" h="120000" w="120000">
                  <a:moveTo>
                    <a:pt x="60791" y="0"/>
                  </a:moveTo>
                  <a:lnTo>
                    <a:pt x="60000" y="0"/>
                  </a:ln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641" name="Google Shape;641;p33"/>
            <p:cNvSpPr/>
            <p:nvPr/>
          </p:nvSpPr>
          <p:spPr>
            <a:xfrm>
              <a:off x="2116968" y="1305033"/>
              <a:ext cx="2291128" cy="340560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58781"/>
                  </a:lnTo>
                  <a:lnTo>
                    <a:pt x="0" y="58781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642" name="Google Shape;642;p33"/>
            <p:cNvSpPr/>
            <p:nvPr/>
          </p:nvSpPr>
          <p:spPr>
            <a:xfrm>
              <a:off x="2501658" y="796426"/>
              <a:ext cx="3812878" cy="50860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3" name="Google Shape;643;p33"/>
            <p:cNvSpPr txBox="1"/>
            <p:nvPr/>
          </p:nvSpPr>
          <p:spPr>
            <a:xfrm>
              <a:off x="2501658" y="796426"/>
              <a:ext cx="3812878" cy="50860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Выборы в Республике Беларусь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644" name="Google Shape;644;p33"/>
            <p:cNvSpPr/>
            <p:nvPr/>
          </p:nvSpPr>
          <p:spPr>
            <a:xfrm>
              <a:off x="0" y="1645593"/>
              <a:ext cx="4233937" cy="31169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5" name="Google Shape;645;p33"/>
            <p:cNvSpPr txBox="1"/>
            <p:nvPr/>
          </p:nvSpPr>
          <p:spPr>
            <a:xfrm>
              <a:off x="0" y="1645593"/>
              <a:ext cx="4233937" cy="31169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прямые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646" name="Google Shape;646;p33"/>
            <p:cNvSpPr/>
            <p:nvPr/>
          </p:nvSpPr>
          <p:spPr>
            <a:xfrm>
              <a:off x="0" y="2073386"/>
              <a:ext cx="4232729" cy="57446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7" name="Google Shape;647;p33"/>
            <p:cNvSpPr txBox="1"/>
            <p:nvPr/>
          </p:nvSpPr>
          <p:spPr>
            <a:xfrm>
              <a:off x="0" y="2073386"/>
              <a:ext cx="4232729" cy="57446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 местные Советы депутатов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648" name="Google Shape;648;p33"/>
            <p:cNvSpPr/>
            <p:nvPr/>
          </p:nvSpPr>
          <p:spPr>
            <a:xfrm>
              <a:off x="0" y="2776431"/>
              <a:ext cx="4233606" cy="57600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9" name="Google Shape;649;p33"/>
            <p:cNvSpPr txBox="1"/>
            <p:nvPr/>
          </p:nvSpPr>
          <p:spPr>
            <a:xfrm>
              <a:off x="0" y="2776431"/>
              <a:ext cx="4233606" cy="57600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 Палату представителей Националь- ного собрания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650" name="Google Shape;650;p33"/>
            <p:cNvSpPr/>
            <p:nvPr/>
          </p:nvSpPr>
          <p:spPr>
            <a:xfrm>
              <a:off x="587" y="3492870"/>
              <a:ext cx="4233606" cy="57600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1" name="Google Shape;651;p33"/>
            <p:cNvSpPr txBox="1"/>
            <p:nvPr/>
          </p:nvSpPr>
          <p:spPr>
            <a:xfrm>
              <a:off x="587" y="3492870"/>
              <a:ext cx="4233606" cy="57600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 Президенты Республики Беларусь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652" name="Google Shape;652;p33"/>
            <p:cNvSpPr/>
            <p:nvPr/>
          </p:nvSpPr>
          <p:spPr>
            <a:xfrm>
              <a:off x="4581835" y="1652509"/>
              <a:ext cx="4233937" cy="31169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3" name="Google Shape;653;p33"/>
            <p:cNvSpPr txBox="1"/>
            <p:nvPr/>
          </p:nvSpPr>
          <p:spPr>
            <a:xfrm>
              <a:off x="4581835" y="1652509"/>
              <a:ext cx="4233937" cy="31169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косвенные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654" name="Google Shape;654;p33"/>
            <p:cNvSpPr/>
            <p:nvPr/>
          </p:nvSpPr>
          <p:spPr>
            <a:xfrm>
              <a:off x="4583465" y="2079657"/>
              <a:ext cx="4232729" cy="57446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5" name="Google Shape;655;p33"/>
            <p:cNvSpPr txBox="1"/>
            <p:nvPr/>
          </p:nvSpPr>
          <p:spPr>
            <a:xfrm>
              <a:off x="4583465" y="2079657"/>
              <a:ext cx="4232729" cy="57446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 Совет Республики Национального собрания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656" name="Google Shape;656;p33"/>
            <p:cNvSpPr/>
            <p:nvPr/>
          </p:nvSpPr>
          <p:spPr>
            <a:xfrm>
              <a:off x="4573380" y="2974832"/>
              <a:ext cx="4233606" cy="128007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7" name="Google Shape;657;p33"/>
            <p:cNvSpPr txBox="1"/>
            <p:nvPr/>
          </p:nvSpPr>
          <p:spPr>
            <a:xfrm>
              <a:off x="4573380" y="2974832"/>
              <a:ext cx="4233606" cy="128007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по 8 человек от 6 областей и г. Минска выбираются местными Советами де- путатов базового уровня (56 членов), 8 назначаются Президентом = всего 64 члена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34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3600">
                <a:latin typeface="Cambria"/>
                <a:ea typeface="Cambria"/>
                <a:cs typeface="Cambria"/>
                <a:sym typeface="Cambria"/>
              </a:rPr>
              <a:t>Принципы и основные стадии избирательного процесса в Республике Беларусь</a:t>
            </a:r>
            <a:endParaRPr/>
          </a:p>
        </p:txBody>
      </p:sp>
      <p:pic>
        <p:nvPicPr>
          <p:cNvPr id="664" name="Google Shape;664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39818" y="1449237"/>
            <a:ext cx="3645764" cy="5291137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665" name="Google Shape;665;p34"/>
          <p:cNvSpPr txBox="1"/>
          <p:nvPr/>
        </p:nvSpPr>
        <p:spPr>
          <a:xfrm>
            <a:off x="2332979" y="6401820"/>
            <a:ext cx="5106839" cy="3385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Избирательный кодекс Республики Беларусь. 2000 г.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666" name="Google Shape;666;p34"/>
          <p:cNvGrpSpPr/>
          <p:nvPr/>
        </p:nvGrpSpPr>
        <p:grpSpPr>
          <a:xfrm>
            <a:off x="1123829" y="1466036"/>
            <a:ext cx="6208623" cy="725073"/>
            <a:chOff x="67" y="2742038"/>
            <a:chExt cx="4010278" cy="2634131"/>
          </a:xfrm>
        </p:grpSpPr>
        <p:sp>
          <p:nvSpPr>
            <p:cNvPr id="667" name="Google Shape;667;p34"/>
            <p:cNvSpPr/>
            <p:nvPr/>
          </p:nvSpPr>
          <p:spPr>
            <a:xfrm>
              <a:off x="67" y="2742038"/>
              <a:ext cx="4010278" cy="263413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8" name="Google Shape;668;p34"/>
            <p:cNvSpPr txBox="1"/>
            <p:nvPr/>
          </p:nvSpPr>
          <p:spPr>
            <a:xfrm>
              <a:off x="67" y="2742038"/>
              <a:ext cx="4010278" cy="263413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Избирательный процесс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– это процесс проведения выборов, состоящий из самостоятельных стадий.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669" name="Google Shape;669;p34"/>
          <p:cNvSpPr txBox="1"/>
          <p:nvPr/>
        </p:nvSpPr>
        <p:spPr>
          <a:xfrm>
            <a:off x="1123825" y="2297576"/>
            <a:ext cx="6208500" cy="659700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Процедура проведения выборов подробно урегулиро- вана.</a:t>
            </a:r>
            <a:r>
              <a:rPr b="1"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Избирательным кодексом Республики Беларусь</a:t>
            </a:r>
            <a:endParaRPr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3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3600">
                <a:latin typeface="Cambria"/>
                <a:ea typeface="Cambria"/>
                <a:cs typeface="Cambria"/>
                <a:sym typeface="Cambria"/>
              </a:rPr>
              <a:t>Принципы и основные стадии избирательного процесса в Республике Беларусь</a:t>
            </a:r>
            <a:endParaRPr/>
          </a:p>
        </p:txBody>
      </p:sp>
      <p:graphicFrame>
        <p:nvGraphicFramePr>
          <p:cNvPr id="676" name="Google Shape;676;p35"/>
          <p:cNvGraphicFramePr/>
          <p:nvPr/>
        </p:nvGraphicFramePr>
        <p:xfrm>
          <a:off x="1104900" y="1415878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{B9DDAD4F-0DC4-4613-BD58-46B32A1762F5}</a:tableStyleId>
              </a:tblPr>
              <a:tblGrid>
                <a:gridCol w="2388800"/>
                <a:gridCol w="7591875"/>
              </a:tblGrid>
              <a:tr h="665825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Стадии избирательного процесса</a:t>
                      </a:r>
                      <a:endParaRPr sz="2000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 hMerge="1"/>
              </a:tr>
              <a:tr h="1517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Назначение даты выборов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Выборы Президента назначаются Палатой представителей Нацио- нального собрания. Выборы в местные Советы депутатов, Палату представителей, Совет Республики Национального собрания наз- начаются Президентом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517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Образование изби- рательных комиссий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Подготовку к проведению выборов обеспечивают </a:t>
                      </a:r>
                      <a:r>
                        <a:rPr b="1"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Центральная ко- миссия по выборам и проведению республиканских референ- думов </a:t>
                      </a: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(действует постоянно), специально создаваемые окружные, территориальные и участковые комиссии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5173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Образование изби- рательных округов и участков для голо- сования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Округ</a:t>
                      </a: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– территория, от которой избирается кандидат (на выборах в Палату представителей их 110, на выборах Президента вся страна представляет собой один округ). </a:t>
                      </a:r>
                      <a:r>
                        <a:rPr b="1"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Участок</a:t>
                      </a: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– место для проведения голосования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3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3600">
                <a:latin typeface="Cambria"/>
                <a:ea typeface="Cambria"/>
                <a:cs typeface="Cambria"/>
                <a:sym typeface="Cambria"/>
              </a:rPr>
              <a:t>Принципы и основные стадии избирательного процесса в Республике Беларусь</a:t>
            </a:r>
            <a:endParaRPr/>
          </a:p>
        </p:txBody>
      </p:sp>
      <p:graphicFrame>
        <p:nvGraphicFramePr>
          <p:cNvPr id="683" name="Google Shape;683;p36"/>
          <p:cNvGraphicFramePr/>
          <p:nvPr/>
        </p:nvGraphicFramePr>
        <p:xfrm>
          <a:off x="1104900" y="1452424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{B9DDAD4F-0DC4-4613-BD58-46B32A1762F5}</a:tableStyleId>
              </a:tblPr>
              <a:tblGrid>
                <a:gridCol w="2388800"/>
                <a:gridCol w="7591875"/>
              </a:tblGrid>
              <a:tr h="568800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Стадии избирательного процесса</a:t>
                      </a:r>
                      <a:endParaRPr sz="2000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 hMerge="1"/>
              </a:tr>
              <a:tr h="784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Составление списка избирателей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Лица, обладающие избирательным правом, зарегистрированные на территории соответствующего участка для голосования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1210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Выдвижение и реги- страция кандидатов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Кандидаты в Президенты выдвигаются только гражданами (необ- ходимо 100 тыс. подписей), кандидаты в депутаты – гражданами, тру- довыми коллективами, политическими партиями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1210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Предвыборная аги- тация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Кандидаты представляют свои предвыборные программы с целью по- будить граждан принять участие в выборах, голосовать за того или иного кандидата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5250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Голосование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Проставление отметки в избирательном бюллетене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1210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Подсчёт и объявле- ние результатов вы- боров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Подсчёт голосов, опубликование результатов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37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Виды референдумов</a:t>
            </a:r>
            <a:endParaRPr/>
          </a:p>
        </p:txBody>
      </p:sp>
      <p:grpSp>
        <p:nvGrpSpPr>
          <p:cNvPr id="690" name="Google Shape;690;p37"/>
          <p:cNvGrpSpPr/>
          <p:nvPr/>
        </p:nvGrpSpPr>
        <p:grpSpPr>
          <a:xfrm>
            <a:off x="1104900" y="1473192"/>
            <a:ext cx="9980682" cy="881819"/>
            <a:chOff x="67" y="2742038"/>
            <a:chExt cx="4010278" cy="2634131"/>
          </a:xfrm>
        </p:grpSpPr>
        <p:sp>
          <p:nvSpPr>
            <p:cNvPr id="691" name="Google Shape;691;p37"/>
            <p:cNvSpPr/>
            <p:nvPr/>
          </p:nvSpPr>
          <p:spPr>
            <a:xfrm>
              <a:off x="67" y="2742038"/>
              <a:ext cx="4010278" cy="263413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" name="Google Shape;692;p37"/>
            <p:cNvSpPr txBox="1"/>
            <p:nvPr/>
          </p:nvSpPr>
          <p:spPr>
            <a:xfrm>
              <a:off x="67" y="2742038"/>
              <a:ext cx="4010278" cy="263413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Референдум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(от лат. referendum – то, что должно быть сообщено) – это голосование, посред- ством которого граждане принимают решения по важнейшим вопросам государственной и общественной жизни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aphicFrame>
        <p:nvGraphicFramePr>
          <p:cNvPr id="693" name="Google Shape;693;p37"/>
          <p:cNvGraphicFramePr/>
          <p:nvPr/>
        </p:nvGraphicFramePr>
        <p:xfrm>
          <a:off x="1104900" y="2508392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{B9DDAD4F-0DC4-4613-BD58-46B32A1762F5}</a:tableStyleId>
              </a:tblPr>
              <a:tblGrid>
                <a:gridCol w="2472300"/>
                <a:gridCol w="7508375"/>
              </a:tblGrid>
              <a:tr h="438650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Виды референдумов</a:t>
                      </a:r>
                      <a:endParaRPr sz="2000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 hMerge="1"/>
              </a:tr>
              <a:tr h="7085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По территории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-180975" lvl="0" marL="180975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республиканские;</a:t>
                      </a:r>
                      <a:endParaRPr/>
                    </a:p>
                    <a:p>
                      <a:pPr indent="-180975" lvl="0" marL="180975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местные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085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По обязательности решения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-180975" lvl="0" marL="180975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императивные (обязательные);</a:t>
                      </a:r>
                      <a:endParaRPr/>
                    </a:p>
                    <a:p>
                      <a:pPr indent="-180975" lvl="0" marL="180975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консультативные 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8806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По необходимости проведения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-180975" lvl="0" marL="180975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обязательные (решение обязательно принимать на референдуме);</a:t>
                      </a:r>
                      <a:endParaRPr/>
                    </a:p>
                    <a:p>
                      <a:pPr indent="-180975" lvl="0" marL="180975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факультативные (референдум – один из возможных способов реше- ния)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3159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По предмету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-180975" lvl="0" marL="180975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конституционные (для принятия решения необходимо большин- ство от внесённых в списки);</a:t>
                      </a:r>
                      <a:endParaRPr/>
                    </a:p>
                    <a:p>
                      <a:pPr indent="-180975" lvl="0" marL="180975" marR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обычные (для принятия решения необходимо большинство от го- лосовавших)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p38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Референдумы в Республике Беларусь</a:t>
            </a:r>
            <a:endParaRPr/>
          </a:p>
        </p:txBody>
      </p:sp>
      <p:grpSp>
        <p:nvGrpSpPr>
          <p:cNvPr id="700" name="Google Shape;700;p38"/>
          <p:cNvGrpSpPr/>
          <p:nvPr/>
        </p:nvGrpSpPr>
        <p:grpSpPr>
          <a:xfrm>
            <a:off x="1104900" y="1497512"/>
            <a:ext cx="6287938" cy="1107665"/>
            <a:chOff x="2232250" y="1027898"/>
            <a:chExt cx="4176458" cy="1263128"/>
          </a:xfrm>
        </p:grpSpPr>
        <p:sp>
          <p:nvSpPr>
            <p:cNvPr id="701" name="Google Shape;701;p38"/>
            <p:cNvSpPr/>
            <p:nvPr/>
          </p:nvSpPr>
          <p:spPr>
            <a:xfrm>
              <a:off x="2232250" y="1027898"/>
              <a:ext cx="4176458" cy="126312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2" name="Google Shape;702;p38"/>
            <p:cNvSpPr/>
            <p:nvPr/>
          </p:nvSpPr>
          <p:spPr>
            <a:xfrm>
              <a:off x="2232250" y="1027898"/>
              <a:ext cx="4176458" cy="126312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just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Ст. 76.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Референдумы проводятся путём всеобщего, сво- бодного, равного и тайного голосования. В референдумах участвуют граждане Республики Беларусь, обладающие избирательным правом.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703" name="Google Shape;703;p38"/>
          <p:cNvGrpSpPr/>
          <p:nvPr/>
        </p:nvGrpSpPr>
        <p:grpSpPr>
          <a:xfrm>
            <a:off x="1104900" y="2765480"/>
            <a:ext cx="6287938" cy="857614"/>
            <a:chOff x="2232250" y="1027898"/>
            <a:chExt cx="4176458" cy="1263128"/>
          </a:xfrm>
        </p:grpSpPr>
        <p:sp>
          <p:nvSpPr>
            <p:cNvPr id="704" name="Google Shape;704;p38"/>
            <p:cNvSpPr/>
            <p:nvPr/>
          </p:nvSpPr>
          <p:spPr>
            <a:xfrm>
              <a:off x="2232250" y="1027898"/>
              <a:ext cx="4176458" cy="126312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5" name="Google Shape;705;p38"/>
            <p:cNvSpPr/>
            <p:nvPr/>
          </p:nvSpPr>
          <p:spPr>
            <a:xfrm>
              <a:off x="2232250" y="1027898"/>
              <a:ext cx="4176458" cy="126312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just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Ст. 77.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Решения, принятые референдумом, могут быть от- менены или изменены только путём референдума, если иное не будет определено референдумом.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706" name="Google Shape;706;p38"/>
          <p:cNvSpPr txBox="1"/>
          <p:nvPr/>
        </p:nvSpPr>
        <p:spPr>
          <a:xfrm>
            <a:off x="4075476" y="6303785"/>
            <a:ext cx="3536830" cy="3385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Конституция Республики Беларусь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ÐÐ°ÑÑÐ¸Ð½ÐºÐ¸ Ð¿Ð¾ Ð·Ð°Ð¿ÑÐ¾ÑÑ &quot;ÐºÐ¾Ð½ÑÑÐ¸ÑÑÑÐ¸Ñ ÑÐµÑÐ¿ÑÐ±Ð»Ð¸ÐºÐ¸ ÐÐµÐ»Ð°ÑÑÑÑ&quot;" id="707" name="Google Shape;707;p38"/>
          <p:cNvPicPr preferRelativeResize="0"/>
          <p:nvPr/>
        </p:nvPicPr>
        <p:blipFill rotWithShape="1">
          <a:blip r:embed="rId3">
            <a:alphaModFix/>
          </a:blip>
          <a:srcRect b="864" l="1646" r="1229" t="983"/>
          <a:stretch/>
        </p:blipFill>
        <p:spPr>
          <a:xfrm>
            <a:off x="7612306" y="1440580"/>
            <a:ext cx="3473275" cy="5201759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p39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Референдумы в Республике Беларусь</a:t>
            </a:r>
            <a:endParaRPr/>
          </a:p>
        </p:txBody>
      </p:sp>
      <p:grpSp>
        <p:nvGrpSpPr>
          <p:cNvPr id="714" name="Google Shape;714;p39"/>
          <p:cNvGrpSpPr/>
          <p:nvPr/>
        </p:nvGrpSpPr>
        <p:grpSpPr>
          <a:xfrm>
            <a:off x="1108465" y="1761651"/>
            <a:ext cx="9973550" cy="4371730"/>
            <a:chOff x="3565" y="588489"/>
            <a:chExt cx="9973550" cy="4371730"/>
          </a:xfrm>
        </p:grpSpPr>
        <p:sp>
          <p:nvSpPr>
            <p:cNvPr id="715" name="Google Shape;715;p39"/>
            <p:cNvSpPr/>
            <p:nvPr/>
          </p:nvSpPr>
          <p:spPr>
            <a:xfrm>
              <a:off x="8665255" y="2449454"/>
              <a:ext cx="91440" cy="265127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716" name="Google Shape;716;p39"/>
            <p:cNvSpPr/>
            <p:nvPr/>
          </p:nvSpPr>
          <p:spPr>
            <a:xfrm>
              <a:off x="4990340" y="1376813"/>
              <a:ext cx="3720635" cy="265127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717" name="Google Shape;717;p39"/>
            <p:cNvSpPr/>
            <p:nvPr/>
          </p:nvSpPr>
          <p:spPr>
            <a:xfrm>
              <a:off x="5867849" y="2449454"/>
              <a:ext cx="91440" cy="265127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718" name="Google Shape;718;p39"/>
            <p:cNvSpPr/>
            <p:nvPr/>
          </p:nvSpPr>
          <p:spPr>
            <a:xfrm>
              <a:off x="4990340" y="1376813"/>
              <a:ext cx="923229" cy="265127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719" name="Google Shape;719;p39"/>
            <p:cNvSpPr/>
            <p:nvPr/>
          </p:nvSpPr>
          <p:spPr>
            <a:xfrm>
              <a:off x="3353925" y="1376813"/>
              <a:ext cx="1636414" cy="265127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720" name="Google Shape;720;p39"/>
            <p:cNvSpPr/>
            <p:nvPr/>
          </p:nvSpPr>
          <p:spPr>
            <a:xfrm>
              <a:off x="1031993" y="1376813"/>
              <a:ext cx="3958347" cy="265127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721" name="Google Shape;721;p39"/>
            <p:cNvSpPr/>
            <p:nvPr/>
          </p:nvSpPr>
          <p:spPr>
            <a:xfrm>
              <a:off x="2273147" y="588489"/>
              <a:ext cx="5434385" cy="788323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2" name="Google Shape;722;p39"/>
            <p:cNvSpPr txBox="1"/>
            <p:nvPr/>
          </p:nvSpPr>
          <p:spPr>
            <a:xfrm>
              <a:off x="2273147" y="588489"/>
              <a:ext cx="5434385" cy="78832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Право инициативы на проведение республиканского референдума </a:t>
              </a:r>
              <a:r>
                <a:rPr b="0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(Избирательный кодекс Республики Беларусь, ст. 113)</a:t>
              </a:r>
              <a:endParaRPr b="0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723" name="Google Shape;723;p39"/>
            <p:cNvSpPr/>
            <p:nvPr/>
          </p:nvSpPr>
          <p:spPr>
            <a:xfrm>
              <a:off x="3565" y="1641940"/>
              <a:ext cx="2056855" cy="807513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4" name="Google Shape;724;p39"/>
            <p:cNvSpPr txBox="1"/>
            <p:nvPr/>
          </p:nvSpPr>
          <p:spPr>
            <a:xfrm>
              <a:off x="3565" y="1641940"/>
              <a:ext cx="2056855" cy="80751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Президент Республики Беларусь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725" name="Google Shape;725;p39"/>
            <p:cNvSpPr/>
            <p:nvPr/>
          </p:nvSpPr>
          <p:spPr>
            <a:xfrm>
              <a:off x="2325548" y="1641940"/>
              <a:ext cx="2056754" cy="80860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6" name="Google Shape;726;p39"/>
            <p:cNvSpPr txBox="1"/>
            <p:nvPr/>
          </p:nvSpPr>
          <p:spPr>
            <a:xfrm>
              <a:off x="2325548" y="1641940"/>
              <a:ext cx="2056754" cy="80860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Всебелорусское народное собрание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727" name="Google Shape;727;p39"/>
            <p:cNvSpPr/>
            <p:nvPr/>
          </p:nvSpPr>
          <p:spPr>
            <a:xfrm>
              <a:off x="4647430" y="1641940"/>
              <a:ext cx="2532279" cy="807513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" name="Google Shape;728;p39"/>
            <p:cNvSpPr txBox="1"/>
            <p:nvPr/>
          </p:nvSpPr>
          <p:spPr>
            <a:xfrm>
              <a:off x="4647430" y="1641940"/>
              <a:ext cx="2532279" cy="80751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Палата представителей и Совет Республики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729" name="Google Shape;729;p39"/>
            <p:cNvSpPr/>
            <p:nvPr/>
          </p:nvSpPr>
          <p:spPr>
            <a:xfrm>
              <a:off x="4647430" y="2714581"/>
              <a:ext cx="2532279" cy="224563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0" name="Google Shape;730;p39"/>
            <p:cNvSpPr txBox="1"/>
            <p:nvPr/>
          </p:nvSpPr>
          <p:spPr>
            <a:xfrm>
              <a:off x="4647430" y="2714581"/>
              <a:ext cx="2532279" cy="224563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предложение, которое принимается на их раздельных заседаниях большинством голосов от полного состава каждой из палат, и вносится Президенту Республики Беларусь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731" name="Google Shape;731;p39"/>
            <p:cNvSpPr/>
            <p:nvPr/>
          </p:nvSpPr>
          <p:spPr>
            <a:xfrm>
              <a:off x="7444836" y="1641940"/>
              <a:ext cx="2532279" cy="807513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" name="Google Shape;732;p39"/>
            <p:cNvSpPr txBox="1"/>
            <p:nvPr/>
          </p:nvSpPr>
          <p:spPr>
            <a:xfrm>
              <a:off x="7444836" y="1641940"/>
              <a:ext cx="2532279" cy="80751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граждане Республики Беларусь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733" name="Google Shape;733;p39"/>
            <p:cNvSpPr/>
            <p:nvPr/>
          </p:nvSpPr>
          <p:spPr>
            <a:xfrm>
              <a:off x="7444836" y="2714581"/>
              <a:ext cx="2532279" cy="224563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4" name="Google Shape;734;p39"/>
            <p:cNvSpPr txBox="1"/>
            <p:nvPr/>
          </p:nvSpPr>
          <p:spPr>
            <a:xfrm>
              <a:off x="7444836" y="2714581"/>
              <a:ext cx="2532279" cy="224563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предложение, внесён- ное не менее 450 тыся- чами граждан, обла- дающих избиратель- ным правом, в том чис- ле не менее 30 тысяча- ми граждан от каждой из областей и города Минска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4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00"/>
              <a:buFont typeface="Cambria"/>
              <a:buNone/>
            </a:pPr>
            <a:r>
              <a:rPr lang="ru-RU" sz="3900">
                <a:latin typeface="Cambria"/>
                <a:ea typeface="Cambria"/>
                <a:cs typeface="Cambria"/>
                <a:sym typeface="Cambria"/>
              </a:rPr>
              <a:t>Конституция – Основной Закон государства</a:t>
            </a:r>
            <a:endParaRPr/>
          </a:p>
        </p:txBody>
      </p:sp>
      <p:pic>
        <p:nvPicPr>
          <p:cNvPr descr="https://upload.wikimedia.org/wikipedia/commons/6/64/P1050763_Louvre_code_Hammurabi_face_rwk.JPG" id="162" name="Google Shape;162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50039" y="1316343"/>
            <a:ext cx="3235544" cy="5325998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163" name="Google Shape;163;p4"/>
          <p:cNvSpPr txBox="1"/>
          <p:nvPr/>
        </p:nvSpPr>
        <p:spPr>
          <a:xfrm>
            <a:off x="5874948" y="1475087"/>
            <a:ext cx="3008965" cy="3385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Стелла с законами Хаммурапи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64" name="Google Shape;164;p4"/>
          <p:cNvSpPr/>
          <p:nvPr/>
        </p:nvSpPr>
        <p:spPr>
          <a:xfrm>
            <a:off x="1104900" y="5469147"/>
            <a:ext cx="7512889" cy="1173193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История конституций уходит корнями в глубокую древность. Прооб- разами современных конституций можно считать законы Хаммурапи в Вавилоне и Солона в Афинах, а средневековые своды правовых норм - предшественниками современных конституций.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9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40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Референдумы в Республике Беларусь</a:t>
            </a:r>
            <a:endParaRPr/>
          </a:p>
        </p:txBody>
      </p:sp>
      <p:pic>
        <p:nvPicPr>
          <p:cNvPr id="741" name="Google Shape;741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96355" y="1446299"/>
            <a:ext cx="3589227" cy="5209084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grpSp>
        <p:nvGrpSpPr>
          <p:cNvPr id="742" name="Google Shape;742;p40"/>
          <p:cNvGrpSpPr/>
          <p:nvPr/>
        </p:nvGrpSpPr>
        <p:grpSpPr>
          <a:xfrm>
            <a:off x="1104900" y="1446299"/>
            <a:ext cx="6282822" cy="795555"/>
            <a:chOff x="2232250" y="1027898"/>
            <a:chExt cx="4176458" cy="1263128"/>
          </a:xfrm>
        </p:grpSpPr>
        <p:sp>
          <p:nvSpPr>
            <p:cNvPr id="743" name="Google Shape;743;p40"/>
            <p:cNvSpPr/>
            <p:nvPr/>
          </p:nvSpPr>
          <p:spPr>
            <a:xfrm>
              <a:off x="2232250" y="1027898"/>
              <a:ext cx="4176458" cy="126312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4" name="Google Shape;744;p40"/>
            <p:cNvSpPr/>
            <p:nvPr/>
          </p:nvSpPr>
          <p:spPr>
            <a:xfrm>
              <a:off x="2232250" y="1027898"/>
              <a:ext cx="4176458" cy="126312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just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Ст. 112.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На республиканский референдум могут выносить- ся важнейшие вопросы государственной и общественной жизни Республики Беларусь. 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745" name="Google Shape;745;p40"/>
          <p:cNvGrpSpPr/>
          <p:nvPr/>
        </p:nvGrpSpPr>
        <p:grpSpPr>
          <a:xfrm>
            <a:off x="1108299" y="2361069"/>
            <a:ext cx="6276023" cy="4358537"/>
            <a:chOff x="3399" y="119215"/>
            <a:chExt cx="6276023" cy="4358537"/>
          </a:xfrm>
        </p:grpSpPr>
        <p:sp>
          <p:nvSpPr>
            <p:cNvPr id="746" name="Google Shape;746;p40"/>
            <p:cNvSpPr/>
            <p:nvPr/>
          </p:nvSpPr>
          <p:spPr>
            <a:xfrm>
              <a:off x="3399" y="119215"/>
              <a:ext cx="4678473" cy="591803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7" name="Google Shape;747;p40"/>
            <p:cNvSpPr txBox="1"/>
            <p:nvPr/>
          </p:nvSpPr>
          <p:spPr>
            <a:xfrm>
              <a:off x="20732" y="136548"/>
              <a:ext cx="4643807" cy="55713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На республиканский референдум не могут выноситься вопросы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748" name="Google Shape;748;p40"/>
            <p:cNvSpPr/>
            <p:nvPr/>
          </p:nvSpPr>
          <p:spPr>
            <a:xfrm>
              <a:off x="471246" y="711018"/>
              <a:ext cx="467847" cy="38440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675A50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749" name="Google Shape;749;p40"/>
            <p:cNvSpPr/>
            <p:nvPr/>
          </p:nvSpPr>
          <p:spPr>
            <a:xfrm>
              <a:off x="939094" y="818007"/>
              <a:ext cx="5340328" cy="55484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" name="Google Shape;750;p40"/>
            <p:cNvSpPr txBox="1"/>
            <p:nvPr/>
          </p:nvSpPr>
          <p:spPr>
            <a:xfrm>
              <a:off x="955345" y="834258"/>
              <a:ext cx="5307826" cy="52233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которые могут вызвать нарушение террито- риальной целостности Республики Беларусь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751" name="Google Shape;751;p40"/>
            <p:cNvSpPr/>
            <p:nvPr/>
          </p:nvSpPr>
          <p:spPr>
            <a:xfrm>
              <a:off x="471246" y="711018"/>
              <a:ext cx="467847" cy="165065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675A50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752" name="Google Shape;752;p40"/>
            <p:cNvSpPr/>
            <p:nvPr/>
          </p:nvSpPr>
          <p:spPr>
            <a:xfrm>
              <a:off x="939094" y="1479836"/>
              <a:ext cx="5340328" cy="1763666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3" name="Google Shape;753;p40"/>
            <p:cNvSpPr txBox="1"/>
            <p:nvPr/>
          </p:nvSpPr>
          <p:spPr>
            <a:xfrm>
              <a:off x="990750" y="1531492"/>
              <a:ext cx="5237016" cy="166035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связанные с избранием и освобождением Прези- дента Республики Беларусь, назначением (изб- ранием, освобождением) должностных лиц, наз- начение (избрание, освобождение) которых от- носится к компетенции Президента Республики Беларусь и палат Национального собрания Рес- публики Беларусь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754" name="Google Shape;754;p40"/>
            <p:cNvSpPr/>
            <p:nvPr/>
          </p:nvSpPr>
          <p:spPr>
            <a:xfrm>
              <a:off x="471246" y="711018"/>
              <a:ext cx="467847" cy="293563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675A50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755" name="Google Shape;755;p40"/>
            <p:cNvSpPr/>
            <p:nvPr/>
          </p:nvSpPr>
          <p:spPr>
            <a:xfrm>
              <a:off x="939094" y="3350492"/>
              <a:ext cx="5340328" cy="592316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6" name="Google Shape;756;p40"/>
            <p:cNvSpPr txBox="1"/>
            <p:nvPr/>
          </p:nvSpPr>
          <p:spPr>
            <a:xfrm>
              <a:off x="956442" y="3367840"/>
              <a:ext cx="5305632" cy="55762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 принятии и изменении бюджета, установлении, изменении и отмене налогов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757" name="Google Shape;757;p40"/>
            <p:cNvSpPr/>
            <p:nvPr/>
          </p:nvSpPr>
          <p:spPr>
            <a:xfrm>
              <a:off x="471246" y="711018"/>
              <a:ext cx="467847" cy="3552757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675A50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758" name="Google Shape;758;p40"/>
            <p:cNvSpPr/>
            <p:nvPr/>
          </p:nvSpPr>
          <p:spPr>
            <a:xfrm>
              <a:off x="939094" y="4049797"/>
              <a:ext cx="5340328" cy="427955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9" name="Google Shape;759;p40"/>
            <p:cNvSpPr txBox="1"/>
            <p:nvPr/>
          </p:nvSpPr>
          <p:spPr>
            <a:xfrm>
              <a:off x="951628" y="4062331"/>
              <a:ext cx="5315260" cy="40288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об амнистии, о помиловании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4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41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Референдумы в Республике Беларусь</a:t>
            </a:r>
            <a:endParaRPr/>
          </a:p>
        </p:txBody>
      </p:sp>
      <p:graphicFrame>
        <p:nvGraphicFramePr>
          <p:cNvPr id="766" name="Google Shape;766;p41"/>
          <p:cNvGraphicFramePr/>
          <p:nvPr/>
        </p:nvGraphicFramePr>
        <p:xfrm>
          <a:off x="1104901" y="1405626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{B9DDAD4F-0DC4-4613-BD58-46B32A1762F5}</a:tableStyleId>
              </a:tblPr>
              <a:tblGrid>
                <a:gridCol w="1552025"/>
                <a:gridCol w="8428650"/>
              </a:tblGrid>
              <a:tr h="474925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Референдумы в современной Беларуси</a:t>
                      </a:r>
                      <a:endParaRPr sz="20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 hMerge="1"/>
              </a:tr>
              <a:tr h="43675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14.05.1995 г.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AutoNum type="arabicPeriod"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 придании статуса русскому языку государственного («за» – 83,3%). </a:t>
                      </a:r>
                      <a:endParaRPr/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AutoNum type="arabicPeriod"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Об изменении</a:t>
                      </a: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государственной символики («за» – 75,1%). </a:t>
                      </a:r>
                      <a:endParaRPr/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AutoNum type="arabicPeriod"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 поддержке действий Президента, направленных на экономическую ин- теграцию с Российской Федерацией («за» – 83,3%). </a:t>
                      </a:r>
                      <a:endParaRPr/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AutoNum type="arabicPeriod"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 необходимости внесения изменений в Конституцию, которые предусмат- ривают возможность досрочного прекращения полномочий Верховного Со- вета Президентом в случаях систематического или грубого нарушения Конституции («за» – 77,7%).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p42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Референдумы в Республике Беларусь</a:t>
            </a:r>
            <a:endParaRPr/>
          </a:p>
        </p:txBody>
      </p:sp>
      <p:graphicFrame>
        <p:nvGraphicFramePr>
          <p:cNvPr id="773" name="Google Shape;773;p42"/>
          <p:cNvGraphicFramePr/>
          <p:nvPr/>
        </p:nvGraphicFramePr>
        <p:xfrm>
          <a:off x="1104900" y="1432528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{B9DDAD4F-0DC4-4613-BD58-46B32A1762F5}</a:tableStyleId>
              </a:tblPr>
              <a:tblGrid>
                <a:gridCol w="1622925"/>
                <a:gridCol w="8452725"/>
              </a:tblGrid>
              <a:tr h="301375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Референдумы в современной Беларуси</a:t>
                      </a:r>
                      <a:endParaRPr sz="20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1"/>
                    </a:solidFill>
                  </a:tcPr>
                </a:tc>
                <a:tc hMerge="1"/>
              </a:tr>
              <a:tr h="36317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24.11.1996 г.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Вопросы, инициированные Президентом:</a:t>
                      </a:r>
                      <a:endParaRPr/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AutoNum type="arabicPeriod"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 переносе Дня Независимости на 3 июля(«за» – 88,18%). </a:t>
                      </a:r>
                      <a:endParaRPr/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AutoNum type="arabicPeriod"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 внесении изменений и дополнений в Конституцию</a:t>
                      </a: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(предложенных Пре- зидентом) («за» – 70,45%). </a:t>
                      </a:r>
                      <a:endParaRPr/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AutoNum type="arabicPeriod"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 введении свободной без ограничений купли-продажи земель сельскохо- зяйственного назначения(«против» – 82,88%). </a:t>
                      </a:r>
                      <a:endParaRPr/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AutoNum type="arabicPeriod"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Об отмене смертной казни («против» – 80,44%).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Вопросы, инициированные Верховным Советом:</a:t>
                      </a:r>
                      <a:endParaRPr/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AutoNum type="arabicPeriod"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 внесении изменений и дополнений в Конституцию (предложенных пар- ламентом) («против» – 71,2%).</a:t>
                      </a:r>
                      <a:endParaRPr/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AutoNum type="arabicPeriod"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 выборности глав администраций регионов («против» – 69,92%).</a:t>
                      </a:r>
                      <a:endParaRPr/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AutoNum type="arabicPeriod"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 финансировании всех ветвей власти открыто и только из бюджета («про- тив» – 65,85%).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5979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17.10.2004 г.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 пролонгации</a:t>
                      </a: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президентских полномочий и внесении изменений в ст. 81 (ч. 1) Конституции («за» – 79,2%)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5979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27.02.2022 г.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 Внесении изменений и дополнений в Конституцию Республики Беларусь (</a:t>
                      </a: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«</a:t>
                      </a: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за» – 82,86%)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8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p43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Референдумы в Республике Беларусь</a:t>
            </a:r>
            <a:endParaRPr/>
          </a:p>
        </p:txBody>
      </p:sp>
      <p:pic>
        <p:nvPicPr>
          <p:cNvPr id="780" name="Google Shape;780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15332" y="1604409"/>
            <a:ext cx="3370250" cy="4891281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grpSp>
        <p:nvGrpSpPr>
          <p:cNvPr id="781" name="Google Shape;781;p43"/>
          <p:cNvGrpSpPr/>
          <p:nvPr/>
        </p:nvGrpSpPr>
        <p:grpSpPr>
          <a:xfrm>
            <a:off x="1104899" y="1466386"/>
            <a:ext cx="6477720" cy="1276814"/>
            <a:chOff x="2232250" y="1027898"/>
            <a:chExt cx="4176458" cy="1263128"/>
          </a:xfrm>
        </p:grpSpPr>
        <p:sp>
          <p:nvSpPr>
            <p:cNvPr id="782" name="Google Shape;782;p43"/>
            <p:cNvSpPr/>
            <p:nvPr/>
          </p:nvSpPr>
          <p:spPr>
            <a:xfrm>
              <a:off x="2232250" y="1027898"/>
              <a:ext cx="4176458" cy="126312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3" name="Google Shape;783;p43"/>
            <p:cNvSpPr/>
            <p:nvPr/>
          </p:nvSpPr>
          <p:spPr>
            <a:xfrm>
              <a:off x="2232250" y="1027898"/>
              <a:ext cx="4176458" cy="126312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just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Ст. 112.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На местный референдум могут выноситься вопросы, имеющие важнейшее значение для населения соответст- вующих административно-территориальных единиц и отне- сённые к компетенции соответствующих местных Советов депутатов, исполнительных и распорядительных органов.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784" name="Google Shape;784;p43"/>
          <p:cNvGrpSpPr/>
          <p:nvPr/>
        </p:nvGrpSpPr>
        <p:grpSpPr>
          <a:xfrm>
            <a:off x="1111103" y="2892176"/>
            <a:ext cx="6465311" cy="3900069"/>
            <a:chOff x="6204" y="65754"/>
            <a:chExt cx="6465311" cy="3900069"/>
          </a:xfrm>
        </p:grpSpPr>
        <p:sp>
          <p:nvSpPr>
            <p:cNvPr id="785" name="Google Shape;785;p43"/>
            <p:cNvSpPr/>
            <p:nvPr/>
          </p:nvSpPr>
          <p:spPr>
            <a:xfrm>
              <a:off x="6204" y="65754"/>
              <a:ext cx="3517863" cy="628136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6" name="Google Shape;786;p43"/>
            <p:cNvSpPr txBox="1"/>
            <p:nvPr/>
          </p:nvSpPr>
          <p:spPr>
            <a:xfrm>
              <a:off x="24601" y="84151"/>
              <a:ext cx="3481069" cy="5913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На местный референдум не могут выноситься вопросы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787" name="Google Shape;787;p43"/>
            <p:cNvSpPr/>
            <p:nvPr/>
          </p:nvSpPr>
          <p:spPr>
            <a:xfrm>
              <a:off x="357990" y="693891"/>
              <a:ext cx="351786" cy="411498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675A50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788" name="Google Shape;788;p43"/>
            <p:cNvSpPr/>
            <p:nvPr/>
          </p:nvSpPr>
          <p:spPr>
            <a:xfrm>
              <a:off x="709777" y="796885"/>
              <a:ext cx="5761738" cy="617009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9" name="Google Shape;789;p43"/>
            <p:cNvSpPr txBox="1"/>
            <p:nvPr/>
          </p:nvSpPr>
          <p:spPr>
            <a:xfrm>
              <a:off x="727849" y="814957"/>
              <a:ext cx="5725594" cy="58086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которые не могут быть вынесены на республиканс- кий референдум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790" name="Google Shape;790;p43"/>
            <p:cNvSpPr/>
            <p:nvPr/>
          </p:nvSpPr>
          <p:spPr>
            <a:xfrm>
              <a:off x="357990" y="693891"/>
              <a:ext cx="351786" cy="112822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675A50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791" name="Google Shape;791;p43"/>
            <p:cNvSpPr/>
            <p:nvPr/>
          </p:nvSpPr>
          <p:spPr>
            <a:xfrm>
              <a:off x="709777" y="1516888"/>
              <a:ext cx="5761738" cy="610446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2" name="Google Shape;792;p43"/>
            <p:cNvSpPr txBox="1"/>
            <p:nvPr/>
          </p:nvSpPr>
          <p:spPr>
            <a:xfrm>
              <a:off x="727656" y="1534767"/>
              <a:ext cx="5725980" cy="57468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имеющие значение для Республики Беларусь в целом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793" name="Google Shape;793;p43"/>
            <p:cNvSpPr/>
            <p:nvPr/>
          </p:nvSpPr>
          <p:spPr>
            <a:xfrm>
              <a:off x="357990" y="693891"/>
              <a:ext cx="351786" cy="1821535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675A50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794" name="Google Shape;794;p43"/>
            <p:cNvSpPr/>
            <p:nvPr/>
          </p:nvSpPr>
          <p:spPr>
            <a:xfrm>
              <a:off x="709777" y="2230328"/>
              <a:ext cx="5761738" cy="570196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5" name="Google Shape;795;p43"/>
            <p:cNvSpPr txBox="1"/>
            <p:nvPr/>
          </p:nvSpPr>
          <p:spPr>
            <a:xfrm>
              <a:off x="726477" y="2247028"/>
              <a:ext cx="5728338" cy="53679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вопросы, урегулированные законодательными акта- ми Республики Беларусь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796" name="Google Shape;796;p43"/>
            <p:cNvSpPr/>
            <p:nvPr/>
          </p:nvSpPr>
          <p:spPr>
            <a:xfrm>
              <a:off x="357990" y="693891"/>
              <a:ext cx="351786" cy="274077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675A50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797" name="Google Shape;797;p43"/>
            <p:cNvSpPr/>
            <p:nvPr/>
          </p:nvSpPr>
          <p:spPr>
            <a:xfrm>
              <a:off x="709777" y="2903519"/>
              <a:ext cx="5761738" cy="1062304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8" name="Google Shape;798;p43"/>
            <p:cNvSpPr txBox="1"/>
            <p:nvPr/>
          </p:nvSpPr>
          <p:spPr>
            <a:xfrm>
              <a:off x="740891" y="2934633"/>
              <a:ext cx="5699510" cy="100007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связанные с назначением на должность или освобож- дением от должности, относящиеся к компетенции местного исполнительного и распорядительного ор- гана либо его руководителя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3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44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Референдумы в Республике Беларусь</a:t>
            </a:r>
            <a:endParaRPr/>
          </a:p>
        </p:txBody>
      </p:sp>
      <p:grpSp>
        <p:nvGrpSpPr>
          <p:cNvPr id="805" name="Google Shape;805;p44"/>
          <p:cNvGrpSpPr/>
          <p:nvPr/>
        </p:nvGrpSpPr>
        <p:grpSpPr>
          <a:xfrm>
            <a:off x="1681462" y="1854649"/>
            <a:ext cx="8827556" cy="4185734"/>
            <a:chOff x="2946" y="681487"/>
            <a:chExt cx="8827556" cy="4185734"/>
          </a:xfrm>
        </p:grpSpPr>
        <p:sp>
          <p:nvSpPr>
            <p:cNvPr id="806" name="Google Shape;806;p44"/>
            <p:cNvSpPr/>
            <p:nvPr/>
          </p:nvSpPr>
          <p:spPr>
            <a:xfrm>
              <a:off x="6692248" y="3329859"/>
              <a:ext cx="91440" cy="457415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807" name="Google Shape;807;p44"/>
            <p:cNvSpPr/>
            <p:nvPr/>
          </p:nvSpPr>
          <p:spPr>
            <a:xfrm>
              <a:off x="4416725" y="1479264"/>
              <a:ext cx="2321243" cy="457415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808" name="Google Shape;808;p44"/>
            <p:cNvSpPr/>
            <p:nvPr/>
          </p:nvSpPr>
          <p:spPr>
            <a:xfrm>
              <a:off x="2095481" y="1479264"/>
              <a:ext cx="2321243" cy="457415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809" name="Google Shape;809;p44"/>
            <p:cNvSpPr/>
            <p:nvPr/>
          </p:nvSpPr>
          <p:spPr>
            <a:xfrm>
              <a:off x="666177" y="681487"/>
              <a:ext cx="7501094" cy="79777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0" name="Google Shape;810;p44"/>
            <p:cNvSpPr txBox="1"/>
            <p:nvPr/>
          </p:nvSpPr>
          <p:spPr>
            <a:xfrm>
              <a:off x="666177" y="681487"/>
              <a:ext cx="7501094" cy="79777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Право инициативы на проведение местного референдума </a:t>
              </a:r>
              <a:r>
                <a:rPr b="0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(Избирательный кодекс Республики Беларусь, ст. 126)</a:t>
              </a:r>
              <a:endParaRPr b="0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811" name="Google Shape;811;p44"/>
            <p:cNvSpPr/>
            <p:nvPr/>
          </p:nvSpPr>
          <p:spPr>
            <a:xfrm>
              <a:off x="2946" y="1936679"/>
              <a:ext cx="4185070" cy="139317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2" name="Google Shape;812;p44"/>
            <p:cNvSpPr txBox="1"/>
            <p:nvPr/>
          </p:nvSpPr>
          <p:spPr>
            <a:xfrm>
              <a:off x="2946" y="1936679"/>
              <a:ext cx="4185070" cy="139317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местные представительные органы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813" name="Google Shape;813;p44"/>
            <p:cNvSpPr/>
            <p:nvPr/>
          </p:nvSpPr>
          <p:spPr>
            <a:xfrm>
              <a:off x="4645432" y="1936679"/>
              <a:ext cx="4185070" cy="139317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4" name="Google Shape;814;p44"/>
            <p:cNvSpPr txBox="1"/>
            <p:nvPr/>
          </p:nvSpPr>
          <p:spPr>
            <a:xfrm>
              <a:off x="4645432" y="1936679"/>
              <a:ext cx="4185070" cy="139317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гражданам Республики Беларусь, постоянно проживающим на территории соответствующей области, района, города, района в городе, посёлка, сельсовета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815" name="Google Shape;815;p44"/>
            <p:cNvSpPr/>
            <p:nvPr/>
          </p:nvSpPr>
          <p:spPr>
            <a:xfrm>
              <a:off x="4645432" y="3787274"/>
              <a:ext cx="4185070" cy="107994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6" name="Google Shape;816;p44"/>
            <p:cNvSpPr txBox="1"/>
            <p:nvPr/>
          </p:nvSpPr>
          <p:spPr>
            <a:xfrm>
              <a:off x="4645432" y="3787274"/>
              <a:ext cx="4185070" cy="107994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предложение, внесённое не менее 10% граждан, обладающих избирательным правом и проживающих на соответствующей территории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p4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Литература</a:t>
            </a:r>
            <a:endParaRPr sz="4000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823" name="Google Shape;823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09494" y="1463624"/>
            <a:ext cx="1976088" cy="2599252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824" name="Google Shape;824;p45"/>
          <p:cNvSpPr txBox="1"/>
          <p:nvPr>
            <p:ph idx="1" type="body"/>
          </p:nvPr>
        </p:nvSpPr>
        <p:spPr>
          <a:xfrm>
            <a:off x="1104900" y="1463624"/>
            <a:ext cx="7857945" cy="114551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b="1" lang="ru-RU">
                <a:latin typeface="Cambria"/>
                <a:ea typeface="Cambria"/>
                <a:cs typeface="Cambria"/>
                <a:sym typeface="Cambria"/>
              </a:rPr>
              <a:t>Данилов А.Н. и др. Обществоведение: Учебное пособие для 9 класса. / Под ред. А.Н.Данилова. – Минск: Адукацыя і выхаванне, 2019, §14. 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342900" rtl="0" algn="just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nta"/>
              <a:buNone/>
            </a:pPr>
            <a:r>
              <a:t/>
            </a:r>
            <a:endParaRPr/>
          </a:p>
        </p:txBody>
      </p:sp>
      <p:sp>
        <p:nvSpPr>
          <p:cNvPr id="825" name="Google Shape;825;p45"/>
          <p:cNvSpPr txBox="1"/>
          <p:nvPr/>
        </p:nvSpPr>
        <p:spPr>
          <a:xfrm>
            <a:off x="1104899" y="4183812"/>
            <a:ext cx="7857945" cy="105020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b="1"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Чуприс О.И. и др. Обществоведение: Учебное пособие для 11 класса. – Минск: Адукацыя і выхаванне, 2021, §11-12, п. 2-5.</a:t>
            </a:r>
            <a:endParaRPr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826" name="Google Shape;826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109494" y="4183812"/>
            <a:ext cx="1976088" cy="2540685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00"/>
              <a:buFont typeface="Cambria"/>
              <a:buNone/>
            </a:pPr>
            <a:r>
              <a:rPr lang="ru-RU" sz="3900">
                <a:latin typeface="Cambria"/>
                <a:ea typeface="Cambria"/>
                <a:cs typeface="Cambria"/>
                <a:sym typeface="Cambria"/>
              </a:rPr>
              <a:t>Конституция – Основной Закон государства</a:t>
            </a:r>
            <a:endParaRPr/>
          </a:p>
        </p:txBody>
      </p:sp>
      <p:sp>
        <p:nvSpPr>
          <p:cNvPr id="171" name="Google Shape;171;p5"/>
          <p:cNvSpPr txBox="1"/>
          <p:nvPr/>
        </p:nvSpPr>
        <p:spPr>
          <a:xfrm>
            <a:off x="4916548" y="1440581"/>
            <a:ext cx="3030125" cy="3385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Страница Статута ВКЛ 1588 г.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72" name="Google Shape;172;p5"/>
          <p:cNvSpPr/>
          <p:nvPr/>
        </p:nvSpPr>
        <p:spPr>
          <a:xfrm>
            <a:off x="1104900" y="4080294"/>
            <a:ext cx="6624369" cy="2562046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Особым и очень значимым событием в истории средневеко- вого европейского права стала разработка и принятие Ста- тутов ВКЛ (1529, 1566, 1588 гг.). Статуты имели ярко выра- женную гуманистическую направленность и были весьма прогрессивными для своего времени (вводилась ответст- венность личности только по закону и суду, великий князь обязывался также выполнять законы государства). Статуты действовали более 300 лет и оказали большое влияние на становление правовых норм ряда стран Восточной Европы.</a:t>
            </a:r>
            <a:endParaRPr/>
          </a:p>
        </p:txBody>
      </p:sp>
      <p:pic>
        <p:nvPicPr>
          <p:cNvPr descr="File:Statut Vialikaha Kniastva LitoÅ­skaha. Ð¡ÑÐ°ÑÑÑ ÐÑÐ»ÑÐºÐ°Ð³Ð° ÐÐ½ÑÑÑÐ²Ð° ÐÑÑÐ¾ÑÑÐºÐ°Ð³Ð° (1588).jpg" id="173" name="Google Shape;173;p5"/>
          <p:cNvPicPr preferRelativeResize="0"/>
          <p:nvPr/>
        </p:nvPicPr>
        <p:blipFill rotWithShape="1">
          <a:blip r:embed="rId3">
            <a:alphaModFix/>
          </a:blip>
          <a:srcRect b="0" l="51931" r="0" t="0"/>
          <a:stretch/>
        </p:blipFill>
        <p:spPr>
          <a:xfrm>
            <a:off x="7851713" y="1440580"/>
            <a:ext cx="3233869" cy="5201759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00"/>
              <a:buFont typeface="Cambria"/>
              <a:buNone/>
            </a:pPr>
            <a:r>
              <a:rPr lang="ru-RU" sz="3900">
                <a:latin typeface="Cambria"/>
                <a:ea typeface="Cambria"/>
                <a:cs typeface="Cambria"/>
                <a:sym typeface="Cambria"/>
              </a:rPr>
              <a:t>Конституция – Основной Закон государства</a:t>
            </a:r>
            <a:endParaRPr/>
          </a:p>
        </p:txBody>
      </p:sp>
      <p:sp>
        <p:nvSpPr>
          <p:cNvPr id="180" name="Google Shape;180;p6"/>
          <p:cNvSpPr txBox="1"/>
          <p:nvPr/>
        </p:nvSpPr>
        <p:spPr>
          <a:xfrm>
            <a:off x="4277049" y="1440581"/>
            <a:ext cx="2556534" cy="3385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Конституция США 1787 г.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81" name="Google Shape;181;p6"/>
          <p:cNvSpPr/>
          <p:nvPr/>
        </p:nvSpPr>
        <p:spPr>
          <a:xfrm>
            <a:off x="1104901" y="5702060"/>
            <a:ext cx="5580572" cy="940280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Первой конституцией в современном смысле этого понятия считается принятая в 1787 г. Конституция США, которая с поправками действует и сегодня.</a:t>
            </a:r>
            <a:endParaRPr/>
          </a:p>
        </p:txBody>
      </p:sp>
      <p:pic>
        <p:nvPicPr>
          <p:cNvPr descr="http://www.hist.msu.ru/ER/Etext/cnstUS.gif" id="182" name="Google Shape;18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33583" y="1440581"/>
            <a:ext cx="4251999" cy="5201759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7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00"/>
              <a:buFont typeface="Cambria"/>
              <a:buNone/>
            </a:pPr>
            <a:r>
              <a:rPr lang="ru-RU" sz="3900">
                <a:latin typeface="Cambria"/>
                <a:ea typeface="Cambria"/>
                <a:cs typeface="Cambria"/>
                <a:sym typeface="Cambria"/>
              </a:rPr>
              <a:t>Конституция – Основной Закон государства</a:t>
            </a:r>
            <a:endParaRPr/>
          </a:p>
        </p:txBody>
      </p:sp>
      <p:sp>
        <p:nvSpPr>
          <p:cNvPr id="189" name="Google Shape;189;p7"/>
          <p:cNvSpPr txBox="1"/>
          <p:nvPr/>
        </p:nvSpPr>
        <p:spPr>
          <a:xfrm>
            <a:off x="4222516" y="1440581"/>
            <a:ext cx="3745449" cy="3385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Конституция Речи Посполитой 1791 г.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90" name="Google Shape;190;p7"/>
          <p:cNvSpPr/>
          <p:nvPr/>
        </p:nvSpPr>
        <p:spPr>
          <a:xfrm>
            <a:off x="1104901" y="5771072"/>
            <a:ext cx="6650246" cy="871268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Второй в мире и первой в Европе стала Конституция Речи Посполитой, принятая 3 мая 1791 г. и действовавшая четыре года.</a:t>
            </a:r>
            <a:endParaRPr/>
          </a:p>
        </p:txBody>
      </p:sp>
      <p:pic>
        <p:nvPicPr>
          <p:cNvPr descr="Manuscript of the Constitution of the 3rd May 1791.PNG" id="191" name="Google Shape;191;p7"/>
          <p:cNvPicPr preferRelativeResize="0"/>
          <p:nvPr/>
        </p:nvPicPr>
        <p:blipFill rotWithShape="1">
          <a:blip r:embed="rId3">
            <a:alphaModFix/>
          </a:blip>
          <a:srcRect b="0" l="4958" r="1829" t="0"/>
          <a:stretch/>
        </p:blipFill>
        <p:spPr>
          <a:xfrm>
            <a:off x="7895358" y="1440581"/>
            <a:ext cx="3190224" cy="5201759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8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00"/>
              <a:buFont typeface="Cambria"/>
              <a:buNone/>
            </a:pPr>
            <a:r>
              <a:rPr lang="ru-RU" sz="3900">
                <a:latin typeface="Cambria"/>
                <a:ea typeface="Cambria"/>
                <a:cs typeface="Cambria"/>
                <a:sym typeface="Cambria"/>
              </a:rPr>
              <a:t>Конституция – Основной Закон государства</a:t>
            </a:r>
            <a:endParaRPr/>
          </a:p>
        </p:txBody>
      </p:sp>
      <p:grpSp>
        <p:nvGrpSpPr>
          <p:cNvPr id="198" name="Google Shape;198;p8"/>
          <p:cNvGrpSpPr/>
          <p:nvPr/>
        </p:nvGrpSpPr>
        <p:grpSpPr>
          <a:xfrm>
            <a:off x="1111176" y="1874541"/>
            <a:ext cx="9968148" cy="3501869"/>
            <a:chOff x="6276" y="459809"/>
            <a:chExt cx="9968148" cy="3501869"/>
          </a:xfrm>
        </p:grpSpPr>
        <p:sp>
          <p:nvSpPr>
            <p:cNvPr id="199" name="Google Shape;199;p8"/>
            <p:cNvSpPr/>
            <p:nvPr/>
          </p:nvSpPr>
          <p:spPr>
            <a:xfrm>
              <a:off x="7680762" y="2633682"/>
              <a:ext cx="1599023" cy="17764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50759"/>
                  </a:lnTo>
                  <a:lnTo>
                    <a:pt x="120000" y="50759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00" name="Google Shape;200;p8"/>
            <p:cNvSpPr/>
            <p:nvPr/>
          </p:nvSpPr>
          <p:spPr>
            <a:xfrm>
              <a:off x="7635042" y="2633682"/>
              <a:ext cx="91440" cy="189338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55036"/>
                  </a:lnTo>
                  <a:lnTo>
                    <a:pt x="65790" y="55036"/>
                  </a:lnTo>
                  <a:lnTo>
                    <a:pt x="6579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01" name="Google Shape;201;p8"/>
            <p:cNvSpPr/>
            <p:nvPr/>
          </p:nvSpPr>
          <p:spPr>
            <a:xfrm>
              <a:off x="6090270" y="2633682"/>
              <a:ext cx="1590491" cy="189338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55036"/>
                  </a:lnTo>
                  <a:lnTo>
                    <a:pt x="0" y="55036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02" name="Google Shape;202;p8"/>
            <p:cNvSpPr/>
            <p:nvPr/>
          </p:nvSpPr>
          <p:spPr>
            <a:xfrm>
              <a:off x="4253747" y="947909"/>
              <a:ext cx="3427014" cy="39297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88700"/>
                  </a:lnTo>
                  <a:lnTo>
                    <a:pt x="120000" y="887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03" name="Google Shape;203;p8"/>
            <p:cNvSpPr/>
            <p:nvPr/>
          </p:nvSpPr>
          <p:spPr>
            <a:xfrm>
              <a:off x="4253747" y="947909"/>
              <a:ext cx="1623326" cy="39297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88700"/>
                  </a:lnTo>
                  <a:lnTo>
                    <a:pt x="120000" y="887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04" name="Google Shape;204;p8"/>
            <p:cNvSpPr/>
            <p:nvPr/>
          </p:nvSpPr>
          <p:spPr>
            <a:xfrm>
              <a:off x="4124362" y="947909"/>
              <a:ext cx="91440" cy="392973"/>
            </a:xfrm>
            <a:custGeom>
              <a:rect b="b" l="l" r="r" t="t"/>
              <a:pathLst>
                <a:path extrusionOk="0" h="120000" w="120000">
                  <a:moveTo>
                    <a:pt x="169797" y="0"/>
                  </a:moveTo>
                  <a:lnTo>
                    <a:pt x="169797" y="88700"/>
                  </a:lnTo>
                  <a:lnTo>
                    <a:pt x="60000" y="88700"/>
                  </a:ln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05" name="Google Shape;205;p8"/>
            <p:cNvSpPr/>
            <p:nvPr/>
          </p:nvSpPr>
          <p:spPr>
            <a:xfrm>
              <a:off x="2463091" y="947909"/>
              <a:ext cx="1790656" cy="392973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88700"/>
                  </a:lnTo>
                  <a:lnTo>
                    <a:pt x="0" y="887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06" name="Google Shape;206;p8"/>
            <p:cNvSpPr/>
            <p:nvPr/>
          </p:nvSpPr>
          <p:spPr>
            <a:xfrm>
              <a:off x="757271" y="947909"/>
              <a:ext cx="3496476" cy="392973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88700"/>
                  </a:lnTo>
                  <a:lnTo>
                    <a:pt x="0" y="887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07" name="Google Shape;207;p8"/>
            <p:cNvSpPr/>
            <p:nvPr/>
          </p:nvSpPr>
          <p:spPr>
            <a:xfrm>
              <a:off x="1996307" y="459809"/>
              <a:ext cx="4514880" cy="48809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" name="Google Shape;208;p8"/>
            <p:cNvSpPr txBox="1"/>
            <p:nvPr/>
          </p:nvSpPr>
          <p:spPr>
            <a:xfrm>
              <a:off x="1996307" y="459809"/>
              <a:ext cx="4514880" cy="48809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Белорусские конституции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09" name="Google Shape;209;p8"/>
            <p:cNvSpPr/>
            <p:nvPr/>
          </p:nvSpPr>
          <p:spPr>
            <a:xfrm>
              <a:off x="6276" y="1340882"/>
              <a:ext cx="1501989" cy="129279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" name="Google Shape;210;p8"/>
            <p:cNvSpPr txBox="1"/>
            <p:nvPr/>
          </p:nvSpPr>
          <p:spPr>
            <a:xfrm>
              <a:off x="6276" y="1340882"/>
              <a:ext cx="1501989" cy="129279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Конституция БССР 1919 г.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11" name="Google Shape;211;p8"/>
            <p:cNvSpPr/>
            <p:nvPr/>
          </p:nvSpPr>
          <p:spPr>
            <a:xfrm>
              <a:off x="1712096" y="1340882"/>
              <a:ext cx="1501989" cy="129279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" name="Google Shape;212;p8"/>
            <p:cNvSpPr txBox="1"/>
            <p:nvPr/>
          </p:nvSpPr>
          <p:spPr>
            <a:xfrm>
              <a:off x="1712096" y="1340882"/>
              <a:ext cx="1501989" cy="129279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Конституция БССР 1927 г.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13" name="Google Shape;213;p8"/>
            <p:cNvSpPr/>
            <p:nvPr/>
          </p:nvSpPr>
          <p:spPr>
            <a:xfrm>
              <a:off x="3419087" y="1340882"/>
              <a:ext cx="1501989" cy="129279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" name="Google Shape;214;p8"/>
            <p:cNvSpPr txBox="1"/>
            <p:nvPr/>
          </p:nvSpPr>
          <p:spPr>
            <a:xfrm>
              <a:off x="3419087" y="1340882"/>
              <a:ext cx="1501989" cy="129279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Конституция БССР 1937 г.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15" name="Google Shape;215;p8"/>
            <p:cNvSpPr/>
            <p:nvPr/>
          </p:nvSpPr>
          <p:spPr>
            <a:xfrm>
              <a:off x="5126079" y="1340882"/>
              <a:ext cx="1501989" cy="129279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" name="Google Shape;216;p8"/>
            <p:cNvSpPr txBox="1"/>
            <p:nvPr/>
          </p:nvSpPr>
          <p:spPr>
            <a:xfrm>
              <a:off x="5126079" y="1340882"/>
              <a:ext cx="1501989" cy="129279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Конституция БССР 1978 г.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17" name="Google Shape;217;p8"/>
            <p:cNvSpPr/>
            <p:nvPr/>
          </p:nvSpPr>
          <p:spPr>
            <a:xfrm>
              <a:off x="6833070" y="1340882"/>
              <a:ext cx="1695384" cy="129279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" name="Google Shape;218;p8"/>
            <p:cNvSpPr txBox="1"/>
            <p:nvPr/>
          </p:nvSpPr>
          <p:spPr>
            <a:xfrm>
              <a:off x="6785225" y="1295268"/>
              <a:ext cx="1790700" cy="129270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Конституция Республики Беларусь 1994 г.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19" name="Google Shape;219;p8"/>
            <p:cNvSpPr/>
            <p:nvPr/>
          </p:nvSpPr>
          <p:spPr>
            <a:xfrm>
              <a:off x="5395319" y="2823021"/>
              <a:ext cx="1389902" cy="113865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" name="Google Shape;220;p8"/>
            <p:cNvSpPr txBox="1"/>
            <p:nvPr/>
          </p:nvSpPr>
          <p:spPr>
            <a:xfrm>
              <a:off x="5395319" y="2823021"/>
              <a:ext cx="1389902" cy="113865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изменения и дополнения 1996 г.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21" name="Google Shape;221;p8"/>
            <p:cNvSpPr/>
            <p:nvPr/>
          </p:nvSpPr>
          <p:spPr>
            <a:xfrm>
              <a:off x="6990223" y="2823021"/>
              <a:ext cx="1389902" cy="113865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" name="Google Shape;222;p8"/>
            <p:cNvSpPr txBox="1"/>
            <p:nvPr/>
          </p:nvSpPr>
          <p:spPr>
            <a:xfrm>
              <a:off x="6990223" y="2823021"/>
              <a:ext cx="1389902" cy="113865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изменения и дополнения 2004 г.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23" name="Google Shape;223;p8"/>
            <p:cNvSpPr/>
            <p:nvPr/>
          </p:nvSpPr>
          <p:spPr>
            <a:xfrm>
              <a:off x="8585147" y="2811326"/>
              <a:ext cx="1389277" cy="113814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" name="Google Shape;224;p8"/>
            <p:cNvSpPr txBox="1"/>
            <p:nvPr/>
          </p:nvSpPr>
          <p:spPr>
            <a:xfrm>
              <a:off x="8585147" y="2811326"/>
              <a:ext cx="1389277" cy="113814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изменения и дополнения 2022 г.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225" name="Google Shape;225;p8"/>
          <p:cNvGrpSpPr/>
          <p:nvPr/>
        </p:nvGrpSpPr>
        <p:grpSpPr>
          <a:xfrm>
            <a:off x="6495691" y="5539477"/>
            <a:ext cx="4589891" cy="687476"/>
            <a:chOff x="6830850" y="3137440"/>
            <a:chExt cx="1461214" cy="1254122"/>
          </a:xfrm>
        </p:grpSpPr>
        <p:sp>
          <p:nvSpPr>
            <p:cNvPr id="226" name="Google Shape;226;p8"/>
            <p:cNvSpPr/>
            <p:nvPr/>
          </p:nvSpPr>
          <p:spPr>
            <a:xfrm>
              <a:off x="6830850" y="3137440"/>
              <a:ext cx="1461214" cy="125412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7" name="Google Shape;227;p8"/>
            <p:cNvSpPr txBox="1"/>
            <p:nvPr/>
          </p:nvSpPr>
          <p:spPr>
            <a:xfrm>
              <a:off x="6830850" y="3137440"/>
              <a:ext cx="1461214" cy="125412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республиканские референдумы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9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00"/>
              <a:buFont typeface="Cambria"/>
              <a:buNone/>
            </a:pPr>
            <a:r>
              <a:rPr lang="ru-RU" sz="3900">
                <a:latin typeface="Cambria"/>
                <a:ea typeface="Cambria"/>
                <a:cs typeface="Cambria"/>
                <a:sym typeface="Cambria"/>
              </a:rPr>
              <a:t>Конституция – Основной Закон государства</a:t>
            </a:r>
            <a:endParaRPr/>
          </a:p>
        </p:txBody>
      </p:sp>
      <p:sp>
        <p:nvSpPr>
          <p:cNvPr id="234" name="Google Shape;234;p9"/>
          <p:cNvSpPr txBox="1"/>
          <p:nvPr/>
        </p:nvSpPr>
        <p:spPr>
          <a:xfrm>
            <a:off x="4157771" y="1440580"/>
            <a:ext cx="3454535" cy="3385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Конституция Республики Беларусь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35" name="Google Shape;235;p9"/>
          <p:cNvSpPr/>
          <p:nvPr/>
        </p:nvSpPr>
        <p:spPr>
          <a:xfrm>
            <a:off x="1104901" y="5434642"/>
            <a:ext cx="6382827" cy="1207698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Действующая Конституция Республики Беларусь принята </a:t>
            </a:r>
            <a:r>
              <a:rPr b="1"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15 марта 1994 г.</a:t>
            </a: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Поэтому 15 марта в нашей стране госу- дарственный праздник - День Конституции Республики Беларусь.</a:t>
            </a:r>
            <a:endParaRPr/>
          </a:p>
        </p:txBody>
      </p:sp>
      <p:pic>
        <p:nvPicPr>
          <p:cNvPr descr="ÐÐ°ÑÑÐ¸Ð½ÐºÐ¸ Ð¿Ð¾ Ð·Ð°Ð¿ÑÐ¾ÑÑ &quot;ÐºÐ¾Ð½ÑÑÐ¸ÑÑÑÐ¸Ñ ÑÐµÑÐ¿ÑÐ±Ð»Ð¸ÐºÐ¸ ÐÐµÐ»Ð°ÑÑÑÑ&quot;" id="236" name="Google Shape;236;p9"/>
          <p:cNvPicPr preferRelativeResize="0"/>
          <p:nvPr/>
        </p:nvPicPr>
        <p:blipFill rotWithShape="1">
          <a:blip r:embed="rId3">
            <a:alphaModFix/>
          </a:blip>
          <a:srcRect b="864" l="1646" r="1229" t="983"/>
          <a:stretch/>
        </p:blipFill>
        <p:spPr>
          <a:xfrm>
            <a:off x="7612306" y="1440580"/>
            <a:ext cx="3473275" cy="5201759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Научная литература 16 х 9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2014-04-17T22:28:38Z</dcterms:created>
  <dc:creator>Ситник П.В.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Автор">
    <vt:lpwstr>Ситник П.В.</vt:lpwstr>
  </property>
  <property fmtid="{D5CDD505-2E9C-101B-9397-08002B2CF9AE}" pid="3" name="Дата создания">
    <vt:lpwstr>18.04.2024</vt:lpwstr>
  </property>
</Properties>
</file>