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34" roundtripDataSignature="AMtx7mh8ylzSX2EnhtIcytmUNNCddsiV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03BEB85-1218-4592-AF1F-2F43A0C344DD}">
  <a:tblStyle styleId="{A03BEB85-1218-4592-AF1F-2F43A0C344DD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customschemas.google.com/relationships/presentationmetadata" Target="meta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9" name="Google Shape;31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5" name="Google Shape;385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2" name="Google Shape;47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2" name="Google Shape;602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9" name="Google Shape;60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8" name="Google Shape;628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29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2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2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29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2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2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29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9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9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9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29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29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8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38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3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39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3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0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40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4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4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40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40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40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0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3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2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32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3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3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33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3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3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4" name="Google Shape;54;p3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7" name="Google Shape;57;p33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p34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60" name="Google Shape;60;p34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61" name="Google Shape;61;p34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2" name="Google Shape;62;p34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63" name="Google Shape;63;p34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" name="Google Shape;64;p34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5" name="Google Shape;65;p34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6" name="Google Shape;66;p34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7" name="Google Shape;67;p34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4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9" name="Google Shape;69;p3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72" name="Google Shape;72;p34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5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6" name="Google Shape;76;p35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7" name="Google Shape;77;p3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6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3" name="Google Shape;83;p36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4" name="Google Shape;84;p36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5" name="Google Shape;85;p36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6" name="Google Shape;86;p3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8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28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28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28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592151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b="1" lang="ru-RU" sz="4000" cap="none">
                <a:latin typeface="Cambria"/>
                <a:ea typeface="Cambria"/>
                <a:cs typeface="Cambria"/>
                <a:sym typeface="Cambria"/>
              </a:rPr>
              <a:t>Темперамент, характер, способности</a:t>
            </a:r>
            <a:endParaRPr b="1" sz="40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656701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937442" y="724277"/>
            <a:ext cx="489236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2024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6" name="Google Shape;126;p1"/>
          <p:cNvPicPr preferRelativeResize="0"/>
          <p:nvPr/>
        </p:nvPicPr>
        <p:blipFill rotWithShape="1">
          <a:blip r:embed="rId4">
            <a:alphaModFix/>
          </a:blip>
          <a:srcRect b="2514" l="0" r="0" t="0"/>
          <a:stretch/>
        </p:blipFill>
        <p:spPr>
          <a:xfrm>
            <a:off x="6978771" y="1310656"/>
            <a:ext cx="5213230" cy="4226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aphicFrame>
        <p:nvGraphicFramePr>
          <p:cNvPr id="243" name="Google Shape;243;p10"/>
          <p:cNvGraphicFramePr/>
          <p:nvPr/>
        </p:nvGraphicFramePr>
        <p:xfrm>
          <a:off x="1104900" y="1349394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2699350"/>
                <a:gridCol w="7281325"/>
              </a:tblGrid>
              <a:tr h="482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Характеристика типов темперамента. Меланхолик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жизни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Очень чувствительный, обидчивый, легкоранимый.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Общение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Сдержан и слов на ветер не бросает, дорожит хорошими отноше- ниями с окружающими людьми.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12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Хорошо справляется с малоинтересной, монотонной работой, сох- раняет при её выполнении высокую работоспособность. В привыч- ной, спокойной обстановке работает очень продуктивно, но плохо</a:t>
                      </a: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приспосабливается ко всему новому. При малейших трудностях у него опускаются руки.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новому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Плохо приспосабливается ко всему новому.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Личные качества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Голос тихий. Движения невыразительны. Редко смеётся во весь</a:t>
                      </a: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го- лос. Если переживает, то долго, сильно и глубоко. Тяжело переносит неудачи, обиды.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Нежелательные черты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Чрезмерная замкнутость, застенчивость.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Цитата И.П.Павлова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«Теряется в новых условиях жизни».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sp>
        <p:nvSpPr>
          <p:cNvPr id="250" name="Google Shape;250;p11"/>
          <p:cNvSpPr txBox="1"/>
          <p:nvPr/>
        </p:nvSpPr>
        <p:spPr>
          <a:xfrm>
            <a:off x="4808198" y="5928680"/>
            <a:ext cx="35016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Уильям Джеймс (Джемс), американский философ и психолог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51" name="Google Shape;251;p11"/>
          <p:cNvGraphicFramePr/>
          <p:nvPr/>
        </p:nvGraphicFramePr>
        <p:xfrm>
          <a:off x="4240362" y="1449719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1711300"/>
                <a:gridCol w="1711300"/>
                <a:gridCol w="1711300"/>
                <a:gridCol w="1711300"/>
              </a:tblGrid>
              <a:tr h="582100"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Темпераменты по У.Джемсу</a:t>
                      </a:r>
                      <a:endParaRPr sz="20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8E8"/>
                    </a:solidFill>
                  </a:tcPr>
                </a:tc>
                <a:tc hMerge="1"/>
                <a:tc hMerge="1"/>
                <a:tc hMerge="1"/>
              </a:tr>
              <a:tr h="5448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Сангвиник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Флегматик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Холерик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Меланхолик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8E8"/>
                    </a:solidFill>
                  </a:tcPr>
                </a:tc>
              </a:tr>
              <a:tr h="5448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сильный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сильный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сильный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слабый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403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уравновешен-ный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уравновешен-ный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неуравнове- шенный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неуравнове- шенный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448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подвижный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инертный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подвижный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инертный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252" name="Google Shape;252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4050" y="910575"/>
            <a:ext cx="4856725" cy="603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1485" y="2516135"/>
            <a:ext cx="2892866" cy="416290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59" name="Google Shape;259;p12"/>
          <p:cNvSpPr txBox="1"/>
          <p:nvPr/>
        </p:nvSpPr>
        <p:spPr>
          <a:xfrm>
            <a:off x="792157" y="4182088"/>
            <a:ext cx="995268" cy="8309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Карл Густав Юнг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60" name="Google Shape;260;p12"/>
          <p:cNvGrpSpPr/>
          <p:nvPr/>
        </p:nvGrpSpPr>
        <p:grpSpPr>
          <a:xfrm>
            <a:off x="1104900" y="1401130"/>
            <a:ext cx="9980682" cy="1083277"/>
            <a:chOff x="1669353" y="1894066"/>
            <a:chExt cx="8960400" cy="727200"/>
          </a:xfrm>
        </p:grpSpPr>
        <p:sp>
          <p:nvSpPr>
            <p:cNvPr id="261" name="Google Shape;261;p12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12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Швейцарский психолог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Карл Юнг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(1875-1961 гг.) создал концепцию психологических типов. Она основана на понятии психологической установки, которая может быть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экстравертной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либо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интровертной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, в зависимости от преобладающей направленности на внешний или на внутренний мир человека.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63" name="Google Shape;263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aphicFrame>
        <p:nvGraphicFramePr>
          <p:cNvPr id="264" name="Google Shape;264;p12"/>
          <p:cNvGraphicFramePr/>
          <p:nvPr/>
        </p:nvGraphicFramePr>
        <p:xfrm>
          <a:off x="3994668" y="2620120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1233575"/>
                <a:gridCol w="2924675"/>
                <a:gridCol w="2924675"/>
              </a:tblGrid>
              <a:tr h="37085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Психологические типы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5A9A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Экстраверт </a:t>
                      </a:r>
                      <a:r>
                        <a:rPr b="0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(лат. extra – вне, снаружи</a:t>
                      </a:r>
                      <a:r>
                        <a:rPr b="0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и verto – обращаю)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5A9A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Интроверт </a:t>
                      </a:r>
                      <a:r>
                        <a:rPr b="0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(лат. intro – внутрь и verto – обращаю)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5A9A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Интересы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Внешний мир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Внутренний мир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Общение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Общительны, ориентиро- ваны на общественный успех и признание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Необщительны, склонны к самоуглублению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Амбиверт</a:t>
                      </a:r>
                      <a:endParaRPr b="1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Находится между двумя крайностями, сочетая качества экстра- вертов и интровертов. Может вести себя как интроверт или экст- раверт (в зависимости от ситуации). Большинство людей являют- ся амбивертами</a:t>
                      </a:r>
                      <a:endParaRPr b="0"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pic>
        <p:nvPicPr>
          <p:cNvPr id="271" name="Google Shape;27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1168" y="1440970"/>
            <a:ext cx="3980824" cy="420933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272" name="Google Shape;272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58259" y="1550555"/>
            <a:ext cx="5158154" cy="476684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73" name="Google Shape;273;p13"/>
          <p:cNvSpPr txBox="1"/>
          <p:nvPr/>
        </p:nvSpPr>
        <p:spPr>
          <a:xfrm>
            <a:off x="1541168" y="5732626"/>
            <a:ext cx="39807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Ганс Айзенк, немецко-британский психолог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4" name="Google Shape;274;p13"/>
          <p:cNvSpPr txBox="1"/>
          <p:nvPr/>
        </p:nvSpPr>
        <p:spPr>
          <a:xfrm>
            <a:off x="7784002" y="6423476"/>
            <a:ext cx="1506667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Круг Айзенка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281" name="Google Shape;281;p14"/>
          <p:cNvGrpSpPr/>
          <p:nvPr/>
        </p:nvGrpSpPr>
        <p:grpSpPr>
          <a:xfrm>
            <a:off x="1116762" y="1423359"/>
            <a:ext cx="9980682" cy="905774"/>
            <a:chOff x="1669353" y="1894066"/>
            <a:chExt cx="8960400" cy="727200"/>
          </a:xfrm>
        </p:grpSpPr>
        <p:sp>
          <p:nvSpPr>
            <p:cNvPr id="282" name="Google Shape;282;p14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14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Характер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(греч. character – печать, чеканка) – это совокупность относительно устойчивых свойств человека, которые проявляются в действиях и поступках в течение длительного времени.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84" name="Google Shape;284;p14"/>
          <p:cNvGrpSpPr/>
          <p:nvPr/>
        </p:nvGrpSpPr>
        <p:grpSpPr>
          <a:xfrm>
            <a:off x="1129293" y="2881220"/>
            <a:ext cx="9955620" cy="3079635"/>
            <a:chOff x="668" y="560714"/>
            <a:chExt cx="9955620" cy="3079635"/>
          </a:xfrm>
        </p:grpSpPr>
        <p:sp>
          <p:nvSpPr>
            <p:cNvPr id="285" name="Google Shape;285;p14"/>
            <p:cNvSpPr/>
            <p:nvPr/>
          </p:nvSpPr>
          <p:spPr>
            <a:xfrm>
              <a:off x="4978478" y="1573539"/>
              <a:ext cx="3522310" cy="6113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6" name="Google Shape;286;p14"/>
            <p:cNvSpPr/>
            <p:nvPr/>
          </p:nvSpPr>
          <p:spPr>
            <a:xfrm>
              <a:off x="4932758" y="1573539"/>
              <a:ext cx="91440" cy="61131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7" name="Google Shape;287;p14"/>
            <p:cNvSpPr/>
            <p:nvPr/>
          </p:nvSpPr>
          <p:spPr>
            <a:xfrm>
              <a:off x="1456168" y="1573539"/>
              <a:ext cx="3522310" cy="61131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8" name="Google Shape;288;p14"/>
            <p:cNvSpPr/>
            <p:nvPr/>
          </p:nvSpPr>
          <p:spPr>
            <a:xfrm>
              <a:off x="2812854" y="560714"/>
              <a:ext cx="4331247" cy="101282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14"/>
            <p:cNvSpPr txBox="1"/>
            <p:nvPr/>
          </p:nvSpPr>
          <p:spPr>
            <a:xfrm>
              <a:off x="2812854" y="560714"/>
              <a:ext cx="4331247" cy="101282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Характер человека определяется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0" name="Google Shape;290;p14"/>
            <p:cNvSpPr/>
            <p:nvPr/>
          </p:nvSpPr>
          <p:spPr>
            <a:xfrm>
              <a:off x="668" y="2184849"/>
              <a:ext cx="2911000" cy="14555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14"/>
            <p:cNvSpPr txBox="1"/>
            <p:nvPr/>
          </p:nvSpPr>
          <p:spPr>
            <a:xfrm>
              <a:off x="668" y="2184849"/>
              <a:ext cx="2911000" cy="1455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тем,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что он делает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(т.е. деятельностью)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2" name="Google Shape;292;p14"/>
            <p:cNvSpPr/>
            <p:nvPr/>
          </p:nvSpPr>
          <p:spPr>
            <a:xfrm>
              <a:off x="3522978" y="2184849"/>
              <a:ext cx="2911000" cy="14555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14"/>
            <p:cNvSpPr txBox="1"/>
            <p:nvPr/>
          </p:nvSpPr>
          <p:spPr>
            <a:xfrm>
              <a:off x="3522978" y="2184849"/>
              <a:ext cx="2911000" cy="1455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тем,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как он делает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(т.е. используемыми средствами)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4" name="Google Shape;294;p14"/>
            <p:cNvSpPr/>
            <p:nvPr/>
          </p:nvSpPr>
          <p:spPr>
            <a:xfrm>
              <a:off x="7045288" y="2184849"/>
              <a:ext cx="2911000" cy="14555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14"/>
            <p:cNvSpPr txBox="1"/>
            <p:nvPr/>
          </p:nvSpPr>
          <p:spPr>
            <a:xfrm>
              <a:off x="7045288" y="2184849"/>
              <a:ext cx="2911000" cy="1455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тем,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какие цели ставит перед собой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(т.е. стремлениями)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302" name="Google Shape;302;p15"/>
          <p:cNvGrpSpPr/>
          <p:nvPr/>
        </p:nvGrpSpPr>
        <p:grpSpPr>
          <a:xfrm>
            <a:off x="1131290" y="1570005"/>
            <a:ext cx="9951625" cy="4908434"/>
            <a:chOff x="2665" y="43130"/>
            <a:chExt cx="9951625" cy="4908434"/>
          </a:xfrm>
        </p:grpSpPr>
        <p:sp>
          <p:nvSpPr>
            <p:cNvPr id="303" name="Google Shape;303;p15"/>
            <p:cNvSpPr/>
            <p:nvPr/>
          </p:nvSpPr>
          <p:spPr>
            <a:xfrm>
              <a:off x="7569982" y="2557885"/>
              <a:ext cx="91440" cy="59727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4" name="Google Shape;304;p15"/>
            <p:cNvSpPr/>
            <p:nvPr/>
          </p:nvSpPr>
          <p:spPr>
            <a:xfrm>
              <a:off x="4978478" y="1032695"/>
              <a:ext cx="2637224" cy="5972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5" name="Google Shape;305;p15"/>
            <p:cNvSpPr/>
            <p:nvPr/>
          </p:nvSpPr>
          <p:spPr>
            <a:xfrm>
              <a:off x="2295534" y="2557885"/>
              <a:ext cx="91440" cy="59727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6" name="Google Shape;306;p15"/>
            <p:cNvSpPr/>
            <p:nvPr/>
          </p:nvSpPr>
          <p:spPr>
            <a:xfrm>
              <a:off x="2341254" y="1032695"/>
              <a:ext cx="2637224" cy="59727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7" name="Google Shape;307;p15"/>
            <p:cNvSpPr/>
            <p:nvPr/>
          </p:nvSpPr>
          <p:spPr>
            <a:xfrm>
              <a:off x="1996927" y="43130"/>
              <a:ext cx="5963102" cy="98956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15"/>
            <p:cNvSpPr txBox="1"/>
            <p:nvPr/>
          </p:nvSpPr>
          <p:spPr>
            <a:xfrm>
              <a:off x="1996927" y="43130"/>
              <a:ext cx="5963102" cy="9895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 характера </a:t>
              </a:r>
              <a:r>
                <a:rPr b="0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– свойства и устойчивые отношения человека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2665" y="1629966"/>
              <a:ext cx="4677176" cy="927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15"/>
            <p:cNvSpPr txBox="1"/>
            <p:nvPr/>
          </p:nvSpPr>
          <p:spPr>
            <a:xfrm>
              <a:off x="2665" y="1629966"/>
              <a:ext cx="4677176" cy="927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типичные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2665" y="3155156"/>
              <a:ext cx="4677176" cy="179640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15"/>
            <p:cNvSpPr txBox="1"/>
            <p:nvPr/>
          </p:nvSpPr>
          <p:spPr>
            <a:xfrm>
              <a:off x="2665" y="3155156"/>
              <a:ext cx="4677176" cy="179640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определяются историческими условиями, в которых живут и действуют люди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277114" y="1629966"/>
              <a:ext cx="4677176" cy="927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5"/>
            <p:cNvSpPr txBox="1"/>
            <p:nvPr/>
          </p:nvSpPr>
          <p:spPr>
            <a:xfrm>
              <a:off x="5277114" y="1629966"/>
              <a:ext cx="4677176" cy="927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индивидуальные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5277114" y="3155156"/>
              <a:ext cx="4677176" cy="179640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15"/>
            <p:cNvSpPr txBox="1"/>
            <p:nvPr/>
          </p:nvSpPr>
          <p:spPr>
            <a:xfrm>
              <a:off x="5277114" y="3155156"/>
              <a:ext cx="4677176" cy="179640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порождаются своеобразными, неповторимыми ситуациями, в которых проходит жизнь человека, его воспитание и самовоспитание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323" name="Google Shape;323;p16"/>
          <p:cNvGrpSpPr/>
          <p:nvPr/>
        </p:nvGrpSpPr>
        <p:grpSpPr>
          <a:xfrm>
            <a:off x="1132245" y="2690826"/>
            <a:ext cx="9949715" cy="2666791"/>
            <a:chOff x="3620" y="1163951"/>
            <a:chExt cx="9949715" cy="2666791"/>
          </a:xfrm>
        </p:grpSpPr>
        <p:sp>
          <p:nvSpPr>
            <p:cNvPr id="324" name="Google Shape;324;p16"/>
            <p:cNvSpPr/>
            <p:nvPr/>
          </p:nvSpPr>
          <p:spPr>
            <a:xfrm>
              <a:off x="8113488" y="2639338"/>
              <a:ext cx="799689" cy="27757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5" name="Google Shape;325;p16"/>
            <p:cNvSpPr/>
            <p:nvPr/>
          </p:nvSpPr>
          <p:spPr>
            <a:xfrm>
              <a:off x="7313799" y="2639338"/>
              <a:ext cx="799689" cy="27757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6" name="Google Shape;326;p16"/>
            <p:cNvSpPr/>
            <p:nvPr/>
          </p:nvSpPr>
          <p:spPr>
            <a:xfrm>
              <a:off x="5651479" y="1623845"/>
              <a:ext cx="2462008" cy="27757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7" name="Google Shape;327;p16"/>
            <p:cNvSpPr/>
            <p:nvPr/>
          </p:nvSpPr>
          <p:spPr>
            <a:xfrm>
              <a:off x="3189470" y="2639338"/>
              <a:ext cx="2524949" cy="27757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8" name="Google Shape;328;p16"/>
            <p:cNvSpPr/>
            <p:nvPr/>
          </p:nvSpPr>
          <p:spPr>
            <a:xfrm>
              <a:off x="3189470" y="2639338"/>
              <a:ext cx="925571" cy="27757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9" name="Google Shape;329;p16"/>
            <p:cNvSpPr/>
            <p:nvPr/>
          </p:nvSpPr>
          <p:spPr>
            <a:xfrm>
              <a:off x="2515663" y="2639338"/>
              <a:ext cx="673807" cy="27757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0" name="Google Shape;330;p16"/>
            <p:cNvSpPr/>
            <p:nvPr/>
          </p:nvSpPr>
          <p:spPr>
            <a:xfrm>
              <a:off x="790402" y="2639338"/>
              <a:ext cx="2399068" cy="27757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1" name="Google Shape;331;p16"/>
            <p:cNvSpPr/>
            <p:nvPr/>
          </p:nvSpPr>
          <p:spPr>
            <a:xfrm>
              <a:off x="3189470" y="1623845"/>
              <a:ext cx="2462008" cy="27757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2" name="Google Shape;332;p16"/>
            <p:cNvSpPr/>
            <p:nvPr/>
          </p:nvSpPr>
          <p:spPr>
            <a:xfrm>
              <a:off x="4265823" y="1163951"/>
              <a:ext cx="2771313" cy="4598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16"/>
            <p:cNvSpPr txBox="1"/>
            <p:nvPr/>
          </p:nvSpPr>
          <p:spPr>
            <a:xfrm>
              <a:off x="4265823" y="1163951"/>
              <a:ext cx="2771313" cy="4598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 характера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4" name="Google Shape;334;p16"/>
            <p:cNvSpPr/>
            <p:nvPr/>
          </p:nvSpPr>
          <p:spPr>
            <a:xfrm>
              <a:off x="1349623" y="1901423"/>
              <a:ext cx="3679694" cy="7379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16"/>
            <p:cNvSpPr txBox="1"/>
            <p:nvPr/>
          </p:nvSpPr>
          <p:spPr>
            <a:xfrm>
              <a:off x="1349623" y="1901423"/>
              <a:ext cx="3679694" cy="7379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черты, в которых проявляются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отношения человека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6" name="Google Shape;336;p16"/>
            <p:cNvSpPr/>
            <p:nvPr/>
          </p:nvSpPr>
          <p:spPr>
            <a:xfrm>
              <a:off x="3620" y="2916916"/>
              <a:ext cx="1573563" cy="91382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16"/>
            <p:cNvSpPr txBox="1"/>
            <p:nvPr/>
          </p:nvSpPr>
          <p:spPr>
            <a:xfrm>
              <a:off x="3620" y="2916916"/>
              <a:ext cx="1573563" cy="91382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 окружающей действитель- 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8" name="Google Shape;338;p16"/>
            <p:cNvSpPr/>
            <p:nvPr/>
          </p:nvSpPr>
          <p:spPr>
            <a:xfrm>
              <a:off x="1854762" y="2916916"/>
              <a:ext cx="1321800" cy="9131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16"/>
            <p:cNvSpPr txBox="1"/>
            <p:nvPr/>
          </p:nvSpPr>
          <p:spPr>
            <a:xfrm>
              <a:off x="1854762" y="2916916"/>
              <a:ext cx="1321800" cy="9131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 другим людям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3454141" y="2916916"/>
              <a:ext cx="1321800" cy="9131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16"/>
            <p:cNvSpPr txBox="1"/>
            <p:nvPr/>
          </p:nvSpPr>
          <p:spPr>
            <a:xfrm>
              <a:off x="3454141" y="2916916"/>
              <a:ext cx="1321800" cy="9131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 самому себе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2" name="Google Shape;342;p16"/>
            <p:cNvSpPr/>
            <p:nvPr/>
          </p:nvSpPr>
          <p:spPr>
            <a:xfrm>
              <a:off x="5053520" y="2916916"/>
              <a:ext cx="1321800" cy="9131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16"/>
            <p:cNvSpPr txBox="1"/>
            <p:nvPr/>
          </p:nvSpPr>
          <p:spPr>
            <a:xfrm>
              <a:off x="5053520" y="2916916"/>
              <a:ext cx="1321800" cy="9131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 поручен- ному делу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4" name="Google Shape;344;p16"/>
            <p:cNvSpPr/>
            <p:nvPr/>
          </p:nvSpPr>
          <p:spPr>
            <a:xfrm>
              <a:off x="6273641" y="1901423"/>
              <a:ext cx="3679694" cy="7379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16"/>
            <p:cNvSpPr txBox="1"/>
            <p:nvPr/>
          </p:nvSpPr>
          <p:spPr>
            <a:xfrm>
              <a:off x="6273641" y="1901423"/>
              <a:ext cx="3679694" cy="7379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волевые черты, </a:t>
              </a:r>
              <a:r>
                <a:rPr b="0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определяющие готовность управлять своим поведением</a:t>
              </a:r>
              <a:endParaRPr b="0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6" name="Google Shape;346;p16"/>
            <p:cNvSpPr/>
            <p:nvPr/>
          </p:nvSpPr>
          <p:spPr>
            <a:xfrm>
              <a:off x="6652899" y="2916916"/>
              <a:ext cx="1321800" cy="9131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16"/>
            <p:cNvSpPr txBox="1"/>
            <p:nvPr/>
          </p:nvSpPr>
          <p:spPr>
            <a:xfrm>
              <a:off x="6652899" y="2916916"/>
              <a:ext cx="1321800" cy="9131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сильный</a:t>
              </a:r>
              <a:endParaRPr b="0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8" name="Google Shape;348;p16"/>
            <p:cNvSpPr/>
            <p:nvPr/>
          </p:nvSpPr>
          <p:spPr>
            <a:xfrm>
              <a:off x="8252277" y="2916916"/>
              <a:ext cx="1321800" cy="9131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16"/>
            <p:cNvSpPr txBox="1"/>
            <p:nvPr/>
          </p:nvSpPr>
          <p:spPr>
            <a:xfrm>
              <a:off x="8252277" y="2916916"/>
              <a:ext cx="1321800" cy="9131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слабый</a:t>
              </a:r>
              <a:endParaRPr b="0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356" name="Google Shape;356;p17"/>
          <p:cNvGrpSpPr/>
          <p:nvPr/>
        </p:nvGrpSpPr>
        <p:grpSpPr>
          <a:xfrm>
            <a:off x="1136083" y="1938327"/>
            <a:ext cx="9942040" cy="4171789"/>
            <a:chOff x="7458" y="411452"/>
            <a:chExt cx="9942040" cy="4171789"/>
          </a:xfrm>
        </p:grpSpPr>
        <p:sp>
          <p:nvSpPr>
            <p:cNvPr id="357" name="Google Shape;357;p17"/>
            <p:cNvSpPr/>
            <p:nvPr/>
          </p:nvSpPr>
          <p:spPr>
            <a:xfrm>
              <a:off x="8806352" y="2643229"/>
              <a:ext cx="91440" cy="38733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8" name="Google Shape;358;p17"/>
            <p:cNvSpPr/>
            <p:nvPr/>
          </p:nvSpPr>
          <p:spPr>
            <a:xfrm>
              <a:off x="4978796" y="1333674"/>
              <a:ext cx="3873276" cy="38733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9" name="Google Shape;359;p17"/>
            <p:cNvSpPr/>
            <p:nvPr/>
          </p:nvSpPr>
          <p:spPr>
            <a:xfrm>
              <a:off x="6224168" y="2643229"/>
              <a:ext cx="91440" cy="38733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0" name="Google Shape;360;p17"/>
            <p:cNvSpPr/>
            <p:nvPr/>
          </p:nvSpPr>
          <p:spPr>
            <a:xfrm>
              <a:off x="4978796" y="1333674"/>
              <a:ext cx="1291092" cy="38733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1" name="Google Shape;361;p17"/>
            <p:cNvSpPr/>
            <p:nvPr/>
          </p:nvSpPr>
          <p:spPr>
            <a:xfrm>
              <a:off x="3641984" y="2643229"/>
              <a:ext cx="91440" cy="38733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2" name="Google Shape;362;p17"/>
            <p:cNvSpPr/>
            <p:nvPr/>
          </p:nvSpPr>
          <p:spPr>
            <a:xfrm>
              <a:off x="3687704" y="1333674"/>
              <a:ext cx="1291092" cy="38733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3" name="Google Shape;363;p17"/>
            <p:cNvSpPr/>
            <p:nvPr/>
          </p:nvSpPr>
          <p:spPr>
            <a:xfrm>
              <a:off x="1059800" y="2643948"/>
              <a:ext cx="91440" cy="38733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4" name="Google Shape;364;p17"/>
            <p:cNvSpPr/>
            <p:nvPr/>
          </p:nvSpPr>
          <p:spPr>
            <a:xfrm>
              <a:off x="1105520" y="1333674"/>
              <a:ext cx="3873276" cy="38733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65" name="Google Shape;365;p17"/>
            <p:cNvSpPr/>
            <p:nvPr/>
          </p:nvSpPr>
          <p:spPr>
            <a:xfrm>
              <a:off x="2934839" y="411452"/>
              <a:ext cx="4087914" cy="9222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17"/>
            <p:cNvSpPr txBox="1"/>
            <p:nvPr/>
          </p:nvSpPr>
          <p:spPr>
            <a:xfrm>
              <a:off x="2934839" y="411452"/>
              <a:ext cx="4087914" cy="9222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 характера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7" name="Google Shape;367;p17"/>
            <p:cNvSpPr/>
            <p:nvPr/>
          </p:nvSpPr>
          <p:spPr>
            <a:xfrm>
              <a:off x="8094" y="1721007"/>
              <a:ext cx="2194851" cy="92294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17"/>
            <p:cNvSpPr txBox="1"/>
            <p:nvPr/>
          </p:nvSpPr>
          <p:spPr>
            <a:xfrm>
              <a:off x="8094" y="1721007"/>
              <a:ext cx="2194851" cy="92294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отношение к другим людям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9" name="Google Shape;369;p17"/>
            <p:cNvSpPr/>
            <p:nvPr/>
          </p:nvSpPr>
          <p:spPr>
            <a:xfrm>
              <a:off x="7458" y="3031281"/>
              <a:ext cx="2196123" cy="155196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17"/>
            <p:cNvSpPr txBox="1"/>
            <p:nvPr/>
          </p:nvSpPr>
          <p:spPr>
            <a:xfrm>
              <a:off x="7458" y="3031281"/>
              <a:ext cx="2196123" cy="155196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общительность; замкнутость; равнодушие; чуткость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1" name="Google Shape;371;p17"/>
            <p:cNvSpPr/>
            <p:nvPr/>
          </p:nvSpPr>
          <p:spPr>
            <a:xfrm>
              <a:off x="2590279" y="1721007"/>
              <a:ext cx="2194851" cy="9222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17"/>
            <p:cNvSpPr txBox="1"/>
            <p:nvPr/>
          </p:nvSpPr>
          <p:spPr>
            <a:xfrm>
              <a:off x="2590279" y="1721007"/>
              <a:ext cx="2194851" cy="9222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отношение к своему делу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3" name="Google Shape;373;p17"/>
            <p:cNvSpPr/>
            <p:nvPr/>
          </p:nvSpPr>
          <p:spPr>
            <a:xfrm>
              <a:off x="2602304" y="3030562"/>
              <a:ext cx="2170799" cy="155196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17"/>
            <p:cNvSpPr txBox="1"/>
            <p:nvPr/>
          </p:nvSpPr>
          <p:spPr>
            <a:xfrm>
              <a:off x="2602304" y="3030562"/>
              <a:ext cx="2170799" cy="155196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трудолюбие; лень; ответственность; инициативность; халатность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5" name="Google Shape;375;p17"/>
            <p:cNvSpPr/>
            <p:nvPr/>
          </p:nvSpPr>
          <p:spPr>
            <a:xfrm>
              <a:off x="5172463" y="1721007"/>
              <a:ext cx="2194851" cy="9222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17"/>
            <p:cNvSpPr txBox="1"/>
            <p:nvPr/>
          </p:nvSpPr>
          <p:spPr>
            <a:xfrm>
              <a:off x="5172463" y="1721007"/>
              <a:ext cx="2194851" cy="9222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отношение к самому себе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7" name="Google Shape;377;p17"/>
            <p:cNvSpPr/>
            <p:nvPr/>
          </p:nvSpPr>
          <p:spPr>
            <a:xfrm>
              <a:off x="5184489" y="3030562"/>
              <a:ext cx="2170799" cy="155196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17"/>
            <p:cNvSpPr txBox="1"/>
            <p:nvPr/>
          </p:nvSpPr>
          <p:spPr>
            <a:xfrm>
              <a:off x="5184489" y="3030562"/>
              <a:ext cx="2170799" cy="155196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скромность; тщеславие; самокритичность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9" name="Google Shape;379;p17"/>
            <p:cNvSpPr/>
            <p:nvPr/>
          </p:nvSpPr>
          <p:spPr>
            <a:xfrm>
              <a:off x="7754647" y="1721007"/>
              <a:ext cx="2194851" cy="9222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17"/>
            <p:cNvSpPr txBox="1"/>
            <p:nvPr/>
          </p:nvSpPr>
          <p:spPr>
            <a:xfrm>
              <a:off x="7754647" y="1721007"/>
              <a:ext cx="2194851" cy="9222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отношение к вещам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1" name="Google Shape;381;p17"/>
            <p:cNvSpPr/>
            <p:nvPr/>
          </p:nvSpPr>
          <p:spPr>
            <a:xfrm>
              <a:off x="7766673" y="3030562"/>
              <a:ext cx="2170799" cy="155196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17"/>
            <p:cNvSpPr txBox="1"/>
            <p:nvPr/>
          </p:nvSpPr>
          <p:spPr>
            <a:xfrm>
              <a:off x="7766673" y="3030562"/>
              <a:ext cx="2170799" cy="155196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аккуратность; бережливость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389" name="Google Shape;389;p18"/>
          <p:cNvGrpSpPr/>
          <p:nvPr/>
        </p:nvGrpSpPr>
        <p:grpSpPr>
          <a:xfrm>
            <a:off x="1131290" y="1744614"/>
            <a:ext cx="9951625" cy="2514755"/>
            <a:chOff x="2665" y="217738"/>
            <a:chExt cx="9951625" cy="2514755"/>
          </a:xfrm>
        </p:grpSpPr>
        <p:sp>
          <p:nvSpPr>
            <p:cNvPr id="390" name="Google Shape;390;p18"/>
            <p:cNvSpPr/>
            <p:nvPr/>
          </p:nvSpPr>
          <p:spPr>
            <a:xfrm>
              <a:off x="4978478" y="1207304"/>
              <a:ext cx="2637224" cy="5972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91" name="Google Shape;391;p18"/>
            <p:cNvSpPr/>
            <p:nvPr/>
          </p:nvSpPr>
          <p:spPr>
            <a:xfrm>
              <a:off x="2341254" y="1207304"/>
              <a:ext cx="2637224" cy="59727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92" name="Google Shape;392;p18"/>
            <p:cNvSpPr/>
            <p:nvPr/>
          </p:nvSpPr>
          <p:spPr>
            <a:xfrm>
              <a:off x="1996927" y="217738"/>
              <a:ext cx="5963102" cy="98956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18"/>
            <p:cNvSpPr txBox="1"/>
            <p:nvPr/>
          </p:nvSpPr>
          <p:spPr>
            <a:xfrm>
              <a:off x="1996927" y="217738"/>
              <a:ext cx="5963102" cy="9895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Типы характера</a:t>
              </a:r>
              <a:r>
                <a:rPr b="0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в зависимости от степени развития волевых черт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4" name="Google Shape;394;p18"/>
            <p:cNvSpPr/>
            <p:nvPr/>
          </p:nvSpPr>
          <p:spPr>
            <a:xfrm>
              <a:off x="2665" y="1804575"/>
              <a:ext cx="4677176" cy="927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8"/>
            <p:cNvSpPr txBox="1"/>
            <p:nvPr/>
          </p:nvSpPr>
          <p:spPr>
            <a:xfrm>
              <a:off x="2665" y="1804575"/>
              <a:ext cx="4677176" cy="927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сильный характер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6" name="Google Shape;396;p18"/>
            <p:cNvSpPr/>
            <p:nvPr/>
          </p:nvSpPr>
          <p:spPr>
            <a:xfrm>
              <a:off x="5277114" y="1804575"/>
              <a:ext cx="4677176" cy="927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8"/>
            <p:cNvSpPr txBox="1"/>
            <p:nvPr/>
          </p:nvSpPr>
          <p:spPr>
            <a:xfrm>
              <a:off x="5277114" y="1804575"/>
              <a:ext cx="4677176" cy="927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слабый характер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398" name="Google Shape;398;p18"/>
          <p:cNvGrpSpPr/>
          <p:nvPr/>
        </p:nvGrpSpPr>
        <p:grpSpPr>
          <a:xfrm>
            <a:off x="1104900" y="4517611"/>
            <a:ext cx="9980682" cy="2228245"/>
            <a:chOff x="1669353" y="1894066"/>
            <a:chExt cx="8960400" cy="727200"/>
          </a:xfrm>
        </p:grpSpPr>
        <p:sp>
          <p:nvSpPr>
            <p:cNvPr id="399" name="Google Shape;399;p18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18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Твёрдый характер</a:t>
              </a:r>
              <a:endParaRPr/>
            </a:p>
            <a:p>
              <a:pPr indent="0" lvl="0" marL="0" marR="0" rtl="0" algn="ctr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означает:</a:t>
              </a:r>
              <a:endParaRPr/>
            </a:p>
            <a:p>
              <a:pPr indent="-285750" lvl="0" marL="285750" marR="0" rtl="0" algn="l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•"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способность человека противостоять внешним влияниям;</a:t>
              </a:r>
              <a:endParaRPr/>
            </a:p>
            <a:p>
              <a:pPr indent="-285750" lvl="0" marL="285750" marR="0" rtl="0" algn="l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•"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способность вырабатывать собственное понимание того, что нужно делать;</a:t>
              </a:r>
              <a:endParaRPr/>
            </a:p>
            <a:p>
              <a:pPr indent="-285750" lvl="0" marL="285750" marR="0" rtl="0" algn="l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•"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способность последовательно добиваться намеченного;</a:t>
              </a:r>
              <a:endParaRPr/>
            </a:p>
            <a:p>
              <a:pPr indent="0" lvl="0" marL="0" marR="0" rtl="0" algn="ctr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позволяет:</a:t>
              </a:r>
              <a:endParaRPr/>
            </a:p>
            <a:p>
              <a:pPr indent="-285750" lvl="0" marL="285750" marR="0" rtl="0" algn="l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•"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быть самостоятельной личностью;</a:t>
              </a:r>
              <a:endParaRPr/>
            </a:p>
            <a:p>
              <a:pPr indent="-285750" lvl="0" marL="285750" marR="0" rtl="0" algn="l">
                <a:lnSpc>
                  <a:spcPct val="5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Arial"/>
                <a:buChar char="•"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осуществлять самоформирование.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407" name="Google Shape;407;p19"/>
          <p:cNvGrpSpPr/>
          <p:nvPr/>
        </p:nvGrpSpPr>
        <p:grpSpPr>
          <a:xfrm>
            <a:off x="1388538" y="1297636"/>
            <a:ext cx="9611776" cy="5418667"/>
            <a:chOff x="283638" y="0"/>
            <a:chExt cx="9611776" cy="5418667"/>
          </a:xfrm>
        </p:grpSpPr>
        <p:sp>
          <p:nvSpPr>
            <p:cNvPr id="408" name="Google Shape;408;p19"/>
            <p:cNvSpPr/>
            <p:nvPr/>
          </p:nvSpPr>
          <p:spPr>
            <a:xfrm>
              <a:off x="283638" y="0"/>
              <a:ext cx="5418667" cy="5418667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19"/>
            <p:cNvSpPr/>
            <p:nvPr/>
          </p:nvSpPr>
          <p:spPr>
            <a:xfrm>
              <a:off x="2907959" y="760437"/>
              <a:ext cx="6987455" cy="1282700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19"/>
            <p:cNvSpPr txBox="1"/>
            <p:nvPr/>
          </p:nvSpPr>
          <p:spPr>
            <a:xfrm>
              <a:off x="2970575" y="823053"/>
              <a:ext cx="6862223" cy="115746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главную роль в формировании характера играет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осознанное и ответственное отношение к себе, умение ставить перед собой чёткие задачи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1" name="Google Shape;411;p19"/>
            <p:cNvSpPr/>
            <p:nvPr/>
          </p:nvSpPr>
          <p:spPr>
            <a:xfrm>
              <a:off x="2907959" y="2203475"/>
              <a:ext cx="6987455" cy="1282700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19"/>
            <p:cNvSpPr txBox="1"/>
            <p:nvPr/>
          </p:nvSpPr>
          <p:spPr>
            <a:xfrm>
              <a:off x="2970575" y="2266091"/>
              <a:ext cx="6862223" cy="115746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формируется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в конкретных жизненных ситуациях, в процессе деятельности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3" name="Google Shape;413;p19"/>
            <p:cNvSpPr/>
            <p:nvPr/>
          </p:nvSpPr>
          <p:spPr>
            <a:xfrm>
              <a:off x="2907959" y="3646512"/>
              <a:ext cx="6987455" cy="1282700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19"/>
            <p:cNvSpPr txBox="1"/>
            <p:nvPr/>
          </p:nvSpPr>
          <p:spPr>
            <a:xfrm>
              <a:off x="2970575" y="3709128"/>
              <a:ext cx="6862223" cy="115746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основывается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на природных задатках, темпераменте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415" name="Google Shape;415;p19"/>
          <p:cNvGrpSpPr/>
          <p:nvPr/>
        </p:nvGrpSpPr>
        <p:grpSpPr>
          <a:xfrm>
            <a:off x="3188869" y="2925673"/>
            <a:ext cx="796535" cy="3173203"/>
            <a:chOff x="2907959" y="760437"/>
            <a:chExt cx="6987455" cy="1282700"/>
          </a:xfrm>
        </p:grpSpPr>
        <p:sp>
          <p:nvSpPr>
            <p:cNvPr id="416" name="Google Shape;416;p19"/>
            <p:cNvSpPr/>
            <p:nvPr/>
          </p:nvSpPr>
          <p:spPr>
            <a:xfrm>
              <a:off x="2907959" y="760437"/>
              <a:ext cx="6987455" cy="12827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19"/>
            <p:cNvSpPr txBox="1"/>
            <p:nvPr/>
          </p:nvSpPr>
          <p:spPr>
            <a:xfrm rot="-5400000">
              <a:off x="5822952" y="-2029324"/>
              <a:ext cx="1157468" cy="68622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32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ХАРАКТЕР</a:t>
              </a:r>
              <a:endParaRPr sz="32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Cambria"/>
              <a:buNone/>
            </a:pPr>
            <a:r>
              <a:rPr lang="ru-RU" sz="4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</a:pPr>
            <a:r>
              <a:rPr lang="ru-RU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</a:pPr>
            <a:r>
              <a:rPr lang="ru-RU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характера.</a:t>
            </a:r>
            <a:endParaRPr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</a:pPr>
            <a:r>
              <a:rPr lang="ru-RU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развития.</a:t>
            </a:r>
            <a:endParaRPr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характера, типы и черты характера</a:t>
            </a:r>
            <a:endParaRPr/>
          </a:p>
        </p:txBody>
      </p:sp>
      <p:grpSp>
        <p:nvGrpSpPr>
          <p:cNvPr id="424" name="Google Shape;424;p20"/>
          <p:cNvGrpSpPr/>
          <p:nvPr/>
        </p:nvGrpSpPr>
        <p:grpSpPr>
          <a:xfrm>
            <a:off x="1107824" y="3170007"/>
            <a:ext cx="9974833" cy="1424976"/>
            <a:chOff x="2924" y="1996845"/>
            <a:chExt cx="9974833" cy="1424976"/>
          </a:xfrm>
        </p:grpSpPr>
        <p:sp>
          <p:nvSpPr>
            <p:cNvPr id="425" name="Google Shape;425;p20"/>
            <p:cNvSpPr/>
            <p:nvPr/>
          </p:nvSpPr>
          <p:spPr>
            <a:xfrm>
              <a:off x="2924" y="1996845"/>
              <a:ext cx="3562440" cy="1424976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20"/>
            <p:cNvSpPr txBox="1"/>
            <p:nvPr/>
          </p:nvSpPr>
          <p:spPr>
            <a:xfrm>
              <a:off x="715412" y="1996845"/>
              <a:ext cx="2137464" cy="14249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4000" lIns="72000" spcFirstLastPara="1" rIns="24000" wrap="square" tIns="2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Черты, связанные с общением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7" name="Google Shape;427;p20"/>
            <p:cNvSpPr/>
            <p:nvPr/>
          </p:nvSpPr>
          <p:spPr>
            <a:xfrm>
              <a:off x="3209120" y="1996845"/>
              <a:ext cx="3562440" cy="1424976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20"/>
            <p:cNvSpPr txBox="1"/>
            <p:nvPr/>
          </p:nvSpPr>
          <p:spPr>
            <a:xfrm>
              <a:off x="3921608" y="1996845"/>
              <a:ext cx="2137464" cy="14249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4000" lIns="72000" spcFirstLastPara="1" rIns="24000" wrap="square" tIns="2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Черты, связанные с учёбой и трудом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29" name="Google Shape;429;p20"/>
            <p:cNvSpPr/>
            <p:nvPr/>
          </p:nvSpPr>
          <p:spPr>
            <a:xfrm>
              <a:off x="6415317" y="1996845"/>
              <a:ext cx="3562440" cy="1424976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20"/>
            <p:cNvSpPr txBox="1"/>
            <p:nvPr/>
          </p:nvSpPr>
          <p:spPr>
            <a:xfrm>
              <a:off x="7127805" y="1996845"/>
              <a:ext cx="2137464" cy="14249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4000" lIns="72000" spcFirstLastPara="1" rIns="24000" wrap="square" tIns="2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Волевые черты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431" name="Google Shape;431;p20"/>
          <p:cNvGrpSpPr/>
          <p:nvPr/>
        </p:nvGrpSpPr>
        <p:grpSpPr>
          <a:xfrm>
            <a:off x="1104900" y="2270124"/>
            <a:ext cx="9980682" cy="603849"/>
            <a:chOff x="1669353" y="1894066"/>
            <a:chExt cx="8960400" cy="727200"/>
          </a:xfrm>
        </p:grpSpPr>
        <p:sp>
          <p:nvSpPr>
            <p:cNvPr id="432" name="Google Shape;432;p20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20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Формирование характера</a:t>
              </a:r>
              <a:endParaRPr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434" name="Google Shape;434;p20"/>
          <p:cNvGrpSpPr/>
          <p:nvPr/>
        </p:nvGrpSpPr>
        <p:grpSpPr>
          <a:xfrm>
            <a:off x="1104900" y="4901180"/>
            <a:ext cx="9980682" cy="745418"/>
            <a:chOff x="1669353" y="1894066"/>
            <a:chExt cx="8960400" cy="727200"/>
          </a:xfrm>
        </p:grpSpPr>
        <p:sp>
          <p:nvSpPr>
            <p:cNvPr id="435" name="Google Shape;435;p20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20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 совершеннолетию характер человека приобретает стабильные очертания, однако продол- жает формироваться на протяжении всей жизни в процессе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самовоспитания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pSp>
        <p:nvGrpSpPr>
          <p:cNvPr id="443" name="Google Shape;443;p21"/>
          <p:cNvGrpSpPr/>
          <p:nvPr/>
        </p:nvGrpSpPr>
        <p:grpSpPr>
          <a:xfrm>
            <a:off x="1104905" y="1574490"/>
            <a:ext cx="9980670" cy="5001705"/>
            <a:chOff x="5" y="135156"/>
            <a:chExt cx="9980670" cy="5001705"/>
          </a:xfrm>
        </p:grpSpPr>
        <p:sp>
          <p:nvSpPr>
            <p:cNvPr id="444" name="Google Shape;444;p21"/>
            <p:cNvSpPr/>
            <p:nvPr/>
          </p:nvSpPr>
          <p:spPr>
            <a:xfrm>
              <a:off x="8853086" y="2299584"/>
              <a:ext cx="91440" cy="45221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5" name="Google Shape;445;p21"/>
            <p:cNvSpPr/>
            <p:nvPr/>
          </p:nvSpPr>
          <p:spPr>
            <a:xfrm>
              <a:off x="4990340" y="1183098"/>
              <a:ext cx="3908465" cy="4522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6" name="Google Shape;446;p21"/>
            <p:cNvSpPr/>
            <p:nvPr/>
          </p:nvSpPr>
          <p:spPr>
            <a:xfrm>
              <a:off x="6247442" y="2299584"/>
              <a:ext cx="91440" cy="45221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7" name="Google Shape;447;p21"/>
            <p:cNvSpPr/>
            <p:nvPr/>
          </p:nvSpPr>
          <p:spPr>
            <a:xfrm>
              <a:off x="4990340" y="1183098"/>
              <a:ext cx="1302821" cy="4522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8" name="Google Shape;448;p21"/>
            <p:cNvSpPr/>
            <p:nvPr/>
          </p:nvSpPr>
          <p:spPr>
            <a:xfrm>
              <a:off x="3641798" y="2299584"/>
              <a:ext cx="91440" cy="45221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9" name="Google Shape;449;p21"/>
            <p:cNvSpPr/>
            <p:nvPr/>
          </p:nvSpPr>
          <p:spPr>
            <a:xfrm>
              <a:off x="3687518" y="1183098"/>
              <a:ext cx="1302821" cy="4522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50" name="Google Shape;450;p21"/>
            <p:cNvSpPr/>
            <p:nvPr/>
          </p:nvSpPr>
          <p:spPr>
            <a:xfrm>
              <a:off x="1036154" y="2299584"/>
              <a:ext cx="91440" cy="45221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51" name="Google Shape;451;p21"/>
            <p:cNvSpPr/>
            <p:nvPr/>
          </p:nvSpPr>
          <p:spPr>
            <a:xfrm>
              <a:off x="1081874" y="1183098"/>
              <a:ext cx="3908465" cy="4522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52" name="Google Shape;452;p21"/>
            <p:cNvSpPr/>
            <p:nvPr/>
          </p:nvSpPr>
          <p:spPr>
            <a:xfrm>
              <a:off x="5" y="135156"/>
              <a:ext cx="9980670" cy="104794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21"/>
            <p:cNvSpPr txBox="1"/>
            <p:nvPr/>
          </p:nvSpPr>
          <p:spPr>
            <a:xfrm>
              <a:off x="5" y="135156"/>
              <a:ext cx="9980670" cy="10479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Способности – </a:t>
              </a:r>
              <a:r>
                <a:rPr b="0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индивидуальные особенности личности, которые являются предпосылками успешного выполнения одного или нескольких видов деятельности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4" name="Google Shape;454;p21"/>
            <p:cNvSpPr/>
            <p:nvPr/>
          </p:nvSpPr>
          <p:spPr>
            <a:xfrm>
              <a:off x="5162" y="1635318"/>
              <a:ext cx="2153424" cy="6642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21"/>
            <p:cNvSpPr txBox="1"/>
            <p:nvPr/>
          </p:nvSpPr>
          <p:spPr>
            <a:xfrm>
              <a:off x="5162" y="1635318"/>
              <a:ext cx="2153424" cy="6642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включают в себя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6" name="Google Shape;456;p21"/>
            <p:cNvSpPr/>
            <p:nvPr/>
          </p:nvSpPr>
          <p:spPr>
            <a:xfrm>
              <a:off x="5162" y="2751804"/>
              <a:ext cx="2153424" cy="23850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21"/>
            <p:cNvSpPr txBox="1"/>
            <p:nvPr/>
          </p:nvSpPr>
          <p:spPr>
            <a:xfrm>
              <a:off x="5162" y="2751804"/>
              <a:ext cx="2153424" cy="23850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знания, умения, навыки, готовность к обучению новым способам и приёмам деятельности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8" name="Google Shape;458;p21"/>
            <p:cNvSpPr/>
            <p:nvPr/>
          </p:nvSpPr>
          <p:spPr>
            <a:xfrm>
              <a:off x="2610806" y="1635318"/>
              <a:ext cx="2153424" cy="6642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21"/>
            <p:cNvSpPr txBox="1"/>
            <p:nvPr/>
          </p:nvSpPr>
          <p:spPr>
            <a:xfrm>
              <a:off x="2610806" y="1635318"/>
              <a:ext cx="2153424" cy="6642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проявляются в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0" name="Google Shape;460;p21"/>
            <p:cNvSpPr/>
            <p:nvPr/>
          </p:nvSpPr>
          <p:spPr>
            <a:xfrm>
              <a:off x="2610806" y="2751804"/>
              <a:ext cx="2153424" cy="23850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21"/>
            <p:cNvSpPr txBox="1"/>
            <p:nvPr/>
          </p:nvSpPr>
          <p:spPr>
            <a:xfrm>
              <a:off x="2610806" y="2751804"/>
              <a:ext cx="2153424" cy="23850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динамике приобретения знаний, умений, навыков, процессе освоения конкретной деятельностью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2" name="Google Shape;462;p21"/>
            <p:cNvSpPr/>
            <p:nvPr/>
          </p:nvSpPr>
          <p:spPr>
            <a:xfrm>
              <a:off x="5216450" y="1635318"/>
              <a:ext cx="2153424" cy="6642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21"/>
            <p:cNvSpPr txBox="1"/>
            <p:nvPr/>
          </p:nvSpPr>
          <p:spPr>
            <a:xfrm>
              <a:off x="5216450" y="1635318"/>
              <a:ext cx="2153424" cy="6642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влияют на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4" name="Google Shape;464;p21"/>
            <p:cNvSpPr/>
            <p:nvPr/>
          </p:nvSpPr>
          <p:spPr>
            <a:xfrm>
              <a:off x="5216450" y="2751804"/>
              <a:ext cx="2153424" cy="23850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21"/>
            <p:cNvSpPr txBox="1"/>
            <p:nvPr/>
          </p:nvSpPr>
          <p:spPr>
            <a:xfrm>
              <a:off x="5216450" y="2751804"/>
              <a:ext cx="2153424" cy="23850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качество выполнения деятельности, её успешность и уровень достижений, способ выполнения деятельности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6" name="Google Shape;466;p21"/>
            <p:cNvSpPr/>
            <p:nvPr/>
          </p:nvSpPr>
          <p:spPr>
            <a:xfrm>
              <a:off x="7822093" y="1635318"/>
              <a:ext cx="2153424" cy="6642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21"/>
            <p:cNvSpPr txBox="1"/>
            <p:nvPr/>
          </p:nvSpPr>
          <p:spPr>
            <a:xfrm>
              <a:off x="7822093" y="1635318"/>
              <a:ext cx="2153424" cy="6642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основываются на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8" name="Google Shape;468;p21"/>
            <p:cNvSpPr/>
            <p:nvPr/>
          </p:nvSpPr>
          <p:spPr>
            <a:xfrm>
              <a:off x="7822093" y="2751804"/>
              <a:ext cx="2153424" cy="23850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21"/>
            <p:cNvSpPr txBox="1"/>
            <p:nvPr/>
          </p:nvSpPr>
          <p:spPr>
            <a:xfrm>
              <a:off x="7822093" y="2751804"/>
              <a:ext cx="2153424" cy="23850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задатки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– анатомические и физиологические особенности нервной системы, составляющие биологическую основу развития способностей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pSp>
        <p:nvGrpSpPr>
          <p:cNvPr id="476" name="Google Shape;476;p22"/>
          <p:cNvGrpSpPr/>
          <p:nvPr/>
        </p:nvGrpSpPr>
        <p:grpSpPr>
          <a:xfrm>
            <a:off x="352340" y="1458881"/>
            <a:ext cx="11463872" cy="5232923"/>
            <a:chOff x="648" y="19547"/>
            <a:chExt cx="11463872" cy="5232923"/>
          </a:xfrm>
        </p:grpSpPr>
        <p:sp>
          <p:nvSpPr>
            <p:cNvPr id="477" name="Google Shape;477;p22"/>
            <p:cNvSpPr/>
            <p:nvPr/>
          </p:nvSpPr>
          <p:spPr>
            <a:xfrm>
              <a:off x="10103157" y="2989001"/>
              <a:ext cx="91440" cy="32991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78" name="Google Shape;478;p22"/>
            <p:cNvSpPr/>
            <p:nvPr/>
          </p:nvSpPr>
          <p:spPr>
            <a:xfrm>
              <a:off x="8668278" y="2183799"/>
              <a:ext cx="1480599" cy="3299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79" name="Google Shape;479;p22"/>
            <p:cNvSpPr/>
            <p:nvPr/>
          </p:nvSpPr>
          <p:spPr>
            <a:xfrm>
              <a:off x="7141959" y="2989001"/>
              <a:ext cx="91440" cy="32991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0" name="Google Shape;480;p22"/>
            <p:cNvSpPr/>
            <p:nvPr/>
          </p:nvSpPr>
          <p:spPr>
            <a:xfrm>
              <a:off x="7187679" y="2183799"/>
              <a:ext cx="1480599" cy="32991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1" name="Google Shape;481;p22"/>
            <p:cNvSpPr/>
            <p:nvPr/>
          </p:nvSpPr>
          <p:spPr>
            <a:xfrm>
              <a:off x="6530571" y="1352095"/>
              <a:ext cx="2137706" cy="3299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2" name="Google Shape;482;p22"/>
            <p:cNvSpPr/>
            <p:nvPr/>
          </p:nvSpPr>
          <p:spPr>
            <a:xfrm>
              <a:off x="4346823" y="2184475"/>
              <a:ext cx="91440" cy="32991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3" name="Google Shape;483;p22"/>
            <p:cNvSpPr/>
            <p:nvPr/>
          </p:nvSpPr>
          <p:spPr>
            <a:xfrm>
              <a:off x="4392543" y="1352095"/>
              <a:ext cx="2138028" cy="32991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4" name="Google Shape;484;p22"/>
            <p:cNvSpPr/>
            <p:nvPr/>
          </p:nvSpPr>
          <p:spPr>
            <a:xfrm>
              <a:off x="4796289" y="598705"/>
              <a:ext cx="1734282" cy="3299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5" name="Google Shape;485;p22"/>
            <p:cNvSpPr/>
            <p:nvPr/>
          </p:nvSpPr>
          <p:spPr>
            <a:xfrm>
              <a:off x="1411130" y="1732215"/>
              <a:ext cx="91440" cy="329910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6" name="Google Shape;486;p22"/>
            <p:cNvSpPr/>
            <p:nvPr/>
          </p:nvSpPr>
          <p:spPr>
            <a:xfrm>
              <a:off x="1456850" y="598705"/>
              <a:ext cx="3339438" cy="32991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7" name="Google Shape;487;p22"/>
            <p:cNvSpPr/>
            <p:nvPr/>
          </p:nvSpPr>
          <p:spPr>
            <a:xfrm>
              <a:off x="2295197" y="19547"/>
              <a:ext cx="5002182" cy="5791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22"/>
            <p:cNvSpPr txBox="1"/>
            <p:nvPr/>
          </p:nvSpPr>
          <p:spPr>
            <a:xfrm>
              <a:off x="2295197" y="19547"/>
              <a:ext cx="5002182" cy="5791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Виды способностей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1096" y="928615"/>
              <a:ext cx="2911507" cy="8035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22"/>
            <p:cNvSpPr txBox="1"/>
            <p:nvPr/>
          </p:nvSpPr>
          <p:spPr>
            <a:xfrm>
              <a:off x="1096" y="928615"/>
              <a:ext cx="2911507" cy="8035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природные (биологические обусловленные)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648" y="2062125"/>
              <a:ext cx="2912403" cy="91519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22"/>
            <p:cNvSpPr txBox="1"/>
            <p:nvPr/>
          </p:nvSpPr>
          <p:spPr>
            <a:xfrm>
              <a:off x="648" y="2062125"/>
              <a:ext cx="2912403" cy="91519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психомоторика, восприятие, память, внимание и т.д.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3469661" y="928615"/>
              <a:ext cx="6121820" cy="42347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22"/>
            <p:cNvSpPr txBox="1"/>
            <p:nvPr/>
          </p:nvSpPr>
          <p:spPr>
            <a:xfrm>
              <a:off x="3469661" y="928615"/>
              <a:ext cx="6121820" cy="42347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социальные (обусловленные социальной средой)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5" name="Google Shape;495;p22"/>
            <p:cNvSpPr/>
            <p:nvPr/>
          </p:nvSpPr>
          <p:spPr>
            <a:xfrm>
              <a:off x="3243284" y="1682005"/>
              <a:ext cx="2298518" cy="50246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22"/>
            <p:cNvSpPr txBox="1"/>
            <p:nvPr/>
          </p:nvSpPr>
          <p:spPr>
            <a:xfrm>
              <a:off x="3243284" y="1682005"/>
              <a:ext cx="2298518" cy="50246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общие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3242962" y="2514385"/>
              <a:ext cx="2299162" cy="132853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22"/>
            <p:cNvSpPr txBox="1"/>
            <p:nvPr/>
          </p:nvSpPr>
          <p:spPr>
            <a:xfrm>
              <a:off x="3242962" y="2514385"/>
              <a:ext cx="2299162" cy="132853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способности, облегчающие освоение любого вида деятельности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7518697" y="1682005"/>
              <a:ext cx="2299162" cy="5017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22"/>
            <p:cNvSpPr txBox="1"/>
            <p:nvPr/>
          </p:nvSpPr>
          <p:spPr>
            <a:xfrm>
              <a:off x="7518697" y="1682005"/>
              <a:ext cx="2299162" cy="5017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специальные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1" name="Google Shape;501;p22"/>
            <p:cNvSpPr/>
            <p:nvPr/>
          </p:nvSpPr>
          <p:spPr>
            <a:xfrm>
              <a:off x="5872035" y="2513710"/>
              <a:ext cx="2631287" cy="47529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22"/>
            <p:cNvSpPr txBox="1"/>
            <p:nvPr/>
          </p:nvSpPr>
          <p:spPr>
            <a:xfrm>
              <a:off x="5872035" y="2513710"/>
              <a:ext cx="2631287" cy="47529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учебные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5872035" y="3318912"/>
              <a:ext cx="2631287" cy="19335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22"/>
            <p:cNvSpPr txBox="1"/>
            <p:nvPr/>
          </p:nvSpPr>
          <p:spPr>
            <a:xfrm>
              <a:off x="5872035" y="3318912"/>
              <a:ext cx="2631287" cy="19335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определяют успешность обучения и усвоения знаний, умений и навыков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8833233" y="2513710"/>
              <a:ext cx="2631287" cy="47529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22"/>
            <p:cNvSpPr txBox="1"/>
            <p:nvPr/>
          </p:nvSpPr>
          <p:spPr>
            <a:xfrm>
              <a:off x="8833233" y="2513710"/>
              <a:ext cx="2631287" cy="47529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творческие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8833343" y="3318912"/>
              <a:ext cx="2631068" cy="19335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22"/>
            <p:cNvSpPr txBox="1"/>
            <p:nvPr/>
          </p:nvSpPr>
          <p:spPr>
            <a:xfrm>
              <a:off x="8833343" y="3318912"/>
              <a:ext cx="2631068" cy="19335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определяют успешность создания предметов материальной и духовной культуры, производство новых вещей и идей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pSp>
        <p:nvGrpSpPr>
          <p:cNvPr id="515" name="Google Shape;515;p23"/>
          <p:cNvGrpSpPr/>
          <p:nvPr/>
        </p:nvGrpSpPr>
        <p:grpSpPr>
          <a:xfrm>
            <a:off x="1896139" y="1432360"/>
            <a:ext cx="8398202" cy="5223180"/>
            <a:chOff x="791239" y="375"/>
            <a:chExt cx="8398202" cy="5223180"/>
          </a:xfrm>
        </p:grpSpPr>
        <p:sp>
          <p:nvSpPr>
            <p:cNvPr id="516" name="Google Shape;516;p23"/>
            <p:cNvSpPr/>
            <p:nvPr/>
          </p:nvSpPr>
          <p:spPr>
            <a:xfrm>
              <a:off x="8397649" y="1155777"/>
              <a:ext cx="475075" cy="382905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7" name="Google Shape;517;p23"/>
            <p:cNvSpPr/>
            <p:nvPr/>
          </p:nvSpPr>
          <p:spPr>
            <a:xfrm>
              <a:off x="8397649" y="1155777"/>
              <a:ext cx="475075" cy="315109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8" name="Google Shape;518;p23"/>
            <p:cNvSpPr/>
            <p:nvPr/>
          </p:nvSpPr>
          <p:spPr>
            <a:xfrm>
              <a:off x="8397649" y="1155777"/>
              <a:ext cx="475075" cy="247313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9" name="Google Shape;519;p23"/>
            <p:cNvSpPr/>
            <p:nvPr/>
          </p:nvSpPr>
          <p:spPr>
            <a:xfrm>
              <a:off x="8397649" y="1155777"/>
              <a:ext cx="475075" cy="179517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0" name="Google Shape;520;p23"/>
            <p:cNvSpPr/>
            <p:nvPr/>
          </p:nvSpPr>
          <p:spPr>
            <a:xfrm>
              <a:off x="8397649" y="1155777"/>
              <a:ext cx="475075" cy="111720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1" name="Google Shape;521;p23"/>
            <p:cNvSpPr/>
            <p:nvPr/>
          </p:nvSpPr>
          <p:spPr>
            <a:xfrm>
              <a:off x="8397649" y="1155777"/>
              <a:ext cx="475075" cy="43924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2" name="Google Shape;522;p23"/>
            <p:cNvSpPr/>
            <p:nvPr/>
          </p:nvSpPr>
          <p:spPr>
            <a:xfrm>
              <a:off x="4990340" y="477814"/>
              <a:ext cx="2615517" cy="20052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3" name="Google Shape;523;p23"/>
            <p:cNvSpPr/>
            <p:nvPr/>
          </p:nvSpPr>
          <p:spPr>
            <a:xfrm>
              <a:off x="1107955" y="1155777"/>
              <a:ext cx="475075" cy="382905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4" name="Google Shape;524;p23"/>
            <p:cNvSpPr/>
            <p:nvPr/>
          </p:nvSpPr>
          <p:spPr>
            <a:xfrm>
              <a:off x="1107955" y="1155777"/>
              <a:ext cx="475075" cy="315109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5" name="Google Shape;525;p23"/>
            <p:cNvSpPr/>
            <p:nvPr/>
          </p:nvSpPr>
          <p:spPr>
            <a:xfrm>
              <a:off x="1107955" y="1155777"/>
              <a:ext cx="475075" cy="247313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6" name="Google Shape;526;p23"/>
            <p:cNvSpPr/>
            <p:nvPr/>
          </p:nvSpPr>
          <p:spPr>
            <a:xfrm>
              <a:off x="1107955" y="1155777"/>
              <a:ext cx="475075" cy="179517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7" name="Google Shape;527;p23"/>
            <p:cNvSpPr/>
            <p:nvPr/>
          </p:nvSpPr>
          <p:spPr>
            <a:xfrm>
              <a:off x="1107955" y="1155777"/>
              <a:ext cx="475075" cy="11172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8" name="Google Shape;528;p23"/>
            <p:cNvSpPr/>
            <p:nvPr/>
          </p:nvSpPr>
          <p:spPr>
            <a:xfrm>
              <a:off x="1107955" y="1155777"/>
              <a:ext cx="475075" cy="43924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29" name="Google Shape;529;p23"/>
            <p:cNvSpPr/>
            <p:nvPr/>
          </p:nvSpPr>
          <p:spPr>
            <a:xfrm>
              <a:off x="2374822" y="477814"/>
              <a:ext cx="2615517" cy="200524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30" name="Google Shape;530;p23"/>
            <p:cNvSpPr/>
            <p:nvPr/>
          </p:nvSpPr>
          <p:spPr>
            <a:xfrm>
              <a:off x="3181138" y="375"/>
              <a:ext cx="3618404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23"/>
            <p:cNvSpPr txBox="1"/>
            <p:nvPr/>
          </p:nvSpPr>
          <p:spPr>
            <a:xfrm>
              <a:off x="3181138" y="375"/>
              <a:ext cx="3618404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Способности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2" name="Google Shape;532;p23"/>
            <p:cNvSpPr/>
            <p:nvPr/>
          </p:nvSpPr>
          <p:spPr>
            <a:xfrm>
              <a:off x="791239" y="678338"/>
              <a:ext cx="316716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23"/>
            <p:cNvSpPr txBox="1"/>
            <p:nvPr/>
          </p:nvSpPr>
          <p:spPr>
            <a:xfrm>
              <a:off x="791239" y="678338"/>
              <a:ext cx="316716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общие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4" name="Google Shape;534;p23"/>
            <p:cNvSpPr/>
            <p:nvPr/>
          </p:nvSpPr>
          <p:spPr>
            <a:xfrm>
              <a:off x="1583031" y="1356301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23"/>
            <p:cNvSpPr txBox="1"/>
            <p:nvPr/>
          </p:nvSpPr>
          <p:spPr>
            <a:xfrm>
              <a:off x="1583031" y="1356301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хорошая память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6" name="Google Shape;536;p23"/>
            <p:cNvSpPr/>
            <p:nvPr/>
          </p:nvSpPr>
          <p:spPr>
            <a:xfrm>
              <a:off x="1583031" y="2034264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23"/>
            <p:cNvSpPr txBox="1"/>
            <p:nvPr/>
          </p:nvSpPr>
          <p:spPr>
            <a:xfrm>
              <a:off x="1583031" y="2034264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творческое воображение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8" name="Google Shape;538;p23"/>
            <p:cNvSpPr/>
            <p:nvPr/>
          </p:nvSpPr>
          <p:spPr>
            <a:xfrm>
              <a:off x="1583031" y="2712228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23"/>
            <p:cNvSpPr txBox="1"/>
            <p:nvPr/>
          </p:nvSpPr>
          <p:spPr>
            <a:xfrm>
              <a:off x="1583031" y="2712228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креативность мышления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40" name="Google Shape;540;p23"/>
            <p:cNvSpPr/>
            <p:nvPr/>
          </p:nvSpPr>
          <p:spPr>
            <a:xfrm>
              <a:off x="1583031" y="3390191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23"/>
            <p:cNvSpPr txBox="1"/>
            <p:nvPr/>
          </p:nvSpPr>
          <p:spPr>
            <a:xfrm>
              <a:off x="1583031" y="3390191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глубина ума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42" name="Google Shape;542;p23"/>
            <p:cNvSpPr/>
            <p:nvPr/>
          </p:nvSpPr>
          <p:spPr>
            <a:xfrm>
              <a:off x="1583031" y="4068154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23"/>
            <p:cNvSpPr txBox="1"/>
            <p:nvPr/>
          </p:nvSpPr>
          <p:spPr>
            <a:xfrm>
              <a:off x="1583031" y="4068154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гибкость ума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44" name="Google Shape;544;p23"/>
            <p:cNvSpPr/>
            <p:nvPr/>
          </p:nvSpPr>
          <p:spPr>
            <a:xfrm>
              <a:off x="1583031" y="4746117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23"/>
            <p:cNvSpPr txBox="1"/>
            <p:nvPr/>
          </p:nvSpPr>
          <p:spPr>
            <a:xfrm>
              <a:off x="1583031" y="4746117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8572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наблюдательность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46" name="Google Shape;546;p23"/>
            <p:cNvSpPr/>
            <p:nvPr/>
          </p:nvSpPr>
          <p:spPr>
            <a:xfrm>
              <a:off x="6022274" y="678338"/>
              <a:ext cx="316716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" name="Google Shape;547;p23"/>
            <p:cNvSpPr txBox="1"/>
            <p:nvPr/>
          </p:nvSpPr>
          <p:spPr>
            <a:xfrm>
              <a:off x="6022274" y="678338"/>
              <a:ext cx="316716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специальные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48" name="Google Shape;548;p23"/>
            <p:cNvSpPr/>
            <p:nvPr/>
          </p:nvSpPr>
          <p:spPr>
            <a:xfrm>
              <a:off x="5090602" y="1356301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23"/>
            <p:cNvSpPr txBox="1"/>
            <p:nvPr/>
          </p:nvSpPr>
          <p:spPr>
            <a:xfrm>
              <a:off x="5090602" y="1356301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художественные  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0" name="Google Shape;550;p23"/>
            <p:cNvSpPr/>
            <p:nvPr/>
          </p:nvSpPr>
          <p:spPr>
            <a:xfrm>
              <a:off x="5090602" y="2034264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23"/>
            <p:cNvSpPr txBox="1"/>
            <p:nvPr/>
          </p:nvSpPr>
          <p:spPr>
            <a:xfrm>
              <a:off x="5090602" y="2034264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музыкальные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2" name="Google Shape;552;p23"/>
            <p:cNvSpPr/>
            <p:nvPr/>
          </p:nvSpPr>
          <p:spPr>
            <a:xfrm>
              <a:off x="5090602" y="2712228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p23"/>
            <p:cNvSpPr txBox="1"/>
            <p:nvPr/>
          </p:nvSpPr>
          <p:spPr>
            <a:xfrm>
              <a:off x="5090602" y="2712228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математические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4" name="Google Shape;554;p23"/>
            <p:cNvSpPr/>
            <p:nvPr/>
          </p:nvSpPr>
          <p:spPr>
            <a:xfrm>
              <a:off x="5090602" y="3390191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" name="Google Shape;555;p23"/>
            <p:cNvSpPr txBox="1"/>
            <p:nvPr/>
          </p:nvSpPr>
          <p:spPr>
            <a:xfrm>
              <a:off x="5090602" y="3390191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технические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6" name="Google Shape;556;p23"/>
            <p:cNvSpPr/>
            <p:nvPr/>
          </p:nvSpPr>
          <p:spPr>
            <a:xfrm>
              <a:off x="5090602" y="4068154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23"/>
            <p:cNvSpPr txBox="1"/>
            <p:nvPr/>
          </p:nvSpPr>
          <p:spPr>
            <a:xfrm>
              <a:off x="5090602" y="4068154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организационные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8" name="Google Shape;558;p23"/>
            <p:cNvSpPr/>
            <p:nvPr/>
          </p:nvSpPr>
          <p:spPr>
            <a:xfrm>
              <a:off x="5090602" y="4746117"/>
              <a:ext cx="3307047" cy="477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23"/>
            <p:cNvSpPr txBox="1"/>
            <p:nvPr/>
          </p:nvSpPr>
          <p:spPr>
            <a:xfrm>
              <a:off x="5090602" y="4746117"/>
              <a:ext cx="3307047" cy="477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двигательные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pSp>
        <p:nvGrpSpPr>
          <p:cNvPr id="566" name="Google Shape;566;p24"/>
          <p:cNvGrpSpPr/>
          <p:nvPr/>
        </p:nvGrpSpPr>
        <p:grpSpPr>
          <a:xfrm>
            <a:off x="3563762" y="1481092"/>
            <a:ext cx="5381493" cy="4999993"/>
            <a:chOff x="2458863" y="209336"/>
            <a:chExt cx="5381493" cy="4999993"/>
          </a:xfrm>
        </p:grpSpPr>
        <p:sp>
          <p:nvSpPr>
            <p:cNvPr id="567" name="Google Shape;567;p24"/>
            <p:cNvSpPr/>
            <p:nvPr/>
          </p:nvSpPr>
          <p:spPr>
            <a:xfrm>
              <a:off x="3973628" y="4389059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3790283" y="4463573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24"/>
            <p:cNvSpPr/>
            <p:nvPr/>
          </p:nvSpPr>
          <p:spPr>
            <a:xfrm>
              <a:off x="3602889" y="4525171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24"/>
            <p:cNvSpPr/>
            <p:nvPr/>
          </p:nvSpPr>
          <p:spPr>
            <a:xfrm>
              <a:off x="3412604" y="4572860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4974218" y="3667766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4829045" y="3814807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24"/>
            <p:cNvSpPr/>
            <p:nvPr/>
          </p:nvSpPr>
          <p:spPr>
            <a:xfrm>
              <a:off x="5575150" y="2773602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" name="Google Shape;574;p24"/>
            <p:cNvSpPr/>
            <p:nvPr/>
          </p:nvSpPr>
          <p:spPr>
            <a:xfrm>
              <a:off x="5897883" y="1684211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5736516" y="395621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5856819" y="302727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" name="Google Shape;577;p24"/>
            <p:cNvSpPr/>
            <p:nvPr/>
          </p:nvSpPr>
          <p:spPr>
            <a:xfrm>
              <a:off x="5977121" y="209336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" name="Google Shape;578;p24"/>
            <p:cNvSpPr/>
            <p:nvPr/>
          </p:nvSpPr>
          <p:spPr>
            <a:xfrm>
              <a:off x="6098001" y="302727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6218303" y="395621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" name="Google Shape;580;p24"/>
            <p:cNvSpPr/>
            <p:nvPr/>
          </p:nvSpPr>
          <p:spPr>
            <a:xfrm>
              <a:off x="5977121" y="406053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" name="Google Shape;581;p24"/>
            <p:cNvSpPr/>
            <p:nvPr/>
          </p:nvSpPr>
          <p:spPr>
            <a:xfrm>
              <a:off x="5977121" y="602769"/>
              <a:ext cx="82707" cy="827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" name="Google Shape;582;p24"/>
            <p:cNvSpPr/>
            <p:nvPr/>
          </p:nvSpPr>
          <p:spPr>
            <a:xfrm>
              <a:off x="2953085" y="4731448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24"/>
            <p:cNvSpPr txBox="1"/>
            <p:nvPr/>
          </p:nvSpPr>
          <p:spPr>
            <a:xfrm>
              <a:off x="2976413" y="4754776"/>
              <a:ext cx="1735318" cy="4312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57150" lIns="377175" spcFirstLastPara="1" rIns="57150" wrap="square" tIns="571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5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задатки</a:t>
              </a:r>
              <a:endParaRPr b="1" sz="15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2458863" y="4263254"/>
              <a:ext cx="826498" cy="826108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6997" r="-16998" t="0"/>
              </a:stretch>
            </a:blip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4518747" y="4166634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24"/>
            <p:cNvSpPr txBox="1"/>
            <p:nvPr/>
          </p:nvSpPr>
          <p:spPr>
            <a:xfrm>
              <a:off x="4542075" y="4189962"/>
              <a:ext cx="1735318" cy="4312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57150" lIns="377175" spcFirstLastPara="1" rIns="57150" wrap="square" tIns="571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5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способности</a:t>
              </a:r>
              <a:endParaRPr b="1" sz="15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4024525" y="3698440"/>
              <a:ext cx="826498" cy="826108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6997" r="-16998" t="0"/>
              </a:stretch>
            </a:blip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5367802" y="3350461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24"/>
            <p:cNvSpPr txBox="1"/>
            <p:nvPr/>
          </p:nvSpPr>
          <p:spPr>
            <a:xfrm>
              <a:off x="5391130" y="3373789"/>
              <a:ext cx="1735318" cy="4312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57150" lIns="377175" spcFirstLastPara="1" rIns="57150" wrap="square" tIns="571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5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одарённость</a:t>
              </a:r>
              <a:endParaRPr b="1" sz="15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90" name="Google Shape;590;p24"/>
            <p:cNvSpPr/>
            <p:nvPr/>
          </p:nvSpPr>
          <p:spPr>
            <a:xfrm>
              <a:off x="4873580" y="2882266"/>
              <a:ext cx="826498" cy="826108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6997" r="-16998" t="0"/>
              </a:stretch>
            </a:blip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" name="Google Shape;591;p24"/>
            <p:cNvSpPr/>
            <p:nvPr/>
          </p:nvSpPr>
          <p:spPr>
            <a:xfrm>
              <a:off x="5811416" y="2301308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24"/>
            <p:cNvSpPr txBox="1"/>
            <p:nvPr/>
          </p:nvSpPr>
          <p:spPr>
            <a:xfrm>
              <a:off x="5834744" y="2324636"/>
              <a:ext cx="1735318" cy="4312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57150" lIns="377175" spcFirstLastPara="1" rIns="57150" wrap="square" tIns="571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5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талант</a:t>
              </a:r>
              <a:endParaRPr b="1" sz="15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93" name="Google Shape;593;p24"/>
            <p:cNvSpPr/>
            <p:nvPr/>
          </p:nvSpPr>
          <p:spPr>
            <a:xfrm>
              <a:off x="5317194" y="1833113"/>
              <a:ext cx="826498" cy="826108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6997" r="-16998" t="0"/>
              </a:stretch>
            </a:blip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24"/>
            <p:cNvSpPr/>
            <p:nvPr/>
          </p:nvSpPr>
          <p:spPr>
            <a:xfrm>
              <a:off x="6058382" y="1233278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24"/>
            <p:cNvSpPr txBox="1"/>
            <p:nvPr/>
          </p:nvSpPr>
          <p:spPr>
            <a:xfrm>
              <a:off x="6081710" y="1256606"/>
              <a:ext cx="1735318" cy="4312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57150" lIns="377175" spcFirstLastPara="1" rIns="57150" wrap="square" tIns="571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5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гениальност</a:t>
              </a:r>
              <a:r>
                <a:rPr b="1" lang="ru-RU" sz="1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ь</a:t>
              </a:r>
              <a:endParaRPr b="1"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24"/>
            <p:cNvSpPr/>
            <p:nvPr/>
          </p:nvSpPr>
          <p:spPr>
            <a:xfrm>
              <a:off x="5564161" y="765083"/>
              <a:ext cx="826498" cy="826108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6997" r="-16998" t="0"/>
              </a:stretch>
            </a:blip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97" name="Google Shape;597;p24"/>
          <p:cNvGrpSpPr/>
          <p:nvPr/>
        </p:nvGrpSpPr>
        <p:grpSpPr>
          <a:xfrm>
            <a:off x="2993365" y="3021844"/>
            <a:ext cx="2777709" cy="1312929"/>
            <a:chOff x="5392702" y="2301308"/>
            <a:chExt cx="2041419" cy="477881"/>
          </a:xfrm>
        </p:grpSpPr>
        <p:sp>
          <p:nvSpPr>
            <p:cNvPr id="598" name="Google Shape;598;p24"/>
            <p:cNvSpPr/>
            <p:nvPr/>
          </p:nvSpPr>
          <p:spPr>
            <a:xfrm>
              <a:off x="5652147" y="2301308"/>
              <a:ext cx="1781974" cy="477881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thickThin" w="480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24"/>
            <p:cNvSpPr txBox="1"/>
            <p:nvPr/>
          </p:nvSpPr>
          <p:spPr>
            <a:xfrm>
              <a:off x="5392702" y="2324636"/>
              <a:ext cx="2018091" cy="431225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64750" lIns="377175" spcFirstLastPara="1" rIns="64750" wrap="square" tIns="64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Уровни развития способностей</a:t>
              </a:r>
              <a:endParaRPr b="1"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aphicFrame>
        <p:nvGraphicFramePr>
          <p:cNvPr id="606" name="Google Shape;606;p25"/>
          <p:cNvGraphicFramePr/>
          <p:nvPr/>
        </p:nvGraphicFramePr>
        <p:xfrm>
          <a:off x="1104900" y="1401152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2440550"/>
                <a:gridCol w="7540125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Уровни развития способностей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Способный человек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Обладает благоприятными возможностями развития особенностей психики, одинаково важных для многих видов деятельности.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Одарённый человек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 рождения имеется множество задатков к развитию самых разных способностей. Одарённость – это совокупность общих и специальных способностей, свойственных конкретному человеку. Одарённый чело- век выделяется в определённой области среди других людей, выпол- няющих деятельность на таких же условиях.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Талантливый человек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Талант – это высший уровень развития способностей. Талантливыми считаются люди, которые обладают высокой степенью одарённости, реализованной в определённой области человеческой деятельности, те, кто уже достиг значительных успехов в деятельности и общении. Талант – высокий</a:t>
                      </a: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уровень развития способностей, проявляющихся в творческих достижениях, важных в контексте развития культуры.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Гениальный человек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Благодаря своим способностям достиг выдающихся и признанных ус- пехов в различных сторонах человеческой деятельности. Идеи, кон- цепции, результаты труда гениев опережают время, открывают новые горизонты человечеству.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способностей, виды способностей, уровни и способы их развития</a:t>
            </a:r>
            <a:endParaRPr/>
          </a:p>
        </p:txBody>
      </p:sp>
      <p:grpSp>
        <p:nvGrpSpPr>
          <p:cNvPr id="613" name="Google Shape;613;p26"/>
          <p:cNvGrpSpPr/>
          <p:nvPr/>
        </p:nvGrpSpPr>
        <p:grpSpPr>
          <a:xfrm>
            <a:off x="3668341" y="6080000"/>
            <a:ext cx="3751136" cy="494952"/>
            <a:chOff x="3114772" y="1942"/>
            <a:chExt cx="3751136" cy="494952"/>
          </a:xfrm>
        </p:grpSpPr>
        <p:sp>
          <p:nvSpPr>
            <p:cNvPr id="614" name="Google Shape;614;p26"/>
            <p:cNvSpPr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" name="Google Shape;615;p26"/>
            <p:cNvSpPr txBox="1"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Задатки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16" name="Google Shape;616;p26"/>
          <p:cNvSpPr/>
          <p:nvPr/>
        </p:nvSpPr>
        <p:spPr>
          <a:xfrm rot="-2517564">
            <a:off x="3667719" y="4479084"/>
            <a:ext cx="484632" cy="1541633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26"/>
          <p:cNvSpPr/>
          <p:nvPr/>
        </p:nvSpPr>
        <p:spPr>
          <a:xfrm rot="2597658">
            <a:off x="6738723" y="4471076"/>
            <a:ext cx="484632" cy="1541633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8" name="Google Shape;618;p26"/>
          <p:cNvGrpSpPr/>
          <p:nvPr/>
        </p:nvGrpSpPr>
        <p:grpSpPr>
          <a:xfrm>
            <a:off x="6842862" y="3579962"/>
            <a:ext cx="2076852" cy="934731"/>
            <a:chOff x="3114772" y="1942"/>
            <a:chExt cx="3751136" cy="494952"/>
          </a:xfrm>
        </p:grpSpPr>
        <p:sp>
          <p:nvSpPr>
            <p:cNvPr id="619" name="Google Shape;619;p26"/>
            <p:cNvSpPr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26"/>
            <p:cNvSpPr txBox="1"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воспитание, деятельность</a:t>
              </a:r>
              <a:endParaRPr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21" name="Google Shape;621;p26"/>
          <p:cNvSpPr/>
          <p:nvPr/>
        </p:nvSpPr>
        <p:spPr>
          <a:xfrm rot="2597658">
            <a:off x="8343924" y="2128566"/>
            <a:ext cx="484632" cy="1541633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2" name="Google Shape;622;p26"/>
          <p:cNvGrpSpPr/>
          <p:nvPr/>
        </p:nvGrpSpPr>
        <p:grpSpPr>
          <a:xfrm>
            <a:off x="7274061" y="1677231"/>
            <a:ext cx="3751136" cy="494952"/>
            <a:chOff x="3114772" y="1942"/>
            <a:chExt cx="3751136" cy="494952"/>
          </a:xfrm>
        </p:grpSpPr>
        <p:sp>
          <p:nvSpPr>
            <p:cNvPr id="623" name="Google Shape;623;p26"/>
            <p:cNvSpPr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26"/>
            <p:cNvSpPr txBox="1"/>
            <p:nvPr/>
          </p:nvSpPr>
          <p:spPr>
            <a:xfrm>
              <a:off x="3114772" y="1942"/>
              <a:ext cx="3751136" cy="4949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Способности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25" name="Google Shape;625;p26"/>
          <p:cNvSpPr/>
          <p:nvPr/>
        </p:nvSpPr>
        <p:spPr>
          <a:xfrm>
            <a:off x="2417665" y="3430538"/>
            <a:ext cx="1492370" cy="1233578"/>
          </a:xfrm>
          <a:prstGeom prst="mathMultiply">
            <a:avLst>
              <a:gd fmla="val 23520" name="adj1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1" name="Google Shape;63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7041" y="1608137"/>
            <a:ext cx="3838541" cy="501824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32" name="Google Shape;632;p27"/>
          <p:cNvSpPr txBox="1"/>
          <p:nvPr>
            <p:ph idx="1" type="body"/>
          </p:nvPr>
        </p:nvSpPr>
        <p:spPr>
          <a:xfrm>
            <a:off x="1104900" y="1683945"/>
            <a:ext cx="6011126" cy="10502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b="1" lang="ru-RU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Обществоведение: Учебное пособие для 9 класса. / Под ред. А.Н.Данилова. – Минск: Адукацыя і выха- ванне, 2019, §2.</a:t>
            </a:r>
            <a:endParaRPr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33" name="Google Shape;633;p27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pSp>
        <p:nvGrpSpPr>
          <p:cNvPr id="140" name="Google Shape;140;p3"/>
          <p:cNvGrpSpPr/>
          <p:nvPr/>
        </p:nvGrpSpPr>
        <p:grpSpPr>
          <a:xfrm>
            <a:off x="781401" y="1705280"/>
            <a:ext cx="10627678" cy="3535391"/>
            <a:chOff x="2615" y="366306"/>
            <a:chExt cx="10627678" cy="3535391"/>
          </a:xfrm>
        </p:grpSpPr>
        <p:sp>
          <p:nvSpPr>
            <p:cNvPr id="141" name="Google Shape;141;p3"/>
            <p:cNvSpPr/>
            <p:nvPr/>
          </p:nvSpPr>
          <p:spPr>
            <a:xfrm>
              <a:off x="2615" y="366306"/>
              <a:ext cx="8330989" cy="48543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3"/>
            <p:cNvSpPr txBox="1"/>
            <p:nvPr/>
          </p:nvSpPr>
          <p:spPr>
            <a:xfrm>
              <a:off x="16833" y="380524"/>
              <a:ext cx="8302553" cy="45700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Темперамент </a:t>
              </a:r>
              <a:r>
                <a:rPr b="0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(лат. temperamentum – соразмерность, соотношение)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835714" y="851744"/>
              <a:ext cx="833098" cy="4851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4" name="Google Shape;144;p3"/>
            <p:cNvSpPr/>
            <p:nvPr/>
          </p:nvSpPr>
          <p:spPr>
            <a:xfrm>
              <a:off x="1668813" y="973104"/>
              <a:ext cx="8961480" cy="72750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 txBox="1"/>
            <p:nvPr/>
          </p:nvSpPr>
          <p:spPr>
            <a:xfrm>
              <a:off x="1690121" y="994412"/>
              <a:ext cx="8918864" cy="68488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совокупность индивидуальных особенностей, которые придают своеобразие пове- дению и деятельности человека, характеризуют степень его жизненной активности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835714" y="851744"/>
              <a:ext cx="833098" cy="125565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7" name="Google Shape;147;p3"/>
            <p:cNvSpPr/>
            <p:nvPr/>
          </p:nvSpPr>
          <p:spPr>
            <a:xfrm>
              <a:off x="1668813" y="1821965"/>
              <a:ext cx="8961480" cy="57087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3"/>
            <p:cNvSpPr txBox="1"/>
            <p:nvPr/>
          </p:nvSpPr>
          <p:spPr>
            <a:xfrm>
              <a:off x="1685533" y="1838685"/>
              <a:ext cx="8928040" cy="53743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психологическое проявление типа нервной системы человека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835714" y="851744"/>
              <a:ext cx="833098" cy="198673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0" name="Google Shape;150;p3"/>
            <p:cNvSpPr/>
            <p:nvPr/>
          </p:nvSpPr>
          <p:spPr>
            <a:xfrm>
              <a:off x="1668813" y="2514195"/>
              <a:ext cx="8961480" cy="648579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3"/>
            <p:cNvSpPr txBox="1"/>
            <p:nvPr/>
          </p:nvSpPr>
          <p:spPr>
            <a:xfrm>
              <a:off x="1687809" y="2533191"/>
              <a:ext cx="8923488" cy="6105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устойчивое объединение индивидуальных особенностей личности, связанных не с содержательными, а с динамическими аспектами деятельности человека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835714" y="851744"/>
              <a:ext cx="833098" cy="27411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3" name="Google Shape;153;p3"/>
            <p:cNvSpPr/>
            <p:nvPr/>
          </p:nvSpPr>
          <p:spPr>
            <a:xfrm>
              <a:off x="1668813" y="3284133"/>
              <a:ext cx="8961480" cy="617564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3"/>
            <p:cNvSpPr txBox="1"/>
            <p:nvPr/>
          </p:nvSpPr>
          <p:spPr>
            <a:xfrm>
              <a:off x="1686901" y="3302221"/>
              <a:ext cx="8925304" cy="5813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совокупность индивидуальных особенностей, определяющих динамику психичес- кой деятельности человека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55" name="Google Shape;155;p3"/>
          <p:cNvGrpSpPr/>
          <p:nvPr/>
        </p:nvGrpSpPr>
        <p:grpSpPr>
          <a:xfrm>
            <a:off x="778786" y="5772983"/>
            <a:ext cx="10632909" cy="617564"/>
            <a:chOff x="1668813" y="3118336"/>
            <a:chExt cx="8961480" cy="617564"/>
          </a:xfrm>
        </p:grpSpPr>
        <p:sp>
          <p:nvSpPr>
            <p:cNvPr id="156" name="Google Shape;156;p3"/>
            <p:cNvSpPr/>
            <p:nvPr/>
          </p:nvSpPr>
          <p:spPr>
            <a:xfrm>
              <a:off x="1668813" y="3118336"/>
              <a:ext cx="8961480" cy="617564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3"/>
            <p:cNvSpPr txBox="1"/>
            <p:nvPr/>
          </p:nvSpPr>
          <p:spPr>
            <a:xfrm>
              <a:off x="1686901" y="3136424"/>
              <a:ext cx="8925304" cy="581388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Динамические признаки поведения человека – подвижность, энергичность, медлительность, эмо- циональность, спокойствие, уравновешенность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pSp>
        <p:nvGrpSpPr>
          <p:cNvPr id="164" name="Google Shape;164;p4"/>
          <p:cNvGrpSpPr/>
          <p:nvPr/>
        </p:nvGrpSpPr>
        <p:grpSpPr>
          <a:xfrm>
            <a:off x="779796" y="2206853"/>
            <a:ext cx="10630888" cy="3507222"/>
            <a:chOff x="1010" y="867879"/>
            <a:chExt cx="10630888" cy="3507222"/>
          </a:xfrm>
        </p:grpSpPr>
        <p:sp>
          <p:nvSpPr>
            <p:cNvPr id="165" name="Google Shape;165;p4"/>
            <p:cNvSpPr/>
            <p:nvPr/>
          </p:nvSpPr>
          <p:spPr>
            <a:xfrm>
              <a:off x="1010" y="867879"/>
              <a:ext cx="6855047" cy="876459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4"/>
            <p:cNvSpPr txBox="1"/>
            <p:nvPr/>
          </p:nvSpPr>
          <p:spPr>
            <a:xfrm>
              <a:off x="26681" y="893550"/>
              <a:ext cx="6803705" cy="8251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Темперамент </a:t>
              </a:r>
              <a:r>
                <a:rPr b="0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– это характеристика человека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686514" y="1744338"/>
              <a:ext cx="685504" cy="50116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8" name="Google Shape;168;p4"/>
            <p:cNvSpPr/>
            <p:nvPr/>
          </p:nvSpPr>
          <p:spPr>
            <a:xfrm>
              <a:off x="1372019" y="1869754"/>
              <a:ext cx="9259879" cy="75150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4"/>
            <p:cNvSpPr txBox="1"/>
            <p:nvPr/>
          </p:nvSpPr>
          <p:spPr>
            <a:xfrm>
              <a:off x="1394030" y="1891765"/>
              <a:ext cx="9215857" cy="7074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врождённая</a:t>
              </a:r>
              <a:endParaRPr b="1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0" name="Google Shape;170;p4"/>
            <p:cNvSpPr/>
            <p:nvPr/>
          </p:nvSpPr>
          <p:spPr>
            <a:xfrm>
              <a:off x="686514" y="1744338"/>
              <a:ext cx="685504" cy="137808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1" name="Google Shape;171;p4"/>
            <p:cNvSpPr/>
            <p:nvPr/>
          </p:nvSpPr>
          <p:spPr>
            <a:xfrm>
              <a:off x="1372019" y="2746675"/>
              <a:ext cx="9259879" cy="75150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4"/>
            <p:cNvSpPr txBox="1"/>
            <p:nvPr/>
          </p:nvSpPr>
          <p:spPr>
            <a:xfrm>
              <a:off x="1394030" y="2768686"/>
              <a:ext cx="9215857" cy="7074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проявляющаяся с самого рождения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686514" y="1744338"/>
              <a:ext cx="685504" cy="225501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4" name="Google Shape;174;p4"/>
            <p:cNvSpPr/>
            <p:nvPr/>
          </p:nvSpPr>
          <p:spPr>
            <a:xfrm>
              <a:off x="1372019" y="3623596"/>
              <a:ext cx="9259879" cy="75150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4"/>
            <p:cNvSpPr txBox="1"/>
            <p:nvPr/>
          </p:nvSpPr>
          <p:spPr>
            <a:xfrm>
              <a:off x="1394030" y="3645607"/>
              <a:ext cx="9215857" cy="70748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не передающаяся по наследству, хотя в её основе и лежит тип нервной системы, насле- дуемый от родителей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pSp>
        <p:nvGrpSpPr>
          <p:cNvPr id="182" name="Google Shape;182;p5"/>
          <p:cNvGrpSpPr/>
          <p:nvPr/>
        </p:nvGrpSpPr>
        <p:grpSpPr>
          <a:xfrm>
            <a:off x="3269411" y="1528003"/>
            <a:ext cx="7816171" cy="844262"/>
            <a:chOff x="1669353" y="1894066"/>
            <a:chExt cx="8960400" cy="727200"/>
          </a:xfrm>
        </p:grpSpPr>
        <p:sp>
          <p:nvSpPr>
            <p:cNvPr id="183" name="Google Shape;183;p5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5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Древнегреческий врач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Гиппократ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 (ок. 460 – ок. 377 гг. до н.э.) утверждал, что в организме человека есть четыре жидкости и смешение их или пре- обладание какой-то из них лежит в основе типов темперамента.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aphicFrame>
        <p:nvGraphicFramePr>
          <p:cNvPr id="185" name="Google Shape;185;p5"/>
          <p:cNvGraphicFramePr/>
          <p:nvPr/>
        </p:nvGraphicFramePr>
        <p:xfrm>
          <a:off x="3715803" y="2526090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1573675"/>
                <a:gridCol w="1849775"/>
                <a:gridCol w="2280800"/>
              </a:tblGrid>
              <a:tr h="439275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Учение Гиппократа о темпераменте</a:t>
                      </a:r>
                      <a:endParaRPr sz="2000" u="none" cap="none" strike="noStrik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411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Сангвиник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кровь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sanguis (лат.)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11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Флегматик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слизь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phlégma (греч.)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11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Холерик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жёлтая жёлчь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cholê (греч.)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111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Меланхолик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чёрная жёлчь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melana</a:t>
                      </a: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cholê (греч.)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86" name="Google Shape;186;p5"/>
          <p:cNvSpPr txBox="1"/>
          <p:nvPr/>
        </p:nvSpPr>
        <p:spPr>
          <a:xfrm>
            <a:off x="1009291" y="4440500"/>
            <a:ext cx="2493034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Гиппократ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Гиппократ — Топ 110 цитат | Лучшие цитаты и афоризмы" id="187" name="Google Shape;18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0797" y="1400720"/>
            <a:ext cx="2981499" cy="298149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188" name="Google Shape;18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83615" y="3886684"/>
            <a:ext cx="2170227" cy="286779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189" name="Google Shape;189;p5"/>
          <p:cNvGrpSpPr/>
          <p:nvPr/>
        </p:nvGrpSpPr>
        <p:grpSpPr>
          <a:xfrm>
            <a:off x="1009291" y="5962705"/>
            <a:ext cx="8074324" cy="698740"/>
            <a:chOff x="1669353" y="1894066"/>
            <a:chExt cx="8960400" cy="727200"/>
          </a:xfrm>
        </p:grpSpPr>
        <p:sp>
          <p:nvSpPr>
            <p:cNvPr id="190" name="Google Shape;190;p5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5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Древнеримский врач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Клавдий Гален 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(II в. н.э.) предложил соответствую- щие названия темпераментов.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92" name="Google Shape;192;p5"/>
          <p:cNvSpPr/>
          <p:nvPr/>
        </p:nvSpPr>
        <p:spPr>
          <a:xfrm>
            <a:off x="8324491" y="5003441"/>
            <a:ext cx="1257716" cy="64633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Клавдий Гален</a:t>
            </a:r>
            <a:endParaRPr sz="18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pSp>
        <p:nvGrpSpPr>
          <p:cNvPr id="199" name="Google Shape;199;p6"/>
          <p:cNvGrpSpPr/>
          <p:nvPr/>
        </p:nvGrpSpPr>
        <p:grpSpPr>
          <a:xfrm>
            <a:off x="1104900" y="1502122"/>
            <a:ext cx="6867265" cy="2170023"/>
            <a:chOff x="1669353" y="1894066"/>
            <a:chExt cx="8960400" cy="727200"/>
          </a:xfrm>
        </p:grpSpPr>
        <p:sp>
          <p:nvSpPr>
            <p:cNvPr id="200" name="Google Shape;200;p6"/>
            <p:cNvSpPr/>
            <p:nvPr/>
          </p:nvSpPr>
          <p:spPr>
            <a:xfrm>
              <a:off x="1669353" y="1894066"/>
              <a:ext cx="8960400" cy="727200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6"/>
            <p:cNvSpPr txBox="1"/>
            <p:nvPr/>
          </p:nvSpPr>
          <p:spPr>
            <a:xfrm>
              <a:off x="1690652" y="1915365"/>
              <a:ext cx="8917802" cy="684602"/>
            </a:xfrm>
            <a:prstGeom prst="rect">
              <a:avLst/>
            </a:prstGeom>
            <a:noFill/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Научно объяснил происхождение темперамента русский физио- лог </a:t>
              </a:r>
              <a:r>
                <a:rPr b="1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Иван Петрович Павлов</a:t>
              </a: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. По его мнению, в основе темпера- мента лежит тип нервной системы, наследуемый от родителей. Работа нервной системы определяется соотношением её основ- ных элементов – возбуждения и торможения. В зависимости от этого учёный выделил два типа нервной системы: сильный и слабый. Типы темперамента различаются в зависимости от со- отношения особенностей нервной системы.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02" name="Google Shape;202;p6"/>
          <p:cNvGrpSpPr/>
          <p:nvPr/>
        </p:nvGrpSpPr>
        <p:grpSpPr>
          <a:xfrm>
            <a:off x="1104900" y="4001106"/>
            <a:ext cx="5856616" cy="2125408"/>
            <a:chOff x="0" y="207961"/>
            <a:chExt cx="5856616" cy="2125408"/>
          </a:xfrm>
        </p:grpSpPr>
        <p:sp>
          <p:nvSpPr>
            <p:cNvPr id="203" name="Google Shape;203;p6"/>
            <p:cNvSpPr/>
            <p:nvPr/>
          </p:nvSpPr>
          <p:spPr>
            <a:xfrm>
              <a:off x="0" y="207961"/>
              <a:ext cx="4588717" cy="46714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6"/>
            <p:cNvSpPr txBox="1"/>
            <p:nvPr/>
          </p:nvSpPr>
          <p:spPr>
            <a:xfrm>
              <a:off x="13682" y="221643"/>
              <a:ext cx="4561353" cy="4397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Особенности нервной системы</a:t>
              </a:r>
              <a:endParaRPr b="1" sz="20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458871" y="675102"/>
              <a:ext cx="443356" cy="34725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6" name="Google Shape;206;p6"/>
            <p:cNvSpPr/>
            <p:nvPr/>
          </p:nvSpPr>
          <p:spPr>
            <a:xfrm>
              <a:off x="902227" y="822089"/>
              <a:ext cx="4935397" cy="40054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6"/>
            <p:cNvSpPr txBox="1"/>
            <p:nvPr/>
          </p:nvSpPr>
          <p:spPr>
            <a:xfrm>
              <a:off x="913958" y="833820"/>
              <a:ext cx="4911935" cy="3770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возбуждение / торможение</a:t>
              </a:r>
              <a:endParaRPr b="0"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458871" y="675102"/>
              <a:ext cx="462347" cy="89571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9" name="Google Shape;209;p6"/>
            <p:cNvSpPr/>
            <p:nvPr/>
          </p:nvSpPr>
          <p:spPr>
            <a:xfrm>
              <a:off x="921219" y="1370549"/>
              <a:ext cx="4935397" cy="40054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6"/>
            <p:cNvSpPr txBox="1"/>
            <p:nvPr/>
          </p:nvSpPr>
          <p:spPr>
            <a:xfrm>
              <a:off x="932950" y="1382280"/>
              <a:ext cx="4911935" cy="3770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уравновешенность / неуравновешенность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458871" y="675102"/>
              <a:ext cx="460609" cy="145799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919481" y="1932827"/>
              <a:ext cx="4935397" cy="40054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6"/>
            <p:cNvSpPr txBox="1"/>
            <p:nvPr/>
          </p:nvSpPr>
          <p:spPr>
            <a:xfrm>
              <a:off x="931212" y="1944558"/>
              <a:ext cx="4911935" cy="3770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2"/>
                  </a:solidFill>
                  <a:latin typeface="Cambria"/>
                  <a:ea typeface="Cambria"/>
                  <a:cs typeface="Cambria"/>
                  <a:sym typeface="Cambria"/>
                </a:rPr>
                <a:t>подвижность / инертность</a:t>
              </a:r>
              <a:endParaRPr sz="18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14" name="Google Shape;214;p6"/>
          <p:cNvSpPr txBox="1"/>
          <p:nvPr/>
        </p:nvSpPr>
        <p:spPr>
          <a:xfrm>
            <a:off x="5757971" y="6359409"/>
            <a:ext cx="1378904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Иван Павлов</a:t>
            </a:r>
            <a:endParaRPr sz="1600">
              <a:solidFill>
                <a:schemeClr val="dk2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15" name="Google Shape;21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2325" y="745525"/>
            <a:ext cx="4640325" cy="630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aphicFrame>
        <p:nvGraphicFramePr>
          <p:cNvPr id="222" name="Google Shape;222;p7"/>
          <p:cNvGraphicFramePr/>
          <p:nvPr/>
        </p:nvGraphicFramePr>
        <p:xfrm>
          <a:off x="1104900" y="153917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3096175"/>
                <a:gridCol w="6884525"/>
              </a:tblGrid>
              <a:tr h="482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Характеристика типов темперамента. Сангвиник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жизни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Подвижный, весёлый, активный, энергичный.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Общение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Общительный, легко сходится с людьми. В компании – как «ры- ба в воде».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12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Охотно берётся, активно работает, если ему интересно, но мо- жет не довести дело до конца. Если ему неинтересно – скучный и вялый.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новому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Легко приспосабливается к новым условиям.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Личные качества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Доброта, желание прийти на помощь.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Нежелательные черты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Легкомыслие, непоследовательность в делах.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Цитата И.П.Павлова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«Горячий продуктивный деятель».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aphicFrame>
        <p:nvGraphicFramePr>
          <p:cNvPr id="229" name="Google Shape;229;p8"/>
          <p:cNvGraphicFramePr/>
          <p:nvPr/>
        </p:nvGraphicFramePr>
        <p:xfrm>
          <a:off x="1104900" y="153917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3096175"/>
                <a:gridCol w="6884525"/>
              </a:tblGrid>
              <a:tr h="482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Характеристика типов темперамента. Холерик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жизни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Быстрый, порывистый, с большой жизненной энергией.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Общение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общении с людьми бывает вспыльчив, несдержан, криклив.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12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 дело берётся страстно, увлечённо, но сил хватает ненадолго, и тогда всё ему невмоготу. Не любит выполнять работу, кото- рая требует длительной концентрации внимания, спокойного, медленного тона.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Личные качества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Чувства вспыхивают быстро и ярко, но так же быстро потухают. Настроение часто меняется.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Нежелательные черты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Несдержанность, резкость поведения.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Цитата И.П.Павлова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«Боевой, задорный, легко раздражающийся тип».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ambria"/>
              <a:buNone/>
            </a:pPr>
            <a:r>
              <a:rPr lang="ru-RU" sz="3600">
                <a:solidFill>
                  <a:schemeClr val="dk2"/>
                </a:solidFill>
                <a:latin typeface="Cambria"/>
                <a:ea typeface="Cambria"/>
                <a:cs typeface="Cambria"/>
                <a:sym typeface="Cambria"/>
              </a:rPr>
              <a:t>Понятие темперамента, типы темперамента и их характеристика</a:t>
            </a:r>
            <a:endParaRPr/>
          </a:p>
        </p:txBody>
      </p:sp>
      <p:graphicFrame>
        <p:nvGraphicFramePr>
          <p:cNvPr id="236" name="Google Shape;236;p9"/>
          <p:cNvGraphicFramePr/>
          <p:nvPr/>
        </p:nvGraphicFramePr>
        <p:xfrm>
          <a:off x="1104900" y="153917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{A03BEB85-1218-4592-AF1F-2F43A0C344DD}</a:tableStyleId>
              </a:tblPr>
              <a:tblGrid>
                <a:gridCol w="3096175"/>
                <a:gridCol w="6884525"/>
              </a:tblGrid>
              <a:tr h="482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Характеристика типов темперамента. Флегматик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Отношение к жизни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Спокойный, медлительный, никуда не спешит.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78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Общение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 любит новых знакомств, для него важнее общаться с одними и теми же людьми.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999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Работа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Настойчивый и упорный работник.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Личные качества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Чувства, эмоции сдержанны; его трудно «вывести из себя». Дви- жения и мимика невыразительны.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Нежелательные черты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Пассивность, вялость, безразличие.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1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Цитата И.П.Павлова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2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«Упорный труженик жизни».</a:t>
                      </a:r>
                      <a:endParaRPr sz="1800">
                        <a:solidFill>
                          <a:schemeClr val="dk2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17.09.2023</vt:lpwstr>
  </property>
</Properties>
</file>