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3" roundtripDataSignature="AMtx7mjYh+wQMSXZHI0h/6eSMSc73QiBG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DBCA20C-5B6A-4DAE-A783-FE80D1655368}">
  <a:tblStyle styleId="{9DBCA20C-5B6A-4DAE-A783-FE80D1655368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CEBEA"/>
          </a:solidFill>
        </a:fill>
      </a:tcStyle>
    </a:wholeTbl>
    <a:band1H>
      <a:tcTxStyle/>
      <a:tcStyle>
        <a:fill>
          <a:solidFill>
            <a:srgbClr val="D8D4D2"/>
          </a:solidFill>
        </a:fill>
      </a:tcStyle>
    </a:band1H>
    <a:band2H>
      <a:tcTxStyle/>
    </a:band2H>
    <a:band1V>
      <a:tcTxStyle/>
      <a:tcStyle>
        <a:fill>
          <a:solidFill>
            <a:srgbClr val="D8D4D2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4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4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slide" Target="slides/slide16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16240637a5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g316240637a5_0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316240637a5_0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g316240637a5_0_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6" name="Google Shape;316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6240637a5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316240637a5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5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5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5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5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5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5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5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5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5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5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5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4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4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5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6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6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2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2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2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1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7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17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1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8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18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8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8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18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9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19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19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19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1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19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19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19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19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9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19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0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20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1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21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21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21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4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4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4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552100" y="2298225"/>
            <a:ext cx="6286800" cy="181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b="1" lang="ru-RU" sz="3200">
                <a:latin typeface="Cambria"/>
                <a:ea typeface="Cambria"/>
                <a:cs typeface="Cambria"/>
                <a:sym typeface="Cambria"/>
              </a:rPr>
              <a:t>Государственная политика</a:t>
            </a:r>
            <a:r>
              <a:rPr b="1" lang="ru-RU" sz="3200" cap="none">
                <a:latin typeface="Cambria"/>
                <a:ea typeface="Cambria"/>
                <a:cs typeface="Cambria"/>
                <a:sym typeface="Cambria"/>
              </a:rPr>
              <a:t> в области здравоохранения, в сфере физической культуры и спорта</a:t>
            </a:r>
            <a:endParaRPr b="1" sz="32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552096" y="4110232"/>
            <a:ext cx="5734200" cy="34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34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ÑÐ¾ Ð½ÐµÑ Ð±ÐµÐ»Ð¾ÑÑÑÑÐºÐ¸Ð¹ ÑÐ»Ð°Ð³ Ð½Ð° ÑÐµÑÐµÐ¼Ð¾Ð½Ð¸ÑÑ Ð¾ÑÐºÑÑÑÐ¸Ñ Ð·Ð¸Ð¼Ð½Ð¸Ñ ÐÐ»Ð¸Ð¼Ð¿Ð¸Ð°Ð´ Ð¸ ÐºÐ°Ðº  ÑÐºÐ»Ð°Ð´ÑÐ²Ð°Ð»Ð¾ÑÑ Ð¸Ñ Ð²ÑÑÑÑÐ¿Ð»ÐµÐ½Ð¸Ðµ Ð½Ð° ÐÐ³ÑÐ°Ñ?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13822" r="3540" t="0"/>
          <a:stretch/>
        </p:blipFill>
        <p:spPr>
          <a:xfrm>
            <a:off x="6981063" y="1308851"/>
            <a:ext cx="5218981" cy="42104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государственной политики в области здравоохранения, в сфере физической культуры и спорта</a:t>
            </a:r>
            <a:endParaRPr/>
          </a:p>
        </p:txBody>
      </p:sp>
      <p:graphicFrame>
        <p:nvGraphicFramePr>
          <p:cNvPr id="245" name="Google Shape;245;p9"/>
          <p:cNvGraphicFramePr/>
          <p:nvPr/>
        </p:nvGraphicFramePr>
        <p:xfrm>
          <a:off x="1104900" y="1466011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{9DBCA20C-5B6A-4DAE-A783-FE80D1655368}</a:tableStyleId>
              </a:tblPr>
              <a:tblGrid>
                <a:gridCol w="3408525"/>
                <a:gridCol w="6572175"/>
              </a:tblGrid>
              <a:tr h="4948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медицинской помощи</a:t>
                      </a:r>
                      <a:endParaRPr sz="2000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484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Медико-социальная помощь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 медицинской помощи, оказываемой при наличии у па- циента хронических заболеваний, требующих медицинского наблюдения и ухода и не требующих интенсивного оказания медицинской помощи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1971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Паллиативная медицинская помощь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 медицинской помощи, оказываемой при наличии у па- циента неизлечимых, ограничивающих продолжительность жизни заболеваний, требующих применения методов оказа- ния медицинской помощи, направленных на избавление от боли и облегчение других проявлений заболеваний, когда возможности иных методов оказания медицинской помощи исчерпаны, в целях улучшения качества жизни пациента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государственной политики в области здравоохранения, в сфере физической культуры и спорта</a:t>
            </a:r>
            <a:endParaRPr/>
          </a:p>
        </p:txBody>
      </p:sp>
      <p:graphicFrame>
        <p:nvGraphicFramePr>
          <p:cNvPr id="251" name="Google Shape;251;p10"/>
          <p:cNvGraphicFramePr/>
          <p:nvPr/>
        </p:nvGraphicFramePr>
        <p:xfrm>
          <a:off x="1104900" y="142221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{9DBCA20C-5B6A-4DAE-A783-FE80D1655368}</a:tableStyleId>
              </a:tblPr>
              <a:tblGrid>
                <a:gridCol w="1824275"/>
                <a:gridCol w="4078200"/>
                <a:gridCol w="4078200"/>
              </a:tblGrid>
              <a:tr h="3868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Формы медицинской помощи</a:t>
                      </a:r>
                      <a:endParaRPr sz="2000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1102950"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Скорая меди- цинская по- мощь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Оказывается при внезапном возникновении у пациента заболеваний, сос- тояний и (или) обострении хронических заболеваний, требующих экстрен- ного или неотложного медицинского вмешательства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26301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Экстренная медицинская помощь оказывается при внезапном возник- новении у пациента заболеваний, состояний и (или) обострении хро- нических заболеваний, представля- ющих угрозу для жизни пациента и (или) окружающих, требующих экст- ренного медицинского вмешатель- ства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Неотложная медицинская помощь оказывается при внезапном возник- новении у пациента заболеваний, состояний и (или) обострении хро- нических заболеваний, заболева- ниях, состояниях без явных призна- ков угрозы для жизни пациента, тре- бующих неотложного медицинского вмешательства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60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Плановая ме- дицинская по- мощь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Оказывается при наличии или подозрении на наличие у пациента заболева- ний, не требующих экстренного или неотложного медицинского вмеша- тельства.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государственной политики в области здравоохранения, в сфере физической культуры и спорта</a:t>
            </a:r>
            <a:endParaRPr/>
          </a:p>
        </p:txBody>
      </p:sp>
      <p:grpSp>
        <p:nvGrpSpPr>
          <p:cNvPr id="257" name="Google Shape;257;p11"/>
          <p:cNvGrpSpPr/>
          <p:nvPr/>
        </p:nvGrpSpPr>
        <p:grpSpPr>
          <a:xfrm>
            <a:off x="1721864" y="2070339"/>
            <a:ext cx="8746752" cy="3907767"/>
            <a:chOff x="4529" y="759123"/>
            <a:chExt cx="8746752" cy="3907767"/>
          </a:xfrm>
        </p:grpSpPr>
        <p:sp>
          <p:nvSpPr>
            <p:cNvPr id="258" name="Google Shape;258;p11"/>
            <p:cNvSpPr/>
            <p:nvPr/>
          </p:nvSpPr>
          <p:spPr>
            <a:xfrm>
              <a:off x="4377905" y="2574867"/>
              <a:ext cx="3428802" cy="3967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9" name="Google Shape;259;p11"/>
            <p:cNvSpPr/>
            <p:nvPr/>
          </p:nvSpPr>
          <p:spPr>
            <a:xfrm>
              <a:off x="4377905" y="2574867"/>
              <a:ext cx="1142934" cy="3967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0" name="Google Shape;260;p11"/>
            <p:cNvSpPr/>
            <p:nvPr/>
          </p:nvSpPr>
          <p:spPr>
            <a:xfrm>
              <a:off x="3234971" y="2574867"/>
              <a:ext cx="1142934" cy="39672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1" name="Google Shape;261;p11"/>
            <p:cNvSpPr/>
            <p:nvPr/>
          </p:nvSpPr>
          <p:spPr>
            <a:xfrm>
              <a:off x="949102" y="2574867"/>
              <a:ext cx="3428802" cy="39672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2" name="Google Shape;262;p11"/>
            <p:cNvSpPr/>
            <p:nvPr/>
          </p:nvSpPr>
          <p:spPr>
            <a:xfrm>
              <a:off x="4332185" y="1380000"/>
              <a:ext cx="91440" cy="39672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3" name="Google Shape;263;p11"/>
            <p:cNvSpPr/>
            <p:nvPr/>
          </p:nvSpPr>
          <p:spPr>
            <a:xfrm>
              <a:off x="2760455" y="759123"/>
              <a:ext cx="3234900" cy="6208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11"/>
            <p:cNvSpPr txBox="1"/>
            <p:nvPr/>
          </p:nvSpPr>
          <p:spPr>
            <a:xfrm>
              <a:off x="2760455" y="759123"/>
              <a:ext cx="3234900" cy="6208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Здоровый образ жизни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5" name="Google Shape;265;p11"/>
            <p:cNvSpPr/>
            <p:nvPr/>
          </p:nvSpPr>
          <p:spPr>
            <a:xfrm>
              <a:off x="1371601" y="1776721"/>
              <a:ext cx="6012608" cy="7981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11"/>
            <p:cNvSpPr txBox="1"/>
            <p:nvPr/>
          </p:nvSpPr>
          <p:spPr>
            <a:xfrm>
              <a:off x="1371601" y="1776721"/>
              <a:ext cx="6012608" cy="7981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Образ жизни, в основе которого лежит осознанное отношение человека к своему здоровью как ценности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7" name="Google Shape;267;p11"/>
            <p:cNvSpPr/>
            <p:nvPr/>
          </p:nvSpPr>
          <p:spPr>
            <a:xfrm>
              <a:off x="4529" y="2971588"/>
              <a:ext cx="1889147" cy="169530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1"/>
            <p:cNvSpPr txBox="1"/>
            <p:nvPr/>
          </p:nvSpPr>
          <p:spPr>
            <a:xfrm>
              <a:off x="4529" y="2971588"/>
              <a:ext cx="1889147" cy="16953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высокая культура питания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9" name="Google Shape;269;p11"/>
            <p:cNvSpPr/>
            <p:nvPr/>
          </p:nvSpPr>
          <p:spPr>
            <a:xfrm>
              <a:off x="2290397" y="2971588"/>
              <a:ext cx="1889147" cy="169530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1"/>
            <p:cNvSpPr txBox="1"/>
            <p:nvPr/>
          </p:nvSpPr>
          <p:spPr>
            <a:xfrm>
              <a:off x="2290397" y="2971588"/>
              <a:ext cx="1889147" cy="16953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отказ от курения и других вредных привычек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1" name="Google Shape;271;p11"/>
            <p:cNvSpPr/>
            <p:nvPr/>
          </p:nvSpPr>
          <p:spPr>
            <a:xfrm>
              <a:off x="4576265" y="2971588"/>
              <a:ext cx="1889147" cy="169530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1"/>
            <p:cNvSpPr txBox="1"/>
            <p:nvPr/>
          </p:nvSpPr>
          <p:spPr>
            <a:xfrm>
              <a:off x="4576265" y="2971588"/>
              <a:ext cx="1889147" cy="16953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регулярные занятия спортом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3" name="Google Shape;273;p11"/>
            <p:cNvSpPr/>
            <p:nvPr/>
          </p:nvSpPr>
          <p:spPr>
            <a:xfrm>
              <a:off x="6862134" y="2971588"/>
              <a:ext cx="1889147" cy="169530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1"/>
            <p:cNvSpPr txBox="1"/>
            <p:nvPr/>
          </p:nvSpPr>
          <p:spPr>
            <a:xfrm>
              <a:off x="6862134" y="2971588"/>
              <a:ext cx="1889147" cy="16953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стремление наполнить свой досуг интерес- ным содержа- нием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государственной политики в области здравоохранения, в сфере физической культуры и спорта</a:t>
            </a:r>
            <a:endParaRPr/>
          </a:p>
        </p:txBody>
      </p:sp>
      <p:grpSp>
        <p:nvGrpSpPr>
          <p:cNvPr id="280" name="Google Shape;280;p12"/>
          <p:cNvGrpSpPr/>
          <p:nvPr/>
        </p:nvGrpSpPr>
        <p:grpSpPr>
          <a:xfrm>
            <a:off x="1790562" y="1465499"/>
            <a:ext cx="8633883" cy="2558279"/>
            <a:chOff x="579" y="127205"/>
            <a:chExt cx="8633883" cy="2558279"/>
          </a:xfrm>
        </p:grpSpPr>
        <p:sp>
          <p:nvSpPr>
            <p:cNvPr id="281" name="Google Shape;281;p12"/>
            <p:cNvSpPr/>
            <p:nvPr/>
          </p:nvSpPr>
          <p:spPr>
            <a:xfrm>
              <a:off x="4317521" y="893071"/>
              <a:ext cx="3054677" cy="5301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2" name="Google Shape;282;p12"/>
            <p:cNvSpPr/>
            <p:nvPr/>
          </p:nvSpPr>
          <p:spPr>
            <a:xfrm>
              <a:off x="4271801" y="893071"/>
              <a:ext cx="91440" cy="53015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3" name="Google Shape;283;p12"/>
            <p:cNvSpPr/>
            <p:nvPr/>
          </p:nvSpPr>
          <p:spPr>
            <a:xfrm>
              <a:off x="1262843" y="893071"/>
              <a:ext cx="3054677" cy="53015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4" name="Google Shape;284;p12"/>
            <p:cNvSpPr/>
            <p:nvPr/>
          </p:nvSpPr>
          <p:spPr>
            <a:xfrm>
              <a:off x="1613134" y="127205"/>
              <a:ext cx="5408773" cy="76586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12"/>
            <p:cNvSpPr txBox="1"/>
            <p:nvPr/>
          </p:nvSpPr>
          <p:spPr>
            <a:xfrm>
              <a:off x="1613134" y="127205"/>
              <a:ext cx="5408773" cy="7658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Государственная политика в области физической культуры, спорта и туризма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6" name="Google Shape;286;p12"/>
            <p:cNvSpPr/>
            <p:nvPr/>
          </p:nvSpPr>
          <p:spPr>
            <a:xfrm>
              <a:off x="579" y="1423221"/>
              <a:ext cx="2524527" cy="12622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2"/>
            <p:cNvSpPr txBox="1"/>
            <p:nvPr/>
          </p:nvSpPr>
          <p:spPr>
            <a:xfrm>
              <a:off x="579" y="1423221"/>
              <a:ext cx="2524527" cy="12622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занятия физическими упражнениями и спортом в сфере массовой физической культуры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12"/>
            <p:cNvSpPr/>
            <p:nvPr/>
          </p:nvSpPr>
          <p:spPr>
            <a:xfrm>
              <a:off x="3055257" y="1423221"/>
              <a:ext cx="2524527" cy="12622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2"/>
            <p:cNvSpPr txBox="1"/>
            <p:nvPr/>
          </p:nvSpPr>
          <p:spPr>
            <a:xfrm>
              <a:off x="3055257" y="1423221"/>
              <a:ext cx="2524527" cy="12622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интенсивная подготовка в сфере спорта высших достижений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0" name="Google Shape;290;p12"/>
            <p:cNvSpPr/>
            <p:nvPr/>
          </p:nvSpPr>
          <p:spPr>
            <a:xfrm>
              <a:off x="6109935" y="1423221"/>
              <a:ext cx="2524527" cy="12622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2"/>
            <p:cNvSpPr txBox="1"/>
            <p:nvPr/>
          </p:nvSpPr>
          <p:spPr>
            <a:xfrm>
              <a:off x="6109935" y="1423221"/>
              <a:ext cx="2524527" cy="12622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физическое воспитание детей и подростков, учащейся молодёжи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92" name="Google Shape;292;p12"/>
          <p:cNvGrpSpPr/>
          <p:nvPr/>
        </p:nvGrpSpPr>
        <p:grpSpPr>
          <a:xfrm>
            <a:off x="1104900" y="4756065"/>
            <a:ext cx="5002602" cy="488796"/>
            <a:chOff x="579" y="1423221"/>
            <a:chExt cx="2524527" cy="1262263"/>
          </a:xfrm>
        </p:grpSpPr>
        <p:sp>
          <p:nvSpPr>
            <p:cNvPr id="293" name="Google Shape;293;p12"/>
            <p:cNvSpPr/>
            <p:nvPr/>
          </p:nvSpPr>
          <p:spPr>
            <a:xfrm>
              <a:off x="579" y="1423221"/>
              <a:ext cx="2524527" cy="12622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2"/>
            <p:cNvSpPr txBox="1"/>
            <p:nvPr/>
          </p:nvSpPr>
          <p:spPr>
            <a:xfrm>
              <a:off x="579" y="1423221"/>
              <a:ext cx="2524527" cy="12622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Функционирование спортивных объектов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95" name="Google Shape;295;p12"/>
          <p:cNvSpPr/>
          <p:nvPr/>
        </p:nvSpPr>
        <p:spPr>
          <a:xfrm rot="5400000">
            <a:off x="5887528" y="53438"/>
            <a:ext cx="439947" cy="8635041"/>
          </a:xfrm>
          <a:prstGeom prst="rightBrace">
            <a:avLst>
              <a:gd fmla="val 67156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6" name="Google Shape;296;p12"/>
          <p:cNvGrpSpPr/>
          <p:nvPr/>
        </p:nvGrpSpPr>
        <p:grpSpPr>
          <a:xfrm>
            <a:off x="6107502" y="4756065"/>
            <a:ext cx="4978080" cy="488796"/>
            <a:chOff x="579" y="1423221"/>
            <a:chExt cx="2524527" cy="1262263"/>
          </a:xfrm>
        </p:grpSpPr>
        <p:sp>
          <p:nvSpPr>
            <p:cNvPr id="297" name="Google Shape;297;p12"/>
            <p:cNvSpPr/>
            <p:nvPr/>
          </p:nvSpPr>
          <p:spPr>
            <a:xfrm>
              <a:off x="579" y="1423221"/>
              <a:ext cx="2524527" cy="12622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2"/>
            <p:cNvSpPr txBox="1"/>
            <p:nvPr/>
          </p:nvSpPr>
          <p:spPr>
            <a:xfrm>
              <a:off x="579" y="1423221"/>
              <a:ext cx="2524527" cy="12622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Проведение спортивных мероприятий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99" name="Google Shape;299;p12"/>
          <p:cNvGrpSpPr/>
          <p:nvPr/>
        </p:nvGrpSpPr>
        <p:grpSpPr>
          <a:xfrm>
            <a:off x="1104900" y="5351287"/>
            <a:ext cx="9980682" cy="1360064"/>
            <a:chOff x="67" y="2742038"/>
            <a:chExt cx="4010278" cy="2634131"/>
          </a:xfrm>
        </p:grpSpPr>
        <p:sp>
          <p:nvSpPr>
            <p:cNvPr id="300" name="Google Shape;300;p12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2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Туризм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выезды (путешествия) людей в другую страну или местность, отличную от места постоянного жительства, в лечебно-оздоровительных, рекреационных, познавательных, физ- культурно-спортивных, профессионально-деловых, религиозных и иных целях без занятия деятельностью, связанной с получением дохода от источников в стране (месте) временного пребывания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316240637a5_0_9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Государственная политика в сфере профилактики потребления наркотических средств</a:t>
            </a:r>
            <a:endParaRPr sz="3400"/>
          </a:p>
        </p:txBody>
      </p:sp>
      <p:pic>
        <p:nvPicPr>
          <p:cNvPr id="307" name="Google Shape;307;g316240637a5_0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478100"/>
            <a:ext cx="9980700" cy="537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316240637a5_0_36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последствия употребления наркотиков</a:t>
            </a:r>
            <a:endParaRPr sz="4000"/>
          </a:p>
        </p:txBody>
      </p:sp>
      <p:pic>
        <p:nvPicPr>
          <p:cNvPr id="313" name="Google Shape;313;g316240637a5_0_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8863" y="1371575"/>
            <a:ext cx="10472763" cy="537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20" name="Google Shape;320;p13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§23, п. 2-3.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21" name="Google Shape;32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2301" y="1683945"/>
            <a:ext cx="3803281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Достижения в развитии здравоохранения, физической культуры и спорта суверен- ной Беларуси.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государственной политики в области здравоохранения, в сфере физической культуры и спорта.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Государственная политика в сфере профилактики потребления наркотических средств.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Социальные последствия употребления наркотиков.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Достижения в развитии здравоохранения, физичес- кой культуры и спорта суверенной Беларуси</a:t>
            </a:r>
            <a:endParaRPr/>
          </a:p>
        </p:txBody>
      </p:sp>
      <p:pic>
        <p:nvPicPr>
          <p:cNvPr id="139" name="Google Shape;139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428775"/>
            <a:ext cx="9980675" cy="5380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16240637a5_0_0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государственной политики в области здравоохранения, в сфере физической культуры и спорта</a:t>
            </a:r>
            <a:endParaRPr/>
          </a:p>
        </p:txBody>
      </p:sp>
      <p:grpSp>
        <p:nvGrpSpPr>
          <p:cNvPr id="145" name="Google Shape;145;g316240637a5_0_0"/>
          <p:cNvGrpSpPr/>
          <p:nvPr/>
        </p:nvGrpSpPr>
        <p:grpSpPr>
          <a:xfrm>
            <a:off x="1104900" y="1577554"/>
            <a:ext cx="9981084" cy="682733"/>
            <a:chOff x="67" y="2742038"/>
            <a:chExt cx="4010400" cy="2634000"/>
          </a:xfrm>
        </p:grpSpPr>
        <p:sp>
          <p:nvSpPr>
            <p:cNvPr id="146" name="Google Shape;146;g316240637a5_0_0"/>
            <p:cNvSpPr/>
            <p:nvPr/>
          </p:nvSpPr>
          <p:spPr>
            <a:xfrm>
              <a:off x="67" y="2742038"/>
              <a:ext cx="4010400" cy="26340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g316240637a5_0_0"/>
            <p:cNvSpPr txBox="1"/>
            <p:nvPr/>
          </p:nvSpPr>
          <p:spPr>
            <a:xfrm>
              <a:off x="67" y="2742038"/>
              <a:ext cx="4010400" cy="26340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Здоровье человека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состояние полного физического, духовного и психического благо- получия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148" name="Google Shape;148;g316240637a5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2498576"/>
            <a:ext cx="9980674" cy="4295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государственной политики в области здравоохранения, в сфере физической культуры и спорта</a:t>
            </a:r>
            <a:endParaRPr/>
          </a:p>
        </p:txBody>
      </p:sp>
      <p:grpSp>
        <p:nvGrpSpPr>
          <p:cNvPr id="154" name="Google Shape;154;p4"/>
          <p:cNvGrpSpPr/>
          <p:nvPr/>
        </p:nvGrpSpPr>
        <p:grpSpPr>
          <a:xfrm>
            <a:off x="1104900" y="1798657"/>
            <a:ext cx="9980682" cy="1177457"/>
            <a:chOff x="67" y="2742038"/>
            <a:chExt cx="4010278" cy="2634131"/>
          </a:xfrm>
        </p:grpSpPr>
        <p:sp>
          <p:nvSpPr>
            <p:cNvPr id="155" name="Google Shape;155;p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l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l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Здравоохранение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система государственных, общественных и медицинских мероприя- тий, направленных на сохранение и укрепление здоровья людей, профилактику и лечение заболеваний, а также система специальных учреждений и организаций, которые их осуще- ствляют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57" name="Google Shape;157;p4"/>
          <p:cNvGrpSpPr/>
          <p:nvPr/>
        </p:nvGrpSpPr>
        <p:grpSpPr>
          <a:xfrm>
            <a:off x="1622486" y="3489436"/>
            <a:ext cx="3924299" cy="495970"/>
            <a:chOff x="67" y="2742038"/>
            <a:chExt cx="4010278" cy="2634131"/>
          </a:xfrm>
        </p:grpSpPr>
        <p:sp>
          <p:nvSpPr>
            <p:cNvPr id="158" name="Google Shape;158;p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Мероприятия</a:t>
              </a:r>
              <a:endParaRPr/>
            </a:p>
          </p:txBody>
        </p:sp>
      </p:grpSp>
      <p:grpSp>
        <p:nvGrpSpPr>
          <p:cNvPr id="160" name="Google Shape;160;p4"/>
          <p:cNvGrpSpPr/>
          <p:nvPr/>
        </p:nvGrpSpPr>
        <p:grpSpPr>
          <a:xfrm>
            <a:off x="6530917" y="3489436"/>
            <a:ext cx="3924299" cy="495970"/>
            <a:chOff x="67" y="2742038"/>
            <a:chExt cx="4010278" cy="2634131"/>
          </a:xfrm>
        </p:grpSpPr>
        <p:sp>
          <p:nvSpPr>
            <p:cNvPr id="161" name="Google Shape;161;p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Учреждения</a:t>
              </a:r>
              <a:endParaRPr/>
            </a:p>
          </p:txBody>
        </p:sp>
      </p:grpSp>
      <p:sp>
        <p:nvSpPr>
          <p:cNvPr id="163" name="Google Shape;163;p4"/>
          <p:cNvSpPr/>
          <p:nvPr/>
        </p:nvSpPr>
        <p:spPr>
          <a:xfrm>
            <a:off x="5676721" y="3419334"/>
            <a:ext cx="724259" cy="636174"/>
          </a:xfrm>
          <a:prstGeom prst="mathPlus">
            <a:avLst>
              <a:gd fmla="val 23520" name="adj1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64" name="Google Shape;164;p4"/>
          <p:cNvGrpSpPr/>
          <p:nvPr/>
        </p:nvGrpSpPr>
        <p:grpSpPr>
          <a:xfrm>
            <a:off x="1622486" y="4369331"/>
            <a:ext cx="3924299" cy="1764052"/>
            <a:chOff x="67" y="2742038"/>
            <a:chExt cx="4010278" cy="2634131"/>
          </a:xfrm>
        </p:grpSpPr>
        <p:sp>
          <p:nvSpPr>
            <p:cNvPr id="165" name="Google Shape;165;p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285750" lvl="0" marL="2857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Noto Sans Symbols"/>
                <a:buChar char="●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Профилактика (для здоровых)</a:t>
              </a:r>
              <a:endParaRPr/>
            </a:p>
            <a:p>
              <a:pPr indent="-285750" lvl="0" marL="28575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Noto Sans Symbols"/>
                <a:buChar char="●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Лечение (для заболевших)</a:t>
              </a:r>
              <a:endParaRPr/>
            </a:p>
            <a:p>
              <a:pPr indent="-285750" lvl="0" marL="28575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Noto Sans Symbols"/>
                <a:buChar char="●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Реабилитация (для выздоравли- вающих)</a:t>
              </a:r>
              <a:endParaRPr/>
            </a:p>
          </p:txBody>
        </p:sp>
      </p:grpSp>
      <p:grpSp>
        <p:nvGrpSpPr>
          <p:cNvPr id="167" name="Google Shape;167;p4"/>
          <p:cNvGrpSpPr/>
          <p:nvPr/>
        </p:nvGrpSpPr>
        <p:grpSpPr>
          <a:xfrm>
            <a:off x="6530916" y="4369331"/>
            <a:ext cx="3924299" cy="1764052"/>
            <a:chOff x="67" y="2742038"/>
            <a:chExt cx="4010278" cy="2634131"/>
          </a:xfrm>
        </p:grpSpPr>
        <p:sp>
          <p:nvSpPr>
            <p:cNvPr id="168" name="Google Shape;168;p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285750" lvl="0" marL="2857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Noto Sans Symbols"/>
                <a:buChar char="●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Амбулатории</a:t>
              </a:r>
              <a:endParaRPr/>
            </a:p>
            <a:p>
              <a:pPr indent="-285750" lvl="0" marL="28575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Noto Sans Symbols"/>
                <a:buChar char="●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Поликлиники</a:t>
              </a:r>
              <a:endParaRPr/>
            </a:p>
            <a:p>
              <a:pPr indent="-285750" lvl="0" marL="28575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Noto Sans Symbols"/>
                <a:buChar char="●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Больницы</a:t>
              </a:r>
              <a:endParaRPr/>
            </a:p>
            <a:p>
              <a:pPr indent="-285750" lvl="0" marL="28575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Noto Sans Symbols"/>
                <a:buChar char="●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Санатории и т.д.</a:t>
              </a:r>
              <a:endParaRPr/>
            </a:p>
          </p:txBody>
        </p:sp>
      </p:grpSp>
      <p:cxnSp>
        <p:nvCxnSpPr>
          <p:cNvPr id="170" name="Google Shape;170;p4"/>
          <p:cNvCxnSpPr>
            <a:stCxn id="159" idx="2"/>
            <a:endCxn id="166" idx="0"/>
          </p:cNvCxnSpPr>
          <p:nvPr/>
        </p:nvCxnSpPr>
        <p:spPr>
          <a:xfrm>
            <a:off x="3584636" y="3985406"/>
            <a:ext cx="0" cy="384000"/>
          </a:xfrm>
          <a:prstGeom prst="straightConnector1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1" name="Google Shape;171;p4"/>
          <p:cNvCxnSpPr/>
          <p:nvPr/>
        </p:nvCxnSpPr>
        <p:spPr>
          <a:xfrm>
            <a:off x="8501692" y="3985406"/>
            <a:ext cx="0" cy="383925"/>
          </a:xfrm>
          <a:prstGeom prst="straightConnector1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5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государственной политики в области здравоохранения, в сфере физической культуры и спорта</a:t>
            </a:r>
            <a:endParaRPr/>
          </a:p>
        </p:txBody>
      </p:sp>
      <p:grpSp>
        <p:nvGrpSpPr>
          <p:cNvPr id="177" name="Google Shape;177;p5"/>
          <p:cNvGrpSpPr/>
          <p:nvPr/>
        </p:nvGrpSpPr>
        <p:grpSpPr>
          <a:xfrm>
            <a:off x="1104900" y="1535503"/>
            <a:ext cx="6356949" cy="2320505"/>
            <a:chOff x="67" y="2742038"/>
            <a:chExt cx="4010278" cy="2634131"/>
          </a:xfrm>
        </p:grpSpPr>
        <p:sp>
          <p:nvSpPr>
            <p:cNvPr id="178" name="Google Shape;178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45.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Гражданам Республики Беларусь гарантируется право на охрану здоровья, включая бесплатное лечение в государственных учреждениях здравоохранения. Государст- во создаёт условия доступного для всех граждан медицин- ского обслуживания. Право граждан Республики Беларусь на охрану здоровья обеспечивается также развитием физи- ческой культуры и спор-та, мерами по оздоровлению окру- жающей среды, возможностью пользования оздоровитель- ными учреждениями, совершенствованием охраны труда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ÑÐ¿Ð¸ÑÑ ÐÐ¾Ð½ÑÑÐ¸ÑÑÑÐ¸Ñ Ð ÐµÑÐ¿ÑÐ±Ð»Ð¸ÐºÐ¸ ÐÐµÐ»Ð°ÑÑÑÑ" id="180" name="Google Shape;180;p5"/>
          <p:cNvPicPr preferRelativeResize="0"/>
          <p:nvPr/>
        </p:nvPicPr>
        <p:blipFill rotWithShape="1">
          <a:blip r:embed="rId3">
            <a:alphaModFix/>
          </a:blip>
          <a:srcRect b="1262" l="1237" r="1508" t="574"/>
          <a:stretch/>
        </p:blipFill>
        <p:spPr>
          <a:xfrm>
            <a:off x="7590721" y="1466491"/>
            <a:ext cx="3494861" cy="522760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81" name="Google Shape;181;p5"/>
          <p:cNvSpPr txBox="1"/>
          <p:nvPr/>
        </p:nvSpPr>
        <p:spPr>
          <a:xfrm>
            <a:off x="3826471" y="6380102"/>
            <a:ext cx="3764250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государственной политики в области здравоохранения, в сфере физической культуры и спорта</a:t>
            </a:r>
            <a:endParaRPr/>
          </a:p>
        </p:txBody>
      </p:sp>
      <p:grpSp>
        <p:nvGrpSpPr>
          <p:cNvPr id="187" name="Google Shape;187;p6"/>
          <p:cNvGrpSpPr/>
          <p:nvPr/>
        </p:nvGrpSpPr>
        <p:grpSpPr>
          <a:xfrm>
            <a:off x="1219283" y="1426065"/>
            <a:ext cx="9751914" cy="5325711"/>
            <a:chOff x="114383" y="2705"/>
            <a:chExt cx="9751914" cy="5325711"/>
          </a:xfrm>
        </p:grpSpPr>
        <p:sp>
          <p:nvSpPr>
            <p:cNvPr id="188" name="Google Shape;188;p6"/>
            <p:cNvSpPr/>
            <p:nvPr/>
          </p:nvSpPr>
          <p:spPr>
            <a:xfrm>
              <a:off x="114383" y="2705"/>
              <a:ext cx="5637175" cy="39839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6"/>
            <p:cNvSpPr txBox="1"/>
            <p:nvPr/>
          </p:nvSpPr>
          <p:spPr>
            <a:xfrm>
              <a:off x="126052" y="14374"/>
              <a:ext cx="5613837" cy="3750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принципы государственной политики Республики Беларусь в области здравоохранения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0" name="Google Shape;190;p6"/>
            <p:cNvSpPr/>
            <p:nvPr/>
          </p:nvSpPr>
          <p:spPr>
            <a:xfrm>
              <a:off x="678101" y="401104"/>
              <a:ext cx="563717" cy="32295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1" name="Google Shape;191;p6"/>
            <p:cNvSpPr/>
            <p:nvPr/>
          </p:nvSpPr>
          <p:spPr>
            <a:xfrm>
              <a:off x="1241818" y="524863"/>
              <a:ext cx="8624479" cy="39839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6"/>
            <p:cNvSpPr txBox="1"/>
            <p:nvPr/>
          </p:nvSpPr>
          <p:spPr>
            <a:xfrm>
              <a:off x="1253487" y="536532"/>
              <a:ext cx="8601141" cy="3750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условий для сохранения, укрепления и восстановления здоровья насе- 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3" name="Google Shape;193;p6"/>
            <p:cNvSpPr/>
            <p:nvPr/>
          </p:nvSpPr>
          <p:spPr>
            <a:xfrm>
              <a:off x="678101" y="401104"/>
              <a:ext cx="563717" cy="8209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4" name="Google Shape;194;p6"/>
            <p:cNvSpPr/>
            <p:nvPr/>
          </p:nvSpPr>
          <p:spPr>
            <a:xfrm>
              <a:off x="1241818" y="1022861"/>
              <a:ext cx="8624479" cy="39839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6"/>
            <p:cNvSpPr txBox="1"/>
            <p:nvPr/>
          </p:nvSpPr>
          <p:spPr>
            <a:xfrm>
              <a:off x="1253487" y="1034530"/>
              <a:ext cx="8601141" cy="3750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обеспечение доступности медицинского обслуживания, в том числе лекарствен- ного обеспечения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6" name="Google Shape;196;p6"/>
            <p:cNvSpPr/>
            <p:nvPr/>
          </p:nvSpPr>
          <p:spPr>
            <a:xfrm>
              <a:off x="678101" y="401104"/>
              <a:ext cx="563717" cy="12948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7" name="Google Shape;197;p6"/>
            <p:cNvSpPr/>
            <p:nvPr/>
          </p:nvSpPr>
          <p:spPr>
            <a:xfrm>
              <a:off x="1241818" y="1520860"/>
              <a:ext cx="8624479" cy="35017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6"/>
            <p:cNvSpPr txBox="1"/>
            <p:nvPr/>
          </p:nvSpPr>
          <p:spPr>
            <a:xfrm>
              <a:off x="1252074" y="1531116"/>
              <a:ext cx="8603967" cy="3296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приоритетность мер профилактической направленности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9" name="Google Shape;199;p6"/>
            <p:cNvSpPr/>
            <p:nvPr/>
          </p:nvSpPr>
          <p:spPr>
            <a:xfrm>
              <a:off x="678101" y="401104"/>
              <a:ext cx="563717" cy="17169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0" name="Google Shape;200;p6"/>
            <p:cNvSpPr/>
            <p:nvPr/>
          </p:nvSpPr>
          <p:spPr>
            <a:xfrm>
              <a:off x="1241818" y="1970632"/>
              <a:ext cx="8624479" cy="29485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6"/>
            <p:cNvSpPr txBox="1"/>
            <p:nvPr/>
          </p:nvSpPr>
          <p:spPr>
            <a:xfrm>
              <a:off x="1250454" y="1979268"/>
              <a:ext cx="8607207" cy="2775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приоритетность развития первичной медицинской помощи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2" name="Google Shape;202;p6"/>
            <p:cNvSpPr/>
            <p:nvPr/>
          </p:nvSpPr>
          <p:spPr>
            <a:xfrm>
              <a:off x="678101" y="401104"/>
              <a:ext cx="563717" cy="238330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3" name="Google Shape;203;p6"/>
            <p:cNvSpPr/>
            <p:nvPr/>
          </p:nvSpPr>
          <p:spPr>
            <a:xfrm>
              <a:off x="1241818" y="2365083"/>
              <a:ext cx="8624479" cy="83866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6"/>
            <p:cNvSpPr txBox="1"/>
            <p:nvPr/>
          </p:nvSpPr>
          <p:spPr>
            <a:xfrm>
              <a:off x="1266382" y="2389647"/>
              <a:ext cx="8575351" cy="7895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приоритетность медицинского обслуживания, в т.ч. лекарственного обеспече- ния, несовершеннолетних, женщин во время беременности, родов и в послеродо- вой период, инвалидов и ветеранов в соответствии с законодательством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5" name="Google Shape;205;p6"/>
            <p:cNvSpPr/>
            <p:nvPr/>
          </p:nvSpPr>
          <p:spPr>
            <a:xfrm>
              <a:off x="678101" y="401104"/>
              <a:ext cx="563717" cy="310143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6" name="Google Shape;206;p6"/>
            <p:cNvSpPr/>
            <p:nvPr/>
          </p:nvSpPr>
          <p:spPr>
            <a:xfrm>
              <a:off x="1241818" y="3303344"/>
              <a:ext cx="8624479" cy="39839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6"/>
            <p:cNvSpPr txBox="1"/>
            <p:nvPr/>
          </p:nvSpPr>
          <p:spPr>
            <a:xfrm>
              <a:off x="1253487" y="3315013"/>
              <a:ext cx="8601141" cy="3750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обеспечение санитарно-эпидемиологического благополучия населения и его бу- дущих поколений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8" name="Google Shape;208;p6"/>
            <p:cNvSpPr/>
            <p:nvPr/>
          </p:nvSpPr>
          <p:spPr>
            <a:xfrm>
              <a:off x="678101" y="401104"/>
              <a:ext cx="563717" cy="36536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9" name="Google Shape;209;p6"/>
            <p:cNvSpPr/>
            <p:nvPr/>
          </p:nvSpPr>
          <p:spPr>
            <a:xfrm>
              <a:off x="1241818" y="3777183"/>
              <a:ext cx="8624479" cy="55523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6"/>
            <p:cNvSpPr txBox="1"/>
            <p:nvPr/>
          </p:nvSpPr>
          <p:spPr>
            <a:xfrm>
              <a:off x="1258080" y="3793445"/>
              <a:ext cx="8591955" cy="522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ответственного отношения населения к сохранению, укреплению и восстановлению собственного здоровья и здоровья окружающих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1" name="Google Shape;211;p6"/>
            <p:cNvSpPr/>
            <p:nvPr/>
          </p:nvSpPr>
          <p:spPr>
            <a:xfrm>
              <a:off x="678101" y="401104"/>
              <a:ext cx="563717" cy="423011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2" name="Google Shape;212;p6"/>
            <p:cNvSpPr/>
            <p:nvPr/>
          </p:nvSpPr>
          <p:spPr>
            <a:xfrm>
              <a:off x="1241818" y="4432019"/>
              <a:ext cx="8624479" cy="39839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6"/>
            <p:cNvSpPr txBox="1"/>
            <p:nvPr/>
          </p:nvSpPr>
          <p:spPr>
            <a:xfrm>
              <a:off x="1253487" y="4443688"/>
              <a:ext cx="8601141" cy="3750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ответственность государственных органов, организаций за состояние здоровья населения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4" name="Google Shape;214;p6"/>
            <p:cNvSpPr/>
            <p:nvPr/>
          </p:nvSpPr>
          <p:spPr>
            <a:xfrm>
              <a:off x="678101" y="401104"/>
              <a:ext cx="563717" cy="472811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5" name="Google Shape;215;p6"/>
            <p:cNvSpPr/>
            <p:nvPr/>
          </p:nvSpPr>
          <p:spPr>
            <a:xfrm>
              <a:off x="1241818" y="4930018"/>
              <a:ext cx="8624479" cy="39839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6"/>
            <p:cNvSpPr txBox="1"/>
            <p:nvPr/>
          </p:nvSpPr>
          <p:spPr>
            <a:xfrm>
              <a:off x="1253487" y="4941687"/>
              <a:ext cx="8601141" cy="3750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ответственность нанимателей за состояние здоровья работников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государственной политики в области здравоохранения, в сфере физической культуры и спорта</a:t>
            </a:r>
            <a:endParaRPr/>
          </a:p>
        </p:txBody>
      </p:sp>
      <p:grpSp>
        <p:nvGrpSpPr>
          <p:cNvPr id="222" name="Google Shape;222;p7"/>
          <p:cNvGrpSpPr/>
          <p:nvPr/>
        </p:nvGrpSpPr>
        <p:grpSpPr>
          <a:xfrm>
            <a:off x="1789662" y="1967906"/>
            <a:ext cx="8765013" cy="4086524"/>
            <a:chOff x="12620" y="25891"/>
            <a:chExt cx="8765013" cy="4086524"/>
          </a:xfrm>
        </p:grpSpPr>
        <p:sp>
          <p:nvSpPr>
            <p:cNvPr id="223" name="Google Shape;223;p7"/>
            <p:cNvSpPr/>
            <p:nvPr/>
          </p:nvSpPr>
          <p:spPr>
            <a:xfrm>
              <a:off x="2942361" y="2236477"/>
              <a:ext cx="2931472" cy="1875938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7"/>
            <p:cNvSpPr txBox="1"/>
            <p:nvPr/>
          </p:nvSpPr>
          <p:spPr>
            <a:xfrm>
              <a:off x="3371665" y="2511202"/>
              <a:ext cx="2072864" cy="13264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медицинской помощи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5" name="Google Shape;225;p7"/>
            <p:cNvSpPr/>
            <p:nvPr/>
          </p:nvSpPr>
          <p:spPr>
            <a:xfrm rot="-9621816">
              <a:off x="1234835" y="2104154"/>
              <a:ext cx="1845568" cy="534642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7"/>
            <p:cNvSpPr/>
            <p:nvPr/>
          </p:nvSpPr>
          <p:spPr>
            <a:xfrm>
              <a:off x="12620" y="1348517"/>
              <a:ext cx="2551759" cy="142571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7"/>
            <p:cNvSpPr txBox="1"/>
            <p:nvPr/>
          </p:nvSpPr>
          <p:spPr>
            <a:xfrm>
              <a:off x="54378" y="1390275"/>
              <a:ext cx="2468243" cy="13421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бесплатность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8" name="Google Shape;228;p7"/>
            <p:cNvSpPr/>
            <p:nvPr/>
          </p:nvSpPr>
          <p:spPr>
            <a:xfrm rot="-5500152">
              <a:off x="3649688" y="1179180"/>
              <a:ext cx="1416109" cy="534642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7"/>
            <p:cNvSpPr/>
            <p:nvPr/>
          </p:nvSpPr>
          <p:spPr>
            <a:xfrm>
              <a:off x="3061238" y="25891"/>
              <a:ext cx="2551759" cy="142571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7"/>
            <p:cNvSpPr txBox="1"/>
            <p:nvPr/>
          </p:nvSpPr>
          <p:spPr>
            <a:xfrm>
              <a:off x="3102996" y="67649"/>
              <a:ext cx="2468243" cy="13421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доступность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1" name="Google Shape;231;p7"/>
            <p:cNvSpPr/>
            <p:nvPr/>
          </p:nvSpPr>
          <p:spPr>
            <a:xfrm rot="-1140852">
              <a:off x="5748617" y="2134634"/>
              <a:ext cx="1802305" cy="534642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7"/>
            <p:cNvSpPr/>
            <p:nvPr/>
          </p:nvSpPr>
          <p:spPr>
            <a:xfrm>
              <a:off x="6225874" y="1395501"/>
              <a:ext cx="2551759" cy="142571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7"/>
            <p:cNvSpPr txBox="1"/>
            <p:nvPr/>
          </p:nvSpPr>
          <p:spPr>
            <a:xfrm>
              <a:off x="6267632" y="1437259"/>
              <a:ext cx="2468243" cy="13421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качество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государственной политики в области здравоохранения, в сфере физической культуры и спорта</a:t>
            </a:r>
            <a:endParaRPr/>
          </a:p>
        </p:txBody>
      </p:sp>
      <p:graphicFrame>
        <p:nvGraphicFramePr>
          <p:cNvPr id="239" name="Google Shape;239;p8"/>
          <p:cNvGraphicFramePr/>
          <p:nvPr/>
        </p:nvGraphicFramePr>
        <p:xfrm>
          <a:off x="1104900" y="140562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{9DBCA20C-5B6A-4DAE-A783-FE80D1655368}</a:tableStyleId>
              </a:tblPr>
              <a:tblGrid>
                <a:gridCol w="3349750"/>
                <a:gridCol w="6630925"/>
              </a:tblGrid>
              <a:tr h="4728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медицинской помощи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4186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Первичная медицинская по- мощь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Основной вид медицинской помощи, оказываемой при нали- чии у пациента наиболее распространённых заболеваний, при беременности и родах, при проведении диагностики и медицинской профилактики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91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Специализированная меди- цинская помощь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 медицинской помощи, оказываемой при наличии у паци- ента заболеваний, требующих применения специальных ме- тодов оказания медицинской помощи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007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Высокотехнологичная меди- цинская помощь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 медицинской помощи, оказываемой при наличии у паци- ента заболеваний, требующих применения новых, сложных, уникальных, а также ресурсоёмких методов оказания меди- цинской помощи, основанных на современных достижениях медицинской науки и техники и имеющих высокую клини- ческую эффективность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16.01.2024</vt:lpwstr>
  </property>
</Properties>
</file>