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gpgCL7qUczKllp6lRyloTQHpLn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8FC41C5-AC43-482D-AFAB-39B1DD1BB98C}">
  <a:tblStyle styleId="{78FC41C5-AC43-482D-AFAB-39B1DD1BB98C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6" name="Google Shape;46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1" name="Google Shape;491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73663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Уникальность человека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24452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2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1154" r="0" t="0"/>
          <a:stretch/>
        </p:blipFill>
        <p:spPr>
          <a:xfrm>
            <a:off x="6996023" y="1310656"/>
            <a:ext cx="5195977" cy="421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292" name="Google Shape;292;p10"/>
          <p:cNvGrpSpPr/>
          <p:nvPr/>
        </p:nvGrpSpPr>
        <p:grpSpPr>
          <a:xfrm>
            <a:off x="1460368" y="3504469"/>
            <a:ext cx="9269745" cy="3204735"/>
            <a:chOff x="355468" y="2145"/>
            <a:chExt cx="9269745" cy="3204735"/>
          </a:xfrm>
        </p:grpSpPr>
        <p:sp>
          <p:nvSpPr>
            <p:cNvPr id="293" name="Google Shape;293;p10"/>
            <p:cNvSpPr/>
            <p:nvPr/>
          </p:nvSpPr>
          <p:spPr>
            <a:xfrm>
              <a:off x="8151375" y="2021796"/>
              <a:ext cx="91440" cy="3505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0"/>
            <p:cNvSpPr/>
            <p:nvPr/>
          </p:nvSpPr>
          <p:spPr>
            <a:xfrm>
              <a:off x="4990341" y="836711"/>
              <a:ext cx="3206754" cy="3505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0"/>
            <p:cNvSpPr/>
            <p:nvPr/>
          </p:nvSpPr>
          <p:spPr>
            <a:xfrm>
              <a:off x="4944621" y="2021796"/>
              <a:ext cx="91440" cy="3505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0"/>
            <p:cNvSpPr/>
            <p:nvPr/>
          </p:nvSpPr>
          <p:spPr>
            <a:xfrm>
              <a:off x="4944621" y="836711"/>
              <a:ext cx="91440" cy="3505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0"/>
            <p:cNvSpPr/>
            <p:nvPr/>
          </p:nvSpPr>
          <p:spPr>
            <a:xfrm>
              <a:off x="1737866" y="2021796"/>
              <a:ext cx="91440" cy="3505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0"/>
            <p:cNvSpPr/>
            <p:nvPr/>
          </p:nvSpPr>
          <p:spPr>
            <a:xfrm>
              <a:off x="1783586" y="836711"/>
              <a:ext cx="3206754" cy="35051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0"/>
            <p:cNvSpPr/>
            <p:nvPr/>
          </p:nvSpPr>
          <p:spPr>
            <a:xfrm>
              <a:off x="3360190" y="2145"/>
              <a:ext cx="3260300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0"/>
            <p:cNvSpPr txBox="1"/>
            <p:nvPr/>
          </p:nvSpPr>
          <p:spPr>
            <a:xfrm>
              <a:off x="3360190" y="2145"/>
              <a:ext cx="3260300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индивида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355468" y="1187229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0"/>
            <p:cNvSpPr txBox="1"/>
            <p:nvPr/>
          </p:nvSpPr>
          <p:spPr>
            <a:xfrm>
              <a:off x="355468" y="1187229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пол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0"/>
            <p:cNvSpPr/>
            <p:nvPr/>
          </p:nvSpPr>
          <p:spPr>
            <a:xfrm>
              <a:off x="355468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355468" y="2372314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3562222" y="1187229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0"/>
            <p:cNvSpPr txBox="1"/>
            <p:nvPr/>
          </p:nvSpPr>
          <p:spPr>
            <a:xfrm>
              <a:off x="3562222" y="1187229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рост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0"/>
            <p:cNvSpPr txBox="1"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вес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0"/>
            <p:cNvSpPr/>
            <p:nvPr/>
          </p:nvSpPr>
          <p:spPr>
            <a:xfrm>
              <a:off x="6768977" y="1187229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0"/>
            <p:cNvSpPr txBox="1"/>
            <p:nvPr/>
          </p:nvSpPr>
          <p:spPr>
            <a:xfrm>
              <a:off x="6768977" y="1187229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цвет волос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6768977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0"/>
            <p:cNvSpPr txBox="1"/>
            <p:nvPr/>
          </p:nvSpPr>
          <p:spPr>
            <a:xfrm>
              <a:off x="6768977" y="2372314"/>
              <a:ext cx="2856236" cy="834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цвет глаз и т.п.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3" name="Google Shape;313;p10"/>
          <p:cNvGrpSpPr/>
          <p:nvPr/>
        </p:nvGrpSpPr>
        <p:grpSpPr>
          <a:xfrm>
            <a:off x="4465091" y="1490237"/>
            <a:ext cx="3260300" cy="834566"/>
            <a:chOff x="3360190" y="2145"/>
            <a:chExt cx="3260300" cy="834566"/>
          </a:xfrm>
        </p:grpSpPr>
        <p:sp>
          <p:nvSpPr>
            <p:cNvPr id="314" name="Google Shape;314;p10"/>
            <p:cNvSpPr/>
            <p:nvPr/>
          </p:nvSpPr>
          <p:spPr>
            <a:xfrm>
              <a:off x="3360190" y="2145"/>
              <a:ext cx="3260300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0"/>
            <p:cNvSpPr txBox="1"/>
            <p:nvPr/>
          </p:nvSpPr>
          <p:spPr>
            <a:xfrm>
              <a:off x="3360190" y="2145"/>
              <a:ext cx="3260300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биологическое своеобразие человека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6" name="Google Shape;316;p10"/>
          <p:cNvSpPr/>
          <p:nvPr/>
        </p:nvSpPr>
        <p:spPr>
          <a:xfrm>
            <a:off x="4551112" y="2404605"/>
            <a:ext cx="3091891" cy="107184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выражают прежде всего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323" name="Google Shape;323;p11"/>
          <p:cNvGrpSpPr/>
          <p:nvPr/>
        </p:nvGrpSpPr>
        <p:grpSpPr>
          <a:xfrm>
            <a:off x="783388" y="1984371"/>
            <a:ext cx="10623704" cy="3969438"/>
            <a:chOff x="4602" y="645397"/>
            <a:chExt cx="10623704" cy="3969438"/>
          </a:xfrm>
        </p:grpSpPr>
        <p:sp>
          <p:nvSpPr>
            <p:cNvPr id="324" name="Google Shape;324;p11"/>
            <p:cNvSpPr/>
            <p:nvPr/>
          </p:nvSpPr>
          <p:spPr>
            <a:xfrm>
              <a:off x="4602" y="645397"/>
              <a:ext cx="8011604" cy="11383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 txBox="1"/>
            <p:nvPr/>
          </p:nvSpPr>
          <p:spPr>
            <a:xfrm>
              <a:off x="37944" y="678739"/>
              <a:ext cx="7944920" cy="10717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Личность</a:t>
              </a: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целостное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</a:t>
              </a: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качество человека, состоящее в способности быть сознательным субъектом отношений и деятельности, т.е. в способности понимать себя и окружающих, осмысленно действовать, участвуя в жизни общества, и отвечать за свои поступки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805762" y="1783789"/>
              <a:ext cx="801160" cy="4051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1"/>
            <p:cNvSpPr/>
            <p:nvPr/>
          </p:nvSpPr>
          <p:spPr>
            <a:xfrm>
              <a:off x="1606923" y="1905959"/>
              <a:ext cx="9021383" cy="5659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 txBox="1"/>
            <p:nvPr/>
          </p:nvSpPr>
          <p:spPr>
            <a:xfrm>
              <a:off x="1623500" y="1922536"/>
              <a:ext cx="8988229" cy="5328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устойчивая система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значимых черт, характеризующих индивида как чле- на того или иного общества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805762" y="1783789"/>
              <a:ext cx="801160" cy="12806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1"/>
            <p:cNvSpPr/>
            <p:nvPr/>
          </p:nvSpPr>
          <p:spPr>
            <a:xfrm>
              <a:off x="1606923" y="2594103"/>
              <a:ext cx="9021383" cy="94075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 txBox="1"/>
            <p:nvPr/>
          </p:nvSpPr>
          <p:spPr>
            <a:xfrm>
              <a:off x="1634477" y="2621657"/>
              <a:ext cx="8966275" cy="8856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термин, который употребляют для обозначения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социальной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сущности человека как существа, способного существовать в соответствии с законами социального бытия, при этом не теряя своей уникальности и неповторимости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805762" y="1783789"/>
              <a:ext cx="801160" cy="23521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1606923" y="3657032"/>
              <a:ext cx="9021383" cy="9578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1"/>
            <p:cNvSpPr txBox="1"/>
            <p:nvPr/>
          </p:nvSpPr>
          <p:spPr>
            <a:xfrm>
              <a:off x="1634976" y="3685085"/>
              <a:ext cx="8965277" cy="9016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относительно устойчивая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социокультурная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характеристика индивида, ситуацион- но проявляющаяся в единстве его интеллектуальных и морально-волевых качеств, в индивидуальных особенностях его сознания и деятельности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341" name="Google Shape;341;p12"/>
          <p:cNvGrpSpPr/>
          <p:nvPr/>
        </p:nvGrpSpPr>
        <p:grpSpPr>
          <a:xfrm>
            <a:off x="1105141" y="2639682"/>
            <a:ext cx="9980199" cy="2898476"/>
            <a:chOff x="241" y="1173191"/>
            <a:chExt cx="9980199" cy="2898476"/>
          </a:xfrm>
        </p:grpSpPr>
        <p:sp>
          <p:nvSpPr>
            <p:cNvPr id="342" name="Google Shape;342;p12"/>
            <p:cNvSpPr/>
            <p:nvPr/>
          </p:nvSpPr>
          <p:spPr>
            <a:xfrm>
              <a:off x="4990341" y="2071720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2"/>
            <p:cNvSpPr/>
            <p:nvPr/>
          </p:nvSpPr>
          <p:spPr>
            <a:xfrm>
              <a:off x="4944620" y="2071720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2"/>
            <p:cNvSpPr/>
            <p:nvPr/>
          </p:nvSpPr>
          <p:spPr>
            <a:xfrm>
              <a:off x="1537813" y="2071720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5" name="Google Shape;345;p12"/>
            <p:cNvSpPr/>
            <p:nvPr/>
          </p:nvSpPr>
          <p:spPr>
            <a:xfrm>
              <a:off x="3235252" y="1173191"/>
              <a:ext cx="3510177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2"/>
            <p:cNvSpPr txBox="1"/>
            <p:nvPr/>
          </p:nvSpPr>
          <p:spPr>
            <a:xfrm>
              <a:off x="3235252" y="1173191"/>
              <a:ext cx="3510177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личности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2"/>
            <p:cNvSpPr/>
            <p:nvPr/>
          </p:nvSpPr>
          <p:spPr>
            <a:xfrm>
              <a:off x="241" y="2449103"/>
              <a:ext cx="3075145" cy="16225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2"/>
            <p:cNvSpPr txBox="1"/>
            <p:nvPr/>
          </p:nvSpPr>
          <p:spPr>
            <a:xfrm>
              <a:off x="241" y="2449103"/>
              <a:ext cx="3075145" cy="16225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человек, усвоивший общественные нормы и правила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2"/>
            <p:cNvSpPr/>
            <p:nvPr/>
          </p:nvSpPr>
          <p:spPr>
            <a:xfrm>
              <a:off x="3452768" y="2449103"/>
              <a:ext cx="3075145" cy="16225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2"/>
            <p:cNvSpPr txBox="1"/>
            <p:nvPr/>
          </p:nvSpPr>
          <p:spPr>
            <a:xfrm>
              <a:off x="3452768" y="2449103"/>
              <a:ext cx="3075145" cy="16225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человек, самостоятельно принимающий решения и отвечающий за них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2"/>
            <p:cNvSpPr/>
            <p:nvPr/>
          </p:nvSpPr>
          <p:spPr>
            <a:xfrm>
              <a:off x="6905295" y="2449103"/>
              <a:ext cx="3075145" cy="16225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2"/>
            <p:cNvSpPr txBox="1"/>
            <p:nvPr/>
          </p:nvSpPr>
          <p:spPr>
            <a:xfrm>
              <a:off x="6905295" y="2449103"/>
              <a:ext cx="3075145" cy="16225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человек, участвующий в жизни общества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359" name="Google Shape;359;p13"/>
          <p:cNvGrpSpPr/>
          <p:nvPr/>
        </p:nvGrpSpPr>
        <p:grpSpPr>
          <a:xfrm>
            <a:off x="1105141" y="1709909"/>
            <a:ext cx="9980199" cy="4726264"/>
            <a:chOff x="241" y="45013"/>
            <a:chExt cx="9980199" cy="4726264"/>
          </a:xfrm>
        </p:grpSpPr>
        <p:sp>
          <p:nvSpPr>
            <p:cNvPr id="360" name="Google Shape;360;p13"/>
            <p:cNvSpPr/>
            <p:nvPr/>
          </p:nvSpPr>
          <p:spPr>
            <a:xfrm>
              <a:off x="8397148" y="3495366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3"/>
            <p:cNvSpPr/>
            <p:nvPr/>
          </p:nvSpPr>
          <p:spPr>
            <a:xfrm>
              <a:off x="8397148" y="2219454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3"/>
            <p:cNvSpPr/>
            <p:nvPr/>
          </p:nvSpPr>
          <p:spPr>
            <a:xfrm>
              <a:off x="4990341" y="943542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3"/>
            <p:cNvSpPr/>
            <p:nvPr/>
          </p:nvSpPr>
          <p:spPr>
            <a:xfrm>
              <a:off x="4944621" y="3495366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3"/>
            <p:cNvSpPr/>
            <p:nvPr/>
          </p:nvSpPr>
          <p:spPr>
            <a:xfrm>
              <a:off x="4944620" y="2219454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3"/>
            <p:cNvSpPr/>
            <p:nvPr/>
          </p:nvSpPr>
          <p:spPr>
            <a:xfrm>
              <a:off x="4944620" y="943542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3"/>
            <p:cNvSpPr/>
            <p:nvPr/>
          </p:nvSpPr>
          <p:spPr>
            <a:xfrm>
              <a:off x="1492093" y="3495366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3"/>
            <p:cNvSpPr/>
            <p:nvPr/>
          </p:nvSpPr>
          <p:spPr>
            <a:xfrm>
              <a:off x="1492093" y="2219454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3"/>
            <p:cNvSpPr/>
            <p:nvPr/>
          </p:nvSpPr>
          <p:spPr>
            <a:xfrm>
              <a:off x="1537813" y="943542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3"/>
            <p:cNvSpPr/>
            <p:nvPr/>
          </p:nvSpPr>
          <p:spPr>
            <a:xfrm>
              <a:off x="34699" y="45013"/>
              <a:ext cx="9911282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3"/>
            <p:cNvSpPr txBox="1"/>
            <p:nvPr/>
          </p:nvSpPr>
          <p:spPr>
            <a:xfrm>
              <a:off x="34699" y="45013"/>
              <a:ext cx="9911282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Индивидуальность </a:t>
              </a: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отличительные биологические, психологические и социальные качества человека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241" y="1320924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3"/>
            <p:cNvSpPr txBox="1"/>
            <p:nvPr/>
          </p:nvSpPr>
          <p:spPr>
            <a:xfrm>
              <a:off x="241" y="1320924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Темперамент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609" y="2596836"/>
              <a:ext cx="3074408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3"/>
            <p:cNvSpPr txBox="1"/>
            <p:nvPr/>
          </p:nvSpPr>
          <p:spPr>
            <a:xfrm>
              <a:off x="609" y="2596836"/>
              <a:ext cx="3074408" cy="89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3"/>
            <p:cNvSpPr/>
            <p:nvPr/>
          </p:nvSpPr>
          <p:spPr>
            <a:xfrm>
              <a:off x="241" y="3872748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3"/>
            <p:cNvSpPr txBox="1"/>
            <p:nvPr/>
          </p:nvSpPr>
          <p:spPr>
            <a:xfrm>
              <a:off x="241" y="3872748"/>
              <a:ext cx="3075145" cy="89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3452768" y="1320924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3"/>
            <p:cNvSpPr txBox="1"/>
            <p:nvPr/>
          </p:nvSpPr>
          <p:spPr>
            <a:xfrm>
              <a:off x="3452768" y="1320924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453136" y="2596836"/>
              <a:ext cx="3074408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 txBox="1"/>
            <p:nvPr/>
          </p:nvSpPr>
          <p:spPr>
            <a:xfrm>
              <a:off x="3453136" y="2596836"/>
              <a:ext cx="3074408" cy="89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3452768" y="3872748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3"/>
            <p:cNvSpPr txBox="1"/>
            <p:nvPr/>
          </p:nvSpPr>
          <p:spPr>
            <a:xfrm>
              <a:off x="3452768" y="3872748"/>
              <a:ext cx="3075145" cy="89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6905295" y="1320924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3"/>
            <p:cNvSpPr txBox="1"/>
            <p:nvPr/>
          </p:nvSpPr>
          <p:spPr>
            <a:xfrm>
              <a:off x="6905295" y="1320924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Способности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905295" y="2596836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3"/>
            <p:cNvSpPr txBox="1"/>
            <p:nvPr/>
          </p:nvSpPr>
          <p:spPr>
            <a:xfrm>
              <a:off x="6905295" y="2596836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присущи человеку как личности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6905664" y="3872748"/>
              <a:ext cx="3074408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3"/>
            <p:cNvSpPr txBox="1"/>
            <p:nvPr/>
          </p:nvSpPr>
          <p:spPr>
            <a:xfrm>
              <a:off x="6905664" y="3872748"/>
              <a:ext cx="3074408" cy="89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9" name="Google Shape;389;p13"/>
          <p:cNvGrpSpPr/>
          <p:nvPr/>
        </p:nvGrpSpPr>
        <p:grpSpPr>
          <a:xfrm>
            <a:off x="1104899" y="4183811"/>
            <a:ext cx="6572041" cy="998404"/>
            <a:chOff x="3562222" y="2372314"/>
            <a:chExt cx="2856236" cy="834566"/>
          </a:xfrm>
        </p:grpSpPr>
        <p:sp>
          <p:nvSpPr>
            <p:cNvPr id="390" name="Google Shape;390;p13"/>
            <p:cNvSpPr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3"/>
            <p:cNvSpPr txBox="1"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присущи человеку как индивиду и как личности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2" name="Google Shape;392;p13"/>
          <p:cNvGrpSpPr/>
          <p:nvPr/>
        </p:nvGrpSpPr>
        <p:grpSpPr>
          <a:xfrm>
            <a:off x="1104900" y="5486400"/>
            <a:ext cx="9980682" cy="971955"/>
            <a:chOff x="3562222" y="2372314"/>
            <a:chExt cx="2856236" cy="834566"/>
          </a:xfrm>
        </p:grpSpPr>
        <p:sp>
          <p:nvSpPr>
            <p:cNvPr id="393" name="Google Shape;393;p13"/>
            <p:cNvSpPr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3"/>
            <p:cNvSpPr txBox="1"/>
            <p:nvPr/>
          </p:nvSpPr>
          <p:spPr>
            <a:xfrm>
              <a:off x="3562222" y="2372314"/>
              <a:ext cx="2856236" cy="8345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придают оригинальность личности; сказываются на её поведении; влияют на отношения с людьми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Сознание и самосознание</a:t>
            </a:r>
            <a:endParaRPr/>
          </a:p>
        </p:txBody>
      </p:sp>
      <p:grpSp>
        <p:nvGrpSpPr>
          <p:cNvPr id="401" name="Google Shape;401;p14"/>
          <p:cNvGrpSpPr/>
          <p:nvPr/>
        </p:nvGrpSpPr>
        <p:grpSpPr>
          <a:xfrm>
            <a:off x="1107463" y="2133063"/>
            <a:ext cx="9975555" cy="3212975"/>
            <a:chOff x="2563" y="761464"/>
            <a:chExt cx="9975555" cy="3212975"/>
          </a:xfrm>
        </p:grpSpPr>
        <p:sp>
          <p:nvSpPr>
            <p:cNvPr id="402" name="Google Shape;402;p14"/>
            <p:cNvSpPr/>
            <p:nvPr/>
          </p:nvSpPr>
          <p:spPr>
            <a:xfrm>
              <a:off x="4990341" y="1493232"/>
              <a:ext cx="2570724" cy="3073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4"/>
            <p:cNvSpPr/>
            <p:nvPr/>
          </p:nvSpPr>
          <p:spPr>
            <a:xfrm>
              <a:off x="2419616" y="1493232"/>
              <a:ext cx="2570724" cy="3073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4"/>
            <p:cNvSpPr/>
            <p:nvPr/>
          </p:nvSpPr>
          <p:spPr>
            <a:xfrm>
              <a:off x="3560985" y="761464"/>
              <a:ext cx="2858711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4"/>
            <p:cNvSpPr txBox="1"/>
            <p:nvPr/>
          </p:nvSpPr>
          <p:spPr>
            <a:xfrm>
              <a:off x="3560985" y="761464"/>
              <a:ext cx="2858711" cy="73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Личность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4"/>
            <p:cNvSpPr/>
            <p:nvPr/>
          </p:nvSpPr>
          <p:spPr>
            <a:xfrm>
              <a:off x="2563" y="1800575"/>
              <a:ext cx="4834106" cy="21738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4"/>
            <p:cNvSpPr txBox="1"/>
            <p:nvPr/>
          </p:nvSpPr>
          <p:spPr>
            <a:xfrm>
              <a:off x="2563" y="1800575"/>
              <a:ext cx="4834106" cy="21738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сознательное существо, которое переживает и осмысливает происходящее, ставит перед собой цели и способно активно действовать, прилагать усилия для их достижения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4"/>
            <p:cNvSpPr/>
            <p:nvPr/>
          </p:nvSpPr>
          <p:spPr>
            <a:xfrm>
              <a:off x="5144012" y="1800575"/>
              <a:ext cx="4834106" cy="21738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4"/>
            <p:cNvSpPr txBox="1"/>
            <p:nvPr/>
          </p:nvSpPr>
          <p:spPr>
            <a:xfrm>
              <a:off x="5144012" y="1800575"/>
              <a:ext cx="4834106" cy="21738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человек, обладающий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сознанием</a:t>
              </a: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и </a:t>
              </a: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самосознанием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Сознание и самосознание</a:t>
            </a:r>
            <a:endParaRPr/>
          </a:p>
        </p:txBody>
      </p:sp>
      <p:grpSp>
        <p:nvGrpSpPr>
          <p:cNvPr id="416" name="Google Shape;416;p15"/>
          <p:cNvGrpSpPr/>
          <p:nvPr/>
        </p:nvGrpSpPr>
        <p:grpSpPr>
          <a:xfrm>
            <a:off x="1106543" y="2039508"/>
            <a:ext cx="9977394" cy="3400085"/>
            <a:chOff x="1643" y="667909"/>
            <a:chExt cx="9977394" cy="3400085"/>
          </a:xfrm>
        </p:grpSpPr>
        <p:sp>
          <p:nvSpPr>
            <p:cNvPr id="417" name="Google Shape;417;p15"/>
            <p:cNvSpPr/>
            <p:nvPr/>
          </p:nvSpPr>
          <p:spPr>
            <a:xfrm>
              <a:off x="7497223" y="3037533"/>
              <a:ext cx="1756137" cy="3047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8" name="Google Shape;418;p15"/>
            <p:cNvSpPr/>
            <p:nvPr/>
          </p:nvSpPr>
          <p:spPr>
            <a:xfrm>
              <a:off x="7451503" y="3037533"/>
              <a:ext cx="91440" cy="3047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9" name="Google Shape;419;p15"/>
            <p:cNvSpPr/>
            <p:nvPr/>
          </p:nvSpPr>
          <p:spPr>
            <a:xfrm>
              <a:off x="5741086" y="3037533"/>
              <a:ext cx="1756137" cy="3047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5"/>
            <p:cNvSpPr/>
            <p:nvPr/>
          </p:nvSpPr>
          <p:spPr>
            <a:xfrm>
              <a:off x="4947899" y="2059133"/>
              <a:ext cx="2549324" cy="3047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5"/>
            <p:cNvSpPr/>
            <p:nvPr/>
          </p:nvSpPr>
          <p:spPr>
            <a:xfrm>
              <a:off x="2398575" y="3037533"/>
              <a:ext cx="878068" cy="3047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5"/>
            <p:cNvSpPr/>
            <p:nvPr/>
          </p:nvSpPr>
          <p:spPr>
            <a:xfrm>
              <a:off x="1520506" y="3037533"/>
              <a:ext cx="878068" cy="3047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5"/>
            <p:cNvSpPr/>
            <p:nvPr/>
          </p:nvSpPr>
          <p:spPr>
            <a:xfrm>
              <a:off x="2398575" y="2059133"/>
              <a:ext cx="2549324" cy="3047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5"/>
            <p:cNvSpPr/>
            <p:nvPr/>
          </p:nvSpPr>
          <p:spPr>
            <a:xfrm>
              <a:off x="1606535" y="667909"/>
              <a:ext cx="6682727" cy="1391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5"/>
            <p:cNvSpPr txBox="1"/>
            <p:nvPr/>
          </p:nvSpPr>
          <p:spPr>
            <a:xfrm>
              <a:off x="1606535" y="667909"/>
              <a:ext cx="6682727" cy="1391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Сознание </a:t>
              </a:r>
              <a:r>
                <a:rPr b="0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присущая человеку способность:</a:t>
              </a:r>
              <a:endParaRPr/>
            </a:p>
            <a:p>
              <a:pPr indent="0" lvl="0" marL="0" marR="0" rtl="0" algn="l">
                <a:lnSpc>
                  <a:spcPct val="5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- </a:t>
              </a: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воспринимать действительность в мыслях и образах;</a:t>
              </a:r>
              <a:endParaRPr/>
            </a:p>
            <a:p>
              <a:pPr indent="0" lvl="0" marL="0" marR="0" rtl="0" algn="l">
                <a:lnSpc>
                  <a:spcPct val="5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- понимать происходящее;</a:t>
              </a:r>
              <a:endParaRPr/>
            </a:p>
            <a:p>
              <a:pPr indent="0" lvl="0" marL="0" marR="0" rtl="0" algn="l">
                <a:lnSpc>
                  <a:spcPct val="5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- осмысленно, целенаправленно действовать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1643" y="2363917"/>
              <a:ext cx="4793863" cy="6736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5"/>
            <p:cNvSpPr txBox="1"/>
            <p:nvPr/>
          </p:nvSpPr>
          <p:spPr>
            <a:xfrm>
              <a:off x="1643" y="2363917"/>
              <a:ext cx="4793863" cy="6736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познание действительности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794830" y="3342318"/>
              <a:ext cx="1451353" cy="72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5"/>
            <p:cNvSpPr txBox="1"/>
            <p:nvPr/>
          </p:nvSpPr>
          <p:spPr>
            <a:xfrm>
              <a:off x="794830" y="3342318"/>
              <a:ext cx="1451353" cy="72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мысли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2550967" y="3342318"/>
              <a:ext cx="1451353" cy="72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5"/>
            <p:cNvSpPr txBox="1"/>
            <p:nvPr/>
          </p:nvSpPr>
          <p:spPr>
            <a:xfrm>
              <a:off x="2550967" y="3342318"/>
              <a:ext cx="1451353" cy="72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образы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5100291" y="2363917"/>
              <a:ext cx="4793863" cy="6736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5"/>
            <p:cNvSpPr txBox="1"/>
            <p:nvPr/>
          </p:nvSpPr>
          <p:spPr>
            <a:xfrm>
              <a:off x="5100291" y="2363917"/>
              <a:ext cx="4793863" cy="6736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оценка действительности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4" name="Google Shape;434;p15"/>
            <p:cNvSpPr/>
            <p:nvPr/>
          </p:nvSpPr>
          <p:spPr>
            <a:xfrm>
              <a:off x="5015409" y="3342318"/>
              <a:ext cx="1451353" cy="72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5"/>
            <p:cNvSpPr txBox="1"/>
            <p:nvPr/>
          </p:nvSpPr>
          <p:spPr>
            <a:xfrm>
              <a:off x="5015409" y="3342318"/>
              <a:ext cx="1451353" cy="72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6771547" y="3342318"/>
              <a:ext cx="1451353" cy="72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5"/>
            <p:cNvSpPr txBox="1"/>
            <p:nvPr/>
          </p:nvSpPr>
          <p:spPr>
            <a:xfrm>
              <a:off x="6771547" y="3342318"/>
              <a:ext cx="1451353" cy="72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идеалы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5"/>
            <p:cNvSpPr/>
            <p:nvPr/>
          </p:nvSpPr>
          <p:spPr>
            <a:xfrm>
              <a:off x="8527684" y="3342318"/>
              <a:ext cx="1451353" cy="72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5"/>
            <p:cNvSpPr txBox="1"/>
            <p:nvPr/>
          </p:nvSpPr>
          <p:spPr>
            <a:xfrm>
              <a:off x="8527684" y="3342318"/>
              <a:ext cx="1451353" cy="72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нормы жизни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Сознание и самосознание</a:t>
            </a:r>
            <a:endParaRPr/>
          </a:p>
        </p:txBody>
      </p:sp>
      <p:grpSp>
        <p:nvGrpSpPr>
          <p:cNvPr id="446" name="Google Shape;446;p16"/>
          <p:cNvGrpSpPr/>
          <p:nvPr/>
        </p:nvGrpSpPr>
        <p:grpSpPr>
          <a:xfrm>
            <a:off x="1104900" y="1906688"/>
            <a:ext cx="9980682" cy="570014"/>
            <a:chOff x="0" y="2601005"/>
            <a:chExt cx="8128000" cy="954001"/>
          </a:xfrm>
        </p:grpSpPr>
        <p:sp>
          <p:nvSpPr>
            <p:cNvPr id="447" name="Google Shape;447;p16"/>
            <p:cNvSpPr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6"/>
            <p:cNvSpPr txBox="1"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Сознание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присущая человеку способность воспроизводить действительность в мыслях и образах, понимать происходящее и выстраивать на этой основе своё поведение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9" name="Google Shape;449;p16"/>
          <p:cNvGrpSpPr/>
          <p:nvPr/>
        </p:nvGrpSpPr>
        <p:grpSpPr>
          <a:xfrm>
            <a:off x="1108767" y="3012615"/>
            <a:ext cx="9972947" cy="2152610"/>
            <a:chOff x="3867" y="1546124"/>
            <a:chExt cx="9972947" cy="2152610"/>
          </a:xfrm>
        </p:grpSpPr>
        <p:sp>
          <p:nvSpPr>
            <p:cNvPr id="450" name="Google Shape;450;p16"/>
            <p:cNvSpPr/>
            <p:nvPr/>
          </p:nvSpPr>
          <p:spPr>
            <a:xfrm>
              <a:off x="4990341" y="2213168"/>
              <a:ext cx="3844594" cy="2801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16"/>
            <p:cNvSpPr/>
            <p:nvPr/>
          </p:nvSpPr>
          <p:spPr>
            <a:xfrm>
              <a:off x="4990341" y="2213168"/>
              <a:ext cx="1281104" cy="2801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6"/>
            <p:cNvSpPr/>
            <p:nvPr/>
          </p:nvSpPr>
          <p:spPr>
            <a:xfrm>
              <a:off x="3708382" y="2213168"/>
              <a:ext cx="1281958" cy="2801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6"/>
            <p:cNvSpPr/>
            <p:nvPr/>
          </p:nvSpPr>
          <p:spPr>
            <a:xfrm>
              <a:off x="1145320" y="2213168"/>
              <a:ext cx="3845020" cy="2801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16"/>
            <p:cNvSpPr/>
            <p:nvPr/>
          </p:nvSpPr>
          <p:spPr>
            <a:xfrm>
              <a:off x="3687410" y="1546124"/>
              <a:ext cx="2605860" cy="6670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6"/>
            <p:cNvSpPr txBox="1"/>
            <p:nvPr/>
          </p:nvSpPr>
          <p:spPr>
            <a:xfrm>
              <a:off x="3687410" y="1546124"/>
              <a:ext cx="2605860" cy="6670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Свойства сознания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3867" y="2493326"/>
              <a:ext cx="2282904" cy="12045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6"/>
            <p:cNvSpPr txBox="1"/>
            <p:nvPr/>
          </p:nvSpPr>
          <p:spPr>
            <a:xfrm>
              <a:off x="3867" y="2493326"/>
              <a:ext cx="2282904" cy="1204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активность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6"/>
            <p:cNvSpPr/>
            <p:nvPr/>
          </p:nvSpPr>
          <p:spPr>
            <a:xfrm>
              <a:off x="2566930" y="2493326"/>
              <a:ext cx="2282904" cy="12045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6"/>
            <p:cNvSpPr txBox="1"/>
            <p:nvPr/>
          </p:nvSpPr>
          <p:spPr>
            <a:xfrm>
              <a:off x="2566930" y="2493326"/>
              <a:ext cx="2282904" cy="1204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направленность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5129993" y="2493326"/>
              <a:ext cx="2282904" cy="12045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6"/>
            <p:cNvSpPr txBox="1"/>
            <p:nvPr/>
          </p:nvSpPr>
          <p:spPr>
            <a:xfrm>
              <a:off x="5129993" y="2493326"/>
              <a:ext cx="2282904" cy="1204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критичность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6"/>
            <p:cNvSpPr/>
            <p:nvPr/>
          </p:nvSpPr>
          <p:spPr>
            <a:xfrm>
              <a:off x="7693056" y="2493326"/>
              <a:ext cx="2283758" cy="12054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6"/>
            <p:cNvSpPr txBox="1"/>
            <p:nvPr/>
          </p:nvSpPr>
          <p:spPr>
            <a:xfrm>
              <a:off x="7693056" y="2493326"/>
              <a:ext cx="2283758" cy="12054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ориентация на самонаблюдение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Сознание и самосознание</a:t>
            </a:r>
            <a:endParaRPr/>
          </a:p>
        </p:txBody>
      </p:sp>
      <p:grpSp>
        <p:nvGrpSpPr>
          <p:cNvPr id="470" name="Google Shape;470;p17"/>
          <p:cNvGrpSpPr/>
          <p:nvPr/>
        </p:nvGrpSpPr>
        <p:grpSpPr>
          <a:xfrm>
            <a:off x="1950296" y="1497439"/>
            <a:ext cx="8220241" cy="5182964"/>
            <a:chOff x="845396" y="5068"/>
            <a:chExt cx="8220241" cy="5182964"/>
          </a:xfrm>
        </p:grpSpPr>
        <p:sp>
          <p:nvSpPr>
            <p:cNvPr id="471" name="Google Shape;471;p17"/>
            <p:cNvSpPr/>
            <p:nvPr/>
          </p:nvSpPr>
          <p:spPr>
            <a:xfrm>
              <a:off x="1830158" y="2596551"/>
              <a:ext cx="646004" cy="18464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7"/>
            <p:cNvSpPr txBox="1"/>
            <p:nvPr/>
          </p:nvSpPr>
          <p:spPr>
            <a:xfrm>
              <a:off x="2104256" y="3470862"/>
              <a:ext cx="97808" cy="978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17"/>
            <p:cNvSpPr/>
            <p:nvPr/>
          </p:nvSpPr>
          <p:spPr>
            <a:xfrm>
              <a:off x="1830158" y="2596551"/>
              <a:ext cx="646004" cy="6154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7"/>
            <p:cNvSpPr txBox="1"/>
            <p:nvPr/>
          </p:nvSpPr>
          <p:spPr>
            <a:xfrm>
              <a:off x="2130854" y="2881982"/>
              <a:ext cx="44613" cy="446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7"/>
            <p:cNvSpPr/>
            <p:nvPr/>
          </p:nvSpPr>
          <p:spPr>
            <a:xfrm>
              <a:off x="1830158" y="1981074"/>
              <a:ext cx="646004" cy="615476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7"/>
            <p:cNvSpPr txBox="1"/>
            <p:nvPr/>
          </p:nvSpPr>
          <p:spPr>
            <a:xfrm>
              <a:off x="2130854" y="2266505"/>
              <a:ext cx="44613" cy="446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1830158" y="750120"/>
              <a:ext cx="646004" cy="184643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7"/>
            <p:cNvSpPr txBox="1"/>
            <p:nvPr/>
          </p:nvSpPr>
          <p:spPr>
            <a:xfrm>
              <a:off x="2104256" y="1624431"/>
              <a:ext cx="97808" cy="978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7"/>
            <p:cNvSpPr/>
            <p:nvPr/>
          </p:nvSpPr>
          <p:spPr>
            <a:xfrm rot="-5400000">
              <a:off x="-1253705" y="2104169"/>
              <a:ext cx="5182964" cy="9847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7"/>
            <p:cNvSpPr txBox="1"/>
            <p:nvPr/>
          </p:nvSpPr>
          <p:spPr>
            <a:xfrm rot="-5400000">
              <a:off x="-1253705" y="2104169"/>
              <a:ext cx="5182964" cy="9847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Самосознание – </a:t>
              </a:r>
              <a:r>
                <a:rPr b="0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осознание человеком того, что он собой представляет</a:t>
              </a:r>
              <a:endParaRPr b="0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2476163" y="257738"/>
              <a:ext cx="6589473" cy="9847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7"/>
            <p:cNvSpPr txBox="1"/>
            <p:nvPr/>
          </p:nvSpPr>
          <p:spPr>
            <a:xfrm>
              <a:off x="2476163" y="257738"/>
              <a:ext cx="6589473" cy="9847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Самоузнавание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обнаружение себя в окружающем мире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2476163" y="1488692"/>
              <a:ext cx="6589473" cy="9847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7"/>
            <p:cNvSpPr txBox="1"/>
            <p:nvPr/>
          </p:nvSpPr>
          <p:spPr>
            <a:xfrm>
              <a:off x="2476163" y="1488692"/>
              <a:ext cx="6589473" cy="9847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Самонаблюдение (интроспекция)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наблюдение собственно- го психического состояния и собственных мыслей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2476163" y="2719646"/>
              <a:ext cx="6589473" cy="9847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7"/>
            <p:cNvSpPr txBox="1"/>
            <p:nvPr/>
          </p:nvSpPr>
          <p:spPr>
            <a:xfrm>
              <a:off x="2476163" y="2719646"/>
              <a:ext cx="6589473" cy="9847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Самовосприятие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восприятие, понимание самого себя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2476163" y="3950600"/>
              <a:ext cx="6589473" cy="9847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7"/>
            <p:cNvSpPr txBox="1"/>
            <p:nvPr/>
          </p:nvSpPr>
          <p:spPr>
            <a:xfrm>
              <a:off x="2476163" y="3950600"/>
              <a:ext cx="6589473" cy="9847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Самооценка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собственная оценка личностью своих качеств, способностей, поступков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95" name="Google Shape;495;p18"/>
          <p:cNvSpPr txBox="1"/>
          <p:nvPr>
            <p:ph idx="1" type="body"/>
          </p:nvPr>
        </p:nvSpPr>
        <p:spPr>
          <a:xfrm>
            <a:off x="1104899" y="1683945"/>
            <a:ext cx="6167169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выхаванне, 2019, §1.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96" name="Google Shape;4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3000" y="1466100"/>
            <a:ext cx="4346450" cy="549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Сознание и самосознание.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</a:t>
            </a:r>
            <a:endParaRPr sz="2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780919" y="1761408"/>
            <a:ext cx="10628642" cy="4687906"/>
            <a:chOff x="2133" y="249906"/>
            <a:chExt cx="10628642" cy="4687906"/>
          </a:xfrm>
        </p:grpSpPr>
        <p:sp>
          <p:nvSpPr>
            <p:cNvPr id="141" name="Google Shape;141;p3"/>
            <p:cNvSpPr/>
            <p:nvPr/>
          </p:nvSpPr>
          <p:spPr>
            <a:xfrm>
              <a:off x="2133" y="249906"/>
              <a:ext cx="5939694" cy="5113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7111" y="264884"/>
              <a:ext cx="5909738" cy="4814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Биологические характеристики человека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96102" y="761303"/>
              <a:ext cx="593969" cy="3835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190072" y="889152"/>
              <a:ext cx="9440703" cy="5113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205050" y="904130"/>
              <a:ext cx="9410747" cy="4814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к саморегуляции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96102" y="761303"/>
              <a:ext cx="593969" cy="10677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190072" y="1528399"/>
              <a:ext cx="9440703" cy="6013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207686" y="1546013"/>
              <a:ext cx="9405475" cy="5661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 веществом, энергией и информацией с окружающей средой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96102" y="761303"/>
              <a:ext cx="593969" cy="18061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1190072" y="2257646"/>
              <a:ext cx="9440703" cy="619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208222" y="2275796"/>
              <a:ext cx="9404403" cy="583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строения и функционирования организма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96102" y="761303"/>
              <a:ext cx="593969" cy="2499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"/>
            <p:cNvSpPr/>
            <p:nvPr/>
          </p:nvSpPr>
          <p:spPr>
            <a:xfrm>
              <a:off x="1190072" y="3005166"/>
              <a:ext cx="9440703" cy="5113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205050" y="3020144"/>
              <a:ext cx="9410747" cy="4814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органов чувств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96102" y="761303"/>
              <a:ext cx="593969" cy="32101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3"/>
            <p:cNvSpPr/>
            <p:nvPr/>
          </p:nvSpPr>
          <p:spPr>
            <a:xfrm>
              <a:off x="1190072" y="3644412"/>
              <a:ext cx="9440703" cy="6541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1209231" y="3663571"/>
              <a:ext cx="9402385" cy="6158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психика (совокупность внутренних состояний и явлений – ощущения, переживания, эмо- ции и пр.)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96102" y="761303"/>
              <a:ext cx="593969" cy="39208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3"/>
            <p:cNvSpPr/>
            <p:nvPr/>
          </p:nvSpPr>
          <p:spPr>
            <a:xfrm>
              <a:off x="1190072" y="4426415"/>
              <a:ext cx="9440703" cy="5113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1205050" y="4441393"/>
              <a:ext cx="9410747" cy="4814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зависимость здоровья от условий жизни, природной среды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</a:t>
            </a:r>
            <a:endParaRPr sz="2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7" name="Google Shape;167;p4"/>
          <p:cNvGrpSpPr/>
          <p:nvPr/>
        </p:nvGrpSpPr>
        <p:grpSpPr>
          <a:xfrm>
            <a:off x="779126" y="2403827"/>
            <a:ext cx="10632227" cy="3262482"/>
            <a:chOff x="340" y="846632"/>
            <a:chExt cx="10632227" cy="3262482"/>
          </a:xfrm>
        </p:grpSpPr>
        <p:sp>
          <p:nvSpPr>
            <p:cNvPr id="168" name="Google Shape;168;p4"/>
            <p:cNvSpPr/>
            <p:nvPr/>
          </p:nvSpPr>
          <p:spPr>
            <a:xfrm>
              <a:off x="5316454" y="1901993"/>
              <a:ext cx="3761679" cy="6528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4"/>
            <p:cNvSpPr/>
            <p:nvPr/>
          </p:nvSpPr>
          <p:spPr>
            <a:xfrm>
              <a:off x="5270734" y="1901993"/>
              <a:ext cx="91440" cy="6528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4"/>
            <p:cNvSpPr/>
            <p:nvPr/>
          </p:nvSpPr>
          <p:spPr>
            <a:xfrm>
              <a:off x="1554775" y="1901993"/>
              <a:ext cx="3761679" cy="6528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"/>
            <p:cNvSpPr/>
            <p:nvPr/>
          </p:nvSpPr>
          <p:spPr>
            <a:xfrm>
              <a:off x="3227166" y="846632"/>
              <a:ext cx="4178576" cy="1055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3227166" y="846632"/>
              <a:ext cx="4178576" cy="105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Отличия человека от животных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340" y="2554804"/>
              <a:ext cx="3108868" cy="15543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340" y="2554804"/>
              <a:ext cx="3108868" cy="15543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высокоорганизованный мозг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3762020" y="2554804"/>
              <a:ext cx="3108868" cy="15543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3762020" y="2554804"/>
              <a:ext cx="3108868" cy="15543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мышление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7523699" y="2554804"/>
              <a:ext cx="3108868" cy="15543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7523699" y="2554804"/>
              <a:ext cx="3108868" cy="15543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членораздельная речь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</a:t>
            </a:r>
            <a:endParaRPr sz="2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5" name="Google Shape;185;p5"/>
          <p:cNvGrpSpPr/>
          <p:nvPr/>
        </p:nvGrpSpPr>
        <p:grpSpPr>
          <a:xfrm>
            <a:off x="781312" y="1931916"/>
            <a:ext cx="10627855" cy="4074349"/>
            <a:chOff x="2526" y="592942"/>
            <a:chExt cx="10627855" cy="4074349"/>
          </a:xfrm>
        </p:grpSpPr>
        <p:sp>
          <p:nvSpPr>
            <p:cNvPr id="186" name="Google Shape;186;p5"/>
            <p:cNvSpPr/>
            <p:nvPr/>
          </p:nvSpPr>
          <p:spPr>
            <a:xfrm>
              <a:off x="2526" y="592942"/>
              <a:ext cx="5636247" cy="5146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17599" y="608015"/>
              <a:ext cx="5606101" cy="484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характеристики человека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566151" y="1107584"/>
              <a:ext cx="563624" cy="3859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5"/>
            <p:cNvSpPr/>
            <p:nvPr/>
          </p:nvSpPr>
          <p:spPr>
            <a:xfrm>
              <a:off x="1129775" y="1236244"/>
              <a:ext cx="9500606" cy="5146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1144848" y="1251317"/>
              <a:ext cx="9470460" cy="484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создавать орудия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566151" y="1107584"/>
              <a:ext cx="563624" cy="10745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5"/>
            <p:cNvSpPr/>
            <p:nvPr/>
          </p:nvSpPr>
          <p:spPr>
            <a:xfrm>
              <a:off x="1129775" y="1879547"/>
              <a:ext cx="9500606" cy="60521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 txBox="1"/>
            <p:nvPr/>
          </p:nvSpPr>
          <p:spPr>
            <a:xfrm>
              <a:off x="1147501" y="1897273"/>
              <a:ext cx="9465154" cy="5697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преобразовывать условия своего существования, творчески видоизменять окружающий мир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566151" y="1107584"/>
              <a:ext cx="563624" cy="18176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5"/>
            <p:cNvSpPr/>
            <p:nvPr/>
          </p:nvSpPr>
          <p:spPr>
            <a:xfrm>
              <a:off x="1129775" y="2613422"/>
              <a:ext cx="9500606" cy="62360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 txBox="1"/>
            <p:nvPr/>
          </p:nvSpPr>
          <p:spPr>
            <a:xfrm>
              <a:off x="1148040" y="2631687"/>
              <a:ext cx="9464076" cy="587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создавать культурные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566151" y="1107584"/>
              <a:ext cx="563624" cy="25154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1129775" y="3365684"/>
              <a:ext cx="9500606" cy="5146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1144848" y="3380757"/>
              <a:ext cx="9470460" cy="484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заниматься самопознанием и саморазвитием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566151" y="1107584"/>
              <a:ext cx="563624" cy="32305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5"/>
            <p:cNvSpPr/>
            <p:nvPr/>
          </p:nvSpPr>
          <p:spPr>
            <a:xfrm>
              <a:off x="1129775" y="4008987"/>
              <a:ext cx="9500606" cy="6583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 txBox="1"/>
            <p:nvPr/>
          </p:nvSpPr>
          <p:spPr>
            <a:xfrm>
              <a:off x="1149056" y="4028268"/>
              <a:ext cx="9462044" cy="619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вырабатывать духовные ориентиры собственной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</a:t>
            </a:r>
            <a:endParaRPr sz="2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09" name="Google Shape;209;p6"/>
          <p:cNvGraphicFramePr/>
          <p:nvPr/>
        </p:nvGraphicFramePr>
        <p:xfrm>
          <a:off x="479444" y="13614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{78FC41C5-AC43-482D-AFAB-39B1DD1BB98C}</a:tableStyleId>
              </a:tblPr>
              <a:tblGrid>
                <a:gridCol w="5593550"/>
                <a:gridCol w="5638050"/>
              </a:tblGrid>
              <a:tr h="2499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</a:t>
                      </a:r>
                      <a:endParaRPr sz="20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CECD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Природное существо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CE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Социальное существо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CECD"/>
                    </a:solidFill>
                  </a:tcPr>
                </a:tc>
              </a:tr>
              <a:tr h="811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Саморегуляция</a:t>
                      </a:r>
                      <a:endParaRPr b="0"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Сознание (способность воспроизводить действи- тельность в мыслях и образах, понимать происходя- щее и выстраивать на этой основе своё поведение)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9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Обмен веществами, энергией и информацией с ок- ружающей средой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Речь и общение (процесс передачи звуками инфор- мации от человека к человеку, общение людей пос- редством языка)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8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Психика (особое свойство человека или животного субъективно отображать события объективной реальности для ориентации и взаимодействия</a:t>
                      </a: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 окружающей средой)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 (деятельность, направленная на удовлетворе- ние потребностей, создание техники, преобразова- ние окружающего мира и самого себя)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2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Реакции и инстинкты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35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Адаптация (приспособление к окружающей среде)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Целенаправленная деятельность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210" name="Google Shape;210;p6"/>
          <p:cNvGrpSpPr/>
          <p:nvPr/>
        </p:nvGrpSpPr>
        <p:grpSpPr>
          <a:xfrm>
            <a:off x="479444" y="6125005"/>
            <a:ext cx="11231594" cy="570014"/>
            <a:chOff x="0" y="2601005"/>
            <a:chExt cx="8128000" cy="954001"/>
          </a:xfrm>
        </p:grpSpPr>
        <p:sp>
          <p:nvSpPr>
            <p:cNvPr id="211" name="Google Shape;211;p6"/>
            <p:cNvSpPr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Социализация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процесс приобретения индивидом навыков, необходимых для полноценной жизни в обществе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Биологическое, психологическое и социальное в человеке</a:t>
            </a:r>
            <a:endParaRPr sz="2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2032000" y="1423359"/>
            <a:ext cx="8128000" cy="494523"/>
            <a:chOff x="2107" y="370654"/>
            <a:chExt cx="7497424" cy="494523"/>
          </a:xfrm>
        </p:grpSpPr>
        <p:sp>
          <p:nvSpPr>
            <p:cNvPr id="220" name="Google Shape;220;p7"/>
            <p:cNvSpPr/>
            <p:nvPr/>
          </p:nvSpPr>
          <p:spPr>
            <a:xfrm>
              <a:off x="2107" y="370654"/>
              <a:ext cx="7497424" cy="4945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16591" y="385138"/>
              <a:ext cx="7468456" cy="465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 – биосоциальное существо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2" name="Google Shape;222;p7"/>
          <p:cNvGrpSpPr/>
          <p:nvPr/>
        </p:nvGrpSpPr>
        <p:grpSpPr>
          <a:xfrm>
            <a:off x="1235990" y="2138003"/>
            <a:ext cx="9718502" cy="552090"/>
            <a:chOff x="0" y="824362"/>
            <a:chExt cx="8128000" cy="954012"/>
          </a:xfrm>
        </p:grpSpPr>
        <p:sp>
          <p:nvSpPr>
            <p:cNvPr id="223" name="Google Shape;223;p7"/>
            <p:cNvSpPr/>
            <p:nvPr/>
          </p:nvSpPr>
          <p:spPr>
            <a:xfrm rot="10800000">
              <a:off x="0" y="824362"/>
              <a:ext cx="8128000" cy="954012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0" y="824362"/>
              <a:ext cx="8128000" cy="9540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и нормы культуры, выработанные в процессе исторического развития общества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5" name="Google Shape;225;p7"/>
          <p:cNvGrpSpPr/>
          <p:nvPr/>
        </p:nvGrpSpPr>
        <p:grpSpPr>
          <a:xfrm>
            <a:off x="1252451" y="4122075"/>
            <a:ext cx="9718502" cy="544817"/>
            <a:chOff x="0" y="1712684"/>
            <a:chExt cx="8128000" cy="954012"/>
          </a:xfrm>
        </p:grpSpPr>
        <p:sp>
          <p:nvSpPr>
            <p:cNvPr id="226" name="Google Shape;226;p7"/>
            <p:cNvSpPr/>
            <p:nvPr/>
          </p:nvSpPr>
          <p:spPr>
            <a:xfrm rot="10800000">
              <a:off x="0" y="1712684"/>
              <a:ext cx="8128000" cy="954012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0" y="1712684"/>
              <a:ext cx="8128000" cy="9540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биологические стороны жизни человека, его врождённые и унаследованные качества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8" name="Google Shape;228;p7"/>
          <p:cNvGrpSpPr/>
          <p:nvPr/>
        </p:nvGrpSpPr>
        <p:grpSpPr>
          <a:xfrm>
            <a:off x="1235990" y="6098874"/>
            <a:ext cx="9718502" cy="570014"/>
            <a:chOff x="0" y="2601005"/>
            <a:chExt cx="8128000" cy="954001"/>
          </a:xfrm>
        </p:grpSpPr>
        <p:sp>
          <p:nvSpPr>
            <p:cNvPr id="229" name="Google Shape;229;p7"/>
            <p:cNvSpPr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7"/>
            <p:cNvSpPr txBox="1"/>
            <p:nvPr/>
          </p:nvSpPr>
          <p:spPr>
            <a:xfrm>
              <a:off x="0" y="2601005"/>
              <a:ext cx="8128000" cy="95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способности и характер человека как личности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1" name="Google Shape;231;p7"/>
          <p:cNvSpPr/>
          <p:nvPr/>
        </p:nvSpPr>
        <p:spPr>
          <a:xfrm>
            <a:off x="3142794" y="2784982"/>
            <a:ext cx="5904894" cy="124220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оказывают регулирующее воздействие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2" name="Google Shape;232;p7"/>
          <p:cNvSpPr/>
          <p:nvPr/>
        </p:nvSpPr>
        <p:spPr>
          <a:xfrm>
            <a:off x="3159255" y="4761781"/>
            <a:ext cx="5904894" cy="124220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оказывают влияние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239" name="Google Shape;239;p8"/>
          <p:cNvGrpSpPr/>
          <p:nvPr/>
        </p:nvGrpSpPr>
        <p:grpSpPr>
          <a:xfrm>
            <a:off x="1105141" y="1738727"/>
            <a:ext cx="9980199" cy="4726264"/>
            <a:chOff x="241" y="220479"/>
            <a:chExt cx="9980199" cy="4726264"/>
          </a:xfrm>
        </p:grpSpPr>
        <p:sp>
          <p:nvSpPr>
            <p:cNvPr id="240" name="Google Shape;240;p8"/>
            <p:cNvSpPr/>
            <p:nvPr/>
          </p:nvSpPr>
          <p:spPr>
            <a:xfrm>
              <a:off x="8397148" y="3670832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8397148" y="2394920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8"/>
            <p:cNvSpPr/>
            <p:nvPr/>
          </p:nvSpPr>
          <p:spPr>
            <a:xfrm>
              <a:off x="4990341" y="1119008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8"/>
            <p:cNvSpPr/>
            <p:nvPr/>
          </p:nvSpPr>
          <p:spPr>
            <a:xfrm>
              <a:off x="4944620" y="3670832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8"/>
            <p:cNvSpPr/>
            <p:nvPr/>
          </p:nvSpPr>
          <p:spPr>
            <a:xfrm>
              <a:off x="4944620" y="2394920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8"/>
            <p:cNvSpPr/>
            <p:nvPr/>
          </p:nvSpPr>
          <p:spPr>
            <a:xfrm>
              <a:off x="4944620" y="1119008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8"/>
            <p:cNvSpPr/>
            <p:nvPr/>
          </p:nvSpPr>
          <p:spPr>
            <a:xfrm>
              <a:off x="1492093" y="3670832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8"/>
            <p:cNvSpPr/>
            <p:nvPr/>
          </p:nvSpPr>
          <p:spPr>
            <a:xfrm>
              <a:off x="1492093" y="2394920"/>
              <a:ext cx="91440" cy="3773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8"/>
            <p:cNvSpPr/>
            <p:nvPr/>
          </p:nvSpPr>
          <p:spPr>
            <a:xfrm>
              <a:off x="1537813" y="1119008"/>
              <a:ext cx="3452527" cy="37738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8"/>
            <p:cNvSpPr/>
            <p:nvPr/>
          </p:nvSpPr>
          <p:spPr>
            <a:xfrm>
              <a:off x="3235252" y="220479"/>
              <a:ext cx="3510177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3235252" y="220479"/>
              <a:ext cx="3510177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8"/>
            <p:cNvSpPr/>
            <p:nvPr/>
          </p:nvSpPr>
          <p:spPr>
            <a:xfrm>
              <a:off x="241" y="1496390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241" y="1496390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241" y="2772302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241" y="2772302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биологическое существо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241" y="4048214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8"/>
            <p:cNvSpPr txBox="1"/>
            <p:nvPr/>
          </p:nvSpPr>
          <p:spPr>
            <a:xfrm>
              <a:off x="241" y="4048214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индивидом рождаются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3452768" y="1496390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3452768" y="1496390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Индивидуальность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3452768" y="2772302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3452768" y="2772302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неповторимое существо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3453136" y="4048214"/>
              <a:ext cx="3074408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8"/>
            <p:cNvSpPr txBox="1"/>
            <p:nvPr/>
          </p:nvSpPr>
          <p:spPr>
            <a:xfrm>
              <a:off x="3453136" y="4048214"/>
              <a:ext cx="3074408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индивидуальность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отстаивают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6905295" y="1496390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6905295" y="1496390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Личность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6905295" y="2772302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6905295" y="2772302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существо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6905295" y="4048214"/>
              <a:ext cx="3075145" cy="8985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8"/>
            <p:cNvSpPr txBox="1"/>
            <p:nvPr/>
          </p:nvSpPr>
          <p:spPr>
            <a:xfrm>
              <a:off x="6905295" y="4048214"/>
              <a:ext cx="3075145" cy="898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личностью становятся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Индивид, индивидуальность, личность</a:t>
            </a:r>
            <a:endParaRPr/>
          </a:p>
        </p:txBody>
      </p:sp>
      <p:grpSp>
        <p:nvGrpSpPr>
          <p:cNvPr id="275" name="Google Shape;275;p9"/>
          <p:cNvGrpSpPr/>
          <p:nvPr/>
        </p:nvGrpSpPr>
        <p:grpSpPr>
          <a:xfrm>
            <a:off x="1096495" y="1582932"/>
            <a:ext cx="4364026" cy="1915457"/>
            <a:chOff x="-12377" y="370654"/>
            <a:chExt cx="7520293" cy="494523"/>
          </a:xfrm>
        </p:grpSpPr>
        <p:sp>
          <p:nvSpPr>
            <p:cNvPr id="276" name="Google Shape;276;p9"/>
            <p:cNvSpPr/>
            <p:nvPr/>
          </p:nvSpPr>
          <p:spPr>
            <a:xfrm>
              <a:off x="2107" y="370654"/>
              <a:ext cx="7497424" cy="4945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-12377" y="370654"/>
              <a:ext cx="7520293" cy="4945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понятие, относящееся к человеку как отдельному, единичному существу и выражающее его принадлежность к человеческому роду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8" name="Google Shape;278;p9"/>
          <p:cNvGrpSpPr/>
          <p:nvPr/>
        </p:nvGrpSpPr>
        <p:grpSpPr>
          <a:xfrm>
            <a:off x="6734827" y="1612746"/>
            <a:ext cx="4350755" cy="1915457"/>
            <a:chOff x="2107" y="370654"/>
            <a:chExt cx="7497424" cy="494523"/>
          </a:xfrm>
        </p:grpSpPr>
        <p:sp>
          <p:nvSpPr>
            <p:cNvPr id="279" name="Google Shape;279;p9"/>
            <p:cNvSpPr/>
            <p:nvPr/>
          </p:nvSpPr>
          <p:spPr>
            <a:xfrm>
              <a:off x="2107" y="370654"/>
              <a:ext cx="7497424" cy="4945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16591" y="370654"/>
              <a:ext cx="7468456" cy="4945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Личность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– социальный индивид, включённый в общение с другими людьми, в систему общественных отношений и деятельности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1" name="Google Shape;281;p9"/>
          <p:cNvGrpSpPr/>
          <p:nvPr/>
        </p:nvGrpSpPr>
        <p:grpSpPr>
          <a:xfrm>
            <a:off x="1104900" y="5451894"/>
            <a:ext cx="9972277" cy="1203763"/>
            <a:chOff x="2107" y="370654"/>
            <a:chExt cx="7497424" cy="494523"/>
          </a:xfrm>
        </p:grpSpPr>
        <p:sp>
          <p:nvSpPr>
            <p:cNvPr id="282" name="Google Shape;282;p9"/>
            <p:cNvSpPr/>
            <p:nvPr/>
          </p:nvSpPr>
          <p:spPr>
            <a:xfrm>
              <a:off x="2107" y="370654"/>
              <a:ext cx="7497424" cy="494523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16591" y="385138"/>
              <a:ext cx="7468456" cy="465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(в переводе с санскрита – разум) – интегральный и междисциплинарный термин, обобщённое видовое понятие, обозначающее принадлежность к человеческому роду как таковому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84" name="Google Shape;284;p9"/>
          <p:cNvSpPr/>
          <p:nvPr/>
        </p:nvSpPr>
        <p:spPr>
          <a:xfrm>
            <a:off x="2166497" y="3648633"/>
            <a:ext cx="2215721" cy="1717345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5" name="Google Shape;285;p9"/>
          <p:cNvSpPr/>
          <p:nvPr/>
        </p:nvSpPr>
        <p:spPr>
          <a:xfrm>
            <a:off x="7802343" y="3631376"/>
            <a:ext cx="2215721" cy="1717345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15.09.2019</vt:lpwstr>
  </property>
</Properties>
</file>