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jTiCdCG1Ekp4P3mYjsDEENWluo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FEFCEF2-62E0-4DF3-AA7E-443FC1C25287}">
  <a:tblStyle styleId="{0FEFCEF2-62E0-4DF3-AA7E-443FC1C2528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0" name="Google Shape;270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0" name="Google Shape;330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9" name="Google Shape;359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9" name="Google Shape;379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6" name="Google Shape;386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2" name="Google Shape;392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3" name="Google Shape;393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7" name="Google Shape;237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857839" y="2592151"/>
            <a:ext cx="5981112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Политика и её роль в общественной жизни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899992" y="3694408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31637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49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</a:t>
            </a:r>
            <a:r>
              <a:rPr b="0" i="0" lang="ru-RU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2b/58/df79bb3c4df18ea6682f40ac50a4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38561" r="0" t="0"/>
          <a:stretch/>
        </p:blipFill>
        <p:spPr>
          <a:xfrm>
            <a:off x="6985262" y="1286759"/>
            <a:ext cx="5206738" cy="4237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Политический статус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0" name="Google Shape;250;p45"/>
          <p:cNvGrpSpPr/>
          <p:nvPr/>
        </p:nvGrpSpPr>
        <p:grpSpPr>
          <a:xfrm>
            <a:off x="1933520" y="1702961"/>
            <a:ext cx="8125042" cy="4909477"/>
            <a:chOff x="622" y="245561"/>
            <a:chExt cx="8125042" cy="4909477"/>
          </a:xfrm>
        </p:grpSpPr>
        <p:sp>
          <p:nvSpPr>
            <p:cNvPr id="251" name="Google Shape;251;p45"/>
            <p:cNvSpPr/>
            <p:nvPr/>
          </p:nvSpPr>
          <p:spPr>
            <a:xfrm>
              <a:off x="2869699" y="3063789"/>
              <a:ext cx="2386889" cy="2091249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45"/>
            <p:cNvSpPr txBox="1"/>
            <p:nvPr/>
          </p:nvSpPr>
          <p:spPr>
            <a:xfrm>
              <a:off x="3219251" y="3370045"/>
              <a:ext cx="1687785" cy="14787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роли личности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45"/>
            <p:cNvSpPr/>
            <p:nvPr/>
          </p:nvSpPr>
          <p:spPr>
            <a:xfrm rot="10800000">
              <a:off x="993965" y="3811411"/>
              <a:ext cx="1772568" cy="5960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45"/>
            <p:cNvSpPr/>
            <p:nvPr/>
          </p:nvSpPr>
          <p:spPr>
            <a:xfrm>
              <a:off x="622" y="3314739"/>
              <a:ext cx="1986686" cy="15893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45"/>
            <p:cNvSpPr txBox="1"/>
            <p:nvPr/>
          </p:nvSpPr>
          <p:spPr>
            <a:xfrm>
              <a:off x="47172" y="3361289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45"/>
            <p:cNvSpPr/>
            <p:nvPr/>
          </p:nvSpPr>
          <p:spPr>
            <a:xfrm rot="-8100000">
              <a:off x="1622081" y="2295004"/>
              <a:ext cx="1849312" cy="5960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5"/>
            <p:cNvSpPr/>
            <p:nvPr/>
          </p:nvSpPr>
          <p:spPr>
            <a:xfrm>
              <a:off x="899563" y="1144502"/>
              <a:ext cx="1986686" cy="15893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45"/>
            <p:cNvSpPr txBox="1"/>
            <p:nvPr/>
          </p:nvSpPr>
          <p:spPr>
            <a:xfrm>
              <a:off x="946113" y="1191052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депутат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45"/>
            <p:cNvSpPr/>
            <p:nvPr/>
          </p:nvSpPr>
          <p:spPr>
            <a:xfrm rot="-5400000">
              <a:off x="3107014" y="1698361"/>
              <a:ext cx="1912258" cy="5960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5"/>
            <p:cNvSpPr/>
            <p:nvPr/>
          </p:nvSpPr>
          <p:spPr>
            <a:xfrm>
              <a:off x="3069800" y="245561"/>
              <a:ext cx="1986686" cy="15893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5"/>
            <p:cNvSpPr txBox="1"/>
            <p:nvPr/>
          </p:nvSpPr>
          <p:spPr>
            <a:xfrm>
              <a:off x="3116350" y="292111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член партии и общественной организации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45"/>
            <p:cNvSpPr/>
            <p:nvPr/>
          </p:nvSpPr>
          <p:spPr>
            <a:xfrm rot="-2700000">
              <a:off x="4654894" y="2295004"/>
              <a:ext cx="1849312" cy="5960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5"/>
            <p:cNvSpPr/>
            <p:nvPr/>
          </p:nvSpPr>
          <p:spPr>
            <a:xfrm>
              <a:off x="5240037" y="1144502"/>
              <a:ext cx="1986686" cy="15893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45"/>
            <p:cNvSpPr txBox="1"/>
            <p:nvPr/>
          </p:nvSpPr>
          <p:spPr>
            <a:xfrm>
              <a:off x="5286587" y="1191052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лидер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45"/>
            <p:cNvSpPr/>
            <p:nvPr/>
          </p:nvSpPr>
          <p:spPr>
            <a:xfrm>
              <a:off x="5359754" y="3811411"/>
              <a:ext cx="1772568" cy="596006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45"/>
            <p:cNvSpPr/>
            <p:nvPr/>
          </p:nvSpPr>
          <p:spPr>
            <a:xfrm>
              <a:off x="6138978" y="3314739"/>
              <a:ext cx="1986686" cy="15893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45"/>
            <p:cNvSpPr txBox="1"/>
            <p:nvPr/>
          </p:nvSpPr>
          <p:spPr>
            <a:xfrm>
              <a:off x="6185528" y="3361289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профессиональ- ный политик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Политическая система и её функции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3" name="Google Shape;273;p46"/>
          <p:cNvSpPr/>
          <p:nvPr/>
        </p:nvSpPr>
        <p:spPr>
          <a:xfrm>
            <a:off x="1109359" y="1585865"/>
            <a:ext cx="9948281" cy="93109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система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политических институтов и организаций, рас- пространённых в обществе идей, взглядов, ценностей, а также политических и правовых норм и способов взаимодействия между институтами власти и обществом</a:t>
            </a:r>
            <a:endParaRPr/>
          </a:p>
        </p:txBody>
      </p:sp>
      <p:grpSp>
        <p:nvGrpSpPr>
          <p:cNvPr id="274" name="Google Shape;274;p46"/>
          <p:cNvGrpSpPr/>
          <p:nvPr/>
        </p:nvGrpSpPr>
        <p:grpSpPr>
          <a:xfrm>
            <a:off x="2150405" y="2984212"/>
            <a:ext cx="7912685" cy="3281287"/>
            <a:chOff x="4097" y="375580"/>
            <a:chExt cx="7912685" cy="3281287"/>
          </a:xfrm>
        </p:grpSpPr>
        <p:sp>
          <p:nvSpPr>
            <p:cNvPr id="275" name="Google Shape;275;p46"/>
            <p:cNvSpPr/>
            <p:nvPr/>
          </p:nvSpPr>
          <p:spPr>
            <a:xfrm>
              <a:off x="3960440" y="12300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46"/>
            <p:cNvSpPr/>
            <p:nvPr/>
          </p:nvSpPr>
          <p:spPr>
            <a:xfrm>
              <a:off x="4948667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46"/>
            <p:cNvSpPr/>
            <p:nvPr/>
          </p:nvSpPr>
          <p:spPr>
            <a:xfrm>
              <a:off x="3960440" y="12300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46"/>
            <p:cNvSpPr/>
            <p:nvPr/>
          </p:nvSpPr>
          <p:spPr>
            <a:xfrm>
              <a:off x="2880772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46"/>
            <p:cNvSpPr/>
            <p:nvPr/>
          </p:nvSpPr>
          <p:spPr>
            <a:xfrm>
              <a:off x="2926492" y="12300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46"/>
            <p:cNvSpPr/>
            <p:nvPr/>
          </p:nvSpPr>
          <p:spPr>
            <a:xfrm>
              <a:off x="812878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46"/>
            <p:cNvSpPr/>
            <p:nvPr/>
          </p:nvSpPr>
          <p:spPr>
            <a:xfrm>
              <a:off x="858598" y="12300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46"/>
            <p:cNvSpPr/>
            <p:nvPr/>
          </p:nvSpPr>
          <p:spPr>
            <a:xfrm>
              <a:off x="2160235" y="375580"/>
              <a:ext cx="3600408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46"/>
            <p:cNvSpPr txBox="1"/>
            <p:nvPr/>
          </p:nvSpPr>
          <p:spPr>
            <a:xfrm>
              <a:off x="2160235" y="375580"/>
              <a:ext cx="3600408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система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46"/>
            <p:cNvSpPr/>
            <p:nvPr/>
          </p:nvSpPr>
          <p:spPr>
            <a:xfrm>
              <a:off x="4097" y="15889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6"/>
            <p:cNvSpPr txBox="1"/>
            <p:nvPr/>
          </p:nvSpPr>
          <p:spPr>
            <a:xfrm>
              <a:off x="4097" y="15889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46"/>
            <p:cNvSpPr/>
            <p:nvPr/>
          </p:nvSpPr>
          <p:spPr>
            <a:xfrm>
              <a:off x="4097" y="2802365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46"/>
            <p:cNvSpPr txBox="1"/>
            <p:nvPr/>
          </p:nvSpPr>
          <p:spPr>
            <a:xfrm>
              <a:off x="4097" y="2802365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органы власти, партии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46"/>
            <p:cNvSpPr/>
            <p:nvPr/>
          </p:nvSpPr>
          <p:spPr>
            <a:xfrm>
              <a:off x="2071991" y="15889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46"/>
            <p:cNvSpPr txBox="1"/>
            <p:nvPr/>
          </p:nvSpPr>
          <p:spPr>
            <a:xfrm>
              <a:off x="2071991" y="15889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идеи и ценности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46"/>
            <p:cNvSpPr/>
            <p:nvPr/>
          </p:nvSpPr>
          <p:spPr>
            <a:xfrm>
              <a:off x="2071991" y="2802365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46"/>
            <p:cNvSpPr txBox="1"/>
            <p:nvPr/>
          </p:nvSpPr>
          <p:spPr>
            <a:xfrm>
              <a:off x="2071991" y="2802365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идеологии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46"/>
            <p:cNvSpPr/>
            <p:nvPr/>
          </p:nvSpPr>
          <p:spPr>
            <a:xfrm>
              <a:off x="4139885" y="1588973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46"/>
            <p:cNvSpPr txBox="1"/>
            <p:nvPr/>
          </p:nvSpPr>
          <p:spPr>
            <a:xfrm>
              <a:off x="4139885" y="1588973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46"/>
            <p:cNvSpPr/>
            <p:nvPr/>
          </p:nvSpPr>
          <p:spPr>
            <a:xfrm>
              <a:off x="4139885" y="2802365"/>
              <a:ext cx="1709003" cy="854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46"/>
            <p:cNvSpPr txBox="1"/>
            <p:nvPr/>
          </p:nvSpPr>
          <p:spPr>
            <a:xfrm>
              <a:off x="4139885" y="2802365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законы, традиции, обычаи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46"/>
            <p:cNvSpPr/>
            <p:nvPr/>
          </p:nvSpPr>
          <p:spPr>
            <a:xfrm>
              <a:off x="6207779" y="1588973"/>
              <a:ext cx="1709003" cy="2067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46"/>
            <p:cNvSpPr txBox="1"/>
            <p:nvPr/>
          </p:nvSpPr>
          <p:spPr>
            <a:xfrm>
              <a:off x="6207779" y="1588973"/>
              <a:ext cx="1709003" cy="206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взаимодейст- вия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властью и обществом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Политическая система и её функции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3" name="Google Shape;303;p47"/>
          <p:cNvGraphicFramePr/>
          <p:nvPr/>
        </p:nvGraphicFramePr>
        <p:xfrm>
          <a:off x="1046778" y="151954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{0FEFCEF2-62E0-4DF3-AA7E-443FC1C25287}</a:tableStyleId>
              </a:tblPr>
              <a:tblGrid>
                <a:gridCol w="2411050"/>
                <a:gridCol w="7590375"/>
              </a:tblGrid>
              <a:tr h="5642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политической системы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Целеполагание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Определение основных целей общественного и политического разви- тия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8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 общества для решения важнейших задач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Общение, обмен информацией между всеми элементами политичес- кой системы, между властью и обществом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01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Регламентация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Установление законов, управляющих жизнью общества, обеспечение исполнения законов и связанных с ними норм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Оценка выполнения различными людьми и организациями установ- ленных норм, законов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9" name="Google Shape;309;p48"/>
          <p:cNvSpPr/>
          <p:nvPr/>
        </p:nvSpPr>
        <p:spPr>
          <a:xfrm>
            <a:off x="1099931" y="1425610"/>
            <a:ext cx="9976563" cy="71427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элита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(фр. élite - лучший, отборный) - это группа, которая обладает реальной политической властью, возможностью воздействовать на общество</a:t>
            </a:r>
            <a:endParaRPr/>
          </a:p>
        </p:txBody>
      </p:sp>
      <p:grpSp>
        <p:nvGrpSpPr>
          <p:cNvPr id="310" name="Google Shape;310;p48"/>
          <p:cNvGrpSpPr/>
          <p:nvPr/>
        </p:nvGrpSpPr>
        <p:grpSpPr>
          <a:xfrm>
            <a:off x="2458948" y="2397436"/>
            <a:ext cx="7838947" cy="4223367"/>
            <a:chOff x="4962" y="48556"/>
            <a:chExt cx="7838947" cy="4223367"/>
          </a:xfrm>
        </p:grpSpPr>
        <p:sp>
          <p:nvSpPr>
            <p:cNvPr id="311" name="Google Shape;311;p48"/>
            <p:cNvSpPr/>
            <p:nvPr/>
          </p:nvSpPr>
          <p:spPr>
            <a:xfrm>
              <a:off x="4962" y="48556"/>
              <a:ext cx="6872007" cy="5825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48"/>
            <p:cNvSpPr txBox="1"/>
            <p:nvPr/>
          </p:nvSpPr>
          <p:spPr>
            <a:xfrm>
              <a:off x="22024" y="65618"/>
              <a:ext cx="6837883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политической элиты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48"/>
            <p:cNvSpPr/>
            <p:nvPr/>
          </p:nvSpPr>
          <p:spPr>
            <a:xfrm>
              <a:off x="692162" y="631089"/>
              <a:ext cx="687200" cy="436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48"/>
            <p:cNvSpPr/>
            <p:nvPr/>
          </p:nvSpPr>
          <p:spPr>
            <a:xfrm>
              <a:off x="1379363" y="776723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48"/>
            <p:cNvSpPr txBox="1"/>
            <p:nvPr/>
          </p:nvSpPr>
          <p:spPr>
            <a:xfrm>
              <a:off x="1396425" y="793785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сплочённость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48"/>
            <p:cNvSpPr/>
            <p:nvPr/>
          </p:nvSpPr>
          <p:spPr>
            <a:xfrm>
              <a:off x="692162" y="631089"/>
              <a:ext cx="687200" cy="11650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48"/>
            <p:cNvSpPr/>
            <p:nvPr/>
          </p:nvSpPr>
          <p:spPr>
            <a:xfrm>
              <a:off x="1379363" y="1504889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48"/>
            <p:cNvSpPr txBox="1"/>
            <p:nvPr/>
          </p:nvSpPr>
          <p:spPr>
            <a:xfrm>
              <a:off x="1396425" y="1521951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общая воля к действию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48"/>
            <p:cNvSpPr/>
            <p:nvPr/>
          </p:nvSpPr>
          <p:spPr>
            <a:xfrm>
              <a:off x="692162" y="631089"/>
              <a:ext cx="687200" cy="18932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48"/>
            <p:cNvSpPr/>
            <p:nvPr/>
          </p:nvSpPr>
          <p:spPr>
            <a:xfrm>
              <a:off x="1379363" y="2233056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48"/>
            <p:cNvSpPr txBox="1"/>
            <p:nvPr/>
          </p:nvSpPr>
          <p:spPr>
            <a:xfrm>
              <a:off x="1396425" y="2250118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 управленческого опыта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48"/>
            <p:cNvSpPr/>
            <p:nvPr/>
          </p:nvSpPr>
          <p:spPr>
            <a:xfrm>
              <a:off x="692162" y="631089"/>
              <a:ext cx="687200" cy="26214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48"/>
            <p:cNvSpPr/>
            <p:nvPr/>
          </p:nvSpPr>
          <p:spPr>
            <a:xfrm>
              <a:off x="1379363" y="2961223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48"/>
            <p:cNvSpPr txBox="1"/>
            <p:nvPr/>
          </p:nvSpPr>
          <p:spPr>
            <a:xfrm>
              <a:off x="1396425" y="2978285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наиболее творческой и продуктивной частью об- щества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48"/>
            <p:cNvSpPr/>
            <p:nvPr/>
          </p:nvSpPr>
          <p:spPr>
            <a:xfrm>
              <a:off x="692162" y="631089"/>
              <a:ext cx="687200" cy="33495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48"/>
            <p:cNvSpPr/>
            <p:nvPr/>
          </p:nvSpPr>
          <p:spPr>
            <a:xfrm>
              <a:off x="1379363" y="3689390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48"/>
            <p:cNvSpPr txBox="1"/>
            <p:nvPr/>
          </p:nvSpPr>
          <p:spPr>
            <a:xfrm>
              <a:off x="1396425" y="3706452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обладает выраженными способностями к управлению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3" name="Google Shape;333;p49"/>
          <p:cNvGrpSpPr/>
          <p:nvPr/>
        </p:nvGrpSpPr>
        <p:grpSpPr>
          <a:xfrm>
            <a:off x="2558075" y="1391881"/>
            <a:ext cx="7452157" cy="5399453"/>
            <a:chOff x="198357" y="573"/>
            <a:chExt cx="7452157" cy="5399453"/>
          </a:xfrm>
        </p:grpSpPr>
        <p:sp>
          <p:nvSpPr>
            <p:cNvPr id="334" name="Google Shape;334;p49"/>
            <p:cNvSpPr/>
            <p:nvPr/>
          </p:nvSpPr>
          <p:spPr>
            <a:xfrm>
              <a:off x="198357" y="573"/>
              <a:ext cx="6532928" cy="55379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49"/>
            <p:cNvSpPr txBox="1"/>
            <p:nvPr/>
          </p:nvSpPr>
          <p:spPr>
            <a:xfrm>
              <a:off x="214577" y="16793"/>
              <a:ext cx="6500488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элит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49"/>
            <p:cNvSpPr/>
            <p:nvPr/>
          </p:nvSpPr>
          <p:spPr>
            <a:xfrm>
              <a:off x="851649" y="554363"/>
              <a:ext cx="653292" cy="4153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49"/>
            <p:cNvSpPr/>
            <p:nvPr/>
          </p:nvSpPr>
          <p:spPr>
            <a:xfrm>
              <a:off x="1504942" y="692811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49"/>
            <p:cNvSpPr txBox="1"/>
            <p:nvPr/>
          </p:nvSpPr>
          <p:spPr>
            <a:xfrm>
              <a:off x="1521162" y="709031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49"/>
            <p:cNvSpPr/>
            <p:nvPr/>
          </p:nvSpPr>
          <p:spPr>
            <a:xfrm>
              <a:off x="851649" y="554363"/>
              <a:ext cx="653292" cy="11075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49"/>
            <p:cNvSpPr/>
            <p:nvPr/>
          </p:nvSpPr>
          <p:spPr>
            <a:xfrm>
              <a:off x="1504942" y="1385048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49"/>
            <p:cNvSpPr txBox="1"/>
            <p:nvPr/>
          </p:nvSpPr>
          <p:spPr>
            <a:xfrm>
              <a:off x="1521162" y="1401268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49"/>
            <p:cNvSpPr/>
            <p:nvPr/>
          </p:nvSpPr>
          <p:spPr>
            <a:xfrm>
              <a:off x="851649" y="554363"/>
              <a:ext cx="653292" cy="17998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49"/>
            <p:cNvSpPr/>
            <p:nvPr/>
          </p:nvSpPr>
          <p:spPr>
            <a:xfrm>
              <a:off x="1504942" y="2077286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49"/>
            <p:cNvSpPr txBox="1"/>
            <p:nvPr/>
          </p:nvSpPr>
          <p:spPr>
            <a:xfrm>
              <a:off x="1521162" y="2093506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военная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49"/>
            <p:cNvSpPr/>
            <p:nvPr/>
          </p:nvSpPr>
          <p:spPr>
            <a:xfrm>
              <a:off x="851649" y="554363"/>
              <a:ext cx="653292" cy="2492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49"/>
            <p:cNvSpPr/>
            <p:nvPr/>
          </p:nvSpPr>
          <p:spPr>
            <a:xfrm>
              <a:off x="1504942" y="2769523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49"/>
            <p:cNvSpPr txBox="1"/>
            <p:nvPr/>
          </p:nvSpPr>
          <p:spPr>
            <a:xfrm>
              <a:off x="1521162" y="2785743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дипломатическая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49"/>
            <p:cNvSpPr/>
            <p:nvPr/>
          </p:nvSpPr>
          <p:spPr>
            <a:xfrm>
              <a:off x="851649" y="554363"/>
              <a:ext cx="653292" cy="318429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49"/>
            <p:cNvSpPr/>
            <p:nvPr/>
          </p:nvSpPr>
          <p:spPr>
            <a:xfrm>
              <a:off x="1504942" y="3461761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49"/>
            <p:cNvSpPr txBox="1"/>
            <p:nvPr/>
          </p:nvSpPr>
          <p:spPr>
            <a:xfrm>
              <a:off x="1521162" y="3477981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научная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49"/>
            <p:cNvSpPr/>
            <p:nvPr/>
          </p:nvSpPr>
          <p:spPr>
            <a:xfrm>
              <a:off x="851649" y="554363"/>
              <a:ext cx="653292" cy="38765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49"/>
            <p:cNvSpPr/>
            <p:nvPr/>
          </p:nvSpPr>
          <p:spPr>
            <a:xfrm>
              <a:off x="1504942" y="4153998"/>
              <a:ext cx="6145199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49"/>
            <p:cNvSpPr txBox="1"/>
            <p:nvPr/>
          </p:nvSpPr>
          <p:spPr>
            <a:xfrm>
              <a:off x="1521162" y="4170218"/>
              <a:ext cx="6112759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творческая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49"/>
            <p:cNvSpPr/>
            <p:nvPr/>
          </p:nvSpPr>
          <p:spPr>
            <a:xfrm>
              <a:off x="851649" y="554363"/>
              <a:ext cx="653292" cy="45687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49"/>
            <p:cNvSpPr/>
            <p:nvPr/>
          </p:nvSpPr>
          <p:spPr>
            <a:xfrm>
              <a:off x="1504942" y="4846236"/>
              <a:ext cx="6145199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49"/>
            <p:cNvSpPr txBox="1"/>
            <p:nvPr/>
          </p:nvSpPr>
          <p:spPr>
            <a:xfrm>
              <a:off x="1521162" y="4862456"/>
              <a:ext cx="6112759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элита морального авторитета (священники, философы, учителя)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2" name="Google Shape;362;p50"/>
          <p:cNvSpPr/>
          <p:nvPr/>
        </p:nvSpPr>
        <p:spPr>
          <a:xfrm>
            <a:off x="3989440" y="1529408"/>
            <a:ext cx="4248472" cy="57606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составная часть политической элиты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3" name="Google Shape;363;p50"/>
          <p:cNvSpPr/>
          <p:nvPr/>
        </p:nvSpPr>
        <p:spPr>
          <a:xfrm>
            <a:off x="2153236" y="2825552"/>
            <a:ext cx="7920880" cy="84552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Политический лидер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(англ. leader - ведущий) - это личность, оказываю- щая постоянное и доминирующее влияние на всё общество или на орга- низацию при принятии решений и ведущая за собой последователей</a:t>
            </a:r>
            <a:endParaRPr/>
          </a:p>
        </p:txBody>
      </p:sp>
      <p:sp>
        <p:nvSpPr>
          <p:cNvPr id="364" name="Google Shape;364;p50"/>
          <p:cNvSpPr/>
          <p:nvPr/>
        </p:nvSpPr>
        <p:spPr>
          <a:xfrm>
            <a:off x="5886124" y="2114964"/>
            <a:ext cx="455104" cy="710588"/>
          </a:xfrm>
          <a:prstGeom prst="downArrow">
            <a:avLst>
              <a:gd fmla="val 50000" name="adj1"/>
              <a:gd fmla="val 89805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5" name="Google Shape;365;p50"/>
          <p:cNvGrpSpPr/>
          <p:nvPr/>
        </p:nvGrpSpPr>
        <p:grpSpPr>
          <a:xfrm>
            <a:off x="2153767" y="4193707"/>
            <a:ext cx="7919816" cy="2232241"/>
            <a:chOff x="531" y="432051"/>
            <a:chExt cx="7919816" cy="2232241"/>
          </a:xfrm>
        </p:grpSpPr>
        <p:sp>
          <p:nvSpPr>
            <p:cNvPr id="366" name="Google Shape;366;p50"/>
            <p:cNvSpPr/>
            <p:nvPr/>
          </p:nvSpPr>
          <p:spPr>
            <a:xfrm>
              <a:off x="3960439" y="1020120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50"/>
            <p:cNvSpPr/>
            <p:nvPr/>
          </p:nvSpPr>
          <p:spPr>
            <a:xfrm>
              <a:off x="3914719" y="1020120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50"/>
            <p:cNvSpPr/>
            <p:nvPr/>
          </p:nvSpPr>
          <p:spPr>
            <a:xfrm>
              <a:off x="1158399" y="1020120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50"/>
            <p:cNvSpPr/>
            <p:nvPr/>
          </p:nvSpPr>
          <p:spPr>
            <a:xfrm>
              <a:off x="1525119" y="432051"/>
              <a:ext cx="4870640" cy="5880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50"/>
            <p:cNvSpPr txBox="1"/>
            <p:nvPr/>
          </p:nvSpPr>
          <p:spPr>
            <a:xfrm>
              <a:off x="1525119" y="432051"/>
              <a:ext cx="4870640" cy="5880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политического лидерства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50"/>
            <p:cNvSpPr/>
            <p:nvPr/>
          </p:nvSpPr>
          <p:spPr>
            <a:xfrm>
              <a:off x="531" y="1506425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50"/>
            <p:cNvSpPr txBox="1"/>
            <p:nvPr/>
          </p:nvSpPr>
          <p:spPr>
            <a:xfrm>
              <a:off x="531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источнику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50"/>
            <p:cNvSpPr/>
            <p:nvPr/>
          </p:nvSpPr>
          <p:spPr>
            <a:xfrm>
              <a:off x="2802572" y="1506425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50"/>
            <p:cNvSpPr txBox="1"/>
            <p:nvPr/>
          </p:nvSpPr>
          <p:spPr>
            <a:xfrm>
              <a:off x="2802572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целям лидера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50"/>
            <p:cNvSpPr/>
            <p:nvPr/>
          </p:nvSpPr>
          <p:spPr>
            <a:xfrm>
              <a:off x="5604612" y="1506425"/>
              <a:ext cx="2315735" cy="11578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50"/>
            <p:cNvSpPr txBox="1"/>
            <p:nvPr/>
          </p:nvSpPr>
          <p:spPr>
            <a:xfrm>
              <a:off x="5604612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содержанию деятельности и имиджу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82" name="Google Shape;382;p51"/>
          <p:cNvGraphicFramePr/>
          <p:nvPr/>
        </p:nvGraphicFramePr>
        <p:xfrm>
          <a:off x="1109358" y="174878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{0FEFCEF2-62E0-4DF3-AA7E-443FC1C25287}</a:tableStyleId>
              </a:tblPr>
              <a:tblGrid>
                <a:gridCol w="2977225"/>
                <a:gridCol w="70370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источнику власти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Традиционное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Получает власть по сложившейся традиции, обычаю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Легальное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Получает власть по закону, официально установленной норме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Харизматическое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Появляется на основе веры людей в  необыкновенные, выдаю- щиеся качества личности (греч. χάρισμα - дар, особая одарён- ность)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3" name="Google Shape;383;p51"/>
          <p:cNvGraphicFramePr/>
          <p:nvPr/>
        </p:nvGraphicFramePr>
        <p:xfrm>
          <a:off x="1090505" y="45031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{0FEFCEF2-62E0-4DF3-AA7E-443FC1C25287}</a:tableStyleId>
              </a:tblPr>
              <a:tblGrid>
                <a:gridCol w="2985625"/>
                <a:gridCol w="70569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целям лидера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Консерватор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Сохранение общества в его существующем состоянии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Реформатор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Преобразование общества посредством реформ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Революционер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Переход к принципиально иной общественной системе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89" name="Google Shape;389;p52"/>
          <p:cNvGraphicFramePr/>
          <p:nvPr/>
        </p:nvGraphicFramePr>
        <p:xfrm>
          <a:off x="1071651" y="156967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{0FEFCEF2-62E0-4DF3-AA7E-443FC1C25287}</a:tableStyleId>
              </a:tblPr>
              <a:tblGrid>
                <a:gridCol w="2968800"/>
                <a:gridCol w="7017175"/>
              </a:tblGrid>
              <a:tr h="9459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содержанию деятельности и имиджу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63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Лидер-«знаменосец»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Воплощает в жизнь «великую мечту», ведёт за собой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63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Лидер-«служитель»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Выражает интересы своих приверженцев, избирателей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33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Лидер-«торговец»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Умеет ярко преподнести и выгодно «продать» избирателям свои программы, планы в обмен на их поддержку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33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Лидер-«пожарный»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Оперативно реагирует на насущные проблемы и обстоятельства, т.е. занимается «тушением пожаров»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6" name="Google Shape;396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97" name="Google Shape;39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Политический статус личности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Политическая система и её функции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Политические элиты и лидеры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9" name="Google Shape;13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66430" y="1416183"/>
            <a:ext cx="4131778" cy="53111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0" name="Google Shape;140;p3"/>
          <p:cNvSpPr/>
          <p:nvPr/>
        </p:nvSpPr>
        <p:spPr>
          <a:xfrm>
            <a:off x="1113852" y="1453890"/>
            <a:ext cx="5730008" cy="58229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Понятие «политика» было введено древнегреческим философом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Аристотелем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(IV в. до н.э.)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1121475" y="2134252"/>
            <a:ext cx="5731812" cy="59009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Аристотель определял политику как государствен- ные или общественные дела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130902" y="2814614"/>
            <a:ext cx="5712958" cy="59788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Главную задачу политики Аристотель видел в поис- ке лучших способов управления государством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5692619" y="6415361"/>
            <a:ext cx="127381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Аристотель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3"/>
          <p:cNvSpPr/>
          <p:nvPr/>
        </p:nvSpPr>
        <p:spPr>
          <a:xfrm>
            <a:off x="1130900" y="3503820"/>
            <a:ext cx="5694105" cy="114359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конце ХIХ - начале ХХ в. начала складываться осо- бая наука –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политология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(греч. πολιτικός – общест- венный и λόγος - учение, слово) – наука о политике как особой сфере деятельности в обществе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0" name="Google Shape;150;p39"/>
          <p:cNvGrpSpPr/>
          <p:nvPr/>
        </p:nvGrpSpPr>
        <p:grpSpPr>
          <a:xfrm>
            <a:off x="2057080" y="2868384"/>
            <a:ext cx="8171239" cy="3168349"/>
            <a:chOff x="548" y="576065"/>
            <a:chExt cx="8171239" cy="3168349"/>
          </a:xfrm>
        </p:grpSpPr>
        <p:sp>
          <p:nvSpPr>
            <p:cNvPr id="151" name="Google Shape;151;p39"/>
            <p:cNvSpPr/>
            <p:nvPr/>
          </p:nvSpPr>
          <p:spPr>
            <a:xfrm>
              <a:off x="4086168" y="1114661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39"/>
            <p:cNvSpPr/>
            <p:nvPr/>
          </p:nvSpPr>
          <p:spPr>
            <a:xfrm>
              <a:off x="4040448" y="1114661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9"/>
            <p:cNvSpPr/>
            <p:nvPr/>
          </p:nvSpPr>
          <p:spPr>
            <a:xfrm>
              <a:off x="1195174" y="1114661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39"/>
            <p:cNvSpPr/>
            <p:nvPr/>
          </p:nvSpPr>
          <p:spPr>
            <a:xfrm>
              <a:off x="2891542" y="576065"/>
              <a:ext cx="2389251" cy="5385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9"/>
            <p:cNvSpPr txBox="1"/>
            <p:nvPr/>
          </p:nvSpPr>
          <p:spPr>
            <a:xfrm>
              <a:off x="2891542" y="576065"/>
              <a:ext cx="2389251" cy="538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Политика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9"/>
            <p:cNvSpPr/>
            <p:nvPr/>
          </p:nvSpPr>
          <p:spPr>
            <a:xfrm>
              <a:off x="548" y="1616404"/>
              <a:ext cx="2389251" cy="21280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9"/>
            <p:cNvSpPr txBox="1"/>
            <p:nvPr/>
          </p:nvSpPr>
          <p:spPr>
            <a:xfrm>
              <a:off x="548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сфера общественной жизни, в центре кото- рой находятся отно- шения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9"/>
            <p:cNvSpPr/>
            <p:nvPr/>
          </p:nvSpPr>
          <p:spPr>
            <a:xfrm>
              <a:off x="2891542" y="1616404"/>
              <a:ext cx="2389251" cy="21280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9"/>
            <p:cNvSpPr txBox="1"/>
            <p:nvPr/>
          </p:nvSpPr>
          <p:spPr>
            <a:xfrm>
              <a:off x="2891542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деятельность, связан- ная с борьбой за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 оказанием влияния на власть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39"/>
            <p:cNvSpPr/>
            <p:nvPr/>
          </p:nvSpPr>
          <p:spPr>
            <a:xfrm>
              <a:off x="5782536" y="1616404"/>
              <a:ext cx="2389251" cy="21280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9"/>
            <p:cNvSpPr txBox="1"/>
            <p:nvPr/>
          </p:nvSpPr>
          <p:spPr>
            <a:xfrm>
              <a:off x="5782536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направле- ния деятельности 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2" name="Google Shape;162;p39"/>
          <p:cNvSpPr/>
          <p:nvPr/>
        </p:nvSpPr>
        <p:spPr>
          <a:xfrm>
            <a:off x="1113851" y="1610740"/>
            <a:ext cx="9962643" cy="69882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Политика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это сфера общественных отношений и деятельность, направленная на завоева- ние государственной власти и её реальное осуществление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8" name="Google Shape;168;p40"/>
          <p:cNvSpPr/>
          <p:nvPr/>
        </p:nvSpPr>
        <p:spPr>
          <a:xfrm>
            <a:off x="1123278" y="1469336"/>
            <a:ext cx="9962644" cy="84552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Власть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 это способность и возможность одного человека или группы лиц осуществлять свою волю, оказывать определяющее воздействие на поведение и деятельность других людей</a:t>
            </a:r>
            <a:endParaRPr/>
          </a:p>
        </p:txBody>
      </p:sp>
      <p:grpSp>
        <p:nvGrpSpPr>
          <p:cNvPr id="169" name="Google Shape;169;p40"/>
          <p:cNvGrpSpPr/>
          <p:nvPr/>
        </p:nvGrpSpPr>
        <p:grpSpPr>
          <a:xfrm>
            <a:off x="1985345" y="2816992"/>
            <a:ext cx="8163881" cy="3459669"/>
            <a:chOff x="4227" y="430405"/>
            <a:chExt cx="8163881" cy="3459669"/>
          </a:xfrm>
        </p:grpSpPr>
        <p:sp>
          <p:nvSpPr>
            <p:cNvPr id="170" name="Google Shape;170;p40"/>
            <p:cNvSpPr/>
            <p:nvPr/>
          </p:nvSpPr>
          <p:spPr>
            <a:xfrm>
              <a:off x="4086168" y="827887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0"/>
            <p:cNvSpPr/>
            <p:nvPr/>
          </p:nvSpPr>
          <p:spPr>
            <a:xfrm>
              <a:off x="4086168" y="827887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40"/>
            <p:cNvSpPr/>
            <p:nvPr/>
          </p:nvSpPr>
          <p:spPr>
            <a:xfrm>
              <a:off x="3019397" y="827887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40"/>
            <p:cNvSpPr/>
            <p:nvPr/>
          </p:nvSpPr>
          <p:spPr>
            <a:xfrm>
              <a:off x="885855" y="827887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0"/>
            <p:cNvSpPr/>
            <p:nvPr/>
          </p:nvSpPr>
          <p:spPr>
            <a:xfrm>
              <a:off x="2149626" y="430405"/>
              <a:ext cx="3873082" cy="3974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0"/>
            <p:cNvSpPr txBox="1"/>
            <p:nvPr/>
          </p:nvSpPr>
          <p:spPr>
            <a:xfrm>
              <a:off x="2149626" y="430405"/>
              <a:ext cx="3873082" cy="397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власти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0"/>
            <p:cNvSpPr/>
            <p:nvPr/>
          </p:nvSpPr>
          <p:spPr>
            <a:xfrm>
              <a:off x="4227" y="1198171"/>
              <a:ext cx="1763257" cy="26919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0"/>
            <p:cNvSpPr txBox="1"/>
            <p:nvPr/>
          </p:nvSpPr>
          <p:spPr>
            <a:xfrm>
              <a:off x="4227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всеобщность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(присутствует во всех сферах общественной жизни; способна проникать во все виды дея- тельности, об- щественные группы)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40"/>
            <p:cNvSpPr/>
            <p:nvPr/>
          </p:nvSpPr>
          <p:spPr>
            <a:xfrm>
              <a:off x="2137768" y="1198171"/>
              <a:ext cx="1763257" cy="26919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0"/>
            <p:cNvSpPr txBox="1"/>
            <p:nvPr/>
          </p:nvSpPr>
          <p:spPr>
            <a:xfrm>
              <a:off x="2137768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подчинение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40"/>
            <p:cNvSpPr/>
            <p:nvPr/>
          </p:nvSpPr>
          <p:spPr>
            <a:xfrm>
              <a:off x="4271310" y="1198171"/>
              <a:ext cx="1763257" cy="26919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0"/>
            <p:cNvSpPr txBox="1"/>
            <p:nvPr/>
          </p:nvSpPr>
          <p:spPr>
            <a:xfrm>
              <a:off x="4271310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влас- ти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(носители власти – те, кто реализует влас- тное отноше- ние)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40"/>
            <p:cNvSpPr/>
            <p:nvPr/>
          </p:nvSpPr>
          <p:spPr>
            <a:xfrm>
              <a:off x="6404851" y="1198171"/>
              <a:ext cx="1763257" cy="269042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0"/>
            <p:cNvSpPr txBox="1"/>
            <p:nvPr/>
          </p:nvSpPr>
          <p:spPr>
            <a:xfrm>
              <a:off x="6404851" y="1198171"/>
              <a:ext cx="1763257" cy="2690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объекты влас- ти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(те, на кого направлено властное воз- действие)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/>
          <p:nvPr>
            <p:ph type="title"/>
          </p:nvPr>
        </p:nvSpPr>
        <p:spPr>
          <a:xfrm>
            <a:off x="1104900" y="24442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9" name="Google Shape;189;p41"/>
          <p:cNvGrpSpPr/>
          <p:nvPr/>
        </p:nvGrpSpPr>
        <p:grpSpPr>
          <a:xfrm>
            <a:off x="2014645" y="1857658"/>
            <a:ext cx="8161840" cy="4392485"/>
            <a:chOff x="5247" y="504057"/>
            <a:chExt cx="8161840" cy="4392485"/>
          </a:xfrm>
        </p:grpSpPr>
        <p:sp>
          <p:nvSpPr>
            <p:cNvPr id="190" name="Google Shape;190;p41"/>
            <p:cNvSpPr/>
            <p:nvPr/>
          </p:nvSpPr>
          <p:spPr>
            <a:xfrm>
              <a:off x="6238030" y="2412923"/>
              <a:ext cx="91440" cy="6284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41"/>
            <p:cNvSpPr/>
            <p:nvPr/>
          </p:nvSpPr>
          <p:spPr>
            <a:xfrm>
              <a:off x="4086168" y="1178708"/>
              <a:ext cx="2197582" cy="6284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41"/>
            <p:cNvSpPr/>
            <p:nvPr/>
          </p:nvSpPr>
          <p:spPr>
            <a:xfrm>
              <a:off x="1842865" y="2412923"/>
              <a:ext cx="91440" cy="6284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41"/>
            <p:cNvSpPr/>
            <p:nvPr/>
          </p:nvSpPr>
          <p:spPr>
            <a:xfrm>
              <a:off x="1888585" y="1178708"/>
              <a:ext cx="2197582" cy="62848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41"/>
            <p:cNvSpPr/>
            <p:nvPr/>
          </p:nvSpPr>
          <p:spPr>
            <a:xfrm>
              <a:off x="2589768" y="504057"/>
              <a:ext cx="2992798" cy="67465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41"/>
            <p:cNvSpPr txBox="1"/>
            <p:nvPr/>
          </p:nvSpPr>
          <p:spPr>
            <a:xfrm>
              <a:off x="2589768" y="504057"/>
              <a:ext cx="2992798" cy="6746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41"/>
            <p:cNvSpPr/>
            <p:nvPr/>
          </p:nvSpPr>
          <p:spPr>
            <a:xfrm>
              <a:off x="5247" y="1807196"/>
              <a:ext cx="3766676" cy="6057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41"/>
            <p:cNvSpPr txBox="1"/>
            <p:nvPr/>
          </p:nvSpPr>
          <p:spPr>
            <a:xfrm>
              <a:off x="5247" y="1807196"/>
              <a:ext cx="3766676" cy="6057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власть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41"/>
            <p:cNvSpPr/>
            <p:nvPr/>
          </p:nvSpPr>
          <p:spPr>
            <a:xfrm>
              <a:off x="5247" y="3041411"/>
              <a:ext cx="3766676" cy="1855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1"/>
            <p:cNvSpPr txBox="1"/>
            <p:nvPr/>
          </p:nvSpPr>
          <p:spPr>
            <a:xfrm>
              <a:off x="5247" y="3041411"/>
              <a:ext cx="3766676" cy="1855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проводить свою волю в общественной жизни, опираясь на систему учреждений, организа- ций, законов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41"/>
            <p:cNvSpPr/>
            <p:nvPr/>
          </p:nvSpPr>
          <p:spPr>
            <a:xfrm>
              <a:off x="4400411" y="1807196"/>
              <a:ext cx="3766676" cy="6057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41"/>
            <p:cNvSpPr txBox="1"/>
            <p:nvPr/>
          </p:nvSpPr>
          <p:spPr>
            <a:xfrm>
              <a:off x="4400411" y="1807196"/>
              <a:ext cx="3766676" cy="6057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власть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41"/>
            <p:cNvSpPr/>
            <p:nvPr/>
          </p:nvSpPr>
          <p:spPr>
            <a:xfrm>
              <a:off x="4400411" y="3041411"/>
              <a:ext cx="3766676" cy="1855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41"/>
            <p:cNvSpPr txBox="1"/>
            <p:nvPr/>
          </p:nvSpPr>
          <p:spPr>
            <a:xfrm>
              <a:off x="4400411" y="3041411"/>
              <a:ext cx="3766676" cy="1855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право, возможность и способность государства на основе правовых норм (через государственные орга- ны и должностных лиц) оказывать воздействие на судьбы, отношения и деятельность людей с помощью различных средств и методов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9" name="Google Shape;209;p42"/>
          <p:cNvSpPr/>
          <p:nvPr/>
        </p:nvSpPr>
        <p:spPr>
          <a:xfrm>
            <a:off x="2127454" y="3260110"/>
            <a:ext cx="7920880" cy="84552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Управление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 это деятельность, направленная на организацию и упоря- дочение общественной жизни, а также достижение поставленных целей общественного развития</a:t>
            </a:r>
            <a:endParaRPr/>
          </a:p>
        </p:txBody>
      </p:sp>
      <p:sp>
        <p:nvSpPr>
          <p:cNvPr id="210" name="Google Shape;210;p42"/>
          <p:cNvSpPr/>
          <p:nvPr/>
        </p:nvSpPr>
        <p:spPr>
          <a:xfrm>
            <a:off x="4133602" y="1459910"/>
            <a:ext cx="3790464" cy="84552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важнейшая функция власти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1" name="Google Shape;211;p42"/>
          <p:cNvSpPr/>
          <p:nvPr/>
        </p:nvSpPr>
        <p:spPr>
          <a:xfrm>
            <a:off x="5668794" y="2396014"/>
            <a:ext cx="720080" cy="864096"/>
          </a:xfrm>
          <a:prstGeom prst="downArrow">
            <a:avLst>
              <a:gd fmla="val 50000" name="adj1"/>
              <a:gd fmla="val 73960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2" name="Google Shape;212;p42"/>
          <p:cNvGrpSpPr/>
          <p:nvPr/>
        </p:nvGrpSpPr>
        <p:grpSpPr>
          <a:xfrm>
            <a:off x="2013625" y="4451613"/>
            <a:ext cx="8163881" cy="2028045"/>
            <a:chOff x="4227" y="236833"/>
            <a:chExt cx="8163881" cy="2028045"/>
          </a:xfrm>
        </p:grpSpPr>
        <p:sp>
          <p:nvSpPr>
            <p:cNvPr id="213" name="Google Shape;213;p42"/>
            <p:cNvSpPr/>
            <p:nvPr/>
          </p:nvSpPr>
          <p:spPr>
            <a:xfrm>
              <a:off x="4086168" y="934166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42"/>
            <p:cNvSpPr/>
            <p:nvPr/>
          </p:nvSpPr>
          <p:spPr>
            <a:xfrm>
              <a:off x="4086168" y="934166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42"/>
            <p:cNvSpPr/>
            <p:nvPr/>
          </p:nvSpPr>
          <p:spPr>
            <a:xfrm>
              <a:off x="3019397" y="934166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42"/>
            <p:cNvSpPr/>
            <p:nvPr/>
          </p:nvSpPr>
          <p:spPr>
            <a:xfrm>
              <a:off x="885855" y="934166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42"/>
            <p:cNvSpPr/>
            <p:nvPr/>
          </p:nvSpPr>
          <p:spPr>
            <a:xfrm>
              <a:off x="2149626" y="236833"/>
              <a:ext cx="3873082" cy="6973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42"/>
            <p:cNvSpPr txBox="1"/>
            <p:nvPr/>
          </p:nvSpPr>
          <p:spPr>
            <a:xfrm>
              <a:off x="2149626" y="236833"/>
              <a:ext cx="3873082" cy="6973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Ресурсы управленческой деятельности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42"/>
            <p:cNvSpPr/>
            <p:nvPr/>
          </p:nvSpPr>
          <p:spPr>
            <a:xfrm>
              <a:off x="4227" y="1304450"/>
              <a:ext cx="1763257" cy="960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42"/>
            <p:cNvSpPr txBox="1"/>
            <p:nvPr/>
          </p:nvSpPr>
          <p:spPr>
            <a:xfrm>
              <a:off x="4227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42"/>
            <p:cNvSpPr/>
            <p:nvPr/>
          </p:nvSpPr>
          <p:spPr>
            <a:xfrm>
              <a:off x="2137768" y="1304450"/>
              <a:ext cx="1763257" cy="960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42"/>
            <p:cNvSpPr txBox="1"/>
            <p:nvPr/>
          </p:nvSpPr>
          <p:spPr>
            <a:xfrm>
              <a:off x="2137768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силовые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42"/>
            <p:cNvSpPr/>
            <p:nvPr/>
          </p:nvSpPr>
          <p:spPr>
            <a:xfrm>
              <a:off x="4271310" y="1304450"/>
              <a:ext cx="1763257" cy="960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42"/>
            <p:cNvSpPr txBox="1"/>
            <p:nvPr/>
          </p:nvSpPr>
          <p:spPr>
            <a:xfrm>
              <a:off x="4271310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культурно- информацион- ные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42"/>
            <p:cNvSpPr/>
            <p:nvPr/>
          </p:nvSpPr>
          <p:spPr>
            <a:xfrm>
              <a:off x="6404851" y="1304450"/>
              <a:ext cx="1763257" cy="9598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42"/>
            <p:cNvSpPr txBox="1"/>
            <p:nvPr/>
          </p:nvSpPr>
          <p:spPr>
            <a:xfrm>
              <a:off x="6404851" y="1304450"/>
              <a:ext cx="1763257" cy="9598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…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политики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Ð°ÐºÑ ÐÐµÐ±ÐµÑ â Ð±Ð¸Ð¾Ð³ÑÐ°ÑÐ¸Ñ, ÑÐ¾ÑÐ¾, Ð»Ð¸ÑÐ½Ð°Ñ Ð¶Ð¸Ð·Ð½Ñ, ÑÐ¾ÑÐ¸Ð¾Ð»Ð¾Ð³Ð¸Ñ, ÑÐµÐ¾ÑÐ¸Ð¸ | ÐÐ¸Ð¾Ð³ÑÐ°ÑÐ¸Ð¸" id="232" name="Google Shape;232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14564" y="1425609"/>
            <a:ext cx="3964446" cy="528592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3" name="Google Shape;233;p43"/>
          <p:cNvSpPr txBox="1"/>
          <p:nvPr/>
        </p:nvSpPr>
        <p:spPr>
          <a:xfrm>
            <a:off x="5884676" y="6391837"/>
            <a:ext cx="124405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Макс Вебер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4" name="Google Shape;234;p43"/>
          <p:cNvSpPr/>
          <p:nvPr/>
        </p:nvSpPr>
        <p:spPr>
          <a:xfrm>
            <a:off x="1112765" y="1443480"/>
            <a:ext cx="5881923" cy="1705073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Немецкий учёный Макс Вебер считал, что политика - это «стремление к участию во власти или оказанию влияния на распределение власти, будь то между го- сударствами, будь то внутри государства между груп- пами людей... Кто занимается политикой, тот стре- мится к власти»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Политический статус личности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0" name="Google Shape;240;p44"/>
          <p:cNvSpPr/>
          <p:nvPr/>
        </p:nvSpPr>
        <p:spPr>
          <a:xfrm>
            <a:off x="2280782" y="3360398"/>
            <a:ext cx="7920880" cy="122413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Политический статус личности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реальная способность и возмож- ность человека проявлять себя в сфере политики, избирать и быть изб- ранным во властные структуры, участвовать в обсуждении и решении общественных проблем</a:t>
            </a:r>
            <a:endParaRPr/>
          </a:p>
        </p:txBody>
      </p:sp>
      <p:sp>
        <p:nvSpPr>
          <p:cNvPr id="241" name="Google Shape;241;p44"/>
          <p:cNvSpPr/>
          <p:nvPr/>
        </p:nvSpPr>
        <p:spPr>
          <a:xfrm>
            <a:off x="2221722" y="5664654"/>
            <a:ext cx="7920880" cy="72008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роль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индивидуальное поведение человека в сфере политики в соответствии со своим статусом.</a:t>
            </a:r>
            <a:endParaRPr/>
          </a:p>
        </p:txBody>
      </p:sp>
      <p:sp>
        <p:nvSpPr>
          <p:cNvPr id="242" name="Google Shape;242;p44"/>
          <p:cNvSpPr/>
          <p:nvPr/>
        </p:nvSpPr>
        <p:spPr>
          <a:xfrm>
            <a:off x="4681522" y="4680741"/>
            <a:ext cx="3119400" cy="936104"/>
          </a:xfrm>
          <a:prstGeom prst="downArrow">
            <a:avLst>
              <a:gd fmla="val 50000" name="adj1"/>
              <a:gd fmla="val 5645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проявляется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3" name="Google Shape;243;p44"/>
          <p:cNvSpPr/>
          <p:nvPr/>
        </p:nvSpPr>
        <p:spPr>
          <a:xfrm>
            <a:off x="2280782" y="1656111"/>
            <a:ext cx="7920880" cy="48015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Место человека в системе политических отношений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4" name="Google Shape;244;p44"/>
          <p:cNvSpPr/>
          <p:nvPr/>
        </p:nvSpPr>
        <p:spPr>
          <a:xfrm>
            <a:off x="4801891" y="2184071"/>
            <a:ext cx="2878661" cy="1080120"/>
          </a:xfrm>
          <a:prstGeom prst="upArrow">
            <a:avLst>
              <a:gd fmla="val 50000" name="adj1"/>
              <a:gd fmla="val 69628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определяет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16.03.2024</vt:lpwstr>
  </property>
</Properties>
</file>