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gxaByiHNWuFtygX7j7bnM8Jsr8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EF27F50-11D9-42B2-B158-E18C14A2684F}">
  <a:tblStyle styleId="{EEF27F50-11D9-42B2-B158-E18C14A2684F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8" name="Google Shape;248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8" name="Google Shape;268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8" name="Google Shape;288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4" name="Google Shape;314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0" name="Google Shape;320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2" name="Google Shape;352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3" name="Google Shape;363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9" name="Google Shape;369;p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3" name="Google Shape;393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9" name="Google Shape;399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0" name="Google Shape;400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" name="Google Shape;129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6" name="Google Shape;166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2" name="Google Shape;202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8" name="Google Shape;208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6" name="Google Shape;216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065229" y="2592151"/>
            <a:ext cx="5773722" cy="148022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 sz="4000">
                <a:latin typeface="Cambria"/>
                <a:ea typeface="Cambria"/>
                <a:cs typeface="Cambria"/>
                <a:sym typeface="Cambria"/>
              </a:rPr>
              <a:t>Политические партии и общественные объединения</a:t>
            </a:r>
            <a:endParaRPr b="1"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1" name="Google Shape;121;p1"/>
          <p:cNvSpPr txBox="1"/>
          <p:nvPr>
            <p:ph idx="1" type="subTitle"/>
          </p:nvPr>
        </p:nvSpPr>
        <p:spPr>
          <a:xfrm>
            <a:off x="1088529" y="418460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1833925" y="715650"/>
            <a:ext cx="840002" cy="7078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54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5" name="Google Shape;12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7100" y="1162717"/>
            <a:ext cx="5734050" cy="4751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Политические партии и партийные системы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1" name="Google Shape;251;p46"/>
          <p:cNvGrpSpPr/>
          <p:nvPr/>
        </p:nvGrpSpPr>
        <p:grpSpPr>
          <a:xfrm>
            <a:off x="2158138" y="1895300"/>
            <a:ext cx="7916072" cy="4596807"/>
            <a:chOff x="2403" y="365892"/>
            <a:chExt cx="7916072" cy="4596807"/>
          </a:xfrm>
        </p:grpSpPr>
        <p:sp>
          <p:nvSpPr>
            <p:cNvPr id="252" name="Google Shape;252;p46"/>
            <p:cNvSpPr/>
            <p:nvPr/>
          </p:nvSpPr>
          <p:spPr>
            <a:xfrm>
              <a:off x="5990567" y="2376265"/>
              <a:ext cx="91440" cy="38731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46"/>
            <p:cNvSpPr/>
            <p:nvPr/>
          </p:nvSpPr>
          <p:spPr>
            <a:xfrm>
              <a:off x="3960440" y="1288077"/>
              <a:ext cx="2075847" cy="3873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46"/>
            <p:cNvSpPr/>
            <p:nvPr/>
          </p:nvSpPr>
          <p:spPr>
            <a:xfrm>
              <a:off x="1838872" y="2376265"/>
              <a:ext cx="91440" cy="38731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46"/>
            <p:cNvSpPr/>
            <p:nvPr/>
          </p:nvSpPr>
          <p:spPr>
            <a:xfrm>
              <a:off x="1884592" y="1288077"/>
              <a:ext cx="2075847" cy="38731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46"/>
            <p:cNvSpPr/>
            <p:nvPr/>
          </p:nvSpPr>
          <p:spPr>
            <a:xfrm>
              <a:off x="1318241" y="365892"/>
              <a:ext cx="5284396" cy="9221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46"/>
            <p:cNvSpPr txBox="1"/>
            <p:nvPr/>
          </p:nvSpPr>
          <p:spPr>
            <a:xfrm>
              <a:off x="1318241" y="365892"/>
              <a:ext cx="5284396" cy="922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политических партий по характеру членства и принципам организации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46"/>
            <p:cNvSpPr/>
            <p:nvPr/>
          </p:nvSpPr>
          <p:spPr>
            <a:xfrm>
              <a:off x="2403" y="1675395"/>
              <a:ext cx="3764377" cy="7008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46"/>
            <p:cNvSpPr txBox="1"/>
            <p:nvPr/>
          </p:nvSpPr>
          <p:spPr>
            <a:xfrm>
              <a:off x="2403" y="1675395"/>
              <a:ext cx="3764377" cy="7008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46"/>
            <p:cNvSpPr/>
            <p:nvPr/>
          </p:nvSpPr>
          <p:spPr>
            <a:xfrm>
              <a:off x="2403" y="2763583"/>
              <a:ext cx="3764377" cy="21991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46"/>
            <p:cNvSpPr txBox="1"/>
            <p:nvPr/>
          </p:nvSpPr>
          <p:spPr>
            <a:xfrm>
              <a:off x="2403" y="2763583"/>
              <a:ext cx="3764377" cy="21991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стремятся вовлечь в свои ряды возможно большее число членов, т.к. основным источником финан- сирования партии являются член- ские взносы (фиксированное член- ство)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46"/>
            <p:cNvSpPr/>
            <p:nvPr/>
          </p:nvSpPr>
          <p:spPr>
            <a:xfrm>
              <a:off x="4154098" y="1675395"/>
              <a:ext cx="3764377" cy="7008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46"/>
            <p:cNvSpPr txBox="1"/>
            <p:nvPr/>
          </p:nvSpPr>
          <p:spPr>
            <a:xfrm>
              <a:off x="4154098" y="1675395"/>
              <a:ext cx="3764377" cy="7008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кадровые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46"/>
            <p:cNvSpPr/>
            <p:nvPr/>
          </p:nvSpPr>
          <p:spPr>
            <a:xfrm>
              <a:off x="4154098" y="2763583"/>
              <a:ext cx="3764377" cy="21991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46"/>
            <p:cNvSpPr txBox="1"/>
            <p:nvPr/>
          </p:nvSpPr>
          <p:spPr>
            <a:xfrm>
              <a:off x="4154098" y="2763583"/>
              <a:ext cx="3764377" cy="21991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своей деятельности опираются на партийный актив и партийных ак- тивистов, существуют на добро- вольные пожертвования и финан- совую поддержку влиятельных кругов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Политические партии и партийные системы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71" name="Google Shape;271;p47"/>
          <p:cNvGrpSpPr/>
          <p:nvPr/>
        </p:nvGrpSpPr>
        <p:grpSpPr>
          <a:xfrm>
            <a:off x="2195844" y="1813762"/>
            <a:ext cx="7916072" cy="4596807"/>
            <a:chOff x="2403" y="365892"/>
            <a:chExt cx="7916072" cy="4596807"/>
          </a:xfrm>
        </p:grpSpPr>
        <p:sp>
          <p:nvSpPr>
            <p:cNvPr id="272" name="Google Shape;272;p47"/>
            <p:cNvSpPr/>
            <p:nvPr/>
          </p:nvSpPr>
          <p:spPr>
            <a:xfrm>
              <a:off x="5990567" y="2376265"/>
              <a:ext cx="91440" cy="38731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47"/>
            <p:cNvSpPr/>
            <p:nvPr/>
          </p:nvSpPr>
          <p:spPr>
            <a:xfrm>
              <a:off x="3960440" y="1288077"/>
              <a:ext cx="2075847" cy="3873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47"/>
            <p:cNvSpPr/>
            <p:nvPr/>
          </p:nvSpPr>
          <p:spPr>
            <a:xfrm>
              <a:off x="1838872" y="2376265"/>
              <a:ext cx="91440" cy="38731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47"/>
            <p:cNvSpPr/>
            <p:nvPr/>
          </p:nvSpPr>
          <p:spPr>
            <a:xfrm>
              <a:off x="1884592" y="1288077"/>
              <a:ext cx="2075847" cy="38731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47"/>
            <p:cNvSpPr/>
            <p:nvPr/>
          </p:nvSpPr>
          <p:spPr>
            <a:xfrm>
              <a:off x="1318241" y="365892"/>
              <a:ext cx="5284396" cy="9221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47"/>
            <p:cNvSpPr txBox="1"/>
            <p:nvPr/>
          </p:nvSpPr>
          <p:spPr>
            <a:xfrm>
              <a:off x="1318241" y="365892"/>
              <a:ext cx="5284396" cy="922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политических партий по месту в системе государственной власти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47"/>
            <p:cNvSpPr/>
            <p:nvPr/>
          </p:nvSpPr>
          <p:spPr>
            <a:xfrm>
              <a:off x="2403" y="1675395"/>
              <a:ext cx="3764377" cy="7008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47"/>
            <p:cNvSpPr txBox="1"/>
            <p:nvPr/>
          </p:nvSpPr>
          <p:spPr>
            <a:xfrm>
              <a:off x="2403" y="1675395"/>
              <a:ext cx="3764377" cy="7008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правящие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47"/>
            <p:cNvSpPr/>
            <p:nvPr/>
          </p:nvSpPr>
          <p:spPr>
            <a:xfrm>
              <a:off x="2403" y="2763583"/>
              <a:ext cx="3764377" cy="21991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47"/>
            <p:cNvSpPr txBox="1"/>
            <p:nvPr/>
          </p:nvSpPr>
          <p:spPr>
            <a:xfrm>
              <a:off x="2403" y="2763583"/>
              <a:ext cx="3764377" cy="21991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победили на выборах и имеют большинство в парламенте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47"/>
            <p:cNvSpPr/>
            <p:nvPr/>
          </p:nvSpPr>
          <p:spPr>
            <a:xfrm>
              <a:off x="4154098" y="1675395"/>
              <a:ext cx="3764377" cy="7008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47"/>
            <p:cNvSpPr txBox="1"/>
            <p:nvPr/>
          </p:nvSpPr>
          <p:spPr>
            <a:xfrm>
              <a:off x="4154098" y="1675395"/>
              <a:ext cx="3764377" cy="7008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оппозиционные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47"/>
            <p:cNvSpPr/>
            <p:nvPr/>
          </p:nvSpPr>
          <p:spPr>
            <a:xfrm>
              <a:off x="4154098" y="2763583"/>
              <a:ext cx="3764377" cy="21991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47"/>
            <p:cNvSpPr txBox="1"/>
            <p:nvPr/>
          </p:nvSpPr>
          <p:spPr>
            <a:xfrm>
              <a:off x="4154098" y="2763583"/>
              <a:ext cx="3764377" cy="21991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выступают против программы правящей или правящих партий и ведут с ними борьбу за государ- ственную власть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Политические партии и партийные системы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91" name="Google Shape;291;p48"/>
          <p:cNvGrpSpPr/>
          <p:nvPr/>
        </p:nvGrpSpPr>
        <p:grpSpPr>
          <a:xfrm>
            <a:off x="2149881" y="1453945"/>
            <a:ext cx="7913731" cy="5203319"/>
            <a:chOff x="3574" y="62636"/>
            <a:chExt cx="7913731" cy="5203319"/>
          </a:xfrm>
        </p:grpSpPr>
        <p:sp>
          <p:nvSpPr>
            <p:cNvPr id="292" name="Google Shape;292;p48"/>
            <p:cNvSpPr/>
            <p:nvPr/>
          </p:nvSpPr>
          <p:spPr>
            <a:xfrm>
              <a:off x="6692058" y="2472742"/>
              <a:ext cx="91440" cy="4182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48"/>
            <p:cNvSpPr/>
            <p:nvPr/>
          </p:nvSpPr>
          <p:spPr>
            <a:xfrm>
              <a:off x="3960440" y="1058548"/>
              <a:ext cx="2777338" cy="4182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48"/>
            <p:cNvSpPr/>
            <p:nvPr/>
          </p:nvSpPr>
          <p:spPr>
            <a:xfrm>
              <a:off x="3914719" y="2472742"/>
              <a:ext cx="91440" cy="4182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48"/>
            <p:cNvSpPr/>
            <p:nvPr/>
          </p:nvSpPr>
          <p:spPr>
            <a:xfrm>
              <a:off x="3914719" y="1058548"/>
              <a:ext cx="91440" cy="4182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48"/>
            <p:cNvSpPr/>
            <p:nvPr/>
          </p:nvSpPr>
          <p:spPr>
            <a:xfrm>
              <a:off x="1137381" y="2472742"/>
              <a:ext cx="91440" cy="4182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48"/>
            <p:cNvSpPr/>
            <p:nvPr/>
          </p:nvSpPr>
          <p:spPr>
            <a:xfrm>
              <a:off x="1183101" y="1058548"/>
              <a:ext cx="2777338" cy="41828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48"/>
            <p:cNvSpPr/>
            <p:nvPr/>
          </p:nvSpPr>
          <p:spPr>
            <a:xfrm>
              <a:off x="1224133" y="62636"/>
              <a:ext cx="5472612" cy="9959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48"/>
            <p:cNvSpPr txBox="1"/>
            <p:nvPr/>
          </p:nvSpPr>
          <p:spPr>
            <a:xfrm>
              <a:off x="1224133" y="62636"/>
              <a:ext cx="5472612" cy="9959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политических партий по отношению к политическому центру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48"/>
            <p:cNvSpPr/>
            <p:nvPr/>
          </p:nvSpPr>
          <p:spPr>
            <a:xfrm>
              <a:off x="3574" y="1476830"/>
              <a:ext cx="2359055" cy="9959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48"/>
            <p:cNvSpPr txBox="1"/>
            <p:nvPr/>
          </p:nvSpPr>
          <p:spPr>
            <a:xfrm>
              <a:off x="3574" y="1476830"/>
              <a:ext cx="2359055" cy="9959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левые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48"/>
            <p:cNvSpPr/>
            <p:nvPr/>
          </p:nvSpPr>
          <p:spPr>
            <a:xfrm>
              <a:off x="3574" y="2891025"/>
              <a:ext cx="2359055" cy="237493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48"/>
            <p:cNvSpPr txBox="1"/>
            <p:nvPr/>
          </p:nvSpPr>
          <p:spPr>
            <a:xfrm>
              <a:off x="3574" y="2891025"/>
              <a:ext cx="2359055" cy="2374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сторонники идей со- циального равенства и справедливости, активной регулирую- щей роли государства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48"/>
            <p:cNvSpPr/>
            <p:nvPr/>
          </p:nvSpPr>
          <p:spPr>
            <a:xfrm>
              <a:off x="2780912" y="1476830"/>
              <a:ext cx="2359055" cy="9959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48"/>
            <p:cNvSpPr txBox="1"/>
            <p:nvPr/>
          </p:nvSpPr>
          <p:spPr>
            <a:xfrm>
              <a:off x="2780912" y="1476830"/>
              <a:ext cx="2359055" cy="9959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центристские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48"/>
            <p:cNvSpPr/>
            <p:nvPr/>
          </p:nvSpPr>
          <p:spPr>
            <a:xfrm>
              <a:off x="2780912" y="2891025"/>
              <a:ext cx="2359055" cy="237493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48"/>
            <p:cNvSpPr txBox="1"/>
            <p:nvPr/>
          </p:nvSpPr>
          <p:spPr>
            <a:xfrm>
              <a:off x="2780912" y="2891025"/>
              <a:ext cx="2359055" cy="2374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придерживаются умеренных взглядов, способствуют укреп- лению стабильности в обществе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48"/>
            <p:cNvSpPr/>
            <p:nvPr/>
          </p:nvSpPr>
          <p:spPr>
            <a:xfrm>
              <a:off x="5558250" y="1476830"/>
              <a:ext cx="2359055" cy="9959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48"/>
            <p:cNvSpPr txBox="1"/>
            <p:nvPr/>
          </p:nvSpPr>
          <p:spPr>
            <a:xfrm>
              <a:off x="5558250" y="1476830"/>
              <a:ext cx="2359055" cy="9959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48"/>
            <p:cNvSpPr/>
            <p:nvPr/>
          </p:nvSpPr>
          <p:spPr>
            <a:xfrm>
              <a:off x="5558250" y="2891025"/>
              <a:ext cx="2359055" cy="237493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48"/>
            <p:cNvSpPr txBox="1"/>
            <p:nvPr/>
          </p:nvSpPr>
          <p:spPr>
            <a:xfrm>
              <a:off x="5558250" y="2891025"/>
              <a:ext cx="2359055" cy="2374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преобладают инди- видуализм, свобода, частная собствен- ность, конкуренция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Политические партии и партийные системы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17" name="Google Shape;31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600" y="1325550"/>
            <a:ext cx="8638801" cy="53800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Политические партии и партийные системы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3" name="Google Shape;323;p50"/>
          <p:cNvGrpSpPr/>
          <p:nvPr/>
        </p:nvGrpSpPr>
        <p:grpSpPr>
          <a:xfrm>
            <a:off x="2424797" y="1532107"/>
            <a:ext cx="7605591" cy="5122079"/>
            <a:chOff x="121640" y="3132"/>
            <a:chExt cx="7605591" cy="5122079"/>
          </a:xfrm>
        </p:grpSpPr>
        <p:sp>
          <p:nvSpPr>
            <p:cNvPr id="324" name="Google Shape;324;p50"/>
            <p:cNvSpPr/>
            <p:nvPr/>
          </p:nvSpPr>
          <p:spPr>
            <a:xfrm>
              <a:off x="6809731" y="2431377"/>
              <a:ext cx="550500" cy="23776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50"/>
            <p:cNvSpPr/>
            <p:nvPr/>
          </p:nvSpPr>
          <p:spPr>
            <a:xfrm>
              <a:off x="6809731" y="2431377"/>
              <a:ext cx="550500" cy="147971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6" name="Google Shape;326;p50"/>
            <p:cNvSpPr/>
            <p:nvPr/>
          </p:nvSpPr>
          <p:spPr>
            <a:xfrm>
              <a:off x="6809731" y="2431377"/>
              <a:ext cx="550500" cy="581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50"/>
            <p:cNvSpPr/>
            <p:nvPr/>
          </p:nvSpPr>
          <p:spPr>
            <a:xfrm>
              <a:off x="3924435" y="1533432"/>
              <a:ext cx="1967795" cy="2655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50"/>
            <p:cNvSpPr/>
            <p:nvPr/>
          </p:nvSpPr>
          <p:spPr>
            <a:xfrm>
              <a:off x="488640" y="2431377"/>
              <a:ext cx="550500" cy="14797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50"/>
            <p:cNvSpPr/>
            <p:nvPr/>
          </p:nvSpPr>
          <p:spPr>
            <a:xfrm>
              <a:off x="488640" y="2431377"/>
              <a:ext cx="550500" cy="581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50"/>
            <p:cNvSpPr/>
            <p:nvPr/>
          </p:nvSpPr>
          <p:spPr>
            <a:xfrm>
              <a:off x="1956640" y="1533432"/>
              <a:ext cx="1967795" cy="26558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50"/>
            <p:cNvSpPr/>
            <p:nvPr/>
          </p:nvSpPr>
          <p:spPr>
            <a:xfrm>
              <a:off x="3878715" y="635487"/>
              <a:ext cx="91440" cy="26558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50"/>
            <p:cNvSpPr/>
            <p:nvPr/>
          </p:nvSpPr>
          <p:spPr>
            <a:xfrm>
              <a:off x="360038" y="3132"/>
              <a:ext cx="7128795" cy="632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50"/>
            <p:cNvSpPr txBox="1"/>
            <p:nvPr/>
          </p:nvSpPr>
          <p:spPr>
            <a:xfrm>
              <a:off x="360038" y="3132"/>
              <a:ext cx="7128795" cy="63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Партийная система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50"/>
            <p:cNvSpPr/>
            <p:nvPr/>
          </p:nvSpPr>
          <p:spPr>
            <a:xfrm>
              <a:off x="360038" y="901077"/>
              <a:ext cx="7128795" cy="632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50"/>
            <p:cNvSpPr txBox="1"/>
            <p:nvPr/>
          </p:nvSpPr>
          <p:spPr>
            <a:xfrm>
              <a:off x="360038" y="901077"/>
              <a:ext cx="7128795" cy="63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совокупность партий, которые взаимодействуют и соперничают в борьбе за власть и её осуществление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50"/>
            <p:cNvSpPr/>
            <p:nvPr/>
          </p:nvSpPr>
          <p:spPr>
            <a:xfrm>
              <a:off x="121640" y="1799021"/>
              <a:ext cx="3670001" cy="632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50"/>
            <p:cNvSpPr txBox="1"/>
            <p:nvPr/>
          </p:nvSpPr>
          <p:spPr>
            <a:xfrm>
              <a:off x="121640" y="1799021"/>
              <a:ext cx="3670001" cy="63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количеству партий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50"/>
            <p:cNvSpPr/>
            <p:nvPr/>
          </p:nvSpPr>
          <p:spPr>
            <a:xfrm>
              <a:off x="1039140" y="2696966"/>
              <a:ext cx="2560849" cy="632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50"/>
            <p:cNvSpPr txBox="1"/>
            <p:nvPr/>
          </p:nvSpPr>
          <p:spPr>
            <a:xfrm>
              <a:off x="1039140" y="2696966"/>
              <a:ext cx="2560849" cy="63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однопартийная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50"/>
            <p:cNvSpPr/>
            <p:nvPr/>
          </p:nvSpPr>
          <p:spPr>
            <a:xfrm>
              <a:off x="1039140" y="3594911"/>
              <a:ext cx="2560849" cy="632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50"/>
            <p:cNvSpPr txBox="1"/>
            <p:nvPr/>
          </p:nvSpPr>
          <p:spPr>
            <a:xfrm>
              <a:off x="1039140" y="3594911"/>
              <a:ext cx="2560849" cy="63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многопартийная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50"/>
            <p:cNvSpPr/>
            <p:nvPr/>
          </p:nvSpPr>
          <p:spPr>
            <a:xfrm>
              <a:off x="4057230" y="1799021"/>
              <a:ext cx="3670001" cy="632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50"/>
            <p:cNvSpPr txBox="1"/>
            <p:nvPr/>
          </p:nvSpPr>
          <p:spPr>
            <a:xfrm>
              <a:off x="4057230" y="1799021"/>
              <a:ext cx="3670001" cy="63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механизму взаимодействия партий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4" name="Google Shape;344;p50"/>
            <p:cNvSpPr/>
            <p:nvPr/>
          </p:nvSpPr>
          <p:spPr>
            <a:xfrm>
              <a:off x="4248881" y="2696966"/>
              <a:ext cx="2560849" cy="632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50"/>
            <p:cNvSpPr txBox="1"/>
            <p:nvPr/>
          </p:nvSpPr>
          <p:spPr>
            <a:xfrm>
              <a:off x="4248881" y="2696966"/>
              <a:ext cx="2560849" cy="63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однопартийная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6" name="Google Shape;346;p50"/>
            <p:cNvSpPr/>
            <p:nvPr/>
          </p:nvSpPr>
          <p:spPr>
            <a:xfrm>
              <a:off x="4248881" y="3594911"/>
              <a:ext cx="2560849" cy="632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50"/>
            <p:cNvSpPr txBox="1"/>
            <p:nvPr/>
          </p:nvSpPr>
          <p:spPr>
            <a:xfrm>
              <a:off x="4248881" y="3594911"/>
              <a:ext cx="2560849" cy="63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двухпартийная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50"/>
            <p:cNvSpPr/>
            <p:nvPr/>
          </p:nvSpPr>
          <p:spPr>
            <a:xfrm>
              <a:off x="4248881" y="4492856"/>
              <a:ext cx="2560849" cy="632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50"/>
            <p:cNvSpPr txBox="1"/>
            <p:nvPr/>
          </p:nvSpPr>
          <p:spPr>
            <a:xfrm>
              <a:off x="4248881" y="4492856"/>
              <a:ext cx="2560849" cy="632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многопартийная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Политические партии и партийные системы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5" name="Google Shape;355;p51"/>
          <p:cNvSpPr/>
          <p:nvPr/>
        </p:nvSpPr>
        <p:spPr>
          <a:xfrm>
            <a:off x="2233762" y="1416182"/>
            <a:ext cx="3209492" cy="72008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Многопартийная система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6" name="Google Shape;356;p51"/>
          <p:cNvSpPr/>
          <p:nvPr/>
        </p:nvSpPr>
        <p:spPr>
          <a:xfrm>
            <a:off x="6842275" y="1415317"/>
            <a:ext cx="3024336" cy="72008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Многопартийность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7" name="Google Shape;357;p51"/>
          <p:cNvSpPr/>
          <p:nvPr/>
        </p:nvSpPr>
        <p:spPr>
          <a:xfrm>
            <a:off x="2233762" y="2280278"/>
            <a:ext cx="3209492" cy="93610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наличие нескольких политических партий, борющихся за власть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8" name="Google Shape;358;p51"/>
          <p:cNvSpPr/>
          <p:nvPr/>
        </p:nvSpPr>
        <p:spPr>
          <a:xfrm>
            <a:off x="6842275" y="2280278"/>
            <a:ext cx="3024336" cy="144016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наличие множества партий (не означает, что между ними сложилась система отношений в борьбе за власть)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9" name="Google Shape;359;p51"/>
          <p:cNvSpPr/>
          <p:nvPr/>
        </p:nvSpPr>
        <p:spPr>
          <a:xfrm>
            <a:off x="2264631" y="3288390"/>
            <a:ext cx="3209492" cy="345638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180975" lvl="0" marL="1809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многопартийная с доми- нирующей партией</a:t>
            </a:r>
            <a:endParaRPr/>
          </a:p>
          <a:p>
            <a:pPr indent="-180975" lvl="0" marL="1809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двухпартийная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(наличие двух сильных партий и ря- да мелких)</a:t>
            </a:r>
            <a:endParaRPr/>
          </a:p>
          <a:p>
            <a:pPr indent="-180975" lvl="0" marL="1809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двух с половиной пар- тийная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(наличие двух сильных партий и третьей, которая вступает в коали- цию с какой-либо из них по ситуации, чтобы дать ей преимущество)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0" name="Google Shape;360;p51"/>
          <p:cNvSpPr/>
          <p:nvPr/>
        </p:nvSpPr>
        <p:spPr>
          <a:xfrm>
            <a:off x="5637210" y="1462173"/>
            <a:ext cx="1080120" cy="626368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Политические партии и партийные системы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66" name="Google Shape;366;p52"/>
          <p:cNvGraphicFramePr/>
          <p:nvPr/>
        </p:nvGraphicFramePr>
        <p:xfrm>
          <a:off x="1090506" y="149126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{EEF27F50-11D9-42B2-B158-E18C14A2684F}</a:tableStyleId>
              </a:tblPr>
              <a:tblGrid>
                <a:gridCol w="2934750"/>
                <a:gridCol w="3516200"/>
                <a:gridCol w="3516200"/>
              </a:tblGrid>
              <a:tr h="4689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Партийные системы по механизму взаимодействия партий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4388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Партийная система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Достоинства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Недостатки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1731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Однопартийная система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Объединение социальных групп, сочетание их интересов. Концентрация ресурсов для ре- шения проблем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Застой. Бюрократизация. От- рыв от масс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82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Двухпартийная система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Стабильное правительство. Проведение глубоких преобра- зований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Возможность смены полити- ческого курса на очередных вы- борах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06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Многопартийная система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Отражение широкого спектра интересов. Поиск компромис- сов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Длительность принятия реше- ний. Постоянная политическая нестабильность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Общественные объединения. </a:t>
            </a: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Отличие политической партии от общественного объединения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2" name="Google Shape;372;p53"/>
          <p:cNvSpPr/>
          <p:nvPr/>
        </p:nvSpPr>
        <p:spPr>
          <a:xfrm>
            <a:off x="2206274" y="1406755"/>
            <a:ext cx="8064896" cy="93610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Общественная организация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добровольное объединение граждан на основе общности интересов, имеющее фиксированное (оформленное) индивидуальное или коллективное членство</a:t>
            </a:r>
            <a:endParaRPr/>
          </a:p>
        </p:txBody>
      </p:sp>
      <p:sp>
        <p:nvSpPr>
          <p:cNvPr id="373" name="Google Shape;373;p53"/>
          <p:cNvSpPr/>
          <p:nvPr/>
        </p:nvSpPr>
        <p:spPr>
          <a:xfrm>
            <a:off x="3369018" y="2486875"/>
            <a:ext cx="6902152" cy="72008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отличие от партий общественные организации не претен- дуют на непосредственное участие в осуществлении власти</a:t>
            </a:r>
            <a:endParaRPr/>
          </a:p>
        </p:txBody>
      </p:sp>
      <p:sp>
        <p:nvSpPr>
          <p:cNvPr id="374" name="Google Shape;374;p53"/>
          <p:cNvSpPr/>
          <p:nvPr/>
        </p:nvSpPr>
        <p:spPr>
          <a:xfrm flipH="1" rot="10800000">
            <a:off x="2576930" y="2354620"/>
            <a:ext cx="792088" cy="648072"/>
          </a:xfrm>
          <a:prstGeom prst="bentArrow">
            <a:avLst>
              <a:gd fmla="val 30324" name="adj1"/>
              <a:gd fmla="val 25000" name="adj2"/>
              <a:gd fmla="val 50000" name="adj3"/>
              <a:gd fmla="val 43750" name="adj4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5" name="Google Shape;375;p53"/>
          <p:cNvSpPr/>
          <p:nvPr/>
        </p:nvSpPr>
        <p:spPr>
          <a:xfrm>
            <a:off x="2206274" y="3350971"/>
            <a:ext cx="8064896" cy="144016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Общественные организации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 профессиональные союзы, союзы пред- принимателей, молодёжные, экологические, спортивные, ветеранские организации, творческие союзы (союзы писателей, композиторов, теат- ральных деятелей), добровольные общества (научные, технические, куль- турно-просветительные, образовательные и др.). </a:t>
            </a:r>
            <a:endParaRPr/>
          </a:p>
        </p:txBody>
      </p:sp>
      <p:grpSp>
        <p:nvGrpSpPr>
          <p:cNvPr id="376" name="Google Shape;376;p53"/>
          <p:cNvGrpSpPr/>
          <p:nvPr/>
        </p:nvGrpSpPr>
        <p:grpSpPr>
          <a:xfrm>
            <a:off x="2387074" y="4936032"/>
            <a:ext cx="7703294" cy="1798428"/>
            <a:chOff x="180800" y="885"/>
            <a:chExt cx="7703294" cy="1798428"/>
          </a:xfrm>
        </p:grpSpPr>
        <p:sp>
          <p:nvSpPr>
            <p:cNvPr id="377" name="Google Shape;377;p53"/>
            <p:cNvSpPr/>
            <p:nvPr/>
          </p:nvSpPr>
          <p:spPr>
            <a:xfrm>
              <a:off x="4032448" y="618031"/>
              <a:ext cx="3019758" cy="3493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53"/>
            <p:cNvSpPr/>
            <p:nvPr/>
          </p:nvSpPr>
          <p:spPr>
            <a:xfrm>
              <a:off x="4032448" y="618031"/>
              <a:ext cx="1006586" cy="3493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53"/>
            <p:cNvSpPr/>
            <p:nvPr/>
          </p:nvSpPr>
          <p:spPr>
            <a:xfrm>
              <a:off x="3025861" y="618031"/>
              <a:ext cx="1006586" cy="34939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0" name="Google Shape;380;p53"/>
            <p:cNvSpPr/>
            <p:nvPr/>
          </p:nvSpPr>
          <p:spPr>
            <a:xfrm>
              <a:off x="1012689" y="618031"/>
              <a:ext cx="3019758" cy="34939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53"/>
            <p:cNvSpPr/>
            <p:nvPr/>
          </p:nvSpPr>
          <p:spPr>
            <a:xfrm>
              <a:off x="325224" y="885"/>
              <a:ext cx="7414446" cy="6171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53"/>
            <p:cNvSpPr txBox="1"/>
            <p:nvPr/>
          </p:nvSpPr>
          <p:spPr>
            <a:xfrm>
              <a:off x="325224" y="885"/>
              <a:ext cx="7414446" cy="6171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организации по территории деятельности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53"/>
            <p:cNvSpPr/>
            <p:nvPr/>
          </p:nvSpPr>
          <p:spPr>
            <a:xfrm>
              <a:off x="180800" y="967424"/>
              <a:ext cx="1663778" cy="83188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53"/>
            <p:cNvSpPr txBox="1"/>
            <p:nvPr/>
          </p:nvSpPr>
          <p:spPr>
            <a:xfrm>
              <a:off x="180800" y="967424"/>
              <a:ext cx="1663778" cy="8318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местные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53"/>
            <p:cNvSpPr/>
            <p:nvPr/>
          </p:nvSpPr>
          <p:spPr>
            <a:xfrm>
              <a:off x="2193972" y="967424"/>
              <a:ext cx="1663778" cy="83188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53"/>
            <p:cNvSpPr txBox="1"/>
            <p:nvPr/>
          </p:nvSpPr>
          <p:spPr>
            <a:xfrm>
              <a:off x="2193972" y="967424"/>
              <a:ext cx="1663778" cy="8318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региональные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53"/>
            <p:cNvSpPr/>
            <p:nvPr/>
          </p:nvSpPr>
          <p:spPr>
            <a:xfrm>
              <a:off x="4207144" y="967424"/>
              <a:ext cx="1663778" cy="83188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53"/>
            <p:cNvSpPr txBox="1"/>
            <p:nvPr/>
          </p:nvSpPr>
          <p:spPr>
            <a:xfrm>
              <a:off x="4207144" y="967424"/>
              <a:ext cx="1663778" cy="8318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общегосудар- ственные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53"/>
            <p:cNvSpPr/>
            <p:nvPr/>
          </p:nvSpPr>
          <p:spPr>
            <a:xfrm>
              <a:off x="6220316" y="967424"/>
              <a:ext cx="1663778" cy="83188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53"/>
            <p:cNvSpPr txBox="1"/>
            <p:nvPr/>
          </p:nvSpPr>
          <p:spPr>
            <a:xfrm>
              <a:off x="6220316" y="967424"/>
              <a:ext cx="1663778" cy="8318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международ- ные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5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Общественные объединения. </a:t>
            </a: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Отличие политической партии от общественного объединения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96" name="Google Shape;396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28750"/>
            <a:ext cx="9980676" cy="5380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3" name="Google Shape;403;p25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§11.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04" name="Google Shape;40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2" name="Google Shape;132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политической партии и её функции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Политические партии и партийные системы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Общественные объединения. Отличие политической партии от общественного объединения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политической партии и её функции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8" name="Google Shape;138;p39"/>
          <p:cNvSpPr txBox="1"/>
          <p:nvPr/>
        </p:nvSpPr>
        <p:spPr>
          <a:xfrm>
            <a:off x="3183256" y="6409125"/>
            <a:ext cx="404035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9" name="Google Shape;139;p39"/>
          <p:cNvSpPr/>
          <p:nvPr/>
        </p:nvSpPr>
        <p:spPr>
          <a:xfrm>
            <a:off x="1087891" y="1469335"/>
            <a:ext cx="6029345" cy="311652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36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Каждый имеет право на свободу объедине- ний. Граждане для осуществления и удовлетворения политических, социальных, экономических, культур- ных и иных интересов имеют право на создание поли- тических партий и других общественных объединений, участие в их деятельности. Политические партии и другие общественные объединения создаются и дейст- вуют в соответствии с законом. Судьи, прокурорские работники, сотрудники Комитета государственного контроля, военизированных организаций, военнослу- жащие не могут быть членами политических партий. 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40" name="Google Shape;140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36917" y="1444463"/>
            <a:ext cx="3649785" cy="531264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политической партии и её функции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6" name="Google Shape;146;p40"/>
          <p:cNvGrpSpPr/>
          <p:nvPr/>
        </p:nvGrpSpPr>
        <p:grpSpPr>
          <a:xfrm>
            <a:off x="1732611" y="1544747"/>
            <a:ext cx="7990721" cy="5040566"/>
            <a:chOff x="1083" y="144012"/>
            <a:chExt cx="7990721" cy="5040566"/>
          </a:xfrm>
        </p:grpSpPr>
        <p:sp>
          <p:nvSpPr>
            <p:cNvPr id="147" name="Google Shape;147;p40"/>
            <p:cNvSpPr/>
            <p:nvPr/>
          </p:nvSpPr>
          <p:spPr>
            <a:xfrm>
              <a:off x="4411057" y="1603551"/>
              <a:ext cx="2511705" cy="4359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8" name="Google Shape;148;p40"/>
            <p:cNvSpPr/>
            <p:nvPr/>
          </p:nvSpPr>
          <p:spPr>
            <a:xfrm>
              <a:off x="4365337" y="1603551"/>
              <a:ext cx="91440" cy="4359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9" name="Google Shape;149;p40"/>
            <p:cNvSpPr/>
            <p:nvPr/>
          </p:nvSpPr>
          <p:spPr>
            <a:xfrm>
              <a:off x="1853631" y="2644768"/>
              <a:ext cx="91440" cy="4359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40"/>
            <p:cNvSpPr/>
            <p:nvPr/>
          </p:nvSpPr>
          <p:spPr>
            <a:xfrm>
              <a:off x="1899351" y="1603551"/>
              <a:ext cx="2511705" cy="4359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40"/>
            <p:cNvSpPr/>
            <p:nvPr/>
          </p:nvSpPr>
          <p:spPr>
            <a:xfrm>
              <a:off x="4365337" y="590940"/>
              <a:ext cx="91440" cy="4359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40"/>
            <p:cNvSpPr/>
            <p:nvPr/>
          </p:nvSpPr>
          <p:spPr>
            <a:xfrm>
              <a:off x="830309" y="144012"/>
              <a:ext cx="7161495" cy="4469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40"/>
            <p:cNvSpPr txBox="1"/>
            <p:nvPr/>
          </p:nvSpPr>
          <p:spPr>
            <a:xfrm>
              <a:off x="830309" y="144012"/>
              <a:ext cx="7161495" cy="4469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объединения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40"/>
            <p:cNvSpPr/>
            <p:nvPr/>
          </p:nvSpPr>
          <p:spPr>
            <a:xfrm>
              <a:off x="830309" y="1026856"/>
              <a:ext cx="7161495" cy="57669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40"/>
            <p:cNvSpPr txBox="1"/>
            <p:nvPr/>
          </p:nvSpPr>
          <p:spPr>
            <a:xfrm>
              <a:off x="830309" y="1026856"/>
              <a:ext cx="7161495" cy="5766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добровольное объединение граждан, возникшее в результате их свободного волеизъявления на основе общности интересов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40"/>
            <p:cNvSpPr/>
            <p:nvPr/>
          </p:nvSpPr>
          <p:spPr>
            <a:xfrm>
              <a:off x="861456" y="2039467"/>
              <a:ext cx="2075789" cy="6053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0"/>
            <p:cNvSpPr txBox="1"/>
            <p:nvPr/>
          </p:nvSpPr>
          <p:spPr>
            <a:xfrm>
              <a:off x="861456" y="2039467"/>
              <a:ext cx="2075789" cy="605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партия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40"/>
            <p:cNvSpPr/>
            <p:nvPr/>
          </p:nvSpPr>
          <p:spPr>
            <a:xfrm>
              <a:off x="1083" y="3080683"/>
              <a:ext cx="3796536" cy="210389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0"/>
            <p:cNvSpPr txBox="1"/>
            <p:nvPr/>
          </p:nvSpPr>
          <p:spPr>
            <a:xfrm>
              <a:off x="1083" y="3080683"/>
              <a:ext cx="3796536" cy="21038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(лат. pars - часть, группа) организо- ванная группа людей с общими по- литическими взглядами, которая представляет интересы определён- ной части общества и ставит своей целью завоевание государственной власти или участие в её осущест- влении 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40"/>
            <p:cNvSpPr/>
            <p:nvPr/>
          </p:nvSpPr>
          <p:spPr>
            <a:xfrm>
              <a:off x="3373162" y="2039467"/>
              <a:ext cx="2075789" cy="6053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40"/>
            <p:cNvSpPr txBox="1"/>
            <p:nvPr/>
          </p:nvSpPr>
          <p:spPr>
            <a:xfrm>
              <a:off x="3373162" y="2039467"/>
              <a:ext cx="2075789" cy="605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общественная организация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40"/>
            <p:cNvSpPr/>
            <p:nvPr/>
          </p:nvSpPr>
          <p:spPr>
            <a:xfrm>
              <a:off x="5884867" y="2039467"/>
              <a:ext cx="2075789" cy="6053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0"/>
            <p:cNvSpPr txBox="1"/>
            <p:nvPr/>
          </p:nvSpPr>
          <p:spPr>
            <a:xfrm>
              <a:off x="5884867" y="2039467"/>
              <a:ext cx="2075789" cy="605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общественное движение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политической партии и её функции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9" name="Google Shape;169;p41"/>
          <p:cNvGrpSpPr/>
          <p:nvPr/>
        </p:nvGrpSpPr>
        <p:grpSpPr>
          <a:xfrm>
            <a:off x="2018280" y="2387048"/>
            <a:ext cx="8063813" cy="3256141"/>
            <a:chOff x="541" y="792085"/>
            <a:chExt cx="8063813" cy="3256141"/>
          </a:xfrm>
        </p:grpSpPr>
        <p:sp>
          <p:nvSpPr>
            <p:cNvPr id="170" name="Google Shape;170;p41"/>
            <p:cNvSpPr/>
            <p:nvPr/>
          </p:nvSpPr>
          <p:spPr>
            <a:xfrm>
              <a:off x="4032448" y="1532623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41"/>
            <p:cNvSpPr/>
            <p:nvPr/>
          </p:nvSpPr>
          <p:spPr>
            <a:xfrm>
              <a:off x="3986728" y="1532623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2" name="Google Shape;172;p41"/>
            <p:cNvSpPr/>
            <p:nvPr/>
          </p:nvSpPr>
          <p:spPr>
            <a:xfrm>
              <a:off x="1179461" y="1532623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41"/>
            <p:cNvSpPr/>
            <p:nvPr/>
          </p:nvSpPr>
          <p:spPr>
            <a:xfrm>
              <a:off x="2304257" y="792085"/>
              <a:ext cx="3456381" cy="7405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1"/>
            <p:cNvSpPr txBox="1"/>
            <p:nvPr/>
          </p:nvSpPr>
          <p:spPr>
            <a:xfrm>
              <a:off x="2304257" y="792085"/>
              <a:ext cx="3456381" cy="7405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партии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5" name="Google Shape;175;p41"/>
            <p:cNvSpPr/>
            <p:nvPr/>
          </p:nvSpPr>
          <p:spPr>
            <a:xfrm>
              <a:off x="541" y="2027770"/>
              <a:ext cx="2357840" cy="20204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1"/>
            <p:cNvSpPr txBox="1"/>
            <p:nvPr/>
          </p:nvSpPr>
          <p:spPr>
            <a:xfrm>
              <a:off x="541" y="2027770"/>
              <a:ext cx="2357840" cy="20204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наличие идеологии и программы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41"/>
            <p:cNvSpPr/>
            <p:nvPr/>
          </p:nvSpPr>
          <p:spPr>
            <a:xfrm>
              <a:off x="2853527" y="2027770"/>
              <a:ext cx="2357840" cy="20204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1"/>
            <p:cNvSpPr txBox="1"/>
            <p:nvPr/>
          </p:nvSpPr>
          <p:spPr>
            <a:xfrm>
              <a:off x="2853527" y="2027770"/>
              <a:ext cx="2357840" cy="20204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организационная структура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41"/>
            <p:cNvSpPr/>
            <p:nvPr/>
          </p:nvSpPr>
          <p:spPr>
            <a:xfrm>
              <a:off x="5706514" y="2027770"/>
              <a:ext cx="2357840" cy="20204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1"/>
            <p:cNvSpPr txBox="1"/>
            <p:nvPr/>
          </p:nvSpPr>
          <p:spPr>
            <a:xfrm>
              <a:off x="5706514" y="2027770"/>
              <a:ext cx="2357840" cy="20204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установка на завоевание и участие во власти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политической партии и её функции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6" name="Google Shape;186;p42"/>
          <p:cNvGrpSpPr/>
          <p:nvPr/>
        </p:nvGrpSpPr>
        <p:grpSpPr>
          <a:xfrm>
            <a:off x="1970605" y="1363028"/>
            <a:ext cx="8126287" cy="5256583"/>
            <a:chOff x="0" y="0"/>
            <a:chExt cx="8126287" cy="5256583"/>
          </a:xfrm>
        </p:grpSpPr>
        <p:sp>
          <p:nvSpPr>
            <p:cNvPr id="187" name="Google Shape;187;p42"/>
            <p:cNvSpPr/>
            <p:nvPr/>
          </p:nvSpPr>
          <p:spPr>
            <a:xfrm>
              <a:off x="3297141" y="0"/>
              <a:ext cx="1532004" cy="990994"/>
            </a:xfrm>
            <a:prstGeom prst="trapezoid">
              <a:avLst>
                <a:gd fmla="val 77296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42"/>
            <p:cNvSpPr txBox="1"/>
            <p:nvPr/>
          </p:nvSpPr>
          <p:spPr>
            <a:xfrm>
              <a:off x="3297141" y="0"/>
              <a:ext cx="1532004" cy="9909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42"/>
            <p:cNvSpPr/>
            <p:nvPr/>
          </p:nvSpPr>
          <p:spPr>
            <a:xfrm>
              <a:off x="2531139" y="990994"/>
              <a:ext cx="3064008" cy="990994"/>
            </a:xfrm>
            <a:prstGeom prst="trapezoid">
              <a:avLst>
                <a:gd fmla="val 77296" name="adj"/>
              </a:avLst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42"/>
            <p:cNvSpPr txBox="1"/>
            <p:nvPr/>
          </p:nvSpPr>
          <p:spPr>
            <a:xfrm>
              <a:off x="3067341" y="990994"/>
              <a:ext cx="1991605" cy="9909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лидер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(лидеры)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42"/>
            <p:cNvSpPr/>
            <p:nvPr/>
          </p:nvSpPr>
          <p:spPr>
            <a:xfrm>
              <a:off x="1532004" y="1981989"/>
              <a:ext cx="5062279" cy="1292604"/>
            </a:xfrm>
            <a:prstGeom prst="trapezoid">
              <a:avLst>
                <a:gd fmla="val 77296" name="adj"/>
              </a:avLst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42"/>
            <p:cNvSpPr txBox="1"/>
            <p:nvPr/>
          </p:nvSpPr>
          <p:spPr>
            <a:xfrm>
              <a:off x="2417903" y="1981989"/>
              <a:ext cx="3290481" cy="12926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партийный аппарат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(группа людей, для которых партий- ная деятельность является профессией)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42"/>
            <p:cNvSpPr/>
            <p:nvPr/>
          </p:nvSpPr>
          <p:spPr>
            <a:xfrm>
              <a:off x="766002" y="3274594"/>
              <a:ext cx="6594283" cy="990994"/>
            </a:xfrm>
            <a:prstGeom prst="trapezoid">
              <a:avLst>
                <a:gd fmla="val 77296" name="adj"/>
              </a:avLst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42"/>
            <p:cNvSpPr txBox="1"/>
            <p:nvPr/>
          </p:nvSpPr>
          <p:spPr>
            <a:xfrm>
              <a:off x="1920001" y="3274594"/>
              <a:ext cx="4286284" cy="9909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партийные массы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(рядовые члены партии)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42"/>
            <p:cNvSpPr/>
            <p:nvPr/>
          </p:nvSpPr>
          <p:spPr>
            <a:xfrm>
              <a:off x="0" y="4265589"/>
              <a:ext cx="8126287" cy="990994"/>
            </a:xfrm>
            <a:prstGeom prst="trapezoid">
              <a:avLst>
                <a:gd fmla="val 77296" name="adj"/>
              </a:avLst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42"/>
            <p:cNvSpPr txBox="1"/>
            <p:nvPr/>
          </p:nvSpPr>
          <p:spPr>
            <a:xfrm>
              <a:off x="1422100" y="4265589"/>
              <a:ext cx="5282087" cy="9909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база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(электорат – избиратели)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7" name="Google Shape;197;p42"/>
          <p:cNvGrpSpPr/>
          <p:nvPr/>
        </p:nvGrpSpPr>
        <p:grpSpPr>
          <a:xfrm>
            <a:off x="4111191" y="1579052"/>
            <a:ext cx="3845116" cy="446927"/>
            <a:chOff x="830309" y="144012"/>
            <a:chExt cx="7161495" cy="446927"/>
          </a:xfrm>
        </p:grpSpPr>
        <p:sp>
          <p:nvSpPr>
            <p:cNvPr id="198" name="Google Shape;198;p42"/>
            <p:cNvSpPr/>
            <p:nvPr/>
          </p:nvSpPr>
          <p:spPr>
            <a:xfrm>
              <a:off x="830309" y="144012"/>
              <a:ext cx="7161495" cy="4469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42"/>
            <p:cNvSpPr txBox="1"/>
            <p:nvPr/>
          </p:nvSpPr>
          <p:spPr>
            <a:xfrm>
              <a:off x="830309" y="144012"/>
              <a:ext cx="7161495" cy="4469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партии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политической партии и её функции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05" name="Google Shape;205;p43"/>
          <p:cNvGraphicFramePr/>
          <p:nvPr/>
        </p:nvGraphicFramePr>
        <p:xfrm>
          <a:off x="1081078" y="147241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{EEF27F50-11D9-42B2-B158-E18C14A2684F}</a:tableStyleId>
              </a:tblPr>
              <a:tblGrid>
                <a:gridCol w="1963775"/>
                <a:gridCol w="7993925"/>
              </a:tblGrid>
              <a:tr h="4761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партии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98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Политическая функция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Борьба за завоевание и использование государственной власти в интере- сах поддерживающих партию групп населения.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28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Функция пред- ставительства интересов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Через политические партии граждане выдвигают свои групповые требо- вания к государству. Партии являются связующим звеном между органа- ми государственной власти и гражданами.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69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Идеологическая функция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Выработка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программных установок, политического курса, стратегии и тактики действий.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28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Воспитательная функция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Политическое просвещение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 образование своих членов и сторонников, воспитание их в духе определённых ценностей и традиций, приобщение к политической жизни.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политической партии и её функции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1" name="Google Shape;211;p44"/>
          <p:cNvSpPr txBox="1"/>
          <p:nvPr/>
        </p:nvSpPr>
        <p:spPr>
          <a:xfrm>
            <a:off x="3535635" y="6395156"/>
            <a:ext cx="3663565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2" name="Google Shape;212;p44"/>
          <p:cNvSpPr/>
          <p:nvPr/>
        </p:nvSpPr>
        <p:spPr>
          <a:xfrm>
            <a:off x="1106745" y="1425611"/>
            <a:ext cx="6010492" cy="361773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5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Политические партии, другие общественные объединения, действуя в рамках Конституции и зако- нов Республики Беларусь, содействуют реализации и защите прав, свобод и интересов человека и граждани- на. Политические партии и другие общественные объе- динения имеют право пользоваться государственными средствами массовой информации в порядке, опреде- лённом законодательством. Запрещается создание и деятельность политических партий, а равно других об- щественных объединений, имеющих целью насильст- венное изменение конституционного строя либо веду- щих пропаганду войны, социальной, национальной, ре- лигиозной и расовой вражды.</a:t>
            </a:r>
            <a:endParaRPr/>
          </a:p>
        </p:txBody>
      </p:sp>
      <p:pic>
        <p:nvPicPr>
          <p:cNvPr id="213" name="Google Shape;213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26204" y="1416183"/>
            <a:ext cx="3632712" cy="528779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Политические партии и партийные системы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9" name="Google Shape;219;p45"/>
          <p:cNvGrpSpPr/>
          <p:nvPr/>
        </p:nvGrpSpPr>
        <p:grpSpPr>
          <a:xfrm>
            <a:off x="2188112" y="1961455"/>
            <a:ext cx="7912685" cy="4464497"/>
            <a:chOff x="4097" y="432047"/>
            <a:chExt cx="7912685" cy="4464497"/>
          </a:xfrm>
        </p:grpSpPr>
        <p:sp>
          <p:nvSpPr>
            <p:cNvPr id="220" name="Google Shape;220;p45"/>
            <p:cNvSpPr/>
            <p:nvPr/>
          </p:nvSpPr>
          <p:spPr>
            <a:xfrm>
              <a:off x="7016561" y="2499941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45"/>
            <p:cNvSpPr/>
            <p:nvPr/>
          </p:nvSpPr>
          <p:spPr>
            <a:xfrm>
              <a:off x="3960439" y="1286548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45"/>
            <p:cNvSpPr/>
            <p:nvPr/>
          </p:nvSpPr>
          <p:spPr>
            <a:xfrm>
              <a:off x="4948667" y="2499941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45"/>
            <p:cNvSpPr/>
            <p:nvPr/>
          </p:nvSpPr>
          <p:spPr>
            <a:xfrm>
              <a:off x="3960439" y="1286548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4" name="Google Shape;224;p45"/>
            <p:cNvSpPr/>
            <p:nvPr/>
          </p:nvSpPr>
          <p:spPr>
            <a:xfrm>
              <a:off x="2880772" y="2499941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5" name="Google Shape;225;p45"/>
            <p:cNvSpPr/>
            <p:nvPr/>
          </p:nvSpPr>
          <p:spPr>
            <a:xfrm>
              <a:off x="2926492" y="1286548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6" name="Google Shape;226;p45"/>
            <p:cNvSpPr/>
            <p:nvPr/>
          </p:nvSpPr>
          <p:spPr>
            <a:xfrm>
              <a:off x="812878" y="2499941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7" name="Google Shape;227;p45"/>
            <p:cNvSpPr/>
            <p:nvPr/>
          </p:nvSpPr>
          <p:spPr>
            <a:xfrm>
              <a:off x="858598" y="1286548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45"/>
            <p:cNvSpPr/>
            <p:nvPr/>
          </p:nvSpPr>
          <p:spPr>
            <a:xfrm>
              <a:off x="1512164" y="432047"/>
              <a:ext cx="4896550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45"/>
            <p:cNvSpPr txBox="1"/>
            <p:nvPr/>
          </p:nvSpPr>
          <p:spPr>
            <a:xfrm>
              <a:off x="1512164" y="432047"/>
              <a:ext cx="4896550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политических партий по отношению к существующему строю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45"/>
            <p:cNvSpPr/>
            <p:nvPr/>
          </p:nvSpPr>
          <p:spPr>
            <a:xfrm>
              <a:off x="4097" y="1645439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45"/>
            <p:cNvSpPr txBox="1"/>
            <p:nvPr/>
          </p:nvSpPr>
          <p:spPr>
            <a:xfrm>
              <a:off x="4097" y="1645439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консерватив- 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45"/>
            <p:cNvSpPr/>
            <p:nvPr/>
          </p:nvSpPr>
          <p:spPr>
            <a:xfrm>
              <a:off x="4097" y="2858831"/>
              <a:ext cx="1709003" cy="20377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45"/>
            <p:cNvSpPr txBox="1"/>
            <p:nvPr/>
          </p:nvSpPr>
          <p:spPr>
            <a:xfrm>
              <a:off x="4097" y="2858831"/>
              <a:ext cx="1709003" cy="20377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сохранение су- ществующего строя с незна- чительными изменениями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45"/>
            <p:cNvSpPr/>
            <p:nvPr/>
          </p:nvSpPr>
          <p:spPr>
            <a:xfrm>
              <a:off x="2071991" y="1645439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45"/>
            <p:cNvSpPr txBox="1"/>
            <p:nvPr/>
          </p:nvSpPr>
          <p:spPr>
            <a:xfrm>
              <a:off x="2071991" y="1645439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реформист- ские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45"/>
            <p:cNvSpPr/>
            <p:nvPr/>
          </p:nvSpPr>
          <p:spPr>
            <a:xfrm>
              <a:off x="2071991" y="2858831"/>
              <a:ext cx="1709003" cy="20377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45"/>
            <p:cNvSpPr txBox="1"/>
            <p:nvPr/>
          </p:nvSpPr>
          <p:spPr>
            <a:xfrm>
              <a:off x="2071991" y="2858831"/>
              <a:ext cx="1709003" cy="20377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улучшение существующих общественных отношений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45"/>
            <p:cNvSpPr/>
            <p:nvPr/>
          </p:nvSpPr>
          <p:spPr>
            <a:xfrm>
              <a:off x="4139885" y="1645439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45"/>
            <p:cNvSpPr txBox="1"/>
            <p:nvPr/>
          </p:nvSpPr>
          <p:spPr>
            <a:xfrm>
              <a:off x="4139885" y="1645439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революцион- 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45"/>
            <p:cNvSpPr/>
            <p:nvPr/>
          </p:nvSpPr>
          <p:spPr>
            <a:xfrm>
              <a:off x="4139885" y="2858831"/>
              <a:ext cx="1709003" cy="20377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45"/>
            <p:cNvSpPr txBox="1"/>
            <p:nvPr/>
          </p:nvSpPr>
          <p:spPr>
            <a:xfrm>
              <a:off x="4139885" y="2858831"/>
              <a:ext cx="1709003" cy="20377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радикальное существенное преобразова- ние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45"/>
            <p:cNvSpPr/>
            <p:nvPr/>
          </p:nvSpPr>
          <p:spPr>
            <a:xfrm>
              <a:off x="6207779" y="1645439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45"/>
            <p:cNvSpPr txBox="1"/>
            <p:nvPr/>
          </p:nvSpPr>
          <p:spPr>
            <a:xfrm>
              <a:off x="6207779" y="1645439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реакционные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45"/>
            <p:cNvSpPr/>
            <p:nvPr/>
          </p:nvSpPr>
          <p:spPr>
            <a:xfrm>
              <a:off x="6207779" y="2858831"/>
              <a:ext cx="1709003" cy="20377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45"/>
            <p:cNvSpPr txBox="1"/>
            <p:nvPr/>
          </p:nvSpPr>
          <p:spPr>
            <a:xfrm>
              <a:off x="6207779" y="2858831"/>
              <a:ext cx="1709003" cy="20377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частичный либо полный возврат к прошлому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19.05.2022</vt:lpwstr>
  </property>
</Properties>
</file>