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embeddedFontLst>
    <p:embeddedFont>
      <p:font typeface="Anta"/>
      <p:regular r:id="rId26"/>
    </p:embeddedFont>
    <p:embeddedFont>
      <p:font typeface="Cambria Math"/>
      <p:regular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DmOj0Ze7icmQYLtlGGkctZTQx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94C92A-AF82-432F-B3FD-057143213F57}">
  <a:tblStyle styleId="{9C94C92A-AF82-432F-B3FD-057143213F57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Anta-regular.fntdata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font" Target="fonts/CambriaMat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5" name="Google Shape;43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1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1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1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1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1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1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0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0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1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2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2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2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0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Основы гражданского права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810923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64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Ottawa Civil Litigation Lawyers | Richardson Hall LLP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826" r="8633" t="0"/>
          <a:stretch/>
        </p:blipFill>
        <p:spPr>
          <a:xfrm>
            <a:off x="6981063" y="1313517"/>
            <a:ext cx="5210356" cy="4205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223" name="Google Shape;223;p10"/>
          <p:cNvGrpSpPr/>
          <p:nvPr/>
        </p:nvGrpSpPr>
        <p:grpSpPr>
          <a:xfrm>
            <a:off x="1104900" y="1412809"/>
            <a:ext cx="9980682" cy="631651"/>
            <a:chOff x="67" y="2742038"/>
            <a:chExt cx="4010278" cy="2634131"/>
          </a:xfrm>
        </p:grpSpPr>
        <p:sp>
          <p:nvSpPr>
            <p:cNvPr id="224" name="Google Shape;224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распространёнными основаниями возникновения гражданских отношений высту- пают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 (договоры)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акты свободного волеизъявления субъектов гражданского права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6" name="Google Shape;226;p10"/>
          <p:cNvGrpSpPr/>
          <p:nvPr/>
        </p:nvGrpSpPr>
        <p:grpSpPr>
          <a:xfrm>
            <a:off x="1110024" y="2302913"/>
            <a:ext cx="9970433" cy="4363721"/>
            <a:chOff x="5124" y="36088"/>
            <a:chExt cx="9970433" cy="4363721"/>
          </a:xfrm>
        </p:grpSpPr>
        <p:sp>
          <p:nvSpPr>
            <p:cNvPr id="227" name="Google Shape;227;p10"/>
            <p:cNvSpPr/>
            <p:nvPr/>
          </p:nvSpPr>
          <p:spPr>
            <a:xfrm>
              <a:off x="7505349" y="3623669"/>
              <a:ext cx="91440" cy="2724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10"/>
            <p:cNvSpPr/>
            <p:nvPr/>
          </p:nvSpPr>
          <p:spPr>
            <a:xfrm>
              <a:off x="7505349" y="2342772"/>
              <a:ext cx="91440" cy="2724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10"/>
            <p:cNvSpPr/>
            <p:nvPr/>
          </p:nvSpPr>
          <p:spPr>
            <a:xfrm>
              <a:off x="7505349" y="1421521"/>
              <a:ext cx="91440" cy="2724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10"/>
            <p:cNvSpPr/>
            <p:nvPr/>
          </p:nvSpPr>
          <p:spPr>
            <a:xfrm>
              <a:off x="4990341" y="684857"/>
              <a:ext cx="2560728" cy="2724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10"/>
            <p:cNvSpPr/>
            <p:nvPr/>
          </p:nvSpPr>
          <p:spPr>
            <a:xfrm>
              <a:off x="2383892" y="2342772"/>
              <a:ext cx="91440" cy="2724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10"/>
            <p:cNvSpPr/>
            <p:nvPr/>
          </p:nvSpPr>
          <p:spPr>
            <a:xfrm>
              <a:off x="2383892" y="1421521"/>
              <a:ext cx="91440" cy="2724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10"/>
            <p:cNvSpPr/>
            <p:nvPr/>
          </p:nvSpPr>
          <p:spPr>
            <a:xfrm>
              <a:off x="2429612" y="684857"/>
              <a:ext cx="2560728" cy="27248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10"/>
            <p:cNvSpPr/>
            <p:nvPr/>
          </p:nvSpPr>
          <p:spPr>
            <a:xfrm>
              <a:off x="599007" y="36088"/>
              <a:ext cx="8782667" cy="648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0"/>
            <p:cNvSpPr txBox="1"/>
            <p:nvPr/>
          </p:nvSpPr>
          <p:spPr>
            <a:xfrm>
              <a:off x="599007" y="36088"/>
              <a:ext cx="8782667" cy="648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действия граждан и юридических лиц, направленные на установление, изменение или прекращение гражданских прав и обязанностей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10"/>
            <p:cNvSpPr/>
            <p:nvPr/>
          </p:nvSpPr>
          <p:spPr>
            <a:xfrm>
              <a:off x="5124" y="957340"/>
              <a:ext cx="4848975" cy="46418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0"/>
            <p:cNvSpPr txBox="1"/>
            <p:nvPr/>
          </p:nvSpPr>
          <p:spPr>
            <a:xfrm>
              <a:off x="27783" y="979999"/>
              <a:ext cx="4803657" cy="418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односторонняя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10"/>
            <p:cNvSpPr/>
            <p:nvPr/>
          </p:nvSpPr>
          <p:spPr>
            <a:xfrm>
              <a:off x="5124" y="1694003"/>
              <a:ext cx="4848975" cy="648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0"/>
            <p:cNvSpPr txBox="1"/>
            <p:nvPr/>
          </p:nvSpPr>
          <p:spPr>
            <a:xfrm>
              <a:off x="5124" y="1694003"/>
              <a:ext cx="4848975" cy="648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совершения нужно волеизъявление одной стороны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10"/>
            <p:cNvSpPr/>
            <p:nvPr/>
          </p:nvSpPr>
          <p:spPr>
            <a:xfrm>
              <a:off x="5124" y="2615255"/>
              <a:ext cx="4848975" cy="6140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0"/>
            <p:cNvSpPr txBox="1"/>
            <p:nvPr/>
          </p:nvSpPr>
          <p:spPr>
            <a:xfrm>
              <a:off x="5124" y="2615255"/>
              <a:ext cx="4848975" cy="6140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завещание; доверенность; принятие наслед- ства или отказ от него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10"/>
            <p:cNvSpPr/>
            <p:nvPr/>
          </p:nvSpPr>
          <p:spPr>
            <a:xfrm>
              <a:off x="5126582" y="957340"/>
              <a:ext cx="4848975" cy="46418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0"/>
            <p:cNvSpPr txBox="1"/>
            <p:nvPr/>
          </p:nvSpPr>
          <p:spPr>
            <a:xfrm>
              <a:off x="5149241" y="979999"/>
              <a:ext cx="4803657" cy="418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двух- и многосторонняя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0"/>
            <p:cNvSpPr/>
            <p:nvPr/>
          </p:nvSpPr>
          <p:spPr>
            <a:xfrm>
              <a:off x="5126582" y="1694003"/>
              <a:ext cx="4848975" cy="648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0"/>
            <p:cNvSpPr txBox="1"/>
            <p:nvPr/>
          </p:nvSpPr>
          <p:spPr>
            <a:xfrm>
              <a:off x="5126582" y="1694003"/>
              <a:ext cx="4848975" cy="648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совершения нужна согласованная воля двух и более сторон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0"/>
            <p:cNvSpPr/>
            <p:nvPr/>
          </p:nvSpPr>
          <p:spPr>
            <a:xfrm>
              <a:off x="5126582" y="2615255"/>
              <a:ext cx="4848975" cy="100841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0"/>
            <p:cNvSpPr txBox="1"/>
            <p:nvPr/>
          </p:nvSpPr>
          <p:spPr>
            <a:xfrm>
              <a:off x="5126582" y="2615255"/>
              <a:ext cx="4848975" cy="10084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купля-продажа; мена; найм жилого помеще- ния; аренда; дарение; поручительство; оказа- ние услуг; кредит, лизинг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10"/>
            <p:cNvSpPr/>
            <p:nvPr/>
          </p:nvSpPr>
          <p:spPr>
            <a:xfrm>
              <a:off x="5126582" y="3896151"/>
              <a:ext cx="4848975" cy="503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5126582" y="3896151"/>
              <a:ext cx="4848975" cy="503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двухсторонние и много сторонние сделки являются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договорами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0" name="Google Shape;250;p10"/>
          <p:cNvGrpSpPr/>
          <p:nvPr/>
        </p:nvGrpSpPr>
        <p:grpSpPr>
          <a:xfrm>
            <a:off x="1104901" y="5633049"/>
            <a:ext cx="4810772" cy="1069675"/>
            <a:chOff x="4594291" y="4057789"/>
            <a:chExt cx="4307871" cy="528868"/>
          </a:xfrm>
        </p:grpSpPr>
        <p:sp>
          <p:nvSpPr>
            <p:cNvPr id="251" name="Google Shape;251;p10"/>
            <p:cNvSpPr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0"/>
            <p:cNvSpPr txBox="1"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Договор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соглашение двух или более лиц об установлении, изменении или прекра- щении гражданских прав и обязанностей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53" name="Google Shape;253;p10"/>
          <p:cNvCxnSpPr/>
          <p:nvPr/>
        </p:nvCxnSpPr>
        <p:spPr>
          <a:xfrm rot="10800000">
            <a:off x="5921010" y="6418053"/>
            <a:ext cx="298635" cy="0"/>
          </a:xfrm>
          <a:prstGeom prst="straightConnector1">
            <a:avLst/>
          </a:pr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/>
          </a:p>
        </p:txBody>
      </p:sp>
      <p:grpSp>
        <p:nvGrpSpPr>
          <p:cNvPr id="260" name="Google Shape;260;p11"/>
          <p:cNvGrpSpPr/>
          <p:nvPr/>
        </p:nvGrpSpPr>
        <p:grpSpPr>
          <a:xfrm>
            <a:off x="1110642" y="1410095"/>
            <a:ext cx="9966968" cy="4236926"/>
            <a:chOff x="5742" y="31793"/>
            <a:chExt cx="9966968" cy="4236926"/>
          </a:xfrm>
        </p:grpSpPr>
        <p:sp>
          <p:nvSpPr>
            <p:cNvPr id="261" name="Google Shape;261;p11"/>
            <p:cNvSpPr/>
            <p:nvPr/>
          </p:nvSpPr>
          <p:spPr>
            <a:xfrm>
              <a:off x="8379725" y="1265603"/>
              <a:ext cx="91440" cy="278185"/>
            </a:xfrm>
            <a:custGeom>
              <a:rect b="b" l="l" r="r" t="t"/>
              <a:pathLst>
                <a:path extrusionOk="0" h="120000" w="120000">
                  <a:moveTo>
                    <a:pt x="62924" y="0"/>
                  </a:moveTo>
                  <a:lnTo>
                    <a:pt x="62924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11"/>
            <p:cNvSpPr/>
            <p:nvPr/>
          </p:nvSpPr>
          <p:spPr>
            <a:xfrm>
              <a:off x="4990629" y="487240"/>
              <a:ext cx="3437043" cy="3466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1"/>
            <p:cNvSpPr/>
            <p:nvPr/>
          </p:nvSpPr>
          <p:spPr>
            <a:xfrm>
              <a:off x="4942970" y="1265603"/>
              <a:ext cx="91440" cy="278185"/>
            </a:xfrm>
            <a:custGeom>
              <a:rect b="b" l="l" r="r" t="t"/>
              <a:pathLst>
                <a:path extrusionOk="0" h="120000" w="120000">
                  <a:moveTo>
                    <a:pt x="62924" y="0"/>
                  </a:moveTo>
                  <a:lnTo>
                    <a:pt x="62924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11"/>
            <p:cNvSpPr/>
            <p:nvPr/>
          </p:nvSpPr>
          <p:spPr>
            <a:xfrm>
              <a:off x="4944909" y="487240"/>
              <a:ext cx="91440" cy="3466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378" y="60000"/>
                  </a:lnTo>
                  <a:lnTo>
                    <a:pt x="60378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11"/>
            <p:cNvSpPr/>
            <p:nvPr/>
          </p:nvSpPr>
          <p:spPr>
            <a:xfrm>
              <a:off x="1505637" y="1265603"/>
              <a:ext cx="91440" cy="278185"/>
            </a:xfrm>
            <a:custGeom>
              <a:rect b="b" l="l" r="r" t="t"/>
              <a:pathLst>
                <a:path extrusionOk="0" h="120000" w="120000">
                  <a:moveTo>
                    <a:pt x="62924" y="0"/>
                  </a:moveTo>
                  <a:lnTo>
                    <a:pt x="62924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1"/>
            <p:cNvSpPr/>
            <p:nvPr/>
          </p:nvSpPr>
          <p:spPr>
            <a:xfrm>
              <a:off x="1553585" y="487240"/>
              <a:ext cx="3437043" cy="3466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11"/>
            <p:cNvSpPr/>
            <p:nvPr/>
          </p:nvSpPr>
          <p:spPr>
            <a:xfrm>
              <a:off x="2182546" y="31793"/>
              <a:ext cx="5616167" cy="4554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2182546" y="31793"/>
              <a:ext cx="5616167" cy="4554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гражданско-правовых отношений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8548" y="833920"/>
              <a:ext cx="3090074" cy="431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8548" y="833920"/>
              <a:ext cx="3090074" cy="431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физические лица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5742" y="1543789"/>
              <a:ext cx="3091230" cy="27249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1"/>
            <p:cNvSpPr txBox="1"/>
            <p:nvPr/>
          </p:nvSpPr>
          <p:spPr>
            <a:xfrm>
              <a:off x="5742" y="1543789"/>
              <a:ext cx="3091230" cy="27249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граждане, иностранные граждане, лица без гражданства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3445881" y="833920"/>
              <a:ext cx="3090074" cy="431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1"/>
            <p:cNvSpPr txBox="1"/>
            <p:nvPr/>
          </p:nvSpPr>
          <p:spPr>
            <a:xfrm>
              <a:off x="3445881" y="833920"/>
              <a:ext cx="3090074" cy="431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юридические лица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3443652" y="1543789"/>
              <a:ext cx="3090074" cy="27224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1"/>
            <p:cNvSpPr txBox="1"/>
            <p:nvPr/>
          </p:nvSpPr>
          <p:spPr>
            <a:xfrm>
              <a:off x="3443652" y="1543789"/>
              <a:ext cx="3090074" cy="27224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организация, которая обла- дает обособленным имущес- твом, несёт самостоятель- ную ответственность по своим обязательствам, от своего имени приобретает и осуществляет имуществен- ные и личные неимущест- венные права, выступает в суде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6882636" y="833920"/>
              <a:ext cx="3090074" cy="4316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1"/>
            <p:cNvSpPr txBox="1"/>
            <p:nvPr/>
          </p:nvSpPr>
          <p:spPr>
            <a:xfrm>
              <a:off x="6882636" y="833920"/>
              <a:ext cx="3090074" cy="431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6880407" y="1543789"/>
              <a:ext cx="3090074" cy="272240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1"/>
            <p:cNvSpPr txBox="1"/>
            <p:nvPr/>
          </p:nvSpPr>
          <p:spPr>
            <a:xfrm>
              <a:off x="6880407" y="1543789"/>
              <a:ext cx="3090074" cy="27224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 Беларусь и её административно-терри- ториальные единицы; в гражданско-правовых от- ношениях участвует на равных с физическими и юридическими лицами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1" name="Google Shape;281;p11"/>
          <p:cNvGrpSpPr/>
          <p:nvPr/>
        </p:nvGrpSpPr>
        <p:grpSpPr>
          <a:xfrm>
            <a:off x="1104900" y="5952449"/>
            <a:ext cx="9980682" cy="691423"/>
            <a:chOff x="2760" y="883083"/>
            <a:chExt cx="2709783" cy="434931"/>
          </a:xfrm>
        </p:grpSpPr>
        <p:sp>
          <p:nvSpPr>
            <p:cNvPr id="282" name="Google Shape;282;p11"/>
            <p:cNvSpPr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1"/>
            <p:cNvSpPr txBox="1"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Основным способом признания юридическим лицом выступает государственная регистрация, подтверждаемая включением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Единый государственный регистр юридических лиц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84" name="Google Shape;284;p11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1"/>
          <p:cNvSpPr/>
          <p:nvPr/>
        </p:nvSpPr>
        <p:spPr>
          <a:xfrm>
            <a:off x="6040895" y="567217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/>
          </a:p>
        </p:txBody>
      </p:sp>
      <p:sp>
        <p:nvSpPr>
          <p:cNvPr id="292" name="Google Shape;292;p12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293" name="Google Shape;293;p12"/>
          <p:cNvGrpSpPr/>
          <p:nvPr/>
        </p:nvGrpSpPr>
        <p:grpSpPr>
          <a:xfrm>
            <a:off x="1644308" y="1841738"/>
            <a:ext cx="8901864" cy="4511617"/>
            <a:chOff x="298" y="297609"/>
            <a:chExt cx="8901864" cy="4511617"/>
          </a:xfrm>
        </p:grpSpPr>
        <p:sp>
          <p:nvSpPr>
            <p:cNvPr id="294" name="Google Shape;294;p12"/>
            <p:cNvSpPr/>
            <p:nvPr/>
          </p:nvSpPr>
          <p:spPr>
            <a:xfrm>
              <a:off x="6702507" y="2719750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2"/>
            <p:cNvSpPr/>
            <p:nvPr/>
          </p:nvSpPr>
          <p:spPr>
            <a:xfrm>
              <a:off x="6702507" y="1752387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2"/>
            <p:cNvSpPr/>
            <p:nvPr/>
          </p:nvSpPr>
          <p:spPr>
            <a:xfrm>
              <a:off x="4451231" y="978851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2"/>
            <p:cNvSpPr/>
            <p:nvPr/>
          </p:nvSpPr>
          <p:spPr>
            <a:xfrm>
              <a:off x="2108514" y="2719750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2"/>
            <p:cNvSpPr/>
            <p:nvPr/>
          </p:nvSpPr>
          <p:spPr>
            <a:xfrm>
              <a:off x="2108514" y="1752387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2"/>
            <p:cNvSpPr/>
            <p:nvPr/>
          </p:nvSpPr>
          <p:spPr>
            <a:xfrm>
              <a:off x="2154234" y="978851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2"/>
            <p:cNvSpPr/>
            <p:nvPr/>
          </p:nvSpPr>
          <p:spPr>
            <a:xfrm>
              <a:off x="2907101" y="297609"/>
              <a:ext cx="3088258" cy="681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2907101" y="297609"/>
              <a:ext cx="3088258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Юридические лица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298" y="1264972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24092" y="1288766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коммерческие организации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298" y="2038508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298" y="2038508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основная цель – извлечение прибыли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298" y="3005871"/>
              <a:ext cx="4307871" cy="18025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298" y="3005871"/>
              <a:ext cx="4307871" cy="18025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унитарное предприятие (УП); акционерное общество (открытое или закрытое – ОАО или ЗАО); общество с ограниченной ответственность (ООО)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4594291" y="1264972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2"/>
            <p:cNvSpPr txBox="1"/>
            <p:nvPr/>
          </p:nvSpPr>
          <p:spPr>
            <a:xfrm>
              <a:off x="4618085" y="1288766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некоммерческие организации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2"/>
            <p:cNvSpPr/>
            <p:nvPr/>
          </p:nvSpPr>
          <p:spPr>
            <a:xfrm>
              <a:off x="4594291" y="2038508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2"/>
            <p:cNvSpPr txBox="1"/>
            <p:nvPr/>
          </p:nvSpPr>
          <p:spPr>
            <a:xfrm>
              <a:off x="4594291" y="2038508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основная цель – достижение обществен- ных благ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2"/>
            <p:cNvSpPr/>
            <p:nvPr/>
          </p:nvSpPr>
          <p:spPr>
            <a:xfrm>
              <a:off x="4594291" y="3005871"/>
              <a:ext cx="4307871" cy="18033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2"/>
            <p:cNvSpPr txBox="1"/>
            <p:nvPr/>
          </p:nvSpPr>
          <p:spPr>
            <a:xfrm>
              <a:off x="4594291" y="3005871"/>
              <a:ext cx="4307871" cy="180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партии; общественные объединения; религиозные организации; потребительские кооперативы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320" name="Google Shape;320;p13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321" name="Google Shape;321;p13"/>
          <p:cNvGrpSpPr/>
          <p:nvPr/>
        </p:nvGrpSpPr>
        <p:grpSpPr>
          <a:xfrm>
            <a:off x="1915983" y="1701301"/>
            <a:ext cx="8317386" cy="4654694"/>
            <a:chOff x="177082" y="1897"/>
            <a:chExt cx="8317386" cy="4654694"/>
          </a:xfrm>
        </p:grpSpPr>
        <p:sp>
          <p:nvSpPr>
            <p:cNvPr id="322" name="Google Shape;322;p13"/>
            <p:cNvSpPr/>
            <p:nvPr/>
          </p:nvSpPr>
          <p:spPr>
            <a:xfrm>
              <a:off x="6593317" y="3030972"/>
              <a:ext cx="91440" cy="284205"/>
            </a:xfrm>
            <a:custGeom>
              <a:rect b="b" l="l" r="r" t="t"/>
              <a:pathLst>
                <a:path extrusionOk="0" h="120000" w="120000">
                  <a:moveTo>
                    <a:pt x="70808" y="0"/>
                  </a:moveTo>
                  <a:lnTo>
                    <a:pt x="70808" y="1059"/>
                  </a:lnTo>
                  <a:lnTo>
                    <a:pt x="60000" y="1059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3"/>
            <p:cNvSpPr/>
            <p:nvPr/>
          </p:nvSpPr>
          <p:spPr>
            <a:xfrm>
              <a:off x="4376755" y="1776468"/>
              <a:ext cx="2270518" cy="6221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5670"/>
                  </a:lnTo>
                  <a:lnTo>
                    <a:pt x="120000" y="6567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3"/>
            <p:cNvSpPr/>
            <p:nvPr/>
          </p:nvSpPr>
          <p:spPr>
            <a:xfrm>
              <a:off x="1978557" y="3021542"/>
              <a:ext cx="91440" cy="291905"/>
            </a:xfrm>
            <a:custGeom>
              <a:rect b="b" l="l" r="r" t="t"/>
              <a:pathLst>
                <a:path extrusionOk="0" h="120000" w="120000">
                  <a:moveTo>
                    <a:pt x="70773" y="0"/>
                  </a:moveTo>
                  <a:lnTo>
                    <a:pt x="70773" y="4196"/>
                  </a:lnTo>
                  <a:lnTo>
                    <a:pt x="60000" y="4196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3"/>
            <p:cNvSpPr/>
            <p:nvPr/>
          </p:nvSpPr>
          <p:spPr>
            <a:xfrm>
              <a:off x="2032486" y="1776468"/>
              <a:ext cx="2344269" cy="6127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4834"/>
                  </a:lnTo>
                  <a:lnTo>
                    <a:pt x="0" y="64834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3"/>
            <p:cNvSpPr/>
            <p:nvPr/>
          </p:nvSpPr>
          <p:spPr>
            <a:xfrm>
              <a:off x="4310619" y="509032"/>
              <a:ext cx="91440" cy="2836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40"/>
                  </a:lnTo>
                  <a:lnTo>
                    <a:pt x="86793" y="840"/>
                  </a:lnTo>
                  <a:lnTo>
                    <a:pt x="86793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3"/>
            <p:cNvSpPr/>
            <p:nvPr/>
          </p:nvSpPr>
          <p:spPr>
            <a:xfrm>
              <a:off x="2464636" y="1897"/>
              <a:ext cx="3783405" cy="5071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2464636" y="1897"/>
              <a:ext cx="3783405" cy="507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Правосубъектность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616261" y="792715"/>
              <a:ext cx="7520988" cy="9837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3"/>
            <p:cNvSpPr txBox="1"/>
            <p:nvPr/>
          </p:nvSpPr>
          <p:spPr>
            <a:xfrm>
              <a:off x="616261" y="792715"/>
              <a:ext cx="7520988" cy="983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лица иметь и осуществлять (непосредственно или через своих представителей) субъективные права и юридические обязанности, то есть выступать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субъектом правоотношений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185292" y="2389226"/>
              <a:ext cx="3694389" cy="632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185292" y="2389226"/>
              <a:ext cx="3694389" cy="632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правоспособность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177082" y="3313447"/>
              <a:ext cx="3694389" cy="134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3"/>
            <p:cNvSpPr txBox="1"/>
            <p:nvPr/>
          </p:nvSpPr>
          <p:spPr>
            <a:xfrm>
              <a:off x="177082" y="3313447"/>
              <a:ext cx="3694389" cy="134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иметь гражданские права и нести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4800079" y="2398656"/>
              <a:ext cx="3694389" cy="6323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3"/>
            <p:cNvSpPr txBox="1"/>
            <p:nvPr/>
          </p:nvSpPr>
          <p:spPr>
            <a:xfrm>
              <a:off x="4800079" y="2398656"/>
              <a:ext cx="3694389" cy="632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4791843" y="3315177"/>
              <a:ext cx="3694389" cy="134141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3"/>
            <p:cNvSpPr txBox="1"/>
            <p:nvPr/>
          </p:nvSpPr>
          <p:spPr>
            <a:xfrm>
              <a:off x="4791843" y="3315177"/>
              <a:ext cx="3694389" cy="134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своими действиями приобретать и осуществлять гражданские права, создавать для себя гражданские обязанности и исполнять 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9" name="Google Shape;339;p13"/>
          <p:cNvSpPr/>
          <p:nvPr/>
        </p:nvSpPr>
        <p:spPr>
          <a:xfrm>
            <a:off x="5693959" y="4002657"/>
            <a:ext cx="798096" cy="776378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346" name="Google Shape;346;p14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347" name="Google Shape;347;p14"/>
          <p:cNvGrpSpPr/>
          <p:nvPr/>
        </p:nvGrpSpPr>
        <p:grpSpPr>
          <a:xfrm>
            <a:off x="1739355" y="1528214"/>
            <a:ext cx="8711771" cy="5155917"/>
            <a:chOff x="4766" y="173867"/>
            <a:chExt cx="8711771" cy="5155917"/>
          </a:xfrm>
        </p:grpSpPr>
        <p:sp>
          <p:nvSpPr>
            <p:cNvPr id="348" name="Google Shape;348;p14"/>
            <p:cNvSpPr/>
            <p:nvPr/>
          </p:nvSpPr>
          <p:spPr>
            <a:xfrm>
              <a:off x="6573918" y="4233766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4"/>
            <p:cNvSpPr/>
            <p:nvPr/>
          </p:nvSpPr>
          <p:spPr>
            <a:xfrm>
              <a:off x="6573918" y="3137748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4"/>
            <p:cNvSpPr/>
            <p:nvPr/>
          </p:nvSpPr>
          <p:spPr>
            <a:xfrm>
              <a:off x="6573918" y="2041730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1" name="Google Shape;351;p14"/>
            <p:cNvSpPr/>
            <p:nvPr/>
          </p:nvSpPr>
          <p:spPr>
            <a:xfrm>
              <a:off x="4360651" y="945711"/>
              <a:ext cx="2258986" cy="3241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4"/>
            <p:cNvSpPr/>
            <p:nvPr/>
          </p:nvSpPr>
          <p:spPr>
            <a:xfrm>
              <a:off x="2055945" y="4233766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4"/>
            <p:cNvSpPr/>
            <p:nvPr/>
          </p:nvSpPr>
          <p:spPr>
            <a:xfrm>
              <a:off x="2055945" y="3137748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4"/>
            <p:cNvSpPr/>
            <p:nvPr/>
          </p:nvSpPr>
          <p:spPr>
            <a:xfrm>
              <a:off x="2055945" y="2041730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4"/>
            <p:cNvSpPr/>
            <p:nvPr/>
          </p:nvSpPr>
          <p:spPr>
            <a:xfrm>
              <a:off x="2101665" y="945711"/>
              <a:ext cx="2258986" cy="3241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6" name="Google Shape;356;p14"/>
            <p:cNvSpPr/>
            <p:nvPr/>
          </p:nvSpPr>
          <p:spPr>
            <a:xfrm>
              <a:off x="3095676" y="173867"/>
              <a:ext cx="2529950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4"/>
            <p:cNvSpPr txBox="1"/>
            <p:nvPr/>
          </p:nvSpPr>
          <p:spPr>
            <a:xfrm>
              <a:off x="3095676" y="173867"/>
              <a:ext cx="2529950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Правоспособность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4"/>
            <p:cNvSpPr/>
            <p:nvPr/>
          </p:nvSpPr>
          <p:spPr>
            <a:xfrm>
              <a:off x="4766" y="1269886"/>
              <a:ext cx="4193798" cy="7718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4"/>
            <p:cNvSpPr txBox="1"/>
            <p:nvPr/>
          </p:nvSpPr>
          <p:spPr>
            <a:xfrm>
              <a:off x="42444" y="1307564"/>
              <a:ext cx="4118442" cy="6964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(для физических лиц)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4"/>
            <p:cNvSpPr/>
            <p:nvPr/>
          </p:nvSpPr>
          <p:spPr>
            <a:xfrm>
              <a:off x="4766" y="2365904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4"/>
            <p:cNvSpPr txBox="1"/>
            <p:nvPr/>
          </p:nvSpPr>
          <p:spPr>
            <a:xfrm>
              <a:off x="4766" y="2365904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с рождения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4766" y="3461922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4"/>
            <p:cNvSpPr txBox="1"/>
            <p:nvPr/>
          </p:nvSpPr>
          <p:spPr>
            <a:xfrm>
              <a:off x="4766" y="3461922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со смертью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4766" y="4557941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4"/>
            <p:cNvSpPr txBox="1"/>
            <p:nvPr/>
          </p:nvSpPr>
          <p:spPr>
            <a:xfrm>
              <a:off x="4766" y="4557941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правоспособности у всех одинаков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4522739" y="1269886"/>
              <a:ext cx="4193798" cy="7718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4"/>
            <p:cNvSpPr txBox="1"/>
            <p:nvPr/>
          </p:nvSpPr>
          <p:spPr>
            <a:xfrm>
              <a:off x="4560417" y="1307564"/>
              <a:ext cx="4118442" cy="6964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специальная (для юридических лиц)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4522739" y="2365904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4"/>
            <p:cNvSpPr txBox="1"/>
            <p:nvPr/>
          </p:nvSpPr>
          <p:spPr>
            <a:xfrm>
              <a:off x="4522739" y="2365904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с регистрацией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4522739" y="3461922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4"/>
            <p:cNvSpPr txBox="1"/>
            <p:nvPr/>
          </p:nvSpPr>
          <p:spPr>
            <a:xfrm>
              <a:off x="4522739" y="3461922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с исключением из регистра юридических лиц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4522739" y="4557941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 txBox="1"/>
            <p:nvPr/>
          </p:nvSpPr>
          <p:spPr>
            <a:xfrm>
              <a:off x="4522739" y="4557941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правоспособности зависит от цели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380" name="Google Shape;380;p15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381" name="Google Shape;381;p15"/>
          <p:cNvGrpSpPr/>
          <p:nvPr/>
        </p:nvGrpSpPr>
        <p:grpSpPr>
          <a:xfrm>
            <a:off x="1134494" y="1355237"/>
            <a:ext cx="9921492" cy="5346598"/>
            <a:chOff x="29594" y="889"/>
            <a:chExt cx="9921492" cy="5346598"/>
          </a:xfrm>
        </p:grpSpPr>
        <p:sp>
          <p:nvSpPr>
            <p:cNvPr id="382" name="Google Shape;382;p15"/>
            <p:cNvSpPr/>
            <p:nvPr/>
          </p:nvSpPr>
          <p:spPr>
            <a:xfrm>
              <a:off x="7500224" y="3316841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3" name="Google Shape;383;p15"/>
            <p:cNvSpPr/>
            <p:nvPr/>
          </p:nvSpPr>
          <p:spPr>
            <a:xfrm>
              <a:off x="7500224" y="2301518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4" name="Google Shape;384;p15"/>
            <p:cNvSpPr/>
            <p:nvPr/>
          </p:nvSpPr>
          <p:spPr>
            <a:xfrm>
              <a:off x="7500224" y="1286195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5" name="Google Shape;385;p15"/>
            <p:cNvSpPr/>
            <p:nvPr/>
          </p:nvSpPr>
          <p:spPr>
            <a:xfrm>
              <a:off x="4990648" y="457599"/>
              <a:ext cx="2555296" cy="3003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6" name="Google Shape;386;p15"/>
            <p:cNvSpPr/>
            <p:nvPr/>
          </p:nvSpPr>
          <p:spPr>
            <a:xfrm>
              <a:off x="2389632" y="4332165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5"/>
            <p:cNvSpPr/>
            <p:nvPr/>
          </p:nvSpPr>
          <p:spPr>
            <a:xfrm>
              <a:off x="2389632" y="3316841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15"/>
            <p:cNvSpPr/>
            <p:nvPr/>
          </p:nvSpPr>
          <p:spPr>
            <a:xfrm>
              <a:off x="2389632" y="2301518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5"/>
            <p:cNvSpPr/>
            <p:nvPr/>
          </p:nvSpPr>
          <p:spPr>
            <a:xfrm>
              <a:off x="2389632" y="1286195"/>
              <a:ext cx="91440" cy="3003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5"/>
            <p:cNvSpPr/>
            <p:nvPr/>
          </p:nvSpPr>
          <p:spPr>
            <a:xfrm>
              <a:off x="2435352" y="457599"/>
              <a:ext cx="2555296" cy="3003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5"/>
            <p:cNvSpPr/>
            <p:nvPr/>
          </p:nvSpPr>
          <p:spPr>
            <a:xfrm>
              <a:off x="3818808" y="889"/>
              <a:ext cx="2343680" cy="45670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5"/>
            <p:cNvSpPr txBox="1"/>
            <p:nvPr/>
          </p:nvSpPr>
          <p:spPr>
            <a:xfrm>
              <a:off x="3818808" y="889"/>
              <a:ext cx="2343680" cy="4567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30209" y="757906"/>
              <a:ext cx="4810285" cy="52828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5"/>
            <p:cNvSpPr txBox="1"/>
            <p:nvPr/>
          </p:nvSpPr>
          <p:spPr>
            <a:xfrm>
              <a:off x="55998" y="783695"/>
              <a:ext cx="4758707" cy="476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(для физических лиц)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30209" y="1586502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5"/>
            <p:cNvSpPr txBox="1"/>
            <p:nvPr/>
          </p:nvSpPr>
          <p:spPr>
            <a:xfrm>
              <a:off x="30209" y="1586502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совершением гражданином осознанных целенаправленных действий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5"/>
            <p:cNvSpPr/>
            <p:nvPr/>
          </p:nvSpPr>
          <p:spPr>
            <a:xfrm>
              <a:off x="30209" y="2601825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5"/>
            <p:cNvSpPr txBox="1"/>
            <p:nvPr/>
          </p:nvSpPr>
          <p:spPr>
            <a:xfrm>
              <a:off x="30209" y="2601825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предполагает достижение лицом определён- ного уровня психической зрелости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30209" y="3617148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5"/>
            <p:cNvSpPr txBox="1"/>
            <p:nvPr/>
          </p:nvSpPr>
          <p:spPr>
            <a:xfrm>
              <a:off x="30209" y="3617148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полном объёме с наступлением совершеннолетия, т.е. по достижении 18-летнего возраста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29594" y="4632471"/>
              <a:ext cx="481151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5"/>
            <p:cNvSpPr txBox="1"/>
            <p:nvPr/>
          </p:nvSpPr>
          <p:spPr>
            <a:xfrm>
              <a:off x="29594" y="4632471"/>
              <a:ext cx="481151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полном объёме ранее 18 лет, если лицо состоит в браке или прошло процедуру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эмансипации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5140801" y="757906"/>
              <a:ext cx="4810285" cy="52828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5"/>
            <p:cNvSpPr txBox="1"/>
            <p:nvPr/>
          </p:nvSpPr>
          <p:spPr>
            <a:xfrm>
              <a:off x="5166590" y="783695"/>
              <a:ext cx="4758707" cy="476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специальная (для юридических лиц)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5140801" y="1586502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5"/>
            <p:cNvSpPr txBox="1"/>
            <p:nvPr/>
          </p:nvSpPr>
          <p:spPr>
            <a:xfrm>
              <a:off x="5140801" y="1586502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ограничена уставной деятельностью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5140801" y="2601825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5"/>
            <p:cNvSpPr txBox="1"/>
            <p:nvPr/>
          </p:nvSpPr>
          <p:spPr>
            <a:xfrm>
              <a:off x="5140801" y="2601825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момент создания юридического лица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5140801" y="3617148"/>
              <a:ext cx="4810285" cy="715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5"/>
            <p:cNvSpPr txBox="1"/>
            <p:nvPr/>
          </p:nvSpPr>
          <p:spPr>
            <a:xfrm>
              <a:off x="5140801" y="3617148"/>
              <a:ext cx="4810285" cy="71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в момент исключения организации из регистра юридических лиц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417" name="Google Shape;417;p16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418" name="Google Shape;418;p16"/>
          <p:cNvGrpSpPr/>
          <p:nvPr/>
        </p:nvGrpSpPr>
        <p:grpSpPr>
          <a:xfrm>
            <a:off x="1877490" y="1806755"/>
            <a:ext cx="8435500" cy="4382699"/>
            <a:chOff x="566" y="254479"/>
            <a:chExt cx="8435500" cy="4382699"/>
          </a:xfrm>
        </p:grpSpPr>
        <p:sp>
          <p:nvSpPr>
            <p:cNvPr id="419" name="Google Shape;419;p16"/>
            <p:cNvSpPr/>
            <p:nvPr/>
          </p:nvSpPr>
          <p:spPr>
            <a:xfrm>
              <a:off x="4218316" y="1988936"/>
              <a:ext cx="2984490" cy="5179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6"/>
            <p:cNvSpPr/>
            <p:nvPr/>
          </p:nvSpPr>
          <p:spPr>
            <a:xfrm>
              <a:off x="4172596" y="1988936"/>
              <a:ext cx="91440" cy="5179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6"/>
            <p:cNvSpPr/>
            <p:nvPr/>
          </p:nvSpPr>
          <p:spPr>
            <a:xfrm>
              <a:off x="1233826" y="1988936"/>
              <a:ext cx="2984490" cy="5179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6"/>
            <p:cNvSpPr/>
            <p:nvPr/>
          </p:nvSpPr>
          <p:spPr>
            <a:xfrm>
              <a:off x="4172596" y="754196"/>
              <a:ext cx="91440" cy="5179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6"/>
            <p:cNvSpPr/>
            <p:nvPr/>
          </p:nvSpPr>
          <p:spPr>
            <a:xfrm>
              <a:off x="2985056" y="254479"/>
              <a:ext cx="2466520" cy="4997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6"/>
            <p:cNvSpPr txBox="1"/>
            <p:nvPr/>
          </p:nvSpPr>
          <p:spPr>
            <a:xfrm>
              <a:off x="2985056" y="254479"/>
              <a:ext cx="2466520" cy="4997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Эмансипация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6"/>
            <p:cNvSpPr/>
            <p:nvPr/>
          </p:nvSpPr>
          <p:spPr>
            <a:xfrm>
              <a:off x="2285995" y="1272165"/>
              <a:ext cx="3864643" cy="7167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6"/>
            <p:cNvSpPr txBox="1"/>
            <p:nvPr/>
          </p:nvSpPr>
          <p:spPr>
            <a:xfrm>
              <a:off x="2285995" y="1272165"/>
              <a:ext cx="3864643" cy="7167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объявление несовершеннолетнего полностью дееспособным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6"/>
            <p:cNvSpPr/>
            <p:nvPr/>
          </p:nvSpPr>
          <p:spPr>
            <a:xfrm>
              <a:off x="56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6"/>
            <p:cNvSpPr txBox="1"/>
            <p:nvPr/>
          </p:nvSpPr>
          <p:spPr>
            <a:xfrm>
              <a:off x="56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достижении возраста 16 лет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6"/>
            <p:cNvSpPr/>
            <p:nvPr/>
          </p:nvSpPr>
          <p:spPr>
            <a:xfrm>
              <a:off x="298505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6"/>
            <p:cNvSpPr txBox="1"/>
            <p:nvPr/>
          </p:nvSpPr>
          <p:spPr>
            <a:xfrm>
              <a:off x="298505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он (она) работает по трудовому договору или занимается предпринимательской деятельностью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6"/>
            <p:cNvSpPr/>
            <p:nvPr/>
          </p:nvSpPr>
          <p:spPr>
            <a:xfrm>
              <a:off x="596954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6"/>
            <p:cNvSpPr txBox="1"/>
            <p:nvPr/>
          </p:nvSpPr>
          <p:spPr>
            <a:xfrm>
              <a:off x="596954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проводится по реше- нию органов опеки и попечительства (с сог- ласия законных пред- ставителей) или по ре- шению суда (если нет согласия)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439" name="Google Shape;439;p17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graphicFrame>
        <p:nvGraphicFramePr>
          <p:cNvPr id="440" name="Google Shape;440;p17"/>
          <p:cNvGraphicFramePr/>
          <p:nvPr/>
        </p:nvGraphicFramePr>
        <p:xfrm>
          <a:off x="535516" y="134984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{9C94C92A-AF82-432F-B3FD-057143213F57}</a:tableStyleId>
              </a:tblPr>
              <a:tblGrid>
                <a:gridCol w="5383675"/>
                <a:gridCol w="57357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Дееспособность несовершеннолетних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Малолетние (до 14 лет)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Несовершеннолетние (14-18 лет)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от имени малолетних совершают только законные представители (родители, усыновите- ли, опекуны)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совершают сами, но с письменного согласия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законных представителей (родителей, усыновите- лей, попечителей)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Вправе самостоятельно совершать: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мелкие бытовые сделки;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сделки, направленные на безвозмездное полу- чение выгод,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не требующие нотариального удо- стоверения либо государственной регистрации;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по распоряжению средствами, предо- ставленными законным представителем либо с согласия последнего третьим лицом для опре- делённой цели или свободного распоряжения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Вправе самостоятельно: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совершать те сделки, которые могут совершать ма- лолетние;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распоряжаться своими доходами (заработком, сти- пендией и т.п.);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осуществлять права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автора произведения науки, литературы или искусства, изобретения или иного результата интеллектуальной деятельности;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вносить денежные средства в банки или небанков- ские кредитно-финансовые организации и распо- ряжаться ими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Имущественную ответственность несут закон- ные представители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Имущественную ответственность несёт сам несовер- шеннолетний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/>
          </a:p>
        </p:txBody>
      </p:sp>
      <p:sp>
        <p:nvSpPr>
          <p:cNvPr id="447" name="Google Shape;447;p18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thickThin" w="48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48" name="Google Shape;4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243150"/>
            <a:ext cx="9980674" cy="551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55" name="Google Shape;455;p19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56" name="Google Shape;45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 физических и юридических лиц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31985"/>
            <a:ext cx="6080904" cy="1354347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представляю- щая совокупность правовых норм, регулирующих отно- шения между гражданами и организациями (юридичес- кими лицами), направленные на удовлетворение их соб- ственных (личных) нужд, потребностей и интересов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3" name="Google Shape;143;p3"/>
          <p:cNvSpPr txBox="1"/>
          <p:nvPr/>
        </p:nvSpPr>
        <p:spPr>
          <a:xfrm>
            <a:off x="3156161" y="6424556"/>
            <a:ext cx="414497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Гражданский кодекс Республики Беларусь</a:t>
            </a:r>
            <a:endParaRPr sz="16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Ð°ÐºÐ¾Ð½Ñ Ð¸ ÐÐ¾Ð´ÐµÐºÑÑ | ÐÑÐ°Ð¶Ð´Ð°Ð½ÑÐºÐ¸Ð¹ ÐºÐ¾Ð´ÐµÐºÑ Ð ÐµÑÐ¿ÑÐ±Ð»Ð¸ÐºÐ¸ ÐÐµÐ»Ð°ÑÑÑÑ. ÐÐ¾ ÑÐ¾ÑÑÐ¾ÑÐ½Ð¸Ñ Ð½Ð°  29 Ð°Ð²Ð³ÑÑÑÐ° 2020 Ð³." id="144" name="Google Shape;144;p3"/>
          <p:cNvPicPr preferRelativeResize="0"/>
          <p:nvPr/>
        </p:nvPicPr>
        <p:blipFill rotWithShape="1">
          <a:blip r:embed="rId3">
            <a:alphaModFix/>
          </a:blip>
          <a:srcRect b="0" l="0" r="1715" t="0"/>
          <a:stretch/>
        </p:blipFill>
        <p:spPr>
          <a:xfrm>
            <a:off x="7301137" y="1431985"/>
            <a:ext cx="3784445" cy="531387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45" name="Google Shape;145;p3"/>
          <p:cNvGrpSpPr/>
          <p:nvPr/>
        </p:nvGrpSpPr>
        <p:grpSpPr>
          <a:xfrm>
            <a:off x="1104900" y="2964499"/>
            <a:ext cx="6080904" cy="601461"/>
            <a:chOff x="67" y="2742038"/>
            <a:chExt cx="4010278" cy="2634131"/>
          </a:xfrm>
        </p:grpSpPr>
        <p:sp>
          <p:nvSpPr>
            <p:cNvPr id="146" name="Google Shape;146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Гражданский кодекс Респуб- лики Беларусь (ГК РБ)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54" name="Google Shape;154;p4"/>
          <p:cNvGrpSpPr/>
          <p:nvPr/>
        </p:nvGrpSpPr>
        <p:grpSpPr>
          <a:xfrm>
            <a:off x="1104900" y="1481423"/>
            <a:ext cx="9980682" cy="5183265"/>
            <a:chOff x="0" y="0"/>
            <a:chExt cx="9980682" cy="5183265"/>
          </a:xfrm>
        </p:grpSpPr>
        <p:sp>
          <p:nvSpPr>
            <p:cNvPr id="155" name="Google Shape;155;p4"/>
            <p:cNvSpPr/>
            <p:nvPr/>
          </p:nvSpPr>
          <p:spPr>
            <a:xfrm>
              <a:off x="0" y="0"/>
              <a:ext cx="9980682" cy="5520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0" y="0"/>
              <a:ext cx="9980682" cy="552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Сфера регулирования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0" y="458904"/>
              <a:ext cx="4990341" cy="46800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0" y="458904"/>
              <a:ext cx="4990341" cy="46800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 отношения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отноше- ния, которые возникают между гражданами или организациями (юридическими лицами) по поводу различного рода материальных благ и ценностей, т.е. вещей, работ, услуг и иного имущества: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товарно-денежные отношения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купля-про- дажа товаров, возмездное выполнение ра- бот или оказание услуг и т.п.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иные имущественные отношения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дарение имущества, передача вещи в безвозмездное пользование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4990341" y="458904"/>
              <a:ext cx="4990341" cy="468004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4990341" y="458904"/>
              <a:ext cx="4990341" cy="46800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 отношения: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связанные с имущественными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отношения, возникающие в связи с созданием произве- дений искусства или литературы, изобре- тением (авторское право, право на обнаро- дование, право на имя, право на защиту ре- путации автора)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связанные с имущественными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отноше- ния по защите чести, достоинства, деловой репутации, имени гражданина, наимено- вания юридического лица, право на лич- ную и семейную тайну и т.п.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0" y="4817171"/>
              <a:ext cx="9980682" cy="3660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68" name="Google Shape;168;p5"/>
          <p:cNvGrpSpPr/>
          <p:nvPr/>
        </p:nvGrpSpPr>
        <p:grpSpPr>
          <a:xfrm>
            <a:off x="1680768" y="1723536"/>
            <a:ext cx="8828944" cy="4720216"/>
            <a:chOff x="2252" y="414246"/>
            <a:chExt cx="8828944" cy="4720216"/>
          </a:xfrm>
        </p:grpSpPr>
        <p:sp>
          <p:nvSpPr>
            <p:cNvPr id="169" name="Google Shape;169;p5"/>
            <p:cNvSpPr/>
            <p:nvPr/>
          </p:nvSpPr>
          <p:spPr>
            <a:xfrm>
              <a:off x="7430585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5"/>
            <p:cNvSpPr/>
            <p:nvPr/>
          </p:nvSpPr>
          <p:spPr>
            <a:xfrm>
              <a:off x="4416978" y="1309233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5"/>
            <p:cNvSpPr/>
            <p:nvPr/>
          </p:nvSpPr>
          <p:spPr>
            <a:xfrm>
              <a:off x="4371512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5"/>
            <p:cNvSpPr/>
            <p:nvPr/>
          </p:nvSpPr>
          <p:spPr>
            <a:xfrm>
              <a:off x="4371258" y="130923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332" y="60000"/>
                  </a:lnTo>
                  <a:lnTo>
                    <a:pt x="60332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5"/>
            <p:cNvSpPr/>
            <p:nvPr/>
          </p:nvSpPr>
          <p:spPr>
            <a:xfrm>
              <a:off x="1311932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5"/>
            <p:cNvSpPr/>
            <p:nvPr/>
          </p:nvSpPr>
          <p:spPr>
            <a:xfrm>
              <a:off x="1357652" y="1309233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5"/>
            <p:cNvSpPr/>
            <p:nvPr/>
          </p:nvSpPr>
          <p:spPr>
            <a:xfrm>
              <a:off x="1553008" y="414246"/>
              <a:ext cx="5727940" cy="8949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 txBox="1"/>
            <p:nvPr/>
          </p:nvSpPr>
          <p:spPr>
            <a:xfrm>
              <a:off x="1553008" y="414246"/>
              <a:ext cx="5727940" cy="8949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критерии гражданско-правовых отношений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760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 txBox="1"/>
            <p:nvPr/>
          </p:nvSpPr>
          <p:spPr>
            <a:xfrm>
              <a:off x="2760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юридическое равенство участников отношений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2252" y="3071662"/>
              <a:ext cx="2710798" cy="20628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 txBox="1"/>
            <p:nvPr/>
          </p:nvSpPr>
          <p:spPr>
            <a:xfrm>
              <a:off x="2252" y="3071662"/>
              <a:ext cx="2710798" cy="2062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никто из участников не может проявлять власть по отношению к другому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062340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3062340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автономия воли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062340" y="3071662"/>
              <a:ext cx="2709783" cy="20608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 txBox="1"/>
            <p:nvPr/>
          </p:nvSpPr>
          <p:spPr>
            <a:xfrm>
              <a:off x="3062340" y="3071662"/>
              <a:ext cx="2709783" cy="20608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участник гражданского отношения выражает свою волю свободно и, по общему правилу, не может быть понуждён к вступлению в такие отношения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6121413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6121413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имущественная самостоятельность участников отношений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121413" y="3071662"/>
              <a:ext cx="2709783" cy="20608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6121413" y="3071662"/>
              <a:ext cx="2709783" cy="20608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принимать решения и нести имущественную ответственность за совершаемые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195" name="Google Shape;195;p6"/>
          <p:cNvGraphicFramePr/>
          <p:nvPr/>
        </p:nvGraphicFramePr>
        <p:xfrm>
          <a:off x="1104900" y="14573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{9C94C92A-AF82-432F-B3FD-057143213F57}</a:tableStyleId>
              </a:tblPr>
              <a:tblGrid>
                <a:gridCol w="2935500"/>
                <a:gridCol w="70452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верховенства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участники гражданских отношений, в т.ч. государство, его ор- ганы и должностные лица, действуют в пределах Конституции Республики Беларусь и принятых в соответствии с ней актов за- конодательства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социальной нап- равленности регулирова- ния экономической дея- 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Направление и координация государственной и частной эконо- мической деятельности обеспечиваются государством в социаль- ных целях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приоритета об- щественных интересов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Осуществление гражданских прав не должно противоречить об- щественной пользе и безопасности, наносить вред окружающей среде, историко-культурным ценностям, ущемлять права и защи- щаемые законом интересы других лиц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202" name="Google Shape;202;p7"/>
          <p:cNvGraphicFramePr/>
          <p:nvPr/>
        </p:nvGraphicFramePr>
        <p:xfrm>
          <a:off x="1104900" y="14746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{9C94C92A-AF82-432F-B3FD-057143213F57}</a:tableStyleId>
              </a:tblPr>
              <a:tblGrid>
                <a:gridCol w="2935500"/>
                <a:gridCol w="70451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равенства участ- ников гражданских отно- 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Субъекты гражданского права участвуют в гражданских отноше- ниях на равных, равны перед законом, не могут пользоваться преимуществами и привилегиями, противоречащими закону, и имеют право без всякой дискриминации на равную защиту прав и законных интересов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неприкосновен- ности собственности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собственности, приобретённой законным способом,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охра- няется и защищается государством, её неприкосновенность га- рантируется, а принудительное отчуждение допускается лишь по мотивам общественной необходимости при соблюдении условий и порядка, определённых законом, со своевременным и полным компенсированием стоимости отчуждаемого имущества либо согласно постановлению суда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209" name="Google Shape;209;p8"/>
          <p:cNvGraphicFramePr/>
          <p:nvPr/>
        </p:nvGraphicFramePr>
        <p:xfrm>
          <a:off x="1104900" y="14573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{9C94C92A-AF82-432F-B3FD-057143213F57}</a:tableStyleId>
              </a:tblPr>
              <a:tblGrid>
                <a:gridCol w="2935500"/>
                <a:gridCol w="70451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свободы догово- 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и юридические лица свободны в заключении договора.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Принуждение к заключению договора не допускается, за исклю- чением случаев, когда обязанность заключить договор предусмо- трена законодательством или добровольно принятым обяза- тельством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добросовестнос- ти и разумности участни- ков гражданских правоот- ношений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Добросовестность и разумность участников гражданских право- отношений предполагается, поскольку не установлено иное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недопустимости произвольного вмеша- тельства в частные дела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Вмешательство в частные дела не допускается, за исключением случаев, когда такое вмешательство осуществляется на основа- нии правовых норм в интересах национальной безопасности, об- щественного порядка, защиты нравственности, здоровья населе- ния, прав и свобод других лиц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216" name="Google Shape;216;p9"/>
          <p:cNvGraphicFramePr/>
          <p:nvPr/>
        </p:nvGraphicFramePr>
        <p:xfrm>
          <a:off x="1104900" y="149189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{9C94C92A-AF82-432F-B3FD-057143213F57}</a:tableStyleId>
              </a:tblPr>
              <a:tblGrid>
                <a:gridCol w="2935500"/>
                <a:gridCol w="70451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беспрепятствен- ного осуществления гра- жданских прав, обеспече- ния восстановления нару- шенных прав, их судебной защиты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и юридические лица вправе осуществлять защиту гра- жданских прав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 суде и иными способами, предусмотренными за- конодательством, а также самозащиту гражданских прав с соб- людением пределов, определённых в соответствии с гражданско- правовыми нормами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Иные принципы, закреплённые в Конституции Республики Беларусь, других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актах законода- тельства, а равно следующих из содержания и смысла гражданско-правовых норм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23.04.2024</vt:lpwstr>
  </property>
</Properties>
</file>