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7" roundtripDataSignature="AMtx7mgy8eHqICaK3P6NKZyw8wYt6kJ1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535D5A2-E2FD-411A-B9A8-FD15471F0E7A}">
  <a:tblStyle styleId="{1535D5A2-E2FD-411A-B9A8-FD15471F0E7A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customschemas.google.com/relationships/presentationmetadata" Target="meta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2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2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2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2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1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1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2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3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3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4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5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1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1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6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16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1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1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16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16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1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1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16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1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18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18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1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759125" y="2592151"/>
            <a:ext cx="6079825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Философия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764427" y="3457395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37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8036" r="10234" t="0"/>
          <a:stretch/>
        </p:blipFill>
        <p:spPr>
          <a:xfrm>
            <a:off x="6970819" y="1317021"/>
            <a:ext cx="5231423" cy="4202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2" name="Google Shape;242;p10"/>
          <p:cNvSpPr txBox="1"/>
          <p:nvPr>
            <p:ph idx="1" type="body"/>
          </p:nvPr>
        </p:nvSpPr>
        <p:spPr>
          <a:xfrm>
            <a:off x="1104900" y="1483743"/>
            <a:ext cx="5822111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посо- бие для 10 класса. / Под ред. А.Н.Данилова. – Минск: Адукацыя і выхаванне, 2020, §21.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43" name="Google Shape;24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5468" y="1483743"/>
            <a:ext cx="3966058" cy="520903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философии и её структура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Историческая динамика философии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Философия в системе культуры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Философские подходы к познанию действительности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философии и её структура</a:t>
            </a:r>
            <a:endParaRPr/>
          </a:p>
        </p:txBody>
      </p:sp>
      <p:sp>
        <p:nvSpPr>
          <p:cNvPr id="139" name="Google Shape;139;p3"/>
          <p:cNvSpPr/>
          <p:nvPr/>
        </p:nvSpPr>
        <p:spPr>
          <a:xfrm>
            <a:off x="1104900" y="1486356"/>
            <a:ext cx="5838244" cy="1659496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Философия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(др.-греч. φιλοσοφία - любовь к мудрос- ти) – это форма теоретического мышления, которая оперирует абстрактными понятиями и формирует систему знаний о наиболее общих и фундаменталь- ных характеристиках реальности и способах её позна- ния человеком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¡Ð²ÐµÑ Ð² ÐºÐ¾Ð½ÑÐµ ÑÐ¾Ð½Ð½ÐµÐ»Ñ" id="140" name="Google Shape;14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92671" y="1449238"/>
            <a:ext cx="3992911" cy="527064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1" name="Google Shape;141;p3"/>
          <p:cNvSpPr txBox="1"/>
          <p:nvPr/>
        </p:nvSpPr>
        <p:spPr>
          <a:xfrm>
            <a:off x="5760254" y="6381328"/>
            <a:ext cx="133241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Карл Ясперс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1104900" y="3295654"/>
            <a:ext cx="5838244" cy="862277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VII-VI вв. до н.э.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философия возникает одновремен- но в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Древнем Китае, Древней Индии, Древней Гре- ции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" name="Google Shape;143;p3"/>
          <p:cNvSpPr/>
          <p:nvPr/>
        </p:nvSpPr>
        <p:spPr>
          <a:xfrm>
            <a:off x="1104900" y="4718112"/>
            <a:ext cx="5838244" cy="147565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Немецкий философ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Карл Ясперс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(1883-1969) назвал период с VIII по II в. до н.э. 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осевым временем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когда на смену мифологическому мировоззрению пришло философское, сформировавшее тот тип человека, ко- торый существует поныне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4" name="Google Shape;144;p3"/>
          <p:cNvSpPr/>
          <p:nvPr/>
        </p:nvSpPr>
        <p:spPr>
          <a:xfrm>
            <a:off x="3735990" y="4157931"/>
            <a:ext cx="576064" cy="500678"/>
          </a:xfrm>
          <a:prstGeom prst="downArrow">
            <a:avLst>
              <a:gd fmla="val 50000" name="adj1"/>
              <a:gd fmla="val 58678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философии и её структура</a:t>
            </a:r>
            <a:endParaRPr/>
          </a:p>
        </p:txBody>
      </p:sp>
      <p:graphicFrame>
        <p:nvGraphicFramePr>
          <p:cNvPr id="150" name="Google Shape;150;p4"/>
          <p:cNvGraphicFramePr/>
          <p:nvPr/>
        </p:nvGraphicFramePr>
        <p:xfrm>
          <a:off x="2098797" y="145929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{1535D5A2-E2FD-411A-B9A8-FD15471F0E7A}</a:tableStyleId>
              </a:tblPr>
              <a:tblGrid>
                <a:gridCol w="2664300"/>
                <a:gridCol w="5328600"/>
              </a:tblGrid>
              <a:tr h="4430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Структура философии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1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Онтология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бытии, происхождении мира, его суще- ствовании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Гносеологии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познании, способах его осуществления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1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Антропология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человеке, его сущности, цели и смысле жизни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1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 философия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Изучает общие принципы существования общес- 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культуры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Изучает культуру как ценность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Этика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морали и нравственности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Эстетика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прекрасном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51" name="Google Shape;151;p4"/>
          <p:cNvSpPr/>
          <p:nvPr/>
        </p:nvSpPr>
        <p:spPr>
          <a:xfrm>
            <a:off x="1104900" y="5890387"/>
            <a:ext cx="9980682" cy="700194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Категории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(др.-греч. κατηγορία - высказывание, признак) – предельно общие понятия, выра- жающие наиболее существенные отношения действительности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Историческая динамика философии</a:t>
            </a:r>
            <a:endParaRPr/>
          </a:p>
        </p:txBody>
      </p:sp>
      <p:grpSp>
        <p:nvGrpSpPr>
          <p:cNvPr id="157" name="Google Shape;157;p5"/>
          <p:cNvGrpSpPr/>
          <p:nvPr/>
        </p:nvGrpSpPr>
        <p:grpSpPr>
          <a:xfrm>
            <a:off x="2064737" y="1840935"/>
            <a:ext cx="8061007" cy="3656633"/>
            <a:chOff x="1944" y="735855"/>
            <a:chExt cx="8061007" cy="3656633"/>
          </a:xfrm>
        </p:grpSpPr>
        <p:sp>
          <p:nvSpPr>
            <p:cNvPr id="158" name="Google Shape;158;p5"/>
            <p:cNvSpPr/>
            <p:nvPr/>
          </p:nvSpPr>
          <p:spPr>
            <a:xfrm>
              <a:off x="4032448" y="1802753"/>
              <a:ext cx="2206746" cy="7659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5"/>
            <p:cNvSpPr/>
            <p:nvPr/>
          </p:nvSpPr>
          <p:spPr>
            <a:xfrm>
              <a:off x="1825701" y="1802753"/>
              <a:ext cx="2206746" cy="7659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0" name="Google Shape;160;p5"/>
            <p:cNvSpPr/>
            <p:nvPr/>
          </p:nvSpPr>
          <p:spPr>
            <a:xfrm>
              <a:off x="2208690" y="735855"/>
              <a:ext cx="3647514" cy="10668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5"/>
            <p:cNvSpPr txBox="1"/>
            <p:nvPr/>
          </p:nvSpPr>
          <p:spPr>
            <a:xfrm>
              <a:off x="2208690" y="735855"/>
              <a:ext cx="3647514" cy="10668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Закономерности исторической динамики философии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5"/>
            <p:cNvSpPr/>
            <p:nvPr/>
          </p:nvSpPr>
          <p:spPr>
            <a:xfrm>
              <a:off x="1944" y="2568731"/>
              <a:ext cx="3647514" cy="18237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5"/>
            <p:cNvSpPr txBox="1"/>
            <p:nvPr/>
          </p:nvSpPr>
          <p:spPr>
            <a:xfrm>
              <a:off x="1944" y="2568731"/>
              <a:ext cx="3647514" cy="1823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философских учений, школ и направлений во многом зависит от общего уровня развития общества, его культурной традиции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5"/>
            <p:cNvSpPr/>
            <p:nvPr/>
          </p:nvSpPr>
          <p:spPr>
            <a:xfrm>
              <a:off x="4415437" y="2568731"/>
              <a:ext cx="3647514" cy="182375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5"/>
            <p:cNvSpPr txBox="1"/>
            <p:nvPr/>
          </p:nvSpPr>
          <p:spPr>
            <a:xfrm>
              <a:off x="4415437" y="2568731"/>
              <a:ext cx="3647514" cy="1823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сложившиеся философские учения содержательно влияют друг на друга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Историческая динамика философии</a:t>
            </a:r>
            <a:endParaRPr/>
          </a:p>
        </p:txBody>
      </p:sp>
      <p:grpSp>
        <p:nvGrpSpPr>
          <p:cNvPr id="171" name="Google Shape;171;p6"/>
          <p:cNvGrpSpPr/>
          <p:nvPr/>
        </p:nvGrpSpPr>
        <p:grpSpPr>
          <a:xfrm>
            <a:off x="2063334" y="1604883"/>
            <a:ext cx="8063813" cy="4611817"/>
            <a:chOff x="541" y="258263"/>
            <a:chExt cx="8063813" cy="4611817"/>
          </a:xfrm>
        </p:grpSpPr>
        <p:sp>
          <p:nvSpPr>
            <p:cNvPr id="172" name="Google Shape;172;p6"/>
            <p:cNvSpPr/>
            <p:nvPr/>
          </p:nvSpPr>
          <p:spPr>
            <a:xfrm>
              <a:off x="6839714" y="2621998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6"/>
            <p:cNvSpPr/>
            <p:nvPr/>
          </p:nvSpPr>
          <p:spPr>
            <a:xfrm>
              <a:off x="4032448" y="947931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6"/>
            <p:cNvSpPr/>
            <p:nvPr/>
          </p:nvSpPr>
          <p:spPr>
            <a:xfrm>
              <a:off x="3986728" y="2621998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6"/>
            <p:cNvSpPr/>
            <p:nvPr/>
          </p:nvSpPr>
          <p:spPr>
            <a:xfrm>
              <a:off x="3986728" y="947931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6"/>
            <p:cNvSpPr/>
            <p:nvPr/>
          </p:nvSpPr>
          <p:spPr>
            <a:xfrm>
              <a:off x="1133741" y="2621998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6"/>
            <p:cNvSpPr/>
            <p:nvPr/>
          </p:nvSpPr>
          <p:spPr>
            <a:xfrm>
              <a:off x="1179461" y="947931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6"/>
            <p:cNvSpPr/>
            <p:nvPr/>
          </p:nvSpPr>
          <p:spPr>
            <a:xfrm>
              <a:off x="1861596" y="258263"/>
              <a:ext cx="4341703" cy="6896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6"/>
            <p:cNvSpPr txBox="1"/>
            <p:nvPr/>
          </p:nvSpPr>
          <p:spPr>
            <a:xfrm>
              <a:off x="1861596" y="258263"/>
              <a:ext cx="4341703" cy="689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Периодизация философии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6"/>
            <p:cNvSpPr/>
            <p:nvPr/>
          </p:nvSpPr>
          <p:spPr>
            <a:xfrm>
              <a:off x="541" y="1443077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6"/>
            <p:cNvSpPr txBox="1"/>
            <p:nvPr/>
          </p:nvSpPr>
          <p:spPr>
            <a:xfrm>
              <a:off x="541" y="1443077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историческому критерию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541" y="3117144"/>
              <a:ext cx="2357840" cy="17529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6"/>
            <p:cNvSpPr txBox="1"/>
            <p:nvPr/>
          </p:nvSpPr>
          <p:spPr>
            <a:xfrm>
              <a:off x="541" y="3117144"/>
              <a:ext cx="2357840" cy="17529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философия Древнего Востока, средневековая философия, современная философия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6"/>
            <p:cNvSpPr/>
            <p:nvPr/>
          </p:nvSpPr>
          <p:spPr>
            <a:xfrm>
              <a:off x="2853527" y="1443077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6"/>
            <p:cNvSpPr txBox="1"/>
            <p:nvPr/>
          </p:nvSpPr>
          <p:spPr>
            <a:xfrm>
              <a:off x="2853527" y="1443077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региональному критерию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6"/>
            <p:cNvSpPr/>
            <p:nvPr/>
          </p:nvSpPr>
          <p:spPr>
            <a:xfrm>
              <a:off x="2853527" y="3117144"/>
              <a:ext cx="2357840" cy="17529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6"/>
            <p:cNvSpPr txBox="1"/>
            <p:nvPr/>
          </p:nvSpPr>
          <p:spPr>
            <a:xfrm>
              <a:off x="2853527" y="3117144"/>
              <a:ext cx="2357840" cy="17529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западноевропейская, латиноамериканская философия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6"/>
            <p:cNvSpPr/>
            <p:nvPr/>
          </p:nvSpPr>
          <p:spPr>
            <a:xfrm>
              <a:off x="5706514" y="1443077"/>
              <a:ext cx="2357840" cy="117892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6"/>
            <p:cNvSpPr txBox="1"/>
            <p:nvPr/>
          </p:nvSpPr>
          <p:spPr>
            <a:xfrm>
              <a:off x="5706514" y="1443077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национальному критерию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5706514" y="3117144"/>
              <a:ext cx="2357840" cy="175293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6"/>
            <p:cNvSpPr txBox="1"/>
            <p:nvPr/>
          </p:nvSpPr>
          <p:spPr>
            <a:xfrm>
              <a:off x="5706514" y="3117144"/>
              <a:ext cx="2357840" cy="17529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белорусская, французская, итальянская философия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Историческая динамика философии</a:t>
            </a:r>
            <a:endParaRPr/>
          </a:p>
        </p:txBody>
      </p:sp>
      <p:graphicFrame>
        <p:nvGraphicFramePr>
          <p:cNvPr id="197" name="Google Shape;197;p7"/>
          <p:cNvGraphicFramePr/>
          <p:nvPr/>
        </p:nvGraphicFramePr>
        <p:xfrm>
          <a:off x="906812" y="152441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{1535D5A2-E2FD-411A-B9A8-FD15471F0E7A}</a:tableStyleId>
              </a:tblPr>
              <a:tblGrid>
                <a:gridCol w="1972400"/>
                <a:gridCol w="8404450"/>
              </a:tblGrid>
              <a:tr h="3989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этапы развития западноевропейской философии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2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Античная фило- софия (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 VII-VI вв. до н.э.)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Созерцательная философия. Основные вопросы: из чего всё произошло, что является первоначалом мира (идея или материя), как устроены космос,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об- щество, государство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52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Средневековая философия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Господство религиозного христианского мировоззрения. Основные вопросы философии – о соотношении веры и разума, о доказательствах бытия Бога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2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Воз- рождения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Принципом мировоззрения становится идея гуманизма. Человек не просто познаёт себя и окружающий мир, он творит самого себя, осознаёт себя твор- цом своей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судьбы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45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Но- вого времени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Главная проблема философии – познание мира. Спор между сторонниками эм- пирического (основанного на опыте) и рационального (основанного на мыш- лении) познания. Во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второй половине XVIII – середине XIX в. складываются целостные философские системы (идеализм Гегеля, материализм Маркса и т.д.)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2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Современная философия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середине XIX в. на смену вере в разум приходит иррационализм – недоверие к разуму. В XX-XXI вв. появляется множество философских школ и направле- 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Философия в системе культуры</a:t>
            </a:r>
            <a:endParaRPr/>
          </a:p>
        </p:txBody>
      </p:sp>
      <p:graphicFrame>
        <p:nvGraphicFramePr>
          <p:cNvPr id="203" name="Google Shape;203;p8"/>
          <p:cNvGraphicFramePr/>
          <p:nvPr/>
        </p:nvGraphicFramePr>
        <p:xfrm>
          <a:off x="1104900" y="162684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{1535D5A2-E2FD-411A-B9A8-FD15471F0E7A}</a:tableStyleId>
              </a:tblPr>
              <a:tblGrid>
                <a:gridCol w="1759075"/>
                <a:gridCol w="8221600"/>
              </a:tblGrid>
              <a:tr h="3344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в системе культуры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96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 мифология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Сходства: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наличие глобальных представлений о мире и человеке.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Отличия: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основывается на доказанности и характеризуется точ- ностью используемых понятий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63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 искусство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Искусство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базируется на различиях восприятия, миропереживании.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выстраивает мирообъяснение на логической основе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26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 религия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Сходства: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нацеленность на общие, предельные вопросы: как устроено миро- здание, в чём смысл жизни, что есть человек.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Отличия: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религия основывается на вере, наличии догматов, философия – на логичности и доказательности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11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 наука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Сходства: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 терминологии, опора на логику и доказатель- ность.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Отличия: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ищет ответы на «вечные вопросы», у неё нет раз и на- всегда готового ответа на конкретную проблему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Философские подходы к познанию дейст- вительности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09" name="Google Shape;209;p9"/>
          <p:cNvGrpSpPr/>
          <p:nvPr/>
        </p:nvGrpSpPr>
        <p:grpSpPr>
          <a:xfrm>
            <a:off x="2099459" y="1686343"/>
            <a:ext cx="7991562" cy="4690676"/>
            <a:chOff x="662" y="254837"/>
            <a:chExt cx="7991562" cy="4690676"/>
          </a:xfrm>
        </p:grpSpPr>
        <p:sp>
          <p:nvSpPr>
            <p:cNvPr id="210" name="Google Shape;210;p9"/>
            <p:cNvSpPr/>
            <p:nvPr/>
          </p:nvSpPr>
          <p:spPr>
            <a:xfrm>
              <a:off x="6888312" y="2071270"/>
              <a:ext cx="91440" cy="3718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1" name="Google Shape;211;p9"/>
            <p:cNvSpPr/>
            <p:nvPr/>
          </p:nvSpPr>
          <p:spPr>
            <a:xfrm>
              <a:off x="4445761" y="813941"/>
              <a:ext cx="2488270" cy="3718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2" name="Google Shape;212;p9"/>
            <p:cNvSpPr/>
            <p:nvPr/>
          </p:nvSpPr>
          <p:spPr>
            <a:xfrm>
              <a:off x="4400041" y="2071270"/>
              <a:ext cx="91440" cy="3718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9"/>
            <p:cNvSpPr/>
            <p:nvPr/>
          </p:nvSpPr>
          <p:spPr>
            <a:xfrm>
              <a:off x="4400041" y="813941"/>
              <a:ext cx="91440" cy="3718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9"/>
            <p:cNvSpPr/>
            <p:nvPr/>
          </p:nvSpPr>
          <p:spPr>
            <a:xfrm>
              <a:off x="1957491" y="3688185"/>
              <a:ext cx="1071385" cy="3718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9"/>
            <p:cNvSpPr/>
            <p:nvPr/>
          </p:nvSpPr>
          <p:spPr>
            <a:xfrm>
              <a:off x="886105" y="3688185"/>
              <a:ext cx="1071385" cy="3718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9"/>
            <p:cNvSpPr/>
            <p:nvPr/>
          </p:nvSpPr>
          <p:spPr>
            <a:xfrm>
              <a:off x="1911771" y="2071270"/>
              <a:ext cx="91440" cy="3718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9"/>
            <p:cNvSpPr/>
            <p:nvPr/>
          </p:nvSpPr>
          <p:spPr>
            <a:xfrm>
              <a:off x="1957491" y="813941"/>
              <a:ext cx="2488270" cy="3718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9"/>
            <p:cNvSpPr/>
            <p:nvPr/>
          </p:nvSpPr>
          <p:spPr>
            <a:xfrm>
              <a:off x="2266784" y="254837"/>
              <a:ext cx="4357953" cy="55910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9"/>
            <p:cNvSpPr txBox="1"/>
            <p:nvPr/>
          </p:nvSpPr>
          <p:spPr>
            <a:xfrm>
              <a:off x="2266784" y="254837"/>
              <a:ext cx="4357953" cy="5591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подходы к познанию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9"/>
            <p:cNvSpPr/>
            <p:nvPr/>
          </p:nvSpPr>
          <p:spPr>
            <a:xfrm>
              <a:off x="899298" y="1185827"/>
              <a:ext cx="2116384" cy="8854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9"/>
            <p:cNvSpPr txBox="1"/>
            <p:nvPr/>
          </p:nvSpPr>
          <p:spPr>
            <a:xfrm>
              <a:off x="899298" y="1185827"/>
              <a:ext cx="2116384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гносеологический оптимизм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9"/>
            <p:cNvSpPr/>
            <p:nvPr/>
          </p:nvSpPr>
          <p:spPr>
            <a:xfrm>
              <a:off x="899298" y="2443156"/>
              <a:ext cx="2116384" cy="1245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9"/>
            <p:cNvSpPr txBox="1"/>
            <p:nvPr/>
          </p:nvSpPr>
          <p:spPr>
            <a:xfrm>
              <a:off x="899298" y="2443156"/>
              <a:ext cx="2116384" cy="1245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 познаваем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9"/>
            <p:cNvSpPr/>
            <p:nvPr/>
          </p:nvSpPr>
          <p:spPr>
            <a:xfrm>
              <a:off x="662" y="4060071"/>
              <a:ext cx="1770885" cy="8854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9"/>
            <p:cNvSpPr txBox="1"/>
            <p:nvPr/>
          </p:nvSpPr>
          <p:spPr>
            <a:xfrm>
              <a:off x="662" y="4060071"/>
              <a:ext cx="1770885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эмпиризм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(через опыт)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2143433" y="4060071"/>
              <a:ext cx="1770885" cy="8854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9"/>
            <p:cNvSpPr txBox="1"/>
            <p:nvPr/>
          </p:nvSpPr>
          <p:spPr>
            <a:xfrm>
              <a:off x="2143433" y="4060071"/>
              <a:ext cx="1770885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рационализм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(посредством разума)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9"/>
            <p:cNvSpPr/>
            <p:nvPr/>
          </p:nvSpPr>
          <p:spPr>
            <a:xfrm>
              <a:off x="3387569" y="1185827"/>
              <a:ext cx="2116384" cy="8854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9"/>
            <p:cNvSpPr txBox="1"/>
            <p:nvPr/>
          </p:nvSpPr>
          <p:spPr>
            <a:xfrm>
              <a:off x="3387569" y="1185827"/>
              <a:ext cx="2116384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скептицизм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3387569" y="2443156"/>
              <a:ext cx="2116384" cy="1245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9"/>
            <p:cNvSpPr txBox="1"/>
            <p:nvPr/>
          </p:nvSpPr>
          <p:spPr>
            <a:xfrm>
              <a:off x="3387569" y="2443156"/>
              <a:ext cx="2116384" cy="1245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выражает сомнение в возможности по- лучения достовер- ного знания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5875840" y="1185827"/>
              <a:ext cx="2116384" cy="8854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9"/>
            <p:cNvSpPr txBox="1"/>
            <p:nvPr/>
          </p:nvSpPr>
          <p:spPr>
            <a:xfrm>
              <a:off x="5875840" y="1185827"/>
              <a:ext cx="2116384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агностицизм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9"/>
            <p:cNvSpPr/>
            <p:nvPr/>
          </p:nvSpPr>
          <p:spPr>
            <a:xfrm>
              <a:off x="5875840" y="2443156"/>
              <a:ext cx="2116384" cy="124502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9"/>
            <p:cNvSpPr txBox="1"/>
            <p:nvPr/>
          </p:nvSpPr>
          <p:spPr>
            <a:xfrm>
              <a:off x="5875840" y="2443156"/>
              <a:ext cx="2116384" cy="1245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 непознаваем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07.02.2024</vt:lpwstr>
  </property>
</Properties>
</file>