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5" roundtripDataSignature="AMtx7mi7MVuaxyPgnR8fXsUDIK1FdsH6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FAD7334-73B3-4F4F-8196-B742BE73E30E}">
  <a:tblStyle styleId="{4FAD7334-73B3-4F4F-8196-B742BE73E30E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8" name="Google Shape;408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0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0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0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0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9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9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0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1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1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1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2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3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4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4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4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4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4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4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6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6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9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969170" y="2747407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Социальная структура общества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969170" y="3811957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kupidonia.ru/content/quiz/photo/big/8109_1.jpg" id="126" name="Google Shape;126;p1"/>
          <p:cNvPicPr preferRelativeResize="0"/>
          <p:nvPr/>
        </p:nvPicPr>
        <p:blipFill rotWithShape="1">
          <a:blip r:embed="rId4">
            <a:alphaModFix/>
          </a:blip>
          <a:srcRect b="11836" l="0" r="0" t="7081"/>
          <a:stretch/>
        </p:blipFill>
        <p:spPr>
          <a:xfrm>
            <a:off x="6981063" y="1302589"/>
            <a:ext cx="5210937" cy="42166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классы</a:t>
            </a:r>
            <a:endParaRPr/>
          </a:p>
        </p:txBody>
      </p:sp>
      <p:graphicFrame>
        <p:nvGraphicFramePr>
          <p:cNvPr id="250" name="Google Shape;250;p10"/>
          <p:cNvGraphicFramePr/>
          <p:nvPr/>
        </p:nvGraphicFramePr>
        <p:xfrm>
          <a:off x="1104900" y="164974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{4FAD7334-73B3-4F4F-8196-B742BE73E30E}</a:tableStyleId>
              </a:tblPr>
              <a:tblGrid>
                <a:gridCol w="2877325"/>
                <a:gridCol w="7103375"/>
              </a:tblGrid>
              <a:tr h="4516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Социально-классовая структура современного общества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Высший класс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Составляют наиболее богатые и влиятельные люди (их количест- во обычно невелико), которые владеют значительной собствен- ностью и большим капиталом. Как правило, именно они оказы- вают решающее влияние на экономику и политику.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0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Средний класс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Его представители имеют устойчивые доходы, достаточные для удовлетворения широкого круга материальных и социальных потребностей. В развитых странах составляет наибольшую часть населения. Формирует и выражает общественное мнение. Являет- ся гарантом социальной стабильности.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32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Низший класс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Относят работников, занятых неквалифицированным трудом, наиболее бедных членов общества. 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72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Социальное дно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Люди, оказавшиеся за пределами условий и норм жизни, приня- тых в обществе (бродяги, беспризорные, наркоманы, преступни- ки).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классы</a:t>
            </a:r>
            <a:endParaRPr/>
          </a:p>
        </p:txBody>
      </p:sp>
      <p:grpSp>
        <p:nvGrpSpPr>
          <p:cNvPr id="256" name="Google Shape;256;p11"/>
          <p:cNvGrpSpPr/>
          <p:nvPr/>
        </p:nvGrpSpPr>
        <p:grpSpPr>
          <a:xfrm>
            <a:off x="2719940" y="1504768"/>
            <a:ext cx="6692975" cy="5106839"/>
            <a:chOff x="651839" y="21504"/>
            <a:chExt cx="6692975" cy="5106839"/>
          </a:xfrm>
        </p:grpSpPr>
        <p:sp>
          <p:nvSpPr>
            <p:cNvPr id="257" name="Google Shape;257;p11"/>
            <p:cNvSpPr/>
            <p:nvPr/>
          </p:nvSpPr>
          <p:spPr>
            <a:xfrm>
              <a:off x="2725684" y="1994618"/>
              <a:ext cx="2602911" cy="151593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1"/>
            <p:cNvSpPr txBox="1"/>
            <p:nvPr/>
          </p:nvSpPr>
          <p:spPr>
            <a:xfrm>
              <a:off x="3106871" y="2216622"/>
              <a:ext cx="1840537" cy="1071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характеристики среднего класса в западном обществе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11"/>
            <p:cNvSpPr/>
            <p:nvPr/>
          </p:nvSpPr>
          <p:spPr>
            <a:xfrm rot="-5400000">
              <a:off x="3798552" y="1749091"/>
              <a:ext cx="457175" cy="3387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1"/>
            <p:cNvSpPr txBox="1"/>
            <p:nvPr/>
          </p:nvSpPr>
          <p:spPr>
            <a:xfrm rot="-5400000">
              <a:off x="4015710" y="1754601"/>
              <a:ext cx="22858" cy="228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11"/>
            <p:cNvSpPr/>
            <p:nvPr/>
          </p:nvSpPr>
          <p:spPr>
            <a:xfrm>
              <a:off x="2984909" y="21504"/>
              <a:ext cx="2084460" cy="151593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1"/>
            <p:cNvSpPr txBox="1"/>
            <p:nvPr/>
          </p:nvSpPr>
          <p:spPr>
            <a:xfrm>
              <a:off x="3290171" y="243508"/>
              <a:ext cx="1473936" cy="1071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11"/>
            <p:cNvSpPr/>
            <p:nvPr/>
          </p:nvSpPr>
          <p:spPr>
            <a:xfrm rot="-1198022">
              <a:off x="5123714" y="2291073"/>
              <a:ext cx="254151" cy="3387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1"/>
            <p:cNvSpPr txBox="1"/>
            <p:nvPr/>
          </p:nvSpPr>
          <p:spPr>
            <a:xfrm rot="-1198022">
              <a:off x="5244436" y="2301658"/>
              <a:ext cx="12707" cy="127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1"/>
            <p:cNvSpPr/>
            <p:nvPr/>
          </p:nvSpPr>
          <p:spPr>
            <a:xfrm>
              <a:off x="5260354" y="1167906"/>
              <a:ext cx="2084460" cy="151593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1"/>
            <p:cNvSpPr txBox="1"/>
            <p:nvPr/>
          </p:nvSpPr>
          <p:spPr>
            <a:xfrm>
              <a:off x="5565616" y="1389910"/>
              <a:ext cx="1473936" cy="1071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автомобиль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11"/>
            <p:cNvSpPr/>
            <p:nvPr/>
          </p:nvSpPr>
          <p:spPr>
            <a:xfrm rot="2848929">
              <a:off x="4570136" y="3563535"/>
              <a:ext cx="432193" cy="3387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1"/>
            <p:cNvSpPr txBox="1"/>
            <p:nvPr/>
          </p:nvSpPr>
          <p:spPr>
            <a:xfrm rot="2848929">
              <a:off x="4775428" y="3569669"/>
              <a:ext cx="21609" cy="21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1"/>
            <p:cNvSpPr/>
            <p:nvPr/>
          </p:nvSpPr>
          <p:spPr>
            <a:xfrm>
              <a:off x="4468266" y="3612405"/>
              <a:ext cx="2084460" cy="151593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1"/>
            <p:cNvSpPr txBox="1"/>
            <p:nvPr/>
          </p:nvSpPr>
          <p:spPr>
            <a:xfrm>
              <a:off x="4773528" y="3834409"/>
              <a:ext cx="1473936" cy="1071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медицинская и пенсионная страховка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1"/>
            <p:cNvSpPr/>
            <p:nvPr/>
          </p:nvSpPr>
          <p:spPr>
            <a:xfrm rot="7934394">
              <a:off x="3062706" y="3563312"/>
              <a:ext cx="425803" cy="3387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1"/>
            <p:cNvSpPr txBox="1"/>
            <p:nvPr/>
          </p:nvSpPr>
          <p:spPr>
            <a:xfrm rot="-2865606">
              <a:off x="3264963" y="3569607"/>
              <a:ext cx="21290" cy="212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11"/>
            <p:cNvSpPr/>
            <p:nvPr/>
          </p:nvSpPr>
          <p:spPr>
            <a:xfrm>
              <a:off x="1515935" y="3612405"/>
              <a:ext cx="2084460" cy="151593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1"/>
            <p:cNvSpPr txBox="1"/>
            <p:nvPr/>
          </p:nvSpPr>
          <p:spPr>
            <a:xfrm>
              <a:off x="1821197" y="3834409"/>
              <a:ext cx="1473936" cy="1071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высшее образование для детей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1"/>
            <p:cNvSpPr/>
            <p:nvPr/>
          </p:nvSpPr>
          <p:spPr>
            <a:xfrm rot="-9629302">
              <a:off x="2622342" y="2291301"/>
              <a:ext cx="301622" cy="3387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1"/>
            <p:cNvSpPr txBox="1"/>
            <p:nvPr/>
          </p:nvSpPr>
          <p:spPr>
            <a:xfrm rot="1170698">
              <a:off x="2765613" y="2300700"/>
              <a:ext cx="15081" cy="150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11"/>
            <p:cNvSpPr/>
            <p:nvPr/>
          </p:nvSpPr>
          <p:spPr>
            <a:xfrm>
              <a:off x="651839" y="1167901"/>
              <a:ext cx="2084460" cy="151593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1"/>
            <p:cNvSpPr txBox="1"/>
            <p:nvPr/>
          </p:nvSpPr>
          <p:spPr>
            <a:xfrm>
              <a:off x="957101" y="1389905"/>
              <a:ext cx="1473936" cy="1071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семейный отдых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страты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. Ð. Ð¡Ð¾ÑÐ¾ÐºÐ¸Ð½: Ð¿Ð¸Ð¾Ð½ÐµÑÑÐºÐ¸Ð¹ Ð¿Ð¾Ð´ÑÐ¾Ð´ Ðº Ð´Ð¸Ð°Ð³Ð½Ð¾ÑÑÐ¸ÐºÐµ Ð´Ð¸Ð½Ð°Ð¼Ð¸ÑÐ½Ð¾Ð³Ð¾ ÑÑÐ»Ð¾Ð¶Ð½ÑÑÑÐµÐ³Ð¾ÑÑ  ÑÐ¾ÑÐ¸ÑÐ¼Ð° - Ð¡ÐÐ¦ÐÐÐÐÐÐÐ¯. Ð¡ÐÐ¦ÐÐÐÐ¬ÐÐÐ¯ ÐÐÐÐÐÐÐ¡Ð¢ÐÐÐ ÐÐÐÐÐ" id="284" name="Google Shape;284;p12"/>
          <p:cNvPicPr preferRelativeResize="0"/>
          <p:nvPr/>
        </p:nvPicPr>
        <p:blipFill rotWithShape="1">
          <a:blip r:embed="rId3">
            <a:alphaModFix/>
          </a:blip>
          <a:srcRect b="1403" l="701" r="2161" t="894"/>
          <a:stretch/>
        </p:blipFill>
        <p:spPr>
          <a:xfrm>
            <a:off x="1104899" y="1428849"/>
            <a:ext cx="3993311" cy="529547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285" name="Google Shape;285;p12"/>
          <p:cNvGrpSpPr/>
          <p:nvPr/>
        </p:nvGrpSpPr>
        <p:grpSpPr>
          <a:xfrm>
            <a:off x="5236234" y="1428849"/>
            <a:ext cx="5849348" cy="1008112"/>
            <a:chOff x="1728191" y="1861461"/>
            <a:chExt cx="4464497" cy="854501"/>
          </a:xfrm>
        </p:grpSpPr>
        <p:sp>
          <p:nvSpPr>
            <p:cNvPr id="286" name="Google Shape;286;p12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страта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 (лат. stratum - слой) – это социаль- ный слой, объединённый каким-либо общим общест- венным признаком (имущественным, профессиональ- ным или иным)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88" name="Google Shape;288;p12"/>
          <p:cNvGrpSpPr/>
          <p:nvPr/>
        </p:nvGrpSpPr>
        <p:grpSpPr>
          <a:xfrm>
            <a:off x="5236234" y="4394982"/>
            <a:ext cx="5849348" cy="860255"/>
            <a:chOff x="1728191" y="1861461"/>
            <a:chExt cx="4464497" cy="854501"/>
          </a:xfrm>
        </p:grpSpPr>
        <p:sp>
          <p:nvSpPr>
            <p:cNvPr id="289" name="Google Shape;289;p12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2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Российско-американский социолог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Питирим Сорокин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в первой половине ХХ в. обосновал критерии принад- лежности людей к той или иной страте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91" name="Google Shape;291;p12"/>
          <p:cNvSpPr txBox="1"/>
          <p:nvPr/>
        </p:nvSpPr>
        <p:spPr>
          <a:xfrm>
            <a:off x="5098210" y="6443933"/>
            <a:ext cx="2897421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Питирим Сорокин</a:t>
            </a:r>
            <a:endParaRPr/>
          </a:p>
        </p:txBody>
      </p:sp>
      <p:grpSp>
        <p:nvGrpSpPr>
          <p:cNvPr id="292" name="Google Shape;292;p12"/>
          <p:cNvGrpSpPr/>
          <p:nvPr/>
        </p:nvGrpSpPr>
        <p:grpSpPr>
          <a:xfrm>
            <a:off x="5236234" y="2576162"/>
            <a:ext cx="5849348" cy="1008112"/>
            <a:chOff x="1728191" y="1861461"/>
            <a:chExt cx="4464497" cy="854501"/>
          </a:xfrm>
        </p:grpSpPr>
        <p:sp>
          <p:nvSpPr>
            <p:cNvPr id="293" name="Google Shape;293;p12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2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стратификация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деление общества на большие социальные группы, расположенные ие- рархически по критерию социального неравенства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страты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0" name="Google Shape;300;p13"/>
          <p:cNvGrpSpPr/>
          <p:nvPr/>
        </p:nvGrpSpPr>
        <p:grpSpPr>
          <a:xfrm>
            <a:off x="1106283" y="1830236"/>
            <a:ext cx="9995805" cy="4344840"/>
            <a:chOff x="1383" y="268855"/>
            <a:chExt cx="9995805" cy="4344840"/>
          </a:xfrm>
        </p:grpSpPr>
        <p:sp>
          <p:nvSpPr>
            <p:cNvPr id="301" name="Google Shape;301;p13"/>
            <p:cNvSpPr/>
            <p:nvPr/>
          </p:nvSpPr>
          <p:spPr>
            <a:xfrm>
              <a:off x="8455307" y="2582815"/>
              <a:ext cx="91440" cy="50941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3"/>
            <p:cNvSpPr/>
            <p:nvPr/>
          </p:nvSpPr>
          <p:spPr>
            <a:xfrm>
              <a:off x="4999286" y="1052425"/>
              <a:ext cx="3501741" cy="5094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3"/>
            <p:cNvSpPr/>
            <p:nvPr/>
          </p:nvSpPr>
          <p:spPr>
            <a:xfrm>
              <a:off x="4953566" y="2582815"/>
              <a:ext cx="91440" cy="50941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3"/>
            <p:cNvSpPr/>
            <p:nvPr/>
          </p:nvSpPr>
          <p:spPr>
            <a:xfrm>
              <a:off x="4953566" y="1052425"/>
              <a:ext cx="91440" cy="50941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3"/>
            <p:cNvSpPr/>
            <p:nvPr/>
          </p:nvSpPr>
          <p:spPr>
            <a:xfrm>
              <a:off x="1451825" y="2582815"/>
              <a:ext cx="91440" cy="50941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3"/>
            <p:cNvSpPr/>
            <p:nvPr/>
          </p:nvSpPr>
          <p:spPr>
            <a:xfrm>
              <a:off x="1497545" y="1052425"/>
              <a:ext cx="3501741" cy="50941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13"/>
            <p:cNvSpPr/>
            <p:nvPr/>
          </p:nvSpPr>
          <p:spPr>
            <a:xfrm>
              <a:off x="1727341" y="268855"/>
              <a:ext cx="6543889" cy="7835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3"/>
            <p:cNvSpPr txBox="1"/>
            <p:nvPr/>
          </p:nvSpPr>
          <p:spPr>
            <a:xfrm>
              <a:off x="1727341" y="268855"/>
              <a:ext cx="6543889" cy="7835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Критерии принадлежности к страте (по П.Сорокину)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1383" y="1561844"/>
              <a:ext cx="2992322" cy="10209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3"/>
            <p:cNvSpPr txBox="1"/>
            <p:nvPr/>
          </p:nvSpPr>
          <p:spPr>
            <a:xfrm>
              <a:off x="1383" y="1561844"/>
              <a:ext cx="2992322" cy="10209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1383" y="3092233"/>
              <a:ext cx="2992322" cy="15214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3"/>
            <p:cNvSpPr txBox="1"/>
            <p:nvPr/>
          </p:nvSpPr>
          <p:spPr>
            <a:xfrm>
              <a:off x="1383" y="3092233"/>
              <a:ext cx="2992322" cy="15214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 и богатство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503125" y="1561844"/>
              <a:ext cx="2992322" cy="10209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3"/>
            <p:cNvSpPr txBox="1"/>
            <p:nvPr/>
          </p:nvSpPr>
          <p:spPr>
            <a:xfrm>
              <a:off x="3503125" y="1561844"/>
              <a:ext cx="2992322" cy="10209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503125" y="3092233"/>
              <a:ext cx="2992322" cy="15214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3"/>
            <p:cNvSpPr txBox="1"/>
            <p:nvPr/>
          </p:nvSpPr>
          <p:spPr>
            <a:xfrm>
              <a:off x="3503125" y="3092233"/>
              <a:ext cx="2992322" cy="15214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 и влияние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7004866" y="1561844"/>
              <a:ext cx="2992322" cy="10209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3"/>
            <p:cNvSpPr txBox="1"/>
            <p:nvPr/>
          </p:nvSpPr>
          <p:spPr>
            <a:xfrm>
              <a:off x="7004866" y="1561844"/>
              <a:ext cx="2992322" cy="10209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профессиональный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7004866" y="3092233"/>
              <a:ext cx="2992322" cy="15214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3"/>
            <p:cNvSpPr txBox="1"/>
            <p:nvPr/>
          </p:nvSpPr>
          <p:spPr>
            <a:xfrm>
              <a:off x="7004866" y="3092233"/>
              <a:ext cx="2992322" cy="15214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мастерство, профессиональ- ные навыки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страты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6" name="Google Shape;326;p14"/>
          <p:cNvGrpSpPr/>
          <p:nvPr/>
        </p:nvGrpSpPr>
        <p:grpSpPr>
          <a:xfrm>
            <a:off x="2162413" y="1881654"/>
            <a:ext cx="7984618" cy="2543454"/>
            <a:chOff x="4134" y="708492"/>
            <a:chExt cx="7984618" cy="2543454"/>
          </a:xfrm>
        </p:grpSpPr>
        <p:sp>
          <p:nvSpPr>
            <p:cNvPr id="327" name="Google Shape;327;p14"/>
            <p:cNvSpPr/>
            <p:nvPr/>
          </p:nvSpPr>
          <p:spPr>
            <a:xfrm>
              <a:off x="3996444" y="1570762"/>
              <a:ext cx="3130039" cy="362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14"/>
            <p:cNvSpPr/>
            <p:nvPr/>
          </p:nvSpPr>
          <p:spPr>
            <a:xfrm>
              <a:off x="3996444" y="1570762"/>
              <a:ext cx="1043346" cy="362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4"/>
            <p:cNvSpPr/>
            <p:nvPr/>
          </p:nvSpPr>
          <p:spPr>
            <a:xfrm>
              <a:off x="2953097" y="1570762"/>
              <a:ext cx="1043346" cy="3621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4"/>
            <p:cNvSpPr/>
            <p:nvPr/>
          </p:nvSpPr>
          <p:spPr>
            <a:xfrm>
              <a:off x="866404" y="1570762"/>
              <a:ext cx="3130039" cy="3621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4"/>
            <p:cNvSpPr/>
            <p:nvPr/>
          </p:nvSpPr>
          <p:spPr>
            <a:xfrm>
              <a:off x="1938904" y="708492"/>
              <a:ext cx="4115079" cy="862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4"/>
            <p:cNvSpPr txBox="1"/>
            <p:nvPr/>
          </p:nvSpPr>
          <p:spPr>
            <a:xfrm>
              <a:off x="1938904" y="708492"/>
              <a:ext cx="4115079" cy="862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Критерии принадлежности к страте (современная социология)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4"/>
            <p:cNvSpPr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4"/>
            <p:cNvSpPr txBox="1"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4"/>
            <p:cNvSpPr/>
            <p:nvPr/>
          </p:nvSpPr>
          <p:spPr>
            <a:xfrm>
              <a:off x="2090827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4"/>
            <p:cNvSpPr txBox="1"/>
            <p:nvPr/>
          </p:nvSpPr>
          <p:spPr>
            <a:xfrm>
              <a:off x="2090827" y="1932915"/>
              <a:ext cx="1724539" cy="131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4"/>
            <p:cNvSpPr/>
            <p:nvPr/>
          </p:nvSpPr>
          <p:spPr>
            <a:xfrm>
              <a:off x="4177520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4"/>
            <p:cNvSpPr txBox="1"/>
            <p:nvPr/>
          </p:nvSpPr>
          <p:spPr>
            <a:xfrm>
              <a:off x="4177520" y="1932915"/>
              <a:ext cx="1724539" cy="131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4"/>
            <p:cNvSpPr/>
            <p:nvPr/>
          </p:nvSpPr>
          <p:spPr>
            <a:xfrm>
              <a:off x="6264213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4"/>
            <p:cNvSpPr txBox="1"/>
            <p:nvPr/>
          </p:nvSpPr>
          <p:spPr>
            <a:xfrm>
              <a:off x="6264213" y="1932915"/>
              <a:ext cx="1724539" cy="131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престиж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41" name="Google Shape;341;p14"/>
          <p:cNvGrpSpPr/>
          <p:nvPr/>
        </p:nvGrpSpPr>
        <p:grpSpPr>
          <a:xfrm>
            <a:off x="1104900" y="5349626"/>
            <a:ext cx="9980682" cy="757876"/>
            <a:chOff x="1728191" y="1861461"/>
            <a:chExt cx="4464497" cy="854501"/>
          </a:xfrm>
        </p:grpSpPr>
        <p:sp>
          <p:nvSpPr>
            <p:cNvPr id="342" name="Google Shape;342;p14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4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Престиж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оценка в общественном мнении той или иной профессии, должности, рода занятий человека, социальной привлекательности той или иной позиции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44" name="Google Shape;344;p14"/>
          <p:cNvSpPr/>
          <p:nvPr/>
        </p:nvSpPr>
        <p:spPr>
          <a:xfrm>
            <a:off x="9076355" y="4507163"/>
            <a:ext cx="576064" cy="734451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страты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0" name="Google Shape;350;p15"/>
          <p:cNvGrpSpPr/>
          <p:nvPr/>
        </p:nvGrpSpPr>
        <p:grpSpPr>
          <a:xfrm>
            <a:off x="2047354" y="1709434"/>
            <a:ext cx="1724539" cy="864096"/>
            <a:chOff x="4134" y="1932915"/>
            <a:chExt cx="1724539" cy="1319031"/>
          </a:xfrm>
        </p:grpSpPr>
        <p:sp>
          <p:nvSpPr>
            <p:cNvPr id="351" name="Google Shape;351;p15"/>
            <p:cNvSpPr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5"/>
            <p:cNvSpPr txBox="1"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3" name="Google Shape;353;p15"/>
          <p:cNvGrpSpPr/>
          <p:nvPr/>
        </p:nvGrpSpPr>
        <p:grpSpPr>
          <a:xfrm>
            <a:off x="4134047" y="1709434"/>
            <a:ext cx="1724539" cy="864096"/>
            <a:chOff x="2090827" y="1932915"/>
            <a:chExt cx="1724539" cy="1319031"/>
          </a:xfrm>
        </p:grpSpPr>
        <p:sp>
          <p:nvSpPr>
            <p:cNvPr id="354" name="Google Shape;354;p15"/>
            <p:cNvSpPr/>
            <p:nvPr/>
          </p:nvSpPr>
          <p:spPr>
            <a:xfrm>
              <a:off x="2090827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5"/>
            <p:cNvSpPr txBox="1"/>
            <p:nvPr/>
          </p:nvSpPr>
          <p:spPr>
            <a:xfrm>
              <a:off x="2090827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6" name="Google Shape;356;p15"/>
          <p:cNvGrpSpPr/>
          <p:nvPr/>
        </p:nvGrpSpPr>
        <p:grpSpPr>
          <a:xfrm>
            <a:off x="6220740" y="1709434"/>
            <a:ext cx="1724539" cy="864096"/>
            <a:chOff x="4177520" y="1932915"/>
            <a:chExt cx="1724539" cy="1319031"/>
          </a:xfrm>
        </p:grpSpPr>
        <p:sp>
          <p:nvSpPr>
            <p:cNvPr id="357" name="Google Shape;357;p15"/>
            <p:cNvSpPr/>
            <p:nvPr/>
          </p:nvSpPr>
          <p:spPr>
            <a:xfrm>
              <a:off x="4177520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5"/>
            <p:cNvSpPr txBox="1"/>
            <p:nvPr/>
          </p:nvSpPr>
          <p:spPr>
            <a:xfrm>
              <a:off x="4177520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9" name="Google Shape;359;p15"/>
          <p:cNvGrpSpPr/>
          <p:nvPr/>
        </p:nvGrpSpPr>
        <p:grpSpPr>
          <a:xfrm>
            <a:off x="8307433" y="1709434"/>
            <a:ext cx="1724539" cy="864096"/>
            <a:chOff x="6264213" y="1932915"/>
            <a:chExt cx="1724539" cy="1319031"/>
          </a:xfrm>
        </p:grpSpPr>
        <p:sp>
          <p:nvSpPr>
            <p:cNvPr id="360" name="Google Shape;360;p15"/>
            <p:cNvSpPr/>
            <p:nvPr/>
          </p:nvSpPr>
          <p:spPr>
            <a:xfrm>
              <a:off x="6264213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5"/>
            <p:cNvSpPr txBox="1"/>
            <p:nvPr/>
          </p:nvSpPr>
          <p:spPr>
            <a:xfrm>
              <a:off x="6264213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престиж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62" name="Google Shape;362;p15"/>
          <p:cNvSpPr/>
          <p:nvPr/>
        </p:nvSpPr>
        <p:spPr>
          <a:xfrm>
            <a:off x="8881670" y="2645538"/>
            <a:ext cx="576064" cy="734451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3" name="Google Shape;363;p15"/>
          <p:cNvSpPr/>
          <p:nvPr/>
        </p:nvSpPr>
        <p:spPr>
          <a:xfrm>
            <a:off x="6794977" y="2645538"/>
            <a:ext cx="576064" cy="734451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4" name="Google Shape;364;p15"/>
          <p:cNvSpPr/>
          <p:nvPr/>
        </p:nvSpPr>
        <p:spPr>
          <a:xfrm>
            <a:off x="4638103" y="2645538"/>
            <a:ext cx="576064" cy="734451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5" name="Google Shape;365;p15"/>
          <p:cNvSpPr/>
          <p:nvPr/>
        </p:nvSpPr>
        <p:spPr>
          <a:xfrm>
            <a:off x="2621591" y="2645538"/>
            <a:ext cx="576064" cy="734451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66" name="Google Shape;366;p15"/>
          <p:cNvGrpSpPr/>
          <p:nvPr/>
        </p:nvGrpSpPr>
        <p:grpSpPr>
          <a:xfrm>
            <a:off x="2047354" y="3509634"/>
            <a:ext cx="7984618" cy="648072"/>
            <a:chOff x="1728191" y="1861461"/>
            <a:chExt cx="4464497" cy="854501"/>
          </a:xfrm>
        </p:grpSpPr>
        <p:sp>
          <p:nvSpPr>
            <p:cNvPr id="367" name="Google Shape;367;p15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5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место человека в обществе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69" name="Google Shape;369;p15"/>
          <p:cNvGrpSpPr/>
          <p:nvPr/>
        </p:nvGrpSpPr>
        <p:grpSpPr>
          <a:xfrm>
            <a:off x="2047354" y="5105753"/>
            <a:ext cx="7984618" cy="648072"/>
            <a:chOff x="1728191" y="1861461"/>
            <a:chExt cx="4464497" cy="854501"/>
          </a:xfrm>
        </p:grpSpPr>
        <p:sp>
          <p:nvSpPr>
            <p:cNvPr id="370" name="Google Shape;370;p15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5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перемещения человека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72" name="Google Shape;372;p15"/>
          <p:cNvSpPr/>
          <p:nvPr/>
        </p:nvSpPr>
        <p:spPr>
          <a:xfrm>
            <a:off x="5676911" y="4273287"/>
            <a:ext cx="576064" cy="734451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73" name="Google Shape;373;p15"/>
          <p:cNvGrpSpPr/>
          <p:nvPr/>
        </p:nvGrpSpPr>
        <p:grpSpPr>
          <a:xfrm>
            <a:off x="2047354" y="5753825"/>
            <a:ext cx="3958901" cy="648072"/>
            <a:chOff x="1728191" y="1861461"/>
            <a:chExt cx="4464497" cy="854501"/>
          </a:xfrm>
        </p:grpSpPr>
        <p:sp>
          <p:nvSpPr>
            <p:cNvPr id="374" name="Google Shape;374;p15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5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6" name="Google Shape;376;p15"/>
          <p:cNvGrpSpPr/>
          <p:nvPr/>
        </p:nvGrpSpPr>
        <p:grpSpPr>
          <a:xfrm>
            <a:off x="6006255" y="5753825"/>
            <a:ext cx="4025717" cy="648072"/>
            <a:chOff x="1728191" y="1861461"/>
            <a:chExt cx="4464497" cy="854501"/>
          </a:xfrm>
        </p:grpSpPr>
        <p:sp>
          <p:nvSpPr>
            <p:cNvPr id="377" name="Google Shape;377;p15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5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составе группы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страты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84" name="Google Shape;384;p16"/>
          <p:cNvGrpSpPr/>
          <p:nvPr/>
        </p:nvGrpSpPr>
        <p:grpSpPr>
          <a:xfrm>
            <a:off x="1104900" y="2546196"/>
            <a:ext cx="3620201" cy="864096"/>
            <a:chOff x="4134" y="1932915"/>
            <a:chExt cx="1724539" cy="1319031"/>
          </a:xfrm>
        </p:grpSpPr>
        <p:sp>
          <p:nvSpPr>
            <p:cNvPr id="385" name="Google Shape;385;p16"/>
            <p:cNvSpPr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6"/>
            <p:cNvSpPr txBox="1"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Стратификационный профиль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87" name="Google Shape;387;p16"/>
          <p:cNvGrpSpPr/>
          <p:nvPr/>
        </p:nvGrpSpPr>
        <p:grpSpPr>
          <a:xfrm>
            <a:off x="7465381" y="2546196"/>
            <a:ext cx="3620201" cy="864096"/>
            <a:chOff x="4134" y="1932915"/>
            <a:chExt cx="1724539" cy="1319031"/>
          </a:xfrm>
        </p:grpSpPr>
        <p:sp>
          <p:nvSpPr>
            <p:cNvPr id="388" name="Google Shape;388;p16"/>
            <p:cNvSpPr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6"/>
            <p:cNvSpPr txBox="1"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Профиль стратификации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0" name="Google Shape;390;p16"/>
          <p:cNvGrpSpPr/>
          <p:nvPr/>
        </p:nvGrpSpPr>
        <p:grpSpPr>
          <a:xfrm>
            <a:off x="1104900" y="3581365"/>
            <a:ext cx="3620201" cy="1473713"/>
            <a:chOff x="4134" y="1932915"/>
            <a:chExt cx="1724539" cy="1319031"/>
          </a:xfrm>
        </p:grpSpPr>
        <p:sp>
          <p:nvSpPr>
            <p:cNvPr id="391" name="Google Shape;391;p16"/>
            <p:cNvSpPr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6"/>
            <p:cNvSpPr txBox="1"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Графическое выражение положе- ния конкретного человека на че- тырёх шкалах стратификации (доход, власть, образование, престиж)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3" name="Google Shape;393;p16"/>
          <p:cNvGrpSpPr/>
          <p:nvPr/>
        </p:nvGrpSpPr>
        <p:grpSpPr>
          <a:xfrm>
            <a:off x="7465381" y="3581365"/>
            <a:ext cx="3620201" cy="1473713"/>
            <a:chOff x="4134" y="1932915"/>
            <a:chExt cx="1724539" cy="1319031"/>
          </a:xfrm>
        </p:grpSpPr>
        <p:sp>
          <p:nvSpPr>
            <p:cNvPr id="394" name="Google Shape;394;p16"/>
            <p:cNvSpPr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6"/>
            <p:cNvSpPr txBox="1"/>
            <p:nvPr/>
          </p:nvSpPr>
          <p:spPr>
            <a:xfrm>
              <a:off x="4134" y="1932915"/>
              <a:ext cx="1724539" cy="1319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Графическое выражение соотно- шения социальных слоёв, классов в конкретном обществе (пирами- да, ромб)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96" name="Google Shape;396;p16"/>
          <p:cNvSpPr/>
          <p:nvPr/>
        </p:nvSpPr>
        <p:spPr>
          <a:xfrm>
            <a:off x="5142022" y="2521044"/>
            <a:ext cx="1906438" cy="914400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страты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02" name="Google Shape;402;p17"/>
          <p:cNvGrpSpPr/>
          <p:nvPr/>
        </p:nvGrpSpPr>
        <p:grpSpPr>
          <a:xfrm>
            <a:off x="2855636" y="1487008"/>
            <a:ext cx="6460149" cy="453935"/>
            <a:chOff x="1728191" y="1861461"/>
            <a:chExt cx="4464497" cy="854501"/>
          </a:xfrm>
        </p:grpSpPr>
        <p:sp>
          <p:nvSpPr>
            <p:cNvPr id="403" name="Google Shape;403;p17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7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Соотношение социальных слоёв, классов в обществе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405" name="Google Shape;40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0413" y="2146500"/>
            <a:ext cx="7091176" cy="4521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2" name="Google Shape;412;p18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§2.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13" name="Google Shape;41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социальной структуры. Горизонтальная и вертикальная организация общества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Социальные классы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Социальные страты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социальной структуры. Горизонтальная и вертикальная организация общества</a:t>
            </a:r>
            <a:endParaRPr/>
          </a:p>
        </p:txBody>
      </p:sp>
      <p:sp>
        <p:nvSpPr>
          <p:cNvPr id="139" name="Google Shape;139;p3"/>
          <p:cNvSpPr txBox="1"/>
          <p:nvPr/>
        </p:nvSpPr>
        <p:spPr>
          <a:xfrm>
            <a:off x="1104900" y="1708449"/>
            <a:ext cx="9980682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Социальная структура общества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распределение социальных групп, совокупность связей и способы взаимодействия между ними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3"/>
          <p:cNvGrpSpPr/>
          <p:nvPr/>
        </p:nvGrpSpPr>
        <p:grpSpPr>
          <a:xfrm>
            <a:off x="2104978" y="2890068"/>
            <a:ext cx="8001287" cy="2607263"/>
            <a:chOff x="42185" y="0"/>
            <a:chExt cx="8001287" cy="2607263"/>
          </a:xfrm>
        </p:grpSpPr>
        <p:sp>
          <p:nvSpPr>
            <p:cNvPr id="141" name="Google Shape;141;p3"/>
            <p:cNvSpPr/>
            <p:nvPr/>
          </p:nvSpPr>
          <p:spPr>
            <a:xfrm>
              <a:off x="4032447" y="719535"/>
              <a:ext cx="2151767" cy="5450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51724"/>
                  </a:lnTo>
                  <a:lnTo>
                    <a:pt x="120000" y="51724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1901442" y="719535"/>
              <a:ext cx="2131005" cy="54504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1724"/>
                  </a:lnTo>
                  <a:lnTo>
                    <a:pt x="0" y="51724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1353636" y="0"/>
              <a:ext cx="5357623" cy="7195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3"/>
            <p:cNvSpPr txBox="1"/>
            <p:nvPr/>
          </p:nvSpPr>
          <p:spPr>
            <a:xfrm>
              <a:off x="1353636" y="0"/>
              <a:ext cx="5357623" cy="7195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структура общества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42185" y="1264579"/>
              <a:ext cx="3718515" cy="13426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42185" y="1264579"/>
              <a:ext cx="3718515" cy="1342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горизонтальная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4324957" y="1264579"/>
              <a:ext cx="3718515" cy="13426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4324957" y="1264579"/>
              <a:ext cx="3718515" cy="1342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вертикальная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социальной структуры. Горизонтальная и вертикальная организация общества</a:t>
            </a:r>
            <a:endParaRPr/>
          </a:p>
        </p:txBody>
      </p:sp>
      <p:graphicFrame>
        <p:nvGraphicFramePr>
          <p:cNvPr id="154" name="Google Shape;154;p4"/>
          <p:cNvGraphicFramePr/>
          <p:nvPr/>
        </p:nvGraphicFramePr>
        <p:xfrm>
          <a:off x="110490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{4FAD7334-73B3-4F4F-8196-B742BE73E30E}</a:tableStyleId>
              </a:tblPr>
              <a:tblGrid>
                <a:gridCol w="2903475"/>
                <a:gridCol w="7077200"/>
              </a:tblGrid>
              <a:tr h="4971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Горизонтальная структура общества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47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Демографические группы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Мужчины и женщины 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Возрастные группы 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Трудоспособное и нетрудоспособное население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47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Этнические группы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Родо-племенные общности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Народности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3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Конфессиональные груп- 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Распределение по религиям и конфессиям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3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Профессиональные груп- 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Профессиональные группы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3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Поселенческие группы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Городское население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Сельское население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социальной структуры. Горизонтальная и вертикальная организация общества</a:t>
            </a:r>
            <a:endParaRPr/>
          </a:p>
        </p:txBody>
      </p:sp>
      <p:grpSp>
        <p:nvGrpSpPr>
          <p:cNvPr id="160" name="Google Shape;160;p5"/>
          <p:cNvGrpSpPr/>
          <p:nvPr/>
        </p:nvGrpSpPr>
        <p:grpSpPr>
          <a:xfrm>
            <a:off x="2138898" y="2031969"/>
            <a:ext cx="7912685" cy="4032453"/>
            <a:chOff x="4097" y="648069"/>
            <a:chExt cx="7912685" cy="4032453"/>
          </a:xfrm>
        </p:grpSpPr>
        <p:sp>
          <p:nvSpPr>
            <p:cNvPr id="161" name="Google Shape;161;p5"/>
            <p:cNvSpPr/>
            <p:nvPr/>
          </p:nvSpPr>
          <p:spPr>
            <a:xfrm>
              <a:off x="3960439" y="2715963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2" name="Google Shape;162;p5"/>
            <p:cNvSpPr/>
            <p:nvPr/>
          </p:nvSpPr>
          <p:spPr>
            <a:xfrm>
              <a:off x="3960439" y="2715963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3" name="Google Shape;163;p5"/>
            <p:cNvSpPr/>
            <p:nvPr/>
          </p:nvSpPr>
          <p:spPr>
            <a:xfrm>
              <a:off x="2926492" y="2715963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4" name="Google Shape;164;p5"/>
            <p:cNvSpPr/>
            <p:nvPr/>
          </p:nvSpPr>
          <p:spPr>
            <a:xfrm>
              <a:off x="858598" y="2715963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5" name="Google Shape;165;p5"/>
            <p:cNvSpPr/>
            <p:nvPr/>
          </p:nvSpPr>
          <p:spPr>
            <a:xfrm>
              <a:off x="3914719" y="1502571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6" name="Google Shape;166;p5"/>
            <p:cNvSpPr/>
            <p:nvPr/>
          </p:nvSpPr>
          <p:spPr>
            <a:xfrm>
              <a:off x="1440155" y="648069"/>
              <a:ext cx="5040568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5"/>
            <p:cNvSpPr txBox="1"/>
            <p:nvPr/>
          </p:nvSpPr>
          <p:spPr>
            <a:xfrm>
              <a:off x="1440155" y="648069"/>
              <a:ext cx="5040568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Вертикальная структура общества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" name="Google Shape;168;p5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5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группы в зависимости от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0" name="Google Shape;170;p5"/>
            <p:cNvSpPr/>
            <p:nvPr/>
          </p:nvSpPr>
          <p:spPr>
            <a:xfrm>
              <a:off x="4097" y="3074854"/>
              <a:ext cx="1709003" cy="16056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5"/>
            <p:cNvSpPr txBox="1"/>
            <p:nvPr/>
          </p:nvSpPr>
          <p:spPr>
            <a:xfrm>
              <a:off x="4097" y="3074854"/>
              <a:ext cx="1709003" cy="160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наличия у людей собственности и дохода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2071991" y="3074854"/>
              <a:ext cx="1709003" cy="16056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5"/>
            <p:cNvSpPr txBox="1"/>
            <p:nvPr/>
          </p:nvSpPr>
          <p:spPr>
            <a:xfrm>
              <a:off x="2071991" y="3074854"/>
              <a:ext cx="1709003" cy="160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обладания властью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4139885" y="3074854"/>
              <a:ext cx="1709003" cy="16056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 txBox="1"/>
            <p:nvPr/>
          </p:nvSpPr>
          <p:spPr>
            <a:xfrm>
              <a:off x="4139885" y="3074854"/>
              <a:ext cx="1709003" cy="160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уровня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6207779" y="3074854"/>
              <a:ext cx="1709003" cy="16056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5"/>
            <p:cNvSpPr txBox="1"/>
            <p:nvPr/>
          </p:nvSpPr>
          <p:spPr>
            <a:xfrm>
              <a:off x="6207779" y="3074854"/>
              <a:ext cx="1709003" cy="160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престижности занимаемой позиции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социальной структуры. Горизонтальная и вертикальная организация общества</a:t>
            </a:r>
            <a:endParaRPr/>
          </a:p>
        </p:txBody>
      </p:sp>
      <p:pic>
        <p:nvPicPr>
          <p:cNvPr id="183" name="Google Shape;18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899" y="1408601"/>
            <a:ext cx="4243477" cy="530086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84" name="Google Shape;184;p6"/>
          <p:cNvGrpSpPr/>
          <p:nvPr/>
        </p:nvGrpSpPr>
        <p:grpSpPr>
          <a:xfrm>
            <a:off x="5414391" y="1426402"/>
            <a:ext cx="1598883" cy="854501"/>
            <a:chOff x="1728191" y="1861461"/>
            <a:chExt cx="4464497" cy="854501"/>
          </a:xfrm>
        </p:grpSpPr>
        <p:sp>
          <p:nvSpPr>
            <p:cNvPr id="185" name="Google Shape;185;p6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6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Классовый подход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7" name="Google Shape;187;p6"/>
          <p:cNvGrpSpPr/>
          <p:nvPr/>
        </p:nvGrpSpPr>
        <p:grpSpPr>
          <a:xfrm>
            <a:off x="8678174" y="1408601"/>
            <a:ext cx="2403961" cy="854501"/>
            <a:chOff x="1728191" y="1861461"/>
            <a:chExt cx="4464497" cy="854501"/>
          </a:xfrm>
        </p:grpSpPr>
        <p:sp>
          <p:nvSpPr>
            <p:cNvPr id="188" name="Google Shape;188;p6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6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Вертикальная структура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0" name="Google Shape;190;p6"/>
          <p:cNvGrpSpPr/>
          <p:nvPr/>
        </p:nvGrpSpPr>
        <p:grpSpPr>
          <a:xfrm>
            <a:off x="5477774" y="2920770"/>
            <a:ext cx="5743755" cy="1067117"/>
            <a:chOff x="1728191" y="1861461"/>
            <a:chExt cx="4464497" cy="854501"/>
          </a:xfrm>
        </p:grpSpPr>
        <p:sp>
          <p:nvSpPr>
            <p:cNvPr id="191" name="Google Shape;191;p6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6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Классы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большие социальные группы, разли- чающиеся по их месту и роли в системе производства и распределения благ, а  также - по относительной доле потребляемых благ 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3" name="Google Shape;193;p6"/>
          <p:cNvSpPr/>
          <p:nvPr/>
        </p:nvSpPr>
        <p:spPr>
          <a:xfrm>
            <a:off x="7021990" y="1475588"/>
            <a:ext cx="1656184" cy="710484"/>
          </a:xfrm>
          <a:prstGeom prst="rightArrow">
            <a:avLst>
              <a:gd fmla="val 50000" name="adj1"/>
              <a:gd fmla="val 97352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6"/>
          <p:cNvSpPr/>
          <p:nvPr/>
        </p:nvSpPr>
        <p:spPr>
          <a:xfrm>
            <a:off x="9248927" y="2293570"/>
            <a:ext cx="864096" cy="555192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5" name="Google Shape;195;p6"/>
          <p:cNvGrpSpPr/>
          <p:nvPr/>
        </p:nvGrpSpPr>
        <p:grpSpPr>
          <a:xfrm>
            <a:off x="5477774" y="4310684"/>
            <a:ext cx="5743755" cy="1615663"/>
            <a:chOff x="1728191" y="1861461"/>
            <a:chExt cx="4464497" cy="854501"/>
          </a:xfrm>
        </p:grpSpPr>
        <p:sp>
          <p:nvSpPr>
            <p:cNvPr id="196" name="Google Shape;196;p6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6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Немецкий философ и экономист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Карл Маркс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в 1860-е гг. исследовал  закономерности развития человечес- кой цивилизации, сформулировал теорию обществен- но-экономических формаций и обращал особое вни- мание на противоречия между классами, которые, по его мнению, движут развитием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8" name="Google Shape;198;p6"/>
          <p:cNvSpPr txBox="1"/>
          <p:nvPr/>
        </p:nvSpPr>
        <p:spPr>
          <a:xfrm>
            <a:off x="5348376" y="6395473"/>
            <a:ext cx="2897421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Карл Маркс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классы</a:t>
            </a:r>
            <a:endParaRPr/>
          </a:p>
        </p:txBody>
      </p:sp>
      <p:graphicFrame>
        <p:nvGraphicFramePr>
          <p:cNvPr id="204" name="Google Shape;204;p7"/>
          <p:cNvGraphicFramePr/>
          <p:nvPr/>
        </p:nvGraphicFramePr>
        <p:xfrm>
          <a:off x="1104900" y="173946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{4FAD7334-73B3-4F4F-8196-B742BE73E30E}</a:tableStyleId>
              </a:tblPr>
              <a:tblGrid>
                <a:gridCol w="4355625"/>
                <a:gridCol w="5625050"/>
              </a:tblGrid>
              <a:tr h="6861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социальные классы в истории человечества (по К.Марксу)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453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Общественно-экономическая формация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классы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555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Первобытное общество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Бесклассовое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55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Рабовладельческое общество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Рабовладельцы и рабы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55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Феодальное общество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Феодалы и крестьяне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55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Капиталистическое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общество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Буржуазия и пролетариат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55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Коммунистическое общество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Должно стать бесклассовым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классы</a:t>
            </a:r>
            <a:endParaRPr/>
          </a:p>
        </p:txBody>
      </p:sp>
      <p:grpSp>
        <p:nvGrpSpPr>
          <p:cNvPr id="210" name="Google Shape;210;p8"/>
          <p:cNvGrpSpPr/>
          <p:nvPr/>
        </p:nvGrpSpPr>
        <p:grpSpPr>
          <a:xfrm>
            <a:off x="3778459" y="1513425"/>
            <a:ext cx="4752528" cy="555186"/>
            <a:chOff x="1728191" y="1861461"/>
            <a:chExt cx="4464497" cy="854501"/>
          </a:xfrm>
        </p:grpSpPr>
        <p:sp>
          <p:nvSpPr>
            <p:cNvPr id="211" name="Google Shape;211;p8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8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Концепция К.Маркса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3" name="Google Shape;213;p8"/>
          <p:cNvGrpSpPr/>
          <p:nvPr/>
        </p:nvGrpSpPr>
        <p:grpSpPr>
          <a:xfrm>
            <a:off x="3076723" y="2512782"/>
            <a:ext cx="6155999" cy="443590"/>
            <a:chOff x="1728191" y="1861461"/>
            <a:chExt cx="4464497" cy="854501"/>
          </a:xfrm>
        </p:grpSpPr>
        <p:sp>
          <p:nvSpPr>
            <p:cNvPr id="214" name="Google Shape;214;p8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классовые интересы противоположны и непримиримы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16" name="Google Shape;216;p8"/>
          <p:cNvSpPr/>
          <p:nvPr/>
        </p:nvSpPr>
        <p:spPr>
          <a:xfrm>
            <a:off x="5742560" y="5543889"/>
            <a:ext cx="864096" cy="555192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7" name="Google Shape;217;p8"/>
          <p:cNvSpPr/>
          <p:nvPr/>
        </p:nvSpPr>
        <p:spPr>
          <a:xfrm>
            <a:off x="5722674" y="3085542"/>
            <a:ext cx="864096" cy="555192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8" name="Google Shape;218;p8"/>
          <p:cNvGrpSpPr/>
          <p:nvPr/>
        </p:nvGrpSpPr>
        <p:grpSpPr>
          <a:xfrm>
            <a:off x="3076723" y="3748179"/>
            <a:ext cx="6155999" cy="443590"/>
            <a:chOff x="1728191" y="1861461"/>
            <a:chExt cx="4464497" cy="854501"/>
          </a:xfrm>
        </p:grpSpPr>
        <p:sp>
          <p:nvSpPr>
            <p:cNvPr id="219" name="Google Shape;219;p8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8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социалистическая революция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21" name="Google Shape;221;p8"/>
          <p:cNvSpPr/>
          <p:nvPr/>
        </p:nvSpPr>
        <p:spPr>
          <a:xfrm>
            <a:off x="5726764" y="4312478"/>
            <a:ext cx="864096" cy="555192"/>
          </a:xfrm>
          <a:prstGeom prst="downArrow">
            <a:avLst>
              <a:gd fmla="val 50000" name="adj1"/>
              <a:gd fmla="val 6896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2" name="Google Shape;222;p8"/>
          <p:cNvGrpSpPr/>
          <p:nvPr/>
        </p:nvGrpSpPr>
        <p:grpSpPr>
          <a:xfrm>
            <a:off x="3096609" y="4983576"/>
            <a:ext cx="6155999" cy="443590"/>
            <a:chOff x="1728191" y="1861461"/>
            <a:chExt cx="4464497" cy="854501"/>
          </a:xfrm>
        </p:grpSpPr>
        <p:sp>
          <p:nvSpPr>
            <p:cNvPr id="223" name="Google Shape;223;p8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8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бесклассовое общество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5" name="Google Shape;225;p8"/>
          <p:cNvGrpSpPr/>
          <p:nvPr/>
        </p:nvGrpSpPr>
        <p:grpSpPr>
          <a:xfrm>
            <a:off x="3076724" y="6218793"/>
            <a:ext cx="6155998" cy="443590"/>
            <a:chOff x="1728191" y="1861461"/>
            <a:chExt cx="4464497" cy="854501"/>
          </a:xfrm>
        </p:grpSpPr>
        <p:sp>
          <p:nvSpPr>
            <p:cNvPr id="226" name="Google Shape;226;p8"/>
            <p:cNvSpPr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8"/>
            <p:cNvSpPr txBox="1"/>
            <p:nvPr/>
          </p:nvSpPr>
          <p:spPr>
            <a:xfrm>
              <a:off x="1728191" y="1861461"/>
              <a:ext cx="446449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уничтожение социального неравенства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классы</a:t>
            </a:r>
            <a:endParaRPr/>
          </a:p>
        </p:txBody>
      </p:sp>
      <p:grpSp>
        <p:nvGrpSpPr>
          <p:cNvPr id="233" name="Google Shape;233;p9"/>
          <p:cNvGrpSpPr/>
          <p:nvPr/>
        </p:nvGrpSpPr>
        <p:grpSpPr>
          <a:xfrm>
            <a:off x="2207331" y="2037256"/>
            <a:ext cx="7775819" cy="3544170"/>
            <a:chOff x="522" y="864094"/>
            <a:chExt cx="7775819" cy="3544170"/>
          </a:xfrm>
        </p:grpSpPr>
        <p:sp>
          <p:nvSpPr>
            <p:cNvPr id="234" name="Google Shape;234;p9"/>
            <p:cNvSpPr/>
            <p:nvPr/>
          </p:nvSpPr>
          <p:spPr>
            <a:xfrm>
              <a:off x="3888432" y="2000910"/>
              <a:ext cx="2751094" cy="4774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9"/>
            <p:cNvSpPr/>
            <p:nvPr/>
          </p:nvSpPr>
          <p:spPr>
            <a:xfrm>
              <a:off x="3842712" y="2000910"/>
              <a:ext cx="91440" cy="4774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9"/>
            <p:cNvSpPr/>
            <p:nvPr/>
          </p:nvSpPr>
          <p:spPr>
            <a:xfrm>
              <a:off x="1137337" y="2000910"/>
              <a:ext cx="2751094" cy="4774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9"/>
            <p:cNvSpPr/>
            <p:nvPr/>
          </p:nvSpPr>
          <p:spPr>
            <a:xfrm>
              <a:off x="1152127" y="864094"/>
              <a:ext cx="5472608" cy="11368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9"/>
            <p:cNvSpPr txBox="1"/>
            <p:nvPr/>
          </p:nvSpPr>
          <p:spPr>
            <a:xfrm>
              <a:off x="1152127" y="864094"/>
              <a:ext cx="5472608" cy="11368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Механизмы сокращения социального неравенства нереволюционным путём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9"/>
            <p:cNvSpPr/>
            <p:nvPr/>
          </p:nvSpPr>
          <p:spPr>
            <a:xfrm>
              <a:off x="522" y="2478372"/>
              <a:ext cx="2273631" cy="19298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9"/>
            <p:cNvSpPr txBox="1"/>
            <p:nvPr/>
          </p:nvSpPr>
          <p:spPr>
            <a:xfrm>
              <a:off x="522" y="2478372"/>
              <a:ext cx="2273631" cy="19298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сотрудничество работодателей с профсоюзами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2751616" y="2478372"/>
              <a:ext cx="2273631" cy="19298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9"/>
            <p:cNvSpPr txBox="1"/>
            <p:nvPr/>
          </p:nvSpPr>
          <p:spPr>
            <a:xfrm>
              <a:off x="2751616" y="2478372"/>
              <a:ext cx="2273631" cy="19298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привлечение работников к участию в управлении компанией за счёт акционирования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5502710" y="2478372"/>
              <a:ext cx="2273631" cy="19298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9"/>
            <p:cNvSpPr txBox="1"/>
            <p:nvPr/>
          </p:nvSpPr>
          <p:spPr>
            <a:xfrm>
              <a:off x="5502710" y="2478372"/>
              <a:ext cx="2273631" cy="19298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стимулирование профессионального и карьерного роста работников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17.12.2023</vt:lpwstr>
  </property>
</Properties>
</file>