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22.xml"/>
  <Override ContentType="application/vnd.openxmlformats-officedocument.presentationml.slide+xml" PartName="/ppt/slides/slide1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custom-properties+xml" PartName="/docProps/custom.xml"/>
  <Override ContentType="application/binary" PartName="/ppt/metadata"/>
  <Override ContentType="application/vnd.openxmlformats-officedocument.presentationml.notesMaster+xml" PartName="/ppt/notesMasters/notesMaster1.xml"/>
  <Override ContentType="application/vnd.openxmlformats-officedocument.presentationml.presProps+xml" PartName="/ppt/presProps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custom-properties" Target="docProps/custom.xml"/><Relationship Id="rId2" Type="http://schemas.openxmlformats.org/package/2006/relationships/metadata/core-properties" Target="docProps/core.xml"/><Relationship Id="rId3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48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77" r:id="rId28"/>
  </p:sldIdLst>
  <p:sldSz cy="6858000" cx="12192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GoogleSlidesCustomDataVersion2">
      <go:slidesCustomData xmlns:go="http://customooxmlschemas.google.com/" r:id="rId29" roundtripDataSignature="AMtx7mgL8XX5uH9b6SLqptJ9ExMObzwiHQ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082C2607-74CA-4A90-AE6E-AB1C25B75648}">
  <a:tblStyle styleId="{082C2607-74CA-4A90-AE6E-AB1C25B75648}" styleName="Table_0">
    <a:wholeTbl>
      <a:tcTxStyle b="off" i="off">
        <a:font>
          <a:latin typeface="Euphemia"/>
          <a:ea typeface="Euphemia"/>
          <a:cs typeface="Euphemia"/>
        </a:font>
        <a:schemeClr val="dk1"/>
      </a:tcTxStyle>
      <a:tcStyle>
        <a:tcBdr>
          <a:left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insideV>
        </a:tcBdr>
        <a:fill>
          <a:solidFill>
            <a:srgbClr val="E8E8E8"/>
          </a:solidFill>
        </a:fill>
      </a:tcStyle>
    </a:wholeTbl>
    <a:band1H>
      <a:tcTxStyle/>
      <a:tcStyle>
        <a:fill>
          <a:solidFill>
            <a:srgbClr val="CFCECD"/>
          </a:solidFill>
        </a:fill>
      </a:tcStyle>
    </a:band1H>
    <a:band2H>
      <a:tcTxStyle/>
    </a:band2H>
    <a:band1V>
      <a:tcTxStyle/>
      <a:tcStyle>
        <a:fill>
          <a:solidFill>
            <a:srgbClr val="CFCECD"/>
          </a:solidFill>
        </a:fill>
      </a:tcStyle>
    </a:band1V>
    <a:band2V>
      <a:tcTxStyle/>
    </a:band2V>
    <a:lastCol>
      <a:tcTxStyle b="on" i="off">
        <a:font>
          <a:latin typeface="Euphemia"/>
          <a:ea typeface="Euphemia"/>
          <a:cs typeface="Euphemia"/>
        </a:font>
        <a:schemeClr val="lt1"/>
      </a:tcTxStyle>
      <a:tcStyle>
        <a:fill>
          <a:solidFill>
            <a:schemeClr val="accent1"/>
          </a:solidFill>
        </a:fill>
      </a:tcStyle>
    </a:lastCol>
    <a:firstCol>
      <a:tcTxStyle b="on" i="off">
        <a:font>
          <a:latin typeface="Euphemia"/>
          <a:ea typeface="Euphemia"/>
          <a:cs typeface="Euphemia"/>
        </a:font>
        <a:schemeClr val="lt1"/>
      </a:tcTxStyle>
      <a:tcStyle>
        <a:fill>
          <a:solidFill>
            <a:schemeClr val="accent1"/>
          </a:solidFill>
        </a:fill>
      </a:tcStyle>
    </a:firstCol>
    <a:lastRow>
      <a:tcTxStyle b="on" i="off">
        <a:font>
          <a:latin typeface="Euphemia"/>
          <a:ea typeface="Euphemia"/>
          <a:cs typeface="Euphemia"/>
        </a:font>
        <a:schemeClr val="lt1"/>
      </a:tcTxStyle>
      <a:tcStyle>
        <a:tcBdr>
          <a:top>
            <a:ln cap="flat" cmpd="sng" w="381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top>
        </a:tcBdr>
        <a:fill>
          <a:solidFill>
            <a:schemeClr val="accent1"/>
          </a:solidFill>
        </a:fill>
      </a:tcStyle>
    </a:lastRow>
    <a:seCell>
      <a:tcTxStyle/>
    </a:seCell>
    <a:swCell>
      <a:tcTxStyle/>
    </a:swCell>
    <a:firstRow>
      <a:tcTxStyle b="on" i="off">
        <a:font>
          <a:latin typeface="Euphemia"/>
          <a:ea typeface="Euphemia"/>
          <a:cs typeface="Euphemia"/>
        </a:font>
        <a:schemeClr val="lt1"/>
      </a:tcTxStyle>
      <a:tcStyle>
        <a:tcBdr>
          <a:bottom>
            <a:ln cap="flat" cmpd="sng" w="381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bottom>
        </a:tcBdr>
        <a:fill>
          <a:solidFill>
            <a:schemeClr val="accent1"/>
          </a:solidFill>
        </a:fill>
      </a:tcStyle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384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4.xml"/><Relationship Id="rId22" Type="http://schemas.openxmlformats.org/officeDocument/2006/relationships/slide" Target="slides/slide16.xml"/><Relationship Id="rId21" Type="http://schemas.openxmlformats.org/officeDocument/2006/relationships/slide" Target="slides/slide15.xml"/><Relationship Id="rId24" Type="http://schemas.openxmlformats.org/officeDocument/2006/relationships/slide" Target="slides/slide18.xml"/><Relationship Id="rId23" Type="http://schemas.openxmlformats.org/officeDocument/2006/relationships/slide" Target="slides/slide17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26" Type="http://schemas.openxmlformats.org/officeDocument/2006/relationships/slide" Target="slides/slide20.xml"/><Relationship Id="rId25" Type="http://schemas.openxmlformats.org/officeDocument/2006/relationships/slide" Target="slides/slide19.xml"/><Relationship Id="rId28" Type="http://schemas.openxmlformats.org/officeDocument/2006/relationships/slide" Target="slides/slide22.xml"/><Relationship Id="rId27" Type="http://schemas.openxmlformats.org/officeDocument/2006/relationships/slide" Target="slides/slide21.xml"/><Relationship Id="rId5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29" Type="http://customschemas.google.com/relationships/presentationmetadata" Target="metadata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11" Type="http://schemas.openxmlformats.org/officeDocument/2006/relationships/slide" Target="slides/slide5.xml"/><Relationship Id="rId10" Type="http://schemas.openxmlformats.org/officeDocument/2006/relationships/slide" Target="slides/slide4.xml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19" Type="http://schemas.openxmlformats.org/officeDocument/2006/relationships/slide" Target="slides/slide13.xml"/><Relationship Id="rId18" Type="http://schemas.openxmlformats.org/officeDocument/2006/relationships/slide" Target="slides/slide1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ru-RU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17" name="Google Shape;117;p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/>
          </a:p>
        </p:txBody>
      </p:sp>
      <p:sp>
        <p:nvSpPr>
          <p:cNvPr id="118" name="Google Shape;118;p1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0" name="Shape 2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" name="Google Shape;281;p1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82" name="Google Shape;282;p10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3" name="Google Shape;283;p10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7" name="Shape 2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8" name="Google Shape;288;p1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89" name="Google Shape;289;p1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0" name="Google Shape;290;p11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4" name="Shape 2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" name="Google Shape;295;p1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96" name="Google Shape;296;p1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7" name="Google Shape;297;p12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21" name="Shape 3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2" name="Google Shape;322;p1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23" name="Google Shape;323;p13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24" name="Google Shape;324;p13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42" name="Shape 3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3" name="Google Shape;343;p1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44" name="Google Shape;344;p14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45" name="Google Shape;345;p14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49" name="Shape 3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0" name="Google Shape;350;p1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51" name="Google Shape;351;p15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52" name="Google Shape;352;p15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56" name="Shape 3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7" name="Google Shape;357;p1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58" name="Google Shape;358;p16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59" name="Google Shape;359;p16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74" name="Shape 3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5" name="Google Shape;375;p1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76" name="Google Shape;376;p17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7" name="Google Shape;377;p17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81" name="Shape 3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2" name="Google Shape;382;p1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83" name="Google Shape;383;p18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84" name="Google Shape;384;p18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88" name="Shape 3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" name="Google Shape;389;p1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90" name="Google Shape;390;p19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91" name="Google Shape;391;p19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29" name="Google Shape;129;p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0" name="Google Shape;130;p2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95" name="Shape 3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6" name="Google Shape;396;p2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97" name="Google Shape;397;p20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98" name="Google Shape;398;p20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02" name="Shape 4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3" name="Google Shape;403;p2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04" name="Google Shape;404;p2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05" name="Google Shape;405;p21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29" name="Shape 4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" name="Google Shape;430;p2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31" name="Google Shape;431;p2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32" name="Google Shape;432;p22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36" name="Google Shape;136;p3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7" name="Google Shape;137;p3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8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p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60" name="Google Shape;160;p4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1" name="Google Shape;161;p4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6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p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88" name="Google Shape;188;p5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9" name="Google Shape;189;p5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2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Google Shape;203;p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04" name="Google Shape;204;p6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5" name="Google Shape;205;p6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9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Google Shape;210;p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11" name="Google Shape;211;p7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2" name="Google Shape;212;p7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0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" name="Google Shape;251;p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52" name="Google Shape;252;p8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3" name="Google Shape;253;p8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3" name="Shape 2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" name="Google Shape;274;p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75" name="Google Shape;275;p9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6" name="Google Shape;276;p9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Титульный слайд с рисунком" showMasterSp="0">
  <p:cSld name="Титульный слайд с рисунком">
    <p:spTree>
      <p:nvGrpSpPr>
        <p:cNvPr id="18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oogle Shape;19;p24"/>
          <p:cNvGrpSpPr/>
          <p:nvPr/>
        </p:nvGrpSpPr>
        <p:grpSpPr>
          <a:xfrm rot="10800000">
            <a:off x="0" y="5645510"/>
            <a:ext cx="12192000" cy="63125"/>
            <a:chOff x="507492" y="1501519"/>
            <a:chExt cx="8129016" cy="63125"/>
          </a:xfrm>
        </p:grpSpPr>
        <p:cxnSp>
          <p:nvCxnSpPr>
            <p:cNvPr id="20" name="Google Shape;20;p24"/>
            <p:cNvCxnSpPr/>
            <p:nvPr/>
          </p:nvCxnSpPr>
          <p:spPr>
            <a:xfrm>
              <a:off x="507492" y="1564644"/>
              <a:ext cx="8129016" cy="0"/>
            </a:xfrm>
            <a:prstGeom prst="straightConnector1">
              <a:avLst/>
            </a:prstGeom>
            <a:noFill/>
            <a:ln cap="flat" cmpd="sng" w="381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21" name="Google Shape;21;p24"/>
            <p:cNvCxnSpPr/>
            <p:nvPr/>
          </p:nvCxnSpPr>
          <p:spPr>
            <a:xfrm>
              <a:off x="507492" y="1501519"/>
              <a:ext cx="8129016" cy="0"/>
            </a:xfrm>
            <a:prstGeom prst="straightConnector1">
              <a:avLst/>
            </a:prstGeom>
            <a:noFill/>
            <a:ln cap="flat" cmpd="sng" w="127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</p:grpSp>
      <p:grpSp>
        <p:nvGrpSpPr>
          <p:cNvPr id="22" name="Google Shape;22;p24"/>
          <p:cNvGrpSpPr/>
          <p:nvPr/>
        </p:nvGrpSpPr>
        <p:grpSpPr>
          <a:xfrm>
            <a:off x="0" y="1143000"/>
            <a:ext cx="12192000" cy="63125"/>
            <a:chOff x="507492" y="1501519"/>
            <a:chExt cx="8129016" cy="63125"/>
          </a:xfrm>
        </p:grpSpPr>
        <p:cxnSp>
          <p:nvCxnSpPr>
            <p:cNvPr id="23" name="Google Shape;23;p24"/>
            <p:cNvCxnSpPr/>
            <p:nvPr/>
          </p:nvCxnSpPr>
          <p:spPr>
            <a:xfrm>
              <a:off x="507492" y="1564644"/>
              <a:ext cx="8129016" cy="0"/>
            </a:xfrm>
            <a:prstGeom prst="straightConnector1">
              <a:avLst/>
            </a:prstGeom>
            <a:noFill/>
            <a:ln cap="flat" cmpd="sng" w="381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24" name="Google Shape;24;p24"/>
            <p:cNvCxnSpPr/>
            <p:nvPr/>
          </p:nvCxnSpPr>
          <p:spPr>
            <a:xfrm>
              <a:off x="507492" y="1501519"/>
              <a:ext cx="8129016" cy="0"/>
            </a:xfrm>
            <a:prstGeom prst="straightConnector1">
              <a:avLst/>
            </a:prstGeom>
            <a:noFill/>
            <a:ln cap="flat" cmpd="sng" w="127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</p:grpSp>
      <p:sp>
        <p:nvSpPr>
          <p:cNvPr id="25" name="Google Shape;25;p24"/>
          <p:cNvSpPr/>
          <p:nvPr/>
        </p:nvSpPr>
        <p:spPr>
          <a:xfrm>
            <a:off x="0" y="5778124"/>
            <a:ext cx="12192000" cy="107987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" name="Google Shape;26;p24"/>
          <p:cNvSpPr/>
          <p:nvPr/>
        </p:nvSpPr>
        <p:spPr>
          <a:xfrm>
            <a:off x="0" y="0"/>
            <a:ext cx="12192000" cy="107987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" name="Google Shape;27;p24"/>
          <p:cNvSpPr txBox="1"/>
          <p:nvPr>
            <p:ph type="ctrTitle"/>
          </p:nvPr>
        </p:nvSpPr>
        <p:spPr>
          <a:xfrm>
            <a:off x="1104900" y="2292094"/>
            <a:ext cx="5734050" cy="221969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  <a:defRPr sz="4400" cap="non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" name="Google Shape;28;p24" title="Пустой заполнитель, вместо которого можно добавить изображение. Щелкните заполнитель и выберите изображение, которое требуется добавить"/>
          <p:cNvSpPr/>
          <p:nvPr>
            <p:ph idx="2" type="pic"/>
          </p:nvPr>
        </p:nvSpPr>
        <p:spPr>
          <a:xfrm>
            <a:off x="6981063" y="1310656"/>
            <a:ext cx="5210937" cy="4208604"/>
          </a:xfrm>
          <a:prstGeom prst="rect">
            <a:avLst/>
          </a:prstGeom>
          <a:solidFill>
            <a:srgbClr val="DED9D6"/>
          </a:solidFill>
          <a:ln>
            <a:noFill/>
          </a:ln>
        </p:spPr>
      </p:sp>
      <p:sp>
        <p:nvSpPr>
          <p:cNvPr id="29" name="Google Shape;29;p24"/>
          <p:cNvSpPr txBox="1"/>
          <p:nvPr>
            <p:ph idx="1" type="subTitle"/>
          </p:nvPr>
        </p:nvSpPr>
        <p:spPr>
          <a:xfrm>
            <a:off x="1104900" y="4511784"/>
            <a:ext cx="5734050" cy="9555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1pPr>
            <a:lvl2pPr lvl="1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pic>
        <p:nvPicPr>
          <p:cNvPr id="30" name="Google Shape;30;p24" title="Вкладка ленты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325880" y="0"/>
            <a:ext cx="1747524" cy="229209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Объект с подписью" type="objTx">
  <p:cSld name="OBJECT_WITH_CAPTION_TEXT"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33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5" name="Google Shape;95;p33"/>
          <p:cNvSpPr txBox="1"/>
          <p:nvPr>
            <p:ph idx="1" type="body"/>
          </p:nvPr>
        </p:nvSpPr>
        <p:spPr>
          <a:xfrm>
            <a:off x="5641848" y="1600199"/>
            <a:ext cx="5445252" cy="457200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556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2000"/>
              <a:buChar char="▪"/>
              <a:defRPr sz="2000"/>
            </a:lvl1pPr>
            <a:lvl2pPr indent="-3302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Char char="▪"/>
              <a:defRPr sz="1600"/>
            </a:lvl2pPr>
            <a:lvl3pPr indent="-3302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Char char="▪"/>
              <a:defRPr sz="1600"/>
            </a:lvl3pPr>
            <a:lvl4pPr indent="-3175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 sz="1400"/>
            </a:lvl4pPr>
            <a:lvl5pPr indent="-3175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 sz="1400"/>
            </a:lvl5pPr>
            <a:lvl6pPr indent="-3175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 sz="1400"/>
            </a:lvl6pPr>
            <a:lvl7pPr indent="-3175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 sz="1400"/>
            </a:lvl7pPr>
            <a:lvl8pPr indent="-3175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 sz="1400"/>
            </a:lvl8pPr>
            <a:lvl9pPr indent="-3175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 sz="1400"/>
            </a:lvl9pPr>
          </a:lstStyle>
          <a:p/>
        </p:txBody>
      </p:sp>
      <p:sp>
        <p:nvSpPr>
          <p:cNvPr id="96" name="Google Shape;96;p33"/>
          <p:cNvSpPr txBox="1"/>
          <p:nvPr>
            <p:ph idx="2" type="body"/>
          </p:nvPr>
        </p:nvSpPr>
        <p:spPr>
          <a:xfrm>
            <a:off x="1104900" y="1600200"/>
            <a:ext cx="4384548" cy="457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1pPr>
            <a:lvl2pPr indent="-2286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97" name="Google Shape;97;p33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8" name="Google Shape;98;p33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9" name="Google Shape;99;p33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и вертикальный текст" type="vertTx">
  <p:cSld name="VERTICAL_TEXT"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34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2" name="Google Shape;102;p34"/>
          <p:cNvSpPr txBox="1"/>
          <p:nvPr>
            <p:ph idx="1" type="body"/>
          </p:nvPr>
        </p:nvSpPr>
        <p:spPr>
          <a:xfrm rot="5400000">
            <a:off x="3810000" y="-1104900"/>
            <a:ext cx="4572000" cy="9982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2pPr>
            <a:lvl3pPr indent="-3429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3pPr>
            <a:lvl4pPr indent="-3429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4pPr>
            <a:lvl5pPr indent="-3429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9pPr>
          </a:lstStyle>
          <a:p/>
        </p:txBody>
      </p:sp>
      <p:sp>
        <p:nvSpPr>
          <p:cNvPr id="103" name="Google Shape;103;p34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4" name="Google Shape;104;p34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5" name="Google Shape;105;p34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Вертикальный заголовок и текст" showMasterSp="0" type="vertTitleAndTx">
  <p:cSld name="VERTICAL_TITLE_AND_VERTICAL_TEXT"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35"/>
          <p:cNvSpPr txBox="1"/>
          <p:nvPr>
            <p:ph type="title"/>
          </p:nvPr>
        </p:nvSpPr>
        <p:spPr>
          <a:xfrm rot="5400000">
            <a:off x="7323931" y="2413794"/>
            <a:ext cx="5811838" cy="1714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8" name="Google Shape;108;p35"/>
          <p:cNvSpPr txBox="1"/>
          <p:nvPr>
            <p:ph idx="1" type="body"/>
          </p:nvPr>
        </p:nvSpPr>
        <p:spPr>
          <a:xfrm rot="5400000">
            <a:off x="2248429" y="-778404"/>
            <a:ext cx="5811838" cy="809889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2pPr>
            <a:lvl3pPr indent="-3429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3pPr>
            <a:lvl4pPr indent="-3429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4pPr>
            <a:lvl5pPr indent="-3429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9pPr>
          </a:lstStyle>
          <a:p/>
        </p:txBody>
      </p:sp>
      <p:sp>
        <p:nvSpPr>
          <p:cNvPr id="109" name="Google Shape;109;p35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0" name="Google Shape;110;p35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1" name="Google Shape;111;p35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grpSp>
        <p:nvGrpSpPr>
          <p:cNvPr id="112" name="Google Shape;112;p35"/>
          <p:cNvGrpSpPr/>
          <p:nvPr/>
        </p:nvGrpSpPr>
        <p:grpSpPr>
          <a:xfrm rot="5400000">
            <a:off x="6514047" y="3228843"/>
            <a:ext cx="5632704" cy="84403"/>
            <a:chOff x="1073150" y="1219201"/>
            <a:chExt cx="10058400" cy="63125"/>
          </a:xfrm>
        </p:grpSpPr>
        <p:cxnSp>
          <p:nvCxnSpPr>
            <p:cNvPr id="113" name="Google Shape;113;p35"/>
            <p:cNvCxnSpPr/>
            <p:nvPr/>
          </p:nvCxnSpPr>
          <p:spPr>
            <a:xfrm rot="10800000">
              <a:off x="1073150" y="1219201"/>
              <a:ext cx="10058400" cy="0"/>
            </a:xfrm>
            <a:prstGeom prst="straightConnector1">
              <a:avLst/>
            </a:prstGeom>
            <a:noFill/>
            <a:ln cap="flat" cmpd="sng" w="381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114" name="Google Shape;114;p35"/>
            <p:cNvCxnSpPr/>
            <p:nvPr/>
          </p:nvCxnSpPr>
          <p:spPr>
            <a:xfrm rot="10800000">
              <a:off x="1073150" y="1282326"/>
              <a:ext cx="10058400" cy="0"/>
            </a:xfrm>
            <a:prstGeom prst="straightConnector1">
              <a:avLst/>
            </a:prstGeom>
            <a:noFill/>
            <a:ln cap="flat" cmpd="sng" w="127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и объект" type="obj">
  <p:cSld name="OBJECT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25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3" name="Google Shape;33;p25"/>
          <p:cNvSpPr txBox="1"/>
          <p:nvPr>
            <p:ph idx="1" type="body"/>
          </p:nvPr>
        </p:nvSpPr>
        <p:spPr>
          <a:xfrm>
            <a:off x="1104900" y="1600200"/>
            <a:ext cx="9982200" cy="457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2pPr>
            <a:lvl3pPr indent="-3429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3pPr>
            <a:lvl4pPr indent="-3429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4pPr>
            <a:lvl5pPr indent="-3429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9pPr>
          </a:lstStyle>
          <a:p/>
        </p:txBody>
      </p:sp>
      <p:sp>
        <p:nvSpPr>
          <p:cNvPr id="34" name="Google Shape;34;p25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25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6" name="Google Shape;36;p25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Только заголовок" type="titleOnly">
  <p:cSld name="TITLE_ONLY"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26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9" name="Google Shape;39;p26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0" name="Google Shape;40;p26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1" name="Google Shape;41;p26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Рисунок с подписью" type="picTx">
  <p:cSld name="PICTURE_WITH_CAPTION_TEXT">
    <p:spTree>
      <p:nvGrpSpPr>
        <p:cNvPr id="42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27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27" title="Пустой заполнитель, вместо которого можно добавить изображение. Щелкните заполнитель и выберите изображение, которое требуется добавить"/>
          <p:cNvSpPr/>
          <p:nvPr>
            <p:ph idx="2" type="pic"/>
          </p:nvPr>
        </p:nvSpPr>
        <p:spPr>
          <a:xfrm>
            <a:off x="4654671" y="1600199"/>
            <a:ext cx="6430912" cy="4572001"/>
          </a:xfrm>
          <a:prstGeom prst="rect">
            <a:avLst/>
          </a:prstGeom>
          <a:noFill/>
          <a:ln>
            <a:noFill/>
          </a:ln>
        </p:spPr>
      </p:sp>
      <p:sp>
        <p:nvSpPr>
          <p:cNvPr id="45" name="Google Shape;45;p27"/>
          <p:cNvSpPr txBox="1"/>
          <p:nvPr>
            <p:ph idx="1" type="body"/>
          </p:nvPr>
        </p:nvSpPr>
        <p:spPr>
          <a:xfrm>
            <a:off x="1104900" y="1600200"/>
            <a:ext cx="3396996" cy="457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1pPr>
            <a:lvl2pPr indent="-2286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46" name="Google Shape;46;p27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27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27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Титульный слайд" showMasterSp="0" type="title">
  <p:cSld name="TITLE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28"/>
          <p:cNvSpPr/>
          <p:nvPr/>
        </p:nvSpPr>
        <p:spPr>
          <a:xfrm>
            <a:off x="0" y="5778124"/>
            <a:ext cx="12192000" cy="107987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1" name="Google Shape;51;p28"/>
          <p:cNvSpPr/>
          <p:nvPr/>
        </p:nvSpPr>
        <p:spPr>
          <a:xfrm>
            <a:off x="0" y="0"/>
            <a:ext cx="12192000" cy="107987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2" name="Google Shape;52;p28"/>
          <p:cNvSpPr txBox="1"/>
          <p:nvPr>
            <p:ph type="ctrTitle"/>
          </p:nvPr>
        </p:nvSpPr>
        <p:spPr>
          <a:xfrm>
            <a:off x="1104900" y="2292094"/>
            <a:ext cx="10096500" cy="221969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  <a:defRPr sz="4400" cap="non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28"/>
          <p:cNvSpPr txBox="1"/>
          <p:nvPr>
            <p:ph idx="1" type="subTitle"/>
          </p:nvPr>
        </p:nvSpPr>
        <p:spPr>
          <a:xfrm>
            <a:off x="1104898" y="4511784"/>
            <a:ext cx="10096501" cy="9555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1pPr>
            <a:lvl2pPr lvl="1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54" name="Google Shape;54;p28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5" name="Google Shape;55;p28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28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pic>
        <p:nvPicPr>
          <p:cNvPr id="57" name="Google Shape;57;p28" title="Вкладка ленты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324445" y="0"/>
            <a:ext cx="1747524" cy="229209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раздела" showMasterSp="0" type="secHead">
  <p:cSld name="SECTION_HEADER"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" name="Google Shape;59;p29"/>
          <p:cNvGrpSpPr/>
          <p:nvPr/>
        </p:nvGrpSpPr>
        <p:grpSpPr>
          <a:xfrm>
            <a:off x="0" y="2514600"/>
            <a:ext cx="12192000" cy="3194035"/>
            <a:chOff x="647402" y="2514600"/>
            <a:chExt cx="10838688" cy="3194035"/>
          </a:xfrm>
        </p:grpSpPr>
        <p:grpSp>
          <p:nvGrpSpPr>
            <p:cNvPr id="60" name="Google Shape;60;p29"/>
            <p:cNvGrpSpPr/>
            <p:nvPr/>
          </p:nvGrpSpPr>
          <p:grpSpPr>
            <a:xfrm>
              <a:off x="647402" y="2514600"/>
              <a:ext cx="10838688" cy="63125"/>
              <a:chOff x="507492" y="1501519"/>
              <a:chExt cx="8129016" cy="63125"/>
            </a:xfrm>
          </p:grpSpPr>
          <p:cxnSp>
            <p:nvCxnSpPr>
              <p:cNvPr id="61" name="Google Shape;61;p29"/>
              <p:cNvCxnSpPr/>
              <p:nvPr/>
            </p:nvCxnSpPr>
            <p:spPr>
              <a:xfrm>
                <a:off x="507492" y="1564644"/>
                <a:ext cx="8129016" cy="0"/>
              </a:xfrm>
              <a:prstGeom prst="straightConnector1">
                <a:avLst/>
              </a:prstGeom>
              <a:noFill/>
              <a:ln cap="flat" cmpd="sng" w="38100">
                <a:solidFill>
                  <a:schemeClr val="dk1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</p:cxnSp>
          <p:cxnSp>
            <p:nvCxnSpPr>
              <p:cNvPr id="62" name="Google Shape;62;p29"/>
              <p:cNvCxnSpPr/>
              <p:nvPr/>
            </p:nvCxnSpPr>
            <p:spPr>
              <a:xfrm>
                <a:off x="507492" y="1501519"/>
                <a:ext cx="8129016" cy="0"/>
              </a:xfrm>
              <a:prstGeom prst="straightConnector1">
                <a:avLst/>
              </a:prstGeom>
              <a:noFill/>
              <a:ln cap="flat" cmpd="sng" w="12700">
                <a:solidFill>
                  <a:schemeClr val="dk1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</p:cxnSp>
        </p:grpSp>
        <p:sp>
          <p:nvSpPr>
            <p:cNvPr id="63" name="Google Shape;63;p29"/>
            <p:cNvSpPr/>
            <p:nvPr/>
          </p:nvSpPr>
          <p:spPr>
            <a:xfrm>
              <a:off x="647402" y="2640850"/>
              <a:ext cx="10838688" cy="2941536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64" name="Google Shape;64;p29"/>
            <p:cNvGrpSpPr/>
            <p:nvPr/>
          </p:nvGrpSpPr>
          <p:grpSpPr>
            <a:xfrm rot="10800000">
              <a:off x="647402" y="5645510"/>
              <a:ext cx="10838688" cy="63125"/>
              <a:chOff x="507492" y="1501519"/>
              <a:chExt cx="8129016" cy="63125"/>
            </a:xfrm>
          </p:grpSpPr>
          <p:cxnSp>
            <p:nvCxnSpPr>
              <p:cNvPr id="65" name="Google Shape;65;p29"/>
              <p:cNvCxnSpPr/>
              <p:nvPr/>
            </p:nvCxnSpPr>
            <p:spPr>
              <a:xfrm>
                <a:off x="507492" y="1564644"/>
                <a:ext cx="8129016" cy="0"/>
              </a:xfrm>
              <a:prstGeom prst="straightConnector1">
                <a:avLst/>
              </a:prstGeom>
              <a:noFill/>
              <a:ln cap="flat" cmpd="sng" w="38100">
                <a:solidFill>
                  <a:schemeClr val="dk1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</p:cxnSp>
          <p:cxnSp>
            <p:nvCxnSpPr>
              <p:cNvPr id="66" name="Google Shape;66;p29"/>
              <p:cNvCxnSpPr/>
              <p:nvPr/>
            </p:nvCxnSpPr>
            <p:spPr>
              <a:xfrm>
                <a:off x="507492" y="1501519"/>
                <a:ext cx="8129016" cy="0"/>
              </a:xfrm>
              <a:prstGeom prst="straightConnector1">
                <a:avLst/>
              </a:prstGeom>
              <a:noFill/>
              <a:ln cap="flat" cmpd="sng" w="12700">
                <a:solidFill>
                  <a:schemeClr val="dk1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</p:cxnSp>
        </p:grpSp>
      </p:grpSp>
      <p:sp>
        <p:nvSpPr>
          <p:cNvPr id="67" name="Google Shape;67;p29"/>
          <p:cNvSpPr txBox="1"/>
          <p:nvPr>
            <p:ph type="title"/>
          </p:nvPr>
        </p:nvSpPr>
        <p:spPr>
          <a:xfrm>
            <a:off x="1104899" y="2971806"/>
            <a:ext cx="10071099" cy="16841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Arial"/>
              <a:buNone/>
              <a:defRPr sz="4400" cap="none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8" name="Google Shape;68;p29"/>
          <p:cNvSpPr txBox="1"/>
          <p:nvPr>
            <p:ph idx="1" type="body"/>
          </p:nvPr>
        </p:nvSpPr>
        <p:spPr>
          <a:xfrm>
            <a:off x="1104899" y="4655956"/>
            <a:ext cx="10071099" cy="5097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969391"/>
              </a:buClr>
              <a:buSzPts val="2000"/>
              <a:buNone/>
              <a:defRPr sz="2000">
                <a:solidFill>
                  <a:srgbClr val="969391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969391"/>
              </a:buClr>
              <a:buSzPts val="1800"/>
              <a:buNone/>
              <a:defRPr sz="1800">
                <a:solidFill>
                  <a:srgbClr val="969391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969391"/>
              </a:buClr>
              <a:buSzPts val="1600"/>
              <a:buNone/>
              <a:defRPr sz="1600">
                <a:solidFill>
                  <a:srgbClr val="969391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969391"/>
              </a:buClr>
              <a:buSzPts val="1600"/>
              <a:buNone/>
              <a:defRPr sz="1600">
                <a:solidFill>
                  <a:srgbClr val="969391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969391"/>
              </a:buClr>
              <a:buSzPts val="1600"/>
              <a:buNone/>
              <a:defRPr sz="1600">
                <a:solidFill>
                  <a:srgbClr val="969391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969391"/>
              </a:buClr>
              <a:buSzPts val="1600"/>
              <a:buNone/>
              <a:defRPr sz="1600">
                <a:solidFill>
                  <a:srgbClr val="969391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969391"/>
              </a:buClr>
              <a:buSzPts val="1600"/>
              <a:buNone/>
              <a:defRPr sz="1600">
                <a:solidFill>
                  <a:srgbClr val="969391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969391"/>
              </a:buClr>
              <a:buSzPts val="1600"/>
              <a:buNone/>
              <a:defRPr sz="1600">
                <a:solidFill>
                  <a:srgbClr val="969391"/>
                </a:solidFill>
              </a:defRPr>
            </a:lvl9pPr>
          </a:lstStyle>
          <a:p/>
        </p:txBody>
      </p:sp>
      <p:sp>
        <p:nvSpPr>
          <p:cNvPr id="69" name="Google Shape;69;p29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29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1" name="Google Shape;71;p29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pic>
        <p:nvPicPr>
          <p:cNvPr id="72" name="Google Shape;72;p29" title="Вкладка ленты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325880" y="0"/>
            <a:ext cx="1783188" cy="297180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Два типа объектов" type="twoObj">
  <p:cSld name="TWO_OBJECTS"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30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5" name="Google Shape;75;p30"/>
          <p:cNvSpPr txBox="1"/>
          <p:nvPr>
            <p:ph idx="1" type="body"/>
          </p:nvPr>
        </p:nvSpPr>
        <p:spPr>
          <a:xfrm>
            <a:off x="1104900" y="1600200"/>
            <a:ext cx="4914900" cy="45719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2pPr>
            <a:lvl3pPr indent="-3429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3pPr>
            <a:lvl4pPr indent="-3429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4pPr>
            <a:lvl5pPr indent="-3175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5pPr>
            <a:lvl6pPr indent="-3175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6pPr>
            <a:lvl7pPr indent="-3175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7pPr>
            <a:lvl8pPr indent="-3175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8pPr>
            <a:lvl9pPr indent="-3175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9pPr>
          </a:lstStyle>
          <a:p/>
        </p:txBody>
      </p:sp>
      <p:sp>
        <p:nvSpPr>
          <p:cNvPr id="76" name="Google Shape;76;p30"/>
          <p:cNvSpPr txBox="1"/>
          <p:nvPr>
            <p:ph idx="2" type="body"/>
          </p:nvPr>
        </p:nvSpPr>
        <p:spPr>
          <a:xfrm>
            <a:off x="6172200" y="1600200"/>
            <a:ext cx="4914900" cy="45719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2pPr>
            <a:lvl3pPr indent="-3429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3pPr>
            <a:lvl4pPr indent="-3429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4pPr>
            <a:lvl5pPr indent="-3175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5pPr>
            <a:lvl6pPr indent="-3175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6pPr>
            <a:lvl7pPr indent="-3175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7pPr>
            <a:lvl8pPr indent="-3175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9pPr>
          </a:lstStyle>
          <a:p/>
        </p:txBody>
      </p:sp>
      <p:sp>
        <p:nvSpPr>
          <p:cNvPr id="77" name="Google Shape;77;p30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30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9" name="Google Shape;79;p30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Сравнение" type="twoTxTwoObj">
  <p:cSld name="TWO_OBJECTS_WITH_TEXT"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31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2" name="Google Shape;82;p31"/>
          <p:cNvSpPr txBox="1"/>
          <p:nvPr>
            <p:ph idx="1" type="body"/>
          </p:nvPr>
        </p:nvSpPr>
        <p:spPr>
          <a:xfrm>
            <a:off x="1104900" y="1600200"/>
            <a:ext cx="4919472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83" name="Google Shape;83;p31"/>
          <p:cNvSpPr txBox="1"/>
          <p:nvPr>
            <p:ph idx="2" type="body"/>
          </p:nvPr>
        </p:nvSpPr>
        <p:spPr>
          <a:xfrm>
            <a:off x="1104900" y="2424112"/>
            <a:ext cx="4919472" cy="37480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2pPr>
            <a:lvl3pPr indent="-3429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3pPr>
            <a:lvl4pPr indent="-3429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4pPr>
            <a:lvl5pPr indent="-3429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9pPr>
          </a:lstStyle>
          <a:p/>
        </p:txBody>
      </p:sp>
      <p:sp>
        <p:nvSpPr>
          <p:cNvPr id="84" name="Google Shape;84;p31"/>
          <p:cNvSpPr txBox="1"/>
          <p:nvPr>
            <p:ph idx="3" type="body"/>
          </p:nvPr>
        </p:nvSpPr>
        <p:spPr>
          <a:xfrm>
            <a:off x="6166110" y="1600200"/>
            <a:ext cx="4919472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85" name="Google Shape;85;p31"/>
          <p:cNvSpPr txBox="1"/>
          <p:nvPr>
            <p:ph idx="4" type="body"/>
          </p:nvPr>
        </p:nvSpPr>
        <p:spPr>
          <a:xfrm>
            <a:off x="6166110" y="2424112"/>
            <a:ext cx="4919472" cy="37480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2pPr>
            <a:lvl3pPr indent="-3429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3pPr>
            <a:lvl4pPr indent="-3429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4pPr>
            <a:lvl5pPr indent="-3429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9pPr>
          </a:lstStyle>
          <a:p/>
        </p:txBody>
      </p:sp>
      <p:sp>
        <p:nvSpPr>
          <p:cNvPr id="86" name="Google Shape;86;p31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7" name="Google Shape;87;p31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8" name="Google Shape;88;p31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Пустой слайд" showMasterSp="0" type="blank">
  <p:cSld name="BLANK"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32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1" name="Google Shape;91;p32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2" name="Google Shape;92;p32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2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3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11" name="Google Shape;11;p23"/>
          <p:cNvSpPr txBox="1"/>
          <p:nvPr>
            <p:ph idx="1" type="body"/>
          </p:nvPr>
        </p:nvSpPr>
        <p:spPr>
          <a:xfrm>
            <a:off x="1104900" y="1600200"/>
            <a:ext cx="9982200" cy="457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55600" lvl="0" marL="457200" marR="0" rtl="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Char char="▪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30200" lvl="1" marL="9144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▪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2" name="Google Shape;12;p23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3" name="Google Shape;13;p23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4" name="Google Shape;14;p23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grpSp>
        <p:nvGrpSpPr>
          <p:cNvPr id="15" name="Google Shape;15;p23"/>
          <p:cNvGrpSpPr/>
          <p:nvPr/>
        </p:nvGrpSpPr>
        <p:grpSpPr>
          <a:xfrm>
            <a:off x="1103376" y="1219201"/>
            <a:ext cx="9985248" cy="84403"/>
            <a:chOff x="1073150" y="1219201"/>
            <a:chExt cx="10058400" cy="63125"/>
          </a:xfrm>
        </p:grpSpPr>
        <p:cxnSp>
          <p:nvCxnSpPr>
            <p:cNvPr id="16" name="Google Shape;16;p23"/>
            <p:cNvCxnSpPr/>
            <p:nvPr/>
          </p:nvCxnSpPr>
          <p:spPr>
            <a:xfrm rot="10800000">
              <a:off x="1073150" y="1219201"/>
              <a:ext cx="10058400" cy="0"/>
            </a:xfrm>
            <a:prstGeom prst="straightConnector1">
              <a:avLst/>
            </a:prstGeom>
            <a:noFill/>
            <a:ln cap="flat" cmpd="sng" w="381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17" name="Google Shape;17;p23"/>
            <p:cNvCxnSpPr/>
            <p:nvPr/>
          </p:nvCxnSpPr>
          <p:spPr>
            <a:xfrm rot="10800000">
              <a:off x="1073150" y="1282326"/>
              <a:ext cx="10058400" cy="0"/>
            </a:xfrm>
            <a:prstGeom prst="straightConnector1">
              <a:avLst/>
            </a:prstGeom>
            <a:noFill/>
            <a:ln cap="flat" cmpd="sng" w="127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</p:grp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>
        <p15:guide id="1" pos="696">
          <p15:clr>
            <a:srgbClr val="F26B43"/>
          </p15:clr>
        </p15:guide>
        <p15:guide id="2" pos="6984">
          <p15:clr>
            <a:srgbClr val="F26B43"/>
          </p15:clr>
        </p15:guide>
        <p15:guide id="3" orient="horz" pos="1008">
          <p15:clr>
            <a:srgbClr val="F26B43"/>
          </p15:clr>
        </p15:guide>
        <p15:guide id="4" orient="horz" pos="3888">
          <p15:clr>
            <a:srgbClr val="F26B43"/>
          </p15:clr>
        </p15:guide>
      </p15:sldGuideLst>
    </p:ext>
  </p:extLst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7.jpg"/><Relationship Id="rId4" Type="http://schemas.openxmlformats.org/officeDocument/2006/relationships/image" Target="../media/image6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1.xml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5.jp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1"/>
          <p:cNvSpPr txBox="1"/>
          <p:nvPr>
            <p:ph type="ctrTitle"/>
          </p:nvPr>
        </p:nvSpPr>
        <p:spPr>
          <a:xfrm>
            <a:off x="1104900" y="2337758"/>
            <a:ext cx="5734050" cy="165627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0" spcFirstLastPara="1" rIns="0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mbria"/>
              <a:buNone/>
            </a:pPr>
            <a:r>
              <a:rPr b="1" lang="ru-RU" cap="none">
                <a:latin typeface="Cambria"/>
                <a:ea typeface="Cambria"/>
                <a:cs typeface="Cambria"/>
                <a:sym typeface="Cambria"/>
              </a:rPr>
              <a:t>Противоречия межличностных отношений</a:t>
            </a:r>
            <a:endParaRPr b="1" cap="none">
              <a:latin typeface="Cambria"/>
              <a:ea typeface="Cambria"/>
              <a:cs typeface="Cambria"/>
              <a:sym typeface="Cambria"/>
            </a:endParaRPr>
          </a:p>
        </p:txBody>
      </p:sp>
      <p:pic>
        <p:nvPicPr>
          <p:cNvPr id="121" name="Google Shape;121;p1" title="Открытая книга на столе, размытые книги на заднем плане"/>
          <p:cNvPicPr preferRelativeResize="0"/>
          <p:nvPr>
            <p:ph idx="2" type="pic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981063" y="1310656"/>
            <a:ext cx="5210937" cy="4208604"/>
          </a:xfrm>
          <a:prstGeom prst="rect">
            <a:avLst/>
          </a:prstGeom>
          <a:solidFill>
            <a:srgbClr val="DED9D6"/>
          </a:solidFill>
          <a:ln>
            <a:noFill/>
          </a:ln>
        </p:spPr>
      </p:pic>
      <p:sp>
        <p:nvSpPr>
          <p:cNvPr id="122" name="Google Shape;122;p1"/>
          <p:cNvSpPr txBox="1"/>
          <p:nvPr>
            <p:ph idx="1" type="subTitle"/>
          </p:nvPr>
        </p:nvSpPr>
        <p:spPr>
          <a:xfrm>
            <a:off x="1104900" y="4130896"/>
            <a:ext cx="5734050" cy="340873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lang="ru-RU">
                <a:latin typeface="Cambria"/>
                <a:ea typeface="Cambria"/>
                <a:cs typeface="Cambria"/>
                <a:sym typeface="Cambria"/>
              </a:rPr>
              <a:t>Обществоведение (подготовительный курс)</a:t>
            </a:r>
            <a:endParaRPr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23" name="Google Shape;123;p1"/>
          <p:cNvSpPr txBox="1"/>
          <p:nvPr/>
        </p:nvSpPr>
        <p:spPr>
          <a:xfrm>
            <a:off x="1816672" y="741530"/>
            <a:ext cx="793807" cy="707886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ru-RU" sz="40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rPr>
              <a:t>24</a:t>
            </a:r>
            <a:endParaRPr b="1" sz="4000">
              <a:solidFill>
                <a:schemeClr val="lt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24" name="Google Shape;124;p1"/>
          <p:cNvSpPr txBox="1"/>
          <p:nvPr/>
        </p:nvSpPr>
        <p:spPr>
          <a:xfrm>
            <a:off x="6457950" y="5869803"/>
            <a:ext cx="5628426" cy="340873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0" spcFirstLastPara="1" rIns="0" wrap="square" tIns="45700">
            <a:normAutofit/>
          </a:bodyPr>
          <a:lstStyle/>
          <a:p>
            <a:pPr indent="0" lvl="0" marL="0" marR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Noto Sans Symbols"/>
              <a:buNone/>
            </a:pPr>
            <a:r>
              <a:rPr b="0" lang="ru-RU" sz="1800" u="non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rPr>
              <a:t>Ситник П.В.</a:t>
            </a:r>
            <a:endParaRPr b="0" sz="1800" u="none">
              <a:solidFill>
                <a:schemeClr val="lt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25" name="Google Shape;125;p1"/>
          <p:cNvSpPr txBox="1"/>
          <p:nvPr/>
        </p:nvSpPr>
        <p:spPr>
          <a:xfrm>
            <a:off x="3144382" y="6449225"/>
            <a:ext cx="5628426" cy="340873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0" spcFirstLastPara="1" rIns="0" wrap="square" tIns="45700">
            <a:norm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Noto Sans Symbols"/>
              <a:buNone/>
            </a:pPr>
            <a:r>
              <a:rPr b="0" lang="ru-RU" sz="1800" u="non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rPr>
              <a:t>2024</a:t>
            </a:r>
            <a:endParaRPr b="0" sz="1800" u="none">
              <a:solidFill>
                <a:schemeClr val="lt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pic>
        <p:nvPicPr>
          <p:cNvPr id="126" name="Google Shape;126;p1"/>
          <p:cNvPicPr preferRelativeResize="0"/>
          <p:nvPr/>
        </p:nvPicPr>
        <p:blipFill rotWithShape="1">
          <a:blip r:embed="rId4">
            <a:alphaModFix/>
          </a:blip>
          <a:srcRect b="0" l="13718" r="2993" t="0"/>
          <a:stretch/>
        </p:blipFill>
        <p:spPr>
          <a:xfrm>
            <a:off x="6981063" y="1310656"/>
            <a:ext cx="5244861" cy="420343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4" name="Shape 2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5" name="Google Shape;285;p10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Cambria"/>
              <a:buNone/>
            </a:pPr>
            <a:r>
              <a:rPr lang="ru-RU" sz="3500">
                <a:latin typeface="Cambria"/>
                <a:ea typeface="Cambria"/>
                <a:cs typeface="Cambria"/>
                <a:sym typeface="Cambria"/>
              </a:rPr>
              <a:t>Понятие «конфликт», его структура и динамика</a:t>
            </a:r>
            <a:endParaRPr/>
          </a:p>
        </p:txBody>
      </p:sp>
      <p:graphicFrame>
        <p:nvGraphicFramePr>
          <p:cNvPr id="286" name="Google Shape;286;p10"/>
          <p:cNvGraphicFramePr/>
          <p:nvPr/>
        </p:nvGraphicFramePr>
        <p:xfrm>
          <a:off x="1104899" y="1513298"/>
          <a:ext cx="3000000" cy="3000000"/>
        </p:xfrm>
        <a:graphic>
          <a:graphicData uri="http://schemas.openxmlformats.org/drawingml/2006/table">
            <a:tbl>
              <a:tblPr firstRow="1">
                <a:noFill/>
                <a:tableStyleId>{082C2607-74CA-4A90-AE6E-AB1C25B75648}</a:tableStyleId>
              </a:tblPr>
              <a:tblGrid>
                <a:gridCol w="3398100"/>
                <a:gridCol w="6582600"/>
              </a:tblGrid>
              <a:tr h="371925">
                <a:tc gridSpan="2"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20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Типы конфликтов</a:t>
                      </a:r>
                      <a:endParaRPr sz="20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80515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По природе возникновения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Социально-организованные и эмоциональные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80515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По направленности воздейст- вия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Вертикальные и горизонтальные. Деловые и личностные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80515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По степени выраженности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Открытые, скрытые и потенциальные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80515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По способам разрешения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Антагонистические и копромиссные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80515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По целесообразности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Конструктивные и деструктивные</a:t>
                      </a: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 (неконструктивные)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80515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По количеству участников, за- действованных в конфликте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Внутриличностные, межличностные, внутригрупповые и межгрупповые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1" name="Shape 2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" name="Google Shape;292;p11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Cambria"/>
              <a:buNone/>
            </a:pPr>
            <a:r>
              <a:rPr lang="ru-RU" sz="3500">
                <a:latin typeface="Cambria"/>
                <a:ea typeface="Cambria"/>
                <a:cs typeface="Cambria"/>
                <a:sym typeface="Cambria"/>
              </a:rPr>
              <a:t>Понятие «конфликт», его структура и динамика</a:t>
            </a:r>
            <a:endParaRPr/>
          </a:p>
        </p:txBody>
      </p:sp>
      <p:graphicFrame>
        <p:nvGraphicFramePr>
          <p:cNvPr id="293" name="Google Shape;293;p11"/>
          <p:cNvGraphicFramePr/>
          <p:nvPr/>
        </p:nvGraphicFramePr>
        <p:xfrm>
          <a:off x="1104902" y="1504670"/>
          <a:ext cx="3000000" cy="3000000"/>
        </p:xfrm>
        <a:graphic>
          <a:graphicData uri="http://schemas.openxmlformats.org/drawingml/2006/table">
            <a:tbl>
              <a:tblPr firstRow="1">
                <a:noFill/>
                <a:tableStyleId>{082C2607-74CA-4A90-AE6E-AB1C25B75648}</a:tableStyleId>
              </a:tblPr>
              <a:tblGrid>
                <a:gridCol w="2621700"/>
                <a:gridCol w="4032075"/>
                <a:gridCol w="3326900"/>
              </a:tblGrid>
              <a:tr h="579450">
                <a:tc gridSpan="3"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20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Виды конфликтов по целесообразности</a:t>
                      </a:r>
                      <a:endParaRPr sz="20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  <a:tc hMerge="1"/>
              </a:tr>
              <a:tr h="542300"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Конфликт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ED9D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Признак конфликта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ED9D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Стратегия поведения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ED9D6"/>
                    </a:solidFill>
                  </a:tcPr>
                </a:tc>
              </a:tr>
              <a:tr h="133720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Конструктивный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Оппоненты не выходят за рамки этических норм, деловых отноше- ний, разумных аргументов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Стремится найти приемлемое решение проблемы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254067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Деструктивный (не-конструктивный)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Одна из сторон упорно и жёстко нас- таивает на своей позиции, не желает учитывать интересы другой сторо- ны. Один из оппонентов прибегает к нравственно осуждаемым методам борьбы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Стремится психологически подавить партнёра. Дискре- дитирует, унижает</a:t>
                      </a: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 его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8" name="Shape 2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" name="Google Shape;299;p12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Деловые и личностные конфликты</a:t>
            </a:r>
            <a:endParaRPr/>
          </a:p>
        </p:txBody>
      </p:sp>
      <p:grpSp>
        <p:nvGrpSpPr>
          <p:cNvPr id="300" name="Google Shape;300;p12"/>
          <p:cNvGrpSpPr/>
          <p:nvPr/>
        </p:nvGrpSpPr>
        <p:grpSpPr>
          <a:xfrm>
            <a:off x="1107611" y="1566617"/>
            <a:ext cx="9975259" cy="4992845"/>
            <a:chOff x="2711" y="48369"/>
            <a:chExt cx="9975259" cy="4992845"/>
          </a:xfrm>
        </p:grpSpPr>
        <p:sp>
          <p:nvSpPr>
            <p:cNvPr id="301" name="Google Shape;301;p12"/>
            <p:cNvSpPr/>
            <p:nvPr/>
          </p:nvSpPr>
          <p:spPr>
            <a:xfrm>
              <a:off x="7529263" y="3812880"/>
              <a:ext cx="91440" cy="363310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02" name="Google Shape;302;p12"/>
            <p:cNvSpPr/>
            <p:nvPr/>
          </p:nvSpPr>
          <p:spPr>
            <a:xfrm>
              <a:off x="7529263" y="1892066"/>
              <a:ext cx="91440" cy="363310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03" name="Google Shape;303;p12"/>
            <p:cNvSpPr/>
            <p:nvPr/>
          </p:nvSpPr>
          <p:spPr>
            <a:xfrm>
              <a:off x="4990341" y="913394"/>
              <a:ext cx="2584642" cy="363310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04" name="Google Shape;304;p12"/>
            <p:cNvSpPr/>
            <p:nvPr/>
          </p:nvSpPr>
          <p:spPr>
            <a:xfrm>
              <a:off x="2359978" y="3812880"/>
              <a:ext cx="91440" cy="363310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05" name="Google Shape;305;p12"/>
            <p:cNvSpPr/>
            <p:nvPr/>
          </p:nvSpPr>
          <p:spPr>
            <a:xfrm>
              <a:off x="2359978" y="1892066"/>
              <a:ext cx="91440" cy="363310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06" name="Google Shape;306;p12"/>
            <p:cNvSpPr/>
            <p:nvPr/>
          </p:nvSpPr>
          <p:spPr>
            <a:xfrm>
              <a:off x="2405698" y="913394"/>
              <a:ext cx="2584642" cy="363310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07" name="Google Shape;307;p12"/>
            <p:cNvSpPr/>
            <p:nvPr/>
          </p:nvSpPr>
          <p:spPr>
            <a:xfrm>
              <a:off x="3451556" y="48369"/>
              <a:ext cx="3077568" cy="865024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8" name="Google Shape;308;p12"/>
            <p:cNvSpPr txBox="1"/>
            <p:nvPr/>
          </p:nvSpPr>
          <p:spPr>
            <a:xfrm>
              <a:off x="3451556" y="48369"/>
              <a:ext cx="3077568" cy="86502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Конфликты</a:t>
              </a:r>
              <a:endParaRPr b="1" sz="20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09" name="Google Shape;309;p12"/>
            <p:cNvSpPr/>
            <p:nvPr/>
          </p:nvSpPr>
          <p:spPr>
            <a:xfrm>
              <a:off x="2711" y="1276704"/>
              <a:ext cx="4805974" cy="615361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0" name="Google Shape;310;p12"/>
            <p:cNvSpPr txBox="1"/>
            <p:nvPr/>
          </p:nvSpPr>
          <p:spPr>
            <a:xfrm>
              <a:off x="2711" y="1276704"/>
              <a:ext cx="4805974" cy="61536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деловые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11" name="Google Shape;311;p12"/>
            <p:cNvSpPr/>
            <p:nvPr/>
          </p:nvSpPr>
          <p:spPr>
            <a:xfrm>
              <a:off x="2711" y="2255376"/>
              <a:ext cx="4805974" cy="1557503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2" name="Google Shape;312;p12"/>
            <p:cNvSpPr txBox="1"/>
            <p:nvPr/>
          </p:nvSpPr>
          <p:spPr>
            <a:xfrm>
              <a:off x="2711" y="2255376"/>
              <a:ext cx="4805974" cy="155750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возникают на почве несовпадения мнений и поступков при решении проблем делового характера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13" name="Google Shape;313;p12"/>
            <p:cNvSpPr/>
            <p:nvPr/>
          </p:nvSpPr>
          <p:spPr>
            <a:xfrm>
              <a:off x="2711" y="4176190"/>
              <a:ext cx="4805974" cy="865024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4" name="Google Shape;314;p12"/>
            <p:cNvSpPr txBox="1"/>
            <p:nvPr/>
          </p:nvSpPr>
          <p:spPr>
            <a:xfrm>
              <a:off x="2711" y="4176190"/>
              <a:ext cx="4805974" cy="86502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исход зависит от того, какую стратегию поведения выберут участники конфликта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15" name="Google Shape;315;p12"/>
            <p:cNvSpPr/>
            <p:nvPr/>
          </p:nvSpPr>
          <p:spPr>
            <a:xfrm>
              <a:off x="5171996" y="1276704"/>
              <a:ext cx="4805974" cy="615361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6" name="Google Shape;316;p12"/>
            <p:cNvSpPr txBox="1"/>
            <p:nvPr/>
          </p:nvSpPr>
          <p:spPr>
            <a:xfrm>
              <a:off x="5171996" y="1276704"/>
              <a:ext cx="4805974" cy="61536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личностные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17" name="Google Shape;317;p12"/>
            <p:cNvSpPr/>
            <p:nvPr/>
          </p:nvSpPr>
          <p:spPr>
            <a:xfrm>
              <a:off x="5171996" y="2255376"/>
              <a:ext cx="4805974" cy="1557503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8" name="Google Shape;318;p12"/>
            <p:cNvSpPr txBox="1"/>
            <p:nvPr/>
          </p:nvSpPr>
          <p:spPr>
            <a:xfrm>
              <a:off x="5171996" y="2255376"/>
              <a:ext cx="4805974" cy="155750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протекают на основе противоречий в лич- ностных интересах (оценка людьми друг друга, реальной или кажущейся неспра- ведливости в оценке их действий, резуль- татов работы)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19" name="Google Shape;319;p12"/>
            <p:cNvSpPr/>
            <p:nvPr/>
          </p:nvSpPr>
          <p:spPr>
            <a:xfrm>
              <a:off x="5171996" y="4176190"/>
              <a:ext cx="4805974" cy="865024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0" name="Google Shape;320;p12"/>
            <p:cNvSpPr txBox="1"/>
            <p:nvPr/>
          </p:nvSpPr>
          <p:spPr>
            <a:xfrm>
              <a:off x="5171996" y="4176190"/>
              <a:ext cx="4805974" cy="86502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исход зависит от выбора способа решения и стиля поведения в конфликте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25" name="Shape 3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6" name="Google Shape;326;p13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Деловые и личностные конфликты</a:t>
            </a:r>
            <a:endParaRPr/>
          </a:p>
        </p:txBody>
      </p:sp>
      <p:grpSp>
        <p:nvGrpSpPr>
          <p:cNvPr id="327" name="Google Shape;327;p13"/>
          <p:cNvGrpSpPr/>
          <p:nvPr/>
        </p:nvGrpSpPr>
        <p:grpSpPr>
          <a:xfrm>
            <a:off x="1107611" y="2180785"/>
            <a:ext cx="9975259" cy="3764510"/>
            <a:chOff x="2711" y="662537"/>
            <a:chExt cx="9975259" cy="3764510"/>
          </a:xfrm>
        </p:grpSpPr>
        <p:sp>
          <p:nvSpPr>
            <p:cNvPr id="328" name="Google Shape;328;p13"/>
            <p:cNvSpPr/>
            <p:nvPr/>
          </p:nvSpPr>
          <p:spPr>
            <a:xfrm>
              <a:off x="7529263" y="2506234"/>
              <a:ext cx="91440" cy="363310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29" name="Google Shape;329;p13"/>
            <p:cNvSpPr/>
            <p:nvPr/>
          </p:nvSpPr>
          <p:spPr>
            <a:xfrm>
              <a:off x="4990341" y="1527562"/>
              <a:ext cx="2584642" cy="363310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30" name="Google Shape;330;p13"/>
            <p:cNvSpPr/>
            <p:nvPr/>
          </p:nvSpPr>
          <p:spPr>
            <a:xfrm>
              <a:off x="2359978" y="2506234"/>
              <a:ext cx="91440" cy="363310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31" name="Google Shape;331;p13"/>
            <p:cNvSpPr/>
            <p:nvPr/>
          </p:nvSpPr>
          <p:spPr>
            <a:xfrm>
              <a:off x="2405698" y="1527562"/>
              <a:ext cx="2584642" cy="363310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32" name="Google Shape;332;p13"/>
            <p:cNvSpPr/>
            <p:nvPr/>
          </p:nvSpPr>
          <p:spPr>
            <a:xfrm>
              <a:off x="3451556" y="662537"/>
              <a:ext cx="3077568" cy="865024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3" name="Google Shape;333;p13"/>
            <p:cNvSpPr txBox="1"/>
            <p:nvPr/>
          </p:nvSpPr>
          <p:spPr>
            <a:xfrm>
              <a:off x="3451556" y="662537"/>
              <a:ext cx="3077568" cy="86502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Конфликты</a:t>
              </a:r>
              <a:endParaRPr b="1" sz="20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34" name="Google Shape;334;p13"/>
            <p:cNvSpPr/>
            <p:nvPr/>
          </p:nvSpPr>
          <p:spPr>
            <a:xfrm>
              <a:off x="2711" y="1890872"/>
              <a:ext cx="4805974" cy="615361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5" name="Google Shape;335;p13"/>
            <p:cNvSpPr txBox="1"/>
            <p:nvPr/>
          </p:nvSpPr>
          <p:spPr>
            <a:xfrm>
              <a:off x="2711" y="1890872"/>
              <a:ext cx="4805974" cy="61536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горизонтальные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36" name="Google Shape;336;p13"/>
            <p:cNvSpPr/>
            <p:nvPr/>
          </p:nvSpPr>
          <p:spPr>
            <a:xfrm>
              <a:off x="2711" y="2869544"/>
              <a:ext cx="4805974" cy="1557503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7" name="Google Shape;337;p13"/>
            <p:cNvSpPr txBox="1"/>
            <p:nvPr/>
          </p:nvSpPr>
          <p:spPr>
            <a:xfrm>
              <a:off x="2711" y="2869544"/>
              <a:ext cx="4805974" cy="155750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конфликты, в которых не замешаны лица, находящиеся в подчинении друг к другу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38" name="Google Shape;338;p13"/>
            <p:cNvSpPr/>
            <p:nvPr/>
          </p:nvSpPr>
          <p:spPr>
            <a:xfrm>
              <a:off x="5171996" y="1890872"/>
              <a:ext cx="4805974" cy="615361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9" name="Google Shape;339;p13"/>
            <p:cNvSpPr txBox="1"/>
            <p:nvPr/>
          </p:nvSpPr>
          <p:spPr>
            <a:xfrm>
              <a:off x="5171996" y="1890872"/>
              <a:ext cx="4805974" cy="61536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вертикальные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40" name="Google Shape;340;p13"/>
            <p:cNvSpPr/>
            <p:nvPr/>
          </p:nvSpPr>
          <p:spPr>
            <a:xfrm>
              <a:off x="5171996" y="2869544"/>
              <a:ext cx="4805974" cy="1557503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1" name="Google Shape;341;p13"/>
            <p:cNvSpPr txBox="1"/>
            <p:nvPr/>
          </p:nvSpPr>
          <p:spPr>
            <a:xfrm>
              <a:off x="5171996" y="2869544"/>
              <a:ext cx="4805974" cy="155750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конфликты, в которых замешаны лица, находящиеся в подчинении один у другого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46" name="Shape 3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7" name="Google Shape;347;p14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900"/>
              <a:buFont typeface="Cambria"/>
              <a:buNone/>
            </a:pPr>
            <a:r>
              <a:rPr lang="ru-RU" sz="2900">
                <a:latin typeface="Cambria"/>
                <a:ea typeface="Cambria"/>
                <a:cs typeface="Cambria"/>
                <a:sym typeface="Cambria"/>
              </a:rPr>
              <a:t>Внутриличностные конфликты и способы их преодоления</a:t>
            </a:r>
            <a:endParaRPr/>
          </a:p>
        </p:txBody>
      </p:sp>
      <p:graphicFrame>
        <p:nvGraphicFramePr>
          <p:cNvPr id="348" name="Google Shape;348;p14"/>
          <p:cNvGraphicFramePr/>
          <p:nvPr/>
        </p:nvGraphicFramePr>
        <p:xfrm>
          <a:off x="1104902" y="1504670"/>
          <a:ext cx="3000000" cy="3000000"/>
        </p:xfrm>
        <a:graphic>
          <a:graphicData uri="http://schemas.openxmlformats.org/drawingml/2006/table">
            <a:tbl>
              <a:tblPr firstRow="1">
                <a:noFill/>
                <a:tableStyleId>{082C2607-74CA-4A90-AE6E-AB1C25B75648}</a:tableStyleId>
              </a:tblPr>
              <a:tblGrid>
                <a:gridCol w="2621700"/>
                <a:gridCol w="4032075"/>
                <a:gridCol w="3326900"/>
              </a:tblGrid>
              <a:tr h="579450">
                <a:tc gridSpan="3"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20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Виды конфликтов по количеству участников</a:t>
                      </a:r>
                      <a:endParaRPr sz="20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  <a:tc hMerge="1"/>
              </a:tr>
              <a:tr h="542300"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Конфликт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ED9D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Признак конфликта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ED9D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Стратегия поведения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ED9D6"/>
                    </a:solidFill>
                  </a:tcPr>
                </a:tc>
              </a:tr>
              <a:tr h="200185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Внутриличностный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Конфликт человека с самим собой. Низкая удовлетворённость своей ра- ботой. Неуверенность в себе. Несог- ласованность разных социальных ролей. Часто связан со стрессом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Анализирует ситуацию. Обду- мывает, что для него являет- ся приоритетным. Контроли- рует свои действия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200185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Межличностный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Конфликт, в котором имеется нес- колько (обычно двое) участников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Сотрудничество. Компромисс. Чаще конкуренция, бескомп- ромиссная ожесточённая борьба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53" name="Shape 3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4" name="Google Shape;354;p15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900"/>
              <a:buFont typeface="Cambria"/>
              <a:buNone/>
            </a:pPr>
            <a:r>
              <a:rPr lang="ru-RU" sz="2900">
                <a:latin typeface="Cambria"/>
                <a:ea typeface="Cambria"/>
                <a:cs typeface="Cambria"/>
                <a:sym typeface="Cambria"/>
              </a:rPr>
              <a:t>Внутриличностные конфликты и способы их преодоления</a:t>
            </a:r>
            <a:endParaRPr/>
          </a:p>
        </p:txBody>
      </p:sp>
      <p:graphicFrame>
        <p:nvGraphicFramePr>
          <p:cNvPr id="355" name="Google Shape;355;p15"/>
          <p:cNvGraphicFramePr/>
          <p:nvPr/>
        </p:nvGraphicFramePr>
        <p:xfrm>
          <a:off x="1104902" y="1504670"/>
          <a:ext cx="3000000" cy="3000000"/>
        </p:xfrm>
        <a:graphic>
          <a:graphicData uri="http://schemas.openxmlformats.org/drawingml/2006/table">
            <a:tbl>
              <a:tblPr firstRow="1">
                <a:noFill/>
                <a:tableStyleId>{082C2607-74CA-4A90-AE6E-AB1C25B75648}</a:tableStyleId>
              </a:tblPr>
              <a:tblGrid>
                <a:gridCol w="2621700"/>
                <a:gridCol w="4032075"/>
                <a:gridCol w="3326900"/>
              </a:tblGrid>
              <a:tr h="579450">
                <a:tc gridSpan="3"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20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Виды конфликтов по количеству участников</a:t>
                      </a:r>
                      <a:endParaRPr sz="20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  <a:tc hMerge="1"/>
              </a:tr>
              <a:tr h="542300"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Конфликт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ED9D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Признак конфликта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ED9D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Стратегия поведения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ED9D6"/>
                    </a:solidFill>
                  </a:tcPr>
                </a:tc>
              </a:tr>
              <a:tr h="200185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Личностно-групповой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Человек занимает позицию, проти- воположную позиции группы, его мнение отличается от мнения груп- пы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Принимает интересы коллек- тива близко к сердцу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200185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Межгрупповой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Столкновение интересов различных групп, входящих в состав определён- ной организации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mbria"/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Деструктивная линия поведе- ния, разрушающая структуру группы или образующая но- вую группу</a:t>
                      </a:r>
                      <a:endParaRPr/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60" name="Shape 3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1" name="Google Shape;361;p16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900"/>
              <a:buFont typeface="Cambria"/>
              <a:buNone/>
            </a:pPr>
            <a:r>
              <a:rPr lang="ru-RU" sz="2900">
                <a:latin typeface="Cambria"/>
                <a:ea typeface="Cambria"/>
                <a:cs typeface="Cambria"/>
                <a:sym typeface="Cambria"/>
              </a:rPr>
              <a:t>Внутриличностные конфликты и способы их преодоления</a:t>
            </a:r>
            <a:endParaRPr/>
          </a:p>
        </p:txBody>
      </p:sp>
      <p:grpSp>
        <p:nvGrpSpPr>
          <p:cNvPr id="362" name="Google Shape;362;p16"/>
          <p:cNvGrpSpPr/>
          <p:nvPr/>
        </p:nvGrpSpPr>
        <p:grpSpPr>
          <a:xfrm>
            <a:off x="1105570" y="2284750"/>
            <a:ext cx="9979341" cy="3530703"/>
            <a:chOff x="670" y="809633"/>
            <a:chExt cx="9979341" cy="3530703"/>
          </a:xfrm>
        </p:grpSpPr>
        <p:sp>
          <p:nvSpPr>
            <p:cNvPr id="363" name="Google Shape;363;p16"/>
            <p:cNvSpPr/>
            <p:nvPr/>
          </p:nvSpPr>
          <p:spPr>
            <a:xfrm>
              <a:off x="4990341" y="2268601"/>
              <a:ext cx="3530702" cy="612766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64" name="Google Shape;364;p16"/>
            <p:cNvSpPr/>
            <p:nvPr/>
          </p:nvSpPr>
          <p:spPr>
            <a:xfrm>
              <a:off x="4944621" y="2268601"/>
              <a:ext cx="91440" cy="612766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65" name="Google Shape;365;p16"/>
            <p:cNvSpPr/>
            <p:nvPr/>
          </p:nvSpPr>
          <p:spPr>
            <a:xfrm>
              <a:off x="1459638" y="2268601"/>
              <a:ext cx="3530702" cy="612766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66" name="Google Shape;366;p16"/>
            <p:cNvSpPr/>
            <p:nvPr/>
          </p:nvSpPr>
          <p:spPr>
            <a:xfrm>
              <a:off x="3531372" y="809633"/>
              <a:ext cx="2917936" cy="1458968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7" name="Google Shape;367;p16"/>
            <p:cNvSpPr txBox="1"/>
            <p:nvPr/>
          </p:nvSpPr>
          <p:spPr>
            <a:xfrm>
              <a:off x="3531372" y="809633"/>
              <a:ext cx="2917936" cy="145896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Внутриличностные конфликты</a:t>
              </a:r>
              <a:endParaRPr b="1" sz="20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68" name="Google Shape;368;p16"/>
            <p:cNvSpPr/>
            <p:nvPr/>
          </p:nvSpPr>
          <p:spPr>
            <a:xfrm>
              <a:off x="670" y="2881368"/>
              <a:ext cx="2917936" cy="1458968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9" name="Google Shape;369;p16"/>
            <p:cNvSpPr txBox="1"/>
            <p:nvPr/>
          </p:nvSpPr>
          <p:spPr>
            <a:xfrm>
              <a:off x="670" y="2881368"/>
              <a:ext cx="2917936" cy="145896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между сознательными и бессознательными желаниями индивида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70" name="Google Shape;370;p16"/>
            <p:cNvSpPr/>
            <p:nvPr/>
          </p:nvSpPr>
          <p:spPr>
            <a:xfrm>
              <a:off x="3531372" y="2881368"/>
              <a:ext cx="2917936" cy="1458968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1" name="Google Shape;371;p16"/>
            <p:cNvSpPr txBox="1"/>
            <p:nvPr/>
          </p:nvSpPr>
          <p:spPr>
            <a:xfrm>
              <a:off x="3531372" y="2881368"/>
              <a:ext cx="2917936" cy="145896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между требованиями совести и стремлениями к получению удовольствий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72" name="Google Shape;372;p16"/>
            <p:cNvSpPr/>
            <p:nvPr/>
          </p:nvSpPr>
          <p:spPr>
            <a:xfrm>
              <a:off x="7062075" y="2881368"/>
              <a:ext cx="2917936" cy="1458968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3" name="Google Shape;373;p16"/>
            <p:cNvSpPr txBox="1"/>
            <p:nvPr/>
          </p:nvSpPr>
          <p:spPr>
            <a:xfrm>
              <a:off x="7062075" y="2881368"/>
              <a:ext cx="2917936" cy="145896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между инстинктивными позывами и нормами культуры и нравственности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78" name="Shape 3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9" name="Google Shape;379;p17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900"/>
              <a:buFont typeface="Cambria"/>
              <a:buNone/>
            </a:pPr>
            <a:r>
              <a:rPr lang="ru-RU" sz="2900">
                <a:latin typeface="Cambria"/>
                <a:ea typeface="Cambria"/>
                <a:cs typeface="Cambria"/>
                <a:sym typeface="Cambria"/>
              </a:rPr>
              <a:t>Внутриличностные конфликты и способы их преодоления</a:t>
            </a:r>
            <a:endParaRPr/>
          </a:p>
        </p:txBody>
      </p:sp>
      <p:graphicFrame>
        <p:nvGraphicFramePr>
          <p:cNvPr id="380" name="Google Shape;380;p17"/>
          <p:cNvGraphicFramePr/>
          <p:nvPr/>
        </p:nvGraphicFramePr>
        <p:xfrm>
          <a:off x="1104899" y="1461534"/>
          <a:ext cx="3000000" cy="3000000"/>
        </p:xfrm>
        <a:graphic>
          <a:graphicData uri="http://schemas.openxmlformats.org/drawingml/2006/table">
            <a:tbl>
              <a:tblPr firstRow="1">
                <a:noFill/>
                <a:tableStyleId>{082C2607-74CA-4A90-AE6E-AB1C25B75648}</a:tableStyleId>
              </a:tblPr>
              <a:tblGrid>
                <a:gridCol w="2035125"/>
                <a:gridCol w="7945575"/>
              </a:tblGrid>
              <a:tr h="671200">
                <a:tc gridSpan="2"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20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Формы проявления внутренних конфликтов</a:t>
                      </a:r>
                      <a:endParaRPr sz="20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133255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«Хочу»/</a:t>
                      </a:r>
                      <a:r>
                        <a:rPr b="1"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«</a:t>
                      </a:r>
                      <a:r>
                        <a:rPr b="1"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Хочу»</a:t>
                      </a:r>
                      <a:endParaRPr b="1"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Мотивационный</a:t>
                      </a:r>
                      <a:r>
                        <a:rPr b="0"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: столкновение различных мотивов (потребностей, ин- тересов, желаний, влечений) человека. Удовлетворение одних потребнос- тей исключает удовлетворение</a:t>
                      </a:r>
                      <a:r>
                        <a:rPr b="0"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 других</a:t>
                      </a:r>
                      <a:endParaRPr b="0"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133255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«Хочу»/«Надо»</a:t>
                      </a:r>
                      <a:endParaRPr b="1"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Нравственный</a:t>
                      </a: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: противоречие между желанием и долгом. Когда человек, следуя желаниям, нарушает собственные убеждения и принципы, он ис- пытывает чувство вины, муки совести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173232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«Хочу»/«Могу»</a:t>
                      </a:r>
                      <a:endParaRPr b="1"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Нереализованных желаний</a:t>
                      </a: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: между желаниями и действительностью, которая не позволяет их удовлетворить. Возникает из-за неудовлетво- рённости своей внешностью, физическими данными и способностями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85" name="Shape 3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6" name="Google Shape;386;p18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900"/>
              <a:buFont typeface="Cambria"/>
              <a:buNone/>
            </a:pPr>
            <a:r>
              <a:rPr lang="ru-RU" sz="2900">
                <a:latin typeface="Cambria"/>
                <a:ea typeface="Cambria"/>
                <a:cs typeface="Cambria"/>
                <a:sym typeface="Cambria"/>
              </a:rPr>
              <a:t>Внутриличностные конфликты и способы их преодоления</a:t>
            </a:r>
            <a:endParaRPr/>
          </a:p>
        </p:txBody>
      </p:sp>
      <p:graphicFrame>
        <p:nvGraphicFramePr>
          <p:cNvPr id="387" name="Google Shape;387;p18"/>
          <p:cNvGraphicFramePr/>
          <p:nvPr/>
        </p:nvGraphicFramePr>
        <p:xfrm>
          <a:off x="1104899" y="1461535"/>
          <a:ext cx="3000000" cy="3000000"/>
        </p:xfrm>
        <a:graphic>
          <a:graphicData uri="http://schemas.openxmlformats.org/drawingml/2006/table">
            <a:tbl>
              <a:tblPr firstRow="1">
                <a:noFill/>
                <a:tableStyleId>{082C2607-74CA-4A90-AE6E-AB1C25B75648}</a:tableStyleId>
              </a:tblPr>
              <a:tblGrid>
                <a:gridCol w="2035125"/>
                <a:gridCol w="7945575"/>
              </a:tblGrid>
              <a:tr h="736125">
                <a:tc gridSpan="2"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20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Формы проявления внутренних конфликтов</a:t>
                      </a:r>
                      <a:endParaRPr sz="20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146142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«Надо»/«Надо»</a:t>
                      </a:r>
                      <a:endParaRPr b="1"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Ролевой</a:t>
                      </a: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: связан с невозможностью одновременно выполнять несколько ролей (например, совмещать построение карьеры и выполнение семей- ных обязанностей)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146142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«Надо»/«Могу»</a:t>
                      </a:r>
                      <a:endParaRPr b="1"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Адаптационный</a:t>
                      </a: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:</a:t>
                      </a: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 между требованиями действительности и возможнос- тями человека. Возникает при осознании человеком того, что он не соот- ветствует ожиданиям других людей в той или иной сфере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146142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«Могу»/«Могу»</a:t>
                      </a:r>
                      <a:endParaRPr b="1"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Неадекватной самооценки</a:t>
                      </a: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: самообман или нежелание человека при- нять себя таким, какой он есть. Возникает в результате переоценки либо недооценки возможностей и ограничений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92" name="Shape 3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3" name="Google Shape;393;p19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900"/>
              <a:buFont typeface="Cambria"/>
              <a:buNone/>
            </a:pPr>
            <a:r>
              <a:rPr lang="ru-RU" sz="2900">
                <a:latin typeface="Cambria"/>
                <a:ea typeface="Cambria"/>
                <a:cs typeface="Cambria"/>
                <a:sym typeface="Cambria"/>
              </a:rPr>
              <a:t>Внутриличностные конфликты и способы их преодоления</a:t>
            </a:r>
            <a:endParaRPr/>
          </a:p>
        </p:txBody>
      </p:sp>
      <p:graphicFrame>
        <p:nvGraphicFramePr>
          <p:cNvPr id="394" name="Google Shape;394;p19"/>
          <p:cNvGraphicFramePr/>
          <p:nvPr/>
        </p:nvGraphicFramePr>
        <p:xfrm>
          <a:off x="1104897" y="1461535"/>
          <a:ext cx="3000000" cy="3000000"/>
        </p:xfrm>
        <a:graphic>
          <a:graphicData uri="http://schemas.openxmlformats.org/drawingml/2006/table">
            <a:tbl>
              <a:tblPr firstRow="1">
                <a:noFill/>
                <a:tableStyleId>{082C2607-74CA-4A90-AE6E-AB1C25B75648}</a:tableStyleId>
              </a:tblPr>
              <a:tblGrid>
                <a:gridCol w="2388800"/>
                <a:gridCol w="7591875"/>
              </a:tblGrid>
              <a:tr h="460575">
                <a:tc gridSpan="2"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20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Формы проявления внутренних конфликтов</a:t>
                      </a:r>
                      <a:endParaRPr sz="20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431050"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Форма проявления</a:t>
                      </a:r>
                      <a:endParaRPr b="1"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ED9D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Симптомы</a:t>
                      </a:r>
                      <a:endParaRPr b="1"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ED9D6"/>
                    </a:solidFill>
                  </a:tcPr>
                </a:tc>
              </a:tr>
              <a:tr h="74402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Неврастения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Невыносимость к сильным раздражителям; подавленное настроение; снижение работоспособности; плохой сон; головные боли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74402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Эйфория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Показное веселье; выражение радости неадекватно ситуации; «смех сквозь слёзы»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74402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Регрессия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Обращение к примитивным формам поведения; уход от ответствен- ности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74402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Проекция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Приписывание негативных качеств другому; критика других, часто необоснованная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74402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Номадизм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Частое изменение места жительства, места работы, семейного поло- жения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43105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Рационализм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Самооправдание своих поступков, действий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2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Программа</a:t>
            </a:r>
            <a:endParaRPr sz="4000"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33" name="Google Shape;133;p2"/>
          <p:cNvSpPr txBox="1"/>
          <p:nvPr>
            <p:ph idx="1" type="body"/>
          </p:nvPr>
        </p:nvSpPr>
        <p:spPr>
          <a:xfrm>
            <a:off x="1104900" y="1600200"/>
            <a:ext cx="9982200" cy="45720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0" spcFirstLastPara="1" rIns="0" wrap="square" tIns="45700">
            <a:normAutofit/>
          </a:bodyPr>
          <a:lstStyle/>
          <a:p>
            <a:pPr indent="-228600" lvl="0" marL="2286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Char char="▪"/>
            </a:pPr>
            <a:r>
              <a:rPr lang="ru-RU">
                <a:latin typeface="Cambria"/>
                <a:ea typeface="Cambria"/>
                <a:cs typeface="Cambria"/>
                <a:sym typeface="Cambria"/>
              </a:rPr>
              <a:t>Понятие «конфликт», его структура и динамика</a:t>
            </a:r>
            <a:endParaRPr>
              <a:latin typeface="Cambria"/>
              <a:ea typeface="Cambria"/>
              <a:cs typeface="Cambria"/>
              <a:sym typeface="Cambria"/>
            </a:endParaRPr>
          </a:p>
          <a:p>
            <a:pPr indent="-228600" lvl="0" marL="228600" rtl="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2000"/>
              <a:buChar char="▪"/>
            </a:pPr>
            <a:r>
              <a:rPr lang="ru-RU">
                <a:latin typeface="Cambria"/>
                <a:ea typeface="Cambria"/>
                <a:cs typeface="Cambria"/>
                <a:sym typeface="Cambria"/>
              </a:rPr>
              <a:t>Деловые и личностные конфликты</a:t>
            </a:r>
            <a:endParaRPr>
              <a:latin typeface="Cambria"/>
              <a:ea typeface="Cambria"/>
              <a:cs typeface="Cambria"/>
              <a:sym typeface="Cambria"/>
            </a:endParaRPr>
          </a:p>
          <a:p>
            <a:pPr indent="-228600" lvl="0" marL="228600" rtl="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2000"/>
              <a:buChar char="▪"/>
            </a:pPr>
            <a:r>
              <a:rPr lang="ru-RU">
                <a:latin typeface="Cambria"/>
                <a:ea typeface="Cambria"/>
                <a:cs typeface="Cambria"/>
                <a:sym typeface="Cambria"/>
              </a:rPr>
              <a:t>Внутриличностные конфликты и способы их преодоления</a:t>
            </a:r>
            <a:endParaRPr>
              <a:latin typeface="Cambria"/>
              <a:ea typeface="Cambria"/>
              <a:cs typeface="Cambria"/>
              <a:sym typeface="Cambria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99" name="Shape 3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0" name="Google Shape;400;p20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900"/>
              <a:buFont typeface="Cambria"/>
              <a:buNone/>
            </a:pPr>
            <a:r>
              <a:rPr lang="ru-RU" sz="2900">
                <a:latin typeface="Cambria"/>
                <a:ea typeface="Cambria"/>
                <a:cs typeface="Cambria"/>
                <a:sym typeface="Cambria"/>
              </a:rPr>
              <a:t>Внутриличностные конфликты и способы их преодоления</a:t>
            </a:r>
            <a:endParaRPr/>
          </a:p>
        </p:txBody>
      </p:sp>
      <p:graphicFrame>
        <p:nvGraphicFramePr>
          <p:cNvPr id="401" name="Google Shape;401;p20"/>
          <p:cNvGraphicFramePr/>
          <p:nvPr/>
        </p:nvGraphicFramePr>
        <p:xfrm>
          <a:off x="1104897" y="1461536"/>
          <a:ext cx="3000000" cy="3000000"/>
        </p:xfrm>
        <a:graphic>
          <a:graphicData uri="http://schemas.openxmlformats.org/drawingml/2006/table">
            <a:tbl>
              <a:tblPr firstRow="1">
                <a:noFill/>
                <a:tableStyleId>{082C2607-74CA-4A90-AE6E-AB1C25B75648}</a:tableStyleId>
              </a:tblPr>
              <a:tblGrid>
                <a:gridCol w="2388800"/>
                <a:gridCol w="7591875"/>
              </a:tblGrid>
              <a:tr h="419425">
                <a:tc gridSpan="2"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20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Способы разрешения внутриличностных конфликтов</a:t>
                      </a:r>
                      <a:endParaRPr sz="20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166602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Адекватная оценка ситуации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-285750" lvl="0" marL="28575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mbria"/>
                        <a:buChar char="-"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Использование рефлексии. </a:t>
                      </a:r>
                      <a:endParaRPr/>
                    </a:p>
                    <a:p>
                      <a:pPr indent="-285750" lvl="0" marL="28575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mbria"/>
                        <a:buChar char="-"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Создание адекватного образа Я. </a:t>
                      </a:r>
                      <a:endParaRPr/>
                    </a:p>
                    <a:p>
                      <a:pPr indent="-285750" lvl="0" marL="28575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mbria"/>
                        <a:buChar char="-"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Переключение на реагирование на факты, а не на образы фактов. </a:t>
                      </a:r>
                      <a:endParaRPr/>
                    </a:p>
                    <a:p>
                      <a:pPr indent="-285750" lvl="0" marL="28575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mbria"/>
                        <a:buChar char="-"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Ослабление эмоциональных реакций. </a:t>
                      </a:r>
                      <a:endParaRPr/>
                    </a:p>
                    <a:p>
                      <a:pPr indent="-285750" lvl="0" marL="28575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mbria"/>
                        <a:buChar char="-"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Развитие навыков самоуправления. </a:t>
                      </a:r>
                      <a:endParaRPr/>
                    </a:p>
                    <a:p>
                      <a:pPr indent="-285750" lvl="0" marL="28575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mbria"/>
                        <a:buChar char="-"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Перенаправление агрессии.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140297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Освобождение от груза эмоций, полу- чение нового ресур- са для решения проблемы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-285750" lvl="0" marL="28575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mbria"/>
                        <a:buChar char="-"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Прощение и самопрощение. </a:t>
                      </a:r>
                      <a:endParaRPr/>
                    </a:p>
                    <a:p>
                      <a:pPr indent="-285750" lvl="0" marL="28575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mbria"/>
                        <a:buChar char="-"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Нахождение причины конфликта в самом себе. </a:t>
                      </a:r>
                      <a:endParaRPr/>
                    </a:p>
                    <a:p>
                      <a:pPr indent="-285750" lvl="0" marL="28575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mbria"/>
                        <a:buChar char="-"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Осознание психологических защит.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87685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Создание нового об- раза конфликтной ситуации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-285750" lvl="0" marL="28575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mbria"/>
                        <a:buChar char="-"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Принятие решения. </a:t>
                      </a:r>
                      <a:endParaRPr/>
                    </a:p>
                    <a:p>
                      <a:pPr indent="-285750" lvl="0" marL="28575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mbria"/>
                        <a:buChar char="-"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Нахождение реалистичных, достижимых целей. </a:t>
                      </a:r>
                      <a:endParaRPr/>
                    </a:p>
                    <a:p>
                      <a:pPr indent="-285750" lvl="0" marL="28575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mbria"/>
                        <a:buChar char="-"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Наступательная, а не оборонительная стратегия.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677525"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Нахождение собственного стиля выхода из внутриличностных конфликтов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 hMerge="1"/>
              </a:tr>
            </a:tbl>
          </a:graphicData>
        </a:graphic>
      </p:graphicFrame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06" name="Shape 4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7" name="Google Shape;407;p21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900"/>
              <a:buFont typeface="Cambria"/>
              <a:buNone/>
            </a:pPr>
            <a:r>
              <a:rPr lang="ru-RU" sz="2900">
                <a:latin typeface="Cambria"/>
                <a:ea typeface="Cambria"/>
                <a:cs typeface="Cambria"/>
                <a:sym typeface="Cambria"/>
              </a:rPr>
              <a:t>Внутриличностные конфликты и способы их преодоления</a:t>
            </a:r>
            <a:endParaRPr/>
          </a:p>
        </p:txBody>
      </p:sp>
      <p:grpSp>
        <p:nvGrpSpPr>
          <p:cNvPr id="408" name="Google Shape;408;p21"/>
          <p:cNvGrpSpPr/>
          <p:nvPr/>
        </p:nvGrpSpPr>
        <p:grpSpPr>
          <a:xfrm>
            <a:off x="1661230" y="1408485"/>
            <a:ext cx="8868020" cy="5240101"/>
            <a:chOff x="556330" y="2379"/>
            <a:chExt cx="8868020" cy="5240101"/>
          </a:xfrm>
        </p:grpSpPr>
        <p:sp>
          <p:nvSpPr>
            <p:cNvPr id="409" name="Google Shape;409;p21"/>
            <p:cNvSpPr/>
            <p:nvPr/>
          </p:nvSpPr>
          <p:spPr>
            <a:xfrm>
              <a:off x="556330" y="2379"/>
              <a:ext cx="5682699" cy="616482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0" name="Google Shape;410;p21"/>
            <p:cNvSpPr txBox="1"/>
            <p:nvPr/>
          </p:nvSpPr>
          <p:spPr>
            <a:xfrm>
              <a:off x="574386" y="20435"/>
              <a:ext cx="5646587" cy="58037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5400" lIns="38100" spcFirstLastPara="1" rIns="38100" wrap="square" tIns="254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Условия преодоления внутриличностных конфликтов</a:t>
              </a:r>
              <a:endParaRPr b="1" sz="20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11" name="Google Shape;411;p21"/>
            <p:cNvSpPr/>
            <p:nvPr/>
          </p:nvSpPr>
          <p:spPr>
            <a:xfrm>
              <a:off x="1124600" y="618861"/>
              <a:ext cx="568269" cy="462361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12" name="Google Shape;412;p21"/>
            <p:cNvSpPr/>
            <p:nvPr/>
          </p:nvSpPr>
          <p:spPr>
            <a:xfrm>
              <a:off x="1692870" y="772982"/>
              <a:ext cx="7731480" cy="616482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3" name="Google Shape;413;p21"/>
            <p:cNvSpPr txBox="1"/>
            <p:nvPr/>
          </p:nvSpPr>
          <p:spPr>
            <a:xfrm>
              <a:off x="1710926" y="791038"/>
              <a:ext cx="7695368" cy="58037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адекватная оценка самого себя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14" name="Google Shape;414;p21"/>
            <p:cNvSpPr/>
            <p:nvPr/>
          </p:nvSpPr>
          <p:spPr>
            <a:xfrm>
              <a:off x="1124600" y="618861"/>
              <a:ext cx="568269" cy="1232965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15" name="Google Shape;415;p21"/>
            <p:cNvSpPr/>
            <p:nvPr/>
          </p:nvSpPr>
          <p:spPr>
            <a:xfrm>
              <a:off x="1692870" y="1543585"/>
              <a:ext cx="7731480" cy="616482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6" name="Google Shape;416;p21"/>
            <p:cNvSpPr txBox="1"/>
            <p:nvPr/>
          </p:nvSpPr>
          <p:spPr>
            <a:xfrm>
              <a:off x="1710926" y="1561641"/>
              <a:ext cx="7695368" cy="58037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самоирония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17" name="Google Shape;417;p21"/>
            <p:cNvSpPr/>
            <p:nvPr/>
          </p:nvSpPr>
          <p:spPr>
            <a:xfrm>
              <a:off x="1124600" y="618861"/>
              <a:ext cx="568269" cy="2003568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18" name="Google Shape;418;p21"/>
            <p:cNvSpPr/>
            <p:nvPr/>
          </p:nvSpPr>
          <p:spPr>
            <a:xfrm>
              <a:off x="1692870" y="2314188"/>
              <a:ext cx="7731480" cy="616482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9" name="Google Shape;419;p21"/>
            <p:cNvSpPr txBox="1"/>
            <p:nvPr/>
          </p:nvSpPr>
          <p:spPr>
            <a:xfrm>
              <a:off x="1710926" y="2332244"/>
              <a:ext cx="7695368" cy="58037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умение расставлять приоритеты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20" name="Google Shape;420;p21"/>
            <p:cNvSpPr/>
            <p:nvPr/>
          </p:nvSpPr>
          <p:spPr>
            <a:xfrm>
              <a:off x="1124600" y="618861"/>
              <a:ext cx="568269" cy="2774171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21" name="Google Shape;421;p21"/>
            <p:cNvSpPr/>
            <p:nvPr/>
          </p:nvSpPr>
          <p:spPr>
            <a:xfrm>
              <a:off x="1692870" y="3084791"/>
              <a:ext cx="7731480" cy="616482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2" name="Google Shape;422;p21"/>
            <p:cNvSpPr txBox="1"/>
            <p:nvPr/>
          </p:nvSpPr>
          <p:spPr>
            <a:xfrm>
              <a:off x="1710926" y="3102847"/>
              <a:ext cx="7695368" cy="58037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умение планировать свою деятельность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23" name="Google Shape;423;p21"/>
            <p:cNvSpPr/>
            <p:nvPr/>
          </p:nvSpPr>
          <p:spPr>
            <a:xfrm>
              <a:off x="1124600" y="618861"/>
              <a:ext cx="568269" cy="3544774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24" name="Google Shape;424;p21"/>
            <p:cNvSpPr/>
            <p:nvPr/>
          </p:nvSpPr>
          <p:spPr>
            <a:xfrm>
              <a:off x="1692870" y="3855395"/>
              <a:ext cx="7731480" cy="616482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5" name="Google Shape;425;p21"/>
            <p:cNvSpPr txBox="1"/>
            <p:nvPr/>
          </p:nvSpPr>
          <p:spPr>
            <a:xfrm>
              <a:off x="1710926" y="3873451"/>
              <a:ext cx="7695368" cy="58037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умение быть готовым к неожиданным трудностям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26" name="Google Shape;426;p21"/>
            <p:cNvSpPr/>
            <p:nvPr/>
          </p:nvSpPr>
          <p:spPr>
            <a:xfrm>
              <a:off x="1124600" y="618861"/>
              <a:ext cx="568269" cy="4315377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27" name="Google Shape;427;p21"/>
            <p:cNvSpPr/>
            <p:nvPr/>
          </p:nvSpPr>
          <p:spPr>
            <a:xfrm>
              <a:off x="1692870" y="4625998"/>
              <a:ext cx="7731480" cy="616482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8" name="Google Shape;428;p21"/>
            <p:cNvSpPr txBox="1"/>
            <p:nvPr/>
          </p:nvSpPr>
          <p:spPr>
            <a:xfrm>
              <a:off x="1710926" y="4644054"/>
              <a:ext cx="7695368" cy="58037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помощь со стороны близкого человека (эмпатическое слушание)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33" name="Shape 4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4" name="Google Shape;434;p22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Литература</a:t>
            </a:r>
            <a:endParaRPr sz="4000">
              <a:latin typeface="Cambria"/>
              <a:ea typeface="Cambria"/>
              <a:cs typeface="Cambria"/>
              <a:sym typeface="Cambria"/>
            </a:endParaRPr>
          </a:p>
        </p:txBody>
      </p:sp>
      <p:pic>
        <p:nvPicPr>
          <p:cNvPr id="435" name="Google Shape;435;p2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269507" y="1516610"/>
            <a:ext cx="3816075" cy="5134355"/>
          </a:xfrm>
          <a:prstGeom prst="rect">
            <a:avLst/>
          </a:prstGeom>
          <a:noFill/>
          <a:ln>
            <a:noFill/>
          </a:ln>
          <a:effectLst>
            <a:outerShdw blurRad="292100" rotWithShape="0" algn="tl" dir="2700000" dist="139700">
              <a:srgbClr val="333333">
                <a:alpha val="64705"/>
              </a:srgbClr>
            </a:outerShdw>
          </a:effectLst>
        </p:spPr>
      </p:pic>
      <p:sp>
        <p:nvSpPr>
          <p:cNvPr id="436" name="Google Shape;436;p22"/>
          <p:cNvSpPr txBox="1"/>
          <p:nvPr>
            <p:ph idx="1" type="body"/>
          </p:nvPr>
        </p:nvSpPr>
        <p:spPr>
          <a:xfrm>
            <a:off x="1037562" y="1516610"/>
            <a:ext cx="6113736" cy="105020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0" spcFirstLastPara="1" rIns="0" wrap="square" tIns="45700">
            <a:normAutofit/>
          </a:bodyPr>
          <a:lstStyle/>
          <a:p>
            <a:pPr indent="0" lvl="0" marL="0" rtl="0" algn="just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b="1" lang="ru-RU">
                <a:latin typeface="Cambria"/>
                <a:ea typeface="Cambria"/>
                <a:cs typeface="Cambria"/>
                <a:sym typeface="Cambria"/>
              </a:rPr>
              <a:t>Обществоведение: Учебное пособие для 9 класса. / Под ред. А.Н.Данилова. – Минск: Адукацыя і выхаванне, 2019, §10.</a:t>
            </a:r>
            <a:endParaRPr>
              <a:latin typeface="Cambria"/>
              <a:ea typeface="Cambria"/>
              <a:cs typeface="Cambria"/>
              <a:sym typeface="Cambria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3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Cambria"/>
              <a:buNone/>
            </a:pPr>
            <a:r>
              <a:rPr lang="ru-RU" sz="3500">
                <a:latin typeface="Cambria"/>
                <a:ea typeface="Cambria"/>
                <a:cs typeface="Cambria"/>
                <a:sym typeface="Cambria"/>
              </a:rPr>
              <a:t>Понятие «конфликт», его структура и динамика</a:t>
            </a:r>
            <a:endParaRPr/>
          </a:p>
        </p:txBody>
      </p:sp>
      <p:grpSp>
        <p:nvGrpSpPr>
          <p:cNvPr id="140" name="Google Shape;140;p3"/>
          <p:cNvGrpSpPr/>
          <p:nvPr/>
        </p:nvGrpSpPr>
        <p:grpSpPr>
          <a:xfrm>
            <a:off x="1883453" y="1426557"/>
            <a:ext cx="8423574" cy="5264341"/>
            <a:chOff x="778553" y="3199"/>
            <a:chExt cx="8423574" cy="5264341"/>
          </a:xfrm>
        </p:grpSpPr>
        <p:sp>
          <p:nvSpPr>
            <p:cNvPr id="141" name="Google Shape;141;p3"/>
            <p:cNvSpPr/>
            <p:nvPr/>
          </p:nvSpPr>
          <p:spPr>
            <a:xfrm>
              <a:off x="7179400" y="3851099"/>
              <a:ext cx="91440" cy="515542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med" w="med" type="triangle"/>
            </a:ln>
          </p:spPr>
        </p:sp>
        <p:sp>
          <p:nvSpPr>
            <p:cNvPr id="142" name="Google Shape;142;p3"/>
            <p:cNvSpPr/>
            <p:nvPr/>
          </p:nvSpPr>
          <p:spPr>
            <a:xfrm>
              <a:off x="7179400" y="2108074"/>
              <a:ext cx="91440" cy="515542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43" name="Google Shape;143;p3"/>
            <p:cNvSpPr/>
            <p:nvPr/>
          </p:nvSpPr>
          <p:spPr>
            <a:xfrm>
              <a:off x="4990341" y="798092"/>
              <a:ext cx="2234779" cy="515542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44" name="Google Shape;144;p3"/>
            <p:cNvSpPr/>
            <p:nvPr/>
          </p:nvSpPr>
          <p:spPr>
            <a:xfrm>
              <a:off x="2709841" y="2108074"/>
              <a:ext cx="91440" cy="515542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45" name="Google Shape;145;p3"/>
            <p:cNvSpPr/>
            <p:nvPr/>
          </p:nvSpPr>
          <p:spPr>
            <a:xfrm>
              <a:off x="2755561" y="798092"/>
              <a:ext cx="2234779" cy="515542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46" name="Google Shape;146;p3"/>
            <p:cNvSpPr/>
            <p:nvPr/>
          </p:nvSpPr>
          <p:spPr>
            <a:xfrm>
              <a:off x="2858743" y="3199"/>
              <a:ext cx="4263194" cy="794893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7" name="Google Shape;147;p3"/>
            <p:cNvSpPr txBox="1"/>
            <p:nvPr/>
          </p:nvSpPr>
          <p:spPr>
            <a:xfrm>
              <a:off x="2858743" y="3199"/>
              <a:ext cx="4263300" cy="79500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Типы взаимодействия</a:t>
              </a:r>
              <a:endParaRPr b="1" sz="20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48" name="Google Shape;148;p3"/>
            <p:cNvSpPr/>
            <p:nvPr/>
          </p:nvSpPr>
          <p:spPr>
            <a:xfrm>
              <a:off x="778553" y="1313635"/>
              <a:ext cx="3954015" cy="794438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9" name="Google Shape;149;p3"/>
            <p:cNvSpPr txBox="1"/>
            <p:nvPr/>
          </p:nvSpPr>
          <p:spPr>
            <a:xfrm>
              <a:off x="778553" y="1313635"/>
              <a:ext cx="3954000" cy="79440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кооперация</a:t>
              </a:r>
              <a:r>
                <a:rPr b="0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 (сотрудничество)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50" name="Google Shape;150;p3"/>
            <p:cNvSpPr/>
            <p:nvPr/>
          </p:nvSpPr>
          <p:spPr>
            <a:xfrm>
              <a:off x="778553" y="2623616"/>
              <a:ext cx="3954015" cy="1227482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1" name="Google Shape;151;p3"/>
            <p:cNvSpPr txBox="1"/>
            <p:nvPr/>
          </p:nvSpPr>
          <p:spPr>
            <a:xfrm>
              <a:off x="778553" y="2623616"/>
              <a:ext cx="3954015" cy="122748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реализация целей одного способствует реализации целей другого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52" name="Google Shape;152;p3"/>
            <p:cNvSpPr/>
            <p:nvPr/>
          </p:nvSpPr>
          <p:spPr>
            <a:xfrm>
              <a:off x="5248112" y="1313635"/>
              <a:ext cx="3954015" cy="794438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3" name="Google Shape;153;p3"/>
            <p:cNvSpPr txBox="1"/>
            <p:nvPr/>
          </p:nvSpPr>
          <p:spPr>
            <a:xfrm>
              <a:off x="5248112" y="1313635"/>
              <a:ext cx="3954015" cy="79443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конкуренция</a:t>
              </a: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 (соперничество)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54" name="Google Shape;154;p3"/>
            <p:cNvSpPr/>
            <p:nvPr/>
          </p:nvSpPr>
          <p:spPr>
            <a:xfrm>
              <a:off x="5248112" y="2623616"/>
              <a:ext cx="3954015" cy="1227482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5" name="Google Shape;155;p3"/>
            <p:cNvSpPr txBox="1"/>
            <p:nvPr/>
          </p:nvSpPr>
          <p:spPr>
            <a:xfrm>
              <a:off x="5248112" y="2623616"/>
              <a:ext cx="3954015" cy="122748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реализация целей одного затрудняет или исключает реализацию целей другого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56" name="Google Shape;156;p3"/>
            <p:cNvSpPr/>
            <p:nvPr/>
          </p:nvSpPr>
          <p:spPr>
            <a:xfrm>
              <a:off x="5248112" y="4366642"/>
              <a:ext cx="3954015" cy="900898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7" name="Google Shape;157;p3"/>
            <p:cNvSpPr txBox="1"/>
            <p:nvPr/>
          </p:nvSpPr>
          <p:spPr>
            <a:xfrm>
              <a:off x="5248112" y="4366642"/>
              <a:ext cx="3954015" cy="90089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может приводить к </a:t>
              </a: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конфликтам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2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p4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Cambria"/>
              <a:buNone/>
            </a:pPr>
            <a:r>
              <a:rPr lang="ru-RU" sz="3500">
                <a:latin typeface="Cambria"/>
                <a:ea typeface="Cambria"/>
                <a:cs typeface="Cambria"/>
                <a:sym typeface="Cambria"/>
              </a:rPr>
              <a:t>Понятие «конфликт», его структура и динамика</a:t>
            </a:r>
            <a:endParaRPr/>
          </a:p>
        </p:txBody>
      </p:sp>
      <p:sp>
        <p:nvSpPr>
          <p:cNvPr id="164" name="Google Shape;164;p4"/>
          <p:cNvSpPr/>
          <p:nvPr/>
        </p:nvSpPr>
        <p:spPr>
          <a:xfrm>
            <a:off x="1104900" y="1569275"/>
            <a:ext cx="9980682" cy="1104138"/>
          </a:xfrm>
          <a:prstGeom prst="rect">
            <a:avLst/>
          </a:prstGeom>
          <a:solidFill>
            <a:schemeClr val="lt1"/>
          </a:solidFill>
          <a:ln cap="flat" cmpd="thickThin" w="480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Конфликт</a:t>
            </a:r>
            <a:r>
              <a:rPr lang="ru-RU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 (лат. </a:t>
            </a:r>
            <a:r>
              <a:rPr lang="ru-RU" sz="16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conflictus</a:t>
            </a:r>
            <a:r>
              <a:rPr lang="ru-RU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 – столкновение) – это процесс возникновения, развития и разреше- ния противоречий, заключающийся в противодействии людей и сопровождающийся их нега- тивными эмоциями по отношению друг к другу</a:t>
            </a:r>
            <a:endParaRPr sz="18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grpSp>
        <p:nvGrpSpPr>
          <p:cNvPr id="165" name="Google Shape;165;p4"/>
          <p:cNvGrpSpPr/>
          <p:nvPr/>
        </p:nvGrpSpPr>
        <p:grpSpPr>
          <a:xfrm>
            <a:off x="1106161" y="2950230"/>
            <a:ext cx="9978158" cy="3562715"/>
            <a:chOff x="1261" y="155272"/>
            <a:chExt cx="9978158" cy="3562715"/>
          </a:xfrm>
        </p:grpSpPr>
        <p:sp>
          <p:nvSpPr>
            <p:cNvPr id="166" name="Google Shape;166;p4"/>
            <p:cNvSpPr/>
            <p:nvPr/>
          </p:nvSpPr>
          <p:spPr>
            <a:xfrm>
              <a:off x="8410966" y="1842018"/>
              <a:ext cx="91440" cy="420877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67" name="Google Shape;167;p4"/>
            <p:cNvSpPr/>
            <p:nvPr/>
          </p:nvSpPr>
          <p:spPr>
            <a:xfrm>
              <a:off x="4990341" y="774162"/>
              <a:ext cx="3466345" cy="420877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68" name="Google Shape;168;p4"/>
            <p:cNvSpPr/>
            <p:nvPr/>
          </p:nvSpPr>
          <p:spPr>
            <a:xfrm>
              <a:off x="4944620" y="1842018"/>
              <a:ext cx="91440" cy="420877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69" name="Google Shape;169;p4"/>
            <p:cNvSpPr/>
            <p:nvPr/>
          </p:nvSpPr>
          <p:spPr>
            <a:xfrm>
              <a:off x="4944620" y="774162"/>
              <a:ext cx="91440" cy="420877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70" name="Google Shape;170;p4"/>
            <p:cNvSpPr/>
            <p:nvPr/>
          </p:nvSpPr>
          <p:spPr>
            <a:xfrm>
              <a:off x="1478275" y="1842018"/>
              <a:ext cx="91440" cy="420877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71" name="Google Shape;171;p4"/>
            <p:cNvSpPr/>
            <p:nvPr/>
          </p:nvSpPr>
          <p:spPr>
            <a:xfrm>
              <a:off x="1523995" y="774162"/>
              <a:ext cx="3466345" cy="420877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72" name="Google Shape;172;p4"/>
            <p:cNvSpPr/>
            <p:nvPr/>
          </p:nvSpPr>
          <p:spPr>
            <a:xfrm>
              <a:off x="2657568" y="155272"/>
              <a:ext cx="4665544" cy="618890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3" name="Google Shape;173;p4"/>
            <p:cNvSpPr txBox="1"/>
            <p:nvPr/>
          </p:nvSpPr>
          <p:spPr>
            <a:xfrm>
              <a:off x="2657568" y="155272"/>
              <a:ext cx="4665544" cy="61889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Составляющие конфликта</a:t>
              </a:r>
              <a:endParaRPr b="1" sz="20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74" name="Google Shape;174;p4"/>
            <p:cNvSpPr/>
            <p:nvPr/>
          </p:nvSpPr>
          <p:spPr>
            <a:xfrm>
              <a:off x="1261" y="1195039"/>
              <a:ext cx="3045467" cy="646978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5" name="Google Shape;175;p4"/>
            <p:cNvSpPr txBox="1"/>
            <p:nvPr/>
          </p:nvSpPr>
          <p:spPr>
            <a:xfrm>
              <a:off x="1261" y="1195039"/>
              <a:ext cx="3045467" cy="64697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участники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76" name="Google Shape;176;p4"/>
            <p:cNvSpPr/>
            <p:nvPr/>
          </p:nvSpPr>
          <p:spPr>
            <a:xfrm>
              <a:off x="1261" y="2262895"/>
              <a:ext cx="3045467" cy="1455092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7" name="Google Shape;177;p4"/>
            <p:cNvSpPr txBox="1"/>
            <p:nvPr/>
          </p:nvSpPr>
          <p:spPr>
            <a:xfrm>
              <a:off x="1261" y="2262895"/>
              <a:ext cx="3045467" cy="145509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основные – оппоненты (сре- ди них есть инициатор);</a:t>
              </a:r>
              <a:endParaRPr/>
            </a:p>
            <a:p>
              <a:pPr indent="0" lvl="0" marL="0" marR="0" rtl="0" algn="ctr">
                <a:lnSpc>
                  <a:spcPct val="90000"/>
                </a:lnSpc>
                <a:spcBef>
                  <a:spcPts val="63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группы поддержки (среди них могут быть подстрека- тели)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78" name="Google Shape;178;p4"/>
            <p:cNvSpPr/>
            <p:nvPr/>
          </p:nvSpPr>
          <p:spPr>
            <a:xfrm>
              <a:off x="3467607" y="1195039"/>
              <a:ext cx="3045467" cy="646978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9" name="Google Shape;179;p4"/>
            <p:cNvSpPr txBox="1"/>
            <p:nvPr/>
          </p:nvSpPr>
          <p:spPr>
            <a:xfrm>
              <a:off x="3467607" y="1195039"/>
              <a:ext cx="3045467" cy="64697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предмет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80" name="Google Shape;180;p4"/>
            <p:cNvSpPr/>
            <p:nvPr/>
          </p:nvSpPr>
          <p:spPr>
            <a:xfrm>
              <a:off x="3467607" y="2262895"/>
              <a:ext cx="3045467" cy="1455092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1" name="Google Shape;181;p4"/>
            <p:cNvSpPr txBox="1"/>
            <p:nvPr/>
          </p:nvSpPr>
          <p:spPr>
            <a:xfrm>
              <a:off x="3467607" y="2262895"/>
              <a:ext cx="3045467" cy="145509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противоречие, которое приводит к конфликту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82" name="Google Shape;182;p4"/>
            <p:cNvSpPr/>
            <p:nvPr/>
          </p:nvSpPr>
          <p:spPr>
            <a:xfrm>
              <a:off x="6933952" y="1195039"/>
              <a:ext cx="3045467" cy="646978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3" name="Google Shape;183;p4"/>
            <p:cNvSpPr txBox="1"/>
            <p:nvPr/>
          </p:nvSpPr>
          <p:spPr>
            <a:xfrm>
              <a:off x="6933952" y="1195039"/>
              <a:ext cx="3045467" cy="64697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условия конфликта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84" name="Google Shape;184;p4"/>
            <p:cNvSpPr/>
            <p:nvPr/>
          </p:nvSpPr>
          <p:spPr>
            <a:xfrm>
              <a:off x="6933952" y="2262895"/>
              <a:ext cx="3045467" cy="1455092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5" name="Google Shape;185;p4"/>
            <p:cNvSpPr txBox="1"/>
            <p:nvPr/>
          </p:nvSpPr>
          <p:spPr>
            <a:xfrm>
              <a:off x="6933952" y="2262895"/>
              <a:ext cx="3045467" cy="145509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обстоятельства, влияющие на конфликт (место, состоя- ние участников, положение в обществе, присутствие посторонних и т.д.)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0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p5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Cambria"/>
              <a:buNone/>
            </a:pPr>
            <a:r>
              <a:rPr lang="ru-RU" sz="3500">
                <a:latin typeface="Cambria"/>
                <a:ea typeface="Cambria"/>
                <a:cs typeface="Cambria"/>
                <a:sym typeface="Cambria"/>
              </a:rPr>
              <a:t>Понятие «конфликт», его структура и динамика</a:t>
            </a:r>
            <a:endParaRPr/>
          </a:p>
        </p:txBody>
      </p:sp>
      <p:sp>
        <p:nvSpPr>
          <p:cNvPr id="192" name="Google Shape;192;p5"/>
          <p:cNvSpPr/>
          <p:nvPr/>
        </p:nvSpPr>
        <p:spPr>
          <a:xfrm flipH="1">
            <a:off x="2096219" y="2631055"/>
            <a:ext cx="2648309" cy="629729"/>
          </a:xfrm>
          <a:prstGeom prst="rect">
            <a:avLst/>
          </a:prstGeom>
          <a:solidFill>
            <a:schemeClr val="lt1"/>
          </a:solidFill>
          <a:ln cap="flat" cmpd="thickThin" w="480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Субъекты конфликта </a:t>
            </a:r>
            <a:r>
              <a:rPr lang="ru-RU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(участники)</a:t>
            </a:r>
            <a:endParaRPr b="1" sz="18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93" name="Google Shape;193;p5"/>
          <p:cNvSpPr/>
          <p:nvPr/>
        </p:nvSpPr>
        <p:spPr>
          <a:xfrm flipH="1">
            <a:off x="7634378" y="2631055"/>
            <a:ext cx="2544792" cy="629729"/>
          </a:xfrm>
          <a:prstGeom prst="rect">
            <a:avLst/>
          </a:prstGeom>
          <a:solidFill>
            <a:schemeClr val="lt1"/>
          </a:solidFill>
          <a:ln cap="flat" cmpd="thickThin" w="480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Объект конфликта </a:t>
            </a:r>
            <a:r>
              <a:rPr lang="ru-RU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(причина)</a:t>
            </a:r>
            <a:endParaRPr b="1" sz="18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94" name="Google Shape;194;p5"/>
          <p:cNvSpPr/>
          <p:nvPr/>
        </p:nvSpPr>
        <p:spPr>
          <a:xfrm>
            <a:off x="5805577" y="2631055"/>
            <a:ext cx="767751" cy="681486"/>
          </a:xfrm>
          <a:prstGeom prst="mathPlus">
            <a:avLst>
              <a:gd fmla="val 23520" name="adj1"/>
            </a:avLst>
          </a:prstGeom>
          <a:solidFill>
            <a:schemeClr val="lt1"/>
          </a:solidFill>
          <a:ln cap="flat" cmpd="thickThin" w="480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5" name="Google Shape;195;p5"/>
          <p:cNvSpPr/>
          <p:nvPr/>
        </p:nvSpPr>
        <p:spPr>
          <a:xfrm flipH="1">
            <a:off x="2096219" y="4045815"/>
            <a:ext cx="2648309" cy="629729"/>
          </a:xfrm>
          <a:prstGeom prst="rect">
            <a:avLst/>
          </a:prstGeom>
          <a:solidFill>
            <a:schemeClr val="lt1"/>
          </a:solidFill>
          <a:ln cap="flat" cmpd="thickThin" w="480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Конфликтная ситуация</a:t>
            </a:r>
            <a:endParaRPr sz="18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96" name="Google Shape;196;p5"/>
          <p:cNvSpPr/>
          <p:nvPr/>
        </p:nvSpPr>
        <p:spPr>
          <a:xfrm rot="-5400000">
            <a:off x="3198242" y="2352880"/>
            <a:ext cx="474453" cy="2514601"/>
          </a:xfrm>
          <a:prstGeom prst="leftBrace">
            <a:avLst>
              <a:gd fmla="val 46515" name="adj1"/>
              <a:gd fmla="val 50000" name="adj2"/>
            </a:avLst>
          </a:prstGeom>
          <a:noFill/>
          <a:ln cap="flat" cmpd="thickThin" w="485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7" name="Google Shape;197;p5"/>
          <p:cNvSpPr/>
          <p:nvPr/>
        </p:nvSpPr>
        <p:spPr>
          <a:xfrm>
            <a:off x="3051592" y="4740240"/>
            <a:ext cx="767751" cy="681486"/>
          </a:xfrm>
          <a:prstGeom prst="mathPlus">
            <a:avLst>
              <a:gd fmla="val 23520" name="adj1"/>
            </a:avLst>
          </a:prstGeom>
          <a:solidFill>
            <a:schemeClr val="lt1"/>
          </a:solidFill>
          <a:ln cap="flat" cmpd="thickThin" w="480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8" name="Google Shape;198;p5"/>
          <p:cNvSpPr/>
          <p:nvPr/>
        </p:nvSpPr>
        <p:spPr>
          <a:xfrm flipH="1">
            <a:off x="2111315" y="5460576"/>
            <a:ext cx="2648309" cy="629729"/>
          </a:xfrm>
          <a:prstGeom prst="rect">
            <a:avLst/>
          </a:prstGeom>
          <a:solidFill>
            <a:schemeClr val="lt1"/>
          </a:solidFill>
          <a:ln cap="flat" cmpd="thickThin" w="480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Инцидент (действие, ведущее к конфликту)</a:t>
            </a:r>
            <a:endParaRPr sz="18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99" name="Google Shape;199;p5"/>
          <p:cNvSpPr/>
          <p:nvPr/>
        </p:nvSpPr>
        <p:spPr>
          <a:xfrm flipH="1">
            <a:off x="7634378" y="4766119"/>
            <a:ext cx="2544792" cy="629729"/>
          </a:xfrm>
          <a:prstGeom prst="rect">
            <a:avLst/>
          </a:prstGeom>
          <a:solidFill>
            <a:schemeClr val="lt1"/>
          </a:solidFill>
          <a:ln cap="flat" cmpd="thickThin" w="480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Конфликт</a:t>
            </a:r>
            <a:endParaRPr sz="18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200" name="Google Shape;200;p5"/>
          <p:cNvSpPr/>
          <p:nvPr/>
        </p:nvSpPr>
        <p:spPr>
          <a:xfrm>
            <a:off x="5874590" y="4828648"/>
            <a:ext cx="931652" cy="504670"/>
          </a:xfrm>
          <a:prstGeom prst="mathEqual">
            <a:avLst>
              <a:gd fmla="val 23520" name="adj1"/>
              <a:gd fmla="val 11760" name="adj2"/>
            </a:avLst>
          </a:prstGeom>
          <a:solidFill>
            <a:schemeClr val="lt1"/>
          </a:solidFill>
          <a:ln cap="flat" cmpd="thickThin" w="480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1" name="Google Shape;201;p5"/>
          <p:cNvSpPr txBox="1"/>
          <p:nvPr/>
        </p:nvSpPr>
        <p:spPr>
          <a:xfrm>
            <a:off x="4880568" y="1531105"/>
            <a:ext cx="2898166" cy="40011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20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Структура конфликта</a:t>
            </a:r>
            <a:endParaRPr b="1" sz="20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6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Google Shape;207;p6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Cambria"/>
              <a:buNone/>
            </a:pPr>
            <a:r>
              <a:rPr lang="ru-RU" sz="3500">
                <a:latin typeface="Cambria"/>
                <a:ea typeface="Cambria"/>
                <a:cs typeface="Cambria"/>
                <a:sym typeface="Cambria"/>
              </a:rPr>
              <a:t>Понятие «конфликт», его структура и динамика</a:t>
            </a:r>
            <a:endParaRPr/>
          </a:p>
        </p:txBody>
      </p:sp>
      <p:graphicFrame>
        <p:nvGraphicFramePr>
          <p:cNvPr id="208" name="Google Shape;208;p6"/>
          <p:cNvGraphicFramePr/>
          <p:nvPr/>
        </p:nvGraphicFramePr>
        <p:xfrm>
          <a:off x="1104899" y="1513296"/>
          <a:ext cx="3000000" cy="3000000"/>
        </p:xfrm>
        <a:graphic>
          <a:graphicData uri="http://schemas.openxmlformats.org/drawingml/2006/table">
            <a:tbl>
              <a:tblPr firstRow="1">
                <a:noFill/>
                <a:tableStyleId>{082C2607-74CA-4A90-AE6E-AB1C25B75648}</a:tableStyleId>
              </a:tblPr>
              <a:tblGrid>
                <a:gridCol w="2388800"/>
                <a:gridCol w="7591875"/>
              </a:tblGrid>
              <a:tr h="450575">
                <a:tc gridSpan="2"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20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Причины конфликтных ситуаций</a:t>
                      </a:r>
                      <a:endParaRPr sz="2000" u="none" cap="none" strike="noStrike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72782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Информация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Неполная, искажённая информация, обнародование нежелательной информации, слухи, разночтения одной и той же информации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72782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Ценности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Культурные, религиозные ценности, убеждения, невысокая общая культура и культура общения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103977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Структура отноше- ний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Нарушение порядка соподчинения,</a:t>
                      </a: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 нечёткое распределение прав и обязанностей, нерациональность структуры управления, несовершен- ная система учёта труда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72782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Эмоциональность отношений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Неудовлетворённость сторон отношениями друг с другом, негативные приёмы контактов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135170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Поведение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Психологические характеристики, вызывающие эмоциональный про- тест у партнёра, различия в тактиках поведения, психологическая</a:t>
                      </a: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 не- совместимость восприятия своих и чужих действий и намерений, раз- ная оценка одних и тех же поступков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3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Google Shape;214;p7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Cambria"/>
              <a:buNone/>
            </a:pPr>
            <a:r>
              <a:rPr lang="ru-RU" sz="3500">
                <a:latin typeface="Cambria"/>
                <a:ea typeface="Cambria"/>
                <a:cs typeface="Cambria"/>
                <a:sym typeface="Cambria"/>
              </a:rPr>
              <a:t>Понятие «конфликт», его структура и динамика</a:t>
            </a:r>
            <a:endParaRPr/>
          </a:p>
        </p:txBody>
      </p:sp>
      <p:grpSp>
        <p:nvGrpSpPr>
          <p:cNvPr id="215" name="Google Shape;215;p7"/>
          <p:cNvGrpSpPr/>
          <p:nvPr/>
        </p:nvGrpSpPr>
        <p:grpSpPr>
          <a:xfrm>
            <a:off x="1113350" y="1464539"/>
            <a:ext cx="9963781" cy="5222882"/>
            <a:chOff x="8450" y="6675"/>
            <a:chExt cx="9963781" cy="5222882"/>
          </a:xfrm>
        </p:grpSpPr>
        <p:sp>
          <p:nvSpPr>
            <p:cNvPr id="216" name="Google Shape;216;p7"/>
            <p:cNvSpPr/>
            <p:nvPr/>
          </p:nvSpPr>
          <p:spPr>
            <a:xfrm>
              <a:off x="8450" y="2031276"/>
              <a:ext cx="2347363" cy="1173681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7" name="Google Shape;217;p7"/>
            <p:cNvSpPr txBox="1"/>
            <p:nvPr/>
          </p:nvSpPr>
          <p:spPr>
            <a:xfrm>
              <a:off x="42826" y="2065652"/>
              <a:ext cx="2278611" cy="110492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Типичные иска- жения восприя- тия конфликта</a:t>
              </a:r>
              <a:endParaRPr b="1" sz="20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18" name="Google Shape;218;p7"/>
            <p:cNvSpPr/>
            <p:nvPr/>
          </p:nvSpPr>
          <p:spPr>
            <a:xfrm rot="-3907178">
              <a:off x="1709419" y="1585643"/>
              <a:ext cx="2231731" cy="40346"/>
            </a:xfrm>
            <a:custGeom>
              <a:rect b="b" l="l" r="r" t="t"/>
              <a:pathLst>
                <a:path extrusionOk="0" h="120000" w="120000">
                  <a:moveTo>
                    <a:pt x="0" y="60000"/>
                  </a:moveTo>
                  <a:lnTo>
                    <a:pt x="120000" y="6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9" name="Google Shape;219;p7"/>
            <p:cNvSpPr txBox="1"/>
            <p:nvPr/>
          </p:nvSpPr>
          <p:spPr>
            <a:xfrm rot="-3907178">
              <a:off x="2769492" y="1550023"/>
              <a:ext cx="111586" cy="11158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12700" spcFirstLastPara="1" rIns="12700" wrap="square" tIns="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7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0" name="Google Shape;220;p7"/>
            <p:cNvSpPr/>
            <p:nvPr/>
          </p:nvSpPr>
          <p:spPr>
            <a:xfrm>
              <a:off x="3294758" y="6675"/>
              <a:ext cx="2347363" cy="1173681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1" name="Google Shape;221;p7"/>
            <p:cNvSpPr txBox="1"/>
            <p:nvPr/>
          </p:nvSpPr>
          <p:spPr>
            <a:xfrm>
              <a:off x="3329134" y="41051"/>
              <a:ext cx="2278611" cy="110492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«Иллюзия собствен- ного благородства»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22" name="Google Shape;222;p7"/>
            <p:cNvSpPr/>
            <p:nvPr/>
          </p:nvSpPr>
          <p:spPr>
            <a:xfrm>
              <a:off x="5642121" y="573343"/>
              <a:ext cx="938945" cy="40346"/>
            </a:xfrm>
            <a:custGeom>
              <a:rect b="b" l="l" r="r" t="t"/>
              <a:pathLst>
                <a:path extrusionOk="0" h="120000" w="120000">
                  <a:moveTo>
                    <a:pt x="0" y="60000"/>
                  </a:moveTo>
                  <a:lnTo>
                    <a:pt x="120000" y="6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3" name="Google Shape;223;p7"/>
            <p:cNvSpPr txBox="1"/>
            <p:nvPr/>
          </p:nvSpPr>
          <p:spPr>
            <a:xfrm>
              <a:off x="6088120" y="570042"/>
              <a:ext cx="46947" cy="4694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12700" spcFirstLastPara="1" rIns="12700" wrap="square" tIns="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5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4" name="Google Shape;224;p7"/>
            <p:cNvSpPr/>
            <p:nvPr/>
          </p:nvSpPr>
          <p:spPr>
            <a:xfrm>
              <a:off x="6581066" y="6675"/>
              <a:ext cx="3391165" cy="1173681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5" name="Google Shape;225;p7"/>
            <p:cNvSpPr txBox="1"/>
            <p:nvPr/>
          </p:nvSpPr>
          <p:spPr>
            <a:xfrm>
              <a:off x="6615442" y="41051"/>
              <a:ext cx="3322413" cy="110492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Представление о том, что исти- на и справедливость полнос- тью на вашей стороне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26" name="Google Shape;226;p7"/>
            <p:cNvSpPr/>
            <p:nvPr/>
          </p:nvSpPr>
          <p:spPr>
            <a:xfrm rot="-2142401">
              <a:off x="2247128" y="2260510"/>
              <a:ext cx="1156314" cy="40346"/>
            </a:xfrm>
            <a:custGeom>
              <a:rect b="b" l="l" r="r" t="t"/>
              <a:pathLst>
                <a:path extrusionOk="0" h="120000" w="120000">
                  <a:moveTo>
                    <a:pt x="0" y="60000"/>
                  </a:moveTo>
                  <a:lnTo>
                    <a:pt x="120000" y="6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7" name="Google Shape;227;p7"/>
            <p:cNvSpPr txBox="1"/>
            <p:nvPr/>
          </p:nvSpPr>
          <p:spPr>
            <a:xfrm rot="-2142401">
              <a:off x="2796377" y="2251775"/>
              <a:ext cx="57815" cy="5781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12700" spcFirstLastPara="1" rIns="12700" wrap="square" tIns="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5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8" name="Google Shape;228;p7"/>
            <p:cNvSpPr/>
            <p:nvPr/>
          </p:nvSpPr>
          <p:spPr>
            <a:xfrm>
              <a:off x="3294758" y="1356409"/>
              <a:ext cx="2347363" cy="1173681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9" name="Google Shape;229;p7"/>
            <p:cNvSpPr txBox="1"/>
            <p:nvPr/>
          </p:nvSpPr>
          <p:spPr>
            <a:xfrm>
              <a:off x="3329134" y="1390785"/>
              <a:ext cx="2278611" cy="110492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«Поиск соломинки в глазу другого»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30" name="Google Shape;230;p7"/>
            <p:cNvSpPr/>
            <p:nvPr/>
          </p:nvSpPr>
          <p:spPr>
            <a:xfrm>
              <a:off x="5642121" y="1923076"/>
              <a:ext cx="938945" cy="40346"/>
            </a:xfrm>
            <a:custGeom>
              <a:rect b="b" l="l" r="r" t="t"/>
              <a:pathLst>
                <a:path extrusionOk="0" h="120000" w="120000">
                  <a:moveTo>
                    <a:pt x="0" y="60000"/>
                  </a:moveTo>
                  <a:lnTo>
                    <a:pt x="120000" y="6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1" name="Google Shape;231;p7"/>
            <p:cNvSpPr txBox="1"/>
            <p:nvPr/>
          </p:nvSpPr>
          <p:spPr>
            <a:xfrm>
              <a:off x="6088120" y="1919776"/>
              <a:ext cx="46947" cy="4694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12700" spcFirstLastPara="1" rIns="12700" wrap="square" tIns="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5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2" name="Google Shape;232;p7"/>
            <p:cNvSpPr/>
            <p:nvPr/>
          </p:nvSpPr>
          <p:spPr>
            <a:xfrm>
              <a:off x="6581066" y="1356409"/>
              <a:ext cx="3391165" cy="1173681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3" name="Google Shape;233;p7"/>
            <p:cNvSpPr txBox="1"/>
            <p:nvPr/>
          </p:nvSpPr>
          <p:spPr>
            <a:xfrm>
              <a:off x="6615442" y="1390785"/>
              <a:ext cx="3322413" cy="110492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Нахождение недостатков преж- де всего у оппонента, но не у себя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34" name="Google Shape;234;p7"/>
            <p:cNvSpPr/>
            <p:nvPr/>
          </p:nvSpPr>
          <p:spPr>
            <a:xfrm rot="2142401">
              <a:off x="2247128" y="2935377"/>
              <a:ext cx="1156314" cy="40346"/>
            </a:xfrm>
            <a:custGeom>
              <a:rect b="b" l="l" r="r" t="t"/>
              <a:pathLst>
                <a:path extrusionOk="0" h="120000" w="120000">
                  <a:moveTo>
                    <a:pt x="0" y="60000"/>
                  </a:moveTo>
                  <a:lnTo>
                    <a:pt x="120000" y="6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5" name="Google Shape;235;p7"/>
            <p:cNvSpPr txBox="1"/>
            <p:nvPr/>
          </p:nvSpPr>
          <p:spPr>
            <a:xfrm rot="2142401">
              <a:off x="2796377" y="2926642"/>
              <a:ext cx="57815" cy="5781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12700" spcFirstLastPara="1" rIns="12700" wrap="square" tIns="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5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6" name="Google Shape;236;p7"/>
            <p:cNvSpPr/>
            <p:nvPr/>
          </p:nvSpPr>
          <p:spPr>
            <a:xfrm>
              <a:off x="3294758" y="2706143"/>
              <a:ext cx="2347363" cy="1173681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7" name="Google Shape;237;p7"/>
            <p:cNvSpPr txBox="1"/>
            <p:nvPr/>
          </p:nvSpPr>
          <p:spPr>
            <a:xfrm>
              <a:off x="3329134" y="2740519"/>
              <a:ext cx="2278611" cy="110492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«Двойная этика»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38" name="Google Shape;238;p7"/>
            <p:cNvSpPr/>
            <p:nvPr/>
          </p:nvSpPr>
          <p:spPr>
            <a:xfrm>
              <a:off x="5642121" y="3272810"/>
              <a:ext cx="938945" cy="40346"/>
            </a:xfrm>
            <a:custGeom>
              <a:rect b="b" l="l" r="r" t="t"/>
              <a:pathLst>
                <a:path extrusionOk="0" h="120000" w="120000">
                  <a:moveTo>
                    <a:pt x="0" y="60000"/>
                  </a:moveTo>
                  <a:lnTo>
                    <a:pt x="120000" y="6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9" name="Google Shape;239;p7"/>
            <p:cNvSpPr txBox="1"/>
            <p:nvPr/>
          </p:nvSpPr>
          <p:spPr>
            <a:xfrm>
              <a:off x="6088120" y="3269510"/>
              <a:ext cx="46947" cy="4694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12700" spcFirstLastPara="1" rIns="12700" wrap="square" tIns="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5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0" name="Google Shape;240;p7"/>
            <p:cNvSpPr/>
            <p:nvPr/>
          </p:nvSpPr>
          <p:spPr>
            <a:xfrm>
              <a:off x="6581066" y="2706143"/>
              <a:ext cx="3391165" cy="1173681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1" name="Google Shape;241;p7"/>
            <p:cNvSpPr txBox="1"/>
            <p:nvPr/>
          </p:nvSpPr>
          <p:spPr>
            <a:xfrm>
              <a:off x="6615442" y="2740519"/>
              <a:ext cx="3322413" cy="110492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Различная оценка одинаковых поступков – собственных и оп- понента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42" name="Google Shape;242;p7"/>
            <p:cNvSpPr/>
            <p:nvPr/>
          </p:nvSpPr>
          <p:spPr>
            <a:xfrm rot="3907178">
              <a:off x="1709419" y="3610244"/>
              <a:ext cx="2231731" cy="40346"/>
            </a:xfrm>
            <a:custGeom>
              <a:rect b="b" l="l" r="r" t="t"/>
              <a:pathLst>
                <a:path extrusionOk="0" h="120000" w="120000">
                  <a:moveTo>
                    <a:pt x="0" y="60000"/>
                  </a:moveTo>
                  <a:lnTo>
                    <a:pt x="120000" y="6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3" name="Google Shape;243;p7"/>
            <p:cNvSpPr txBox="1"/>
            <p:nvPr/>
          </p:nvSpPr>
          <p:spPr>
            <a:xfrm rot="3907178">
              <a:off x="2769492" y="3574624"/>
              <a:ext cx="111586" cy="11158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12700" spcFirstLastPara="1" rIns="12700" wrap="square" tIns="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7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4" name="Google Shape;244;p7"/>
            <p:cNvSpPr/>
            <p:nvPr/>
          </p:nvSpPr>
          <p:spPr>
            <a:xfrm>
              <a:off x="3294758" y="4055876"/>
              <a:ext cx="2347363" cy="1173681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5" name="Google Shape;245;p7"/>
            <p:cNvSpPr txBox="1"/>
            <p:nvPr/>
          </p:nvSpPr>
          <p:spPr>
            <a:xfrm>
              <a:off x="3329134" y="4090252"/>
              <a:ext cx="2278611" cy="110492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Позиция «всё ясно»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46" name="Google Shape;246;p7"/>
            <p:cNvSpPr/>
            <p:nvPr/>
          </p:nvSpPr>
          <p:spPr>
            <a:xfrm>
              <a:off x="5642121" y="4622544"/>
              <a:ext cx="938945" cy="40346"/>
            </a:xfrm>
            <a:custGeom>
              <a:rect b="b" l="l" r="r" t="t"/>
              <a:pathLst>
                <a:path extrusionOk="0" h="120000" w="120000">
                  <a:moveTo>
                    <a:pt x="0" y="60000"/>
                  </a:moveTo>
                  <a:lnTo>
                    <a:pt x="120000" y="6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7" name="Google Shape;247;p7"/>
            <p:cNvSpPr txBox="1"/>
            <p:nvPr/>
          </p:nvSpPr>
          <p:spPr>
            <a:xfrm>
              <a:off x="6088120" y="4619244"/>
              <a:ext cx="46947" cy="4694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12700" spcFirstLastPara="1" rIns="12700" wrap="square" tIns="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5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8" name="Google Shape;248;p7"/>
            <p:cNvSpPr/>
            <p:nvPr/>
          </p:nvSpPr>
          <p:spPr>
            <a:xfrm>
              <a:off x="6581066" y="4055876"/>
              <a:ext cx="3391165" cy="1173681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9" name="Google Shape;249;p7"/>
            <p:cNvSpPr txBox="1"/>
            <p:nvPr/>
          </p:nvSpPr>
          <p:spPr>
            <a:xfrm>
              <a:off x="6615442" y="4090252"/>
              <a:ext cx="3322413" cy="110492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Чрезмерное упрощение ситуа- ции конфликта и однозначная оценка намерений оппонента как враждебных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4" name="Shape 2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Google Shape;255;p8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Cambria"/>
              <a:buNone/>
            </a:pPr>
            <a:r>
              <a:rPr lang="ru-RU" sz="3500">
                <a:latin typeface="Cambria"/>
                <a:ea typeface="Cambria"/>
                <a:cs typeface="Cambria"/>
                <a:sym typeface="Cambria"/>
              </a:rPr>
              <a:t>Понятие «конфликт», его структура и динамика</a:t>
            </a:r>
            <a:endParaRPr/>
          </a:p>
        </p:txBody>
      </p:sp>
      <p:sp>
        <p:nvSpPr>
          <p:cNvPr id="256" name="Google Shape;256;p8"/>
          <p:cNvSpPr/>
          <p:nvPr/>
        </p:nvSpPr>
        <p:spPr>
          <a:xfrm>
            <a:off x="1104900" y="1586528"/>
            <a:ext cx="9980682" cy="690846"/>
          </a:xfrm>
          <a:prstGeom prst="rect">
            <a:avLst/>
          </a:prstGeom>
          <a:solidFill>
            <a:schemeClr val="lt1"/>
          </a:solidFill>
          <a:ln cap="flat" cmpd="thickThin" w="480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Динамика конфликта</a:t>
            </a:r>
            <a:r>
              <a:rPr lang="ru-RU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 – процесс развития конфликта, предполагающий поступательное изменение компонентов структуры социального противостояния и противоборства</a:t>
            </a:r>
            <a:endParaRPr sz="18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257" name="Google Shape;257;p8"/>
          <p:cNvSpPr/>
          <p:nvPr/>
        </p:nvSpPr>
        <p:spPr>
          <a:xfrm>
            <a:off x="1104900" y="2768346"/>
            <a:ext cx="4562655" cy="897879"/>
          </a:xfrm>
          <a:prstGeom prst="rect">
            <a:avLst/>
          </a:prstGeom>
          <a:solidFill>
            <a:schemeClr val="lt1"/>
          </a:solidFill>
          <a:ln cap="flat" cmpd="thickThin" w="480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положительная (усиление противоречий между позициями противоборствующих сторон)</a:t>
            </a:r>
            <a:endParaRPr sz="18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258" name="Google Shape;258;p8"/>
          <p:cNvSpPr/>
          <p:nvPr/>
        </p:nvSpPr>
        <p:spPr>
          <a:xfrm>
            <a:off x="6522927" y="2768345"/>
            <a:ext cx="4562655" cy="897879"/>
          </a:xfrm>
          <a:prstGeom prst="rect">
            <a:avLst/>
          </a:prstGeom>
          <a:solidFill>
            <a:schemeClr val="lt1"/>
          </a:solidFill>
          <a:ln cap="flat" cmpd="thickThin" w="480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отрицательная (снижение степени социальной агрессии между субъектами конфликта)</a:t>
            </a:r>
            <a:endParaRPr sz="18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259" name="Google Shape;259;p8"/>
          <p:cNvSpPr/>
          <p:nvPr/>
        </p:nvSpPr>
        <p:spPr>
          <a:xfrm>
            <a:off x="3235265" y="2346018"/>
            <a:ext cx="301924" cy="353683"/>
          </a:xfrm>
          <a:prstGeom prst="downArrow">
            <a:avLst>
              <a:gd fmla="val 50000" name="adj1"/>
              <a:gd fmla="val 50000" name="adj2"/>
            </a:avLst>
          </a:prstGeom>
          <a:solidFill>
            <a:schemeClr val="lt1"/>
          </a:solidFill>
          <a:ln cap="flat" cmpd="thickThin" w="480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260" name="Google Shape;260;p8"/>
          <p:cNvSpPr/>
          <p:nvPr/>
        </p:nvSpPr>
        <p:spPr>
          <a:xfrm>
            <a:off x="8653292" y="2346018"/>
            <a:ext cx="301924" cy="353683"/>
          </a:xfrm>
          <a:prstGeom prst="downArrow">
            <a:avLst>
              <a:gd fmla="val 50000" name="adj1"/>
              <a:gd fmla="val 50000" name="adj2"/>
            </a:avLst>
          </a:prstGeom>
          <a:solidFill>
            <a:schemeClr val="lt1"/>
          </a:solidFill>
          <a:ln cap="flat" cmpd="thickThin" w="480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grpSp>
        <p:nvGrpSpPr>
          <p:cNvPr id="261" name="Google Shape;261;p8"/>
          <p:cNvGrpSpPr/>
          <p:nvPr/>
        </p:nvGrpSpPr>
        <p:grpSpPr>
          <a:xfrm>
            <a:off x="1107824" y="3847380"/>
            <a:ext cx="9974833" cy="2803585"/>
            <a:chOff x="2924" y="0"/>
            <a:chExt cx="9974833" cy="2803585"/>
          </a:xfrm>
        </p:grpSpPr>
        <p:sp>
          <p:nvSpPr>
            <p:cNvPr id="262" name="Google Shape;262;p8"/>
            <p:cNvSpPr/>
            <p:nvPr/>
          </p:nvSpPr>
          <p:spPr>
            <a:xfrm>
              <a:off x="748551" y="0"/>
              <a:ext cx="8483579" cy="2803585"/>
            </a:xfrm>
            <a:prstGeom prst="rightArrow">
              <a:avLst>
                <a:gd fmla="val 50000" name="adj1"/>
                <a:gd fmla="val 50000" name="adj2"/>
              </a:avLst>
            </a:prstGeom>
            <a:solidFill>
              <a:srgbClr val="CFCEC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3" name="Google Shape;263;p8"/>
            <p:cNvSpPr/>
            <p:nvPr/>
          </p:nvSpPr>
          <p:spPr>
            <a:xfrm>
              <a:off x="2924" y="841075"/>
              <a:ext cx="1760264" cy="1121434"/>
            </a:xfrm>
            <a:prstGeom prst="roundRect">
              <a:avLst>
                <a:gd fmla="val 16667" name="adj"/>
              </a:avLst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4" name="Google Shape;264;p8"/>
            <p:cNvSpPr txBox="1"/>
            <p:nvPr/>
          </p:nvSpPr>
          <p:spPr>
            <a:xfrm>
              <a:off x="57668" y="895819"/>
              <a:ext cx="1650776" cy="101194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68575" lIns="68575" spcFirstLastPara="1" rIns="68575" wrap="square" tIns="6857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Складывание конфликтной ситуации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65" name="Google Shape;265;p8"/>
            <p:cNvSpPr/>
            <p:nvPr/>
          </p:nvSpPr>
          <p:spPr>
            <a:xfrm>
              <a:off x="2056566" y="841075"/>
              <a:ext cx="1760264" cy="1121434"/>
            </a:xfrm>
            <a:prstGeom prst="roundRect">
              <a:avLst>
                <a:gd fmla="val 16667" name="adj"/>
              </a:avLst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6" name="Google Shape;266;p8"/>
            <p:cNvSpPr txBox="1"/>
            <p:nvPr/>
          </p:nvSpPr>
          <p:spPr>
            <a:xfrm>
              <a:off x="2111310" y="895819"/>
              <a:ext cx="1650776" cy="101194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68575" lIns="68575" spcFirstLastPara="1" rIns="68575" wrap="square" tIns="6857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Развитие конфликтной ситуации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67" name="Google Shape;267;p8"/>
            <p:cNvSpPr/>
            <p:nvPr/>
          </p:nvSpPr>
          <p:spPr>
            <a:xfrm>
              <a:off x="4110208" y="841075"/>
              <a:ext cx="1760264" cy="1121434"/>
            </a:xfrm>
            <a:prstGeom prst="roundRect">
              <a:avLst>
                <a:gd fmla="val 16667" name="adj"/>
              </a:avLst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8" name="Google Shape;268;p8"/>
            <p:cNvSpPr txBox="1"/>
            <p:nvPr/>
          </p:nvSpPr>
          <p:spPr>
            <a:xfrm>
              <a:off x="4164952" y="895819"/>
              <a:ext cx="1650776" cy="101194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68575" lIns="68575" spcFirstLastPara="1" rIns="68575" wrap="square" tIns="6857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Инцидентные действия оппонентов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69" name="Google Shape;269;p8"/>
            <p:cNvSpPr/>
            <p:nvPr/>
          </p:nvSpPr>
          <p:spPr>
            <a:xfrm>
              <a:off x="6163850" y="841075"/>
              <a:ext cx="1760264" cy="1121434"/>
            </a:xfrm>
            <a:prstGeom prst="roundRect">
              <a:avLst>
                <a:gd fmla="val 16667" name="adj"/>
              </a:avLst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0" name="Google Shape;270;p8"/>
            <p:cNvSpPr txBox="1"/>
            <p:nvPr/>
          </p:nvSpPr>
          <p:spPr>
            <a:xfrm>
              <a:off x="6218594" y="895819"/>
              <a:ext cx="1650776" cy="101194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68575" lIns="68575" spcFirstLastPara="1" rIns="68575" wrap="square" tIns="6857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Кульминация конфликта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71" name="Google Shape;271;p8"/>
            <p:cNvSpPr/>
            <p:nvPr/>
          </p:nvSpPr>
          <p:spPr>
            <a:xfrm>
              <a:off x="8217493" y="841075"/>
              <a:ext cx="1760264" cy="1121434"/>
            </a:xfrm>
            <a:prstGeom prst="roundRect">
              <a:avLst>
                <a:gd fmla="val 16667" name="adj"/>
              </a:avLst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2" name="Google Shape;272;p8"/>
            <p:cNvSpPr txBox="1"/>
            <p:nvPr/>
          </p:nvSpPr>
          <p:spPr>
            <a:xfrm>
              <a:off x="8272237" y="895819"/>
              <a:ext cx="1650776" cy="101194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68575" lIns="68575" spcFirstLastPara="1" rIns="68575" wrap="square" tIns="6857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Развязка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7" name="Shape 2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" name="Google Shape;278;p9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Cambria"/>
              <a:buNone/>
            </a:pPr>
            <a:r>
              <a:rPr lang="ru-RU" sz="3500">
                <a:latin typeface="Cambria"/>
                <a:ea typeface="Cambria"/>
                <a:cs typeface="Cambria"/>
                <a:sym typeface="Cambria"/>
              </a:rPr>
              <a:t>Понятие «конфликт», его структура и динамика</a:t>
            </a:r>
            <a:endParaRPr/>
          </a:p>
        </p:txBody>
      </p:sp>
      <p:pic>
        <p:nvPicPr>
          <p:cNvPr id="279" name="Google Shape;279;p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94013" y="1359220"/>
            <a:ext cx="10602451" cy="53766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xmlns:r="http://schemas.openxmlformats.org/officeDocument/2006/relationships" name="Научная литература 16 х 9">
  <a:themeElements>
    <a:clrScheme name="Academic Literature">
      <a:dk1>
        <a:srgbClr val="514843"/>
      </a:dk1>
      <a:lt1>
        <a:srgbClr val="FFFFFF"/>
      </a:lt1>
      <a:dk2>
        <a:srgbClr val="000000"/>
      </a:dk2>
      <a:lt2>
        <a:srgbClr val="FFFFF3"/>
      </a:lt2>
      <a:accent1>
        <a:srgbClr val="514843"/>
      </a:accent1>
      <a:accent2>
        <a:srgbClr val="6D7D66"/>
      </a:accent2>
      <a:accent3>
        <a:srgbClr val="525A6A"/>
      </a:accent3>
      <a:accent4>
        <a:srgbClr val="827266"/>
      </a:accent4>
      <a:accent5>
        <a:srgbClr val="AE9A7E"/>
      </a:accent5>
      <a:accent6>
        <a:srgbClr val="A8A39E"/>
      </a:accent6>
      <a:hlink>
        <a:srgbClr val="59704F"/>
      </a:hlink>
      <a:folHlink>
        <a:srgbClr val="A8A39E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Тема Office">
  <a:themeElements>
    <a:clrScheme name="Academic Literature">
      <a:dk1>
        <a:srgbClr val="514843"/>
      </a:dk1>
      <a:lt1>
        <a:srgbClr val="FFFFFF"/>
      </a:lt1>
      <a:dk2>
        <a:srgbClr val="000000"/>
      </a:dk2>
      <a:lt2>
        <a:srgbClr val="FFFFF3"/>
      </a:lt2>
      <a:accent1>
        <a:srgbClr val="514843"/>
      </a:accent1>
      <a:accent2>
        <a:srgbClr val="6D7D66"/>
      </a:accent2>
      <a:accent3>
        <a:srgbClr val="525A6A"/>
      </a:accent3>
      <a:accent4>
        <a:srgbClr val="827266"/>
      </a:accent4>
      <a:accent5>
        <a:srgbClr val="AE9A7E"/>
      </a:accent5>
      <a:accent6>
        <a:srgbClr val="A8A39E"/>
      </a:accent6>
      <a:hlink>
        <a:srgbClr val="59704F"/>
      </a:hlink>
      <a:folHlink>
        <a:srgbClr val="A8A39E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2014-04-17T22:28:38Z</dcterms:created>
  <dc:creator>Ситник П.В.</dc:creator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Автор">
    <vt:lpwstr>Ситник П.В.</vt:lpwstr>
  </property>
  <property fmtid="{D5CDD505-2E9C-101B-9397-08002B2CF9AE}" pid="3" name="Дата создания">
    <vt:lpwstr>25.12.2023</vt:lpwstr>
  </property>
</Properties>
</file>