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6" roundtripDataSignature="AMtx7mivugPLKSs2z4n0ZlBRl/klZNOK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A389D1-C4A0-4328-A1B3-1E4772C1BF20}">
  <a:tblStyle styleId="{72A389D1-C4A0-4328-A1B3-1E4772C1BF20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8" name="Google Shape;45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7" name="Google Shape;50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4" name="Google Shape;52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7" name="Google Shape;58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2" name="Google Shape;682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3" name="Google Shape;703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4" name="Google Shape;72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0" name="Google Shape;760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0" name="Google Shape;790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1" name="Google Shape;811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1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3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3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31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3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3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3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1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1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31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40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40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4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41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4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4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4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2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2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4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42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4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4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30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mbria"/>
              <a:buNone/>
            </a:pPr>
            <a:r>
              <a:rPr b="1" lang="ru-RU" sz="5400" cap="none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b="1" sz="54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7686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2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0558" r="14632" t="0"/>
          <a:stretch/>
        </p:blipFill>
        <p:spPr>
          <a:xfrm>
            <a:off x="6981063" y="1292317"/>
            <a:ext cx="5206333" cy="4245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8" name="Google Shape;328;p10"/>
          <p:cNvGrpSpPr/>
          <p:nvPr/>
        </p:nvGrpSpPr>
        <p:grpSpPr>
          <a:xfrm>
            <a:off x="2651183" y="1435426"/>
            <a:ext cx="6889633" cy="5194845"/>
            <a:chOff x="619183" y="3441"/>
            <a:chExt cx="6889633" cy="5194845"/>
          </a:xfrm>
        </p:grpSpPr>
        <p:sp>
          <p:nvSpPr>
            <p:cNvPr id="329" name="Google Shape;329;p10"/>
            <p:cNvSpPr/>
            <p:nvPr/>
          </p:nvSpPr>
          <p:spPr>
            <a:xfrm>
              <a:off x="619183" y="3441"/>
              <a:ext cx="6889633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0"/>
            <p:cNvSpPr txBox="1"/>
            <p:nvPr/>
          </p:nvSpPr>
          <p:spPr>
            <a:xfrm>
              <a:off x="634788" y="19046"/>
              <a:ext cx="6858423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Направленность личности характеризует внутренние основания человеческой деятельности и её содержание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0"/>
            <p:cNvSpPr/>
            <p:nvPr/>
          </p:nvSpPr>
          <p:spPr>
            <a:xfrm>
              <a:off x="1308146" y="536245"/>
              <a:ext cx="688963" cy="3996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0"/>
            <p:cNvSpPr/>
            <p:nvPr/>
          </p:nvSpPr>
          <p:spPr>
            <a:xfrm>
              <a:off x="1997109" y="669447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0"/>
            <p:cNvSpPr txBox="1"/>
            <p:nvPr/>
          </p:nvSpPr>
          <p:spPr>
            <a:xfrm>
              <a:off x="2012714" y="685052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желания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0"/>
            <p:cNvSpPr/>
            <p:nvPr/>
          </p:nvSpPr>
          <p:spPr>
            <a:xfrm>
              <a:off x="1308146" y="536245"/>
              <a:ext cx="688963" cy="10656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0"/>
            <p:cNvSpPr/>
            <p:nvPr/>
          </p:nvSpPr>
          <p:spPr>
            <a:xfrm>
              <a:off x="1997109" y="1335452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0"/>
            <p:cNvSpPr txBox="1"/>
            <p:nvPr/>
          </p:nvSpPr>
          <p:spPr>
            <a:xfrm>
              <a:off x="2012714" y="1351057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0"/>
            <p:cNvSpPr/>
            <p:nvPr/>
          </p:nvSpPr>
          <p:spPr>
            <a:xfrm>
              <a:off x="1308146" y="536245"/>
              <a:ext cx="688963" cy="17316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0"/>
            <p:cNvSpPr/>
            <p:nvPr/>
          </p:nvSpPr>
          <p:spPr>
            <a:xfrm>
              <a:off x="1997109" y="2001458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0"/>
            <p:cNvSpPr txBox="1"/>
            <p:nvPr/>
          </p:nvSpPr>
          <p:spPr>
            <a:xfrm>
              <a:off x="2012714" y="2017063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0"/>
            <p:cNvSpPr/>
            <p:nvPr/>
          </p:nvSpPr>
          <p:spPr>
            <a:xfrm>
              <a:off x="1308146" y="536245"/>
              <a:ext cx="688963" cy="2397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0"/>
            <p:cNvSpPr/>
            <p:nvPr/>
          </p:nvSpPr>
          <p:spPr>
            <a:xfrm>
              <a:off x="1997109" y="2667464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0"/>
            <p:cNvSpPr txBox="1"/>
            <p:nvPr/>
          </p:nvSpPr>
          <p:spPr>
            <a:xfrm>
              <a:off x="2012714" y="2683069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0"/>
            <p:cNvSpPr/>
            <p:nvPr/>
          </p:nvSpPr>
          <p:spPr>
            <a:xfrm>
              <a:off x="1308146" y="536245"/>
              <a:ext cx="688963" cy="30636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0"/>
            <p:cNvSpPr/>
            <p:nvPr/>
          </p:nvSpPr>
          <p:spPr>
            <a:xfrm>
              <a:off x="1997109" y="3333470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0"/>
            <p:cNvSpPr txBox="1"/>
            <p:nvPr/>
          </p:nvSpPr>
          <p:spPr>
            <a:xfrm>
              <a:off x="2012714" y="3349075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0"/>
            <p:cNvSpPr/>
            <p:nvPr/>
          </p:nvSpPr>
          <p:spPr>
            <a:xfrm>
              <a:off x="1308146" y="536245"/>
              <a:ext cx="688963" cy="37296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0"/>
            <p:cNvSpPr/>
            <p:nvPr/>
          </p:nvSpPr>
          <p:spPr>
            <a:xfrm>
              <a:off x="1997109" y="3999476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0"/>
            <p:cNvSpPr txBox="1"/>
            <p:nvPr/>
          </p:nvSpPr>
          <p:spPr>
            <a:xfrm>
              <a:off x="2012714" y="4015081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0"/>
            <p:cNvSpPr/>
            <p:nvPr/>
          </p:nvSpPr>
          <p:spPr>
            <a:xfrm>
              <a:off x="1308146" y="536245"/>
              <a:ext cx="688963" cy="43956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0"/>
            <p:cNvSpPr/>
            <p:nvPr/>
          </p:nvSpPr>
          <p:spPr>
            <a:xfrm>
              <a:off x="1997109" y="4665482"/>
              <a:ext cx="3728720" cy="5328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0"/>
            <p:cNvSpPr txBox="1"/>
            <p:nvPr/>
          </p:nvSpPr>
          <p:spPr>
            <a:xfrm>
              <a:off x="2012714" y="4681087"/>
              <a:ext cx="3697510" cy="501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358" name="Google Shape;358;p11"/>
          <p:cNvGrpSpPr/>
          <p:nvPr/>
        </p:nvGrpSpPr>
        <p:grpSpPr>
          <a:xfrm>
            <a:off x="1757671" y="2144787"/>
            <a:ext cx="8535759" cy="3751492"/>
            <a:chOff x="6509" y="695549"/>
            <a:chExt cx="8535759" cy="3751492"/>
          </a:xfrm>
        </p:grpSpPr>
        <p:sp>
          <p:nvSpPr>
            <p:cNvPr id="359" name="Google Shape;359;p11"/>
            <p:cNvSpPr/>
            <p:nvPr/>
          </p:nvSpPr>
          <p:spPr>
            <a:xfrm>
              <a:off x="6509" y="695549"/>
              <a:ext cx="3911854" cy="7837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1"/>
            <p:cNvSpPr txBox="1"/>
            <p:nvPr/>
          </p:nvSpPr>
          <p:spPr>
            <a:xfrm>
              <a:off x="29465" y="718505"/>
              <a:ext cx="3865942" cy="7378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1"/>
            <p:cNvSpPr/>
            <p:nvPr/>
          </p:nvSpPr>
          <p:spPr>
            <a:xfrm>
              <a:off x="397694" y="1479340"/>
              <a:ext cx="391185" cy="5528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1"/>
            <p:cNvSpPr/>
            <p:nvPr/>
          </p:nvSpPr>
          <p:spPr>
            <a:xfrm>
              <a:off x="788880" y="1640308"/>
              <a:ext cx="7753388" cy="78371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1"/>
            <p:cNvSpPr txBox="1"/>
            <p:nvPr/>
          </p:nvSpPr>
          <p:spPr>
            <a:xfrm>
              <a:off x="811834" y="1663262"/>
              <a:ext cx="7707480" cy="7378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обобщённое понимание человеком самого себя, окружающего мира и своей связи с миром, состоящее из его важнейших убеждений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1"/>
            <p:cNvSpPr/>
            <p:nvPr/>
          </p:nvSpPr>
          <p:spPr>
            <a:xfrm>
              <a:off x="397694" y="1479340"/>
              <a:ext cx="391185" cy="15309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1"/>
            <p:cNvSpPr/>
            <p:nvPr/>
          </p:nvSpPr>
          <p:spPr>
            <a:xfrm>
              <a:off x="788880" y="2584990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1"/>
            <p:cNvSpPr txBox="1"/>
            <p:nvPr/>
          </p:nvSpPr>
          <p:spPr>
            <a:xfrm>
              <a:off x="813791" y="2609901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совокупность основополагающих знаний и ценностных идей, ставших глубокими, принципиальными убеждениями личности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7" name="Google Shape;367;p11"/>
            <p:cNvSpPr/>
            <p:nvPr/>
          </p:nvSpPr>
          <p:spPr>
            <a:xfrm>
              <a:off x="397694" y="1479340"/>
              <a:ext cx="391185" cy="2542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1"/>
            <p:cNvSpPr/>
            <p:nvPr/>
          </p:nvSpPr>
          <p:spPr>
            <a:xfrm>
              <a:off x="788880" y="3596500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1"/>
            <p:cNvSpPr txBox="1"/>
            <p:nvPr/>
          </p:nvSpPr>
          <p:spPr>
            <a:xfrm>
              <a:off x="813791" y="3621411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внутренний регулятор, обобщающий наш прошлый опыт и направляю- щий все значимые поступки и действия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376" name="Google Shape;376;p12"/>
          <p:cNvGrpSpPr/>
          <p:nvPr/>
        </p:nvGrpSpPr>
        <p:grpSpPr>
          <a:xfrm>
            <a:off x="3548542" y="3547193"/>
            <a:ext cx="5061869" cy="662497"/>
            <a:chOff x="788880" y="3695398"/>
            <a:chExt cx="7753388" cy="850541"/>
          </a:xfrm>
        </p:grpSpPr>
        <p:sp>
          <p:nvSpPr>
            <p:cNvPr id="377" name="Google Shape;377;p12"/>
            <p:cNvSpPr/>
            <p:nvPr/>
          </p:nvSpPr>
          <p:spPr>
            <a:xfrm>
              <a:off x="788880" y="3695398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2"/>
            <p:cNvSpPr txBox="1"/>
            <p:nvPr/>
          </p:nvSpPr>
          <p:spPr>
            <a:xfrm>
              <a:off x="813791" y="3720309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содержит ответы на вопросы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9" name="Google Shape;379;p12"/>
          <p:cNvGrpSpPr/>
          <p:nvPr/>
        </p:nvGrpSpPr>
        <p:grpSpPr>
          <a:xfrm>
            <a:off x="1104900" y="5779698"/>
            <a:ext cx="4906113" cy="888521"/>
            <a:chOff x="788880" y="3695398"/>
            <a:chExt cx="7753388" cy="850541"/>
          </a:xfrm>
        </p:grpSpPr>
        <p:sp>
          <p:nvSpPr>
            <p:cNvPr id="380" name="Google Shape;380;p12"/>
            <p:cNvSpPr/>
            <p:nvPr/>
          </p:nvSpPr>
          <p:spPr>
            <a:xfrm>
              <a:off x="788880" y="3695398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2"/>
            <p:cNvSpPr txBox="1"/>
            <p:nvPr/>
          </p:nvSpPr>
          <p:spPr>
            <a:xfrm>
              <a:off x="813791" y="3720309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представляет собой окружающий мир – люди и природа, каковы их главные характе- ристики?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2" name="Google Shape;382;p12"/>
          <p:cNvGrpSpPr/>
          <p:nvPr/>
        </p:nvGrpSpPr>
        <p:grpSpPr>
          <a:xfrm>
            <a:off x="6179469" y="5771072"/>
            <a:ext cx="4906113" cy="888521"/>
            <a:chOff x="788880" y="3695398"/>
            <a:chExt cx="7753388" cy="850541"/>
          </a:xfrm>
        </p:grpSpPr>
        <p:sp>
          <p:nvSpPr>
            <p:cNvPr id="383" name="Google Shape;383;p12"/>
            <p:cNvSpPr/>
            <p:nvPr/>
          </p:nvSpPr>
          <p:spPr>
            <a:xfrm>
              <a:off x="788880" y="3695398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2"/>
            <p:cNvSpPr txBox="1"/>
            <p:nvPr/>
          </p:nvSpPr>
          <p:spPr>
            <a:xfrm>
              <a:off x="813791" y="3720309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я могу и должен относиться к окружаю- щему миру и к самому себе, что я вообще мо- гу и должен делать?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5" name="Google Shape;385;p12"/>
          <p:cNvGrpSpPr/>
          <p:nvPr/>
        </p:nvGrpSpPr>
        <p:grpSpPr>
          <a:xfrm>
            <a:off x="3626421" y="1622604"/>
            <a:ext cx="4906113" cy="662497"/>
            <a:chOff x="788880" y="3695398"/>
            <a:chExt cx="7753388" cy="850541"/>
          </a:xfrm>
        </p:grpSpPr>
        <p:sp>
          <p:nvSpPr>
            <p:cNvPr id="386" name="Google Shape;386;p12"/>
            <p:cNvSpPr/>
            <p:nvPr/>
          </p:nvSpPr>
          <p:spPr>
            <a:xfrm>
              <a:off x="788880" y="3695398"/>
              <a:ext cx="7753388" cy="8505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2"/>
            <p:cNvSpPr txBox="1"/>
            <p:nvPr/>
          </p:nvSpPr>
          <p:spPr>
            <a:xfrm>
              <a:off x="813791" y="3720309"/>
              <a:ext cx="7703566" cy="800719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я представляю из себя как человек?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8" name="Google Shape;388;p12"/>
          <p:cNvSpPr/>
          <p:nvPr/>
        </p:nvSpPr>
        <p:spPr>
          <a:xfrm>
            <a:off x="3864634" y="4269649"/>
            <a:ext cx="638355" cy="1397906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2"/>
          <p:cNvSpPr/>
          <p:nvPr/>
        </p:nvSpPr>
        <p:spPr>
          <a:xfrm>
            <a:off x="7668883" y="4291428"/>
            <a:ext cx="638355" cy="1397906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2"/>
          <p:cNvSpPr/>
          <p:nvPr/>
        </p:nvSpPr>
        <p:spPr>
          <a:xfrm>
            <a:off x="5577655" y="2366839"/>
            <a:ext cx="1035169" cy="110959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397" name="Google Shape;397;p13"/>
          <p:cNvGrpSpPr/>
          <p:nvPr/>
        </p:nvGrpSpPr>
        <p:grpSpPr>
          <a:xfrm>
            <a:off x="1757161" y="1607499"/>
            <a:ext cx="8536779" cy="4826068"/>
            <a:chOff x="5999" y="158261"/>
            <a:chExt cx="8536779" cy="4826068"/>
          </a:xfrm>
        </p:grpSpPr>
        <p:sp>
          <p:nvSpPr>
            <p:cNvPr id="398" name="Google Shape;398;p13"/>
            <p:cNvSpPr/>
            <p:nvPr/>
          </p:nvSpPr>
          <p:spPr>
            <a:xfrm>
              <a:off x="5999" y="158261"/>
              <a:ext cx="3911854" cy="7837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3"/>
            <p:cNvSpPr txBox="1"/>
            <p:nvPr/>
          </p:nvSpPr>
          <p:spPr>
            <a:xfrm>
              <a:off x="28955" y="181217"/>
              <a:ext cx="3865942" cy="7378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Компоненты мировоззрения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397184" y="942052"/>
              <a:ext cx="391185" cy="5857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1" name="Google Shape;401;p13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3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установленные истины; стержень мировоззрения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3"/>
            <p:cNvSpPr/>
            <p:nvPr/>
          </p:nvSpPr>
          <p:spPr>
            <a:xfrm>
              <a:off x="397184" y="942052"/>
              <a:ext cx="391185" cy="15963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3"/>
            <p:cNvSpPr/>
            <p:nvPr/>
          </p:nvSpPr>
          <p:spPr>
            <a:xfrm>
              <a:off x="788370" y="2113589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3"/>
            <p:cNvSpPr txBox="1"/>
            <p:nvPr/>
          </p:nvSpPr>
          <p:spPr>
            <a:xfrm>
              <a:off x="813254" y="2138473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ценности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человеческое, социальное и культурное значение явлений окружающей действительности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3"/>
            <p:cNvSpPr/>
            <p:nvPr/>
          </p:nvSpPr>
          <p:spPr>
            <a:xfrm>
              <a:off x="397184" y="942052"/>
              <a:ext cx="391185" cy="26069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7" name="Google Shape;407;p13"/>
            <p:cNvSpPr/>
            <p:nvPr/>
          </p:nvSpPr>
          <p:spPr>
            <a:xfrm>
              <a:off x="788370" y="3124159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3"/>
            <p:cNvSpPr txBox="1"/>
            <p:nvPr/>
          </p:nvSpPr>
          <p:spPr>
            <a:xfrm>
              <a:off x="813254" y="3149043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форма углубления, укоренения знаний и ценностей в сис- тему мировоззрения; вера человека в правоту усвоенных идей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3"/>
            <p:cNvSpPr/>
            <p:nvPr/>
          </p:nvSpPr>
          <p:spPr>
            <a:xfrm>
              <a:off x="397184" y="942052"/>
              <a:ext cx="391185" cy="36174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13"/>
            <p:cNvSpPr/>
            <p:nvPr/>
          </p:nvSpPr>
          <p:spPr>
            <a:xfrm>
              <a:off x="788370" y="4134728"/>
              <a:ext cx="7754408" cy="8496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3"/>
            <p:cNvSpPr txBox="1"/>
            <p:nvPr/>
          </p:nvSpPr>
          <p:spPr>
            <a:xfrm>
              <a:off x="813254" y="4159612"/>
              <a:ext cx="7704640" cy="7998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готовность воплотить свои знания, ценности в идеалы в практи- ку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418" name="Google Shape;418;p14"/>
          <p:cNvGrpSpPr/>
          <p:nvPr/>
        </p:nvGrpSpPr>
        <p:grpSpPr>
          <a:xfrm>
            <a:off x="1104900" y="3323376"/>
            <a:ext cx="1886868" cy="849601"/>
            <a:chOff x="788370" y="1103020"/>
            <a:chExt cx="7753388" cy="849601"/>
          </a:xfrm>
        </p:grpSpPr>
        <p:sp>
          <p:nvSpPr>
            <p:cNvPr id="419" name="Google Shape;419;p14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4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1" name="Google Shape;421;p14"/>
          <p:cNvGrpSpPr/>
          <p:nvPr/>
        </p:nvGrpSpPr>
        <p:grpSpPr>
          <a:xfrm>
            <a:off x="1104900" y="4427557"/>
            <a:ext cx="1886868" cy="849601"/>
            <a:chOff x="788370" y="1103020"/>
            <a:chExt cx="7753388" cy="849601"/>
          </a:xfrm>
        </p:grpSpPr>
        <p:sp>
          <p:nvSpPr>
            <p:cNvPr id="422" name="Google Shape;422;p14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4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ценностные идеи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4" name="Google Shape;424;p14"/>
          <p:cNvGrpSpPr/>
          <p:nvPr/>
        </p:nvGrpSpPr>
        <p:grpSpPr>
          <a:xfrm>
            <a:off x="4900522" y="3748176"/>
            <a:ext cx="1750444" cy="1109606"/>
            <a:chOff x="788370" y="1103020"/>
            <a:chExt cx="7753388" cy="849601"/>
          </a:xfrm>
        </p:grpSpPr>
        <p:sp>
          <p:nvSpPr>
            <p:cNvPr id="425" name="Google Shape;425;p14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4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7" name="Google Shape;427;p14"/>
          <p:cNvGrpSpPr/>
          <p:nvPr/>
        </p:nvGrpSpPr>
        <p:grpSpPr>
          <a:xfrm>
            <a:off x="9198713" y="3715676"/>
            <a:ext cx="2041505" cy="1109606"/>
            <a:chOff x="788370" y="1103020"/>
            <a:chExt cx="7753388" cy="849601"/>
          </a:xfrm>
        </p:grpSpPr>
        <p:sp>
          <p:nvSpPr>
            <p:cNvPr id="428" name="Google Shape;428;p14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4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0" name="Google Shape;430;p14"/>
          <p:cNvSpPr/>
          <p:nvPr/>
        </p:nvSpPr>
        <p:spPr>
          <a:xfrm>
            <a:off x="3048998" y="3635642"/>
            <a:ext cx="1794294" cy="552091"/>
          </a:xfrm>
          <a:prstGeom prst="rightArrow">
            <a:avLst>
              <a:gd fmla="val 50000" name="adj1"/>
              <a:gd fmla="val 12031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становятся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1" name="Google Shape;431;p14"/>
          <p:cNvSpPr/>
          <p:nvPr/>
        </p:nvSpPr>
        <p:spPr>
          <a:xfrm>
            <a:off x="3048998" y="4425349"/>
            <a:ext cx="1794294" cy="552091"/>
          </a:xfrm>
          <a:prstGeom prst="rightArrow">
            <a:avLst>
              <a:gd fmla="val 50000" name="adj1"/>
              <a:gd fmla="val 12031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становятся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2" name="Google Shape;432;p14"/>
          <p:cNvSpPr/>
          <p:nvPr/>
        </p:nvSpPr>
        <p:spPr>
          <a:xfrm>
            <a:off x="6708196" y="3780675"/>
            <a:ext cx="2496574" cy="983008"/>
          </a:xfrm>
          <a:prstGeom prst="rightArrow">
            <a:avLst>
              <a:gd fmla="val 50000" name="adj1"/>
              <a:gd fmla="val 12031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совокупности образуют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33" name="Google Shape;433;p14"/>
          <p:cNvGrpSpPr/>
          <p:nvPr/>
        </p:nvGrpSpPr>
        <p:grpSpPr>
          <a:xfrm>
            <a:off x="1107928" y="2067706"/>
            <a:ext cx="9974626" cy="610354"/>
            <a:chOff x="788370" y="1103020"/>
            <a:chExt cx="7753388" cy="849601"/>
          </a:xfrm>
        </p:grpSpPr>
        <p:sp>
          <p:nvSpPr>
            <p:cNvPr id="434" name="Google Shape;434;p14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4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 личности формируется в процессе её становления и развития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442" name="Google Shape;442;p15"/>
          <p:cNvGrpSpPr/>
          <p:nvPr/>
        </p:nvGrpSpPr>
        <p:grpSpPr>
          <a:xfrm>
            <a:off x="1751162" y="1486809"/>
            <a:ext cx="8544739" cy="5084619"/>
            <a:chOff x="0" y="37571"/>
            <a:chExt cx="8544739" cy="5084619"/>
          </a:xfrm>
        </p:grpSpPr>
        <p:sp>
          <p:nvSpPr>
            <p:cNvPr id="443" name="Google Shape;443;p15"/>
            <p:cNvSpPr/>
            <p:nvPr/>
          </p:nvSpPr>
          <p:spPr>
            <a:xfrm>
              <a:off x="0" y="37571"/>
              <a:ext cx="4125064" cy="77998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5"/>
            <p:cNvSpPr txBox="1"/>
            <p:nvPr/>
          </p:nvSpPr>
          <p:spPr>
            <a:xfrm>
              <a:off x="22845" y="60416"/>
              <a:ext cx="4079374" cy="7342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мировоззрения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15"/>
            <p:cNvSpPr/>
            <p:nvPr/>
          </p:nvSpPr>
          <p:spPr>
            <a:xfrm>
              <a:off x="412506" y="817552"/>
              <a:ext cx="382210" cy="5829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5"/>
            <p:cNvSpPr/>
            <p:nvPr/>
          </p:nvSpPr>
          <p:spPr>
            <a:xfrm>
              <a:off x="794717" y="977737"/>
              <a:ext cx="7715689" cy="8454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5"/>
            <p:cNvSpPr txBox="1"/>
            <p:nvPr/>
          </p:nvSpPr>
          <p:spPr>
            <a:xfrm>
              <a:off x="819480" y="1002500"/>
              <a:ext cx="7666163" cy="795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Миропонимание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понимание сущности окружающего мира, его осмыс- ление и объяснение действительности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8" name="Google Shape;448;p15"/>
            <p:cNvSpPr/>
            <p:nvPr/>
          </p:nvSpPr>
          <p:spPr>
            <a:xfrm>
              <a:off x="412506" y="817552"/>
              <a:ext cx="416544" cy="22238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15"/>
            <p:cNvSpPr/>
            <p:nvPr/>
          </p:nvSpPr>
          <p:spPr>
            <a:xfrm>
              <a:off x="829050" y="2618643"/>
              <a:ext cx="7715689" cy="8454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5"/>
            <p:cNvSpPr txBox="1"/>
            <p:nvPr/>
          </p:nvSpPr>
          <p:spPr>
            <a:xfrm>
              <a:off x="853813" y="2643406"/>
              <a:ext cx="7666163" cy="795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Мировосприятие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представления о свойствах и связях вещей, об упорядоченности всего, что окружает человека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5"/>
            <p:cNvSpPr/>
            <p:nvPr/>
          </p:nvSpPr>
          <p:spPr>
            <a:xfrm>
              <a:off x="412506" y="817552"/>
              <a:ext cx="399382" cy="38819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5"/>
            <p:cNvSpPr/>
            <p:nvPr/>
          </p:nvSpPr>
          <p:spPr>
            <a:xfrm>
              <a:off x="811889" y="4276720"/>
              <a:ext cx="7715689" cy="8454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5"/>
            <p:cNvSpPr txBox="1"/>
            <p:nvPr/>
          </p:nvSpPr>
          <p:spPr>
            <a:xfrm>
              <a:off x="836652" y="4301483"/>
              <a:ext cx="7666163" cy="795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Мироощущение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преобладающее настроение, общее чувственно-эмоциональное восприятие происходящего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54" name="Google Shape;454;p15"/>
          <p:cNvSpPr/>
          <p:nvPr/>
        </p:nvSpPr>
        <p:spPr>
          <a:xfrm>
            <a:off x="9537179" y="4825368"/>
            <a:ext cx="693749" cy="1109590"/>
          </a:xfrm>
          <a:prstGeom prst="upArrow">
            <a:avLst>
              <a:gd fmla="val 50000" name="adj1"/>
              <a:gd fmla="val 8108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15"/>
          <p:cNvSpPr/>
          <p:nvPr/>
        </p:nvSpPr>
        <p:spPr>
          <a:xfrm>
            <a:off x="9537179" y="3160470"/>
            <a:ext cx="693749" cy="1109590"/>
          </a:xfrm>
          <a:prstGeom prst="upArrow">
            <a:avLst>
              <a:gd fmla="val 50000" name="adj1"/>
              <a:gd fmla="val 8108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pSp>
        <p:nvGrpSpPr>
          <p:cNvPr id="462" name="Google Shape;462;p16"/>
          <p:cNvGrpSpPr/>
          <p:nvPr/>
        </p:nvGrpSpPr>
        <p:grpSpPr>
          <a:xfrm>
            <a:off x="1105752" y="1630358"/>
            <a:ext cx="9978976" cy="4390852"/>
            <a:chOff x="852" y="457196"/>
            <a:chExt cx="9978976" cy="4390852"/>
          </a:xfrm>
        </p:grpSpPr>
        <p:sp>
          <p:nvSpPr>
            <p:cNvPr id="463" name="Google Shape;463;p16"/>
            <p:cNvSpPr/>
            <p:nvPr/>
          </p:nvSpPr>
          <p:spPr>
            <a:xfrm>
              <a:off x="9079744" y="1983091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16"/>
            <p:cNvSpPr/>
            <p:nvPr/>
          </p:nvSpPr>
          <p:spPr>
            <a:xfrm>
              <a:off x="4990341" y="1023127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16"/>
            <p:cNvSpPr/>
            <p:nvPr/>
          </p:nvSpPr>
          <p:spPr>
            <a:xfrm>
              <a:off x="7012182" y="1983091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16"/>
            <p:cNvSpPr/>
            <p:nvPr/>
          </p:nvSpPr>
          <p:spPr>
            <a:xfrm>
              <a:off x="4990341" y="1023127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7" name="Google Shape;467;p16"/>
            <p:cNvSpPr/>
            <p:nvPr/>
          </p:nvSpPr>
          <p:spPr>
            <a:xfrm>
              <a:off x="4944620" y="1983091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8" name="Google Shape;468;p16"/>
            <p:cNvSpPr/>
            <p:nvPr/>
          </p:nvSpPr>
          <p:spPr>
            <a:xfrm>
              <a:off x="4944620" y="1023127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9" name="Google Shape;469;p16"/>
            <p:cNvSpPr/>
            <p:nvPr/>
          </p:nvSpPr>
          <p:spPr>
            <a:xfrm>
              <a:off x="2877059" y="1983091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0" name="Google Shape;470;p16"/>
            <p:cNvSpPr/>
            <p:nvPr/>
          </p:nvSpPr>
          <p:spPr>
            <a:xfrm>
              <a:off x="2922779" y="1023127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1" name="Google Shape;471;p16"/>
            <p:cNvSpPr/>
            <p:nvPr/>
          </p:nvSpPr>
          <p:spPr>
            <a:xfrm>
              <a:off x="809497" y="1983091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2" name="Google Shape;472;p16"/>
            <p:cNvSpPr/>
            <p:nvPr/>
          </p:nvSpPr>
          <p:spPr>
            <a:xfrm>
              <a:off x="855217" y="1023127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3" name="Google Shape;473;p16"/>
            <p:cNvSpPr/>
            <p:nvPr/>
          </p:nvSpPr>
          <p:spPr>
            <a:xfrm>
              <a:off x="2450537" y="457196"/>
              <a:ext cx="5079606" cy="5659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6"/>
            <p:cNvSpPr txBox="1"/>
            <p:nvPr/>
          </p:nvSpPr>
          <p:spPr>
            <a:xfrm>
              <a:off x="2450537" y="457196"/>
              <a:ext cx="5079606" cy="565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(типы) мировоззрения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5" name="Google Shape;475;p16"/>
            <p:cNvSpPr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6"/>
            <p:cNvSpPr txBox="1"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мифологичес-кое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7" name="Google Shape;477;p16"/>
            <p:cNvSpPr/>
            <p:nvPr/>
          </p:nvSpPr>
          <p:spPr>
            <a:xfrm>
              <a:off x="852" y="2341924"/>
              <a:ext cx="1708728" cy="2506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6"/>
            <p:cNvSpPr txBox="1"/>
            <p:nvPr/>
          </p:nvSpPr>
          <p:spPr>
            <a:xfrm>
              <a:off x="852" y="2341924"/>
              <a:ext cx="1708728" cy="25061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9" name="Google Shape;479;p16"/>
            <p:cNvSpPr/>
            <p:nvPr/>
          </p:nvSpPr>
          <p:spPr>
            <a:xfrm>
              <a:off x="2068414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6"/>
            <p:cNvSpPr txBox="1"/>
            <p:nvPr/>
          </p:nvSpPr>
          <p:spPr>
            <a:xfrm>
              <a:off x="2068414" y="1381960"/>
              <a:ext cx="1708728" cy="60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1" name="Google Shape;481;p16"/>
            <p:cNvSpPr/>
            <p:nvPr/>
          </p:nvSpPr>
          <p:spPr>
            <a:xfrm>
              <a:off x="2068414" y="2341924"/>
              <a:ext cx="1708728" cy="2506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6"/>
            <p:cNvSpPr txBox="1"/>
            <p:nvPr/>
          </p:nvSpPr>
          <p:spPr>
            <a:xfrm>
              <a:off x="2068414" y="2341924"/>
              <a:ext cx="1708728" cy="25061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6"/>
            <p:cNvSpPr/>
            <p:nvPr/>
          </p:nvSpPr>
          <p:spPr>
            <a:xfrm>
              <a:off x="4135976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6"/>
            <p:cNvSpPr txBox="1"/>
            <p:nvPr/>
          </p:nvSpPr>
          <p:spPr>
            <a:xfrm>
              <a:off x="4135976" y="1381960"/>
              <a:ext cx="1708728" cy="60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философское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5" name="Google Shape;485;p16"/>
            <p:cNvSpPr/>
            <p:nvPr/>
          </p:nvSpPr>
          <p:spPr>
            <a:xfrm>
              <a:off x="4135976" y="2341924"/>
              <a:ext cx="1708728" cy="25061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6"/>
            <p:cNvSpPr txBox="1"/>
            <p:nvPr/>
          </p:nvSpPr>
          <p:spPr>
            <a:xfrm>
              <a:off x="4135976" y="2341924"/>
              <a:ext cx="1708728" cy="25061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опирается на использование общих понятий и следование правилам логи- ческого мышле- ния, создаётся сознательно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6203538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6"/>
            <p:cNvSpPr txBox="1"/>
            <p:nvPr/>
          </p:nvSpPr>
          <p:spPr>
            <a:xfrm>
              <a:off x="6203538" y="1381960"/>
              <a:ext cx="1708728" cy="60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9" name="Google Shape;489;p16"/>
            <p:cNvSpPr/>
            <p:nvPr/>
          </p:nvSpPr>
          <p:spPr>
            <a:xfrm>
              <a:off x="6203538" y="2341924"/>
              <a:ext cx="1708728" cy="25061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6"/>
            <p:cNvSpPr txBox="1"/>
            <p:nvPr/>
          </p:nvSpPr>
          <p:spPr>
            <a:xfrm>
              <a:off x="6203538" y="2341924"/>
              <a:ext cx="1708728" cy="25061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основывается на достижениях науки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1" name="Google Shape;491;p16"/>
            <p:cNvSpPr/>
            <p:nvPr/>
          </p:nvSpPr>
          <p:spPr>
            <a:xfrm>
              <a:off x="8271100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6"/>
            <p:cNvSpPr txBox="1"/>
            <p:nvPr/>
          </p:nvSpPr>
          <p:spPr>
            <a:xfrm>
              <a:off x="8271100" y="1381960"/>
              <a:ext cx="1708728" cy="60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обыденное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16"/>
            <p:cNvSpPr/>
            <p:nvPr/>
          </p:nvSpPr>
          <p:spPr>
            <a:xfrm>
              <a:off x="8271100" y="2341924"/>
              <a:ext cx="1708728" cy="25061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6"/>
            <p:cNvSpPr txBox="1"/>
            <p:nvPr/>
          </p:nvSpPr>
          <p:spPr>
            <a:xfrm>
              <a:off x="8271100" y="2341924"/>
              <a:ext cx="1708728" cy="25061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опирается на здравый смысл, формируется стихийно под влиянием тра- диций, обы- чаев, индиви- дуального жиз- ненного опыта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5" name="Google Shape;495;p16"/>
          <p:cNvGrpSpPr/>
          <p:nvPr/>
        </p:nvGrpSpPr>
        <p:grpSpPr>
          <a:xfrm>
            <a:off x="1104900" y="3554053"/>
            <a:ext cx="3760398" cy="2458529"/>
            <a:chOff x="852" y="3438638"/>
            <a:chExt cx="1708728" cy="854364"/>
          </a:xfrm>
        </p:grpSpPr>
        <p:sp>
          <p:nvSpPr>
            <p:cNvPr id="496" name="Google Shape;496;p16"/>
            <p:cNvSpPr/>
            <p:nvPr/>
          </p:nvSpPr>
          <p:spPr>
            <a:xfrm>
              <a:off x="852" y="3438638"/>
              <a:ext cx="1708728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6"/>
            <p:cNvSpPr txBox="1"/>
            <p:nvPr/>
          </p:nvSpPr>
          <p:spPr>
            <a:xfrm>
              <a:off x="852" y="3438638"/>
              <a:ext cx="1708728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основывается на вере в реальность сверхъестественных сил, управ- ляющих миром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8" name="Google Shape;498;p16"/>
          <p:cNvGrpSpPr/>
          <p:nvPr/>
        </p:nvGrpSpPr>
        <p:grpSpPr>
          <a:xfrm>
            <a:off x="1104900" y="6118803"/>
            <a:ext cx="7909704" cy="601130"/>
            <a:chOff x="852" y="1381960"/>
            <a:chExt cx="1708728" cy="601130"/>
          </a:xfrm>
        </p:grpSpPr>
        <p:sp>
          <p:nvSpPr>
            <p:cNvPr id="499" name="Google Shape;499;p16"/>
            <p:cNvSpPr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6"/>
            <p:cNvSpPr txBox="1"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Теоретический уровень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501" name="Google Shape;501;p16"/>
          <p:cNvCxnSpPr/>
          <p:nvPr/>
        </p:nvCxnSpPr>
        <p:spPr>
          <a:xfrm>
            <a:off x="9195758" y="2510287"/>
            <a:ext cx="43133" cy="3608516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</p:cxnSp>
      <p:grpSp>
        <p:nvGrpSpPr>
          <p:cNvPr id="502" name="Google Shape;502;p16"/>
          <p:cNvGrpSpPr/>
          <p:nvPr/>
        </p:nvGrpSpPr>
        <p:grpSpPr>
          <a:xfrm>
            <a:off x="9375582" y="6118803"/>
            <a:ext cx="1710000" cy="601130"/>
            <a:chOff x="852" y="1381960"/>
            <a:chExt cx="1708728" cy="601130"/>
          </a:xfrm>
        </p:grpSpPr>
        <p:sp>
          <p:nvSpPr>
            <p:cNvPr id="503" name="Google Shape;503;p16"/>
            <p:cNvSpPr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6"/>
            <p:cNvSpPr txBox="1"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Обыденный уровень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aphicFrame>
        <p:nvGraphicFramePr>
          <p:cNvPr id="511" name="Google Shape;511;p17"/>
          <p:cNvGraphicFramePr/>
          <p:nvPr/>
        </p:nvGraphicFramePr>
        <p:xfrm>
          <a:off x="1104902" y="146153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{72A389D1-C4A0-4328-A1B3-1E4772C1BF20}</a:tableStyleId>
              </a:tblPr>
              <a:tblGrid>
                <a:gridCol w="1957475"/>
                <a:gridCol w="5434650"/>
                <a:gridCol w="2588550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мировоззрения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Время возникновения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Мифологическое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Антропоморфизм – наделение явлений и предме- тов природы, а также общественных явлений че- ловеческим обликом и свойствами. Фантастичес- кий характер отражения реальности. Амбивален- тность (двойственность) мировосприятия и син- кретизм (нерасчленённость) в сознании реально- го и вымышленного, человеческого и божествен- ного, возможного и действительного.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 заре существова- ния человечества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Основной признак – вера в реальность существо- вания сверхъестественных сил. Сущность - в сис- теме ценностей и убеждений, не допускающих сомнений в правильности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догматов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 которые вместе с религиозной верой являются стержнем данного типа мышления.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Около 50-40 тыс. лет назад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512" name="Google Shape;512;p17"/>
          <p:cNvGrpSpPr/>
          <p:nvPr/>
        </p:nvGrpSpPr>
        <p:grpSpPr>
          <a:xfrm>
            <a:off x="1104899" y="6314535"/>
            <a:ext cx="9980681" cy="405397"/>
            <a:chOff x="852" y="1381960"/>
            <a:chExt cx="1708728" cy="601130"/>
          </a:xfrm>
        </p:grpSpPr>
        <p:sp>
          <p:nvSpPr>
            <p:cNvPr id="513" name="Google Shape;513;p17"/>
            <p:cNvSpPr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7"/>
            <p:cNvSpPr txBox="1"/>
            <p:nvPr/>
          </p:nvSpPr>
          <p:spPr>
            <a:xfrm>
              <a:off x="852" y="1381960"/>
              <a:ext cx="1708728" cy="60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Догматы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исходные положения религии, не подлежащие критике и сомнению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aphicFrame>
        <p:nvGraphicFramePr>
          <p:cNvPr id="521" name="Google Shape;521;p18"/>
          <p:cNvGraphicFramePr/>
          <p:nvPr/>
        </p:nvGraphicFramePr>
        <p:xfrm>
          <a:off x="1104902" y="146153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{72A389D1-C4A0-4328-A1B3-1E4772C1BF20}</a:tableStyleId>
              </a:tblPr>
              <a:tblGrid>
                <a:gridCol w="1621050"/>
                <a:gridCol w="5771075"/>
                <a:gridCol w="2588550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мировоззрения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Время возникновения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Философское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Объяснение мира из него самого, на основе рацио- нального постижения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действительности широких обобщений, опирающееся на использование общих понятий и следующее правилам логики.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VI в. до н.э. (в европей- ской традиции) или первая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половіна I тыс. до н.э. (в мировой)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Научное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Система представлений о мире, формируемая как в результате обобщения естественнонаучных, со- циально-исторических, технических и философских знаний, так и под влиянием непосредственных усло- вий жизни, передаваемая из поколения в поколение и направленная на получение и выработку новых знаний о действительности и самом человеке. Совре- менное научное мировоззрение характеризуется уси- лением связи между отдельными науками, а также пониманием этической и социальной ответственнос- ти учёных.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Одновременно с фор- мированием филосо- фии в Древней Греции (VI в. до н.э.). Как со- циальный институт наука оформилась в XVI-XVII вв., в эпоху становления капита- листических отноше- 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</a:t>
            </a:r>
            <a:endParaRPr/>
          </a:p>
        </p:txBody>
      </p:sp>
      <p:graphicFrame>
        <p:nvGraphicFramePr>
          <p:cNvPr id="528" name="Google Shape;528;p19"/>
          <p:cNvGraphicFramePr/>
          <p:nvPr/>
        </p:nvGraphicFramePr>
        <p:xfrm>
          <a:off x="1104902" y="146153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{72A389D1-C4A0-4328-A1B3-1E4772C1BF20}</a:tableStyleId>
              </a:tblPr>
              <a:tblGrid>
                <a:gridCol w="2130000"/>
                <a:gridCol w="2631050"/>
                <a:gridCol w="2631050"/>
                <a:gridCol w="2588550"/>
              </a:tblGrid>
              <a:tr h="370850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мировоззрения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Время возникновения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Обыденное (жиз- ненно-практичес-кое)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Опирается на здравый смысл, присущий каждо- му человеку. Формируется на основе жизненно- го опыта конкретного человека, выражает его личные представления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Внеисторично, сущест- вует во всех эпохах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Оптимистическое с по- ложительным взгля- дом на мир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Пессимистическое с от- рицательным взгля- дом на мир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grpSp>
        <p:nvGrpSpPr>
          <p:cNvPr id="529" name="Google Shape;529;p19"/>
          <p:cNvGrpSpPr/>
          <p:nvPr/>
        </p:nvGrpSpPr>
        <p:grpSpPr>
          <a:xfrm>
            <a:off x="1108583" y="4673263"/>
            <a:ext cx="9973315" cy="1902317"/>
            <a:chOff x="3683" y="49505"/>
            <a:chExt cx="9973315" cy="1902317"/>
          </a:xfrm>
        </p:grpSpPr>
        <p:sp>
          <p:nvSpPr>
            <p:cNvPr id="530" name="Google Shape;530;p19"/>
            <p:cNvSpPr/>
            <p:nvPr/>
          </p:nvSpPr>
          <p:spPr>
            <a:xfrm>
              <a:off x="4990341" y="701862"/>
              <a:ext cx="3447674" cy="3697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1" name="Google Shape;531;p19"/>
            <p:cNvSpPr/>
            <p:nvPr/>
          </p:nvSpPr>
          <p:spPr>
            <a:xfrm>
              <a:off x="4944621" y="701862"/>
              <a:ext cx="91440" cy="3697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19"/>
            <p:cNvSpPr/>
            <p:nvPr/>
          </p:nvSpPr>
          <p:spPr>
            <a:xfrm>
              <a:off x="1542666" y="701862"/>
              <a:ext cx="3447674" cy="3697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3" name="Google Shape;533;p19"/>
            <p:cNvSpPr/>
            <p:nvPr/>
          </p:nvSpPr>
          <p:spPr>
            <a:xfrm>
              <a:off x="3133515" y="49505"/>
              <a:ext cx="3713651" cy="6523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9"/>
            <p:cNvSpPr txBox="1"/>
            <p:nvPr/>
          </p:nvSpPr>
          <p:spPr>
            <a:xfrm>
              <a:off x="3133515" y="49505"/>
              <a:ext cx="3713651" cy="6523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Мировоззрение вбирает в себя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5" name="Google Shape;535;p19"/>
            <p:cNvSpPr/>
            <p:nvPr/>
          </p:nvSpPr>
          <p:spPr>
            <a:xfrm>
              <a:off x="3683" y="1071568"/>
              <a:ext cx="3077967" cy="8802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9"/>
            <p:cNvSpPr txBox="1"/>
            <p:nvPr/>
          </p:nvSpPr>
          <p:spPr>
            <a:xfrm>
              <a:off x="3683" y="1071568"/>
              <a:ext cx="3077967" cy="880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личный опыт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7" name="Google Shape;537;p19"/>
            <p:cNvSpPr/>
            <p:nvPr/>
          </p:nvSpPr>
          <p:spPr>
            <a:xfrm>
              <a:off x="3451357" y="1071568"/>
              <a:ext cx="3077967" cy="8802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9"/>
            <p:cNvSpPr txBox="1"/>
            <p:nvPr/>
          </p:nvSpPr>
          <p:spPr>
            <a:xfrm>
              <a:off x="3451357" y="1071568"/>
              <a:ext cx="3077967" cy="880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обобщённый опыт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9" name="Google Shape;539;p19"/>
            <p:cNvSpPr/>
            <p:nvPr/>
          </p:nvSpPr>
          <p:spPr>
            <a:xfrm>
              <a:off x="6899031" y="1071568"/>
              <a:ext cx="3077967" cy="8802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9"/>
            <p:cNvSpPr txBox="1"/>
            <p:nvPr/>
          </p:nvSpPr>
          <p:spPr>
            <a:xfrm>
              <a:off x="6899031" y="1071568"/>
              <a:ext cx="3077967" cy="880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выработанные человечеством знания о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Направленность личности.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Мировоззрение и его роль в жизни человека.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Духовный мир личности.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Бездуховность и её причины.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547" name="Google Shape;547;p20"/>
          <p:cNvGrpSpPr/>
          <p:nvPr/>
        </p:nvGrpSpPr>
        <p:grpSpPr>
          <a:xfrm>
            <a:off x="1104900" y="1653638"/>
            <a:ext cx="9974626" cy="610354"/>
            <a:chOff x="788370" y="1103020"/>
            <a:chExt cx="7753388" cy="849601"/>
          </a:xfrm>
        </p:grpSpPr>
        <p:sp>
          <p:nvSpPr>
            <p:cNvPr id="548" name="Google Shape;548;p20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20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обобщённая характеристика ценностных ориентиров как отдельного человека, так и общества, в котором он живёт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50" name="Google Shape;550;p20"/>
          <p:cNvGrpSpPr/>
          <p:nvPr/>
        </p:nvGrpSpPr>
        <p:grpSpPr>
          <a:xfrm>
            <a:off x="2065642" y="2441132"/>
            <a:ext cx="8139413" cy="4235854"/>
            <a:chOff x="960742" y="17110"/>
            <a:chExt cx="8139413" cy="4235854"/>
          </a:xfrm>
        </p:grpSpPr>
        <p:sp>
          <p:nvSpPr>
            <p:cNvPr id="551" name="Google Shape;551;p20"/>
            <p:cNvSpPr/>
            <p:nvPr/>
          </p:nvSpPr>
          <p:spPr>
            <a:xfrm>
              <a:off x="3932696" y="1600456"/>
              <a:ext cx="2109232" cy="106916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20"/>
            <p:cNvSpPr txBox="1"/>
            <p:nvPr/>
          </p:nvSpPr>
          <p:spPr>
            <a:xfrm>
              <a:off x="4241586" y="1757031"/>
              <a:ext cx="1491452" cy="7560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Духовный мир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3" name="Google Shape;553;p20"/>
            <p:cNvSpPr/>
            <p:nvPr/>
          </p:nvSpPr>
          <p:spPr>
            <a:xfrm rot="-5400000">
              <a:off x="4822721" y="1117465"/>
              <a:ext cx="329182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20"/>
            <p:cNvSpPr txBox="1"/>
            <p:nvPr/>
          </p:nvSpPr>
          <p:spPr>
            <a:xfrm rot="-5400000">
              <a:off x="4872099" y="1239546"/>
              <a:ext cx="230427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20"/>
            <p:cNvSpPr/>
            <p:nvPr/>
          </p:nvSpPr>
          <p:spPr>
            <a:xfrm>
              <a:off x="3744851" y="17110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0"/>
            <p:cNvSpPr txBox="1"/>
            <p:nvPr/>
          </p:nvSpPr>
          <p:spPr>
            <a:xfrm>
              <a:off x="4108760" y="158028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мысли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7" name="Google Shape;557;p20"/>
            <p:cNvSpPr/>
            <p:nvPr/>
          </p:nvSpPr>
          <p:spPr>
            <a:xfrm rot="-1549814">
              <a:off x="5912421" y="1384016"/>
              <a:ext cx="501771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0"/>
            <p:cNvSpPr txBox="1"/>
            <p:nvPr/>
          </p:nvSpPr>
          <p:spPr>
            <a:xfrm rot="-1549814">
              <a:off x="5917869" y="1480477"/>
              <a:ext cx="392717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20"/>
            <p:cNvSpPr/>
            <p:nvPr/>
          </p:nvSpPr>
          <p:spPr>
            <a:xfrm>
              <a:off x="6135834" y="496511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0"/>
            <p:cNvSpPr txBox="1"/>
            <p:nvPr/>
          </p:nvSpPr>
          <p:spPr>
            <a:xfrm>
              <a:off x="6499743" y="637429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эмоциональные состояния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1" name="Google Shape;561;p20"/>
            <p:cNvSpPr/>
            <p:nvPr/>
          </p:nvSpPr>
          <p:spPr>
            <a:xfrm>
              <a:off x="6168056" y="1953279"/>
              <a:ext cx="303850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0"/>
            <p:cNvSpPr txBox="1"/>
            <p:nvPr/>
          </p:nvSpPr>
          <p:spPr>
            <a:xfrm>
              <a:off x="6168056" y="2025982"/>
              <a:ext cx="212695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20"/>
            <p:cNvSpPr/>
            <p:nvPr/>
          </p:nvSpPr>
          <p:spPr>
            <a:xfrm>
              <a:off x="6615232" y="1653914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0"/>
            <p:cNvSpPr txBox="1"/>
            <p:nvPr/>
          </p:nvSpPr>
          <p:spPr>
            <a:xfrm>
              <a:off x="6979141" y="1794832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5" name="Google Shape;565;p20"/>
            <p:cNvSpPr/>
            <p:nvPr/>
          </p:nvSpPr>
          <p:spPr>
            <a:xfrm rot="1549813">
              <a:off x="5912421" y="2522543"/>
              <a:ext cx="501771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0"/>
            <p:cNvSpPr txBox="1"/>
            <p:nvPr/>
          </p:nvSpPr>
          <p:spPr>
            <a:xfrm rot="1549813">
              <a:off x="5917869" y="2571488"/>
              <a:ext cx="392717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20"/>
            <p:cNvSpPr/>
            <p:nvPr/>
          </p:nvSpPr>
          <p:spPr>
            <a:xfrm>
              <a:off x="6135834" y="2811317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0"/>
            <p:cNvSpPr txBox="1"/>
            <p:nvPr/>
          </p:nvSpPr>
          <p:spPr>
            <a:xfrm>
              <a:off x="6499743" y="2952235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волевые побуждения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9" name="Google Shape;569;p20"/>
            <p:cNvSpPr/>
            <p:nvPr/>
          </p:nvSpPr>
          <p:spPr>
            <a:xfrm rot="5400000">
              <a:off x="4822721" y="2789094"/>
              <a:ext cx="329182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0"/>
            <p:cNvSpPr txBox="1"/>
            <p:nvPr/>
          </p:nvSpPr>
          <p:spPr>
            <a:xfrm rot="5400000">
              <a:off x="4872099" y="2812420"/>
              <a:ext cx="230427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20"/>
            <p:cNvSpPr/>
            <p:nvPr/>
          </p:nvSpPr>
          <p:spPr>
            <a:xfrm>
              <a:off x="3744851" y="3290718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0"/>
            <p:cNvSpPr txBox="1"/>
            <p:nvPr/>
          </p:nvSpPr>
          <p:spPr>
            <a:xfrm>
              <a:off x="4108760" y="3431636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3" name="Google Shape;573;p20"/>
            <p:cNvSpPr/>
            <p:nvPr/>
          </p:nvSpPr>
          <p:spPr>
            <a:xfrm rot="9189828">
              <a:off x="3612847" y="2527991"/>
              <a:ext cx="477029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0"/>
            <p:cNvSpPr txBox="1"/>
            <p:nvPr/>
          </p:nvSpPr>
          <p:spPr>
            <a:xfrm rot="-1610172">
              <a:off x="3716028" y="2576078"/>
              <a:ext cx="367975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20"/>
            <p:cNvSpPr/>
            <p:nvPr/>
          </p:nvSpPr>
          <p:spPr>
            <a:xfrm>
              <a:off x="1440133" y="2819939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0"/>
            <p:cNvSpPr txBox="1"/>
            <p:nvPr/>
          </p:nvSpPr>
          <p:spPr>
            <a:xfrm>
              <a:off x="1804042" y="2960857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7" name="Google Shape;577;p20"/>
            <p:cNvSpPr/>
            <p:nvPr/>
          </p:nvSpPr>
          <p:spPr>
            <a:xfrm rot="10789349">
              <a:off x="3567398" y="1957279"/>
              <a:ext cx="258158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0"/>
            <p:cNvSpPr txBox="1"/>
            <p:nvPr/>
          </p:nvSpPr>
          <p:spPr>
            <a:xfrm rot="-10651">
              <a:off x="3644845" y="2029862"/>
              <a:ext cx="180711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20"/>
            <p:cNvSpPr/>
            <p:nvPr/>
          </p:nvSpPr>
          <p:spPr>
            <a:xfrm>
              <a:off x="960742" y="1662540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20"/>
            <p:cNvSpPr txBox="1"/>
            <p:nvPr/>
          </p:nvSpPr>
          <p:spPr>
            <a:xfrm>
              <a:off x="1324651" y="1803458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устремления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1" name="Google Shape;581;p20"/>
            <p:cNvSpPr/>
            <p:nvPr/>
          </p:nvSpPr>
          <p:spPr>
            <a:xfrm rot="-9210375">
              <a:off x="3617902" y="1387368"/>
              <a:ext cx="468116" cy="363515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0"/>
            <p:cNvSpPr txBox="1"/>
            <p:nvPr/>
          </p:nvSpPr>
          <p:spPr>
            <a:xfrm rot="1589625">
              <a:off x="3721230" y="1484396"/>
              <a:ext cx="359062" cy="21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20"/>
            <p:cNvSpPr/>
            <p:nvPr/>
          </p:nvSpPr>
          <p:spPr>
            <a:xfrm>
              <a:off x="1440149" y="505146"/>
              <a:ext cx="2484923" cy="962246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0"/>
            <p:cNvSpPr txBox="1"/>
            <p:nvPr/>
          </p:nvSpPr>
          <p:spPr>
            <a:xfrm>
              <a:off x="1804058" y="646064"/>
              <a:ext cx="1757105" cy="68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 и предубеждения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591" name="Google Shape;591;p21"/>
          <p:cNvGrpSpPr/>
          <p:nvPr/>
        </p:nvGrpSpPr>
        <p:grpSpPr>
          <a:xfrm>
            <a:off x="1104900" y="1481110"/>
            <a:ext cx="9974626" cy="796264"/>
            <a:chOff x="788370" y="1103020"/>
            <a:chExt cx="7753388" cy="849601"/>
          </a:xfrm>
        </p:grpSpPr>
        <p:sp>
          <p:nvSpPr>
            <p:cNvPr id="592" name="Google Shape;592;p21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1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Духовный мир личности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эмоции и чувства, знания и убеждения, цели и ценности, ле- жащие в основе отношения человека к миру и самому себе, придающие смысл его деятель- 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94" name="Google Shape;594;p21"/>
          <p:cNvGrpSpPr/>
          <p:nvPr/>
        </p:nvGrpSpPr>
        <p:grpSpPr>
          <a:xfrm>
            <a:off x="1104900" y="2421390"/>
            <a:ext cx="9974626" cy="589229"/>
            <a:chOff x="788370" y="1103020"/>
            <a:chExt cx="7753388" cy="849601"/>
          </a:xfrm>
        </p:grpSpPr>
        <p:sp>
          <p:nvSpPr>
            <p:cNvPr id="595" name="Google Shape;595;p21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1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то, что определяет предназначение и конечную цель человеческого су- ществования, придаёт очертания цельности жизненному пути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Виктор Франкл «Человек в поисках смысла» — отзыв «Поиск и реализация смысла  жизни, как врожденная мотивационная направленность» от Dasha-VS90" id="597" name="Google Shape;59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3151511"/>
            <a:ext cx="3303198" cy="35904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598" name="Google Shape;598;p21"/>
          <p:cNvGrpSpPr/>
          <p:nvPr/>
        </p:nvGrpSpPr>
        <p:grpSpPr>
          <a:xfrm>
            <a:off x="4012002" y="3151511"/>
            <a:ext cx="7035511" cy="1702037"/>
            <a:chOff x="788370" y="1103020"/>
            <a:chExt cx="7753388" cy="849601"/>
          </a:xfrm>
        </p:grpSpPr>
        <p:sp>
          <p:nvSpPr>
            <p:cNvPr id="599" name="Google Shape;599;p21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21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Австрийский психолог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Виктор Франкл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(1905-1997 гг.) создал новое направление в психологии, известное как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логотерапия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(буквально: исцеление смыслом). В работе «Человек в поисках смысла» (1946 г.) описал личный опыт выживания в концентра- ционном лагере и изложил свой метод нахождения смысла во всех проявлениях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601" name="Google Shape;601;p21"/>
          <p:cNvSpPr txBox="1"/>
          <p:nvPr/>
        </p:nvSpPr>
        <p:spPr>
          <a:xfrm>
            <a:off x="3476445" y="5435582"/>
            <a:ext cx="13197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Виктор Франкл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02" name="Google Shape;602;p21"/>
          <p:cNvGrpSpPr/>
          <p:nvPr/>
        </p:nvGrpSpPr>
        <p:grpSpPr>
          <a:xfrm>
            <a:off x="4588649" y="4977060"/>
            <a:ext cx="6488908" cy="1763356"/>
            <a:chOff x="8023" y="1526"/>
            <a:chExt cx="6488908" cy="1763356"/>
          </a:xfrm>
        </p:grpSpPr>
        <p:sp>
          <p:nvSpPr>
            <p:cNvPr id="603" name="Google Shape;603;p21"/>
            <p:cNvSpPr/>
            <p:nvPr/>
          </p:nvSpPr>
          <p:spPr>
            <a:xfrm>
              <a:off x="3252478" y="425967"/>
              <a:ext cx="2243150" cy="2405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4" name="Google Shape;604;p21"/>
            <p:cNvSpPr/>
            <p:nvPr/>
          </p:nvSpPr>
          <p:spPr>
            <a:xfrm>
              <a:off x="3206758" y="425967"/>
              <a:ext cx="91440" cy="2405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5" name="Google Shape;605;p21"/>
            <p:cNvSpPr/>
            <p:nvPr/>
          </p:nvSpPr>
          <p:spPr>
            <a:xfrm>
              <a:off x="1009327" y="425967"/>
              <a:ext cx="2243150" cy="2405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6" name="Google Shape;606;p21"/>
            <p:cNvSpPr/>
            <p:nvPr/>
          </p:nvSpPr>
          <p:spPr>
            <a:xfrm>
              <a:off x="1022420" y="1526"/>
              <a:ext cx="4460115" cy="4244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1"/>
            <p:cNvSpPr txBox="1"/>
            <p:nvPr/>
          </p:nvSpPr>
          <p:spPr>
            <a:xfrm>
              <a:off x="1022420" y="1526"/>
              <a:ext cx="4460115" cy="4244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Пути сделать жизнь осмысленной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8" name="Google Shape;608;p21"/>
            <p:cNvSpPr/>
            <p:nvPr/>
          </p:nvSpPr>
          <p:spPr>
            <a:xfrm>
              <a:off x="8023" y="666508"/>
              <a:ext cx="2002608" cy="1098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1"/>
            <p:cNvSpPr txBox="1"/>
            <p:nvPr/>
          </p:nvSpPr>
          <p:spPr>
            <a:xfrm>
              <a:off x="8023" y="666508"/>
              <a:ext cx="2002608" cy="1098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созидание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(что человек даёт миру)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0" name="Google Shape;610;p21"/>
            <p:cNvSpPr/>
            <p:nvPr/>
          </p:nvSpPr>
          <p:spPr>
            <a:xfrm>
              <a:off x="2251173" y="666508"/>
              <a:ext cx="2002608" cy="1098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1"/>
            <p:cNvSpPr txBox="1"/>
            <p:nvPr/>
          </p:nvSpPr>
          <p:spPr>
            <a:xfrm>
              <a:off x="2251173" y="666508"/>
              <a:ext cx="2002608" cy="1098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новый опыт, встречи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(что человек берёт от мира)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2" name="Google Shape;612;p21"/>
            <p:cNvSpPr/>
            <p:nvPr/>
          </p:nvSpPr>
          <p:spPr>
            <a:xfrm>
              <a:off x="4494323" y="666508"/>
              <a:ext cx="2002608" cy="1098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1"/>
            <p:cNvSpPr txBox="1"/>
            <p:nvPr/>
          </p:nvSpPr>
          <p:spPr>
            <a:xfrm>
              <a:off x="4494323" y="666508"/>
              <a:ext cx="2002608" cy="1098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нахождение смысла во всём, в том числе в страданиях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20" name="Google Shape;620;p22"/>
          <p:cNvGrpSpPr/>
          <p:nvPr/>
        </p:nvGrpSpPr>
        <p:grpSpPr>
          <a:xfrm>
            <a:off x="1107576" y="1555229"/>
            <a:ext cx="9975328" cy="4989742"/>
            <a:chOff x="2676" y="71487"/>
            <a:chExt cx="9975328" cy="4989742"/>
          </a:xfrm>
        </p:grpSpPr>
        <p:sp>
          <p:nvSpPr>
            <p:cNvPr id="621" name="Google Shape;621;p22"/>
            <p:cNvSpPr/>
            <p:nvPr/>
          </p:nvSpPr>
          <p:spPr>
            <a:xfrm>
              <a:off x="9297767" y="2105274"/>
              <a:ext cx="408142" cy="26747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2" name="Google Shape;622;p22"/>
            <p:cNvSpPr/>
            <p:nvPr/>
          </p:nvSpPr>
          <p:spPr>
            <a:xfrm>
              <a:off x="9297767" y="2105274"/>
              <a:ext cx="408142" cy="19357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3" name="Google Shape;623;p22"/>
            <p:cNvSpPr/>
            <p:nvPr/>
          </p:nvSpPr>
          <p:spPr>
            <a:xfrm>
              <a:off x="9297767" y="2105274"/>
              <a:ext cx="408142" cy="119675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4" name="Google Shape;624;p22"/>
            <p:cNvSpPr/>
            <p:nvPr/>
          </p:nvSpPr>
          <p:spPr>
            <a:xfrm>
              <a:off x="9297767" y="2105274"/>
              <a:ext cx="408142" cy="4577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5" name="Google Shape;625;p22"/>
            <p:cNvSpPr/>
            <p:nvPr/>
          </p:nvSpPr>
          <p:spPr>
            <a:xfrm>
              <a:off x="4990341" y="732017"/>
              <a:ext cx="3627189" cy="1765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6" name="Google Shape;626;p22"/>
            <p:cNvSpPr/>
            <p:nvPr/>
          </p:nvSpPr>
          <p:spPr>
            <a:xfrm>
              <a:off x="3172259" y="2105274"/>
              <a:ext cx="408142" cy="26747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7" name="Google Shape;627;p22"/>
            <p:cNvSpPr/>
            <p:nvPr/>
          </p:nvSpPr>
          <p:spPr>
            <a:xfrm>
              <a:off x="3172259" y="2105274"/>
              <a:ext cx="408142" cy="19357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8" name="Google Shape;628;p22"/>
            <p:cNvSpPr/>
            <p:nvPr/>
          </p:nvSpPr>
          <p:spPr>
            <a:xfrm>
              <a:off x="3172259" y="2105274"/>
              <a:ext cx="408142" cy="11967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9" name="Google Shape;629;p22"/>
            <p:cNvSpPr/>
            <p:nvPr/>
          </p:nvSpPr>
          <p:spPr>
            <a:xfrm>
              <a:off x="3172259" y="2105274"/>
              <a:ext cx="408142" cy="457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0" name="Google Shape;630;p22"/>
            <p:cNvSpPr/>
            <p:nvPr/>
          </p:nvSpPr>
          <p:spPr>
            <a:xfrm>
              <a:off x="4260639" y="732017"/>
              <a:ext cx="729701" cy="1765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1" name="Google Shape;631;p22"/>
            <p:cNvSpPr/>
            <p:nvPr/>
          </p:nvSpPr>
          <p:spPr>
            <a:xfrm>
              <a:off x="1363151" y="732017"/>
              <a:ext cx="3627189" cy="1765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2" name="Google Shape;632;p22"/>
            <p:cNvSpPr/>
            <p:nvPr/>
          </p:nvSpPr>
          <p:spPr>
            <a:xfrm>
              <a:off x="2545430" y="71487"/>
              <a:ext cx="4889821" cy="6605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22"/>
            <p:cNvSpPr txBox="1"/>
            <p:nvPr/>
          </p:nvSpPr>
          <p:spPr>
            <a:xfrm>
              <a:off x="2545430" y="71487"/>
              <a:ext cx="4889821" cy="6605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Составляющие элементы духовности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4" name="Google Shape;634;p22"/>
            <p:cNvSpPr/>
            <p:nvPr/>
          </p:nvSpPr>
          <p:spPr>
            <a:xfrm>
              <a:off x="2676" y="908555"/>
              <a:ext cx="2720949" cy="1196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2"/>
            <p:cNvSpPr txBox="1"/>
            <p:nvPr/>
          </p:nvSpPr>
          <p:spPr>
            <a:xfrm>
              <a:off x="2676" y="908555"/>
              <a:ext cx="2720949" cy="1196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6" name="Google Shape;636;p22"/>
            <p:cNvSpPr/>
            <p:nvPr/>
          </p:nvSpPr>
          <p:spPr>
            <a:xfrm>
              <a:off x="2900164" y="908555"/>
              <a:ext cx="2720949" cy="1196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22"/>
            <p:cNvSpPr txBox="1"/>
            <p:nvPr/>
          </p:nvSpPr>
          <p:spPr>
            <a:xfrm>
              <a:off x="2900164" y="908555"/>
              <a:ext cx="2720949" cy="1196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 долж- ном/недолжном, допус- тимом/недопустимом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8" name="Google Shape;638;p22"/>
            <p:cNvSpPr/>
            <p:nvPr/>
          </p:nvSpPr>
          <p:spPr>
            <a:xfrm>
              <a:off x="3580401" y="2281812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2"/>
            <p:cNvSpPr txBox="1"/>
            <p:nvPr/>
          </p:nvSpPr>
          <p:spPr>
            <a:xfrm>
              <a:off x="3580401" y="2281812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нравственность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0" name="Google Shape;640;p22"/>
            <p:cNvSpPr/>
            <p:nvPr/>
          </p:nvSpPr>
          <p:spPr>
            <a:xfrm>
              <a:off x="3580401" y="3020801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22"/>
            <p:cNvSpPr txBox="1"/>
            <p:nvPr/>
          </p:nvSpPr>
          <p:spPr>
            <a:xfrm>
              <a:off x="3580401" y="3020801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2" name="Google Shape;642;p22"/>
            <p:cNvSpPr/>
            <p:nvPr/>
          </p:nvSpPr>
          <p:spPr>
            <a:xfrm>
              <a:off x="3580401" y="3759790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22"/>
            <p:cNvSpPr txBox="1"/>
            <p:nvPr/>
          </p:nvSpPr>
          <p:spPr>
            <a:xfrm>
              <a:off x="3580401" y="3759790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4" name="Google Shape;644;p22"/>
            <p:cNvSpPr/>
            <p:nvPr/>
          </p:nvSpPr>
          <p:spPr>
            <a:xfrm>
              <a:off x="3580401" y="4498779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2"/>
            <p:cNvSpPr txBox="1"/>
            <p:nvPr/>
          </p:nvSpPr>
          <p:spPr>
            <a:xfrm>
              <a:off x="3580401" y="4498779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6" name="Google Shape;646;p22"/>
            <p:cNvSpPr/>
            <p:nvPr/>
          </p:nvSpPr>
          <p:spPr>
            <a:xfrm>
              <a:off x="7257055" y="908555"/>
              <a:ext cx="2720949" cy="11967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22"/>
            <p:cNvSpPr txBox="1"/>
            <p:nvPr/>
          </p:nvSpPr>
          <p:spPr>
            <a:xfrm>
              <a:off x="7257055" y="908555"/>
              <a:ext cx="2720949" cy="11967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себе, людям, окружающему миру,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поступки и действия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8" name="Google Shape;648;p22"/>
            <p:cNvSpPr/>
            <p:nvPr/>
          </p:nvSpPr>
          <p:spPr>
            <a:xfrm>
              <a:off x="6527353" y="2281812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22"/>
            <p:cNvSpPr txBox="1"/>
            <p:nvPr/>
          </p:nvSpPr>
          <p:spPr>
            <a:xfrm>
              <a:off x="6527353" y="2281812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поступки и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0" name="Google Shape;650;p22"/>
            <p:cNvSpPr/>
            <p:nvPr/>
          </p:nvSpPr>
          <p:spPr>
            <a:xfrm>
              <a:off x="6527353" y="3020801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22"/>
            <p:cNvSpPr txBox="1"/>
            <p:nvPr/>
          </p:nvSpPr>
          <p:spPr>
            <a:xfrm>
              <a:off x="6527353" y="3020801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к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2" name="Google Shape;652;p22"/>
            <p:cNvSpPr/>
            <p:nvPr/>
          </p:nvSpPr>
          <p:spPr>
            <a:xfrm>
              <a:off x="6527353" y="3759790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22"/>
            <p:cNvSpPr txBox="1"/>
            <p:nvPr/>
          </p:nvSpPr>
          <p:spPr>
            <a:xfrm>
              <a:off x="6527353" y="3759790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к людям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4" name="Google Shape;654;p22"/>
            <p:cNvSpPr/>
            <p:nvPr/>
          </p:nvSpPr>
          <p:spPr>
            <a:xfrm>
              <a:off x="6527353" y="4498779"/>
              <a:ext cx="2770413" cy="562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2"/>
            <p:cNvSpPr txBox="1"/>
            <p:nvPr/>
          </p:nvSpPr>
          <p:spPr>
            <a:xfrm>
              <a:off x="6527353" y="4498779"/>
              <a:ext cx="2770413" cy="562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к окружающему миру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62" name="Google Shape;662;p23"/>
          <p:cNvGrpSpPr/>
          <p:nvPr/>
        </p:nvGrpSpPr>
        <p:grpSpPr>
          <a:xfrm>
            <a:off x="1105570" y="1774882"/>
            <a:ext cx="9979341" cy="4507307"/>
            <a:chOff x="670" y="325644"/>
            <a:chExt cx="9979341" cy="4507307"/>
          </a:xfrm>
        </p:grpSpPr>
        <p:sp>
          <p:nvSpPr>
            <p:cNvPr id="663" name="Google Shape;663;p23"/>
            <p:cNvSpPr/>
            <p:nvPr/>
          </p:nvSpPr>
          <p:spPr>
            <a:xfrm>
              <a:off x="4990340" y="276121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4" name="Google Shape;664;p23"/>
            <p:cNvSpPr/>
            <p:nvPr/>
          </p:nvSpPr>
          <p:spPr>
            <a:xfrm>
              <a:off x="4944620" y="2761216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5" name="Google Shape;665;p23"/>
            <p:cNvSpPr/>
            <p:nvPr/>
          </p:nvSpPr>
          <p:spPr>
            <a:xfrm>
              <a:off x="1459638" y="276121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6" name="Google Shape;666;p23"/>
            <p:cNvSpPr/>
            <p:nvPr/>
          </p:nvSpPr>
          <p:spPr>
            <a:xfrm>
              <a:off x="3224989" y="1170970"/>
              <a:ext cx="1765351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7" name="Google Shape;667;p23"/>
            <p:cNvSpPr/>
            <p:nvPr/>
          </p:nvSpPr>
          <p:spPr>
            <a:xfrm>
              <a:off x="1459638" y="1170970"/>
              <a:ext cx="1765351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8" name="Google Shape;668;p23"/>
            <p:cNvSpPr/>
            <p:nvPr/>
          </p:nvSpPr>
          <p:spPr>
            <a:xfrm>
              <a:off x="1048909" y="325644"/>
              <a:ext cx="4352160" cy="8453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3"/>
            <p:cNvSpPr txBox="1"/>
            <p:nvPr/>
          </p:nvSpPr>
          <p:spPr>
            <a:xfrm>
              <a:off x="1048909" y="325644"/>
              <a:ext cx="4352160" cy="845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духовности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70" name="Google Shape;670;p23"/>
            <p:cNvSpPr/>
            <p:nvPr/>
          </p:nvSpPr>
          <p:spPr>
            <a:xfrm>
              <a:off x="670" y="1783737"/>
              <a:ext cx="2917936" cy="977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3"/>
            <p:cNvSpPr txBox="1"/>
            <p:nvPr/>
          </p:nvSpPr>
          <p:spPr>
            <a:xfrm>
              <a:off x="670" y="1783737"/>
              <a:ext cx="2917936" cy="977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высокая духовность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72" name="Google Shape;672;p23"/>
            <p:cNvSpPr/>
            <p:nvPr/>
          </p:nvSpPr>
          <p:spPr>
            <a:xfrm>
              <a:off x="3531372" y="1783737"/>
              <a:ext cx="2917936" cy="977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3"/>
            <p:cNvSpPr txBox="1"/>
            <p:nvPr/>
          </p:nvSpPr>
          <p:spPr>
            <a:xfrm>
              <a:off x="3531372" y="1783737"/>
              <a:ext cx="2917936" cy="977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низкая духовность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74" name="Google Shape;674;p23"/>
            <p:cNvSpPr/>
            <p:nvPr/>
          </p:nvSpPr>
          <p:spPr>
            <a:xfrm>
              <a:off x="670" y="337398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23"/>
            <p:cNvSpPr txBox="1"/>
            <p:nvPr/>
          </p:nvSpPr>
          <p:spPr>
            <a:xfrm>
              <a:off x="670" y="337398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низкий уровень нравственности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3531372" y="337398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23"/>
            <p:cNvSpPr txBox="1"/>
            <p:nvPr/>
          </p:nvSpPr>
          <p:spPr>
            <a:xfrm>
              <a:off x="3531372" y="337398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эгоистичность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78" name="Google Shape;678;p23"/>
            <p:cNvSpPr/>
            <p:nvPr/>
          </p:nvSpPr>
          <p:spPr>
            <a:xfrm>
              <a:off x="7062075" y="337398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3"/>
            <p:cNvSpPr txBox="1"/>
            <p:nvPr/>
          </p:nvSpPr>
          <p:spPr>
            <a:xfrm>
              <a:off x="7062075" y="337398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антигуманность целей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86" name="Google Shape;686;p24"/>
          <p:cNvGrpSpPr/>
          <p:nvPr/>
        </p:nvGrpSpPr>
        <p:grpSpPr>
          <a:xfrm>
            <a:off x="1110513" y="2130729"/>
            <a:ext cx="9969455" cy="3838742"/>
            <a:chOff x="5613" y="646987"/>
            <a:chExt cx="9969455" cy="3838742"/>
          </a:xfrm>
        </p:grpSpPr>
        <p:sp>
          <p:nvSpPr>
            <p:cNvPr id="687" name="Google Shape;687;p24"/>
            <p:cNvSpPr/>
            <p:nvPr/>
          </p:nvSpPr>
          <p:spPr>
            <a:xfrm>
              <a:off x="7550519" y="2423002"/>
              <a:ext cx="91440" cy="4541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88" name="Google Shape;688;p24"/>
            <p:cNvSpPr/>
            <p:nvPr/>
          </p:nvSpPr>
          <p:spPr>
            <a:xfrm>
              <a:off x="4990341" y="1243713"/>
              <a:ext cx="2605898" cy="454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89" name="Google Shape;689;p24"/>
            <p:cNvSpPr/>
            <p:nvPr/>
          </p:nvSpPr>
          <p:spPr>
            <a:xfrm>
              <a:off x="2338722" y="2423002"/>
              <a:ext cx="91440" cy="4541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90" name="Google Shape;690;p24"/>
            <p:cNvSpPr/>
            <p:nvPr/>
          </p:nvSpPr>
          <p:spPr>
            <a:xfrm>
              <a:off x="2384442" y="1243713"/>
              <a:ext cx="2605898" cy="4541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91" name="Google Shape;691;p24"/>
            <p:cNvSpPr/>
            <p:nvPr/>
          </p:nvSpPr>
          <p:spPr>
            <a:xfrm>
              <a:off x="2398272" y="646987"/>
              <a:ext cx="5184137" cy="5967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24"/>
            <p:cNvSpPr txBox="1"/>
            <p:nvPr/>
          </p:nvSpPr>
          <p:spPr>
            <a:xfrm>
              <a:off x="2398272" y="646987"/>
              <a:ext cx="5184137" cy="5967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к окружающим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93" name="Google Shape;693;p24"/>
            <p:cNvSpPr/>
            <p:nvPr/>
          </p:nvSpPr>
          <p:spPr>
            <a:xfrm>
              <a:off x="5613" y="1697851"/>
              <a:ext cx="4757658" cy="7251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4"/>
            <p:cNvSpPr txBox="1"/>
            <p:nvPr/>
          </p:nvSpPr>
          <p:spPr>
            <a:xfrm>
              <a:off x="5613" y="1697851"/>
              <a:ext cx="4757658" cy="7251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альтруизм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95" name="Google Shape;695;p24"/>
            <p:cNvSpPr/>
            <p:nvPr/>
          </p:nvSpPr>
          <p:spPr>
            <a:xfrm>
              <a:off x="5613" y="2877140"/>
              <a:ext cx="4757658" cy="16085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4"/>
            <p:cNvSpPr txBox="1"/>
            <p:nvPr/>
          </p:nvSpPr>
          <p:spPr>
            <a:xfrm>
              <a:off x="5613" y="2877140"/>
              <a:ext cx="4757658" cy="1608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бескорыстная помощь, забота о благополучии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97" name="Google Shape;697;p24"/>
            <p:cNvSpPr/>
            <p:nvPr/>
          </p:nvSpPr>
          <p:spPr>
            <a:xfrm>
              <a:off x="5217410" y="1697851"/>
              <a:ext cx="4757658" cy="7251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4"/>
            <p:cNvSpPr txBox="1"/>
            <p:nvPr/>
          </p:nvSpPr>
          <p:spPr>
            <a:xfrm>
              <a:off x="5217410" y="1697851"/>
              <a:ext cx="4757658" cy="7251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эгоизм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99" name="Google Shape;699;p24"/>
            <p:cNvSpPr/>
            <p:nvPr/>
          </p:nvSpPr>
          <p:spPr>
            <a:xfrm>
              <a:off x="5217410" y="2877140"/>
              <a:ext cx="4757658" cy="16085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24"/>
            <p:cNvSpPr txBox="1"/>
            <p:nvPr/>
          </p:nvSpPr>
          <p:spPr>
            <a:xfrm>
              <a:off x="5217410" y="2877140"/>
              <a:ext cx="4757658" cy="1608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чрезмерная направленность личности на себя, сосредоточенность только на собственных интересах, неспособность учитывать интересы и точку зрения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25"/>
          <p:cNvSpPr txBox="1"/>
          <p:nvPr>
            <p:ph type="title"/>
          </p:nvPr>
        </p:nvSpPr>
        <p:spPr>
          <a:xfrm>
            <a:off x="1104900" y="84826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Духовный мир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07" name="Google Shape;707;p25"/>
          <p:cNvGrpSpPr/>
          <p:nvPr/>
        </p:nvGrpSpPr>
        <p:grpSpPr>
          <a:xfrm>
            <a:off x="1110868" y="1575448"/>
            <a:ext cx="9968745" cy="4906175"/>
            <a:chOff x="5968" y="126210"/>
            <a:chExt cx="9968745" cy="4906175"/>
          </a:xfrm>
        </p:grpSpPr>
        <p:sp>
          <p:nvSpPr>
            <p:cNvPr id="708" name="Google Shape;708;p25"/>
            <p:cNvSpPr/>
            <p:nvPr/>
          </p:nvSpPr>
          <p:spPr>
            <a:xfrm>
              <a:off x="5880050" y="2973643"/>
              <a:ext cx="2226427" cy="716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09" name="Google Shape;709;p25"/>
            <p:cNvSpPr/>
            <p:nvPr/>
          </p:nvSpPr>
          <p:spPr>
            <a:xfrm>
              <a:off x="3653622" y="2973643"/>
              <a:ext cx="2226427" cy="71638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0" name="Google Shape;710;p25"/>
            <p:cNvSpPr/>
            <p:nvPr/>
          </p:nvSpPr>
          <p:spPr>
            <a:xfrm>
              <a:off x="3816174" y="1114483"/>
              <a:ext cx="2063876" cy="716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1" name="Google Shape;711;p25"/>
            <p:cNvSpPr/>
            <p:nvPr/>
          </p:nvSpPr>
          <p:spPr>
            <a:xfrm>
              <a:off x="1752298" y="1114483"/>
              <a:ext cx="2063876" cy="71638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2" name="Google Shape;712;p25"/>
            <p:cNvSpPr/>
            <p:nvPr/>
          </p:nvSpPr>
          <p:spPr>
            <a:xfrm>
              <a:off x="5968" y="126210"/>
              <a:ext cx="7620411" cy="9882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5"/>
            <p:cNvSpPr txBox="1"/>
            <p:nvPr/>
          </p:nvSpPr>
          <p:spPr>
            <a:xfrm>
              <a:off x="5968" y="126210"/>
              <a:ext cx="7620411" cy="988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духовности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различают тем, в какой степени люди осознают необходимость следовать: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4" name="Google Shape;714;p25"/>
            <p:cNvSpPr/>
            <p:nvPr/>
          </p:nvSpPr>
          <p:spPr>
            <a:xfrm>
              <a:off x="46615" y="1830869"/>
              <a:ext cx="3411365" cy="11427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5"/>
            <p:cNvSpPr txBox="1"/>
            <p:nvPr/>
          </p:nvSpPr>
          <p:spPr>
            <a:xfrm>
              <a:off x="46615" y="1830869"/>
              <a:ext cx="3411365" cy="11427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законам природы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6" name="Google Shape;716;p25"/>
            <p:cNvSpPr/>
            <p:nvPr/>
          </p:nvSpPr>
          <p:spPr>
            <a:xfrm>
              <a:off x="4174367" y="1830869"/>
              <a:ext cx="3411365" cy="11427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5"/>
            <p:cNvSpPr txBox="1"/>
            <p:nvPr/>
          </p:nvSpPr>
          <p:spPr>
            <a:xfrm>
              <a:off x="4174367" y="1830869"/>
              <a:ext cx="3411365" cy="11427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нормам общественной жизни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8" name="Google Shape;718;p25"/>
            <p:cNvSpPr/>
            <p:nvPr/>
          </p:nvSpPr>
          <p:spPr>
            <a:xfrm>
              <a:off x="1785388" y="3690030"/>
              <a:ext cx="3736469" cy="1342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25"/>
            <p:cNvSpPr txBox="1"/>
            <p:nvPr/>
          </p:nvSpPr>
          <p:spPr>
            <a:xfrm>
              <a:off x="1785388" y="3690030"/>
              <a:ext cx="3736469" cy="134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правилам нравственности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20" name="Google Shape;720;p25"/>
            <p:cNvSpPr/>
            <p:nvPr/>
          </p:nvSpPr>
          <p:spPr>
            <a:xfrm>
              <a:off x="6238244" y="3690030"/>
              <a:ext cx="3736469" cy="1342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25"/>
            <p:cNvSpPr txBox="1"/>
            <p:nvPr/>
          </p:nvSpPr>
          <p:spPr>
            <a:xfrm>
              <a:off x="6238244" y="3690030"/>
              <a:ext cx="3736469" cy="134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утвердившимся представлениям о прекрасном и безобразном, о возвышенном и низменном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Бездуховность и её причины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28" name="Google Shape;728;p26"/>
          <p:cNvGrpSpPr/>
          <p:nvPr/>
        </p:nvGrpSpPr>
        <p:grpSpPr>
          <a:xfrm>
            <a:off x="1862201" y="1449327"/>
            <a:ext cx="8466079" cy="1906259"/>
            <a:chOff x="757301" y="88"/>
            <a:chExt cx="8466079" cy="1906259"/>
          </a:xfrm>
        </p:grpSpPr>
        <p:sp>
          <p:nvSpPr>
            <p:cNvPr id="729" name="Google Shape;729;p26"/>
            <p:cNvSpPr/>
            <p:nvPr/>
          </p:nvSpPr>
          <p:spPr>
            <a:xfrm>
              <a:off x="757301" y="88"/>
              <a:ext cx="3634420" cy="4396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26"/>
            <p:cNvSpPr txBox="1"/>
            <p:nvPr/>
          </p:nvSpPr>
          <p:spPr>
            <a:xfrm>
              <a:off x="770177" y="12964"/>
              <a:ext cx="3608668" cy="4138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Бездуховность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1" name="Google Shape;731;p26"/>
            <p:cNvSpPr/>
            <p:nvPr/>
          </p:nvSpPr>
          <p:spPr>
            <a:xfrm>
              <a:off x="1120743" y="439704"/>
              <a:ext cx="363442" cy="5442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32" name="Google Shape;732;p26"/>
            <p:cNvSpPr/>
            <p:nvPr/>
          </p:nvSpPr>
          <p:spPr>
            <a:xfrm>
              <a:off x="1484185" y="589256"/>
              <a:ext cx="7739195" cy="78934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26"/>
            <p:cNvSpPr txBox="1"/>
            <p:nvPr/>
          </p:nvSpPr>
          <p:spPr>
            <a:xfrm>
              <a:off x="1507304" y="612375"/>
              <a:ext cx="7692957" cy="7431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свойство личности, жизнедеятельность которой проходит в полном про- тиворечии с законами природы, общества и нравственными догматами веры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4" name="Google Shape;734;p26"/>
            <p:cNvSpPr/>
            <p:nvPr/>
          </p:nvSpPr>
          <p:spPr>
            <a:xfrm>
              <a:off x="1120743" y="439704"/>
              <a:ext cx="363442" cy="12775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35" name="Google Shape;735;p26"/>
            <p:cNvSpPr/>
            <p:nvPr/>
          </p:nvSpPr>
          <p:spPr>
            <a:xfrm>
              <a:off x="1484185" y="1528155"/>
              <a:ext cx="7739195" cy="3781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26"/>
            <p:cNvSpPr txBox="1"/>
            <p:nvPr/>
          </p:nvSpPr>
          <p:spPr>
            <a:xfrm>
              <a:off x="1495262" y="1539232"/>
              <a:ext cx="7717041" cy="356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кризис духа, а следовательно и кризис человека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37" name="Google Shape;737;p26"/>
          <p:cNvGrpSpPr/>
          <p:nvPr/>
        </p:nvGrpSpPr>
        <p:grpSpPr>
          <a:xfrm>
            <a:off x="2178808" y="3500933"/>
            <a:ext cx="7832865" cy="3183055"/>
            <a:chOff x="1073908" y="1483"/>
            <a:chExt cx="7832865" cy="3183055"/>
          </a:xfrm>
        </p:grpSpPr>
        <p:sp>
          <p:nvSpPr>
            <p:cNvPr id="738" name="Google Shape;738;p26"/>
            <p:cNvSpPr/>
            <p:nvPr/>
          </p:nvSpPr>
          <p:spPr>
            <a:xfrm>
              <a:off x="1073908" y="1483"/>
              <a:ext cx="3832325" cy="416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26"/>
            <p:cNvSpPr txBox="1"/>
            <p:nvPr/>
          </p:nvSpPr>
          <p:spPr>
            <a:xfrm>
              <a:off x="1086096" y="13671"/>
              <a:ext cx="3807949" cy="3917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Проявления бездуховности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40" name="Google Shape;740;p26"/>
            <p:cNvSpPr/>
            <p:nvPr/>
          </p:nvSpPr>
          <p:spPr>
            <a:xfrm>
              <a:off x="1457140" y="417619"/>
              <a:ext cx="383232" cy="2581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41" name="Google Shape;741;p26"/>
            <p:cNvSpPr/>
            <p:nvPr/>
          </p:nvSpPr>
          <p:spPr>
            <a:xfrm>
              <a:off x="1840373" y="472825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26"/>
            <p:cNvSpPr txBox="1"/>
            <p:nvPr/>
          </p:nvSpPr>
          <p:spPr>
            <a:xfrm>
              <a:off x="1852263" y="484715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ложное мировоззрение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43" name="Google Shape;743;p26"/>
            <p:cNvSpPr/>
            <p:nvPr/>
          </p:nvSpPr>
          <p:spPr>
            <a:xfrm>
              <a:off x="1457140" y="417619"/>
              <a:ext cx="383232" cy="7193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44" name="Google Shape;744;p26"/>
            <p:cNvSpPr/>
            <p:nvPr/>
          </p:nvSpPr>
          <p:spPr>
            <a:xfrm>
              <a:off x="1840373" y="933978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26"/>
            <p:cNvSpPr txBox="1"/>
            <p:nvPr/>
          </p:nvSpPr>
          <p:spPr>
            <a:xfrm>
              <a:off x="1852263" y="945868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подмена цели жизни её средствами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46" name="Google Shape;746;p26"/>
            <p:cNvSpPr/>
            <p:nvPr/>
          </p:nvSpPr>
          <p:spPr>
            <a:xfrm>
              <a:off x="1457140" y="417619"/>
              <a:ext cx="383232" cy="11804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47" name="Google Shape;747;p26"/>
            <p:cNvSpPr/>
            <p:nvPr/>
          </p:nvSpPr>
          <p:spPr>
            <a:xfrm>
              <a:off x="1840373" y="1395131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26"/>
            <p:cNvSpPr txBox="1"/>
            <p:nvPr/>
          </p:nvSpPr>
          <p:spPr>
            <a:xfrm>
              <a:off x="1852263" y="1407021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душевная грубость и эгоизм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49" name="Google Shape;749;p26"/>
            <p:cNvSpPr/>
            <p:nvPr/>
          </p:nvSpPr>
          <p:spPr>
            <a:xfrm>
              <a:off x="1457140" y="417619"/>
              <a:ext cx="383232" cy="16416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50" name="Google Shape;750;p26"/>
            <p:cNvSpPr/>
            <p:nvPr/>
          </p:nvSpPr>
          <p:spPr>
            <a:xfrm>
              <a:off x="1840373" y="1856285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26"/>
            <p:cNvSpPr txBox="1"/>
            <p:nvPr/>
          </p:nvSpPr>
          <p:spPr>
            <a:xfrm>
              <a:off x="1852263" y="1868175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различные страсти и пороки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52" name="Google Shape;752;p26"/>
            <p:cNvSpPr/>
            <p:nvPr/>
          </p:nvSpPr>
          <p:spPr>
            <a:xfrm>
              <a:off x="1457140" y="417619"/>
              <a:ext cx="383232" cy="21027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53" name="Google Shape;753;p26"/>
            <p:cNvSpPr/>
            <p:nvPr/>
          </p:nvSpPr>
          <p:spPr>
            <a:xfrm>
              <a:off x="1840373" y="2317438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26"/>
            <p:cNvSpPr txBox="1"/>
            <p:nvPr/>
          </p:nvSpPr>
          <p:spPr>
            <a:xfrm>
              <a:off x="1852263" y="2329328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целостной картины мира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55" name="Google Shape;755;p26"/>
            <p:cNvSpPr/>
            <p:nvPr/>
          </p:nvSpPr>
          <p:spPr>
            <a:xfrm>
              <a:off x="1457140" y="417619"/>
              <a:ext cx="383232" cy="25639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56" name="Google Shape;756;p26"/>
            <p:cNvSpPr/>
            <p:nvPr/>
          </p:nvSpPr>
          <p:spPr>
            <a:xfrm>
              <a:off x="1840373" y="2778591"/>
              <a:ext cx="7066400" cy="4059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26"/>
            <p:cNvSpPr txBox="1"/>
            <p:nvPr/>
          </p:nvSpPr>
          <p:spPr>
            <a:xfrm>
              <a:off x="1852263" y="2790481"/>
              <a:ext cx="7042620" cy="38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неспособность человека различать добро и зло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Бездуховность и её причины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64" name="Google Shape;764;p27"/>
          <p:cNvGrpSpPr/>
          <p:nvPr/>
        </p:nvGrpSpPr>
        <p:grpSpPr>
          <a:xfrm>
            <a:off x="1051488" y="1837425"/>
            <a:ext cx="9965082" cy="1880556"/>
            <a:chOff x="15599" y="439947"/>
            <a:chExt cx="9965082" cy="1880556"/>
          </a:xfrm>
        </p:grpSpPr>
        <p:sp>
          <p:nvSpPr>
            <p:cNvPr id="765" name="Google Shape;765;p27"/>
            <p:cNvSpPr/>
            <p:nvPr/>
          </p:nvSpPr>
          <p:spPr>
            <a:xfrm>
              <a:off x="4981718" y="946142"/>
              <a:ext cx="4089773" cy="3823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5721"/>
                  </a:lnTo>
                  <a:lnTo>
                    <a:pt x="120000" y="8572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66" name="Google Shape;766;p27"/>
            <p:cNvSpPr/>
            <p:nvPr/>
          </p:nvSpPr>
          <p:spPr>
            <a:xfrm>
              <a:off x="4981718" y="946142"/>
              <a:ext cx="2054325" cy="3823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5721"/>
                  </a:lnTo>
                  <a:lnTo>
                    <a:pt x="120000" y="8572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67" name="Google Shape;767;p27"/>
            <p:cNvSpPr/>
            <p:nvPr/>
          </p:nvSpPr>
          <p:spPr>
            <a:xfrm>
              <a:off x="4935998" y="946142"/>
              <a:ext cx="91440" cy="3823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5721"/>
                  </a:lnTo>
                  <a:lnTo>
                    <a:pt x="82495" y="85721"/>
                  </a:lnTo>
                  <a:lnTo>
                    <a:pt x="82495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68" name="Google Shape;768;p27"/>
            <p:cNvSpPr/>
            <p:nvPr/>
          </p:nvSpPr>
          <p:spPr>
            <a:xfrm>
              <a:off x="2961869" y="946142"/>
              <a:ext cx="2019849" cy="3823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5721"/>
                  </a:lnTo>
                  <a:lnTo>
                    <a:pt x="0" y="8572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69" name="Google Shape;769;p27"/>
            <p:cNvSpPr/>
            <p:nvPr/>
          </p:nvSpPr>
          <p:spPr>
            <a:xfrm>
              <a:off x="924878" y="946142"/>
              <a:ext cx="4056839" cy="3823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5721"/>
                  </a:lnTo>
                  <a:lnTo>
                    <a:pt x="0" y="8572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70" name="Google Shape;770;p27"/>
            <p:cNvSpPr/>
            <p:nvPr/>
          </p:nvSpPr>
          <p:spPr>
            <a:xfrm>
              <a:off x="3157908" y="439947"/>
              <a:ext cx="3647619" cy="5061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27"/>
            <p:cNvSpPr txBox="1"/>
            <p:nvPr/>
          </p:nvSpPr>
          <p:spPr>
            <a:xfrm>
              <a:off x="3157908" y="439947"/>
              <a:ext cx="3647619" cy="5061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Проявления бездуховности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72" name="Google Shape;772;p27"/>
            <p:cNvSpPr/>
            <p:nvPr/>
          </p:nvSpPr>
          <p:spPr>
            <a:xfrm>
              <a:off x="15599" y="1328480"/>
              <a:ext cx="1818556" cy="9920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27"/>
            <p:cNvSpPr txBox="1"/>
            <p:nvPr/>
          </p:nvSpPr>
          <p:spPr>
            <a:xfrm>
              <a:off x="15599" y="1328480"/>
              <a:ext cx="1818556" cy="992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преступления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74" name="Google Shape;774;p27"/>
            <p:cNvSpPr/>
            <p:nvPr/>
          </p:nvSpPr>
          <p:spPr>
            <a:xfrm>
              <a:off x="2052590" y="1328480"/>
              <a:ext cx="1818556" cy="9920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27"/>
            <p:cNvSpPr txBox="1"/>
            <p:nvPr/>
          </p:nvSpPr>
          <p:spPr>
            <a:xfrm>
              <a:off x="2052590" y="1328480"/>
              <a:ext cx="1818556" cy="992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хулиганство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76" name="Google Shape;776;p27"/>
            <p:cNvSpPr/>
            <p:nvPr/>
          </p:nvSpPr>
          <p:spPr>
            <a:xfrm>
              <a:off x="4089581" y="1328480"/>
              <a:ext cx="1818556" cy="9920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27"/>
            <p:cNvSpPr txBox="1"/>
            <p:nvPr/>
          </p:nvSpPr>
          <p:spPr>
            <a:xfrm>
              <a:off x="4089581" y="1328480"/>
              <a:ext cx="1818556" cy="992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варварское отношение к природе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78" name="Google Shape;778;p27"/>
            <p:cNvSpPr/>
            <p:nvPr/>
          </p:nvSpPr>
          <p:spPr>
            <a:xfrm>
              <a:off x="6126572" y="1328480"/>
              <a:ext cx="1818941" cy="9920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27"/>
            <p:cNvSpPr txBox="1"/>
            <p:nvPr/>
          </p:nvSpPr>
          <p:spPr>
            <a:xfrm>
              <a:off x="6126572" y="1328480"/>
              <a:ext cx="1818941" cy="992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вандализм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80" name="Google Shape;780;p27"/>
            <p:cNvSpPr/>
            <p:nvPr/>
          </p:nvSpPr>
          <p:spPr>
            <a:xfrm>
              <a:off x="8162301" y="1328480"/>
              <a:ext cx="1818380" cy="9920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27"/>
            <p:cNvSpPr txBox="1"/>
            <p:nvPr/>
          </p:nvSpPr>
          <p:spPr>
            <a:xfrm>
              <a:off x="8162301" y="1328480"/>
              <a:ext cx="1818380" cy="992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буллинг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82" name="Google Shape;782;p27"/>
          <p:cNvGrpSpPr/>
          <p:nvPr/>
        </p:nvGrpSpPr>
        <p:grpSpPr>
          <a:xfrm>
            <a:off x="1035889" y="3923701"/>
            <a:ext cx="9974626" cy="796264"/>
            <a:chOff x="788370" y="1103020"/>
            <a:chExt cx="7753388" cy="849601"/>
          </a:xfrm>
        </p:grpSpPr>
        <p:sp>
          <p:nvSpPr>
            <p:cNvPr id="783" name="Google Shape;783;p27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27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Вандализм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уничтожение или осквернение исторических и культурных ценностей (наз- вание восходит к племени вандалов, разграбивших Рим в V в.)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785" name="Google Shape;785;p27"/>
          <p:cNvGrpSpPr/>
          <p:nvPr/>
        </p:nvGrpSpPr>
        <p:grpSpPr>
          <a:xfrm>
            <a:off x="1035889" y="4846728"/>
            <a:ext cx="9974626" cy="796264"/>
            <a:chOff x="788370" y="1103020"/>
            <a:chExt cx="7753388" cy="849601"/>
          </a:xfrm>
        </p:grpSpPr>
        <p:sp>
          <p:nvSpPr>
            <p:cNvPr id="786" name="Google Shape;786;p27"/>
            <p:cNvSpPr/>
            <p:nvPr/>
          </p:nvSpPr>
          <p:spPr>
            <a:xfrm>
              <a:off x="788370" y="1103020"/>
              <a:ext cx="7753388" cy="84960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27"/>
            <p:cNvSpPr txBox="1"/>
            <p:nvPr/>
          </p:nvSpPr>
          <p:spPr>
            <a:xfrm>
              <a:off x="813254" y="1127904"/>
              <a:ext cx="7703620" cy="7998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Буллинг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систематическое унижение, оскорбление, исключение из общения, психологи- ческое и физическое воздействие на человека группой лиц ( англ. bullyng – запугивание)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Бездуховность и её причины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794" name="Google Shape;794;p28"/>
          <p:cNvGrpSpPr/>
          <p:nvPr/>
        </p:nvGrpSpPr>
        <p:grpSpPr>
          <a:xfrm>
            <a:off x="1110062" y="2227635"/>
            <a:ext cx="9970356" cy="3644930"/>
            <a:chOff x="5162" y="743893"/>
            <a:chExt cx="9970356" cy="3644930"/>
          </a:xfrm>
        </p:grpSpPr>
        <p:sp>
          <p:nvSpPr>
            <p:cNvPr id="795" name="Google Shape;795;p28"/>
            <p:cNvSpPr/>
            <p:nvPr/>
          </p:nvSpPr>
          <p:spPr>
            <a:xfrm>
              <a:off x="4990341" y="183009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96" name="Google Shape;796;p28"/>
            <p:cNvSpPr/>
            <p:nvPr/>
          </p:nvSpPr>
          <p:spPr>
            <a:xfrm>
              <a:off x="4990341" y="183009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97" name="Google Shape;797;p28"/>
            <p:cNvSpPr/>
            <p:nvPr/>
          </p:nvSpPr>
          <p:spPr>
            <a:xfrm>
              <a:off x="3687519" y="183009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98" name="Google Shape;798;p28"/>
            <p:cNvSpPr/>
            <p:nvPr/>
          </p:nvSpPr>
          <p:spPr>
            <a:xfrm>
              <a:off x="1081875" y="183009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99" name="Google Shape;799;p28"/>
            <p:cNvSpPr/>
            <p:nvPr/>
          </p:nvSpPr>
          <p:spPr>
            <a:xfrm>
              <a:off x="1961032" y="743893"/>
              <a:ext cx="6058617" cy="10861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28"/>
            <p:cNvSpPr txBox="1"/>
            <p:nvPr/>
          </p:nvSpPr>
          <p:spPr>
            <a:xfrm>
              <a:off x="1961032" y="743893"/>
              <a:ext cx="6058617" cy="10861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по преодолению духовного кризиса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01" name="Google Shape;801;p28"/>
            <p:cNvSpPr/>
            <p:nvPr/>
          </p:nvSpPr>
          <p:spPr>
            <a:xfrm>
              <a:off x="5162" y="2282311"/>
              <a:ext cx="2153424" cy="21065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28"/>
            <p:cNvSpPr txBox="1"/>
            <p:nvPr/>
          </p:nvSpPr>
          <p:spPr>
            <a:xfrm>
              <a:off x="5162" y="2282311"/>
              <a:ext cx="2153424" cy="21065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обращение к внутреннему миру человека и его духовным принципам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03" name="Google Shape;803;p28"/>
            <p:cNvSpPr/>
            <p:nvPr/>
          </p:nvSpPr>
          <p:spPr>
            <a:xfrm>
              <a:off x="2610806" y="2282311"/>
              <a:ext cx="2153424" cy="21065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28"/>
            <p:cNvSpPr txBox="1"/>
            <p:nvPr/>
          </p:nvSpPr>
          <p:spPr>
            <a:xfrm>
              <a:off x="2610806" y="2282311"/>
              <a:ext cx="2153424" cy="21065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духовных учений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05" name="Google Shape;805;p28"/>
            <p:cNvSpPr/>
            <p:nvPr/>
          </p:nvSpPr>
          <p:spPr>
            <a:xfrm>
              <a:off x="5216450" y="2282311"/>
              <a:ext cx="2153424" cy="21065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28"/>
            <p:cNvSpPr txBox="1"/>
            <p:nvPr/>
          </p:nvSpPr>
          <p:spPr>
            <a:xfrm>
              <a:off x="5216450" y="2282311"/>
              <a:ext cx="2153424" cy="21065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и наука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807" name="Google Shape;807;p28"/>
            <p:cNvSpPr/>
            <p:nvPr/>
          </p:nvSpPr>
          <p:spPr>
            <a:xfrm>
              <a:off x="7822094" y="2282311"/>
              <a:ext cx="2153424" cy="21065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28"/>
            <p:cNvSpPr txBox="1"/>
            <p:nvPr/>
          </p:nvSpPr>
          <p:spPr>
            <a:xfrm>
              <a:off x="7822094" y="2282311"/>
              <a:ext cx="2153424" cy="21065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высокое искусство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15" name="Google Shape;81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041" y="1608137"/>
            <a:ext cx="3838541" cy="50182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816" name="Google Shape;816;p29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3419476" y="1518369"/>
            <a:ext cx="5351529" cy="594982"/>
            <a:chOff x="1581074" y="794958"/>
            <a:chExt cx="8834000" cy="594982"/>
          </a:xfrm>
        </p:grpSpPr>
        <p:sp>
          <p:nvSpPr>
            <p:cNvPr id="141" name="Google Shape;141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(фр.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otif от лат.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overe – двигать)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2850133" y="2747693"/>
            <a:ext cx="6528711" cy="594982"/>
            <a:chOff x="1581074" y="794958"/>
            <a:chExt cx="8834000" cy="594982"/>
          </a:xfrm>
        </p:grpSpPr>
        <p:sp>
          <p:nvSpPr>
            <p:cNvPr id="144" name="Google Shape;144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внутренний побудитель действия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6" name="Google Shape;146;p3"/>
          <p:cNvGrpSpPr/>
          <p:nvPr/>
        </p:nvGrpSpPr>
        <p:grpSpPr>
          <a:xfrm>
            <a:off x="2839576" y="3377422"/>
            <a:ext cx="6528711" cy="594982"/>
            <a:chOff x="1581074" y="794958"/>
            <a:chExt cx="8834000" cy="594982"/>
          </a:xfrm>
        </p:grpSpPr>
        <p:sp>
          <p:nvSpPr>
            <p:cNvPr id="147" name="Google Shape;147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то, ради чего человек выполняет те или иные действия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9" name="Google Shape;149;p3"/>
          <p:cNvSpPr/>
          <p:nvPr/>
        </p:nvSpPr>
        <p:spPr>
          <a:xfrm>
            <a:off x="5588664" y="2195452"/>
            <a:ext cx="992038" cy="47014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3"/>
          <p:cNvGrpSpPr/>
          <p:nvPr/>
        </p:nvGrpSpPr>
        <p:grpSpPr>
          <a:xfrm>
            <a:off x="2850133" y="4354663"/>
            <a:ext cx="6528711" cy="1030377"/>
            <a:chOff x="1581074" y="794958"/>
            <a:chExt cx="8834000" cy="594982"/>
          </a:xfrm>
        </p:grpSpPr>
        <p:sp>
          <p:nvSpPr>
            <p:cNvPr id="151" name="Google Shape;151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Направленность личности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совокупность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устойчивых мотивов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которая ориентирует деятельность и поведение личности в различных ситуациях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3" name="Google Shape;153;p3"/>
          <p:cNvGrpSpPr/>
          <p:nvPr/>
        </p:nvGrpSpPr>
        <p:grpSpPr>
          <a:xfrm>
            <a:off x="2863012" y="5987034"/>
            <a:ext cx="6528711" cy="594982"/>
            <a:chOff x="1581074" y="794958"/>
            <a:chExt cx="8834000" cy="594982"/>
          </a:xfrm>
        </p:grpSpPr>
        <p:sp>
          <p:nvSpPr>
            <p:cNvPr id="154" name="Google Shape;154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Устойчивые мотивы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56" name="Google Shape;156;p3"/>
          <p:cNvSpPr/>
          <p:nvPr/>
        </p:nvSpPr>
        <p:spPr>
          <a:xfrm>
            <a:off x="5631348" y="5464782"/>
            <a:ext cx="992038" cy="47014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3" name="Google Shape;163;p4"/>
          <p:cNvGrpSpPr/>
          <p:nvPr/>
        </p:nvGrpSpPr>
        <p:grpSpPr>
          <a:xfrm>
            <a:off x="1105570" y="1552751"/>
            <a:ext cx="9979341" cy="4873930"/>
            <a:chOff x="670" y="94887"/>
            <a:chExt cx="9979341" cy="4873930"/>
          </a:xfrm>
        </p:grpSpPr>
        <p:sp>
          <p:nvSpPr>
            <p:cNvPr id="164" name="Google Shape;164;p4"/>
            <p:cNvSpPr/>
            <p:nvPr/>
          </p:nvSpPr>
          <p:spPr>
            <a:xfrm>
              <a:off x="8475323" y="2054485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4"/>
            <p:cNvSpPr/>
            <p:nvPr/>
          </p:nvSpPr>
          <p:spPr>
            <a:xfrm>
              <a:off x="4990341" y="865835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4"/>
            <p:cNvSpPr/>
            <p:nvPr/>
          </p:nvSpPr>
          <p:spPr>
            <a:xfrm>
              <a:off x="4944621" y="2054485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4"/>
            <p:cNvSpPr/>
            <p:nvPr/>
          </p:nvSpPr>
          <p:spPr>
            <a:xfrm>
              <a:off x="4944621" y="865835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4"/>
            <p:cNvSpPr/>
            <p:nvPr/>
          </p:nvSpPr>
          <p:spPr>
            <a:xfrm>
              <a:off x="1413918" y="2054485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4"/>
            <p:cNvSpPr/>
            <p:nvPr/>
          </p:nvSpPr>
          <p:spPr>
            <a:xfrm>
              <a:off x="1459638" y="865835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4"/>
            <p:cNvSpPr/>
            <p:nvPr/>
          </p:nvSpPr>
          <p:spPr>
            <a:xfrm>
              <a:off x="2960887" y="94887"/>
              <a:ext cx="4058907" cy="7709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2960887" y="94887"/>
              <a:ext cx="4058907" cy="770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Устойчивые мотивы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670" y="1478602"/>
              <a:ext cx="2917936" cy="5758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670" y="1478602"/>
              <a:ext cx="2917936" cy="5758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670" y="2667252"/>
              <a:ext cx="2917936" cy="2301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670" y="2667252"/>
              <a:ext cx="2917936" cy="2301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твёрдая уверенность лич- ности в чём-либо, побуж- дающая её поступать в соответствии со своими взглядами и суждениями о важном и неважном, дос- тойном и недостойном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3531372" y="1478602"/>
              <a:ext cx="2917936" cy="5758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3531372" y="1478602"/>
              <a:ext cx="2917936" cy="5758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3531372" y="2667252"/>
              <a:ext cx="2917936" cy="2301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3531372" y="2667252"/>
              <a:ext cx="2917936" cy="2301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реальная причина, которая осознаётся нами и направ- ляет познавательную и практическую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7062075" y="1478602"/>
              <a:ext cx="2917936" cy="5758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7062075" y="1478602"/>
              <a:ext cx="2917936" cy="5758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7062075" y="2667252"/>
              <a:ext cx="2917936" cy="2301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"/>
            <p:cNvSpPr txBox="1"/>
            <p:nvPr/>
          </p:nvSpPr>
          <p:spPr>
            <a:xfrm>
              <a:off x="7062075" y="2667252"/>
              <a:ext cx="2917936" cy="2301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состояние готовности человека совершить что-либо, предрасположен- ность к активным дейст- виям в определённой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0" name="Google Shape;190;p5"/>
          <p:cNvGrpSpPr/>
          <p:nvPr/>
        </p:nvGrpSpPr>
        <p:grpSpPr>
          <a:xfrm>
            <a:off x="2278084" y="1492672"/>
            <a:ext cx="7634313" cy="594982"/>
            <a:chOff x="1581074" y="794958"/>
            <a:chExt cx="8834000" cy="594982"/>
          </a:xfrm>
        </p:grpSpPr>
        <p:sp>
          <p:nvSpPr>
            <p:cNvPr id="191" name="Google Shape;191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 –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твёрдая уверенность личности в чём-либо, побуждающая её поступать в соответствии со своими взглядами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93" name="Google Shape;19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6560" y="2245192"/>
            <a:ext cx="4377360" cy="33883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94" name="Google Shape;194;p5"/>
          <p:cNvGrpSpPr/>
          <p:nvPr/>
        </p:nvGrpSpPr>
        <p:grpSpPr>
          <a:xfrm>
            <a:off x="1104899" y="5676657"/>
            <a:ext cx="1446141" cy="594982"/>
            <a:chOff x="1581074" y="794958"/>
            <a:chExt cx="8834000" cy="594982"/>
          </a:xfrm>
        </p:grpSpPr>
        <p:sp>
          <p:nvSpPr>
            <p:cNvPr id="195" name="Google Shape;195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7" name="Google Shape;197;p5"/>
          <p:cNvGrpSpPr/>
          <p:nvPr/>
        </p:nvGrpSpPr>
        <p:grpSpPr>
          <a:xfrm>
            <a:off x="3623813" y="5659231"/>
            <a:ext cx="1293252" cy="594982"/>
            <a:chOff x="1581074" y="794958"/>
            <a:chExt cx="8834000" cy="594982"/>
          </a:xfrm>
        </p:grpSpPr>
        <p:sp>
          <p:nvSpPr>
            <p:cNvPr id="198" name="Google Shape;198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Поведение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0" name="Google Shape;200;p5"/>
          <p:cNvSpPr/>
          <p:nvPr/>
        </p:nvSpPr>
        <p:spPr>
          <a:xfrm>
            <a:off x="2630226" y="5706791"/>
            <a:ext cx="914400" cy="547422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1" name="Google Shape;201;p5"/>
          <p:cNvGrpSpPr/>
          <p:nvPr/>
        </p:nvGrpSpPr>
        <p:grpSpPr>
          <a:xfrm>
            <a:off x="7177177" y="5633525"/>
            <a:ext cx="1389492" cy="594982"/>
            <a:chOff x="1581074" y="794958"/>
            <a:chExt cx="8834000" cy="594982"/>
          </a:xfrm>
        </p:grpSpPr>
        <p:sp>
          <p:nvSpPr>
            <p:cNvPr id="202" name="Google Shape;202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4" name="Google Shape;204;p5"/>
          <p:cNvGrpSpPr/>
          <p:nvPr/>
        </p:nvGrpSpPr>
        <p:grpSpPr>
          <a:xfrm>
            <a:off x="9792330" y="5616099"/>
            <a:ext cx="1293252" cy="594982"/>
            <a:chOff x="1581074" y="794958"/>
            <a:chExt cx="8834000" cy="594982"/>
          </a:xfrm>
        </p:grpSpPr>
        <p:sp>
          <p:nvSpPr>
            <p:cNvPr id="205" name="Google Shape;205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Поведение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7" name="Google Shape;207;p5"/>
          <p:cNvSpPr/>
          <p:nvPr/>
        </p:nvSpPr>
        <p:spPr>
          <a:xfrm>
            <a:off x="8722299" y="5663659"/>
            <a:ext cx="914400" cy="547422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4" name="Google Shape;214;p6"/>
          <p:cNvGrpSpPr/>
          <p:nvPr/>
        </p:nvGrpSpPr>
        <p:grpSpPr>
          <a:xfrm>
            <a:off x="1223924" y="1450937"/>
            <a:ext cx="9862761" cy="5139191"/>
            <a:chOff x="119025" y="1699"/>
            <a:chExt cx="9862761" cy="5139191"/>
          </a:xfrm>
        </p:grpSpPr>
        <p:sp>
          <p:nvSpPr>
            <p:cNvPr id="215" name="Google Shape;215;p6"/>
            <p:cNvSpPr/>
            <p:nvPr/>
          </p:nvSpPr>
          <p:spPr>
            <a:xfrm>
              <a:off x="119025" y="1699"/>
              <a:ext cx="7751311" cy="676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 txBox="1"/>
            <p:nvPr/>
          </p:nvSpPr>
          <p:spPr>
            <a:xfrm>
              <a:off x="138852" y="21526"/>
              <a:ext cx="7711657" cy="637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interest – важно) – реальная причина, которая осознаётся нами и направляет познавательную и практическую деятельность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894157" y="678630"/>
              <a:ext cx="775131" cy="5628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6"/>
            <p:cNvSpPr/>
            <p:nvPr/>
          </p:nvSpPr>
          <p:spPr>
            <a:xfrm>
              <a:off x="1669288" y="817652"/>
              <a:ext cx="8311377" cy="847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 txBox="1"/>
            <p:nvPr/>
          </p:nvSpPr>
          <p:spPr>
            <a:xfrm>
              <a:off x="1694116" y="842480"/>
              <a:ext cx="8261721" cy="79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эгоцентрический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ego – я, centrum – центр) – направленный преимущес- твенно на собственную личность, когда человека заботит производимое им впечатление, демонстрация своего превосходства, достижение лидерства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894157" y="678630"/>
              <a:ext cx="775131" cy="14037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6"/>
            <p:cNvSpPr/>
            <p:nvPr/>
          </p:nvSpPr>
          <p:spPr>
            <a:xfrm>
              <a:off x="1669288" y="1804367"/>
              <a:ext cx="8311377" cy="5560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 txBox="1"/>
            <p:nvPr/>
          </p:nvSpPr>
          <p:spPr>
            <a:xfrm>
              <a:off x="1685575" y="1820654"/>
              <a:ext cx="8278803" cy="5235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специальный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внутренне побуждение к какой-либо конкретной деятель- 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894157" y="678630"/>
              <a:ext cx="775131" cy="209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6"/>
            <p:cNvSpPr/>
            <p:nvPr/>
          </p:nvSpPr>
          <p:spPr>
            <a:xfrm>
              <a:off x="1669288" y="2499476"/>
              <a:ext cx="8311377" cy="5560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 txBox="1"/>
            <p:nvPr/>
          </p:nvSpPr>
          <p:spPr>
            <a:xfrm>
              <a:off x="1685575" y="2515763"/>
              <a:ext cx="8278803" cy="5235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направленный на достижение статусного положения в общес- 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894157" y="678630"/>
              <a:ext cx="775131" cy="27939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7" name="Google Shape;227;p6"/>
            <p:cNvSpPr/>
            <p:nvPr/>
          </p:nvSpPr>
          <p:spPr>
            <a:xfrm>
              <a:off x="1669288" y="3194585"/>
              <a:ext cx="8311377" cy="5560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 txBox="1"/>
            <p:nvPr/>
          </p:nvSpPr>
          <p:spPr>
            <a:xfrm>
              <a:off x="1685575" y="3210872"/>
              <a:ext cx="8278803" cy="5235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познавательный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интерес к новым явлениям жизни, к новым впечатлениям, к созданию новых вещей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894157" y="678630"/>
              <a:ext cx="775131" cy="3489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6"/>
            <p:cNvSpPr/>
            <p:nvPr/>
          </p:nvSpPr>
          <p:spPr>
            <a:xfrm>
              <a:off x="1669288" y="3889694"/>
              <a:ext cx="8312498" cy="5560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6"/>
            <p:cNvSpPr txBox="1"/>
            <p:nvPr/>
          </p:nvSpPr>
          <p:spPr>
            <a:xfrm>
              <a:off x="1685575" y="3905981"/>
              <a:ext cx="8279924" cy="5235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направленный на удовлетворение материальных потреб- 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894157" y="678630"/>
              <a:ext cx="775131" cy="41842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6"/>
            <p:cNvSpPr/>
            <p:nvPr/>
          </p:nvSpPr>
          <p:spPr>
            <a:xfrm>
              <a:off x="1669288" y="4584803"/>
              <a:ext cx="8311377" cy="5560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>
              <a:off x="1685575" y="4601090"/>
              <a:ext cx="8278803" cy="5235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направленный на удовлетворение духовных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1" name="Google Shape;241;p7"/>
          <p:cNvGrpSpPr/>
          <p:nvPr/>
        </p:nvGrpSpPr>
        <p:grpSpPr>
          <a:xfrm>
            <a:off x="1104900" y="2684845"/>
            <a:ext cx="9980681" cy="3871229"/>
            <a:chOff x="0" y="2030"/>
            <a:chExt cx="9980681" cy="3871229"/>
          </a:xfrm>
        </p:grpSpPr>
        <p:sp>
          <p:nvSpPr>
            <p:cNvPr id="242" name="Google Shape;242;p7"/>
            <p:cNvSpPr/>
            <p:nvPr/>
          </p:nvSpPr>
          <p:spPr>
            <a:xfrm>
              <a:off x="8082203" y="3115706"/>
              <a:ext cx="91440" cy="20701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7"/>
            <p:cNvSpPr/>
            <p:nvPr/>
          </p:nvSpPr>
          <p:spPr>
            <a:xfrm>
              <a:off x="8082203" y="2333940"/>
              <a:ext cx="91440" cy="2312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7"/>
            <p:cNvSpPr/>
            <p:nvPr/>
          </p:nvSpPr>
          <p:spPr>
            <a:xfrm>
              <a:off x="8082203" y="1552174"/>
              <a:ext cx="91440" cy="2312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7"/>
            <p:cNvSpPr/>
            <p:nvPr/>
          </p:nvSpPr>
          <p:spPr>
            <a:xfrm>
              <a:off x="4990341" y="744163"/>
              <a:ext cx="3137582" cy="2574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6116"/>
                  </a:lnTo>
                  <a:lnTo>
                    <a:pt x="120000" y="66116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7"/>
            <p:cNvSpPr/>
            <p:nvPr/>
          </p:nvSpPr>
          <p:spPr>
            <a:xfrm>
              <a:off x="1807038" y="3098210"/>
              <a:ext cx="91440" cy="2245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7"/>
            <p:cNvSpPr/>
            <p:nvPr/>
          </p:nvSpPr>
          <p:spPr>
            <a:xfrm>
              <a:off x="1807038" y="2316444"/>
              <a:ext cx="91440" cy="2312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7"/>
            <p:cNvSpPr/>
            <p:nvPr/>
          </p:nvSpPr>
          <p:spPr>
            <a:xfrm>
              <a:off x="1807038" y="1534678"/>
              <a:ext cx="91440" cy="2312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7"/>
            <p:cNvSpPr/>
            <p:nvPr/>
          </p:nvSpPr>
          <p:spPr>
            <a:xfrm>
              <a:off x="1852758" y="744163"/>
              <a:ext cx="3137582" cy="2399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2187"/>
                  </a:lnTo>
                  <a:lnTo>
                    <a:pt x="0" y="62187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7"/>
            <p:cNvSpPr/>
            <p:nvPr/>
          </p:nvSpPr>
          <p:spPr>
            <a:xfrm>
              <a:off x="1916314" y="2030"/>
              <a:ext cx="6148052" cy="7421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7"/>
            <p:cNvSpPr txBox="1"/>
            <p:nvPr/>
          </p:nvSpPr>
          <p:spPr>
            <a:xfrm>
              <a:off x="1916314" y="2030"/>
              <a:ext cx="6148052" cy="7421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нужда в чём-либо, отсутствие чего-либо важного, нужного для жизни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0" y="984138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7"/>
            <p:cNvSpPr txBox="1"/>
            <p:nvPr/>
          </p:nvSpPr>
          <p:spPr>
            <a:xfrm>
              <a:off x="0" y="984138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естественные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0" y="1765904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7"/>
            <p:cNvSpPr txBox="1"/>
            <p:nvPr/>
          </p:nvSpPr>
          <p:spPr>
            <a:xfrm>
              <a:off x="0" y="1765904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врождённые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0" y="2547671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7"/>
            <p:cNvSpPr txBox="1"/>
            <p:nvPr/>
          </p:nvSpPr>
          <p:spPr>
            <a:xfrm>
              <a:off x="0" y="2547671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первичные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0" y="3322720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0" y="3322720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6275164" y="1001634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6275164" y="1001634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6275164" y="1783401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6275164" y="1783401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приобретённые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6275164" y="2565167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6275164" y="2565167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вторичные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6275164" y="3322720"/>
              <a:ext cx="3705517" cy="5505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6275164" y="3322720"/>
              <a:ext cx="3705517" cy="5505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8" name="Google Shape;268;p7"/>
          <p:cNvGrpSpPr/>
          <p:nvPr/>
        </p:nvGrpSpPr>
        <p:grpSpPr>
          <a:xfrm>
            <a:off x="4703439" y="1423213"/>
            <a:ext cx="2783604" cy="504775"/>
            <a:chOff x="1916314" y="2030"/>
            <a:chExt cx="6148052" cy="742132"/>
          </a:xfrm>
        </p:grpSpPr>
        <p:sp>
          <p:nvSpPr>
            <p:cNvPr id="269" name="Google Shape;269;p7"/>
            <p:cNvSpPr/>
            <p:nvPr/>
          </p:nvSpPr>
          <p:spPr>
            <a:xfrm>
              <a:off x="1916314" y="2030"/>
              <a:ext cx="6148052" cy="7421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7"/>
            <p:cNvSpPr txBox="1"/>
            <p:nvPr/>
          </p:nvSpPr>
          <p:spPr>
            <a:xfrm>
              <a:off x="1916314" y="2030"/>
              <a:ext cx="6148052" cy="7421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1" name="Google Shape;271;p7"/>
          <p:cNvSpPr/>
          <p:nvPr/>
        </p:nvSpPr>
        <p:spPr>
          <a:xfrm>
            <a:off x="5741558" y="2018581"/>
            <a:ext cx="707366" cy="582152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7"/>
          <p:cNvSpPr/>
          <p:nvPr/>
        </p:nvSpPr>
        <p:spPr>
          <a:xfrm>
            <a:off x="5262790" y="3799718"/>
            <a:ext cx="1664899" cy="370936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7"/>
          <p:cNvSpPr/>
          <p:nvPr/>
        </p:nvSpPr>
        <p:spPr>
          <a:xfrm>
            <a:off x="5262791" y="4524454"/>
            <a:ext cx="1664899" cy="370936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7"/>
          <p:cNvSpPr/>
          <p:nvPr/>
        </p:nvSpPr>
        <p:spPr>
          <a:xfrm>
            <a:off x="5262791" y="5326710"/>
            <a:ext cx="1664899" cy="370936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7"/>
          <p:cNvSpPr/>
          <p:nvPr/>
        </p:nvSpPr>
        <p:spPr>
          <a:xfrm>
            <a:off x="5262791" y="6133296"/>
            <a:ext cx="1664899" cy="370936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2" name="Google Shape;282;p8"/>
          <p:cNvGrpSpPr/>
          <p:nvPr/>
        </p:nvGrpSpPr>
        <p:grpSpPr>
          <a:xfrm>
            <a:off x="2658925" y="1561381"/>
            <a:ext cx="7873293" cy="5149969"/>
            <a:chOff x="1554025" y="0"/>
            <a:chExt cx="7873293" cy="5149969"/>
          </a:xfrm>
        </p:grpSpPr>
        <p:sp>
          <p:nvSpPr>
            <p:cNvPr id="283" name="Google Shape;283;p8"/>
            <p:cNvSpPr/>
            <p:nvPr/>
          </p:nvSpPr>
          <p:spPr>
            <a:xfrm>
              <a:off x="1554025" y="0"/>
              <a:ext cx="5149969" cy="5149969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8"/>
            <p:cNvSpPr/>
            <p:nvPr/>
          </p:nvSpPr>
          <p:spPr>
            <a:xfrm>
              <a:off x="4179507" y="629907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8"/>
            <p:cNvSpPr txBox="1"/>
            <p:nvPr/>
          </p:nvSpPr>
          <p:spPr>
            <a:xfrm>
              <a:off x="4209263" y="659663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в самореализации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8"/>
            <p:cNvSpPr/>
            <p:nvPr/>
          </p:nvSpPr>
          <p:spPr>
            <a:xfrm>
              <a:off x="4179507" y="1315648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8"/>
            <p:cNvSpPr txBox="1"/>
            <p:nvPr/>
          </p:nvSpPr>
          <p:spPr>
            <a:xfrm>
              <a:off x="4209263" y="1345404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познавательные и эстетические потребности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 порядке, справедливости, красоте, симмет- рии)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4179507" y="2001388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8"/>
            <p:cNvSpPr txBox="1"/>
            <p:nvPr/>
          </p:nvSpPr>
          <p:spPr>
            <a:xfrm>
              <a:off x="4209263" y="2031144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в уважении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 одобрении, благодарности, признании компетентности)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4179507" y="2687129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8"/>
            <p:cNvSpPr txBox="1"/>
            <p:nvPr/>
          </p:nvSpPr>
          <p:spPr>
            <a:xfrm>
              <a:off x="4209263" y="2716885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в привязанностях, любви, в причастности к группе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4179507" y="3372870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8"/>
            <p:cNvSpPr txBox="1"/>
            <p:nvPr/>
          </p:nvSpPr>
          <p:spPr>
            <a:xfrm>
              <a:off x="4209263" y="3402626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в безопасности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(физической и психологической)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4179507" y="4058610"/>
              <a:ext cx="5247811" cy="609547"/>
            </a:xfrm>
            <a:prstGeom prst="roundRect">
              <a:avLst>
                <a:gd fmla="val 16667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8"/>
            <p:cNvSpPr txBox="1"/>
            <p:nvPr/>
          </p:nvSpPr>
          <p:spPr>
            <a:xfrm>
              <a:off x="4209263" y="4088366"/>
              <a:ext cx="5188299" cy="550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физиологические потребности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 пище, питье, кислороде, воспроизводстве)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6" name="Google Shape;296;p8"/>
          <p:cNvSpPr/>
          <p:nvPr/>
        </p:nvSpPr>
        <p:spPr>
          <a:xfrm>
            <a:off x="4865298" y="2536166"/>
            <a:ext cx="319177" cy="2130725"/>
          </a:xfrm>
          <a:prstGeom prst="leftBrace">
            <a:avLst>
              <a:gd fmla="val 65090" name="adj1"/>
              <a:gd fmla="val 52797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8"/>
          <p:cNvSpPr/>
          <p:nvPr/>
        </p:nvSpPr>
        <p:spPr>
          <a:xfrm>
            <a:off x="4796287" y="5102526"/>
            <a:ext cx="319177" cy="996350"/>
          </a:xfrm>
          <a:prstGeom prst="leftBrace">
            <a:avLst>
              <a:gd fmla="val 65090" name="adj1"/>
              <a:gd fmla="val 52797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8"/>
          <p:cNvSpPr txBox="1"/>
          <p:nvPr/>
        </p:nvSpPr>
        <p:spPr>
          <a:xfrm rot="-5400000">
            <a:off x="3964539" y="3442951"/>
            <a:ext cx="1432187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вторичные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9" name="Google Shape;299;p8"/>
          <p:cNvSpPr txBox="1"/>
          <p:nvPr/>
        </p:nvSpPr>
        <p:spPr>
          <a:xfrm>
            <a:off x="3405037" y="5416035"/>
            <a:ext cx="1446230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первичные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0" name="Google Shape;300;p8"/>
          <p:cNvSpPr/>
          <p:nvPr/>
        </p:nvSpPr>
        <p:spPr>
          <a:xfrm>
            <a:off x="10826789" y="1561381"/>
            <a:ext cx="517585" cy="5149970"/>
          </a:xfrm>
          <a:prstGeom prst="upArrow">
            <a:avLst>
              <a:gd fmla="val 50000" name="adj1"/>
              <a:gd fmla="val 215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899" y="1210954"/>
            <a:ext cx="2636941" cy="327909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2" name="Google Shape;302;p8"/>
          <p:cNvSpPr txBox="1"/>
          <p:nvPr/>
        </p:nvSpPr>
        <p:spPr>
          <a:xfrm>
            <a:off x="1181819" y="4527843"/>
            <a:ext cx="24069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Абрахам Маслоу, американский психолог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3" name="Google Shape;303;p8"/>
          <p:cNvSpPr txBox="1"/>
          <p:nvPr/>
        </p:nvSpPr>
        <p:spPr>
          <a:xfrm>
            <a:off x="5607170" y="1313469"/>
            <a:ext cx="5080958" cy="40011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«Пирамида потребностей» по А.Маслоу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Направленность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0" name="Google Shape;310;p9"/>
          <p:cNvGrpSpPr/>
          <p:nvPr/>
        </p:nvGrpSpPr>
        <p:grpSpPr>
          <a:xfrm>
            <a:off x="1105570" y="2250245"/>
            <a:ext cx="9979341" cy="3530702"/>
            <a:chOff x="670" y="844139"/>
            <a:chExt cx="9979341" cy="3530702"/>
          </a:xfrm>
        </p:grpSpPr>
        <p:sp>
          <p:nvSpPr>
            <p:cNvPr id="311" name="Google Shape;311;p9"/>
            <p:cNvSpPr/>
            <p:nvPr/>
          </p:nvSpPr>
          <p:spPr>
            <a:xfrm>
              <a:off x="4990341" y="2303107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9"/>
            <p:cNvSpPr/>
            <p:nvPr/>
          </p:nvSpPr>
          <p:spPr>
            <a:xfrm>
              <a:off x="4944621" y="2303107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9"/>
            <p:cNvSpPr/>
            <p:nvPr/>
          </p:nvSpPr>
          <p:spPr>
            <a:xfrm>
              <a:off x="1459638" y="2303107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9"/>
            <p:cNvSpPr/>
            <p:nvPr/>
          </p:nvSpPr>
          <p:spPr>
            <a:xfrm>
              <a:off x="2502304" y="844139"/>
              <a:ext cx="4976073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9"/>
            <p:cNvSpPr txBox="1"/>
            <p:nvPr/>
          </p:nvSpPr>
          <p:spPr>
            <a:xfrm>
              <a:off x="2502304" y="844139"/>
              <a:ext cx="4976073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Установка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состояние готовности человека совершить что-либо, предрасположенность к активным действиям в определённой ситуации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9"/>
            <p:cNvSpPr/>
            <p:nvPr/>
          </p:nvSpPr>
          <p:spPr>
            <a:xfrm>
              <a:off x="670" y="291587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9"/>
            <p:cNvSpPr txBox="1"/>
            <p:nvPr/>
          </p:nvSpPr>
          <p:spPr>
            <a:xfrm>
              <a:off x="670" y="291587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влияет на результаты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9"/>
            <p:cNvSpPr/>
            <p:nvPr/>
          </p:nvSpPr>
          <p:spPr>
            <a:xfrm>
              <a:off x="3531372" y="291587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9"/>
            <p:cNvSpPr txBox="1"/>
            <p:nvPr/>
          </p:nvSpPr>
          <p:spPr>
            <a:xfrm>
              <a:off x="3531372" y="291587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влияет на настроение, сказывается на общении с окружающими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9"/>
            <p:cNvSpPr/>
            <p:nvPr/>
          </p:nvSpPr>
          <p:spPr>
            <a:xfrm>
              <a:off x="7062075" y="291587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9"/>
            <p:cNvSpPr txBox="1"/>
            <p:nvPr/>
          </p:nvSpPr>
          <p:spPr>
            <a:xfrm>
              <a:off x="7062075" y="291587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нашим прошлым опытом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30.09.2023</vt:lpwstr>
  </property>
</Properties>
</file>