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38" roundtripDataSignature="AMtx7mgM2zXmv/XsSPz9OL/lUQMqO/M+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6A6BF98-ADF7-414A-8F1F-1B8E79382315}">
  <a:tblStyle styleId="{C6A6BF98-ADF7-414A-8F1F-1B8E79382315}" styleName="Table_0">
    <a:wholeTbl>
      <a:tcTxStyle b="off" i="off">
        <a:font>
          <a:latin typeface="Euphemia"/>
          <a:ea typeface="Euphemia"/>
          <a:cs typeface="Euphemi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8E8"/>
          </a:solidFill>
        </a:fill>
      </a:tcStyle>
    </a:wholeTbl>
    <a:band1H>
      <a:tcTxStyle/>
      <a:tcStyle>
        <a:fill>
          <a:solidFill>
            <a:srgbClr val="CFCECD"/>
          </a:solidFill>
        </a:fill>
      </a:tcStyle>
    </a:band1H>
    <a:band2H>
      <a:tcTxStyle/>
    </a:band2H>
    <a:band1V>
      <a:tcTxStyle/>
      <a:tcStyle>
        <a:fill>
          <a:solidFill>
            <a:srgbClr val="CFCECD"/>
          </a:solidFill>
        </a:fill>
      </a:tcStyle>
    </a:band1V>
    <a:band2V>
      <a:tcTxStyle/>
    </a:band2V>
    <a:la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dk1"/>
          </a:solidFill>
        </a:fill>
      </a:tcStyle>
    </a:lastCol>
    <a:fir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dk1"/>
          </a:solidFill>
        </a:fill>
      </a:tcStyle>
    </a:firstCol>
    <a:la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dk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dk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38" Type="http://customschemas.google.com/relationships/presentationmetadata" Target="meta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8" name="Google Shape;11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031f7e62d3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031f7e62d3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g3031f7e62d3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Google Shape;468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302d6eec41f_0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302d6eec41f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g302d6eec41f_0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02d6eec41f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02d6eec41f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g302d6eec41f_0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302d6eec41f_0_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302d6eec41f_0_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g302d6eec41f_0_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9" name="Google Shape;559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с рисунком" showMasterSp="0">
  <p:cSld name="Титульный слайд с рисунком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29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20" name="Google Shape;20;p29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" name="Google Shape;21;p29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2" name="Google Shape;22;p29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23" name="Google Shape;23;p29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29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5" name="Google Shape;25;p29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9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9"/>
          <p:cNvSpPr txBox="1"/>
          <p:nvPr>
            <p:ph type="ctrTitle"/>
          </p:nvPr>
        </p:nvSpPr>
        <p:spPr>
          <a:xfrm>
            <a:off x="1104900" y="2292094"/>
            <a:ext cx="573405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9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sp>
      <p:sp>
        <p:nvSpPr>
          <p:cNvPr id="29" name="Google Shape;29;p29"/>
          <p:cNvSpPr txBox="1"/>
          <p:nvPr>
            <p:ph idx="1" type="subTitle"/>
          </p:nvPr>
        </p:nvSpPr>
        <p:spPr>
          <a:xfrm>
            <a:off x="1104900" y="4511784"/>
            <a:ext cx="5734050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0" name="Google Shape;30;p29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38"/>
          <p:cNvSpPr txBox="1"/>
          <p:nvPr>
            <p:ph idx="1" type="body"/>
          </p:nvPr>
        </p:nvSpPr>
        <p:spPr>
          <a:xfrm>
            <a:off x="5641848" y="1600199"/>
            <a:ext cx="5445252" cy="4572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1pPr>
            <a:lvl2pPr indent="-3302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2pPr>
            <a:lvl3pPr indent="-3302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9pPr>
          </a:lstStyle>
          <a:p/>
        </p:txBody>
      </p:sp>
      <p:sp>
        <p:nvSpPr>
          <p:cNvPr id="96" name="Google Shape;96;p38"/>
          <p:cNvSpPr txBox="1"/>
          <p:nvPr>
            <p:ph idx="2" type="body"/>
          </p:nvPr>
        </p:nvSpPr>
        <p:spPr>
          <a:xfrm>
            <a:off x="1104900" y="1600200"/>
            <a:ext cx="4384548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3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3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39"/>
          <p:cNvSpPr txBox="1"/>
          <p:nvPr>
            <p:ph idx="1" type="body"/>
          </p:nvPr>
        </p:nvSpPr>
        <p:spPr>
          <a:xfrm rot="5400000">
            <a:off x="3810000" y="-1104900"/>
            <a:ext cx="4572000" cy="9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3" name="Google Shape;103;p39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9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9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showMasterSp="0" type="vertTitleAndTx">
  <p:cSld name="VERTICAL_TITLE_AND_VERTICAL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0"/>
          <p:cNvSpPr txBox="1"/>
          <p:nvPr>
            <p:ph type="title"/>
          </p:nvPr>
        </p:nvSpPr>
        <p:spPr>
          <a:xfrm rot="5400000">
            <a:off x="7323931" y="2413794"/>
            <a:ext cx="5811838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40"/>
          <p:cNvSpPr txBox="1"/>
          <p:nvPr>
            <p:ph idx="1" type="body"/>
          </p:nvPr>
        </p:nvSpPr>
        <p:spPr>
          <a:xfrm rot="5400000">
            <a:off x="2248429" y="-778404"/>
            <a:ext cx="5811838" cy="80988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9" name="Google Shape;109;p4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4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4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2" name="Google Shape;112;p40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113" name="Google Shape;113;p40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" name="Google Shape;114;p40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0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34" name="Google Shape;34;p3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1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4654671" y="1600199"/>
            <a:ext cx="6430912" cy="4572001"/>
          </a:xfrm>
          <a:prstGeom prst="rect">
            <a:avLst/>
          </a:prstGeom>
          <a:noFill/>
          <a:ln>
            <a:noFill/>
          </a:ln>
        </p:spPr>
      </p:sp>
      <p:sp>
        <p:nvSpPr>
          <p:cNvPr id="40" name="Google Shape;40;p31"/>
          <p:cNvSpPr txBox="1"/>
          <p:nvPr>
            <p:ph idx="1" type="body"/>
          </p:nvPr>
        </p:nvSpPr>
        <p:spPr>
          <a:xfrm>
            <a:off x="1104900" y="1600200"/>
            <a:ext cx="339699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1" name="Google Shape;41;p31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1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1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2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32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32"/>
          <p:cNvSpPr txBox="1"/>
          <p:nvPr>
            <p:ph type="ctrTitle"/>
          </p:nvPr>
        </p:nvSpPr>
        <p:spPr>
          <a:xfrm>
            <a:off x="1104900" y="2292094"/>
            <a:ext cx="1009650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2"/>
          <p:cNvSpPr txBox="1"/>
          <p:nvPr>
            <p:ph idx="1" type="subTitle"/>
          </p:nvPr>
        </p:nvSpPr>
        <p:spPr>
          <a:xfrm>
            <a:off x="1104898" y="4511784"/>
            <a:ext cx="10096501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9" name="Google Shape;49;p3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3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52" name="Google Shape;52;p32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33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55" name="Google Shape;55;p33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56" name="Google Shape;56;p33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57" name="Google Shape;57;p33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58" name="Google Shape;58;p33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" name="Google Shape;59;p33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60" name="Google Shape;60;p33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1" name="Google Shape;61;p33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62" name="Google Shape;62;p33"/>
          <p:cNvSpPr txBox="1"/>
          <p:nvPr>
            <p:ph type="title"/>
          </p:nvPr>
        </p:nvSpPr>
        <p:spPr>
          <a:xfrm>
            <a:off x="1104899" y="2971806"/>
            <a:ext cx="10071099" cy="1684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3"/>
          <p:cNvSpPr txBox="1"/>
          <p:nvPr>
            <p:ph idx="1" type="body"/>
          </p:nvPr>
        </p:nvSpPr>
        <p:spPr>
          <a:xfrm>
            <a:off x="1104899" y="4655956"/>
            <a:ext cx="10071099" cy="509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2000"/>
              <a:buNone/>
              <a:defRPr sz="2000">
                <a:solidFill>
                  <a:srgbClr val="96939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800"/>
              <a:buNone/>
              <a:defRPr sz="1800">
                <a:solidFill>
                  <a:srgbClr val="96939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9pPr>
          </a:lstStyle>
          <a:p/>
        </p:txBody>
      </p:sp>
      <p:sp>
        <p:nvSpPr>
          <p:cNvPr id="64" name="Google Shape;64;p33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3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3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67" name="Google Shape;67;p33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83188" cy="297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типа объектов" type="twoObj">
  <p:cSld name="TWO_OBJECT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4"/>
          <p:cNvSpPr txBox="1"/>
          <p:nvPr>
            <p:ph idx="1" type="body"/>
          </p:nvPr>
        </p:nvSpPr>
        <p:spPr>
          <a:xfrm>
            <a:off x="11049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9pPr>
          </a:lstStyle>
          <a:p/>
        </p:txBody>
      </p:sp>
      <p:sp>
        <p:nvSpPr>
          <p:cNvPr id="71" name="Google Shape;71;p34"/>
          <p:cNvSpPr txBox="1"/>
          <p:nvPr>
            <p:ph idx="2" type="body"/>
          </p:nvPr>
        </p:nvSpPr>
        <p:spPr>
          <a:xfrm>
            <a:off x="61722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2" name="Google Shape;72;p34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4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4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5"/>
          <p:cNvSpPr txBox="1"/>
          <p:nvPr>
            <p:ph idx="1" type="body"/>
          </p:nvPr>
        </p:nvSpPr>
        <p:spPr>
          <a:xfrm>
            <a:off x="110490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8" name="Google Shape;78;p35"/>
          <p:cNvSpPr txBox="1"/>
          <p:nvPr>
            <p:ph idx="2" type="body"/>
          </p:nvPr>
        </p:nvSpPr>
        <p:spPr>
          <a:xfrm>
            <a:off x="110490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9" name="Google Shape;79;p35"/>
          <p:cNvSpPr txBox="1"/>
          <p:nvPr>
            <p:ph idx="3" type="body"/>
          </p:nvPr>
        </p:nvSpPr>
        <p:spPr>
          <a:xfrm>
            <a:off x="616611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0" name="Google Shape;80;p35"/>
          <p:cNvSpPr txBox="1"/>
          <p:nvPr>
            <p:ph idx="4" type="body"/>
          </p:nvPr>
        </p:nvSpPr>
        <p:spPr>
          <a:xfrm>
            <a:off x="616611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1" name="Google Shape;81;p35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5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5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36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6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6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showMasterSp="0" type="blank">
  <p:cSld name="BLANK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8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5" name="Google Shape;15;p28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6" name="Google Shape;16;p28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" name="Google Shape;17;p28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Relationship Id="rId4" Type="http://schemas.openxmlformats.org/officeDocument/2006/relationships/image" Target="../media/image19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jpg"/><Relationship Id="rId4" Type="http://schemas.openxmlformats.org/officeDocument/2006/relationships/image" Target="../media/image10.jpg"/><Relationship Id="rId5" Type="http://schemas.openxmlformats.org/officeDocument/2006/relationships/image" Target="../media/image13.jpg"/><Relationship Id="rId6" Type="http://schemas.openxmlformats.org/officeDocument/2006/relationships/image" Target="../media/image5.png"/><Relationship Id="rId7" Type="http://schemas.openxmlformats.org/officeDocument/2006/relationships/image" Target="../media/image1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4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/>
          <p:nvPr>
            <p:ph type="ctrTitle"/>
          </p:nvPr>
        </p:nvSpPr>
        <p:spPr>
          <a:xfrm>
            <a:off x="1104900" y="2746373"/>
            <a:ext cx="5734050" cy="9964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b="1" lang="ru-RU" sz="4000" cap="none">
                <a:latin typeface="Cambria"/>
                <a:ea typeface="Cambria"/>
                <a:cs typeface="Cambria"/>
                <a:sym typeface="Cambria"/>
              </a:rPr>
              <a:t>Прогресс и регресс в социальном развитии</a:t>
            </a:r>
            <a:endParaRPr b="1" sz="4000" cap="none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1" name="Google Shape;121;p1" title="Открытая книга на столе, размытые книги на заднем плане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pic>
      <p:sp>
        <p:nvSpPr>
          <p:cNvPr id="122" name="Google Shape;122;p1"/>
          <p:cNvSpPr txBox="1"/>
          <p:nvPr>
            <p:ph idx="1" type="subTitle"/>
          </p:nvPr>
        </p:nvSpPr>
        <p:spPr>
          <a:xfrm>
            <a:off x="1104900" y="3814957"/>
            <a:ext cx="5734050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Обществоведение (подготовительный курс)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1816672" y="741530"/>
            <a:ext cx="793807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12</a:t>
            </a:r>
            <a:endParaRPr b="1" sz="40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6457950" y="5869803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Ситник П.В.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5" name="Google Shape;125;p1"/>
          <p:cNvSpPr txBox="1"/>
          <p:nvPr/>
        </p:nvSpPr>
        <p:spPr>
          <a:xfrm>
            <a:off x="3144382" y="6449225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2024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ÑÐ¾Ð³ÑÐµÑÑ, ÑÐµÐ³ÑÐµÑÑ Ð¸ ÑÐ¸ÐºÐ»Ð¸ÑÐ½Ð¾ÑÑÑ | âÎ¦ÎÎÎÎ£ÎÎ¦ÎÎâ â Ð­ÐÐ¦ÐÐÐÐÐÐÐÐÐ¯ ÐÐÐ¯  ÐÐ®ÐÐÐÐ«Ð¢Ð¡Ð¢ÐÐ£Ð®Ð©ÐÐ¥ | Ð¯Ð½Ð´ÐµÐºÑ ÐÐ·ÐµÐ½" id="126" name="Google Shape;126;p1"/>
          <p:cNvPicPr preferRelativeResize="0"/>
          <p:nvPr/>
        </p:nvPicPr>
        <p:blipFill rotWithShape="1">
          <a:blip r:embed="rId4">
            <a:alphaModFix/>
          </a:blip>
          <a:srcRect b="0" l="4672" r="4160" t="0"/>
          <a:stretch/>
        </p:blipFill>
        <p:spPr>
          <a:xfrm>
            <a:off x="6981063" y="1310656"/>
            <a:ext cx="5227608" cy="425456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/>
          </a:p>
        </p:txBody>
      </p:sp>
      <p:grpSp>
        <p:nvGrpSpPr>
          <p:cNvPr id="250" name="Google Shape;250;p10"/>
          <p:cNvGrpSpPr/>
          <p:nvPr/>
        </p:nvGrpSpPr>
        <p:grpSpPr>
          <a:xfrm>
            <a:off x="2691319" y="2380409"/>
            <a:ext cx="7076780" cy="3321652"/>
            <a:chOff x="2752" y="940277"/>
            <a:chExt cx="7076780" cy="3321652"/>
          </a:xfrm>
        </p:grpSpPr>
        <p:sp>
          <p:nvSpPr>
            <p:cNvPr id="251" name="Google Shape;251;p10"/>
            <p:cNvSpPr/>
            <p:nvPr/>
          </p:nvSpPr>
          <p:spPr>
            <a:xfrm>
              <a:off x="5336331" y="2763422"/>
              <a:ext cx="91440" cy="28685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2" name="Google Shape;252;p10"/>
            <p:cNvSpPr/>
            <p:nvPr/>
          </p:nvSpPr>
          <p:spPr>
            <a:xfrm>
              <a:off x="3541143" y="1623261"/>
              <a:ext cx="1840908" cy="28685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3" name="Google Shape;253;p10"/>
            <p:cNvSpPr/>
            <p:nvPr/>
          </p:nvSpPr>
          <p:spPr>
            <a:xfrm>
              <a:off x="1654514" y="2763422"/>
              <a:ext cx="91440" cy="28685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4" name="Google Shape;254;p10"/>
            <p:cNvSpPr/>
            <p:nvPr/>
          </p:nvSpPr>
          <p:spPr>
            <a:xfrm>
              <a:off x="1700234" y="1623261"/>
              <a:ext cx="1840908" cy="28685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5" name="Google Shape;255;p10"/>
            <p:cNvSpPr/>
            <p:nvPr/>
          </p:nvSpPr>
          <p:spPr>
            <a:xfrm>
              <a:off x="1466489" y="940277"/>
              <a:ext cx="4149306" cy="68298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Google Shape;256;p10"/>
            <p:cNvSpPr txBox="1"/>
            <p:nvPr/>
          </p:nvSpPr>
          <p:spPr>
            <a:xfrm>
              <a:off x="1466489" y="940277"/>
              <a:ext cx="4149306" cy="68298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Оценка научно-технического прогресса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7" name="Google Shape;257;p10"/>
            <p:cNvSpPr/>
            <p:nvPr/>
          </p:nvSpPr>
          <p:spPr>
            <a:xfrm>
              <a:off x="2752" y="1910115"/>
              <a:ext cx="3394963" cy="853306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10"/>
            <p:cNvSpPr txBox="1"/>
            <p:nvPr/>
          </p:nvSpPr>
          <p:spPr>
            <a:xfrm>
              <a:off x="44407" y="1951770"/>
              <a:ext cx="3311653" cy="7699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экотехнологический оптимизм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9" name="Google Shape;259;p10"/>
            <p:cNvSpPr/>
            <p:nvPr/>
          </p:nvSpPr>
          <p:spPr>
            <a:xfrm>
              <a:off x="2752" y="3050275"/>
              <a:ext cx="3394963" cy="121165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Google Shape;260;p10"/>
            <p:cNvSpPr txBox="1"/>
            <p:nvPr/>
          </p:nvSpPr>
          <p:spPr>
            <a:xfrm>
              <a:off x="2752" y="3050275"/>
              <a:ext cx="3394963" cy="12116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акцентирует положительную роль развития науки и техники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1" name="Google Shape;261;p10"/>
            <p:cNvSpPr/>
            <p:nvPr/>
          </p:nvSpPr>
          <p:spPr>
            <a:xfrm>
              <a:off x="3684569" y="1910115"/>
              <a:ext cx="3394963" cy="853306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10"/>
            <p:cNvSpPr txBox="1"/>
            <p:nvPr/>
          </p:nvSpPr>
          <p:spPr>
            <a:xfrm>
              <a:off x="3726224" y="1951770"/>
              <a:ext cx="3311653" cy="7699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экотехнологический пессимизм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3" name="Google Shape;263;p10"/>
            <p:cNvSpPr/>
            <p:nvPr/>
          </p:nvSpPr>
          <p:spPr>
            <a:xfrm>
              <a:off x="3684569" y="3050275"/>
              <a:ext cx="3394963" cy="121165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10"/>
            <p:cNvSpPr txBox="1"/>
            <p:nvPr/>
          </p:nvSpPr>
          <p:spPr>
            <a:xfrm>
              <a:off x="3684569" y="3050275"/>
              <a:ext cx="3394963" cy="12116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обращает внимание на негативные экологические и социальные последствия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/>
          </a:p>
        </p:txBody>
      </p:sp>
      <p:grpSp>
        <p:nvGrpSpPr>
          <p:cNvPr id="270" name="Google Shape;270;p11"/>
          <p:cNvGrpSpPr/>
          <p:nvPr/>
        </p:nvGrpSpPr>
        <p:grpSpPr>
          <a:xfrm>
            <a:off x="1966387" y="1695997"/>
            <a:ext cx="8130307" cy="4837606"/>
            <a:chOff x="1961" y="160494"/>
            <a:chExt cx="8130307" cy="4837606"/>
          </a:xfrm>
        </p:grpSpPr>
        <p:sp>
          <p:nvSpPr>
            <p:cNvPr id="271" name="Google Shape;271;p11"/>
            <p:cNvSpPr/>
            <p:nvPr/>
          </p:nvSpPr>
          <p:spPr>
            <a:xfrm>
              <a:off x="6247112" y="2386101"/>
              <a:ext cx="91440" cy="77256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med" w="med" type="triangle"/>
            </a:ln>
          </p:spPr>
        </p:sp>
        <p:sp>
          <p:nvSpPr>
            <p:cNvPr id="272" name="Google Shape;272;p11"/>
            <p:cNvSpPr/>
            <p:nvPr/>
          </p:nvSpPr>
          <p:spPr>
            <a:xfrm>
              <a:off x="4067114" y="978013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3" name="Google Shape;273;p11"/>
            <p:cNvSpPr/>
            <p:nvPr/>
          </p:nvSpPr>
          <p:spPr>
            <a:xfrm>
              <a:off x="1795677" y="2386101"/>
              <a:ext cx="91440" cy="77256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med" w="med" type="triangle"/>
            </a:ln>
          </p:spPr>
        </p:sp>
        <p:sp>
          <p:nvSpPr>
            <p:cNvPr id="274" name="Google Shape;274;p11"/>
            <p:cNvSpPr/>
            <p:nvPr/>
          </p:nvSpPr>
          <p:spPr>
            <a:xfrm>
              <a:off x="1841397" y="978013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5" name="Google Shape;275;p11"/>
            <p:cNvSpPr/>
            <p:nvPr/>
          </p:nvSpPr>
          <p:spPr>
            <a:xfrm>
              <a:off x="2372258" y="160494"/>
              <a:ext cx="3389712" cy="81751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p11"/>
            <p:cNvSpPr txBox="1"/>
            <p:nvPr/>
          </p:nvSpPr>
          <p:spPr>
            <a:xfrm>
              <a:off x="2372258" y="160494"/>
              <a:ext cx="3389712" cy="81751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Формы научно-технического прогресса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1961" y="1750576"/>
              <a:ext cx="3678872" cy="635525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" name="Google Shape;278;p11"/>
            <p:cNvSpPr txBox="1"/>
            <p:nvPr/>
          </p:nvSpPr>
          <p:spPr>
            <a:xfrm>
              <a:off x="32985" y="1781600"/>
              <a:ext cx="3616824" cy="57347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эволюционная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11"/>
            <p:cNvSpPr txBox="1"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постепенные и вместе с тем существенные изменения, происходящие естественным образом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4453396" y="1750576"/>
              <a:ext cx="3678872" cy="635525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11"/>
            <p:cNvSpPr txBox="1"/>
            <p:nvPr/>
          </p:nvSpPr>
          <p:spPr>
            <a:xfrm>
              <a:off x="4484420" y="1781600"/>
              <a:ext cx="3616824" cy="57347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революционная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4453396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11"/>
            <p:cNvSpPr txBox="1"/>
            <p:nvPr/>
          </p:nvSpPr>
          <p:spPr>
            <a:xfrm>
              <a:off x="4453396" y="3158664"/>
              <a:ext cx="3678872" cy="183943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резкий, скачкообразный переход к качественно новому состоянию общества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/>
          </a:p>
        </p:txBody>
      </p:sp>
      <p:grpSp>
        <p:nvGrpSpPr>
          <p:cNvPr id="290" name="Google Shape;290;p12"/>
          <p:cNvGrpSpPr/>
          <p:nvPr/>
        </p:nvGrpSpPr>
        <p:grpSpPr>
          <a:xfrm>
            <a:off x="1741098" y="1639019"/>
            <a:ext cx="8659004" cy="1147312"/>
            <a:chOff x="1961" y="3158664"/>
            <a:chExt cx="3678872" cy="1839436"/>
          </a:xfrm>
        </p:grpSpPr>
        <p:sp>
          <p:nvSpPr>
            <p:cNvPr id="291" name="Google Shape;291;p12"/>
            <p:cNvSpPr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" name="Google Shape;292;p12"/>
            <p:cNvSpPr txBox="1"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Научно-техническая революция (НТР)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это глубинный поворот в истории человечества, связанный с широким использованием науки и техники в производстве, радикальным преобразованием производительных сил, всей технологии общественного производства, организации и управления</a:t>
              </a:r>
              <a:endParaRPr/>
            </a:p>
          </p:txBody>
        </p:sp>
      </p:grpSp>
      <p:grpSp>
        <p:nvGrpSpPr>
          <p:cNvPr id="293" name="Google Shape;293;p12"/>
          <p:cNvGrpSpPr/>
          <p:nvPr/>
        </p:nvGrpSpPr>
        <p:grpSpPr>
          <a:xfrm>
            <a:off x="4620883" y="3070000"/>
            <a:ext cx="5779219" cy="665238"/>
            <a:chOff x="1961" y="3158664"/>
            <a:chExt cx="3678872" cy="1839436"/>
          </a:xfrm>
        </p:grpSpPr>
        <p:sp>
          <p:nvSpPr>
            <p:cNvPr id="294" name="Google Shape;294;p12"/>
            <p:cNvSpPr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" name="Google Shape;295;p12"/>
            <p:cNvSpPr txBox="1"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Научно-техническая революция началась в середине XX в. после Второй мировой войны</a:t>
              </a:r>
              <a:endParaRPr/>
            </a:p>
          </p:txBody>
        </p:sp>
      </p:grpSp>
      <p:sp>
        <p:nvSpPr>
          <p:cNvPr id="296" name="Google Shape;296;p12"/>
          <p:cNvSpPr/>
          <p:nvPr/>
        </p:nvSpPr>
        <p:spPr>
          <a:xfrm rot="5400000">
            <a:off x="3858307" y="2817386"/>
            <a:ext cx="793630" cy="731520"/>
          </a:xfrm>
          <a:prstGeom prst="bentUpArrow">
            <a:avLst>
              <a:gd fmla="val 25000" name="adj1"/>
              <a:gd fmla="val 25000" name="adj2"/>
              <a:gd fmla="val 25000" name="adj3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7" name="Google Shape;297;p12"/>
          <p:cNvGrpSpPr/>
          <p:nvPr/>
        </p:nvGrpSpPr>
        <p:grpSpPr>
          <a:xfrm>
            <a:off x="2005446" y="3897133"/>
            <a:ext cx="8130307" cy="2658941"/>
            <a:chOff x="1961" y="33502"/>
            <a:chExt cx="8130307" cy="2658941"/>
          </a:xfrm>
        </p:grpSpPr>
        <p:sp>
          <p:nvSpPr>
            <p:cNvPr id="298" name="Google Shape;298;p12"/>
            <p:cNvSpPr/>
            <p:nvPr/>
          </p:nvSpPr>
          <p:spPr>
            <a:xfrm>
              <a:off x="4067115" y="851021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9" name="Google Shape;299;p12"/>
            <p:cNvSpPr/>
            <p:nvPr/>
          </p:nvSpPr>
          <p:spPr>
            <a:xfrm>
              <a:off x="1841397" y="851021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0" name="Google Shape;300;p12"/>
            <p:cNvSpPr/>
            <p:nvPr/>
          </p:nvSpPr>
          <p:spPr>
            <a:xfrm>
              <a:off x="1932320" y="33502"/>
              <a:ext cx="4269588" cy="81751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" name="Google Shape;301;p12"/>
            <p:cNvSpPr txBox="1"/>
            <p:nvPr/>
          </p:nvSpPr>
          <p:spPr>
            <a:xfrm>
              <a:off x="1932320" y="33502"/>
              <a:ext cx="4269588" cy="81751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Причины научно-технической революции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2" name="Google Shape;302;p12"/>
            <p:cNvSpPr/>
            <p:nvPr/>
          </p:nvSpPr>
          <p:spPr>
            <a:xfrm>
              <a:off x="1961" y="1623584"/>
              <a:ext cx="3678872" cy="106885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" name="Google Shape;303;p12"/>
            <p:cNvSpPr txBox="1"/>
            <p:nvPr/>
          </p:nvSpPr>
          <p:spPr>
            <a:xfrm>
              <a:off x="1961" y="1623584"/>
              <a:ext cx="3678872" cy="106885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успехи естествознания (теория относительности, квантовая меха- ника, кибернетика, овладение атомной энергией и др.)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4" name="Google Shape;304;p12"/>
            <p:cNvSpPr/>
            <p:nvPr/>
          </p:nvSpPr>
          <p:spPr>
            <a:xfrm>
              <a:off x="4453396" y="1623584"/>
              <a:ext cx="3678872" cy="106885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" name="Google Shape;305;p12"/>
            <p:cNvSpPr txBox="1"/>
            <p:nvPr/>
          </p:nvSpPr>
          <p:spPr>
            <a:xfrm>
              <a:off x="4453396" y="1623584"/>
              <a:ext cx="3678872" cy="106885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рост финансирования науки, уве- личение количества исследова- тельских учреждений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/>
          </a:p>
        </p:txBody>
      </p:sp>
      <p:grpSp>
        <p:nvGrpSpPr>
          <p:cNvPr id="311" name="Google Shape;311;p13"/>
          <p:cNvGrpSpPr/>
          <p:nvPr/>
        </p:nvGrpSpPr>
        <p:grpSpPr>
          <a:xfrm>
            <a:off x="2007527" y="2242866"/>
            <a:ext cx="8126144" cy="3130388"/>
            <a:chOff x="4042" y="1017915"/>
            <a:chExt cx="8126144" cy="3130388"/>
          </a:xfrm>
        </p:grpSpPr>
        <p:sp>
          <p:nvSpPr>
            <p:cNvPr id="312" name="Google Shape;312;p13"/>
            <p:cNvSpPr/>
            <p:nvPr/>
          </p:nvSpPr>
          <p:spPr>
            <a:xfrm>
              <a:off x="4067115" y="1699102"/>
              <a:ext cx="2874509" cy="49888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3" name="Google Shape;313;p13"/>
            <p:cNvSpPr/>
            <p:nvPr/>
          </p:nvSpPr>
          <p:spPr>
            <a:xfrm>
              <a:off x="4020646" y="1699102"/>
              <a:ext cx="91440" cy="498881"/>
            </a:xfrm>
            <a:custGeom>
              <a:rect b="b" l="l" r="r" t="t"/>
              <a:pathLst>
                <a:path extrusionOk="0" h="120000" w="120000">
                  <a:moveTo>
                    <a:pt x="60982" y="0"/>
                  </a:moveTo>
                  <a:lnTo>
                    <a:pt x="60982" y="60000"/>
                  </a:lnTo>
                  <a:lnTo>
                    <a:pt x="60000" y="6000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4" name="Google Shape;314;p13"/>
            <p:cNvSpPr/>
            <p:nvPr/>
          </p:nvSpPr>
          <p:spPr>
            <a:xfrm>
              <a:off x="1191856" y="1699102"/>
              <a:ext cx="2875258" cy="49888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5" name="Google Shape;315;p13"/>
            <p:cNvSpPr/>
            <p:nvPr/>
          </p:nvSpPr>
          <p:spPr>
            <a:xfrm>
              <a:off x="2083513" y="1017915"/>
              <a:ext cx="3967203" cy="681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13"/>
            <p:cNvSpPr txBox="1"/>
            <p:nvPr/>
          </p:nvSpPr>
          <p:spPr>
            <a:xfrm>
              <a:off x="2083513" y="1017915"/>
              <a:ext cx="3967203" cy="68118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Признаки научно-технической революции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7" name="Google Shape;317;p13"/>
            <p:cNvSpPr/>
            <p:nvPr/>
          </p:nvSpPr>
          <p:spPr>
            <a:xfrm>
              <a:off x="4042" y="2197984"/>
              <a:ext cx="2375628" cy="194958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13"/>
            <p:cNvSpPr txBox="1"/>
            <p:nvPr/>
          </p:nvSpPr>
          <p:spPr>
            <a:xfrm>
              <a:off x="4042" y="2197984"/>
              <a:ext cx="2375628" cy="194958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ведущей формой че- ловеческой деятель- ности становится научный труд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9" name="Google Shape;319;p13"/>
            <p:cNvSpPr/>
            <p:nvPr/>
          </p:nvSpPr>
          <p:spPr>
            <a:xfrm>
              <a:off x="2878552" y="2197984"/>
              <a:ext cx="2375628" cy="194958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p13"/>
            <p:cNvSpPr txBox="1"/>
            <p:nvPr/>
          </p:nvSpPr>
          <p:spPr>
            <a:xfrm>
              <a:off x="2878552" y="2197984"/>
              <a:ext cx="2375628" cy="194958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научные открытия преобразуют произ- водство, медицину, транспорт, связь и другие сферы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1" name="Google Shape;321;p13"/>
            <p:cNvSpPr/>
            <p:nvPr/>
          </p:nvSpPr>
          <p:spPr>
            <a:xfrm>
              <a:off x="5753062" y="2197984"/>
              <a:ext cx="2377124" cy="195031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13"/>
            <p:cNvSpPr txBox="1"/>
            <p:nvPr/>
          </p:nvSpPr>
          <p:spPr>
            <a:xfrm>
              <a:off x="5753062" y="2197984"/>
              <a:ext cx="2377124" cy="195031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меняется роль чело- века в процессе производства и управления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Вызовы и угрозы для человечества</a:t>
            </a:r>
            <a:endParaRPr/>
          </a:p>
        </p:txBody>
      </p:sp>
      <p:grpSp>
        <p:nvGrpSpPr>
          <p:cNvPr id="328" name="Google Shape;328;p14"/>
          <p:cNvGrpSpPr/>
          <p:nvPr/>
        </p:nvGrpSpPr>
        <p:grpSpPr>
          <a:xfrm>
            <a:off x="2007527" y="2242866"/>
            <a:ext cx="8126144" cy="3130388"/>
            <a:chOff x="4042" y="1017915"/>
            <a:chExt cx="8126144" cy="3130388"/>
          </a:xfrm>
        </p:grpSpPr>
        <p:sp>
          <p:nvSpPr>
            <p:cNvPr id="329" name="Google Shape;329;p14"/>
            <p:cNvSpPr/>
            <p:nvPr/>
          </p:nvSpPr>
          <p:spPr>
            <a:xfrm>
              <a:off x="4067115" y="1699102"/>
              <a:ext cx="2874509" cy="49888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0" name="Google Shape;330;p14"/>
            <p:cNvSpPr/>
            <p:nvPr/>
          </p:nvSpPr>
          <p:spPr>
            <a:xfrm>
              <a:off x="4020646" y="1699102"/>
              <a:ext cx="91440" cy="498881"/>
            </a:xfrm>
            <a:custGeom>
              <a:rect b="b" l="l" r="r" t="t"/>
              <a:pathLst>
                <a:path extrusionOk="0" h="120000" w="120000">
                  <a:moveTo>
                    <a:pt x="60982" y="0"/>
                  </a:moveTo>
                  <a:lnTo>
                    <a:pt x="60982" y="60000"/>
                  </a:lnTo>
                  <a:lnTo>
                    <a:pt x="60000" y="6000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1" name="Google Shape;331;p14"/>
            <p:cNvSpPr/>
            <p:nvPr/>
          </p:nvSpPr>
          <p:spPr>
            <a:xfrm>
              <a:off x="1191856" y="1699102"/>
              <a:ext cx="2875258" cy="49888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2" name="Google Shape;332;p14"/>
            <p:cNvSpPr/>
            <p:nvPr/>
          </p:nvSpPr>
          <p:spPr>
            <a:xfrm>
              <a:off x="2402690" y="1017915"/>
              <a:ext cx="3328848" cy="681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14"/>
            <p:cNvSpPr txBox="1"/>
            <p:nvPr/>
          </p:nvSpPr>
          <p:spPr>
            <a:xfrm>
              <a:off x="2402690" y="1017915"/>
              <a:ext cx="3328848" cy="68118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Вызовы и угрозы для человечества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4042" y="2197984"/>
              <a:ext cx="2375628" cy="194958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14"/>
            <p:cNvSpPr txBox="1"/>
            <p:nvPr/>
          </p:nvSpPr>
          <p:spPr>
            <a:xfrm>
              <a:off x="4042" y="2197984"/>
              <a:ext cx="2375628" cy="194958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проблема выживания в условиях непрерыв- ного совершенствова- ния оружия массового поражения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6" name="Google Shape;336;p14"/>
            <p:cNvSpPr/>
            <p:nvPr/>
          </p:nvSpPr>
          <p:spPr>
            <a:xfrm>
              <a:off x="2878552" y="2197984"/>
              <a:ext cx="2375628" cy="194958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14"/>
            <p:cNvSpPr txBox="1"/>
            <p:nvPr/>
          </p:nvSpPr>
          <p:spPr>
            <a:xfrm>
              <a:off x="2878552" y="2197984"/>
              <a:ext cx="2375628" cy="194958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нарастающий эколо- гический кризис в глобальных масштабах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8" name="Google Shape;338;p14"/>
            <p:cNvSpPr/>
            <p:nvPr/>
          </p:nvSpPr>
          <p:spPr>
            <a:xfrm>
              <a:off x="5753062" y="2197984"/>
              <a:ext cx="2377124" cy="195031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14"/>
            <p:cNvSpPr txBox="1"/>
            <p:nvPr/>
          </p:nvSpPr>
          <p:spPr>
            <a:xfrm>
              <a:off x="5753062" y="2197984"/>
              <a:ext cx="2377124" cy="195031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проблема зависимос- ти человека от техни- ки и технологий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Вызовы и угрозы для человечества</a:t>
            </a:r>
            <a:endParaRPr/>
          </a:p>
        </p:txBody>
      </p:sp>
      <p:pic>
        <p:nvPicPr>
          <p:cNvPr descr="Ð¡ÑÑÐ¿Ð¸Ð½ ÐÑÑÐµÑÐ»Ð°Ð² Ð¡ÐµÐ¼ÑÐ½Ð¾Ð²Ð¸Ñ.jpg" id="345" name="Google Shape;345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03068" y="1394602"/>
            <a:ext cx="4082514" cy="536850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46" name="Google Shape;346;p15"/>
          <p:cNvSpPr txBox="1"/>
          <p:nvPr/>
        </p:nvSpPr>
        <p:spPr>
          <a:xfrm>
            <a:off x="3621693" y="6449113"/>
            <a:ext cx="3381375" cy="31399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Вячеслав Семёнович Стёпин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7" name="Google Shape;347;p15"/>
          <p:cNvSpPr txBox="1"/>
          <p:nvPr/>
        </p:nvSpPr>
        <p:spPr>
          <a:xfrm>
            <a:off x="1104900" y="1463613"/>
            <a:ext cx="5770352" cy="2858221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Белорусско-российский философ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Вячеслав Стёпин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называл техногенным общество и путь развития, в основе которых лежит ускоряющийся научно-техно- логический прогресс, определяющий экономический рост и изменение человеческих коммуникаций. Этот путь дал человечеству множество достижений, но он породил глобальные кризисы – экологический и антропологический, дальнейшее обострение кото- рых может привести к деградации биосферы и даже к сценариям уничтожения человечества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031f7e62d3_0_1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Вызовы и угрозы для человечества</a:t>
            </a:r>
            <a:endParaRPr/>
          </a:p>
        </p:txBody>
      </p:sp>
      <p:pic>
        <p:nvPicPr>
          <p:cNvPr id="354" name="Google Shape;354;g3031f7e62d3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1409300"/>
            <a:ext cx="9980702" cy="5379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Вызовы и угрозы для человечества</a:t>
            </a:r>
            <a:endParaRPr/>
          </a:p>
        </p:txBody>
      </p:sp>
      <p:sp>
        <p:nvSpPr>
          <p:cNvPr id="360" name="Google Shape;360;p16"/>
          <p:cNvSpPr txBox="1"/>
          <p:nvPr/>
        </p:nvSpPr>
        <p:spPr>
          <a:xfrm>
            <a:off x="6194484" y="6447458"/>
            <a:ext cx="2082259" cy="31399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Александр Кищенко</a:t>
            </a:r>
            <a:endParaRPr/>
          </a:p>
        </p:txBody>
      </p:sp>
      <p:sp>
        <p:nvSpPr>
          <p:cNvPr id="361" name="Google Shape;361;p16"/>
          <p:cNvSpPr txBox="1"/>
          <p:nvPr/>
        </p:nvSpPr>
        <p:spPr>
          <a:xfrm>
            <a:off x="1104900" y="1457864"/>
            <a:ext cx="7012557" cy="1181819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Белорусским художником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Александром Кищенко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был создан и подарен Организации Объединенных Наций гобелен ручной ра- боты, посвящённый памяти о трагедии в Чернобыле. Сейчас ра- бота находится в Нью-Йорке, штаб-квартире ООН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62" name="Google Shape;36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76743" y="1457864"/>
            <a:ext cx="2808839" cy="530359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https://ecoidea.by/sites/default/files/2016/04/8/gobelen.jpg" id="363" name="Google Shape;36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0584" y="2888987"/>
            <a:ext cx="6986874" cy="294246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64" name="Google Shape;364;p16"/>
          <p:cNvSpPr txBox="1"/>
          <p:nvPr/>
        </p:nvSpPr>
        <p:spPr>
          <a:xfrm>
            <a:off x="1130583" y="5923762"/>
            <a:ext cx="6986873" cy="31399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Чернобыль. Гобелен. Худ. А.Кищенко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grpSp>
        <p:nvGrpSpPr>
          <p:cNvPr id="370" name="Google Shape;370;p17"/>
          <p:cNvGrpSpPr/>
          <p:nvPr/>
        </p:nvGrpSpPr>
        <p:grpSpPr>
          <a:xfrm>
            <a:off x="1957761" y="1506216"/>
            <a:ext cx="8130307" cy="4837606"/>
            <a:chOff x="1961" y="160494"/>
            <a:chExt cx="8130307" cy="4837606"/>
          </a:xfrm>
        </p:grpSpPr>
        <p:sp>
          <p:nvSpPr>
            <p:cNvPr id="371" name="Google Shape;371;p17"/>
            <p:cNvSpPr/>
            <p:nvPr/>
          </p:nvSpPr>
          <p:spPr>
            <a:xfrm>
              <a:off x="6247112" y="2386101"/>
              <a:ext cx="91440" cy="77256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med" w="med" type="triangle"/>
            </a:ln>
          </p:spPr>
        </p:sp>
        <p:sp>
          <p:nvSpPr>
            <p:cNvPr id="372" name="Google Shape;372;p17"/>
            <p:cNvSpPr/>
            <p:nvPr/>
          </p:nvSpPr>
          <p:spPr>
            <a:xfrm>
              <a:off x="4067115" y="978013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73" name="Google Shape;373;p17"/>
            <p:cNvSpPr/>
            <p:nvPr/>
          </p:nvSpPr>
          <p:spPr>
            <a:xfrm>
              <a:off x="1795677" y="2386101"/>
              <a:ext cx="91440" cy="77256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med" w="med" type="triangle"/>
            </a:ln>
          </p:spPr>
        </p:sp>
        <p:sp>
          <p:nvSpPr>
            <p:cNvPr id="374" name="Google Shape;374;p17"/>
            <p:cNvSpPr/>
            <p:nvPr/>
          </p:nvSpPr>
          <p:spPr>
            <a:xfrm>
              <a:off x="1841397" y="978013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75" name="Google Shape;375;p17"/>
            <p:cNvSpPr/>
            <p:nvPr/>
          </p:nvSpPr>
          <p:spPr>
            <a:xfrm>
              <a:off x="2794960" y="160494"/>
              <a:ext cx="2544308" cy="81751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17"/>
            <p:cNvSpPr txBox="1"/>
            <p:nvPr/>
          </p:nvSpPr>
          <p:spPr>
            <a:xfrm>
              <a:off x="2794960" y="160494"/>
              <a:ext cx="2544308" cy="81751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Прогресс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7" name="Google Shape;377;p17"/>
            <p:cNvSpPr/>
            <p:nvPr/>
          </p:nvSpPr>
          <p:spPr>
            <a:xfrm>
              <a:off x="1961" y="1750576"/>
              <a:ext cx="3678872" cy="635525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" name="Google Shape;378;p17"/>
            <p:cNvSpPr txBox="1"/>
            <p:nvPr/>
          </p:nvSpPr>
          <p:spPr>
            <a:xfrm>
              <a:off x="32985" y="1781600"/>
              <a:ext cx="3616824" cy="57347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научно-технический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9" name="Google Shape;379;p17"/>
            <p:cNvSpPr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17"/>
            <p:cNvSpPr txBox="1"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Исторически – сначала техничес- кий прогресс; с развитием науки – научно-технический. Мерой яв- ляется развитие техники и техно- логий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1" name="Google Shape;381;p17"/>
            <p:cNvSpPr/>
            <p:nvPr/>
          </p:nvSpPr>
          <p:spPr>
            <a:xfrm>
              <a:off x="4453396" y="1750576"/>
              <a:ext cx="3678872" cy="635525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17"/>
            <p:cNvSpPr txBox="1"/>
            <p:nvPr/>
          </p:nvSpPr>
          <p:spPr>
            <a:xfrm>
              <a:off x="4484420" y="1781600"/>
              <a:ext cx="3616824" cy="57347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духовно-нравственный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3" name="Google Shape;383;p17"/>
            <p:cNvSpPr/>
            <p:nvPr/>
          </p:nvSpPr>
          <p:spPr>
            <a:xfrm>
              <a:off x="4453396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p17"/>
            <p:cNvSpPr txBox="1"/>
            <p:nvPr/>
          </p:nvSpPr>
          <p:spPr>
            <a:xfrm>
              <a:off x="4453396" y="3158664"/>
              <a:ext cx="3678872" cy="183943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Мерой прогресса является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гума- низм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(от лат. humanus – челове- ческий; humanitas – человечность) – признание ценности человека как личности, его права на свобо- ду, счастье и развитие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pic>
        <p:nvPicPr>
          <p:cNvPr descr="https://upload.wikimedia.org/wikipedia/commons/thumb/f/f5/HumanismSymbol.svg/1024px-HumanismSymbol.svg.png" id="390" name="Google Shape;39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86285" y="1173162"/>
            <a:ext cx="5568627" cy="5497932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18"/>
          <p:cNvSpPr txBox="1"/>
          <p:nvPr/>
        </p:nvSpPr>
        <p:spPr>
          <a:xfrm>
            <a:off x="1697007" y="6023513"/>
            <a:ext cx="8747185" cy="67921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«Счастливый человек» (Happy Human) выбран в качестве официального символа многими гуманистическими организациями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Программа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Проявления прогресса и регресса в современном мире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Вызовы и угрозы для человечества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1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graphicFrame>
        <p:nvGraphicFramePr>
          <p:cNvPr id="397" name="Google Shape;397;p19"/>
          <p:cNvGraphicFramePr/>
          <p:nvPr/>
        </p:nvGraphicFramePr>
        <p:xfrm>
          <a:off x="1104900" y="1423933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{C6A6BF98-ADF7-414A-8F1F-1B8E79382315}</a:tableStyleId>
              </a:tblPr>
              <a:tblGrid>
                <a:gridCol w="2112750"/>
                <a:gridCol w="7867925"/>
              </a:tblGrid>
              <a:tr h="3708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Этапы развития гуманизма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77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Античность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Гуманизм зарождается в Древней Греции. Человек провозглашается ме- рой всех вещей. Он должен быть гармонично развитым – духово и физи- чески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descr="ÐÑÐ¾ÑÐ°Ð³Ð¾Ñ - Ð°ÑÐ¾ÑÐ¸Ð·Ð¼Ñ, ÑÐ¸ÑÐ°ÑÑ Ð¸ Ð²ÑÑÐºÐ°Ð·ÑÐ²Ð°Ð½Ð¸Ñ" id="398" name="Google Shape;39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75582" y="2907102"/>
            <a:ext cx="3810000" cy="38100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99" name="Google Shape;399;p19"/>
          <p:cNvSpPr txBox="1"/>
          <p:nvPr/>
        </p:nvSpPr>
        <p:spPr>
          <a:xfrm>
            <a:off x="3465582" y="6403106"/>
            <a:ext cx="3810000" cy="31399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Протагор</a:t>
            </a:r>
            <a:endParaRPr/>
          </a:p>
        </p:txBody>
      </p:sp>
      <p:sp>
        <p:nvSpPr>
          <p:cNvPr id="400" name="Google Shape;400;p19"/>
          <p:cNvSpPr txBox="1"/>
          <p:nvPr/>
        </p:nvSpPr>
        <p:spPr>
          <a:xfrm>
            <a:off x="1104900" y="2985344"/>
            <a:ext cx="6060776" cy="664234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Древнегреческому философу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Протагору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принадлежит знаменитый тезис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«Человек есть мера всех вещей»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graphicFrame>
        <p:nvGraphicFramePr>
          <p:cNvPr id="406" name="Google Shape;406;p20"/>
          <p:cNvGraphicFramePr/>
          <p:nvPr/>
        </p:nvGraphicFramePr>
        <p:xfrm>
          <a:off x="1104900" y="1447791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{C6A6BF98-ADF7-414A-8F1F-1B8E79382315}</a:tableStyleId>
              </a:tblPr>
              <a:tblGrid>
                <a:gridCol w="2104125"/>
                <a:gridCol w="7876550"/>
              </a:tblGrid>
              <a:tr h="3708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Этапы развития гуманизма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Возрождение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Гуманизм формируется как целостная система взглядов и широкое тече- ние общественной мысли. Человек способен познавать мир и при этом должен нравственно совершенствоваться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descr="Ð¤ÑÐ°Ð½ÑÐ¸ÑÐº Ð¡ÐºÐ¾ÑÐ¸Ð½Ð° - Ð±Ð¸Ð¾Ð³ÑÐ°ÑÐ¸Ñ, ÑÐ°ÐºÑÑ, ÑÐ¾ÑÐ¾" id="407" name="Google Shape;407;p20"/>
          <p:cNvPicPr preferRelativeResize="0"/>
          <p:nvPr/>
        </p:nvPicPr>
        <p:blipFill rotWithShape="1">
          <a:blip r:embed="rId3">
            <a:alphaModFix/>
          </a:blip>
          <a:srcRect b="0" l="29883" r="17488" t="0"/>
          <a:stretch/>
        </p:blipFill>
        <p:spPr>
          <a:xfrm>
            <a:off x="3232783" y="3452708"/>
            <a:ext cx="1938237" cy="233655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08" name="Google Shape;408;p20"/>
          <p:cNvSpPr txBox="1"/>
          <p:nvPr/>
        </p:nvSpPr>
        <p:spPr>
          <a:xfrm>
            <a:off x="3339385" y="5789263"/>
            <a:ext cx="1725031" cy="5875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Франциск Скорина</a:t>
            </a:r>
            <a:endParaRPr/>
          </a:p>
        </p:txBody>
      </p:sp>
      <p:pic>
        <p:nvPicPr>
          <p:cNvPr descr="ÐÐ°ÑÑÐ»Ñ Ð¦ÑÐ¿ÑÐ½ÑÐºÑ â ÑÑÐ½ Ð·ÑÐ¼Ð»Ñ ÑÐ°ÑÐ½ÑÑÐºÐ°Ð¹ â Ð§Ð°ÑÐ½Ð¸ÐºÐ¸. ÐÐ¾Ð²Ð¾Ð»ÑÐºÐ¾Ð¼Ð»Ñ. ÐÐ¾Ð²Ð¾ÑÑÐ¸.  ÐÐ¸ÑÐµÐ±ÑÐºÐ°Ñ Ð¾Ð±Ð»Ð°ÑÑÑ. Ð Ð°Ð¹Ð¾Ð½Ð½Ð°Ñ Ð³Ð°Ð·ÐµÑÐ°. Ð§Ð°ÑÐ½Ð¸ÐºÑÐºÐ¸Ð¹ ÑÐ°Ð¹Ð¾Ð½. Ð§ÑÑÐ²Ð¾Ð½Ñ Ð¿ÑÐ°Ð¼ÐµÐ½Ñ." id="409" name="Google Shape;409;p20"/>
          <p:cNvPicPr preferRelativeResize="0"/>
          <p:nvPr/>
        </p:nvPicPr>
        <p:blipFill rotWithShape="1">
          <a:blip r:embed="rId4">
            <a:alphaModFix/>
          </a:blip>
          <a:srcRect b="0" l="18213" r="23237" t="0"/>
          <a:stretch/>
        </p:blipFill>
        <p:spPr>
          <a:xfrm>
            <a:off x="7189182" y="3460791"/>
            <a:ext cx="1830506" cy="232039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10" name="Google Shape;410;p20"/>
          <p:cNvSpPr txBox="1"/>
          <p:nvPr/>
        </p:nvSpPr>
        <p:spPr>
          <a:xfrm>
            <a:off x="7289994" y="5759018"/>
            <a:ext cx="1628882" cy="58759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Василий Тяпинский</a:t>
            </a:r>
            <a:endParaRPr/>
          </a:p>
        </p:txBody>
      </p:sp>
      <p:pic>
        <p:nvPicPr>
          <p:cNvPr descr="ÐÑÑÐ°ÑÐ°ÑÑÑÐ½Ð°Ñ ÑÐ¿Ð°Ð´ÑÑÐ½Ð°: Ð·Ð°Ð¿Ð¸ÑÐ¸ ÑÐ¾Ð¾Ð±ÑÐµÑÑÐ²Ð° | ÐÐÐ¾Ð½ÑÐ°ÐºÑÐµ" id="411" name="Google Shape;411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4900" y="3033058"/>
            <a:ext cx="1879191" cy="232039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12" name="Google Shape;412;p20"/>
          <p:cNvSpPr txBox="1"/>
          <p:nvPr/>
        </p:nvSpPr>
        <p:spPr>
          <a:xfrm>
            <a:off x="1104900" y="5358996"/>
            <a:ext cx="1840783" cy="62404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Сымон Будный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13" name="Google Shape;413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24912" y="3908056"/>
            <a:ext cx="1663075" cy="231427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14" name="Google Shape;414;p20"/>
          <p:cNvSpPr txBox="1"/>
          <p:nvPr/>
        </p:nvSpPr>
        <p:spPr>
          <a:xfrm>
            <a:off x="5351516" y="6222335"/>
            <a:ext cx="1636471" cy="59303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Николай Гусовский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https://www.ctv.by/sites/default/files/inarticle/rasskazyvaem_istoriyu_beryozy_030921_7.jpg" id="415" name="Google Shape;415;p20"/>
          <p:cNvPicPr preferRelativeResize="0"/>
          <p:nvPr/>
        </p:nvPicPr>
        <p:blipFill rotWithShape="1">
          <a:blip r:embed="rId7">
            <a:alphaModFix/>
          </a:blip>
          <a:srcRect b="0" l="19360" r="35459" t="0"/>
          <a:stretch/>
        </p:blipFill>
        <p:spPr>
          <a:xfrm>
            <a:off x="9220883" y="3033059"/>
            <a:ext cx="1864699" cy="232039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16" name="Google Shape;416;p20"/>
          <p:cNvSpPr txBox="1"/>
          <p:nvPr/>
        </p:nvSpPr>
        <p:spPr>
          <a:xfrm>
            <a:off x="9220883" y="5395445"/>
            <a:ext cx="1864699" cy="58759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Лев Сапега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graphicFrame>
        <p:nvGraphicFramePr>
          <p:cNvPr id="422" name="Google Shape;422;p21"/>
          <p:cNvGraphicFramePr/>
          <p:nvPr/>
        </p:nvGraphicFramePr>
        <p:xfrm>
          <a:off x="1104900" y="1451811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{C6A6BF98-ADF7-414A-8F1F-1B8E79382315}</a:tableStyleId>
              </a:tblPr>
              <a:tblGrid>
                <a:gridCol w="2130000"/>
                <a:gridCol w="7850675"/>
              </a:tblGrid>
              <a:tr h="3708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Этапы развития гуманизма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252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Просвещение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Человек должен быть свободен. Он должен опираться на разум при орга- низации личной и общественной жизни. 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descr="ÐÑÐ»ÐµÐ½ Ð¸ ÐÐ°Ð½Ñ Ð¾ Ð¿ÑÐ¸ÑÐ¾Ð¶Ð´ÐµÐ½Ð½Ð¾Ð¹ ÑÐµÐ½Ð½Ð¾ÑÑÐ¸ ÑÐµÐ»Ð¾Ð²ÐµÐºÐ° Ð¸ Ð¾ Ð½ÑÐ°Ð²ÑÑÐ²ÐµÐ½Ð½Ð¾Ð¼ Ð´Ð¾ÑÑÐ¾Ð¸Ð½ÑÑÐ²Ðµ  | Ð¥Ð¸Ð·Ð¼ÐµÑ ÑÐµÐ³Ð¾Ð´Ð½Ñ" id="423" name="Google Shape;42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8108829" y="2319399"/>
            <a:ext cx="3114136" cy="441672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24" name="Google Shape;424;p21"/>
          <p:cNvSpPr txBox="1"/>
          <p:nvPr/>
        </p:nvSpPr>
        <p:spPr>
          <a:xfrm>
            <a:off x="5516147" y="6422126"/>
            <a:ext cx="2592682" cy="31399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Иммануил Кант</a:t>
            </a:r>
            <a:endParaRPr/>
          </a:p>
        </p:txBody>
      </p:sp>
      <p:sp>
        <p:nvSpPr>
          <p:cNvPr id="425" name="Google Shape;425;p21"/>
          <p:cNvSpPr txBox="1"/>
          <p:nvPr/>
        </p:nvSpPr>
        <p:spPr>
          <a:xfrm>
            <a:off x="1104900" y="2766781"/>
            <a:ext cx="7003929" cy="692412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Немецкий философ эпохи Просвещения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Иммануил Кант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гово- рил: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«Имей мужество пользоваться собственным умом!»</a:t>
            </a:r>
            <a:endParaRPr b="1"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graphicFrame>
        <p:nvGraphicFramePr>
          <p:cNvPr id="431" name="Google Shape;431;p22"/>
          <p:cNvGraphicFramePr/>
          <p:nvPr/>
        </p:nvGraphicFramePr>
        <p:xfrm>
          <a:off x="1104900" y="1492946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{C6A6BF98-ADF7-414A-8F1F-1B8E79382315}</a:tableStyleId>
              </a:tblPr>
              <a:tblGrid>
                <a:gridCol w="2811500"/>
                <a:gridCol w="7169200"/>
              </a:tblGrid>
              <a:tr h="3708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Этапы развития гуманизма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4252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Новейшее время, XX век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Закрепление прав человека, формулирование гуманистических манифестов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pSp>
        <p:nvGrpSpPr>
          <p:cNvPr id="432" name="Google Shape;432;p22"/>
          <p:cNvGrpSpPr/>
          <p:nvPr/>
        </p:nvGrpSpPr>
        <p:grpSpPr>
          <a:xfrm>
            <a:off x="2007527" y="3097382"/>
            <a:ext cx="8126144" cy="3130388"/>
            <a:chOff x="4042" y="423194"/>
            <a:chExt cx="8126144" cy="3130388"/>
          </a:xfrm>
        </p:grpSpPr>
        <p:sp>
          <p:nvSpPr>
            <p:cNvPr id="433" name="Google Shape;433;p22"/>
            <p:cNvSpPr/>
            <p:nvPr/>
          </p:nvSpPr>
          <p:spPr>
            <a:xfrm>
              <a:off x="4067115" y="1104381"/>
              <a:ext cx="2874509" cy="49888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4" name="Google Shape;434;p22"/>
            <p:cNvSpPr/>
            <p:nvPr/>
          </p:nvSpPr>
          <p:spPr>
            <a:xfrm>
              <a:off x="4020646" y="1104381"/>
              <a:ext cx="91440" cy="498881"/>
            </a:xfrm>
            <a:custGeom>
              <a:rect b="b" l="l" r="r" t="t"/>
              <a:pathLst>
                <a:path extrusionOk="0" h="120000" w="120000">
                  <a:moveTo>
                    <a:pt x="60982" y="0"/>
                  </a:moveTo>
                  <a:lnTo>
                    <a:pt x="60982" y="60000"/>
                  </a:lnTo>
                  <a:lnTo>
                    <a:pt x="60000" y="6000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5" name="Google Shape;435;p22"/>
            <p:cNvSpPr/>
            <p:nvPr/>
          </p:nvSpPr>
          <p:spPr>
            <a:xfrm>
              <a:off x="1191856" y="1104381"/>
              <a:ext cx="2875258" cy="49888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6" name="Google Shape;436;p22"/>
            <p:cNvSpPr/>
            <p:nvPr/>
          </p:nvSpPr>
          <p:spPr>
            <a:xfrm>
              <a:off x="323730" y="423194"/>
              <a:ext cx="7486768" cy="681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22"/>
            <p:cNvSpPr txBox="1"/>
            <p:nvPr/>
          </p:nvSpPr>
          <p:spPr>
            <a:xfrm>
              <a:off x="323730" y="423194"/>
              <a:ext cx="7486768" cy="68118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Гуманистический манифест </a:t>
              </a: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– общее обозначение трёх манифестов, излагающих принципы современного гуманистического видения мира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38" name="Google Shape;438;p22"/>
            <p:cNvSpPr/>
            <p:nvPr/>
          </p:nvSpPr>
          <p:spPr>
            <a:xfrm>
              <a:off x="4042" y="1603263"/>
              <a:ext cx="2375628" cy="194958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22"/>
            <p:cNvSpPr txBox="1"/>
            <p:nvPr/>
          </p:nvSpPr>
          <p:spPr>
            <a:xfrm>
              <a:off x="4042" y="1603263"/>
              <a:ext cx="2375628" cy="194958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Гуманистический манифест (1933 г.)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0" name="Google Shape;440;p22"/>
            <p:cNvSpPr/>
            <p:nvPr/>
          </p:nvSpPr>
          <p:spPr>
            <a:xfrm>
              <a:off x="2878552" y="1603263"/>
              <a:ext cx="2375628" cy="194958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22"/>
            <p:cNvSpPr txBox="1"/>
            <p:nvPr/>
          </p:nvSpPr>
          <p:spPr>
            <a:xfrm>
              <a:off x="2878552" y="1603263"/>
              <a:ext cx="2375628" cy="194958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Второй гуманистический манифест (1973 г.)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2" name="Google Shape;442;p22"/>
            <p:cNvSpPr/>
            <p:nvPr/>
          </p:nvSpPr>
          <p:spPr>
            <a:xfrm>
              <a:off x="5753062" y="1603263"/>
              <a:ext cx="2377124" cy="195031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22"/>
            <p:cNvSpPr txBox="1"/>
            <p:nvPr/>
          </p:nvSpPr>
          <p:spPr>
            <a:xfrm>
              <a:off x="5753062" y="1603263"/>
              <a:ext cx="2377124" cy="195031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Гуманизм и его устремления (2003 г.)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2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 sz="37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https://manybooks.net/sites/default/files/styles/220x330sc/public/old-covers/cover-auto-20385.jpg?itok=cQzh7uKs" id="449" name="Google Shape;44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26083" y="2325430"/>
            <a:ext cx="2909117" cy="436367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50" name="Google Shape;450;p23"/>
          <p:cNvSpPr txBox="1"/>
          <p:nvPr/>
        </p:nvSpPr>
        <p:spPr>
          <a:xfrm>
            <a:off x="1173193" y="2473764"/>
            <a:ext cx="6846498" cy="2322524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Программный документ религиозного гуманизма, главная идея которого состояла в необходимости создания новой гума- нистической религии, ориентирующейся исключительно на мирские ценности. Предлагалась новая система веры, основан- ная на 15 тезисах (в целом светских), которые отвергали об- щество, ориентированное на прибыль, и давали общее пред- ставление о всемирной эгалитарном (равном) обществе, осно- ванном на взаимном добровольном сотрудничестве.</a:t>
            </a:r>
            <a:endParaRPr b="1"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51" name="Google Shape;451;p23"/>
          <p:cNvGrpSpPr/>
          <p:nvPr/>
        </p:nvGrpSpPr>
        <p:grpSpPr>
          <a:xfrm>
            <a:off x="3414144" y="1482869"/>
            <a:ext cx="5226648" cy="681187"/>
            <a:chOff x="323730" y="594859"/>
            <a:chExt cx="7486768" cy="681187"/>
          </a:xfrm>
        </p:grpSpPr>
        <p:sp>
          <p:nvSpPr>
            <p:cNvPr id="452" name="Google Shape;452;p23"/>
            <p:cNvSpPr/>
            <p:nvPr/>
          </p:nvSpPr>
          <p:spPr>
            <a:xfrm>
              <a:off x="323730" y="594859"/>
              <a:ext cx="7486768" cy="681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p23"/>
            <p:cNvSpPr txBox="1"/>
            <p:nvPr/>
          </p:nvSpPr>
          <p:spPr>
            <a:xfrm>
              <a:off x="323730" y="594859"/>
              <a:ext cx="7486768" cy="681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Гуманистический манифест (1933 г.)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54" name="Google Shape;454;p23"/>
          <p:cNvSpPr txBox="1"/>
          <p:nvPr/>
        </p:nvSpPr>
        <p:spPr>
          <a:xfrm>
            <a:off x="6027468" y="6080877"/>
            <a:ext cx="2095500" cy="60822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Гуманистический манифест. 1933 г.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sp>
        <p:nvSpPr>
          <p:cNvPr id="460" name="Google Shape;460;p24"/>
          <p:cNvSpPr txBox="1"/>
          <p:nvPr/>
        </p:nvSpPr>
        <p:spPr>
          <a:xfrm>
            <a:off x="1104900" y="2403067"/>
            <a:ext cx="6926292" cy="3315312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Предложен проект всемирного светского (секулярного) общес- тва, признавалась возможность различных гуманистических подходов – как атеистического (связанного с научным материа- лизмом), так и либерально-религиозного (отрицающего тради- ционные религии) гуманизма.</a:t>
            </a:r>
            <a:endParaRPr/>
          </a:p>
          <a:p>
            <a:pPr indent="0" lvl="0" marL="0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Два часто цитируемых положения:</a:t>
            </a:r>
            <a:endParaRPr/>
          </a:p>
          <a:p>
            <a:pPr indent="-342900" lvl="0" marL="342900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AutoNum type="arabicPeriod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«Никакое Божество не спасёт нас, мы должны спасти себя са- ми».</a:t>
            </a:r>
            <a:endParaRPr/>
          </a:p>
          <a:p>
            <a:pPr indent="-342900" lvl="0" marL="342900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AutoNum type="arabicPeriod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«Мы ответственны за то, какие мы есть и какими мы ста- нем»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61" name="Google Shape;461;p24"/>
          <p:cNvGrpSpPr/>
          <p:nvPr/>
        </p:nvGrpSpPr>
        <p:grpSpPr>
          <a:xfrm>
            <a:off x="3300762" y="1491494"/>
            <a:ext cx="5588958" cy="681187"/>
            <a:chOff x="323730" y="594859"/>
            <a:chExt cx="7486768" cy="681187"/>
          </a:xfrm>
        </p:grpSpPr>
        <p:sp>
          <p:nvSpPr>
            <p:cNvPr id="462" name="Google Shape;462;p24"/>
            <p:cNvSpPr/>
            <p:nvPr/>
          </p:nvSpPr>
          <p:spPr>
            <a:xfrm>
              <a:off x="323730" y="594859"/>
              <a:ext cx="7486768" cy="681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24"/>
            <p:cNvSpPr txBox="1"/>
            <p:nvPr/>
          </p:nvSpPr>
          <p:spPr>
            <a:xfrm>
              <a:off x="323730" y="594859"/>
              <a:ext cx="7486768" cy="681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Второй гуманистический манифест (1973 г.)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64" name="Google Shape;464;p24"/>
          <p:cNvSpPr txBox="1"/>
          <p:nvPr/>
        </p:nvSpPr>
        <p:spPr>
          <a:xfrm>
            <a:off x="5503653" y="6159260"/>
            <a:ext cx="2656618" cy="63374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Второй гуманистический манифест. 1973 г.</a:t>
            </a:r>
            <a:endParaRPr/>
          </a:p>
        </p:txBody>
      </p:sp>
      <p:pic>
        <p:nvPicPr>
          <p:cNvPr descr="https://manybooks.net/sites/default/files/styles/220x330sc/public/old-covers/cover-auto-20386.jpg?itok=UGyz6r6f" id="465" name="Google Shape;46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60271" y="2325429"/>
            <a:ext cx="2925311" cy="438796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2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grpSp>
        <p:nvGrpSpPr>
          <p:cNvPr id="471" name="Google Shape;471;p25"/>
          <p:cNvGrpSpPr/>
          <p:nvPr/>
        </p:nvGrpSpPr>
        <p:grpSpPr>
          <a:xfrm>
            <a:off x="3300762" y="1459738"/>
            <a:ext cx="5588958" cy="681187"/>
            <a:chOff x="323730" y="594859"/>
            <a:chExt cx="7486768" cy="681187"/>
          </a:xfrm>
        </p:grpSpPr>
        <p:sp>
          <p:nvSpPr>
            <p:cNvPr id="472" name="Google Shape;472;p25"/>
            <p:cNvSpPr/>
            <p:nvPr/>
          </p:nvSpPr>
          <p:spPr>
            <a:xfrm>
              <a:off x="323730" y="594859"/>
              <a:ext cx="7486768" cy="681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3" name="Google Shape;473;p25"/>
            <p:cNvSpPr txBox="1"/>
            <p:nvPr/>
          </p:nvSpPr>
          <p:spPr>
            <a:xfrm>
              <a:off x="323730" y="594859"/>
              <a:ext cx="7486768" cy="681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Гуманизм и его устремления (2003 г.)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474" name="Google Shape;474;p25"/>
          <p:cNvGrpSpPr/>
          <p:nvPr/>
        </p:nvGrpSpPr>
        <p:grpSpPr>
          <a:xfrm>
            <a:off x="1217679" y="2356726"/>
            <a:ext cx="9755122" cy="4266644"/>
            <a:chOff x="112779" y="1715"/>
            <a:chExt cx="9755122" cy="4266644"/>
          </a:xfrm>
        </p:grpSpPr>
        <p:sp>
          <p:nvSpPr>
            <p:cNvPr id="475" name="Google Shape;475;p25"/>
            <p:cNvSpPr/>
            <p:nvPr/>
          </p:nvSpPr>
          <p:spPr>
            <a:xfrm>
              <a:off x="112779" y="1715"/>
              <a:ext cx="3291058" cy="50195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25"/>
            <p:cNvSpPr txBox="1"/>
            <p:nvPr/>
          </p:nvSpPr>
          <p:spPr>
            <a:xfrm>
              <a:off x="127481" y="16417"/>
              <a:ext cx="3261654" cy="4725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Основные положения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7" name="Google Shape;477;p25"/>
            <p:cNvSpPr/>
            <p:nvPr/>
          </p:nvSpPr>
          <p:spPr>
            <a:xfrm>
              <a:off x="441885" y="503674"/>
              <a:ext cx="329105" cy="37646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78" name="Google Shape;478;p25"/>
            <p:cNvSpPr/>
            <p:nvPr/>
          </p:nvSpPr>
          <p:spPr>
            <a:xfrm>
              <a:off x="770991" y="629163"/>
              <a:ext cx="9096910" cy="50195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9" name="Google Shape;479;p25"/>
            <p:cNvSpPr txBox="1"/>
            <p:nvPr/>
          </p:nvSpPr>
          <p:spPr>
            <a:xfrm>
              <a:off x="785693" y="643865"/>
              <a:ext cx="9067506" cy="4725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Познание мира происходит в результате наблюдения, экспериментирования и рацио- нального анализа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80" name="Google Shape;480;p25"/>
            <p:cNvSpPr/>
            <p:nvPr/>
          </p:nvSpPr>
          <p:spPr>
            <a:xfrm>
              <a:off x="441885" y="503674"/>
              <a:ext cx="329105" cy="100391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1" name="Google Shape;481;p25"/>
            <p:cNvSpPr/>
            <p:nvPr/>
          </p:nvSpPr>
          <p:spPr>
            <a:xfrm>
              <a:off x="770991" y="1256611"/>
              <a:ext cx="9096910" cy="50195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" name="Google Shape;482;p25"/>
            <p:cNvSpPr txBox="1"/>
            <p:nvPr/>
          </p:nvSpPr>
          <p:spPr>
            <a:xfrm>
              <a:off x="785693" y="1271313"/>
              <a:ext cx="9067506" cy="4725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Человеческие существа являются неотъемлемой частью природы, результатом эво- люционного изменения, который никем не предопределён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83" name="Google Shape;483;p25"/>
            <p:cNvSpPr/>
            <p:nvPr/>
          </p:nvSpPr>
          <p:spPr>
            <a:xfrm>
              <a:off x="441885" y="503674"/>
              <a:ext cx="329105" cy="163136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4" name="Google Shape;484;p25"/>
            <p:cNvSpPr/>
            <p:nvPr/>
          </p:nvSpPr>
          <p:spPr>
            <a:xfrm>
              <a:off x="770991" y="1884058"/>
              <a:ext cx="9096910" cy="50195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5" name="Google Shape;485;p25"/>
            <p:cNvSpPr txBox="1"/>
            <p:nvPr/>
          </p:nvSpPr>
          <p:spPr>
            <a:xfrm>
              <a:off x="785693" y="1898760"/>
              <a:ext cx="9067506" cy="4725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Этические ценности происходят от тех человеческих потребностей и интересов, кото- рые проходят проверку опытом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86" name="Google Shape;486;p25"/>
            <p:cNvSpPr/>
            <p:nvPr/>
          </p:nvSpPr>
          <p:spPr>
            <a:xfrm>
              <a:off x="441885" y="503674"/>
              <a:ext cx="329105" cy="225881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7" name="Google Shape;487;p25"/>
            <p:cNvSpPr/>
            <p:nvPr/>
          </p:nvSpPr>
          <p:spPr>
            <a:xfrm>
              <a:off x="770991" y="2511506"/>
              <a:ext cx="9096910" cy="50195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" name="Google Shape;488;p25"/>
            <p:cNvSpPr txBox="1"/>
            <p:nvPr/>
          </p:nvSpPr>
          <p:spPr>
            <a:xfrm>
              <a:off x="785693" y="2526208"/>
              <a:ext cx="9067506" cy="4725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Жизнь приобретает смысл в служении личности гуманным идеалам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89" name="Google Shape;489;p25"/>
            <p:cNvSpPr/>
            <p:nvPr/>
          </p:nvSpPr>
          <p:spPr>
            <a:xfrm>
              <a:off x="441885" y="503674"/>
              <a:ext cx="329105" cy="288625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90" name="Google Shape;490;p25"/>
            <p:cNvSpPr/>
            <p:nvPr/>
          </p:nvSpPr>
          <p:spPr>
            <a:xfrm>
              <a:off x="770991" y="3138954"/>
              <a:ext cx="9096910" cy="50195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25"/>
            <p:cNvSpPr txBox="1"/>
            <p:nvPr/>
          </p:nvSpPr>
          <p:spPr>
            <a:xfrm>
              <a:off x="785693" y="3153656"/>
              <a:ext cx="9067506" cy="4725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Человеческие существа социальны по своей природе и находят смысл во взаимоотно- шениях между собой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2" name="Google Shape;492;p25"/>
            <p:cNvSpPr/>
            <p:nvPr/>
          </p:nvSpPr>
          <p:spPr>
            <a:xfrm>
              <a:off x="441885" y="503674"/>
              <a:ext cx="329105" cy="35137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93" name="Google Shape;493;p25"/>
            <p:cNvSpPr/>
            <p:nvPr/>
          </p:nvSpPr>
          <p:spPr>
            <a:xfrm>
              <a:off x="770991" y="3766401"/>
              <a:ext cx="9096910" cy="50195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25"/>
            <p:cNvSpPr txBox="1"/>
            <p:nvPr/>
          </p:nvSpPr>
          <p:spPr>
            <a:xfrm>
              <a:off x="785693" y="3781103"/>
              <a:ext cx="9067506" cy="4725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Работа на благо общества максимизирует счастье индивидуума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2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grpSp>
        <p:nvGrpSpPr>
          <p:cNvPr id="500" name="Google Shape;500;p26"/>
          <p:cNvGrpSpPr/>
          <p:nvPr/>
        </p:nvGrpSpPr>
        <p:grpSpPr>
          <a:xfrm>
            <a:off x="1186023" y="1397529"/>
            <a:ext cx="9818437" cy="5313770"/>
            <a:chOff x="81122" y="50"/>
            <a:chExt cx="9818437" cy="5313770"/>
          </a:xfrm>
        </p:grpSpPr>
        <p:sp>
          <p:nvSpPr>
            <p:cNvPr id="501" name="Google Shape;501;p26"/>
            <p:cNvSpPr/>
            <p:nvPr/>
          </p:nvSpPr>
          <p:spPr>
            <a:xfrm>
              <a:off x="7101096" y="4784884"/>
              <a:ext cx="91440" cy="126121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2" name="Google Shape;502;p26"/>
            <p:cNvSpPr/>
            <p:nvPr/>
          </p:nvSpPr>
          <p:spPr>
            <a:xfrm>
              <a:off x="7101096" y="4212886"/>
              <a:ext cx="91440" cy="169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3" name="Google Shape;503;p26"/>
            <p:cNvSpPr/>
            <p:nvPr/>
          </p:nvSpPr>
          <p:spPr>
            <a:xfrm>
              <a:off x="7101096" y="3640888"/>
              <a:ext cx="91440" cy="169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4" name="Google Shape;504;p26"/>
            <p:cNvSpPr/>
            <p:nvPr/>
          </p:nvSpPr>
          <p:spPr>
            <a:xfrm>
              <a:off x="7101096" y="3068891"/>
              <a:ext cx="91440" cy="169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5" name="Google Shape;505;p26"/>
            <p:cNvSpPr/>
            <p:nvPr/>
          </p:nvSpPr>
          <p:spPr>
            <a:xfrm>
              <a:off x="7101096" y="2496893"/>
              <a:ext cx="91440" cy="169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6" name="Google Shape;506;p26"/>
            <p:cNvSpPr/>
            <p:nvPr/>
          </p:nvSpPr>
          <p:spPr>
            <a:xfrm>
              <a:off x="7101096" y="1924895"/>
              <a:ext cx="91440" cy="169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7" name="Google Shape;507;p26"/>
            <p:cNvSpPr/>
            <p:nvPr/>
          </p:nvSpPr>
          <p:spPr>
            <a:xfrm>
              <a:off x="7101096" y="1017924"/>
              <a:ext cx="91440" cy="169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8" name="Google Shape;508;p26"/>
            <p:cNvSpPr/>
            <p:nvPr/>
          </p:nvSpPr>
          <p:spPr>
            <a:xfrm>
              <a:off x="4990341" y="402866"/>
              <a:ext cx="2156475" cy="21224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72173"/>
                  </a:lnTo>
                  <a:lnTo>
                    <a:pt x="120000" y="72173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9" name="Google Shape;509;p26"/>
            <p:cNvSpPr/>
            <p:nvPr/>
          </p:nvSpPr>
          <p:spPr>
            <a:xfrm>
              <a:off x="2107286" y="2114118"/>
              <a:ext cx="91440" cy="169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0" name="Google Shape;510;p26"/>
            <p:cNvSpPr/>
            <p:nvPr/>
          </p:nvSpPr>
          <p:spPr>
            <a:xfrm>
              <a:off x="2107286" y="974863"/>
              <a:ext cx="91440" cy="169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1" name="Google Shape;511;p26"/>
            <p:cNvSpPr/>
            <p:nvPr/>
          </p:nvSpPr>
          <p:spPr>
            <a:xfrm>
              <a:off x="2153006" y="402866"/>
              <a:ext cx="2837334" cy="16918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2" name="Google Shape;512;p26"/>
            <p:cNvSpPr/>
            <p:nvPr/>
          </p:nvSpPr>
          <p:spPr>
            <a:xfrm>
              <a:off x="820147" y="50"/>
              <a:ext cx="8340387" cy="40281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26"/>
            <p:cNvSpPr txBox="1"/>
            <p:nvPr/>
          </p:nvSpPr>
          <p:spPr>
            <a:xfrm>
              <a:off x="820147" y="50"/>
              <a:ext cx="8340387" cy="4028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Осмысление духовно-нравственного гуманизма в литературе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14" name="Google Shape;514;p26"/>
            <p:cNvSpPr/>
            <p:nvPr/>
          </p:nvSpPr>
          <p:spPr>
            <a:xfrm>
              <a:off x="81122" y="572048"/>
              <a:ext cx="4143769" cy="402815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26"/>
            <p:cNvSpPr txBox="1"/>
            <p:nvPr/>
          </p:nvSpPr>
          <p:spPr>
            <a:xfrm>
              <a:off x="100786" y="591712"/>
              <a:ext cx="4104441" cy="36348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Утопия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16" name="Google Shape;516;p26"/>
            <p:cNvSpPr/>
            <p:nvPr/>
          </p:nvSpPr>
          <p:spPr>
            <a:xfrm>
              <a:off x="81122" y="1144046"/>
              <a:ext cx="4143769" cy="97007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" name="Google Shape;517;p26"/>
            <p:cNvSpPr txBox="1"/>
            <p:nvPr/>
          </p:nvSpPr>
          <p:spPr>
            <a:xfrm>
              <a:off x="128477" y="1191401"/>
              <a:ext cx="4049059" cy="8753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 греч. «благое место». Изображение идеального общественного строя в прошлом или воображаемом будущем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18" name="Google Shape;518;p26"/>
            <p:cNvSpPr/>
            <p:nvPr/>
          </p:nvSpPr>
          <p:spPr>
            <a:xfrm>
              <a:off x="81122" y="2283300"/>
              <a:ext cx="4143769" cy="55951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" name="Google Shape;519;p26"/>
            <p:cNvSpPr txBox="1"/>
            <p:nvPr/>
          </p:nvSpPr>
          <p:spPr>
            <a:xfrm>
              <a:off x="81122" y="2283300"/>
              <a:ext cx="4143769" cy="55951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Томас Мор. Утопия. 1516 г. (самая известная)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20" name="Google Shape;520;p26"/>
            <p:cNvSpPr/>
            <p:nvPr/>
          </p:nvSpPr>
          <p:spPr>
            <a:xfrm>
              <a:off x="4394073" y="615109"/>
              <a:ext cx="5505486" cy="402815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26"/>
            <p:cNvSpPr txBox="1"/>
            <p:nvPr/>
          </p:nvSpPr>
          <p:spPr>
            <a:xfrm>
              <a:off x="4413737" y="634773"/>
              <a:ext cx="5466158" cy="36348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Антиутопия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22" name="Google Shape;522;p26"/>
            <p:cNvSpPr/>
            <p:nvPr/>
          </p:nvSpPr>
          <p:spPr>
            <a:xfrm>
              <a:off x="4394073" y="1187107"/>
              <a:ext cx="5505486" cy="737788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" name="Google Shape;523;p26"/>
            <p:cNvSpPr txBox="1"/>
            <p:nvPr/>
          </p:nvSpPr>
          <p:spPr>
            <a:xfrm>
              <a:off x="4430089" y="1223123"/>
              <a:ext cx="5433454" cy="66575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Описание нежелательного, отталкивающего или пугающего общества, действие зачастую происходит в будущем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24" name="Google Shape;524;p26"/>
            <p:cNvSpPr/>
            <p:nvPr/>
          </p:nvSpPr>
          <p:spPr>
            <a:xfrm>
              <a:off x="4394073" y="2094078"/>
              <a:ext cx="5505486" cy="40281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" name="Google Shape;525;p26"/>
            <p:cNvSpPr txBox="1"/>
            <p:nvPr/>
          </p:nvSpPr>
          <p:spPr>
            <a:xfrm>
              <a:off x="4394073" y="2094078"/>
              <a:ext cx="5505486" cy="4028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Евгений Замятин. Мы. 1920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26" name="Google Shape;526;p26"/>
            <p:cNvSpPr/>
            <p:nvPr/>
          </p:nvSpPr>
          <p:spPr>
            <a:xfrm>
              <a:off x="4394073" y="2666075"/>
              <a:ext cx="5505486" cy="40281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" name="Google Shape;527;p26"/>
            <p:cNvSpPr txBox="1"/>
            <p:nvPr/>
          </p:nvSpPr>
          <p:spPr>
            <a:xfrm>
              <a:off x="4394073" y="2666075"/>
              <a:ext cx="5505486" cy="4028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Олдос Хаксли. О дивный новый мир. 1931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28" name="Google Shape;528;p26"/>
            <p:cNvSpPr/>
            <p:nvPr/>
          </p:nvSpPr>
          <p:spPr>
            <a:xfrm>
              <a:off x="4394073" y="3238073"/>
              <a:ext cx="5505486" cy="40281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" name="Google Shape;529;p26"/>
            <p:cNvSpPr txBox="1"/>
            <p:nvPr/>
          </p:nvSpPr>
          <p:spPr>
            <a:xfrm>
              <a:off x="4394073" y="3238073"/>
              <a:ext cx="5505486" cy="4028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Джордж Оруэлл. Скотный двор. 1945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0" name="Google Shape;530;p26"/>
            <p:cNvSpPr/>
            <p:nvPr/>
          </p:nvSpPr>
          <p:spPr>
            <a:xfrm>
              <a:off x="4394073" y="3810071"/>
              <a:ext cx="5505486" cy="40281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" name="Google Shape;531;p26"/>
            <p:cNvSpPr txBox="1"/>
            <p:nvPr/>
          </p:nvSpPr>
          <p:spPr>
            <a:xfrm>
              <a:off x="4394073" y="3810071"/>
              <a:ext cx="5505486" cy="4028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Джордж Оруэлл. 1984. 1949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2" name="Google Shape;532;p26"/>
            <p:cNvSpPr/>
            <p:nvPr/>
          </p:nvSpPr>
          <p:spPr>
            <a:xfrm>
              <a:off x="4394073" y="4382069"/>
              <a:ext cx="5505486" cy="40281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" name="Google Shape;533;p26"/>
            <p:cNvSpPr txBox="1"/>
            <p:nvPr/>
          </p:nvSpPr>
          <p:spPr>
            <a:xfrm>
              <a:off x="4394073" y="4382069"/>
              <a:ext cx="5505486" cy="4028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Рэй Бредбери. 451 градус по Фаренгейту. 1953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4" name="Google Shape;534;p26"/>
            <p:cNvSpPr/>
            <p:nvPr/>
          </p:nvSpPr>
          <p:spPr>
            <a:xfrm>
              <a:off x="4394073" y="4911005"/>
              <a:ext cx="5505486" cy="40281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" name="Google Shape;535;p26"/>
            <p:cNvSpPr txBox="1"/>
            <p:nvPr/>
          </p:nvSpPr>
          <p:spPr>
            <a:xfrm>
              <a:off x="4394073" y="4911005"/>
              <a:ext cx="5505486" cy="4028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Энтони Берджесс. Заводной Апельсин. 1952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02d6eec41f_0_3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pic>
        <p:nvPicPr>
          <p:cNvPr id="542" name="Google Shape;542;g302d6eec41f_0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1478100"/>
            <a:ext cx="9980699" cy="537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302d6eec41f_0_12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pic>
        <p:nvPicPr>
          <p:cNvPr id="549" name="Google Shape;549;g302d6eec41f_0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1428925"/>
            <a:ext cx="9980701" cy="528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mbria"/>
              <a:buNone/>
            </a:pPr>
            <a:r>
              <a:rPr lang="ru-RU" sz="3400">
                <a:latin typeface="Cambria"/>
                <a:ea typeface="Cambria"/>
                <a:cs typeface="Cambria"/>
                <a:sym typeface="Cambria"/>
              </a:rPr>
              <a:t>Проявления прогресса и регресса в современном мире</a:t>
            </a:r>
            <a:endParaRPr/>
          </a:p>
        </p:txBody>
      </p:sp>
      <p:grpSp>
        <p:nvGrpSpPr>
          <p:cNvPr id="139" name="Google Shape;139;p3"/>
          <p:cNvGrpSpPr/>
          <p:nvPr/>
        </p:nvGrpSpPr>
        <p:grpSpPr>
          <a:xfrm>
            <a:off x="1957761" y="1595891"/>
            <a:ext cx="8130307" cy="2225608"/>
            <a:chOff x="1961" y="250169"/>
            <a:chExt cx="8130307" cy="2225608"/>
          </a:xfrm>
        </p:grpSpPr>
        <p:sp>
          <p:nvSpPr>
            <p:cNvPr id="140" name="Google Shape;140;p3"/>
            <p:cNvSpPr/>
            <p:nvPr/>
          </p:nvSpPr>
          <p:spPr>
            <a:xfrm>
              <a:off x="4067115" y="1067688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1" name="Google Shape;141;p3"/>
            <p:cNvSpPr/>
            <p:nvPr/>
          </p:nvSpPr>
          <p:spPr>
            <a:xfrm>
              <a:off x="1841397" y="1067688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2" name="Google Shape;142;p3"/>
            <p:cNvSpPr/>
            <p:nvPr/>
          </p:nvSpPr>
          <p:spPr>
            <a:xfrm>
              <a:off x="1932320" y="250169"/>
              <a:ext cx="4269588" cy="81751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3"/>
            <p:cNvSpPr txBox="1"/>
            <p:nvPr/>
          </p:nvSpPr>
          <p:spPr>
            <a:xfrm>
              <a:off x="1932320" y="250169"/>
              <a:ext cx="4269588" cy="81751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Формы социальной динамики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3"/>
            <p:cNvSpPr txBox="1"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прогресс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4453396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3"/>
            <p:cNvSpPr txBox="1"/>
            <p:nvPr/>
          </p:nvSpPr>
          <p:spPr>
            <a:xfrm>
              <a:off x="4453396" y="1840252"/>
              <a:ext cx="3678872" cy="6355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регресс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descr="ÐÐÐ ÐÑÐ¾Ð³ÑÐµÑÑ Ð³. ÐÐ²Ð°Ð½Ð¾Ð²Ð¾ - Ð¿ÑÐ¾Ð¸Ð·Ð²Ð¾Ð´ÑÑÐ²Ð¾ Ð¸ Ð¿ÑÐ¾Ð´Ð°Ð¶Ð° Ð¾Ð¿ÑÐ¾Ð¼ Ð¿Ð°ÐºÐµÑÐ¾Ð² ÐÐ, ÐÐÐ,  ÐÐÐ,ÐÐÐ¥." id="148" name="Google Shape;14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55800" y="3963628"/>
            <a:ext cx="3683000" cy="249561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Ð§ÑÐ¾ ÑÐ°ÐºÐ¾Ðµ ÑÐµÐ³ÑÐµÑÑ, Ð¿Ð¾Ð½ÑÑÐ¸Ðµ Ð¸ Ð¿ÑÐ¸Ð·Ð½Ð°ÐºÐ¸" id="149" name="Google Shape;149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58309" y="3963628"/>
            <a:ext cx="3631721" cy="249680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302d6eec41f_0_20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Гуманизм как мера общественного прогресса</a:t>
            </a:r>
            <a:endParaRPr/>
          </a:p>
        </p:txBody>
      </p:sp>
      <p:pic>
        <p:nvPicPr>
          <p:cNvPr id="556" name="Google Shape;556;g302d6eec41f_0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1428925"/>
            <a:ext cx="9980701" cy="527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2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Литература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63" name="Google Shape;563;p27"/>
          <p:cNvSpPr txBox="1"/>
          <p:nvPr>
            <p:ph idx="1" type="body"/>
          </p:nvPr>
        </p:nvSpPr>
        <p:spPr>
          <a:xfrm>
            <a:off x="1104899" y="1683945"/>
            <a:ext cx="6098157" cy="10502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>
                <a:latin typeface="Cambria"/>
                <a:ea typeface="Cambria"/>
                <a:cs typeface="Cambria"/>
                <a:sym typeface="Cambria"/>
              </a:rPr>
              <a:t>Чуприс О.И. и др. Обществоведение: Учебное пособие для 11 класса. – Минск: Адукацыя і выхаванне, 2021, §1.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564" name="Google Shape;56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82301" y="1683945"/>
            <a:ext cx="3803281" cy="488993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mbria"/>
              <a:buNone/>
            </a:pPr>
            <a:r>
              <a:rPr lang="ru-RU" sz="3400">
                <a:latin typeface="Cambria"/>
                <a:ea typeface="Cambria"/>
                <a:cs typeface="Cambria"/>
                <a:sym typeface="Cambria"/>
              </a:rPr>
              <a:t>Проявления прогресса и регресса в современном мире</a:t>
            </a:r>
            <a:endParaRPr/>
          </a:p>
        </p:txBody>
      </p:sp>
      <p:grpSp>
        <p:nvGrpSpPr>
          <p:cNvPr id="155" name="Google Shape;155;p4"/>
          <p:cNvGrpSpPr/>
          <p:nvPr/>
        </p:nvGrpSpPr>
        <p:grpSpPr>
          <a:xfrm>
            <a:off x="1955800" y="2024309"/>
            <a:ext cx="3678872" cy="1564280"/>
            <a:chOff x="1961" y="1840252"/>
            <a:chExt cx="3678872" cy="635525"/>
          </a:xfrm>
        </p:grpSpPr>
        <p:sp>
          <p:nvSpPr>
            <p:cNvPr id="156" name="Google Shape;156;p4"/>
            <p:cNvSpPr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4"/>
            <p:cNvSpPr txBox="1"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Прогресс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(от лат. progressus - движение вперёд) – это поступательное движение к лучшему, более сложному, совершенному, от низших  ступеней к высшим</a:t>
              </a:r>
              <a:endParaRPr/>
            </a:p>
          </p:txBody>
        </p:sp>
      </p:grpSp>
      <p:grpSp>
        <p:nvGrpSpPr>
          <p:cNvPr id="158" name="Google Shape;158;p4"/>
          <p:cNvGrpSpPr/>
          <p:nvPr/>
        </p:nvGrpSpPr>
        <p:grpSpPr>
          <a:xfrm>
            <a:off x="6700329" y="2024308"/>
            <a:ext cx="3678872" cy="1564280"/>
            <a:chOff x="1961" y="1840252"/>
            <a:chExt cx="3678872" cy="635525"/>
          </a:xfrm>
        </p:grpSpPr>
        <p:sp>
          <p:nvSpPr>
            <p:cNvPr id="159" name="Google Shape;159;p4"/>
            <p:cNvSpPr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4"/>
            <p:cNvSpPr txBox="1"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Регресс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(от лат. regressus - возвращение, движение назад) – это  переход от более высоких  форм развития к низшим, движение назад, деградация, изменение к  худшему</a:t>
              </a:r>
              <a:endParaRPr/>
            </a:p>
          </p:txBody>
        </p:sp>
      </p:grpSp>
      <p:sp>
        <p:nvSpPr>
          <p:cNvPr id="161" name="Google Shape;161;p4"/>
          <p:cNvSpPr/>
          <p:nvPr/>
        </p:nvSpPr>
        <p:spPr>
          <a:xfrm rot="5400000">
            <a:off x="5672514" y="339713"/>
            <a:ext cx="989975" cy="7487727"/>
          </a:xfrm>
          <a:prstGeom prst="rightBrace">
            <a:avLst>
              <a:gd fmla="val 81528" name="adj1"/>
              <a:gd fmla="val 50119" name="adj2"/>
            </a:avLst>
          </a:prstGeom>
          <a:noFill/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4"/>
          <p:cNvSpPr/>
          <p:nvPr/>
        </p:nvSpPr>
        <p:spPr>
          <a:xfrm>
            <a:off x="5887381" y="4658264"/>
            <a:ext cx="560238" cy="552091"/>
          </a:xfrm>
          <a:prstGeom prst="mathPlus">
            <a:avLst>
              <a:gd fmla="val 23520" name="adj1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3" name="Google Shape;163;p4"/>
          <p:cNvGrpSpPr/>
          <p:nvPr/>
        </p:nvGrpSpPr>
        <p:grpSpPr>
          <a:xfrm>
            <a:off x="1955800" y="4596846"/>
            <a:ext cx="3678872" cy="674924"/>
            <a:chOff x="1961" y="1840252"/>
            <a:chExt cx="3678872" cy="635525"/>
          </a:xfrm>
        </p:grpSpPr>
        <p:sp>
          <p:nvSpPr>
            <p:cNvPr id="164" name="Google Shape;164;p4"/>
            <p:cNvSpPr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4"/>
            <p:cNvSpPr txBox="1"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количественные изменения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66" name="Google Shape;166;p4"/>
          <p:cNvGrpSpPr/>
          <p:nvPr/>
        </p:nvGrpSpPr>
        <p:grpSpPr>
          <a:xfrm>
            <a:off x="6700329" y="4596846"/>
            <a:ext cx="3678872" cy="674924"/>
            <a:chOff x="1961" y="1840252"/>
            <a:chExt cx="3678872" cy="635525"/>
          </a:xfrm>
        </p:grpSpPr>
        <p:sp>
          <p:nvSpPr>
            <p:cNvPr id="167" name="Google Shape;167;p4"/>
            <p:cNvSpPr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4"/>
            <p:cNvSpPr txBox="1"/>
            <p:nvPr/>
          </p:nvSpPr>
          <p:spPr>
            <a:xfrm>
              <a:off x="1961" y="1840252"/>
              <a:ext cx="3678872" cy="6355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качественные изменения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/>
          </a:p>
        </p:txBody>
      </p:sp>
      <p:pic>
        <p:nvPicPr>
          <p:cNvPr id="174" name="Google Shape;17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28763" y="1471162"/>
            <a:ext cx="4056819" cy="525672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175" name="Google Shape;175;p5"/>
          <p:cNvSpPr txBox="1"/>
          <p:nvPr/>
        </p:nvSpPr>
        <p:spPr>
          <a:xfrm>
            <a:off x="3647388" y="6372016"/>
            <a:ext cx="3381375" cy="31399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Роберт Нисбет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6" name="Google Shape;176;p5"/>
          <p:cNvSpPr txBox="1"/>
          <p:nvPr/>
        </p:nvSpPr>
        <p:spPr>
          <a:xfrm>
            <a:off x="1104900" y="1471162"/>
            <a:ext cx="5707093" cy="2031163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Американский социолог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Роберт Нисбет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 своём ис- следовании «Прогресс. История идеи» (1980 г.) опре- деляет прогресс как идею о том, что «человечество медленно, постепенно и  долго выползало из перво- начальных условий страха, отсутствия культуры, невежества, поднимаясь к более высоким уровням развития».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7" name="Google Shape;177;p5"/>
          <p:cNvSpPr txBox="1"/>
          <p:nvPr/>
        </p:nvSpPr>
        <p:spPr>
          <a:xfrm>
            <a:off x="1104900" y="4254051"/>
            <a:ext cx="5724346" cy="935608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Общественный прогресс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 это переход от менее со- вершенных форм человеческой деятельности к бо-лее совершенным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8" name="Google Shape;178;p5"/>
          <p:cNvSpPr txBox="1"/>
          <p:nvPr/>
        </p:nvSpPr>
        <p:spPr>
          <a:xfrm>
            <a:off x="1104899" y="5399027"/>
            <a:ext cx="5707093" cy="648090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Стагнация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(от лат. stagnum - стоячая вода) - это пе- риод застойных явлений в общественном развитии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/>
          </a:p>
        </p:txBody>
      </p:sp>
      <p:graphicFrame>
        <p:nvGraphicFramePr>
          <p:cNvPr id="184" name="Google Shape;184;p6"/>
          <p:cNvGraphicFramePr/>
          <p:nvPr/>
        </p:nvGraphicFramePr>
        <p:xfrm>
          <a:off x="1104900" y="1517770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{C6A6BF98-ADF7-414A-8F1F-1B8E79382315}</a:tableStyleId>
              </a:tblPr>
              <a:tblGrid>
                <a:gridCol w="3074000"/>
                <a:gridCol w="6906675"/>
              </a:tblGrid>
              <a:tr h="4269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Противоречивость общественного прогресса</a:t>
                      </a:r>
                      <a:endParaRPr sz="20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985300">
                <a:tc rowSpan="2"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Прогресс в одной области не является прогрессом в другой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Рост производства положительно влияет на материальное бла- гополучие людей, но оказывает отрицательное влияние на эко- логию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89700">
                <a:tc vMerge="1"/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Технические устройства облегчают работу и быт человека, но оказывают неблагоприятное влияние на его здоровье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98530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Прогресс сегодня может обернуться катастрофой завтра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Открытия в области ядерной физики (рентгеновские лучи, де- ление ядер урана) привело к созданию оружия массового пора- жения (ядерное оружие)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89700">
                <a:tc rowSpan="2"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Прогресс в одной стране не влечёт прогресс в другой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Тамерлан способствовал развитию своей страны, но грабил и разорял чужие земли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985300">
                <a:tc vMerge="1"/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Колонизация европейцами Азии и Африки способствовала рос- ту богатств и уровня развития народов Европы, но вела к разо- рению и стагнации общественной жизни в странах Востока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/>
          </a:p>
        </p:txBody>
      </p:sp>
      <p:grpSp>
        <p:nvGrpSpPr>
          <p:cNvPr id="190" name="Google Shape;190;p7"/>
          <p:cNvGrpSpPr/>
          <p:nvPr/>
        </p:nvGrpSpPr>
        <p:grpSpPr>
          <a:xfrm>
            <a:off x="2692798" y="1441276"/>
            <a:ext cx="6804884" cy="5183143"/>
            <a:chOff x="1587898" y="665"/>
            <a:chExt cx="6804884" cy="5183143"/>
          </a:xfrm>
        </p:grpSpPr>
        <p:sp>
          <p:nvSpPr>
            <p:cNvPr id="191" name="Google Shape;191;p7"/>
            <p:cNvSpPr/>
            <p:nvPr/>
          </p:nvSpPr>
          <p:spPr>
            <a:xfrm>
              <a:off x="1587898" y="665"/>
              <a:ext cx="3997996" cy="60978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7"/>
            <p:cNvSpPr txBox="1"/>
            <p:nvPr/>
          </p:nvSpPr>
          <p:spPr>
            <a:xfrm>
              <a:off x="1605758" y="18525"/>
              <a:ext cx="3962276" cy="5740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Критерии прогресса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3" name="Google Shape;193;p7"/>
            <p:cNvSpPr/>
            <p:nvPr/>
          </p:nvSpPr>
          <p:spPr>
            <a:xfrm>
              <a:off x="1987698" y="610447"/>
              <a:ext cx="399799" cy="45733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94" name="Google Shape;194;p7"/>
            <p:cNvSpPr/>
            <p:nvPr/>
          </p:nvSpPr>
          <p:spPr>
            <a:xfrm>
              <a:off x="2387497" y="762892"/>
              <a:ext cx="6005285" cy="60978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7"/>
            <p:cNvSpPr txBox="1"/>
            <p:nvPr/>
          </p:nvSpPr>
          <p:spPr>
            <a:xfrm>
              <a:off x="2405357" y="780752"/>
              <a:ext cx="5969565" cy="5740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прогресс науки и техники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6" name="Google Shape;196;p7"/>
            <p:cNvSpPr/>
            <p:nvPr/>
          </p:nvSpPr>
          <p:spPr>
            <a:xfrm>
              <a:off x="1987698" y="610447"/>
              <a:ext cx="399799" cy="121956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97" name="Google Shape;197;p7"/>
            <p:cNvSpPr/>
            <p:nvPr/>
          </p:nvSpPr>
          <p:spPr>
            <a:xfrm>
              <a:off x="2387497" y="1525119"/>
              <a:ext cx="6005285" cy="60978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7"/>
            <p:cNvSpPr txBox="1"/>
            <p:nvPr/>
          </p:nvSpPr>
          <p:spPr>
            <a:xfrm>
              <a:off x="2405357" y="1542979"/>
              <a:ext cx="5969565" cy="5740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увеличение производственных показателей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9" name="Google Shape;199;p7"/>
            <p:cNvSpPr/>
            <p:nvPr/>
          </p:nvSpPr>
          <p:spPr>
            <a:xfrm>
              <a:off x="1987698" y="610447"/>
              <a:ext cx="399799" cy="198179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0" name="Google Shape;200;p7"/>
            <p:cNvSpPr/>
            <p:nvPr/>
          </p:nvSpPr>
          <p:spPr>
            <a:xfrm>
              <a:off x="2387497" y="2287346"/>
              <a:ext cx="6005285" cy="60978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7"/>
            <p:cNvSpPr txBox="1"/>
            <p:nvPr/>
          </p:nvSpPr>
          <p:spPr>
            <a:xfrm>
              <a:off x="2405357" y="2305206"/>
              <a:ext cx="5969565" cy="5740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демократизация общества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2" name="Google Shape;202;p7"/>
            <p:cNvSpPr/>
            <p:nvPr/>
          </p:nvSpPr>
          <p:spPr>
            <a:xfrm>
              <a:off x="1987698" y="610447"/>
              <a:ext cx="399799" cy="274401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3" name="Google Shape;203;p7"/>
            <p:cNvSpPr/>
            <p:nvPr/>
          </p:nvSpPr>
          <p:spPr>
            <a:xfrm>
              <a:off x="2387497" y="3049573"/>
              <a:ext cx="6005285" cy="60978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7"/>
            <p:cNvSpPr txBox="1"/>
            <p:nvPr/>
          </p:nvSpPr>
          <p:spPr>
            <a:xfrm>
              <a:off x="2405357" y="3067433"/>
              <a:ext cx="5969565" cy="5740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увеличение продолжительности жизни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5" name="Google Shape;205;p7"/>
            <p:cNvSpPr/>
            <p:nvPr/>
          </p:nvSpPr>
          <p:spPr>
            <a:xfrm>
              <a:off x="1987698" y="610447"/>
              <a:ext cx="399799" cy="350624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6" name="Google Shape;206;p7"/>
            <p:cNvSpPr/>
            <p:nvPr/>
          </p:nvSpPr>
          <p:spPr>
            <a:xfrm>
              <a:off x="2387497" y="3811800"/>
              <a:ext cx="6005285" cy="60978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7"/>
            <p:cNvSpPr txBox="1"/>
            <p:nvPr/>
          </p:nvSpPr>
          <p:spPr>
            <a:xfrm>
              <a:off x="2405357" y="3829660"/>
              <a:ext cx="5969565" cy="5740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развитие общедоступного качественного образования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8" name="Google Shape;208;p7"/>
            <p:cNvSpPr/>
            <p:nvPr/>
          </p:nvSpPr>
          <p:spPr>
            <a:xfrm>
              <a:off x="1987698" y="610447"/>
              <a:ext cx="399799" cy="426847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9" name="Google Shape;209;p7"/>
            <p:cNvSpPr/>
            <p:nvPr/>
          </p:nvSpPr>
          <p:spPr>
            <a:xfrm>
              <a:off x="2387497" y="4574027"/>
              <a:ext cx="6005285" cy="60978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7"/>
            <p:cNvSpPr txBox="1"/>
            <p:nvPr/>
          </p:nvSpPr>
          <p:spPr>
            <a:xfrm>
              <a:off x="2405357" y="4591887"/>
              <a:ext cx="5969565" cy="5740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гуманизм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/>
          </a:p>
        </p:txBody>
      </p:sp>
      <p:grpSp>
        <p:nvGrpSpPr>
          <p:cNvPr id="216" name="Google Shape;216;p8"/>
          <p:cNvGrpSpPr/>
          <p:nvPr/>
        </p:nvGrpSpPr>
        <p:grpSpPr>
          <a:xfrm>
            <a:off x="1957761" y="1506216"/>
            <a:ext cx="8130307" cy="4837606"/>
            <a:chOff x="1961" y="160494"/>
            <a:chExt cx="8130307" cy="4837606"/>
          </a:xfrm>
        </p:grpSpPr>
        <p:sp>
          <p:nvSpPr>
            <p:cNvPr id="217" name="Google Shape;217;p8"/>
            <p:cNvSpPr/>
            <p:nvPr/>
          </p:nvSpPr>
          <p:spPr>
            <a:xfrm>
              <a:off x="6247112" y="2386101"/>
              <a:ext cx="91440" cy="77256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med" w="med" type="triangle"/>
            </a:ln>
          </p:spPr>
        </p:sp>
        <p:sp>
          <p:nvSpPr>
            <p:cNvPr id="218" name="Google Shape;218;p8"/>
            <p:cNvSpPr/>
            <p:nvPr/>
          </p:nvSpPr>
          <p:spPr>
            <a:xfrm>
              <a:off x="4067115" y="978013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19" name="Google Shape;219;p8"/>
            <p:cNvSpPr/>
            <p:nvPr/>
          </p:nvSpPr>
          <p:spPr>
            <a:xfrm>
              <a:off x="1795677" y="2386101"/>
              <a:ext cx="91440" cy="77256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med" w="med" type="triangle"/>
            </a:ln>
          </p:spPr>
        </p:sp>
        <p:sp>
          <p:nvSpPr>
            <p:cNvPr id="220" name="Google Shape;220;p8"/>
            <p:cNvSpPr/>
            <p:nvPr/>
          </p:nvSpPr>
          <p:spPr>
            <a:xfrm>
              <a:off x="1841397" y="978013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1" name="Google Shape;221;p8"/>
            <p:cNvSpPr/>
            <p:nvPr/>
          </p:nvSpPr>
          <p:spPr>
            <a:xfrm>
              <a:off x="2794960" y="160494"/>
              <a:ext cx="2544308" cy="81751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8"/>
            <p:cNvSpPr txBox="1"/>
            <p:nvPr/>
          </p:nvSpPr>
          <p:spPr>
            <a:xfrm>
              <a:off x="2794960" y="160494"/>
              <a:ext cx="2544308" cy="81751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Прогресс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1961" y="1750576"/>
              <a:ext cx="3678872" cy="635525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8"/>
            <p:cNvSpPr txBox="1"/>
            <p:nvPr/>
          </p:nvSpPr>
          <p:spPr>
            <a:xfrm>
              <a:off x="32985" y="1781600"/>
              <a:ext cx="3616824" cy="57347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научно-технический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8"/>
            <p:cNvSpPr txBox="1"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Исторически – сначала техничес- кий прогресс; с развитием науки – научно-технический. Мерой яв- ляется развитие техники и техно- логий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4453396" y="1750576"/>
              <a:ext cx="3678872" cy="635525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8"/>
            <p:cNvSpPr txBox="1"/>
            <p:nvPr/>
          </p:nvSpPr>
          <p:spPr>
            <a:xfrm>
              <a:off x="4484420" y="1781600"/>
              <a:ext cx="3616824" cy="57347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духовно-нравственный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9" name="Google Shape;229;p8"/>
            <p:cNvSpPr/>
            <p:nvPr/>
          </p:nvSpPr>
          <p:spPr>
            <a:xfrm>
              <a:off x="4453396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8"/>
            <p:cNvSpPr txBox="1"/>
            <p:nvPr/>
          </p:nvSpPr>
          <p:spPr>
            <a:xfrm>
              <a:off x="4453396" y="3158664"/>
              <a:ext cx="3678872" cy="183943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Мерой прогресса является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гума- низм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(от лат. humanus – челове- ческий; humanitas – человечность) – признание ценности человека как личности, его права на свобо- ду, счастье и развитие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Общественный прогресс и его критерии</a:t>
            </a:r>
            <a:endParaRPr/>
          </a:p>
        </p:txBody>
      </p:sp>
      <p:grpSp>
        <p:nvGrpSpPr>
          <p:cNvPr id="236" name="Google Shape;236;p9"/>
          <p:cNvGrpSpPr/>
          <p:nvPr/>
        </p:nvGrpSpPr>
        <p:grpSpPr>
          <a:xfrm>
            <a:off x="2331049" y="2310876"/>
            <a:ext cx="7444596" cy="958537"/>
            <a:chOff x="1961" y="3158664"/>
            <a:chExt cx="3678872" cy="1839436"/>
          </a:xfrm>
        </p:grpSpPr>
        <p:sp>
          <p:nvSpPr>
            <p:cNvPr id="237" name="Google Shape;237;p9"/>
            <p:cNvSpPr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9"/>
            <p:cNvSpPr txBox="1"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Научно-технический прогресс (НТП)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это процесс поступательного взаимосвязанного развития науки, техники и технологии, производства и сферы потребления</a:t>
              </a:r>
              <a:endParaRPr/>
            </a:p>
          </p:txBody>
        </p:sp>
      </p:grpSp>
      <p:grpSp>
        <p:nvGrpSpPr>
          <p:cNvPr id="239" name="Google Shape;239;p9"/>
          <p:cNvGrpSpPr/>
          <p:nvPr/>
        </p:nvGrpSpPr>
        <p:grpSpPr>
          <a:xfrm>
            <a:off x="2331049" y="3578959"/>
            <a:ext cx="3540664" cy="2010959"/>
            <a:chOff x="1961" y="3158664"/>
            <a:chExt cx="3678872" cy="1839436"/>
          </a:xfrm>
        </p:grpSpPr>
        <p:sp>
          <p:nvSpPr>
            <p:cNvPr id="240" name="Google Shape;240;p9"/>
            <p:cNvSpPr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9"/>
            <p:cNvSpPr txBox="1"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Техника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(от греч. τεχνικός - искусство, мастерство, умение) - это вся совокупность средств, с помощью которых человек воз- действует на предмет труда в процессе производственной деятельности</a:t>
              </a:r>
              <a:endParaRPr/>
            </a:p>
          </p:txBody>
        </p:sp>
      </p:grpSp>
      <p:grpSp>
        <p:nvGrpSpPr>
          <p:cNvPr id="242" name="Google Shape;242;p9"/>
          <p:cNvGrpSpPr/>
          <p:nvPr/>
        </p:nvGrpSpPr>
        <p:grpSpPr>
          <a:xfrm>
            <a:off x="6234981" y="3578959"/>
            <a:ext cx="3540664" cy="2010959"/>
            <a:chOff x="1961" y="3158664"/>
            <a:chExt cx="3678872" cy="1839436"/>
          </a:xfrm>
        </p:grpSpPr>
        <p:sp>
          <p:nvSpPr>
            <p:cNvPr id="243" name="Google Shape;243;p9"/>
            <p:cNvSpPr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Google Shape;244;p9"/>
            <p:cNvSpPr txBox="1"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Технология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– это совокупность методов обработки, изменения свойств исходного материала в процессе его добычи, производ- ства, транспортировки, хранения продукции</a:t>
              </a:r>
              <a:endParaRPr/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2014-04-17T22:28:38Z</dcterms:created>
  <dc:creator>Ситник П.В.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05.11.2023</vt:lpwstr>
  </property>
</Properties>
</file>