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6858000" cx="12192000"/>
  <p:notesSz cx="6858000" cy="9144000"/>
  <p:embeddedFontLst>
    <p:embeddedFont>
      <p:font typeface="Cambria Math"/>
      <p:regular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7" roundtripDataSignature="AMtx7mjIVVkvBRYtCHrD/v5gGGvtBUZ4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41E974-36E4-412C-B749-543087F31A9B}">
  <a:tblStyle styleId="{EC41E974-36E4-412C-B749-543087F31A9B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customschemas.google.com/relationships/presentationmetadata" Target="metadata"/><Relationship Id="rId14" Type="http://schemas.openxmlformats.org/officeDocument/2006/relationships/slide" Target="slides/slide8.xml"/><Relationship Id="rId36" Type="http://schemas.openxmlformats.org/officeDocument/2006/relationships/font" Target="fonts/CambriaMath-regular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2" name="Google Shape;43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7" name="Google Shape;577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d39c9c60c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2d39c9c60c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3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3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3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3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3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3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4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4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4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4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4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4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4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4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.jp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mbria"/>
              <a:buNone/>
            </a:pPr>
            <a:r>
              <a:rPr b="1" lang="ru-RU" sz="5400" cap="none">
                <a:latin typeface="Cambria"/>
                <a:ea typeface="Cambria"/>
                <a:cs typeface="Cambria"/>
                <a:sym typeface="Cambria"/>
              </a:rPr>
              <a:t>Общество как система</a:t>
            </a:r>
            <a:endParaRPr b="1" sz="54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981360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Frank Musuruca - Audit Associate - PwC | LinkedIn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14574" t="0"/>
          <a:stretch/>
        </p:blipFill>
        <p:spPr>
          <a:xfrm>
            <a:off x="6795834" y="1310657"/>
            <a:ext cx="5396166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Сферы жизни общества и социальные институты</a:t>
            </a:r>
            <a:endParaRPr/>
          </a:p>
        </p:txBody>
      </p:sp>
      <p:pic>
        <p:nvPicPr>
          <p:cNvPr descr="Ð¡Ð¿ÐµÐ½ÑÐµÑ, ÐÐµÑÐ±ÐµÑÑ â ÐÐ¸ÐºÐ¸Ð¿ÐµÐ´Ð¸Ñ" id="243" name="Google Shape;243;p9"/>
          <p:cNvPicPr preferRelativeResize="0"/>
          <p:nvPr/>
        </p:nvPicPr>
        <p:blipFill rotWithShape="1">
          <a:blip r:embed="rId3">
            <a:alphaModFix/>
          </a:blip>
          <a:srcRect b="0" l="0" r="0" t="9320"/>
          <a:stretch/>
        </p:blipFill>
        <p:spPr>
          <a:xfrm>
            <a:off x="7211683" y="1342358"/>
            <a:ext cx="3873899" cy="54132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4" name="Google Shape;244;p9"/>
          <p:cNvSpPr txBox="1"/>
          <p:nvPr/>
        </p:nvSpPr>
        <p:spPr>
          <a:xfrm>
            <a:off x="1168553" y="1427032"/>
            <a:ext cx="5913734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Понятие «социальный институт» ввёл в научный оборот английский социолог XIX в.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Герберт Спенсер</a:t>
            </a:r>
            <a:endParaRPr b="1"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5" name="Google Shape;245;p9"/>
          <p:cNvSpPr txBox="1"/>
          <p:nvPr/>
        </p:nvSpPr>
        <p:spPr>
          <a:xfrm>
            <a:off x="1168553" y="3789780"/>
            <a:ext cx="59136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Социальный институт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– это форма организации сов- местной жизнедеятельности людей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6" name="Google Shape;246;p9"/>
          <p:cNvSpPr txBox="1"/>
          <p:nvPr/>
        </p:nvSpPr>
        <p:spPr>
          <a:xfrm>
            <a:off x="1168553" y="2506624"/>
            <a:ext cx="59136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Необходимостью удовлетворения различных потреб- ностей общества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7" name="Google Shape;247;p9"/>
          <p:cNvSpPr txBox="1"/>
          <p:nvPr/>
        </p:nvSpPr>
        <p:spPr>
          <a:xfrm>
            <a:off x="1168553" y="5105168"/>
            <a:ext cx="59136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Влияют на поведение людей посредством установлен- ных правил, норм, санкций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8" name="Google Shape;248;p9"/>
          <p:cNvSpPr/>
          <p:nvPr/>
        </p:nvSpPr>
        <p:spPr>
          <a:xfrm>
            <a:off x="3878824" y="3177592"/>
            <a:ext cx="524669" cy="572795"/>
          </a:xfrm>
          <a:prstGeom prst="downArrow">
            <a:avLst>
              <a:gd fmla="val 50000" name="adj1"/>
              <a:gd fmla="val 5863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9"/>
          <p:cNvSpPr/>
          <p:nvPr/>
        </p:nvSpPr>
        <p:spPr>
          <a:xfrm>
            <a:off x="3878823" y="4487155"/>
            <a:ext cx="524669" cy="572795"/>
          </a:xfrm>
          <a:prstGeom prst="downArrow">
            <a:avLst>
              <a:gd fmla="val 50000" name="adj1"/>
              <a:gd fmla="val 5863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9"/>
          <p:cNvSpPr txBox="1"/>
          <p:nvPr/>
        </p:nvSpPr>
        <p:spPr>
          <a:xfrm>
            <a:off x="4141158" y="6420556"/>
            <a:ext cx="3070525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Герберт Спенсер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Сферы жизни общества и социальные институты</a:t>
            </a:r>
            <a:endParaRPr/>
          </a:p>
        </p:txBody>
      </p:sp>
      <p:graphicFrame>
        <p:nvGraphicFramePr>
          <p:cNvPr id="256" name="Google Shape;256;p10"/>
          <p:cNvGraphicFramePr/>
          <p:nvPr/>
        </p:nvGraphicFramePr>
        <p:xfrm>
          <a:off x="1104900" y="16310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{EC41E974-36E4-412C-B749-543087F31A9B}</a:tableStyleId>
              </a:tblPr>
              <a:tblGrid>
                <a:gridCol w="2052300"/>
                <a:gridCol w="2676925"/>
                <a:gridCol w="5251450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институты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Сфера жизни общества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институты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Их значение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сфера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Семья. Медицина.  Со- циальное  обеспечение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Обеспечивают воспроизводство человеческого рода, сохранение здоровья людей, помощь боль- ным и пожилым людям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Экономическая сфера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Собственность. Произ- водство. Финансовые учреждения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Обеспечивают условия, благоприятствующие производству, распределению, обмену и потреб- лению жизненных благ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 сфера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Государство. Право. По- литические партии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Обеспечивают поддержание порядка, осущест- вление власти, упрочение целостности общес- 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Духовная сфера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Образование. Наука. Искусство. Религия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Обеспечивают создание, хранение и передачу новым поколениям ценностей культуры, социа- лизацию подрастающих поколений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Сферы жизни общества и социальные институты</a:t>
            </a:r>
            <a:endParaRPr/>
          </a:p>
        </p:txBody>
      </p:sp>
      <p:grpSp>
        <p:nvGrpSpPr>
          <p:cNvPr id="262" name="Google Shape;262;p11"/>
          <p:cNvGrpSpPr/>
          <p:nvPr/>
        </p:nvGrpSpPr>
        <p:grpSpPr>
          <a:xfrm>
            <a:off x="1108948" y="1968803"/>
            <a:ext cx="9972585" cy="3056625"/>
            <a:chOff x="4048" y="503687"/>
            <a:chExt cx="9972585" cy="3056625"/>
          </a:xfrm>
        </p:grpSpPr>
        <p:sp>
          <p:nvSpPr>
            <p:cNvPr id="263" name="Google Shape;263;p11"/>
            <p:cNvSpPr/>
            <p:nvPr/>
          </p:nvSpPr>
          <p:spPr>
            <a:xfrm>
              <a:off x="4048" y="1455366"/>
              <a:ext cx="2079128" cy="11532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>
              <a:off x="4048" y="1455366"/>
              <a:ext cx="2079128" cy="1153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128000" spcFirstLastPara="1" rIns="128000" wrap="square" tIns="457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социального института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2083177" y="503687"/>
              <a:ext cx="484413" cy="3056625"/>
            </a:xfrm>
            <a:prstGeom prst="leftBrace">
              <a:avLst>
                <a:gd fmla="val 35000" name="adj1"/>
                <a:gd fmla="val 50000" name="adj2"/>
              </a:avLst>
            </a:pr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2761357" y="503687"/>
              <a:ext cx="7215276" cy="30566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1"/>
            <p:cNvSpPr txBox="1"/>
            <p:nvPr/>
          </p:nvSpPr>
          <p:spPr>
            <a:xfrm>
              <a:off x="2761357" y="503687"/>
              <a:ext cx="7215276" cy="30566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и упорядочение общественных отношений;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упрощение и рационализация жизни людей, подчинение её по- нятным и общепринятым правилам;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закрепление накопленного людьми опыта совместной жизнедея- тельности и обеспечение его передачи новым поколениям людей;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в согласовании взаимных связей и действий людей;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сплочение людей;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поощрение правильных действий и наказание за нарушения пра- вил;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приобщение людей к значимым для общества ценностям, нормам и образцам поведения.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8" name="Google Shape;268;p11"/>
          <p:cNvSpPr/>
          <p:nvPr/>
        </p:nvSpPr>
        <p:spPr>
          <a:xfrm>
            <a:off x="3847380" y="5489758"/>
            <a:ext cx="1951477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Изменения в общественной жизни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9" name="Google Shape;269;p11"/>
          <p:cNvSpPr/>
          <p:nvPr/>
        </p:nvSpPr>
        <p:spPr>
          <a:xfrm>
            <a:off x="7989238" y="5489758"/>
            <a:ext cx="3096344" cy="8640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преобразование и упорядочение социальных институтов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11"/>
          <p:cNvSpPr/>
          <p:nvPr/>
        </p:nvSpPr>
        <p:spPr>
          <a:xfrm>
            <a:off x="5885936" y="5664295"/>
            <a:ext cx="2016224" cy="576064"/>
          </a:xfrm>
          <a:prstGeom prst="rightArrow">
            <a:avLst>
              <a:gd fmla="val 50000" name="adj1"/>
              <a:gd fmla="val 13385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sp>
        <p:nvSpPr>
          <p:cNvPr id="276" name="Google Shape;276;p12"/>
          <p:cNvSpPr txBox="1"/>
          <p:nvPr/>
        </p:nvSpPr>
        <p:spPr>
          <a:xfrm>
            <a:off x="1104900" y="1470720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Социальная общность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совокупность объединённых по определённому признаку людей, выступающая субъектом социального взаимодействия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277" name="Google Shape;277;p12"/>
          <p:cNvGrpSpPr/>
          <p:nvPr/>
        </p:nvGrpSpPr>
        <p:grpSpPr>
          <a:xfrm>
            <a:off x="2171331" y="2424249"/>
            <a:ext cx="7847818" cy="4094140"/>
            <a:chOff x="526" y="90584"/>
            <a:chExt cx="7847818" cy="4094140"/>
          </a:xfrm>
        </p:grpSpPr>
        <p:sp>
          <p:nvSpPr>
            <p:cNvPr id="278" name="Google Shape;278;p12"/>
            <p:cNvSpPr/>
            <p:nvPr/>
          </p:nvSpPr>
          <p:spPr>
            <a:xfrm>
              <a:off x="6655283" y="2555499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2"/>
            <p:cNvSpPr/>
            <p:nvPr/>
          </p:nvSpPr>
          <p:spPr>
            <a:xfrm>
              <a:off x="3924436" y="926274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2"/>
            <p:cNvSpPr/>
            <p:nvPr/>
          </p:nvSpPr>
          <p:spPr>
            <a:xfrm>
              <a:off x="3878716" y="2555499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12"/>
            <p:cNvSpPr/>
            <p:nvPr/>
          </p:nvSpPr>
          <p:spPr>
            <a:xfrm>
              <a:off x="3878716" y="926274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2"/>
            <p:cNvSpPr/>
            <p:nvPr/>
          </p:nvSpPr>
          <p:spPr>
            <a:xfrm>
              <a:off x="1102148" y="2555499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2"/>
            <p:cNvSpPr/>
            <p:nvPr/>
          </p:nvSpPr>
          <p:spPr>
            <a:xfrm>
              <a:off x="1147868" y="926274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2"/>
            <p:cNvSpPr/>
            <p:nvPr/>
          </p:nvSpPr>
          <p:spPr>
            <a:xfrm>
              <a:off x="1288349" y="90584"/>
              <a:ext cx="5272173" cy="8356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2"/>
            <p:cNvSpPr txBox="1"/>
            <p:nvPr/>
          </p:nvSpPr>
          <p:spPr>
            <a:xfrm>
              <a:off x="1288349" y="90584"/>
              <a:ext cx="5272173" cy="835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и формы социальных общностей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526" y="1408157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526" y="1408157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продолжительности существования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526" y="3037383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526" y="3037383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пассажиры автобуса, театральная публика; этносы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2777094" y="1408157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2777094" y="1408157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количественному составу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2777094" y="3037383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2777094" y="3037383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семья; этносы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5553661" y="1408157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5553661" y="1408157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степени связи между индивидами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>
              <a:off x="5553661" y="3037383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>
              <a:off x="5553661" y="3037383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семья, нации; толпа в метро; болельщики на стадионе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pSp>
        <p:nvGrpSpPr>
          <p:cNvPr id="303" name="Google Shape;303;p13"/>
          <p:cNvGrpSpPr/>
          <p:nvPr/>
        </p:nvGrpSpPr>
        <p:grpSpPr>
          <a:xfrm>
            <a:off x="2151048" y="1476759"/>
            <a:ext cx="7693159" cy="5196108"/>
            <a:chOff x="185868" y="2121"/>
            <a:chExt cx="7693159" cy="5196108"/>
          </a:xfrm>
        </p:grpSpPr>
        <p:sp>
          <p:nvSpPr>
            <p:cNvPr id="304" name="Google Shape;304;p13"/>
            <p:cNvSpPr/>
            <p:nvPr/>
          </p:nvSpPr>
          <p:spPr>
            <a:xfrm>
              <a:off x="185868" y="2121"/>
              <a:ext cx="5335349" cy="7167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3"/>
            <p:cNvSpPr txBox="1"/>
            <p:nvPr/>
          </p:nvSpPr>
          <p:spPr>
            <a:xfrm>
              <a:off x="206860" y="23113"/>
              <a:ext cx="529336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группа </a:t>
              </a:r>
              <a:r>
                <a:rPr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устойчивая общность людей со следующими признаками:</a:t>
              </a:r>
              <a:endParaRPr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719403" y="718826"/>
              <a:ext cx="533534" cy="5375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3"/>
            <p:cNvSpPr/>
            <p:nvPr/>
          </p:nvSpPr>
          <p:spPr>
            <a:xfrm>
              <a:off x="1252938" y="898002"/>
              <a:ext cx="6626089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3"/>
            <p:cNvSpPr txBox="1"/>
            <p:nvPr/>
          </p:nvSpPr>
          <p:spPr>
            <a:xfrm>
              <a:off x="1273930" y="918994"/>
              <a:ext cx="658410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два и более человек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719403" y="718826"/>
              <a:ext cx="533534" cy="14334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3"/>
            <p:cNvSpPr/>
            <p:nvPr/>
          </p:nvSpPr>
          <p:spPr>
            <a:xfrm>
              <a:off x="1252938" y="1793883"/>
              <a:ext cx="6626089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3"/>
            <p:cNvSpPr txBox="1"/>
            <p:nvPr/>
          </p:nvSpPr>
          <p:spPr>
            <a:xfrm>
              <a:off x="1273930" y="1814875"/>
              <a:ext cx="658410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единый интерес и ценности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719403" y="718826"/>
              <a:ext cx="533534" cy="23292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3"/>
            <p:cNvSpPr/>
            <p:nvPr/>
          </p:nvSpPr>
          <p:spPr>
            <a:xfrm>
              <a:off x="1252938" y="2689764"/>
              <a:ext cx="6626089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1273930" y="2710756"/>
              <a:ext cx="658410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 регулярных взаимодействий членов группы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719403" y="718826"/>
              <a:ext cx="533534" cy="32251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3"/>
            <p:cNvSpPr/>
            <p:nvPr/>
          </p:nvSpPr>
          <p:spPr>
            <a:xfrm>
              <a:off x="1252938" y="3585644"/>
              <a:ext cx="6626089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3"/>
            <p:cNvSpPr txBox="1"/>
            <p:nvPr/>
          </p:nvSpPr>
          <p:spPr>
            <a:xfrm>
              <a:off x="1273930" y="3606636"/>
              <a:ext cx="658410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разделяемые ожидания относительно друг друга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719403" y="718826"/>
              <a:ext cx="533534" cy="41210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3"/>
            <p:cNvSpPr/>
            <p:nvPr/>
          </p:nvSpPr>
          <p:spPr>
            <a:xfrm>
              <a:off x="1252938" y="4481525"/>
              <a:ext cx="6626089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3"/>
            <p:cNvSpPr txBox="1"/>
            <p:nvPr/>
          </p:nvSpPr>
          <p:spPr>
            <a:xfrm>
              <a:off x="1273930" y="4502517"/>
              <a:ext cx="6584105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обособленность от других групп и объединений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pSp>
        <p:nvGrpSpPr>
          <p:cNvPr id="326" name="Google Shape;326;p14"/>
          <p:cNvGrpSpPr/>
          <p:nvPr/>
        </p:nvGrpSpPr>
        <p:grpSpPr>
          <a:xfrm>
            <a:off x="2171331" y="1671930"/>
            <a:ext cx="7847818" cy="4680523"/>
            <a:chOff x="526" y="360038"/>
            <a:chExt cx="7847818" cy="4680523"/>
          </a:xfrm>
        </p:grpSpPr>
        <p:sp>
          <p:nvSpPr>
            <p:cNvPr id="327" name="Google Shape;327;p14"/>
            <p:cNvSpPr/>
            <p:nvPr/>
          </p:nvSpPr>
          <p:spPr>
            <a:xfrm>
              <a:off x="6655283" y="2824952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4"/>
            <p:cNvSpPr/>
            <p:nvPr/>
          </p:nvSpPr>
          <p:spPr>
            <a:xfrm>
              <a:off x="3924436" y="1195727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4"/>
            <p:cNvSpPr/>
            <p:nvPr/>
          </p:nvSpPr>
          <p:spPr>
            <a:xfrm>
              <a:off x="3878716" y="2824952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3878716" y="1195727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4"/>
            <p:cNvSpPr/>
            <p:nvPr/>
          </p:nvSpPr>
          <p:spPr>
            <a:xfrm>
              <a:off x="1102148" y="2824952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4"/>
            <p:cNvSpPr/>
            <p:nvPr/>
          </p:nvSpPr>
          <p:spPr>
            <a:xfrm>
              <a:off x="1147868" y="1195727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4"/>
            <p:cNvSpPr/>
            <p:nvPr/>
          </p:nvSpPr>
          <p:spPr>
            <a:xfrm>
              <a:off x="1288349" y="360038"/>
              <a:ext cx="5272173" cy="83568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 txBox="1"/>
            <p:nvPr/>
          </p:nvSpPr>
          <p:spPr>
            <a:xfrm>
              <a:off x="1288349" y="360038"/>
              <a:ext cx="5272173" cy="8356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функции группы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526" y="167761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4"/>
            <p:cNvSpPr txBox="1"/>
            <p:nvPr/>
          </p:nvSpPr>
          <p:spPr>
            <a:xfrm>
              <a:off x="526" y="167761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целеполагание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526" y="3306836"/>
              <a:ext cx="2294683" cy="17337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4"/>
            <p:cNvSpPr txBox="1"/>
            <p:nvPr/>
          </p:nvSpPr>
          <p:spPr>
            <a:xfrm>
              <a:off x="526" y="3306836"/>
              <a:ext cx="2294683" cy="1733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 задаёт цель своим членам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2777094" y="167761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4"/>
            <p:cNvSpPr txBox="1"/>
            <p:nvPr/>
          </p:nvSpPr>
          <p:spPr>
            <a:xfrm>
              <a:off x="2777094" y="167761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контроль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2777094" y="3306836"/>
              <a:ext cx="2294683" cy="17337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4"/>
            <p:cNvSpPr txBox="1"/>
            <p:nvPr/>
          </p:nvSpPr>
          <p:spPr>
            <a:xfrm>
              <a:off x="2777094" y="3306836"/>
              <a:ext cx="2294683" cy="1733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группе отслежи- вается принятое в ней поведение и мышление участ- ников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5553661" y="167761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4"/>
            <p:cNvSpPr txBox="1"/>
            <p:nvPr/>
          </p:nvSpPr>
          <p:spPr>
            <a:xfrm>
              <a:off x="5553661" y="167761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5553661" y="3306836"/>
              <a:ext cx="2294683" cy="173372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4"/>
            <p:cNvSpPr txBox="1"/>
            <p:nvPr/>
          </p:nvSpPr>
          <p:spPr>
            <a:xfrm>
              <a:off x="5553661" y="3306836"/>
              <a:ext cx="2294683" cy="17337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членов группы обу- чают  определённым правилам поведения, соответствующим её целям и задачам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aphicFrame>
        <p:nvGraphicFramePr>
          <p:cNvPr id="352" name="Google Shape;352;p15"/>
          <p:cNvGraphicFramePr/>
          <p:nvPr/>
        </p:nvGraphicFramePr>
        <p:xfrm>
          <a:off x="1039157" y="148478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{EC41E974-36E4-412C-B749-543087F31A9B}</a:tableStyleId>
              </a:tblPr>
              <a:tblGrid>
                <a:gridCol w="2078975"/>
                <a:gridCol w="7967450"/>
              </a:tblGrid>
              <a:tr h="6536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 группы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55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Специально созданы для определённой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деятельности, имеют структуру, устав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1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Неформальные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Возникают случайно, официально не оформлены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3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Большие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Функционируют в масштабах страны (государства) или объединений (на- ция, этнос, раса, мужчины, женщины, молодёжь, пенсионеры)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1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Количество членов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от 2 до 30-40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55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Референтные (эталонные)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Группы, из которых человек заимствует нормы, ценности и установки по- 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pSp>
        <p:nvGrpSpPr>
          <p:cNvPr id="358" name="Google Shape;358;p16"/>
          <p:cNvGrpSpPr/>
          <p:nvPr/>
        </p:nvGrpSpPr>
        <p:grpSpPr>
          <a:xfrm>
            <a:off x="2176537" y="1731201"/>
            <a:ext cx="7837406" cy="4458463"/>
            <a:chOff x="5732" y="471068"/>
            <a:chExt cx="7837406" cy="4458463"/>
          </a:xfrm>
        </p:grpSpPr>
        <p:sp>
          <p:nvSpPr>
            <p:cNvPr id="359" name="Google Shape;359;p16"/>
            <p:cNvSpPr/>
            <p:nvPr/>
          </p:nvSpPr>
          <p:spPr>
            <a:xfrm>
              <a:off x="5976898" y="2376262"/>
              <a:ext cx="91440" cy="5553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6"/>
            <p:cNvSpPr/>
            <p:nvPr/>
          </p:nvSpPr>
          <p:spPr>
            <a:xfrm>
              <a:off x="3924436" y="1085440"/>
              <a:ext cx="2098182" cy="5553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6"/>
            <p:cNvSpPr/>
            <p:nvPr/>
          </p:nvSpPr>
          <p:spPr>
            <a:xfrm>
              <a:off x="1780533" y="2376262"/>
              <a:ext cx="91440" cy="5553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6"/>
            <p:cNvSpPr/>
            <p:nvPr/>
          </p:nvSpPr>
          <p:spPr>
            <a:xfrm>
              <a:off x="1826253" y="1085440"/>
              <a:ext cx="2098182" cy="5553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6"/>
            <p:cNvSpPr/>
            <p:nvPr/>
          </p:nvSpPr>
          <p:spPr>
            <a:xfrm>
              <a:off x="2088233" y="471068"/>
              <a:ext cx="3672404" cy="61437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6"/>
            <p:cNvSpPr txBox="1"/>
            <p:nvPr/>
          </p:nvSpPr>
          <p:spPr>
            <a:xfrm>
              <a:off x="2088233" y="471068"/>
              <a:ext cx="3672404" cy="614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6"/>
            <p:cNvSpPr/>
            <p:nvPr/>
          </p:nvSpPr>
          <p:spPr>
            <a:xfrm>
              <a:off x="5732" y="1640763"/>
              <a:ext cx="3641041" cy="7354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6"/>
            <p:cNvSpPr txBox="1"/>
            <p:nvPr/>
          </p:nvSpPr>
          <p:spPr>
            <a:xfrm>
              <a:off x="5732" y="1640763"/>
              <a:ext cx="3641041" cy="7354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малая социальная группа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7" name="Google Shape;367;p16"/>
            <p:cNvSpPr/>
            <p:nvPr/>
          </p:nvSpPr>
          <p:spPr>
            <a:xfrm>
              <a:off x="5732" y="2931585"/>
              <a:ext cx="3641041" cy="19979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6"/>
            <p:cNvSpPr txBox="1"/>
            <p:nvPr/>
          </p:nvSpPr>
          <p:spPr>
            <a:xfrm>
              <a:off x="5732" y="2931585"/>
              <a:ext cx="3641041" cy="1997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члены группы связаны близким родством или браком, ведением общего хозяйства, взаимной от- ветственностью и взаимопо- мощью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6"/>
            <p:cNvSpPr/>
            <p:nvPr/>
          </p:nvSpPr>
          <p:spPr>
            <a:xfrm>
              <a:off x="4202097" y="1640763"/>
              <a:ext cx="3641041" cy="7354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6"/>
            <p:cNvSpPr txBox="1"/>
            <p:nvPr/>
          </p:nvSpPr>
          <p:spPr>
            <a:xfrm>
              <a:off x="4202097" y="1640763"/>
              <a:ext cx="3641041" cy="7354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институт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4202097" y="2931585"/>
              <a:ext cx="3641041" cy="19979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6"/>
            <p:cNvSpPr txBox="1"/>
            <p:nvPr/>
          </p:nvSpPr>
          <p:spPr>
            <a:xfrm>
              <a:off x="4202097" y="2931585"/>
              <a:ext cx="3641041" cy="19979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представляет собой комплекс социальных норм, образцов по- ведения, прав и обязанностей, регулирующих отношения между супругами, родителями и детьми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pSp>
        <p:nvGrpSpPr>
          <p:cNvPr id="378" name="Google Shape;378;p17"/>
          <p:cNvGrpSpPr/>
          <p:nvPr/>
        </p:nvGrpSpPr>
        <p:grpSpPr>
          <a:xfrm>
            <a:off x="2171331" y="2187614"/>
            <a:ext cx="7847818" cy="3528385"/>
            <a:chOff x="526" y="936107"/>
            <a:chExt cx="7847818" cy="3528385"/>
          </a:xfrm>
        </p:grpSpPr>
        <p:sp>
          <p:nvSpPr>
            <p:cNvPr id="379" name="Google Shape;379;p17"/>
            <p:cNvSpPr/>
            <p:nvPr/>
          </p:nvSpPr>
          <p:spPr>
            <a:xfrm>
              <a:off x="3924436" y="2835267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0" name="Google Shape;380;p17"/>
            <p:cNvSpPr/>
            <p:nvPr/>
          </p:nvSpPr>
          <p:spPr>
            <a:xfrm>
              <a:off x="3878716" y="2835267"/>
              <a:ext cx="91440" cy="4818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7"/>
            <p:cNvSpPr/>
            <p:nvPr/>
          </p:nvSpPr>
          <p:spPr>
            <a:xfrm>
              <a:off x="1147868" y="2835267"/>
              <a:ext cx="2776567" cy="4818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7"/>
            <p:cNvSpPr/>
            <p:nvPr/>
          </p:nvSpPr>
          <p:spPr>
            <a:xfrm>
              <a:off x="504049" y="936107"/>
              <a:ext cx="6840773" cy="189916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7"/>
            <p:cNvSpPr txBox="1"/>
            <p:nvPr/>
          </p:nvSpPr>
          <p:spPr>
            <a:xfrm>
              <a:off x="504049" y="936107"/>
              <a:ext cx="6840773" cy="18991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Большая социальная группа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 это многочисленная совокуп- ность людей, не имеющих между собой непосредственных контактов, но объединённых осознанием принадлежности к данной группе, образом жизни, общей психологией, обычаями и традициями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7"/>
            <p:cNvSpPr/>
            <p:nvPr/>
          </p:nvSpPr>
          <p:spPr>
            <a:xfrm>
              <a:off x="526" y="331715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7"/>
            <p:cNvSpPr txBox="1"/>
            <p:nvPr/>
          </p:nvSpPr>
          <p:spPr>
            <a:xfrm>
              <a:off x="526" y="331715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7"/>
            <p:cNvSpPr/>
            <p:nvPr/>
          </p:nvSpPr>
          <p:spPr>
            <a:xfrm>
              <a:off x="2777094" y="331715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7"/>
            <p:cNvSpPr txBox="1"/>
            <p:nvPr/>
          </p:nvSpPr>
          <p:spPr>
            <a:xfrm>
              <a:off x="2777094" y="331715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класс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7"/>
            <p:cNvSpPr/>
            <p:nvPr/>
          </p:nvSpPr>
          <p:spPr>
            <a:xfrm>
              <a:off x="5553661" y="3317151"/>
              <a:ext cx="2294683" cy="11473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7"/>
            <p:cNvSpPr txBox="1"/>
            <p:nvPr/>
          </p:nvSpPr>
          <p:spPr>
            <a:xfrm>
              <a:off x="5553661" y="3317151"/>
              <a:ext cx="2294683" cy="11473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сословия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sp>
        <p:nvSpPr>
          <p:cNvPr id="395" name="Google Shape;395;p18"/>
          <p:cNvSpPr txBox="1"/>
          <p:nvPr/>
        </p:nvSpPr>
        <p:spPr>
          <a:xfrm>
            <a:off x="1104900" y="2196661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Молодёжь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особая большая социальная группа, отличающаяся возрастными рамками и положением в обществе, предполагающим переход от детства и юности к взрослости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96" name="Google Shape;396;p18"/>
          <p:cNvSpPr txBox="1"/>
          <p:nvPr/>
        </p:nvSpPr>
        <p:spPr>
          <a:xfrm>
            <a:off x="1104900" y="3287981"/>
            <a:ext cx="9980682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Возрастные границы молодости не являются однозначными и определяются в различных исследованиях в пределах от 14-16 до 25-30 лет (а иногда даже позже)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97" name="Google Shape;397;p18"/>
          <p:cNvSpPr txBox="1"/>
          <p:nvPr/>
        </p:nvSpPr>
        <p:spPr>
          <a:xfrm>
            <a:off x="1104900" y="4379301"/>
            <a:ext cx="9980700" cy="12006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По белорусскому законодательству,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молодёжь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 - это социально-демографическая группа (лица в возрасте от 14 до 31 года), обладающая совокупными половозрастными и социально-психо- логическими особенностями, проходящая стадию социализации в конкретных условиях жиз- недеятельности общества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общества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Социальное действие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Сферы жизни общества и социальные институты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Социальные группы. Структура и функции социальной группы</a:t>
            </a:r>
            <a:endParaRPr/>
          </a:p>
        </p:txBody>
      </p:sp>
      <p:grpSp>
        <p:nvGrpSpPr>
          <p:cNvPr id="403" name="Google Shape;403;p19"/>
          <p:cNvGrpSpPr/>
          <p:nvPr/>
        </p:nvGrpSpPr>
        <p:grpSpPr>
          <a:xfrm>
            <a:off x="1467846" y="1401842"/>
            <a:ext cx="9254787" cy="5327213"/>
            <a:chOff x="362946" y="689"/>
            <a:chExt cx="9254787" cy="5327213"/>
          </a:xfrm>
        </p:grpSpPr>
        <p:sp>
          <p:nvSpPr>
            <p:cNvPr id="404" name="Google Shape;404;p19"/>
            <p:cNvSpPr/>
            <p:nvPr/>
          </p:nvSpPr>
          <p:spPr>
            <a:xfrm>
              <a:off x="362946" y="689"/>
              <a:ext cx="5084553" cy="4842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9"/>
            <p:cNvSpPr txBox="1"/>
            <p:nvPr/>
          </p:nvSpPr>
          <p:spPr>
            <a:xfrm>
              <a:off x="377130" y="14873"/>
              <a:ext cx="5056185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молодости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9"/>
            <p:cNvSpPr/>
            <p:nvPr/>
          </p:nvSpPr>
          <p:spPr>
            <a:xfrm>
              <a:off x="871401" y="484981"/>
              <a:ext cx="508455" cy="363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7" name="Google Shape;407;p19"/>
            <p:cNvSpPr/>
            <p:nvPr/>
          </p:nvSpPr>
          <p:spPr>
            <a:xfrm>
              <a:off x="1379856" y="606054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9"/>
            <p:cNvSpPr txBox="1"/>
            <p:nvPr/>
          </p:nvSpPr>
          <p:spPr>
            <a:xfrm>
              <a:off x="1394040" y="620238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становление самосознания и устойчивого образа своей личности, своего «Я»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9"/>
            <p:cNvSpPr/>
            <p:nvPr/>
          </p:nvSpPr>
          <p:spPr>
            <a:xfrm>
              <a:off x="871401" y="484981"/>
              <a:ext cx="508455" cy="9685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19"/>
            <p:cNvSpPr/>
            <p:nvPr/>
          </p:nvSpPr>
          <p:spPr>
            <a:xfrm>
              <a:off x="1379856" y="1211419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9"/>
            <p:cNvSpPr txBox="1"/>
            <p:nvPr/>
          </p:nvSpPr>
          <p:spPr>
            <a:xfrm>
              <a:off x="1394040" y="1225603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поиск своего места в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2" name="Google Shape;412;p19"/>
            <p:cNvSpPr/>
            <p:nvPr/>
          </p:nvSpPr>
          <p:spPr>
            <a:xfrm>
              <a:off x="871401" y="484981"/>
              <a:ext cx="508455" cy="15739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9"/>
            <p:cNvSpPr/>
            <p:nvPr/>
          </p:nvSpPr>
          <p:spPr>
            <a:xfrm>
              <a:off x="1379856" y="1816784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9"/>
            <p:cNvSpPr txBox="1"/>
            <p:nvPr/>
          </p:nvSpPr>
          <p:spPr>
            <a:xfrm>
              <a:off x="1394040" y="1830968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завершение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5" name="Google Shape;415;p19"/>
            <p:cNvSpPr/>
            <p:nvPr/>
          </p:nvSpPr>
          <p:spPr>
            <a:xfrm>
              <a:off x="871401" y="484981"/>
              <a:ext cx="508455" cy="21793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6" name="Google Shape;416;p19"/>
            <p:cNvSpPr/>
            <p:nvPr/>
          </p:nvSpPr>
          <p:spPr>
            <a:xfrm>
              <a:off x="1379856" y="2422149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9"/>
            <p:cNvSpPr txBox="1"/>
            <p:nvPr/>
          </p:nvSpPr>
          <p:spPr>
            <a:xfrm>
              <a:off x="1394040" y="2436333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начало трудовой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8" name="Google Shape;418;p19"/>
            <p:cNvSpPr/>
            <p:nvPr/>
          </p:nvSpPr>
          <p:spPr>
            <a:xfrm>
              <a:off x="871401" y="484981"/>
              <a:ext cx="508455" cy="27846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9" name="Google Shape;419;p19"/>
            <p:cNvSpPr/>
            <p:nvPr/>
          </p:nvSpPr>
          <p:spPr>
            <a:xfrm>
              <a:off x="1379856" y="3027515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9"/>
            <p:cNvSpPr txBox="1"/>
            <p:nvPr/>
          </p:nvSpPr>
          <p:spPr>
            <a:xfrm>
              <a:off x="1394040" y="3041699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материальной самостоятельности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1" name="Google Shape;421;p19"/>
            <p:cNvSpPr/>
            <p:nvPr/>
          </p:nvSpPr>
          <p:spPr>
            <a:xfrm>
              <a:off x="871401" y="484981"/>
              <a:ext cx="508455" cy="33900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9"/>
            <p:cNvSpPr/>
            <p:nvPr/>
          </p:nvSpPr>
          <p:spPr>
            <a:xfrm>
              <a:off x="1379856" y="3632880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9"/>
            <p:cNvSpPr txBox="1"/>
            <p:nvPr/>
          </p:nvSpPr>
          <p:spPr>
            <a:xfrm>
              <a:off x="1394040" y="3647064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обретение всей полноты прав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9"/>
            <p:cNvSpPr/>
            <p:nvPr/>
          </p:nvSpPr>
          <p:spPr>
            <a:xfrm>
              <a:off x="871401" y="484981"/>
              <a:ext cx="508455" cy="39954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9"/>
            <p:cNvSpPr/>
            <p:nvPr/>
          </p:nvSpPr>
          <p:spPr>
            <a:xfrm>
              <a:off x="1379856" y="4238245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9"/>
            <p:cNvSpPr txBox="1"/>
            <p:nvPr/>
          </p:nvSpPr>
          <p:spPr>
            <a:xfrm>
              <a:off x="1394040" y="4252429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социального статуса, расширение социальных ролей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9"/>
            <p:cNvSpPr/>
            <p:nvPr/>
          </p:nvSpPr>
          <p:spPr>
            <a:xfrm>
              <a:off x="871401" y="484981"/>
              <a:ext cx="508455" cy="4600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8" name="Google Shape;428;p19"/>
            <p:cNvSpPr/>
            <p:nvPr/>
          </p:nvSpPr>
          <p:spPr>
            <a:xfrm>
              <a:off x="1379856" y="4843610"/>
              <a:ext cx="8237877" cy="48429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9"/>
            <p:cNvSpPr txBox="1"/>
            <p:nvPr/>
          </p:nvSpPr>
          <p:spPr>
            <a:xfrm>
              <a:off x="1394040" y="4857794"/>
              <a:ext cx="8209509" cy="4559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собственной семьи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sp>
        <p:nvSpPr>
          <p:cNvPr id="436" name="Google Shape;436;p20"/>
          <p:cNvSpPr/>
          <p:nvPr/>
        </p:nvSpPr>
        <p:spPr>
          <a:xfrm>
            <a:off x="4253181" y="1766217"/>
            <a:ext cx="3684118" cy="80299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поведение людей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7" name="Google Shape;437;p20"/>
          <p:cNvSpPr/>
          <p:nvPr/>
        </p:nvSpPr>
        <p:spPr>
          <a:xfrm>
            <a:off x="1527235" y="3716519"/>
            <a:ext cx="9136012" cy="80299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Социальные нормы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правила и образцы определённых действий в различных жизненных ситуациях</a:t>
            </a:r>
            <a:endParaRPr/>
          </a:p>
        </p:txBody>
      </p:sp>
      <p:sp>
        <p:nvSpPr>
          <p:cNvPr id="438" name="Google Shape;438;p20"/>
          <p:cNvSpPr/>
          <p:nvPr/>
        </p:nvSpPr>
        <p:spPr>
          <a:xfrm>
            <a:off x="1704076" y="5564037"/>
            <a:ext cx="8782328" cy="80299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процессе социализации (активное включение личности в общественную жизнь)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9" name="Google Shape;439;p20"/>
          <p:cNvSpPr/>
          <p:nvPr/>
        </p:nvSpPr>
        <p:spPr>
          <a:xfrm>
            <a:off x="4521259" y="2664097"/>
            <a:ext cx="3147963" cy="957532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регулируют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40" name="Google Shape;440;p20"/>
          <p:cNvSpPr/>
          <p:nvPr/>
        </p:nvSpPr>
        <p:spPr>
          <a:xfrm>
            <a:off x="4559992" y="4614399"/>
            <a:ext cx="3070496" cy="854748"/>
          </a:xfrm>
          <a:prstGeom prst="downArrow">
            <a:avLst>
              <a:gd fmla="val 50000" name="adj1"/>
              <a:gd fmla="val 4899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усваиваются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grpSp>
        <p:nvGrpSpPr>
          <p:cNvPr id="447" name="Google Shape;447;p21"/>
          <p:cNvGrpSpPr/>
          <p:nvPr/>
        </p:nvGrpSpPr>
        <p:grpSpPr>
          <a:xfrm>
            <a:off x="1110062" y="1475113"/>
            <a:ext cx="9970356" cy="5072339"/>
            <a:chOff x="5162" y="51755"/>
            <a:chExt cx="9970356" cy="5072339"/>
          </a:xfrm>
        </p:grpSpPr>
        <p:sp>
          <p:nvSpPr>
            <p:cNvPr id="448" name="Google Shape;448;p21"/>
            <p:cNvSpPr/>
            <p:nvPr/>
          </p:nvSpPr>
          <p:spPr>
            <a:xfrm>
              <a:off x="8853086" y="2657399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21"/>
            <p:cNvSpPr/>
            <p:nvPr/>
          </p:nvSpPr>
          <p:spPr>
            <a:xfrm>
              <a:off x="4990341" y="1128468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21"/>
            <p:cNvSpPr/>
            <p:nvPr/>
          </p:nvSpPr>
          <p:spPr>
            <a:xfrm>
              <a:off x="6247442" y="2657399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21"/>
            <p:cNvSpPr/>
            <p:nvPr/>
          </p:nvSpPr>
          <p:spPr>
            <a:xfrm>
              <a:off x="4990341" y="1128468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21"/>
            <p:cNvSpPr/>
            <p:nvPr/>
          </p:nvSpPr>
          <p:spPr>
            <a:xfrm>
              <a:off x="3641799" y="2657399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21"/>
            <p:cNvSpPr/>
            <p:nvPr/>
          </p:nvSpPr>
          <p:spPr>
            <a:xfrm>
              <a:off x="3687519" y="1128468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21"/>
            <p:cNvSpPr/>
            <p:nvPr/>
          </p:nvSpPr>
          <p:spPr>
            <a:xfrm>
              <a:off x="1036155" y="2657399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21"/>
            <p:cNvSpPr/>
            <p:nvPr/>
          </p:nvSpPr>
          <p:spPr>
            <a:xfrm>
              <a:off x="1081875" y="1128468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21"/>
            <p:cNvSpPr/>
            <p:nvPr/>
          </p:nvSpPr>
          <p:spPr>
            <a:xfrm>
              <a:off x="2440556" y="51755"/>
              <a:ext cx="5099568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1"/>
            <p:cNvSpPr txBox="1"/>
            <p:nvPr/>
          </p:nvSpPr>
          <p:spPr>
            <a:xfrm>
              <a:off x="2440556" y="51755"/>
              <a:ext cx="5099568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социальных норм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21"/>
            <p:cNvSpPr/>
            <p:nvPr/>
          </p:nvSpPr>
          <p:spPr>
            <a:xfrm>
              <a:off x="5162" y="1580687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1"/>
            <p:cNvSpPr txBox="1"/>
            <p:nvPr/>
          </p:nvSpPr>
          <p:spPr>
            <a:xfrm>
              <a:off x="5162" y="1580687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общими правилами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21"/>
            <p:cNvSpPr/>
            <p:nvPr/>
          </p:nvSpPr>
          <p:spPr>
            <a:xfrm>
              <a:off x="5162" y="3109619"/>
              <a:ext cx="2153424" cy="20144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1"/>
            <p:cNvSpPr txBox="1"/>
            <p:nvPr/>
          </p:nvSpPr>
          <p:spPr>
            <a:xfrm>
              <a:off x="5162" y="3109619"/>
              <a:ext cx="2153424" cy="201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адресованы одновременно всем людям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21"/>
            <p:cNvSpPr/>
            <p:nvPr/>
          </p:nvSpPr>
          <p:spPr>
            <a:xfrm>
              <a:off x="2610806" y="1580687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1"/>
            <p:cNvSpPr txBox="1"/>
            <p:nvPr/>
          </p:nvSpPr>
          <p:spPr>
            <a:xfrm>
              <a:off x="2610806" y="1580687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регуляторами поведения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21"/>
            <p:cNvSpPr/>
            <p:nvPr/>
          </p:nvSpPr>
          <p:spPr>
            <a:xfrm>
              <a:off x="2610806" y="3109619"/>
              <a:ext cx="2153424" cy="20144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1"/>
            <p:cNvSpPr txBox="1"/>
            <p:nvPr/>
          </p:nvSpPr>
          <p:spPr>
            <a:xfrm>
              <a:off x="2610806" y="3109619"/>
              <a:ext cx="2153424" cy="201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регулируют наиболее типичные отношения между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6" name="Google Shape;466;p21"/>
            <p:cNvSpPr/>
            <p:nvPr/>
          </p:nvSpPr>
          <p:spPr>
            <a:xfrm>
              <a:off x="5216450" y="1580687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1"/>
            <p:cNvSpPr txBox="1"/>
            <p:nvPr/>
          </p:nvSpPr>
          <p:spPr>
            <a:xfrm>
              <a:off x="5216450" y="1580687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сложились исторически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21"/>
            <p:cNvSpPr/>
            <p:nvPr/>
          </p:nvSpPr>
          <p:spPr>
            <a:xfrm>
              <a:off x="5216450" y="3109619"/>
              <a:ext cx="2153424" cy="20144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1"/>
            <p:cNvSpPr txBox="1"/>
            <p:nvPr/>
          </p:nvSpPr>
          <p:spPr>
            <a:xfrm>
              <a:off x="5216450" y="3109619"/>
              <a:ext cx="2153424" cy="201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существуют длительное время, отражают условия развития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21"/>
            <p:cNvSpPr/>
            <p:nvPr/>
          </p:nvSpPr>
          <p:spPr>
            <a:xfrm>
              <a:off x="7822094" y="1580687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1"/>
            <p:cNvSpPr txBox="1"/>
            <p:nvPr/>
          </p:nvSpPr>
          <p:spPr>
            <a:xfrm>
              <a:off x="7822094" y="1580687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осуществляют социальный контроль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21"/>
            <p:cNvSpPr/>
            <p:nvPr/>
          </p:nvSpPr>
          <p:spPr>
            <a:xfrm>
              <a:off x="7822094" y="3109619"/>
              <a:ext cx="2153424" cy="201447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1"/>
            <p:cNvSpPr txBox="1"/>
            <p:nvPr/>
          </p:nvSpPr>
          <p:spPr>
            <a:xfrm>
              <a:off x="7822094" y="3109619"/>
              <a:ext cx="2153424" cy="201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подкреплены мерами общественного воздействия для побуждения людей их исполнять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grpSp>
        <p:nvGrpSpPr>
          <p:cNvPr id="480" name="Google Shape;480;p22"/>
          <p:cNvGrpSpPr/>
          <p:nvPr/>
        </p:nvGrpSpPr>
        <p:grpSpPr>
          <a:xfrm>
            <a:off x="1105631" y="1481503"/>
            <a:ext cx="9979219" cy="5059558"/>
            <a:chOff x="731" y="58145"/>
            <a:chExt cx="9979219" cy="5059558"/>
          </a:xfrm>
        </p:grpSpPr>
        <p:sp>
          <p:nvSpPr>
            <p:cNvPr id="481" name="Google Shape;481;p22"/>
            <p:cNvSpPr/>
            <p:nvPr/>
          </p:nvSpPr>
          <p:spPr>
            <a:xfrm>
              <a:off x="7584462" y="3156260"/>
              <a:ext cx="91440" cy="5801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2" name="Google Shape;482;p22"/>
            <p:cNvSpPr/>
            <p:nvPr/>
          </p:nvSpPr>
          <p:spPr>
            <a:xfrm>
              <a:off x="4990341" y="1194816"/>
              <a:ext cx="2639841" cy="5801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3" name="Google Shape;483;p22"/>
            <p:cNvSpPr/>
            <p:nvPr/>
          </p:nvSpPr>
          <p:spPr>
            <a:xfrm>
              <a:off x="2304779" y="3156260"/>
              <a:ext cx="91440" cy="5801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4" name="Google Shape;484;p22"/>
            <p:cNvSpPr/>
            <p:nvPr/>
          </p:nvSpPr>
          <p:spPr>
            <a:xfrm>
              <a:off x="2350499" y="1194816"/>
              <a:ext cx="2639841" cy="5801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5" name="Google Shape;485;p22"/>
            <p:cNvSpPr/>
            <p:nvPr/>
          </p:nvSpPr>
          <p:spPr>
            <a:xfrm>
              <a:off x="1560024" y="58145"/>
              <a:ext cx="6860633" cy="11366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2"/>
            <p:cNvSpPr txBox="1"/>
            <p:nvPr/>
          </p:nvSpPr>
          <p:spPr>
            <a:xfrm>
              <a:off x="1560024" y="58145"/>
              <a:ext cx="6860633" cy="1136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Первые правила отношений 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соплеменниками в условиях первобытного общества (в виде запретов, табý)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22"/>
            <p:cNvSpPr/>
            <p:nvPr/>
          </p:nvSpPr>
          <p:spPr>
            <a:xfrm>
              <a:off x="731" y="1774961"/>
              <a:ext cx="4699537" cy="138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2"/>
            <p:cNvSpPr txBox="1"/>
            <p:nvPr/>
          </p:nvSpPr>
          <p:spPr>
            <a:xfrm>
              <a:off x="731" y="1774961"/>
              <a:ext cx="4699537" cy="138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«Не убивай!»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9" name="Google Shape;489;p22"/>
            <p:cNvSpPr/>
            <p:nvPr/>
          </p:nvSpPr>
          <p:spPr>
            <a:xfrm>
              <a:off x="731" y="3736405"/>
              <a:ext cx="4699537" cy="138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2"/>
            <p:cNvSpPr txBox="1"/>
            <p:nvPr/>
          </p:nvSpPr>
          <p:spPr>
            <a:xfrm>
              <a:off x="731" y="3736405"/>
              <a:ext cx="4699537" cy="138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регулировались в целом отношения между членами одного рода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1" name="Google Shape;491;p22"/>
            <p:cNvSpPr/>
            <p:nvPr/>
          </p:nvSpPr>
          <p:spPr>
            <a:xfrm>
              <a:off x="5280413" y="1774961"/>
              <a:ext cx="4699537" cy="138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2"/>
            <p:cNvSpPr txBox="1"/>
            <p:nvPr/>
          </p:nvSpPr>
          <p:spPr>
            <a:xfrm>
              <a:off x="5280413" y="1774961"/>
              <a:ext cx="4699537" cy="138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запрет интимных связей между кровными родственниками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22"/>
            <p:cNvSpPr/>
            <p:nvPr/>
          </p:nvSpPr>
          <p:spPr>
            <a:xfrm>
              <a:off x="5280413" y="3736405"/>
              <a:ext cx="4699537" cy="13812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2"/>
            <p:cNvSpPr txBox="1"/>
            <p:nvPr/>
          </p:nvSpPr>
          <p:spPr>
            <a:xfrm>
              <a:off x="5280413" y="3736405"/>
              <a:ext cx="4699537" cy="13812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определялись отношения между мужчинами и женщинами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grpSp>
        <p:nvGrpSpPr>
          <p:cNvPr id="501" name="Google Shape;501;p23"/>
          <p:cNvGrpSpPr/>
          <p:nvPr/>
        </p:nvGrpSpPr>
        <p:grpSpPr>
          <a:xfrm>
            <a:off x="-1900482" y="646343"/>
            <a:ext cx="12915495" cy="6781638"/>
            <a:chOff x="-5696104" y="-871906"/>
            <a:chExt cx="12915495" cy="6781638"/>
          </a:xfrm>
        </p:grpSpPr>
        <p:sp>
          <p:nvSpPr>
            <p:cNvPr id="502" name="Google Shape;502;p23"/>
            <p:cNvSpPr/>
            <p:nvPr/>
          </p:nvSpPr>
          <p:spPr>
            <a:xfrm>
              <a:off x="-5696104" y="-871906"/>
              <a:ext cx="6781638" cy="6781638"/>
            </a:xfrm>
            <a:prstGeom prst="blockArc">
              <a:avLst>
                <a:gd fmla="val 18900000" name="adj1"/>
                <a:gd fmla="val 2700000" name="adj2"/>
                <a:gd fmla="val 319" name="adj3"/>
              </a:avLst>
            </a:pr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3"/>
            <p:cNvSpPr/>
            <p:nvPr/>
          </p:nvSpPr>
          <p:spPr>
            <a:xfrm>
              <a:off x="404499" y="265291"/>
              <a:ext cx="6814892" cy="5303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3"/>
            <p:cNvSpPr txBox="1"/>
            <p:nvPr/>
          </p:nvSpPr>
          <p:spPr>
            <a:xfrm>
              <a:off x="404499" y="265291"/>
              <a:ext cx="6814892" cy="530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обычаи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5" name="Google Shape;505;p23"/>
            <p:cNvSpPr/>
            <p:nvPr/>
          </p:nvSpPr>
          <p:spPr>
            <a:xfrm>
              <a:off x="73010" y="198994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3"/>
            <p:cNvSpPr/>
            <p:nvPr/>
          </p:nvSpPr>
          <p:spPr>
            <a:xfrm>
              <a:off x="840775" y="1060764"/>
              <a:ext cx="6378616" cy="5303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3"/>
            <p:cNvSpPr txBox="1"/>
            <p:nvPr/>
          </p:nvSpPr>
          <p:spPr>
            <a:xfrm>
              <a:off x="840775" y="1060764"/>
              <a:ext cx="6378616" cy="530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8" name="Google Shape;508;p23"/>
            <p:cNvSpPr/>
            <p:nvPr/>
          </p:nvSpPr>
          <p:spPr>
            <a:xfrm>
              <a:off x="509286" y="994466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3"/>
            <p:cNvSpPr/>
            <p:nvPr/>
          </p:nvSpPr>
          <p:spPr>
            <a:xfrm>
              <a:off x="1040273" y="1856237"/>
              <a:ext cx="6179118" cy="5303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3"/>
            <p:cNvSpPr txBox="1"/>
            <p:nvPr/>
          </p:nvSpPr>
          <p:spPr>
            <a:xfrm>
              <a:off x="1040273" y="1856237"/>
              <a:ext cx="6179118" cy="530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этикета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1" name="Google Shape;511;p23"/>
            <p:cNvSpPr/>
            <p:nvPr/>
          </p:nvSpPr>
          <p:spPr>
            <a:xfrm>
              <a:off x="708784" y="1789939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3"/>
            <p:cNvSpPr/>
            <p:nvPr/>
          </p:nvSpPr>
          <p:spPr>
            <a:xfrm>
              <a:off x="1040273" y="2589262"/>
              <a:ext cx="6179118" cy="654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3"/>
            <p:cNvSpPr txBox="1"/>
            <p:nvPr/>
          </p:nvSpPr>
          <p:spPr>
            <a:xfrm>
              <a:off x="1040273" y="2589262"/>
              <a:ext cx="6179118" cy="654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организационные (корпоративные) нормы, принятые в определённой организации (корпорации)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4" name="Google Shape;514;p23"/>
            <p:cNvSpPr/>
            <p:nvPr/>
          </p:nvSpPr>
          <p:spPr>
            <a:xfrm>
              <a:off x="708784" y="2584908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3"/>
            <p:cNvSpPr/>
            <p:nvPr/>
          </p:nvSpPr>
          <p:spPr>
            <a:xfrm>
              <a:off x="840775" y="3446679"/>
              <a:ext cx="6378616" cy="5303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3"/>
            <p:cNvSpPr txBox="1"/>
            <p:nvPr/>
          </p:nvSpPr>
          <p:spPr>
            <a:xfrm>
              <a:off x="840775" y="3446679"/>
              <a:ext cx="6378616" cy="530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морали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7" name="Google Shape;517;p23"/>
            <p:cNvSpPr/>
            <p:nvPr/>
          </p:nvSpPr>
          <p:spPr>
            <a:xfrm>
              <a:off x="509286" y="3380381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3"/>
            <p:cNvSpPr/>
            <p:nvPr/>
          </p:nvSpPr>
          <p:spPr>
            <a:xfrm>
              <a:off x="404499" y="4242151"/>
              <a:ext cx="6814892" cy="53038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3"/>
            <p:cNvSpPr txBox="1"/>
            <p:nvPr/>
          </p:nvSpPr>
          <p:spPr>
            <a:xfrm>
              <a:off x="404499" y="4242151"/>
              <a:ext cx="6814892" cy="530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42097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права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0" name="Google Shape;520;p23"/>
            <p:cNvSpPr/>
            <p:nvPr/>
          </p:nvSpPr>
          <p:spPr>
            <a:xfrm>
              <a:off x="73010" y="4175853"/>
              <a:ext cx="662977" cy="662977"/>
            </a:xfrm>
            <a:prstGeom prst="ellipse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1" name="Google Shape;521;p23"/>
          <p:cNvSpPr/>
          <p:nvPr/>
        </p:nvSpPr>
        <p:spPr>
          <a:xfrm>
            <a:off x="1518249" y="2764765"/>
            <a:ext cx="2613804" cy="2544793"/>
          </a:xfrm>
          <a:prstGeom prst="ellipse">
            <a:avLst/>
          </a:prstGeom>
          <a:solidFill>
            <a:schemeClr val="lt1"/>
          </a:solidFill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23"/>
          <p:cNvSpPr txBox="1"/>
          <p:nvPr/>
        </p:nvSpPr>
        <p:spPr>
          <a:xfrm>
            <a:off x="1577053" y="3837106"/>
            <a:ext cx="2630720" cy="40011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Социальные нормы</a:t>
            </a:r>
            <a:endParaRPr b="1"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sp>
        <p:nvSpPr>
          <p:cNvPr id="529" name="Google Shape;529;p24"/>
          <p:cNvSpPr/>
          <p:nvPr/>
        </p:nvSpPr>
        <p:spPr>
          <a:xfrm>
            <a:off x="1527234" y="1585795"/>
            <a:ext cx="9136012" cy="80299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Обычай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это способ поведения, который передаётся от поколения к поколению и является привычным для людей</a:t>
            </a:r>
            <a:endParaRPr/>
          </a:p>
        </p:txBody>
      </p:sp>
      <p:grpSp>
        <p:nvGrpSpPr>
          <p:cNvPr id="530" name="Google Shape;530;p24"/>
          <p:cNvGrpSpPr/>
          <p:nvPr/>
        </p:nvGrpSpPr>
        <p:grpSpPr>
          <a:xfrm>
            <a:off x="1177243" y="2754013"/>
            <a:ext cx="9660149" cy="3877513"/>
            <a:chOff x="160266" y="2187"/>
            <a:chExt cx="9660149" cy="3877513"/>
          </a:xfrm>
        </p:grpSpPr>
        <p:sp>
          <p:nvSpPr>
            <p:cNvPr id="531" name="Google Shape;531;p24"/>
            <p:cNvSpPr/>
            <p:nvPr/>
          </p:nvSpPr>
          <p:spPr>
            <a:xfrm>
              <a:off x="4990341" y="1102514"/>
              <a:ext cx="2555436" cy="5615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24"/>
            <p:cNvSpPr/>
            <p:nvPr/>
          </p:nvSpPr>
          <p:spPr>
            <a:xfrm>
              <a:off x="2434904" y="1102514"/>
              <a:ext cx="2555436" cy="56159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3" name="Google Shape;533;p24"/>
            <p:cNvSpPr/>
            <p:nvPr/>
          </p:nvSpPr>
          <p:spPr>
            <a:xfrm>
              <a:off x="3340144" y="2187"/>
              <a:ext cx="3300393" cy="11003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4"/>
            <p:cNvSpPr txBox="1"/>
            <p:nvPr/>
          </p:nvSpPr>
          <p:spPr>
            <a:xfrm>
              <a:off x="3340144" y="2187"/>
              <a:ext cx="3300393" cy="11003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Обычаи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5" name="Google Shape;535;p24"/>
            <p:cNvSpPr/>
            <p:nvPr/>
          </p:nvSpPr>
          <p:spPr>
            <a:xfrm>
              <a:off x="160266" y="1664110"/>
              <a:ext cx="4549276" cy="22155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4"/>
            <p:cNvSpPr txBox="1"/>
            <p:nvPr/>
          </p:nvSpPr>
          <p:spPr>
            <a:xfrm>
              <a:off x="160266" y="1664110"/>
              <a:ext cx="4549276" cy="2215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изменяются на протяжении истории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7" name="Google Shape;537;p24"/>
            <p:cNvSpPr/>
            <p:nvPr/>
          </p:nvSpPr>
          <p:spPr>
            <a:xfrm>
              <a:off x="5271139" y="1664110"/>
              <a:ext cx="4549276" cy="22155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4"/>
            <p:cNvSpPr txBox="1"/>
            <p:nvPr/>
          </p:nvSpPr>
          <p:spPr>
            <a:xfrm>
              <a:off x="5271139" y="1664110"/>
              <a:ext cx="4549276" cy="2215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привычными для нас действиями в повседневной жизни и регулируют поведение людей во время значимых событий (свадьба, рождение ребёнка, новоселье, похороны и др.)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sp>
        <p:nvSpPr>
          <p:cNvPr id="545" name="Google Shape;545;p25"/>
          <p:cNvSpPr/>
          <p:nvPr/>
        </p:nvSpPr>
        <p:spPr>
          <a:xfrm>
            <a:off x="1928862" y="1904911"/>
            <a:ext cx="8350011" cy="106251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Традиция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(от лат. </a:t>
            </a: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traditio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передача, предание) - это форма сохранения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 передачи из поколения в поколение целесообразных правил поведения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 других элементов культурного наследия</a:t>
            </a:r>
            <a:endParaRPr/>
          </a:p>
        </p:txBody>
      </p:sp>
      <p:sp>
        <p:nvSpPr>
          <p:cNvPr id="546" name="Google Shape;546;p25"/>
          <p:cNvSpPr/>
          <p:nvPr/>
        </p:nvSpPr>
        <p:spPr>
          <a:xfrm>
            <a:off x="1704076" y="4960189"/>
            <a:ext cx="8782328" cy="123431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 только выходят за рамки повседневной жизни и охватывают межличностные, внутрисемейные или внутригрупповые отношения, но и имеют значение для всего народа и государства</a:t>
            </a:r>
            <a:endParaRPr/>
          </a:p>
        </p:txBody>
      </p:sp>
      <p:sp>
        <p:nvSpPr>
          <p:cNvPr id="547" name="Google Shape;547;p25"/>
          <p:cNvSpPr/>
          <p:nvPr/>
        </p:nvSpPr>
        <p:spPr>
          <a:xfrm>
            <a:off x="4559992" y="3165926"/>
            <a:ext cx="3070496" cy="1630361"/>
          </a:xfrm>
          <a:prstGeom prst="downArrow">
            <a:avLst>
              <a:gd fmla="val 50000" name="adj1"/>
              <a:gd fmla="val 4899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основное отличие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/>
          </a:p>
        </p:txBody>
      </p:sp>
      <p:sp>
        <p:nvSpPr>
          <p:cNvPr id="554" name="Google Shape;554;p26"/>
          <p:cNvSpPr/>
          <p:nvPr/>
        </p:nvSpPr>
        <p:spPr>
          <a:xfrm>
            <a:off x="1920234" y="2008428"/>
            <a:ext cx="8350011" cy="631255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Обычаи и традиции могут предполагать совершение каких-либо обрядов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55" name="Google Shape;555;p26"/>
          <p:cNvSpPr/>
          <p:nvPr/>
        </p:nvSpPr>
        <p:spPr>
          <a:xfrm>
            <a:off x="1704076" y="4554686"/>
            <a:ext cx="8782328" cy="123431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Обряд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это совокупность действий стереотипного характера, которой присуще символическое значение (например, обряд посвящения в рыцари, свадебные обряды, поминальные обряды и др.)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56" name="Google Shape;556;p26"/>
          <p:cNvSpPr/>
          <p:nvPr/>
        </p:nvSpPr>
        <p:spPr>
          <a:xfrm>
            <a:off x="4559992" y="2782004"/>
            <a:ext cx="3070496" cy="1630361"/>
          </a:xfrm>
          <a:prstGeom prst="downArrow">
            <a:avLst>
              <a:gd fmla="val 50000" name="adj1"/>
              <a:gd fmla="val 48991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Социальные нормы и поведение личности. Понятие и признаки социальных норм</a:t>
            </a:r>
            <a:endParaRPr sz="3200"/>
          </a:p>
        </p:txBody>
      </p:sp>
      <p:grpSp>
        <p:nvGrpSpPr>
          <p:cNvPr id="563" name="Google Shape;563;p27"/>
          <p:cNvGrpSpPr/>
          <p:nvPr/>
        </p:nvGrpSpPr>
        <p:grpSpPr>
          <a:xfrm>
            <a:off x="1106237" y="2258627"/>
            <a:ext cx="9978006" cy="3375915"/>
            <a:chOff x="1337" y="869774"/>
            <a:chExt cx="9978006" cy="3375915"/>
          </a:xfrm>
        </p:grpSpPr>
        <p:sp>
          <p:nvSpPr>
            <p:cNvPr id="564" name="Google Shape;564;p27"/>
            <p:cNvSpPr/>
            <p:nvPr/>
          </p:nvSpPr>
          <p:spPr>
            <a:xfrm>
              <a:off x="4990341" y="1612933"/>
              <a:ext cx="3452716" cy="3793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5" name="Google Shape;565;p27"/>
            <p:cNvSpPr/>
            <p:nvPr/>
          </p:nvSpPr>
          <p:spPr>
            <a:xfrm>
              <a:off x="4944621" y="1612933"/>
              <a:ext cx="91440" cy="3793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6" name="Google Shape;566;p27"/>
            <p:cNvSpPr/>
            <p:nvPr/>
          </p:nvSpPr>
          <p:spPr>
            <a:xfrm>
              <a:off x="1537624" y="1612933"/>
              <a:ext cx="3452716" cy="3793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7" name="Google Shape;567;p27"/>
            <p:cNvSpPr/>
            <p:nvPr/>
          </p:nvSpPr>
          <p:spPr>
            <a:xfrm>
              <a:off x="3448815" y="869774"/>
              <a:ext cx="3083050" cy="7431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7"/>
            <p:cNvSpPr txBox="1"/>
            <p:nvPr/>
          </p:nvSpPr>
          <p:spPr>
            <a:xfrm>
              <a:off x="3448815" y="869774"/>
              <a:ext cx="3083050" cy="7431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этикета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9" name="Google Shape;569;p27"/>
            <p:cNvSpPr/>
            <p:nvPr/>
          </p:nvSpPr>
          <p:spPr>
            <a:xfrm>
              <a:off x="1337" y="1992234"/>
              <a:ext cx="3072574" cy="2251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7"/>
            <p:cNvSpPr txBox="1"/>
            <p:nvPr/>
          </p:nvSpPr>
          <p:spPr>
            <a:xfrm>
              <a:off x="1337" y="1992234"/>
              <a:ext cx="3072574" cy="2251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манера одеваться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1" name="Google Shape;571;p27"/>
            <p:cNvSpPr/>
            <p:nvPr/>
          </p:nvSpPr>
          <p:spPr>
            <a:xfrm>
              <a:off x="3453213" y="1992234"/>
              <a:ext cx="3074254" cy="22534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7"/>
            <p:cNvSpPr txBox="1"/>
            <p:nvPr/>
          </p:nvSpPr>
          <p:spPr>
            <a:xfrm>
              <a:off x="3453213" y="1992234"/>
              <a:ext cx="3074254" cy="22534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правила поведение за столом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3" name="Google Shape;573;p27"/>
            <p:cNvSpPr/>
            <p:nvPr/>
          </p:nvSpPr>
          <p:spPr>
            <a:xfrm>
              <a:off x="6906769" y="1992234"/>
              <a:ext cx="3072574" cy="2251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7"/>
            <p:cNvSpPr txBox="1"/>
            <p:nvPr/>
          </p:nvSpPr>
          <p:spPr>
            <a:xfrm>
              <a:off x="6906769" y="1992234"/>
              <a:ext cx="3072574" cy="2251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общения с другими людьми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1" name="Google Shape;581;p28"/>
          <p:cNvSpPr txBox="1"/>
          <p:nvPr>
            <p:ph idx="1" type="body"/>
          </p:nvPr>
        </p:nvSpPr>
        <p:spPr>
          <a:xfrm>
            <a:off x="1242923" y="4154863"/>
            <a:ext cx="7719922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10 класса. / Под ред. А.Н.Данилова. – Минск: Адукацыя і выхаванне, 2020, §1.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82" name="Google Shape;58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94763" y="1466961"/>
            <a:ext cx="1926762" cy="25343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83" name="Google Shape;583;p28"/>
          <p:cNvSpPr txBox="1"/>
          <p:nvPr/>
        </p:nvSpPr>
        <p:spPr>
          <a:xfrm>
            <a:off x="1104900" y="1466961"/>
            <a:ext cx="7857945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Адукацыя і выхаванне, 2019, §12, п. 1.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84" name="Google Shape;58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89208" y="4154863"/>
            <a:ext cx="1932317" cy="253791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общества</a:t>
            </a:r>
            <a:endParaRPr/>
          </a:p>
        </p:txBody>
      </p:sp>
      <p:sp>
        <p:nvSpPr>
          <p:cNvPr id="139" name="Google Shape;139;p3"/>
          <p:cNvSpPr txBox="1"/>
          <p:nvPr/>
        </p:nvSpPr>
        <p:spPr>
          <a:xfrm>
            <a:off x="1104900" y="1526376"/>
            <a:ext cx="7366240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Социология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(от лат. societas - общество и греч. λóγοç - слово) - это наука о структуре, функциях, формах и принципах организации и развития общества как социальной системы</a:t>
            </a:r>
            <a:endParaRPr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id="140" name="Google Shape;140;p3"/>
          <p:cNvPicPr preferRelativeResize="0"/>
          <p:nvPr/>
        </p:nvPicPr>
        <p:blipFill rotWithShape="1">
          <a:blip r:embed="rId3">
            <a:alphaModFix/>
          </a:blip>
          <a:srcRect b="22411" l="13333" r="23584" t="3795"/>
          <a:stretch/>
        </p:blipFill>
        <p:spPr>
          <a:xfrm>
            <a:off x="7582619" y="1315317"/>
            <a:ext cx="3502963" cy="532268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1" name="Google Shape;141;p3"/>
          <p:cNvSpPr txBox="1"/>
          <p:nvPr/>
        </p:nvSpPr>
        <p:spPr>
          <a:xfrm>
            <a:off x="1104900" y="2587367"/>
            <a:ext cx="7366240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Термин «социология» введён в научный оборот французским мыс- лителем XIX в.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Огюстом Контом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в работе «Курс позитивной филосо- фии»</a:t>
            </a:r>
            <a:endParaRPr b="1" sz="1800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42" name="Google Shape;142;p3"/>
          <p:cNvSpPr txBox="1"/>
          <p:nvPr/>
        </p:nvSpPr>
        <p:spPr>
          <a:xfrm>
            <a:off x="4512094" y="6392837"/>
            <a:ext cx="3070525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Огюст Конт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общества</a:t>
            </a:r>
            <a:endParaRPr/>
          </a:p>
        </p:txBody>
      </p:sp>
      <p:sp>
        <p:nvSpPr>
          <p:cNvPr id="148" name="Google Shape;148;p4"/>
          <p:cNvSpPr txBox="1"/>
          <p:nvPr/>
        </p:nvSpPr>
        <p:spPr>
          <a:xfrm>
            <a:off x="1104900" y="1893014"/>
            <a:ext cx="99807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Общество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исторически сложившаяся в процессе совместной жизнедеятельности устой- чивая система отношений между людьми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9" name="Google Shape;149;p4"/>
          <p:cNvGrpSpPr/>
          <p:nvPr/>
        </p:nvGrpSpPr>
        <p:grpSpPr>
          <a:xfrm>
            <a:off x="2103916" y="3033346"/>
            <a:ext cx="7923641" cy="2095021"/>
            <a:chOff x="92955" y="0"/>
            <a:chExt cx="7923641" cy="2095021"/>
          </a:xfrm>
        </p:grpSpPr>
        <p:sp>
          <p:nvSpPr>
            <p:cNvPr id="150" name="Google Shape;150;p4"/>
            <p:cNvSpPr/>
            <p:nvPr/>
          </p:nvSpPr>
          <p:spPr>
            <a:xfrm>
              <a:off x="4032448" y="494068"/>
              <a:ext cx="2124891" cy="842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5829"/>
                  </a:lnTo>
                  <a:lnTo>
                    <a:pt x="120000" y="75829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1952212" y="494068"/>
              <a:ext cx="2080235" cy="84249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75829"/>
                  </a:lnTo>
                  <a:lnTo>
                    <a:pt x="0" y="75829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2046915" y="0"/>
              <a:ext cx="3971065" cy="4940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2046915" y="0"/>
              <a:ext cx="3971065" cy="4940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Общество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92955" y="1336560"/>
              <a:ext cx="3718515" cy="7584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>
              <a:off x="92955" y="1336560"/>
              <a:ext cx="3718515" cy="7584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продукт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4298081" y="1336560"/>
              <a:ext cx="3718515" cy="75846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4298081" y="1336560"/>
              <a:ext cx="3718515" cy="7584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 совместных действий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Социальное действие</a:t>
            </a:r>
            <a:endParaRPr/>
          </a:p>
        </p:txBody>
      </p:sp>
      <p:sp>
        <p:nvSpPr>
          <p:cNvPr id="163" name="Google Shape;163;p5"/>
          <p:cNvSpPr txBox="1"/>
          <p:nvPr/>
        </p:nvSpPr>
        <p:spPr>
          <a:xfrm>
            <a:off x="1104899" y="1459523"/>
            <a:ext cx="6512225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Социальное действие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действие, которое осознаётся самим человеком, ориентировано на поведение других лю- дей и понятно окружающим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5"/>
          <p:cNvSpPr txBox="1"/>
          <p:nvPr/>
        </p:nvSpPr>
        <p:spPr>
          <a:xfrm>
            <a:off x="1104900" y="2571113"/>
            <a:ext cx="6512224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Немецкий социолог </a:t>
            </a:r>
            <a:r>
              <a:rPr b="1"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Макс Вебер </a:t>
            </a:r>
            <a:r>
              <a:rPr lang="ru-RU" sz="1800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в 1890-е гг. ввёл понятие «социальное действие» и создал теорию социального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дейст- вия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Max Weber zum 150.: âVergesst Fairness und Gerechtigkeitâ - WELT" id="165" name="Google Shape;165;p5"/>
          <p:cNvPicPr preferRelativeResize="0"/>
          <p:nvPr/>
        </p:nvPicPr>
        <p:blipFill rotWithShape="1">
          <a:blip r:embed="rId3">
            <a:alphaModFix/>
          </a:blip>
          <a:srcRect b="0" l="11475" r="9136" t="0"/>
          <a:stretch/>
        </p:blipFill>
        <p:spPr>
          <a:xfrm>
            <a:off x="6796560" y="1459523"/>
            <a:ext cx="4289022" cy="528130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6" name="Google Shape;166;p5"/>
          <p:cNvSpPr txBox="1"/>
          <p:nvPr/>
        </p:nvSpPr>
        <p:spPr>
          <a:xfrm>
            <a:off x="3726035" y="6452693"/>
            <a:ext cx="3070525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Макс Вебер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Социальное действие</a:t>
            </a:r>
            <a:endParaRPr/>
          </a:p>
        </p:txBody>
      </p:sp>
      <p:grpSp>
        <p:nvGrpSpPr>
          <p:cNvPr id="172" name="Google Shape;172;p6"/>
          <p:cNvGrpSpPr/>
          <p:nvPr/>
        </p:nvGrpSpPr>
        <p:grpSpPr>
          <a:xfrm>
            <a:off x="2155748" y="1795854"/>
            <a:ext cx="7923641" cy="2808312"/>
            <a:chOff x="92955" y="0"/>
            <a:chExt cx="7923641" cy="2808312"/>
          </a:xfrm>
        </p:grpSpPr>
        <p:sp>
          <p:nvSpPr>
            <p:cNvPr id="173" name="Google Shape;173;p6"/>
            <p:cNvSpPr/>
            <p:nvPr/>
          </p:nvSpPr>
          <p:spPr>
            <a:xfrm>
              <a:off x="4032448" y="658058"/>
              <a:ext cx="2124891" cy="6964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6566"/>
                  </a:lnTo>
                  <a:lnTo>
                    <a:pt x="120000" y="66566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1952212" y="658058"/>
              <a:ext cx="2080235" cy="6964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6566"/>
                  </a:lnTo>
                  <a:lnTo>
                    <a:pt x="0" y="66566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1974910" y="0"/>
              <a:ext cx="4115075" cy="6580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6"/>
            <p:cNvSpPr txBox="1"/>
            <p:nvPr/>
          </p:nvSpPr>
          <p:spPr>
            <a:xfrm>
              <a:off x="1974910" y="0"/>
              <a:ext cx="4115075" cy="658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социального действия (по М.Веберу)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6"/>
            <p:cNvSpPr/>
            <p:nvPr/>
          </p:nvSpPr>
          <p:spPr>
            <a:xfrm>
              <a:off x="92955" y="1354490"/>
              <a:ext cx="3718515" cy="14538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92955" y="1354490"/>
              <a:ext cx="3718515" cy="14538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действие должно быть достаточно осознанным (иметь субъективный смысл)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4298081" y="1354490"/>
              <a:ext cx="3718515" cy="14538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6"/>
            <p:cNvSpPr txBox="1"/>
            <p:nvPr/>
          </p:nvSpPr>
          <p:spPr>
            <a:xfrm>
              <a:off x="4298081" y="1354490"/>
              <a:ext cx="3718515" cy="14538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действие по предполагаемому действующим лицом или лицами смыслу должно соотноситься с действием других людей и ориентироваться на него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81" name="Google Shape;181;p6"/>
          <p:cNvSpPr txBox="1"/>
          <p:nvPr/>
        </p:nvSpPr>
        <p:spPr>
          <a:xfrm>
            <a:off x="2150659" y="4981217"/>
            <a:ext cx="3713810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Мотивы одних и тех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же действий у разных людей могут отличаться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2" name="Google Shape;182;p6"/>
          <p:cNvSpPr txBox="1"/>
          <p:nvPr/>
        </p:nvSpPr>
        <p:spPr>
          <a:xfrm>
            <a:off x="6383214" y="4981217"/>
            <a:ext cx="3710355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Сходные мотивы могут порождать разные социальные действия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d39c9c60c1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Социальное действие</a:t>
            </a:r>
            <a:endParaRPr/>
          </a:p>
        </p:txBody>
      </p:sp>
      <p:pic>
        <p:nvPicPr>
          <p:cNvPr id="188" name="Google Shape;188;g2d39c9c60c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0700" y="1428900"/>
            <a:ext cx="10014892" cy="53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Социальное действие</a:t>
            </a:r>
            <a:endParaRPr/>
          </a:p>
        </p:txBody>
      </p:sp>
      <p:sp>
        <p:nvSpPr>
          <p:cNvPr id="194" name="Google Shape;194;p7"/>
          <p:cNvSpPr txBox="1"/>
          <p:nvPr/>
        </p:nvSpPr>
        <p:spPr>
          <a:xfrm>
            <a:off x="2314821" y="1754065"/>
            <a:ext cx="7560840" cy="92333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Социальное действие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действие, которое осознаётся самим чело- веком, ориентировано на поведение других людей и понятно окру- жающим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5" name="Google Shape;195;p7"/>
          <p:cNvSpPr txBox="1"/>
          <p:nvPr/>
        </p:nvSpPr>
        <p:spPr>
          <a:xfrm>
            <a:off x="2314821" y="3741554"/>
            <a:ext cx="7560840" cy="64633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Социальное взаимодействие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обмен действиями между двумя или более участниками</a:t>
            </a:r>
            <a:endParaRPr/>
          </a:p>
        </p:txBody>
      </p:sp>
      <p:sp>
        <p:nvSpPr>
          <p:cNvPr id="196" name="Google Shape;196;p7"/>
          <p:cNvSpPr txBox="1"/>
          <p:nvPr/>
        </p:nvSpPr>
        <p:spPr>
          <a:xfrm>
            <a:off x="2314821" y="5452044"/>
            <a:ext cx="7560900" cy="64650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Социальные отношения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совокупность повторяющихся социаль- ных взаимодействий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5663193" y="2796869"/>
            <a:ext cx="864096" cy="825210"/>
          </a:xfrm>
          <a:prstGeom prst="downArrow">
            <a:avLst>
              <a:gd fmla="val 50000" name="adj1"/>
              <a:gd fmla="val 5863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5663193" y="4507360"/>
            <a:ext cx="864096" cy="825210"/>
          </a:xfrm>
          <a:prstGeom prst="downArrow">
            <a:avLst>
              <a:gd fmla="val 50000" name="adj1"/>
              <a:gd fmla="val 5863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Сферы жизни общества и социальные институты</a:t>
            </a:r>
            <a:endParaRPr/>
          </a:p>
        </p:txBody>
      </p:sp>
      <p:grpSp>
        <p:nvGrpSpPr>
          <p:cNvPr id="204" name="Google Shape;204;p8"/>
          <p:cNvGrpSpPr/>
          <p:nvPr/>
        </p:nvGrpSpPr>
        <p:grpSpPr>
          <a:xfrm>
            <a:off x="2167759" y="1620503"/>
            <a:ext cx="8056553" cy="3340947"/>
            <a:chOff x="4171" y="361526"/>
            <a:chExt cx="8056553" cy="3340947"/>
          </a:xfrm>
        </p:grpSpPr>
        <p:sp>
          <p:nvSpPr>
            <p:cNvPr id="205" name="Google Shape;205;p8"/>
            <p:cNvSpPr/>
            <p:nvPr/>
          </p:nvSpPr>
          <p:spPr>
            <a:xfrm>
              <a:off x="7144966" y="2467019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8"/>
            <p:cNvSpPr/>
            <p:nvPr/>
          </p:nvSpPr>
          <p:spPr>
            <a:xfrm>
              <a:off x="4032448" y="1231564"/>
              <a:ext cx="3158238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8"/>
            <p:cNvSpPr/>
            <p:nvPr/>
          </p:nvSpPr>
          <p:spPr>
            <a:xfrm>
              <a:off x="5039474" y="2467019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8"/>
            <p:cNvSpPr/>
            <p:nvPr/>
          </p:nvSpPr>
          <p:spPr>
            <a:xfrm>
              <a:off x="4032448" y="1231564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8"/>
            <p:cNvSpPr/>
            <p:nvPr/>
          </p:nvSpPr>
          <p:spPr>
            <a:xfrm>
              <a:off x="2933981" y="2467019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8"/>
            <p:cNvSpPr/>
            <p:nvPr/>
          </p:nvSpPr>
          <p:spPr>
            <a:xfrm>
              <a:off x="2979701" y="1231564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8"/>
            <p:cNvSpPr/>
            <p:nvPr/>
          </p:nvSpPr>
          <p:spPr>
            <a:xfrm>
              <a:off x="828489" y="2467019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8"/>
            <p:cNvSpPr/>
            <p:nvPr/>
          </p:nvSpPr>
          <p:spPr>
            <a:xfrm>
              <a:off x="874209" y="1231564"/>
              <a:ext cx="3158238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8"/>
            <p:cNvSpPr/>
            <p:nvPr/>
          </p:nvSpPr>
          <p:spPr>
            <a:xfrm>
              <a:off x="1080121" y="361526"/>
              <a:ext cx="5904652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8"/>
            <p:cNvSpPr txBox="1"/>
            <p:nvPr/>
          </p:nvSpPr>
          <p:spPr>
            <a:xfrm>
              <a:off x="1080121" y="361526"/>
              <a:ext cx="5904652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Сферы жизни общества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отношения одних и тех же людей в связи с различными сторонами их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4171" y="1596980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 txBox="1"/>
            <p:nvPr/>
          </p:nvSpPr>
          <p:spPr>
            <a:xfrm>
              <a:off x="4171" y="1596980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сфера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4171" y="2832435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8"/>
            <p:cNvSpPr txBox="1"/>
            <p:nvPr/>
          </p:nvSpPr>
          <p:spPr>
            <a:xfrm>
              <a:off x="4171" y="2832435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институты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2109663" y="1596980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8"/>
            <p:cNvSpPr txBox="1"/>
            <p:nvPr/>
          </p:nvSpPr>
          <p:spPr>
            <a:xfrm>
              <a:off x="2109663" y="1596980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 сфера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2109663" y="2832435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8"/>
            <p:cNvSpPr txBox="1"/>
            <p:nvPr/>
          </p:nvSpPr>
          <p:spPr>
            <a:xfrm>
              <a:off x="2109663" y="2832435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институты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4215155" y="1596980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 txBox="1"/>
            <p:nvPr/>
          </p:nvSpPr>
          <p:spPr>
            <a:xfrm>
              <a:off x="4215155" y="1596980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сфера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4215155" y="2832435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 txBox="1"/>
            <p:nvPr/>
          </p:nvSpPr>
          <p:spPr>
            <a:xfrm>
              <a:off x="4215155" y="2832435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институты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6320648" y="1596980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8"/>
            <p:cNvSpPr txBox="1"/>
            <p:nvPr/>
          </p:nvSpPr>
          <p:spPr>
            <a:xfrm>
              <a:off x="6320648" y="1596980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 сфера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6320648" y="2832435"/>
              <a:ext cx="1740076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8"/>
            <p:cNvSpPr txBox="1"/>
            <p:nvPr/>
          </p:nvSpPr>
          <p:spPr>
            <a:xfrm>
              <a:off x="6320648" y="2832435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институты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1" name="Google Shape;231;p8"/>
          <p:cNvGrpSpPr/>
          <p:nvPr/>
        </p:nvGrpSpPr>
        <p:grpSpPr>
          <a:xfrm>
            <a:off x="2163588" y="5620715"/>
            <a:ext cx="8064896" cy="870038"/>
            <a:chOff x="1080121" y="361526"/>
            <a:chExt cx="5904652" cy="870038"/>
          </a:xfrm>
        </p:grpSpPr>
        <p:sp>
          <p:nvSpPr>
            <p:cNvPr id="232" name="Google Shape;232;p8"/>
            <p:cNvSpPr/>
            <p:nvPr/>
          </p:nvSpPr>
          <p:spPr>
            <a:xfrm>
              <a:off x="1080121" y="361526"/>
              <a:ext cx="5904652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 txBox="1"/>
            <p:nvPr/>
          </p:nvSpPr>
          <p:spPr>
            <a:xfrm>
              <a:off x="1080121" y="361526"/>
              <a:ext cx="5904652" cy="87003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придают отношениям в обществе устойчивый характер, упорядочивают и систематизируют их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34" name="Google Shape;234;p8"/>
          <p:cNvCxnSpPr/>
          <p:nvPr/>
        </p:nvCxnSpPr>
        <p:spPr>
          <a:xfrm>
            <a:off x="3027684" y="4986200"/>
            <a:ext cx="0" cy="634515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235" name="Google Shape;235;p8"/>
          <p:cNvCxnSpPr/>
          <p:nvPr/>
        </p:nvCxnSpPr>
        <p:spPr>
          <a:xfrm>
            <a:off x="5187924" y="4986200"/>
            <a:ext cx="0" cy="634515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236" name="Google Shape;236;p8"/>
          <p:cNvCxnSpPr/>
          <p:nvPr/>
        </p:nvCxnSpPr>
        <p:spPr>
          <a:xfrm>
            <a:off x="7276156" y="4986200"/>
            <a:ext cx="0" cy="634515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237" name="Google Shape;237;p8"/>
          <p:cNvCxnSpPr/>
          <p:nvPr/>
        </p:nvCxnSpPr>
        <p:spPr>
          <a:xfrm>
            <a:off x="9364388" y="4986200"/>
            <a:ext cx="0" cy="634515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16.12.2023</vt:lpwstr>
  </property>
</Properties>
</file>