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5" roundtripDataSignature="AMtx7mi+DTXZcRnK5jS8fpU903JH+Bdv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AD929C4-F8DF-414E-BF65-2465352BE5AC}">
  <a:tblStyle styleId="{8AD929C4-F8DF-414E-BF65-2465352BE5AC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6" name="Google Shape;226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3" name="Google Shape;243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4" name="Google Shape;264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0" name="Google Shape;290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8" name="Google Shape;298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5" name="Google Shape;305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1" name="Google Shape;311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7" name="Google Shape;317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6" name="Google Shape;326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7" name="Google Shape;327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" name="Google Shape;146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4" name="Google Shape;214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0" name="Google Shape;220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923827" y="2592151"/>
            <a:ext cx="5915124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 sz="4800">
                <a:latin typeface="Cambria"/>
                <a:ea typeface="Cambria"/>
                <a:cs typeface="Cambria"/>
                <a:sym typeface="Cambria"/>
              </a:rPr>
              <a:t>Демократия</a:t>
            </a:r>
            <a:endParaRPr b="1" sz="48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909419" y="3524725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808691" cy="7078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51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images.onlinetestpad.com/40/c8/e11a96c8404e97ab74ba32dd39da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32681" r="5239" t="0"/>
          <a:stretch/>
        </p:blipFill>
        <p:spPr>
          <a:xfrm>
            <a:off x="6960123" y="1291474"/>
            <a:ext cx="5231877" cy="4213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Формы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9" name="Google Shape;229;p45"/>
          <p:cNvGrpSpPr/>
          <p:nvPr/>
        </p:nvGrpSpPr>
        <p:grpSpPr>
          <a:xfrm>
            <a:off x="2165698" y="2508005"/>
            <a:ext cx="7991814" cy="2827512"/>
            <a:chOff x="536" y="1186419"/>
            <a:chExt cx="7991814" cy="2827512"/>
          </a:xfrm>
        </p:grpSpPr>
        <p:sp>
          <p:nvSpPr>
            <p:cNvPr id="230" name="Google Shape;230;p45"/>
            <p:cNvSpPr/>
            <p:nvPr/>
          </p:nvSpPr>
          <p:spPr>
            <a:xfrm>
              <a:off x="3996444" y="2354813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45"/>
            <p:cNvSpPr/>
            <p:nvPr/>
          </p:nvSpPr>
          <p:spPr>
            <a:xfrm>
              <a:off x="3950724" y="2354813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45"/>
            <p:cNvSpPr/>
            <p:nvPr/>
          </p:nvSpPr>
          <p:spPr>
            <a:xfrm>
              <a:off x="1168930" y="2354813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45"/>
            <p:cNvSpPr/>
            <p:nvPr/>
          </p:nvSpPr>
          <p:spPr>
            <a:xfrm>
              <a:off x="2160242" y="1186419"/>
              <a:ext cx="3672402" cy="11683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45"/>
            <p:cNvSpPr txBox="1"/>
            <p:nvPr/>
          </p:nvSpPr>
          <p:spPr>
            <a:xfrm>
              <a:off x="2160242" y="1186419"/>
              <a:ext cx="3672402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Представительная демократия осуществляется через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45"/>
            <p:cNvSpPr/>
            <p:nvPr/>
          </p:nvSpPr>
          <p:spPr>
            <a:xfrm>
              <a:off x="536" y="2845538"/>
              <a:ext cx="2336787" cy="11683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45"/>
            <p:cNvSpPr txBox="1"/>
            <p:nvPr/>
          </p:nvSpPr>
          <p:spPr>
            <a:xfrm>
              <a:off x="536" y="2845538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президента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45"/>
            <p:cNvSpPr/>
            <p:nvPr/>
          </p:nvSpPr>
          <p:spPr>
            <a:xfrm>
              <a:off x="2828050" y="2845538"/>
              <a:ext cx="2336787" cy="11683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45"/>
            <p:cNvSpPr txBox="1"/>
            <p:nvPr/>
          </p:nvSpPr>
          <p:spPr>
            <a:xfrm>
              <a:off x="2828050" y="2845538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парламент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45"/>
            <p:cNvSpPr/>
            <p:nvPr/>
          </p:nvSpPr>
          <p:spPr>
            <a:xfrm>
              <a:off x="5655563" y="2845538"/>
              <a:ext cx="2336787" cy="11683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45"/>
            <p:cNvSpPr txBox="1"/>
            <p:nvPr/>
          </p:nvSpPr>
          <p:spPr>
            <a:xfrm>
              <a:off x="5655563" y="2845538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местные Советы депутатов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Формы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6" name="Google Shape;246;p46"/>
          <p:cNvGrpSpPr/>
          <p:nvPr/>
        </p:nvGrpSpPr>
        <p:grpSpPr>
          <a:xfrm>
            <a:off x="2411812" y="1559780"/>
            <a:ext cx="7545528" cy="4115180"/>
            <a:chOff x="290379" y="2525"/>
            <a:chExt cx="7545528" cy="4115180"/>
          </a:xfrm>
        </p:grpSpPr>
        <p:sp>
          <p:nvSpPr>
            <p:cNvPr id="247" name="Google Shape;247;p46"/>
            <p:cNvSpPr/>
            <p:nvPr/>
          </p:nvSpPr>
          <p:spPr>
            <a:xfrm>
              <a:off x="6056918" y="2047050"/>
              <a:ext cx="91440" cy="61244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46"/>
            <p:cNvSpPr/>
            <p:nvPr/>
          </p:nvSpPr>
          <p:spPr>
            <a:xfrm>
              <a:off x="4063144" y="635738"/>
              <a:ext cx="2039494" cy="61244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46"/>
            <p:cNvSpPr/>
            <p:nvPr/>
          </p:nvSpPr>
          <p:spPr>
            <a:xfrm>
              <a:off x="1977929" y="2047050"/>
              <a:ext cx="91440" cy="61244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46"/>
            <p:cNvSpPr/>
            <p:nvPr/>
          </p:nvSpPr>
          <p:spPr>
            <a:xfrm>
              <a:off x="2023649" y="635738"/>
              <a:ext cx="2039494" cy="61244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1" name="Google Shape;251;p46"/>
            <p:cNvSpPr/>
            <p:nvPr/>
          </p:nvSpPr>
          <p:spPr>
            <a:xfrm>
              <a:off x="2953126" y="2525"/>
              <a:ext cx="2220034" cy="63321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46"/>
            <p:cNvSpPr txBox="1"/>
            <p:nvPr/>
          </p:nvSpPr>
          <p:spPr>
            <a:xfrm>
              <a:off x="2953126" y="2525"/>
              <a:ext cx="2220034" cy="6332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Парламент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46"/>
            <p:cNvSpPr/>
            <p:nvPr/>
          </p:nvSpPr>
          <p:spPr>
            <a:xfrm>
              <a:off x="290379" y="1248185"/>
              <a:ext cx="3466540" cy="7988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46"/>
            <p:cNvSpPr txBox="1"/>
            <p:nvPr/>
          </p:nvSpPr>
          <p:spPr>
            <a:xfrm>
              <a:off x="290379" y="1248185"/>
              <a:ext cx="3466540" cy="7988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высший выборный орган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46"/>
            <p:cNvSpPr/>
            <p:nvPr/>
          </p:nvSpPr>
          <p:spPr>
            <a:xfrm>
              <a:off x="290379" y="2659497"/>
              <a:ext cx="3466540" cy="145820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46"/>
            <p:cNvSpPr txBox="1"/>
            <p:nvPr/>
          </p:nvSpPr>
          <p:spPr>
            <a:xfrm>
              <a:off x="290379" y="2659497"/>
              <a:ext cx="3466540" cy="14582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осуществление представительства основных социально-политических интересов различных слоёв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46"/>
            <p:cNvSpPr/>
            <p:nvPr/>
          </p:nvSpPr>
          <p:spPr>
            <a:xfrm>
              <a:off x="4369367" y="1248185"/>
              <a:ext cx="3466540" cy="7988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46"/>
            <p:cNvSpPr txBox="1"/>
            <p:nvPr/>
          </p:nvSpPr>
          <p:spPr>
            <a:xfrm>
              <a:off x="4369367" y="1248185"/>
              <a:ext cx="3466540" cy="7988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высший законодательный орган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46"/>
            <p:cNvSpPr/>
            <p:nvPr/>
          </p:nvSpPr>
          <p:spPr>
            <a:xfrm>
              <a:off x="4369367" y="2659497"/>
              <a:ext cx="3466540" cy="145820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46"/>
            <p:cNvSpPr txBox="1"/>
            <p:nvPr/>
          </p:nvSpPr>
          <p:spPr>
            <a:xfrm>
              <a:off x="4369367" y="2659497"/>
              <a:ext cx="3466540" cy="14582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главная функция – принятие законов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61" name="Google Shape;261;p46"/>
          <p:cNvSpPr/>
          <p:nvPr/>
        </p:nvSpPr>
        <p:spPr>
          <a:xfrm>
            <a:off x="2436400" y="5827523"/>
            <a:ext cx="7518305" cy="86409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Национальное собрание Республики Беларусь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это парламент Рес- публики Беларусь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избирательных систем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7" name="Google Shape;267;p47"/>
          <p:cNvGrpSpPr/>
          <p:nvPr/>
        </p:nvGrpSpPr>
        <p:grpSpPr>
          <a:xfrm>
            <a:off x="2561709" y="1422323"/>
            <a:ext cx="7912820" cy="5150032"/>
            <a:chOff x="4029" y="125283"/>
            <a:chExt cx="7912820" cy="5150032"/>
          </a:xfrm>
        </p:grpSpPr>
        <p:sp>
          <p:nvSpPr>
            <p:cNvPr id="268" name="Google Shape;268;p47"/>
            <p:cNvSpPr/>
            <p:nvPr/>
          </p:nvSpPr>
          <p:spPr>
            <a:xfrm>
              <a:off x="5534253" y="3744416"/>
              <a:ext cx="1304498" cy="4528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47"/>
            <p:cNvSpPr/>
            <p:nvPr/>
          </p:nvSpPr>
          <p:spPr>
            <a:xfrm>
              <a:off x="4229754" y="3744416"/>
              <a:ext cx="1304498" cy="45280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47"/>
            <p:cNvSpPr/>
            <p:nvPr/>
          </p:nvSpPr>
          <p:spPr>
            <a:xfrm>
              <a:off x="5488533" y="1962945"/>
              <a:ext cx="91440" cy="4528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47"/>
            <p:cNvSpPr/>
            <p:nvPr/>
          </p:nvSpPr>
          <p:spPr>
            <a:xfrm>
              <a:off x="3615378" y="859576"/>
              <a:ext cx="1918874" cy="4528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47"/>
            <p:cNvSpPr/>
            <p:nvPr/>
          </p:nvSpPr>
          <p:spPr>
            <a:xfrm>
              <a:off x="1650783" y="1962945"/>
              <a:ext cx="91440" cy="4528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47"/>
            <p:cNvSpPr/>
            <p:nvPr/>
          </p:nvSpPr>
          <p:spPr>
            <a:xfrm>
              <a:off x="1696503" y="859576"/>
              <a:ext cx="1918874" cy="45280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47"/>
            <p:cNvSpPr/>
            <p:nvPr/>
          </p:nvSpPr>
          <p:spPr>
            <a:xfrm>
              <a:off x="1676990" y="125283"/>
              <a:ext cx="3876776" cy="73429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47"/>
            <p:cNvSpPr txBox="1"/>
            <p:nvPr/>
          </p:nvSpPr>
          <p:spPr>
            <a:xfrm>
              <a:off x="1676990" y="125283"/>
              <a:ext cx="3876776" cy="734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Избирательное право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47"/>
            <p:cNvSpPr/>
            <p:nvPr/>
          </p:nvSpPr>
          <p:spPr>
            <a:xfrm>
              <a:off x="4029" y="1312377"/>
              <a:ext cx="3384948" cy="65056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47"/>
            <p:cNvSpPr txBox="1"/>
            <p:nvPr/>
          </p:nvSpPr>
          <p:spPr>
            <a:xfrm>
              <a:off x="4029" y="1312377"/>
              <a:ext cx="3384948" cy="6505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норм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47"/>
            <p:cNvSpPr/>
            <p:nvPr/>
          </p:nvSpPr>
          <p:spPr>
            <a:xfrm>
              <a:off x="4029" y="2415746"/>
              <a:ext cx="3384948" cy="13286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47"/>
            <p:cNvSpPr txBox="1"/>
            <p:nvPr/>
          </p:nvSpPr>
          <p:spPr>
            <a:xfrm>
              <a:off x="4029" y="2415746"/>
              <a:ext cx="3384948" cy="13286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совокупность юридических норм, регулирующих участие граждан в выборах представи- тельных органов власти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47"/>
            <p:cNvSpPr/>
            <p:nvPr/>
          </p:nvSpPr>
          <p:spPr>
            <a:xfrm>
              <a:off x="3841779" y="1312377"/>
              <a:ext cx="3384948" cy="65056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47"/>
            <p:cNvSpPr txBox="1"/>
            <p:nvPr/>
          </p:nvSpPr>
          <p:spPr>
            <a:xfrm>
              <a:off x="3841779" y="1312377"/>
              <a:ext cx="3384948" cy="6505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возможность человека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47"/>
            <p:cNvSpPr/>
            <p:nvPr/>
          </p:nvSpPr>
          <p:spPr>
            <a:xfrm>
              <a:off x="3841779" y="2415746"/>
              <a:ext cx="3384948" cy="13286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47"/>
            <p:cNvSpPr txBox="1"/>
            <p:nvPr/>
          </p:nvSpPr>
          <p:spPr>
            <a:xfrm>
              <a:off x="3841779" y="2415746"/>
              <a:ext cx="3384948" cy="13286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граждан избирать и быть избранным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47"/>
            <p:cNvSpPr/>
            <p:nvPr/>
          </p:nvSpPr>
          <p:spPr>
            <a:xfrm>
              <a:off x="3151656" y="4197217"/>
              <a:ext cx="2156196" cy="10780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47"/>
            <p:cNvSpPr txBox="1"/>
            <p:nvPr/>
          </p:nvSpPr>
          <p:spPr>
            <a:xfrm>
              <a:off x="3151656" y="4197217"/>
              <a:ext cx="2156196" cy="1078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активное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право избирать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47"/>
            <p:cNvSpPr/>
            <p:nvPr/>
          </p:nvSpPr>
          <p:spPr>
            <a:xfrm>
              <a:off x="5760653" y="4197217"/>
              <a:ext cx="2156196" cy="10780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47"/>
            <p:cNvSpPr txBox="1"/>
            <p:nvPr/>
          </p:nvSpPr>
          <p:spPr>
            <a:xfrm>
              <a:off x="5760653" y="4197217"/>
              <a:ext cx="2156196" cy="1078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пассивное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право быть избранным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избирательных систем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93" name="Google Shape;293;p48"/>
          <p:cNvGraphicFramePr/>
          <p:nvPr/>
        </p:nvGraphicFramePr>
        <p:xfrm>
          <a:off x="1109359" y="149126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{8AD929C4-F8DF-414E-BF65-2465352BE5AC}</a:tableStyleId>
              </a:tblPr>
              <a:tblGrid>
                <a:gridCol w="2244850"/>
                <a:gridCol w="77222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выборов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Всеобщие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Избирательным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правом обладают все совершеннолетние граждане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Свободные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Избиратель сам решает, участвовать ли ему в выборах и за кого голосо- вать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Равные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 избирателей одинаковое количество голосов. Кандидаты участвуют в выборах на равных основаниях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Прямые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Граждане непосредственно голосуют за кандидата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Тайные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Контроль за волеизъявлением граждан запрещён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94" name="Google Shape;294;p48"/>
          <p:cNvSpPr/>
          <p:nvPr/>
        </p:nvSpPr>
        <p:spPr>
          <a:xfrm>
            <a:off x="1076656" y="4496287"/>
            <a:ext cx="10009265" cy="86409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Избирательный ценз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устанавливаемые законом условия для получения или осущест- вления избирательного права (чаще всего наличие гражданства и достижение определённо- го возраста)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5" name="Google Shape;295;p48"/>
          <p:cNvSpPr/>
          <p:nvPr/>
        </p:nvSpPr>
        <p:spPr>
          <a:xfrm>
            <a:off x="1074053" y="5460671"/>
            <a:ext cx="10030721" cy="122413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некоторых странах также существуют выборы:</a:t>
            </a:r>
            <a:endParaRPr/>
          </a:p>
          <a:p>
            <a:pPr indent="-180975" lvl="0" marL="1809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▪"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обязательные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(граждане должны принять участие в голосовании);</a:t>
            </a:r>
            <a:endParaRPr/>
          </a:p>
          <a:p>
            <a:pPr indent="-180975" lvl="0" marL="1809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▪"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косвенные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(граждане избирают какой-либо орган, который потом и завершает выборы своим голосованием)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избирательных систем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1" name="Google Shape;301;p49"/>
          <p:cNvSpPr/>
          <p:nvPr/>
        </p:nvSpPr>
        <p:spPr>
          <a:xfrm>
            <a:off x="1109358" y="1444463"/>
            <a:ext cx="9976563" cy="94051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Избирательная система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совокупность установленных законом правил, принципов и приёмов, с помощью которых определяются результаты голосования в представительные органы власти и на государственные должности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02" name="Google Shape;302;p49"/>
          <p:cNvGraphicFramePr/>
          <p:nvPr/>
        </p:nvGraphicFramePr>
        <p:xfrm>
          <a:off x="1109360" y="25452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{8AD929C4-F8DF-414E-BF65-2465352BE5AC}</a:tableStyleId>
              </a:tblPr>
              <a:tblGrid>
                <a:gridCol w="2992975"/>
                <a:gridCol w="6983600"/>
              </a:tblGrid>
              <a:tr h="4544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избирательных</a:t>
                      </a: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систем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99257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Мажоритарная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(фр. majo- rité – большинство) ис- польуется на президентс- ких, парламентских и мес- тных выборах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Абсолютного большинства: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мандат (полномочия) получает кандидат, набравший более 50% голосов от числа явившихся на выборы граждан (в случае необ- ходимости проводится второй тур, куда проходят два кандидата, набравшие больше других</a:t>
                      </a: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голосов)</a:t>
                      </a:r>
                      <a:endParaRPr b="0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6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Относительного большинства: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мандат получает кандидат, набравший больше голосов, чем кто- либо из его конкурентов (не обязательно более половины голо- сов)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избирательных систем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08" name="Google Shape;308;p50"/>
          <p:cNvGraphicFramePr/>
          <p:nvPr/>
        </p:nvGraphicFramePr>
        <p:xfrm>
          <a:off x="1099932" y="167335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{8AD929C4-F8DF-414E-BF65-2465352BE5AC}</a:tableStyleId>
              </a:tblPr>
              <a:tblGrid>
                <a:gridCol w="2998625"/>
                <a:gridCol w="6996800"/>
              </a:tblGrid>
              <a:tr h="6452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избирательных</a:t>
                      </a: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систем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382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Пропорциональная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-  ис- пользуется только на вы- борах в парламенты или иные (местные) предста- вительные органы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Избиратели голосуют не за отдельных кандидатов, а за партий- ные списки. Места в парламента распределяются пропорцио- нально полученным голосам. Депутатские мандаты получают члены партии в соответствии с числом поданных за них голосов</a:t>
                      </a:r>
                      <a:endParaRPr b="0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935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Смешанная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использует- ся на выборах в парламен- ты или иные (местные) представительные органы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Одна часть представительного органа избирается по мажори- тарной</a:t>
                      </a: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системе, а другая – по пропорциональной</a:t>
                      </a:r>
                      <a:endParaRPr b="0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5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14" name="Google Shape;314;p51"/>
          <p:cNvGraphicFramePr/>
          <p:nvPr/>
        </p:nvGraphicFramePr>
        <p:xfrm>
          <a:off x="1096525" y="146331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{8AD929C4-F8DF-414E-BF65-2465352BE5AC}</a:tableStyleId>
              </a:tblPr>
              <a:tblGrid>
                <a:gridCol w="2994000"/>
                <a:gridCol w="6985975"/>
              </a:tblGrid>
              <a:tr h="5084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демократии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21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Суверенитет народа как источник власти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Источником власти является народ – граждане государства</a:t>
                      </a:r>
                      <a:endParaRPr b="0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73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Выборы и всеобщее из- бирательное право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свободно избирать и быть избранным в государственные органы власти (в демократических системах избирательное пра- во является всеобщим)</a:t>
                      </a:r>
                      <a:endParaRPr b="0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73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разделения властей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Разделение государственной власти на законодательную, испол- нительную, судебную и взаимодействие в системе «сдержек и противовесов», чтобы исключить злоупотребление властью</a:t>
                      </a:r>
                      <a:endParaRPr b="0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525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Политический и идеоло- гический плюрализм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Существование множества партий, политических объединений, движений и т.п., которые выражают интересы различных групп населения, а также различные идеологии и мнения (ни одна идеология не может устанавливаться</a:t>
                      </a: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как обязательная)</a:t>
                      </a:r>
                      <a:endParaRPr b="0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Принципы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20" name="Google Shape;320;p52"/>
          <p:cNvGraphicFramePr/>
          <p:nvPr/>
        </p:nvGraphicFramePr>
        <p:xfrm>
          <a:off x="1087099" y="144446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{8AD929C4-F8DF-414E-BF65-2465352BE5AC}</a:tableStyleId>
              </a:tblPr>
              <a:tblGrid>
                <a:gridCol w="2827150"/>
                <a:gridCol w="7162250"/>
              </a:tblGrid>
              <a:tr h="5237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демократии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08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Возможность общества контролировать власть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Главным инструментом контроля являются средства массовой информации, деятельность партий и общественных организаций, выборы как механизм передачи власти мирным законным путём</a:t>
                      </a:r>
                      <a:endParaRPr b="0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321" name="Google Shape;321;p52"/>
          <p:cNvSpPr/>
          <p:nvPr/>
        </p:nvSpPr>
        <p:spPr>
          <a:xfrm>
            <a:off x="1100947" y="4396846"/>
            <a:ext cx="10022681" cy="64807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демократическом обществе незыблемым правилом является принцип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«разрешено всё, что не запрещено законом»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2" name="Google Shape;322;p52"/>
          <p:cNvSpPr/>
          <p:nvPr/>
        </p:nvSpPr>
        <p:spPr>
          <a:xfrm>
            <a:off x="1086591" y="5176046"/>
            <a:ext cx="10022681" cy="76284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Демократия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власть большинства, при которой части общества, оставшейся в меньшин- стве, гарантирована защита от преследований за несовпадающие с большинством взгляды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3" name="Google Shape;323;p52"/>
          <p:cNvSpPr/>
          <p:nvPr/>
        </p:nvSpPr>
        <p:spPr>
          <a:xfrm>
            <a:off x="1083506" y="3329614"/>
            <a:ext cx="10022681" cy="93610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Особую роль в демократическом обществе при осуществлении политических интересов иг- рает равноправие граждан, соблюдение свободы слова, мнений, собраний и других полити- ческих прав и свобод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30" name="Google Shape;330;p25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§8.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31" name="Google Shape;33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демократии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Формы демократии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избирательных систем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Принципы демократии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9" name="Google Shape;139;p3"/>
          <p:cNvSpPr/>
          <p:nvPr/>
        </p:nvSpPr>
        <p:spPr>
          <a:xfrm>
            <a:off x="1104424" y="1463317"/>
            <a:ext cx="5532045" cy="61058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Демократия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(от греч. δῆμος – на-род и κράτος - власть) - «народовластие»</a:t>
            </a:r>
            <a:endParaRPr/>
          </a:p>
        </p:txBody>
      </p:sp>
      <p:pic>
        <p:nvPicPr>
          <p:cNvPr descr="ÐÐ¸Ð½ÐºÐ¾Ð»ÑÐ½, ÐÐ²ÑÐ°Ð°Ð¼ â ÐÐ¸ÐºÐ¸Ð¿ÐµÐ´Ð¸Ñ" id="140" name="Google Shape;14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0823" y="1387902"/>
            <a:ext cx="4320480" cy="54006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1" name="Google Shape;141;p3"/>
          <p:cNvSpPr/>
          <p:nvPr/>
        </p:nvSpPr>
        <p:spPr>
          <a:xfrm>
            <a:off x="1113851" y="2154324"/>
            <a:ext cx="5513191" cy="169181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Демократия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(в античности) -  особая разновид- ность организации государства, в котором власть принадлежит не одному лицу и не группе лиц, а всем свободным гражданам (в то время только мужчинам), которые пользуются равными права- ми на участие в управлении государством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1104424" y="3935114"/>
            <a:ext cx="5513191" cy="864096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Демократия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это правление народа, посредством народа и для народа. (Авраам Линкольн)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" name="Google Shape;143;p3"/>
          <p:cNvSpPr txBox="1"/>
          <p:nvPr/>
        </p:nvSpPr>
        <p:spPr>
          <a:xfrm>
            <a:off x="3755915" y="6188384"/>
            <a:ext cx="29613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Авраам Линкольн, президент США в 1861-1865 гг 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9" name="Google Shape;149;p39"/>
          <p:cNvGrpSpPr/>
          <p:nvPr/>
        </p:nvGrpSpPr>
        <p:grpSpPr>
          <a:xfrm>
            <a:off x="2132820" y="2386584"/>
            <a:ext cx="8122369" cy="3152582"/>
            <a:chOff x="1959" y="951876"/>
            <a:chExt cx="8122369" cy="3152582"/>
          </a:xfrm>
        </p:grpSpPr>
        <p:sp>
          <p:nvSpPr>
            <p:cNvPr id="150" name="Google Shape;150;p39"/>
            <p:cNvSpPr/>
            <p:nvPr/>
          </p:nvSpPr>
          <p:spPr>
            <a:xfrm>
              <a:off x="4063144" y="2325917"/>
              <a:ext cx="2223544" cy="7718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39"/>
            <p:cNvSpPr/>
            <p:nvPr/>
          </p:nvSpPr>
          <p:spPr>
            <a:xfrm>
              <a:off x="1839599" y="2325917"/>
              <a:ext cx="2223544" cy="7718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39"/>
            <p:cNvSpPr/>
            <p:nvPr/>
          </p:nvSpPr>
          <p:spPr>
            <a:xfrm>
              <a:off x="1141516" y="951876"/>
              <a:ext cx="5843254" cy="137404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9"/>
            <p:cNvSpPr txBox="1"/>
            <p:nvPr/>
          </p:nvSpPr>
          <p:spPr>
            <a:xfrm>
              <a:off x="1141516" y="951876"/>
              <a:ext cx="5843254" cy="13740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Демократия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тип политической системы, в кото- рой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 осуществляется народом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либо через лич- ное участие (выборы, референдумы), либо через своих представителей, избранных в органы государственной власти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9"/>
            <p:cNvSpPr/>
            <p:nvPr/>
          </p:nvSpPr>
          <p:spPr>
            <a:xfrm>
              <a:off x="1959" y="3097726"/>
              <a:ext cx="3675280" cy="10067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9"/>
            <p:cNvSpPr txBox="1"/>
            <p:nvPr/>
          </p:nvSpPr>
          <p:spPr>
            <a:xfrm>
              <a:off x="1959" y="3097726"/>
              <a:ext cx="3675280" cy="1006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прямая демократия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9"/>
            <p:cNvSpPr/>
            <p:nvPr/>
          </p:nvSpPr>
          <p:spPr>
            <a:xfrm>
              <a:off x="4449048" y="3097726"/>
              <a:ext cx="3675280" cy="10067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9"/>
            <p:cNvSpPr txBox="1"/>
            <p:nvPr/>
          </p:nvSpPr>
          <p:spPr>
            <a:xfrm>
              <a:off x="4449048" y="3097726"/>
              <a:ext cx="3675280" cy="1006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представительная демократия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Формы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3" name="Google Shape;163;p40"/>
          <p:cNvGrpSpPr/>
          <p:nvPr/>
        </p:nvGrpSpPr>
        <p:grpSpPr>
          <a:xfrm>
            <a:off x="2274660" y="1549499"/>
            <a:ext cx="7914103" cy="5052994"/>
            <a:chOff x="106092" y="1670"/>
            <a:chExt cx="7914103" cy="5052994"/>
          </a:xfrm>
        </p:grpSpPr>
        <p:sp>
          <p:nvSpPr>
            <p:cNvPr id="164" name="Google Shape;164;p40"/>
            <p:cNvSpPr/>
            <p:nvPr/>
          </p:nvSpPr>
          <p:spPr>
            <a:xfrm>
              <a:off x="6183954" y="2512124"/>
              <a:ext cx="91440" cy="75201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5" name="Google Shape;165;p40"/>
            <p:cNvSpPr/>
            <p:nvPr/>
          </p:nvSpPr>
          <p:spPr>
            <a:xfrm>
              <a:off x="4063144" y="779186"/>
              <a:ext cx="2166530" cy="7520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6" name="Google Shape;166;p40"/>
            <p:cNvSpPr/>
            <p:nvPr/>
          </p:nvSpPr>
          <p:spPr>
            <a:xfrm>
              <a:off x="1850893" y="2512124"/>
              <a:ext cx="91440" cy="75201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40"/>
            <p:cNvSpPr/>
            <p:nvPr/>
          </p:nvSpPr>
          <p:spPr>
            <a:xfrm>
              <a:off x="1896613" y="779186"/>
              <a:ext cx="2166530" cy="75201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8" name="Google Shape;168;p40"/>
            <p:cNvSpPr/>
            <p:nvPr/>
          </p:nvSpPr>
          <p:spPr>
            <a:xfrm>
              <a:off x="2700163" y="1670"/>
              <a:ext cx="2725961" cy="77751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40"/>
            <p:cNvSpPr txBox="1"/>
            <p:nvPr/>
          </p:nvSpPr>
          <p:spPr>
            <a:xfrm>
              <a:off x="2700163" y="1670"/>
              <a:ext cx="2725961" cy="7775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Демократия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0" name="Google Shape;170;p40"/>
            <p:cNvSpPr/>
            <p:nvPr/>
          </p:nvSpPr>
          <p:spPr>
            <a:xfrm>
              <a:off x="106092" y="1531205"/>
              <a:ext cx="3581042" cy="98091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40"/>
            <p:cNvSpPr txBox="1"/>
            <p:nvPr/>
          </p:nvSpPr>
          <p:spPr>
            <a:xfrm>
              <a:off x="106092" y="1531205"/>
              <a:ext cx="3581042" cy="98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прямая демократия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40"/>
            <p:cNvSpPr/>
            <p:nvPr/>
          </p:nvSpPr>
          <p:spPr>
            <a:xfrm>
              <a:off x="106092" y="3264143"/>
              <a:ext cx="3581042" cy="17905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0"/>
            <p:cNvSpPr txBox="1"/>
            <p:nvPr/>
          </p:nvSpPr>
          <p:spPr>
            <a:xfrm>
              <a:off x="106092" y="3264143"/>
              <a:ext cx="3581042" cy="17905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 осуществляется самим народом без политических посредников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40"/>
            <p:cNvSpPr/>
            <p:nvPr/>
          </p:nvSpPr>
          <p:spPr>
            <a:xfrm>
              <a:off x="4439153" y="1531205"/>
              <a:ext cx="3581042" cy="98091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0"/>
            <p:cNvSpPr txBox="1"/>
            <p:nvPr/>
          </p:nvSpPr>
          <p:spPr>
            <a:xfrm>
              <a:off x="4439153" y="1531205"/>
              <a:ext cx="3581042" cy="98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представительная демократия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40"/>
            <p:cNvSpPr/>
            <p:nvPr/>
          </p:nvSpPr>
          <p:spPr>
            <a:xfrm>
              <a:off x="4439153" y="3264143"/>
              <a:ext cx="3581042" cy="17905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40"/>
            <p:cNvSpPr txBox="1"/>
            <p:nvPr/>
          </p:nvSpPr>
          <p:spPr>
            <a:xfrm>
              <a:off x="4439153" y="3264143"/>
              <a:ext cx="3581042" cy="17905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народ выбирает своих представи- телей в органы власти и тем са- мым наделяет их правом прини- мать решения от его имени, т.е. делегирует им определённые полномочия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Формы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3" name="Google Shape;183;p41"/>
          <p:cNvGrpSpPr/>
          <p:nvPr/>
        </p:nvGrpSpPr>
        <p:grpSpPr>
          <a:xfrm>
            <a:off x="1663609" y="2050788"/>
            <a:ext cx="8118111" cy="3891283"/>
            <a:chOff x="4088" y="574638"/>
            <a:chExt cx="8118111" cy="3891283"/>
          </a:xfrm>
        </p:grpSpPr>
        <p:sp>
          <p:nvSpPr>
            <p:cNvPr id="184" name="Google Shape;184;p41"/>
            <p:cNvSpPr/>
            <p:nvPr/>
          </p:nvSpPr>
          <p:spPr>
            <a:xfrm>
              <a:off x="4088" y="574638"/>
              <a:ext cx="5767505" cy="4577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41"/>
            <p:cNvSpPr txBox="1"/>
            <p:nvPr/>
          </p:nvSpPr>
          <p:spPr>
            <a:xfrm>
              <a:off x="17496" y="588046"/>
              <a:ext cx="5740689" cy="430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Методы (институты) прямой демократии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41"/>
            <p:cNvSpPr/>
            <p:nvPr/>
          </p:nvSpPr>
          <p:spPr>
            <a:xfrm>
              <a:off x="580838" y="1032436"/>
              <a:ext cx="576750" cy="3433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7" name="Google Shape;187;p41"/>
            <p:cNvSpPr/>
            <p:nvPr/>
          </p:nvSpPr>
          <p:spPr>
            <a:xfrm>
              <a:off x="1157589" y="1146885"/>
              <a:ext cx="6964610" cy="4577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41"/>
            <p:cNvSpPr txBox="1"/>
            <p:nvPr/>
          </p:nvSpPr>
          <p:spPr>
            <a:xfrm>
              <a:off x="1170997" y="1160293"/>
              <a:ext cx="6937794" cy="430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выборы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41"/>
            <p:cNvSpPr/>
            <p:nvPr/>
          </p:nvSpPr>
          <p:spPr>
            <a:xfrm>
              <a:off x="580838" y="1032436"/>
              <a:ext cx="576750" cy="9155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0" name="Google Shape;190;p41"/>
            <p:cNvSpPr/>
            <p:nvPr/>
          </p:nvSpPr>
          <p:spPr>
            <a:xfrm>
              <a:off x="1157589" y="1719133"/>
              <a:ext cx="6964610" cy="4577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41"/>
            <p:cNvSpPr txBox="1"/>
            <p:nvPr/>
          </p:nvSpPr>
          <p:spPr>
            <a:xfrm>
              <a:off x="1170997" y="1732541"/>
              <a:ext cx="6937794" cy="430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референдумы (голосования по важным вопросам)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" name="Google Shape;192;p41"/>
            <p:cNvSpPr/>
            <p:nvPr/>
          </p:nvSpPr>
          <p:spPr>
            <a:xfrm>
              <a:off x="580838" y="1032436"/>
              <a:ext cx="576750" cy="14878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41"/>
            <p:cNvSpPr/>
            <p:nvPr/>
          </p:nvSpPr>
          <p:spPr>
            <a:xfrm>
              <a:off x="1157589" y="2291380"/>
              <a:ext cx="6964610" cy="4577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41"/>
            <p:cNvSpPr txBox="1"/>
            <p:nvPr/>
          </p:nvSpPr>
          <p:spPr>
            <a:xfrm>
              <a:off x="1170997" y="2304788"/>
              <a:ext cx="6937794" cy="430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участие граждан в обсуждении проектов законов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41"/>
            <p:cNvSpPr/>
            <p:nvPr/>
          </p:nvSpPr>
          <p:spPr>
            <a:xfrm>
              <a:off x="580838" y="1032436"/>
              <a:ext cx="576750" cy="20600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41"/>
            <p:cNvSpPr/>
            <p:nvPr/>
          </p:nvSpPr>
          <p:spPr>
            <a:xfrm>
              <a:off x="1157589" y="2863628"/>
              <a:ext cx="6964610" cy="4577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41"/>
            <p:cNvSpPr txBox="1"/>
            <p:nvPr/>
          </p:nvSpPr>
          <p:spPr>
            <a:xfrm>
              <a:off x="1170997" y="2877036"/>
              <a:ext cx="6937794" cy="430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сходы и собрания граждан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8" name="Google Shape;198;p41"/>
            <p:cNvSpPr/>
            <p:nvPr/>
          </p:nvSpPr>
          <p:spPr>
            <a:xfrm>
              <a:off x="580838" y="1032436"/>
              <a:ext cx="576750" cy="26323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41"/>
            <p:cNvSpPr/>
            <p:nvPr/>
          </p:nvSpPr>
          <p:spPr>
            <a:xfrm>
              <a:off x="1157589" y="3435876"/>
              <a:ext cx="6964610" cy="4577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41"/>
            <p:cNvSpPr txBox="1"/>
            <p:nvPr/>
          </p:nvSpPr>
          <p:spPr>
            <a:xfrm>
              <a:off x="1170997" y="3449284"/>
              <a:ext cx="6937794" cy="430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пикеты, митинги, шествия, демонстрации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41"/>
            <p:cNvSpPr/>
            <p:nvPr/>
          </p:nvSpPr>
          <p:spPr>
            <a:xfrm>
              <a:off x="580838" y="1032436"/>
              <a:ext cx="576750" cy="32045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41"/>
            <p:cNvSpPr/>
            <p:nvPr/>
          </p:nvSpPr>
          <p:spPr>
            <a:xfrm>
              <a:off x="1157589" y="4008123"/>
              <a:ext cx="6963306" cy="45779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41"/>
            <p:cNvSpPr txBox="1"/>
            <p:nvPr/>
          </p:nvSpPr>
          <p:spPr>
            <a:xfrm>
              <a:off x="1170997" y="4021531"/>
              <a:ext cx="6936490" cy="430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обращения граждан в государственные органы</a:t>
              </a:r>
              <a:endParaRPr b="0" i="0" sz="1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Формы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9" name="Google Shape;209;p42"/>
          <p:cNvSpPr/>
          <p:nvPr/>
        </p:nvSpPr>
        <p:spPr>
          <a:xfrm>
            <a:off x="1132704" y="1444463"/>
            <a:ext cx="6164208" cy="3648745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37.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Граждане Республики Беларусь имеют право участвовать в решении государственных дел как непос- редственно, так и через свободно избранных представи- телей. Непосредственное участие граждан в управлении делами общества и государства обеспечивается проведе- нием референдумов, обсуждением проектов законов, иных нормативных правовых актов и вопросов респуб- ликанского и местного значения, другими определённы- ми законом способами. В порядке, установленном зако- нодательством, граждане Республики Беларусь прини- мают участие в обсуждении вопросов государственной и общественной жизни на республиканских и местных собраниях.</a:t>
            </a:r>
            <a:endParaRPr/>
          </a:p>
        </p:txBody>
      </p:sp>
      <p:sp>
        <p:nvSpPr>
          <p:cNvPr id="210" name="Google Shape;210;p42"/>
          <p:cNvSpPr txBox="1"/>
          <p:nvPr/>
        </p:nvSpPr>
        <p:spPr>
          <a:xfrm>
            <a:off x="3469381" y="6411986"/>
            <a:ext cx="374441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11" name="Google Shape;21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3272" y="1393668"/>
            <a:ext cx="3662310" cy="533087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Формы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17" name="Google Shape;217;p43"/>
          <p:cNvGraphicFramePr/>
          <p:nvPr/>
        </p:nvGraphicFramePr>
        <p:xfrm>
          <a:off x="1081078" y="148217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{8AD929C4-F8DF-414E-BF65-2465352BE5AC}</a:tableStyleId>
              </a:tblPr>
              <a:tblGrid>
                <a:gridCol w="1967825"/>
                <a:gridCol w="8037025"/>
              </a:tblGrid>
              <a:tr h="5720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Референдумы в современной Беларуси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324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14.05.1995 г.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придании статуса русскому языку государственного («за» – 83,3%). </a:t>
                      </a:r>
                      <a:endParaRPr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 изменении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государственной символики («за» – 75,1%). </a:t>
                      </a:r>
                      <a:endParaRPr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поддержке действий Президента, направленных на экономическую интеграцию с Российской Федерацией («за» – 83,3%). </a:t>
                      </a:r>
                      <a:endParaRPr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необходимости внесения изменений в Конституцию, которые преду- сматривают возможность досрочного прекращения полномочий Вер- ховного Совета Президентом в случаях систематического или грубого нарушения Конституции («за» – 77,7%).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Формы демократии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23" name="Google Shape;223;p44"/>
          <p:cNvGraphicFramePr/>
          <p:nvPr/>
        </p:nvGraphicFramePr>
        <p:xfrm>
          <a:off x="1084485" y="140675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{8AD929C4-F8DF-414E-BF65-2465352BE5AC}</a:tableStyleId>
              </a:tblPr>
              <a:tblGrid>
                <a:gridCol w="1828400"/>
                <a:gridCol w="8144750"/>
              </a:tblGrid>
              <a:tr h="441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Референдумы в современной Беларуси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58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24.11.1996 г.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Вопросы, инициированные Президентом:</a:t>
                      </a:r>
                      <a:endParaRPr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переносе Дня Независимости на 3 июля(«за» – 88,18%). </a:t>
                      </a:r>
                      <a:endParaRPr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внесении изменений и дополнений в Конституцию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(предложенных Президентом) («за» – 70,45%). 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введении свободной без ограничений купли-продажи земель сельско- хозяйственного назначения(«против» – 82,88%). </a:t>
                      </a:r>
                      <a:endParaRPr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 отмене смертной казни («против» – 80,44%).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Вопросы, инициированные Верховным Советом:</a:t>
                      </a:r>
                      <a:endParaRPr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внесении изменений и дополнений в Конституцию (предложенных парламентом) («против» – 71,2%).</a:t>
                      </a:r>
                      <a:endParaRPr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выборности глав администраций регионов («против» – 69,92%).</a:t>
                      </a:r>
                      <a:endParaRPr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финансировании всех ветвей власти открыто и только из бюджета («против» – 65,85%).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02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17.10.2004 г.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пролонгации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президентских полномочий и внесении изменений в ст. 81 (ч. 1) Конституции («за» – 79,2%)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62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27.02.2022 г.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внесении изменений и дополнений в Конституцию Республики Беларусь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20.03.2024</vt:lpwstr>
  </property>
</Properties>
</file>