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7" roundtripDataSignature="AMtx7miM4sXME74R27aeKq8aZzCUWy9s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12CA452-CA9F-450B-BE97-DC6DDC0EE98F}">
  <a:tblStyle styleId="{C12CA452-CA9F-450B-BE97-DC6DDC0EE98F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CEBEA"/>
          </a:solidFill>
        </a:fill>
      </a:tcStyle>
    </a:wholeTbl>
    <a:band1H>
      <a:tcTxStyle/>
      <a:tcStyle>
        <a:fill>
          <a:solidFill>
            <a:srgbClr val="D8D4D2"/>
          </a:solidFill>
        </a:fill>
      </a:tcStyle>
    </a:band1H>
    <a:band2H>
      <a:tcTxStyle/>
    </a:band2H>
    <a:band1V>
      <a:tcTxStyle/>
      <a:tcStyle>
        <a:fill>
          <a:solidFill>
            <a:srgbClr val="D8D4D2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4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4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7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6" name="Google Shape;31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9" name="Google Shape;349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7" name="Google Shape;367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2" name="Google Shape;392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5" name="Google Shape;42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4" name="Google Shape;444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0" name="Google Shape;480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8" name="Google Shape;498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9" name="Google Shape;499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5" name="Google Shape;505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0" name="Google Shape;520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7" name="Google Shape;577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0" name="Google Shape;27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2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2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2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2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2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1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1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2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3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3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3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3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3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5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5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6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6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7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7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7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7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7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7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7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7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7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8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9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9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9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9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1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Социальные процессы и изменение общества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1" name="Google Shape;121;p1"/>
          <p:cNvSpPr txBox="1"/>
          <p:nvPr>
            <p:ph idx="1" type="subTitle"/>
          </p:nvPr>
        </p:nvSpPr>
        <p:spPr>
          <a:xfrm>
            <a:off x="1104900" y="3713167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27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 Ð¾ÑÑÐ¸ÑÐ½Ðµ Ð¾Ð¿Ð¾Ð»ÑÐ¸Ð»Ð¸ÑÑ Ð¿ÑÐ¾ÑÐ¸Ð² Ð²Ð»Ð°ÑÑÐµÐ¹: Â«ÐÐ°Ñ ÑÐ´Ð°Ð»Ð¸ Ñ Ð¿Ð¾ÑÑÐ¾ÑÐ°Ð¼Ð¸Â». Politeka" id="125" name="Google Shape;125;p1"/>
          <p:cNvPicPr preferRelativeResize="0"/>
          <p:nvPr/>
        </p:nvPicPr>
        <p:blipFill rotWithShape="1">
          <a:blip r:embed="rId3">
            <a:alphaModFix/>
          </a:blip>
          <a:srcRect b="0" l="26587" r="0" t="0"/>
          <a:stretch/>
        </p:blipFill>
        <p:spPr>
          <a:xfrm>
            <a:off x="7065818" y="1257096"/>
            <a:ext cx="5126182" cy="43292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Сущность и виды массового поведения. Толпа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0" name="Google Shape;320;p10"/>
          <p:cNvGrpSpPr/>
          <p:nvPr/>
        </p:nvGrpSpPr>
        <p:grpSpPr>
          <a:xfrm>
            <a:off x="3318675" y="1420116"/>
            <a:ext cx="6270001" cy="5271282"/>
            <a:chOff x="513235" y="538"/>
            <a:chExt cx="6270001" cy="5271282"/>
          </a:xfrm>
        </p:grpSpPr>
        <p:sp>
          <p:nvSpPr>
            <p:cNvPr id="321" name="Google Shape;321;p10"/>
            <p:cNvSpPr/>
            <p:nvPr/>
          </p:nvSpPr>
          <p:spPr>
            <a:xfrm>
              <a:off x="513235" y="538"/>
              <a:ext cx="3332434" cy="5406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0"/>
            <p:cNvSpPr txBox="1"/>
            <p:nvPr/>
          </p:nvSpPr>
          <p:spPr>
            <a:xfrm>
              <a:off x="513235" y="538"/>
              <a:ext cx="3332434" cy="5406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толпы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3" name="Google Shape;323;p10"/>
            <p:cNvSpPr/>
            <p:nvPr/>
          </p:nvSpPr>
          <p:spPr>
            <a:xfrm>
              <a:off x="846478" y="541183"/>
              <a:ext cx="333243" cy="4054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4" name="Google Shape;324;p10"/>
            <p:cNvSpPr/>
            <p:nvPr/>
          </p:nvSpPr>
          <p:spPr>
            <a:xfrm>
              <a:off x="1179722" y="676344"/>
              <a:ext cx="5603514" cy="54064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0"/>
            <p:cNvSpPr txBox="1"/>
            <p:nvPr/>
          </p:nvSpPr>
          <p:spPr>
            <a:xfrm>
              <a:off x="1179722" y="676344"/>
              <a:ext cx="5603514" cy="5406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случайная толпа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(формируется стихийно)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6" name="Google Shape;326;p10"/>
            <p:cNvSpPr/>
            <p:nvPr/>
          </p:nvSpPr>
          <p:spPr>
            <a:xfrm>
              <a:off x="846478" y="541183"/>
              <a:ext cx="333243" cy="10812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0"/>
            <p:cNvSpPr/>
            <p:nvPr/>
          </p:nvSpPr>
          <p:spPr>
            <a:xfrm>
              <a:off x="1179722" y="1352149"/>
              <a:ext cx="5603514" cy="54064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0"/>
            <p:cNvSpPr txBox="1"/>
            <p:nvPr/>
          </p:nvSpPr>
          <p:spPr>
            <a:xfrm>
              <a:off x="1179722" y="1352149"/>
              <a:ext cx="5603514" cy="5406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конвенциональная толпа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(собирается в связи с ка- ким-либо событием)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0"/>
            <p:cNvSpPr/>
            <p:nvPr/>
          </p:nvSpPr>
          <p:spPr>
            <a:xfrm>
              <a:off x="846478" y="541183"/>
              <a:ext cx="333243" cy="17570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0"/>
            <p:cNvSpPr/>
            <p:nvPr/>
          </p:nvSpPr>
          <p:spPr>
            <a:xfrm>
              <a:off x="1179722" y="2027955"/>
              <a:ext cx="5603514" cy="54064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0"/>
            <p:cNvSpPr txBox="1"/>
            <p:nvPr/>
          </p:nvSpPr>
          <p:spPr>
            <a:xfrm>
              <a:off x="1179722" y="2027955"/>
              <a:ext cx="5603514" cy="5406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экспрессивная толпа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(выражает эмоции)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0"/>
            <p:cNvSpPr/>
            <p:nvPr/>
          </p:nvSpPr>
          <p:spPr>
            <a:xfrm>
              <a:off x="846478" y="541183"/>
              <a:ext cx="333243" cy="24328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0"/>
            <p:cNvSpPr/>
            <p:nvPr/>
          </p:nvSpPr>
          <p:spPr>
            <a:xfrm>
              <a:off x="1179722" y="2703760"/>
              <a:ext cx="5603514" cy="54064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0"/>
            <p:cNvSpPr txBox="1"/>
            <p:nvPr/>
          </p:nvSpPr>
          <p:spPr>
            <a:xfrm>
              <a:off x="1179722" y="2703760"/>
              <a:ext cx="5603514" cy="5406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агрессивная толпа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(движима злостью)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0"/>
            <p:cNvSpPr/>
            <p:nvPr/>
          </p:nvSpPr>
          <p:spPr>
            <a:xfrm>
              <a:off x="846478" y="541183"/>
              <a:ext cx="333243" cy="31087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10"/>
            <p:cNvSpPr/>
            <p:nvPr/>
          </p:nvSpPr>
          <p:spPr>
            <a:xfrm>
              <a:off x="1179722" y="3379565"/>
              <a:ext cx="5603514" cy="54064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0"/>
            <p:cNvSpPr txBox="1"/>
            <p:nvPr/>
          </p:nvSpPr>
          <p:spPr>
            <a:xfrm>
              <a:off x="1179722" y="3379565"/>
              <a:ext cx="5603514" cy="5406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паническая (убегающая) толпа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(объята страхом) 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0"/>
            <p:cNvSpPr/>
            <p:nvPr/>
          </p:nvSpPr>
          <p:spPr>
            <a:xfrm>
              <a:off x="846478" y="541183"/>
              <a:ext cx="333243" cy="37845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9" name="Google Shape;339;p10"/>
            <p:cNvSpPr/>
            <p:nvPr/>
          </p:nvSpPr>
          <p:spPr>
            <a:xfrm>
              <a:off x="1179722" y="4055371"/>
              <a:ext cx="5603514" cy="54064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0"/>
            <p:cNvSpPr txBox="1"/>
            <p:nvPr/>
          </p:nvSpPr>
          <p:spPr>
            <a:xfrm>
              <a:off x="1179722" y="4055371"/>
              <a:ext cx="5603514" cy="5406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стяжательная (алчущая) толпа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(движима жад- ностью)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0"/>
            <p:cNvSpPr/>
            <p:nvPr/>
          </p:nvSpPr>
          <p:spPr>
            <a:xfrm>
              <a:off x="846478" y="541183"/>
              <a:ext cx="333243" cy="44603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2" name="Google Shape;342;p10"/>
            <p:cNvSpPr/>
            <p:nvPr/>
          </p:nvSpPr>
          <p:spPr>
            <a:xfrm>
              <a:off x="1179722" y="4731176"/>
              <a:ext cx="5603289" cy="54064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0"/>
            <p:cNvSpPr txBox="1"/>
            <p:nvPr/>
          </p:nvSpPr>
          <p:spPr>
            <a:xfrm>
              <a:off x="1179722" y="4731176"/>
              <a:ext cx="5603289" cy="5406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повстанческая толпа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(движима справедливым гне- вом)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44" name="Google Shape;344;p10"/>
          <p:cNvSpPr txBox="1"/>
          <p:nvPr/>
        </p:nvSpPr>
        <p:spPr>
          <a:xfrm rot="-5400000">
            <a:off x="819875" y="4204200"/>
            <a:ext cx="4938300" cy="369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легко превращается из одного вида в другой</a:t>
            </a:r>
            <a:endParaRPr/>
          </a:p>
        </p:txBody>
      </p:sp>
      <p:sp>
        <p:nvSpPr>
          <p:cNvPr id="345" name="Google Shape;345;p10"/>
          <p:cNvSpPr/>
          <p:nvPr/>
        </p:nvSpPr>
        <p:spPr>
          <a:xfrm>
            <a:off x="9684326" y="4170218"/>
            <a:ext cx="207819" cy="2507673"/>
          </a:xfrm>
          <a:prstGeom prst="rightBrace">
            <a:avLst>
              <a:gd fmla="val 124333" name="adj1"/>
              <a:gd fmla="val 49448" name="adj2"/>
            </a:avLst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10"/>
          <p:cNvSpPr txBox="1"/>
          <p:nvPr/>
        </p:nvSpPr>
        <p:spPr>
          <a:xfrm rot="-5400000">
            <a:off x="8719475" y="5148825"/>
            <a:ext cx="2550300" cy="369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действующая толпа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Сущность и виды массового поведения. Толпа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3" name="Google Shape;353;p11"/>
          <p:cNvGrpSpPr/>
          <p:nvPr/>
        </p:nvGrpSpPr>
        <p:grpSpPr>
          <a:xfrm>
            <a:off x="2192444" y="2099503"/>
            <a:ext cx="7805592" cy="3944668"/>
            <a:chOff x="169" y="663845"/>
            <a:chExt cx="7805592" cy="3944668"/>
          </a:xfrm>
        </p:grpSpPr>
        <p:sp>
          <p:nvSpPr>
            <p:cNvPr id="354" name="Google Shape;354;p11"/>
            <p:cNvSpPr/>
            <p:nvPr/>
          </p:nvSpPr>
          <p:spPr>
            <a:xfrm>
              <a:off x="169" y="663845"/>
              <a:ext cx="5301227" cy="65081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1"/>
            <p:cNvSpPr txBox="1"/>
            <p:nvPr/>
          </p:nvSpPr>
          <p:spPr>
            <a:xfrm>
              <a:off x="169" y="663845"/>
              <a:ext cx="5301227" cy="6508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правила поведения в толпе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6" name="Google Shape;356;p11"/>
            <p:cNvSpPr/>
            <p:nvPr/>
          </p:nvSpPr>
          <p:spPr>
            <a:xfrm>
              <a:off x="530291" y="1314657"/>
              <a:ext cx="530122" cy="8135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7" name="Google Shape;357;p11"/>
            <p:cNvSpPr/>
            <p:nvPr/>
          </p:nvSpPr>
          <p:spPr>
            <a:xfrm>
              <a:off x="1060414" y="1477360"/>
              <a:ext cx="6745347" cy="13017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1"/>
            <p:cNvSpPr txBox="1"/>
            <p:nvPr/>
          </p:nvSpPr>
          <p:spPr>
            <a:xfrm>
              <a:off x="1060414" y="1477360"/>
              <a:ext cx="6745347" cy="13017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попав в переполненное пространство, заранее определите мес- та, которые в случае чрезвычайной ситуации окажутся самы- ми опасными (проходы между секторами на стадионе, сетка, стеклянные двери, решётки, перегородки и т.п.) и наметьте се- бе пути отхода на случай, если что-нибудь произойдёт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1"/>
            <p:cNvSpPr/>
            <p:nvPr/>
          </p:nvSpPr>
          <p:spPr>
            <a:xfrm>
              <a:off x="530291" y="1314657"/>
              <a:ext cx="530122" cy="20751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0" name="Google Shape;360;p11"/>
            <p:cNvSpPr/>
            <p:nvPr/>
          </p:nvSpPr>
          <p:spPr>
            <a:xfrm>
              <a:off x="1060414" y="2941856"/>
              <a:ext cx="6745347" cy="8959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1"/>
            <p:cNvSpPr txBox="1"/>
            <p:nvPr/>
          </p:nvSpPr>
          <p:spPr>
            <a:xfrm>
              <a:off x="1060414" y="2941856"/>
              <a:ext cx="6745347" cy="8959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находясь в толпе, спокойно перемещайтесь по ходу её движе- ния; ни в коем случае не пытайтесь идти в противоположном направлении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2" name="Google Shape;362;p11"/>
            <p:cNvSpPr/>
            <p:nvPr/>
          </p:nvSpPr>
          <p:spPr>
            <a:xfrm>
              <a:off x="530291" y="1314657"/>
              <a:ext cx="530122" cy="29898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3" name="Google Shape;363;p11"/>
            <p:cNvSpPr/>
            <p:nvPr/>
          </p:nvSpPr>
          <p:spPr>
            <a:xfrm>
              <a:off x="1060414" y="4000551"/>
              <a:ext cx="6745347" cy="60796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1"/>
            <p:cNvSpPr txBox="1"/>
            <p:nvPr/>
          </p:nvSpPr>
          <p:spPr>
            <a:xfrm>
              <a:off x="1060414" y="4000551"/>
              <a:ext cx="6745347" cy="6079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уклоняйтесь от всего неподвижного на пути, не поднимайте упавшие вещи и не цепляйтесь ни за что руками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Сущность и виды массового поведения. Толпа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71" name="Google Shape;371;p12"/>
          <p:cNvSpPr/>
          <p:nvPr/>
        </p:nvSpPr>
        <p:spPr>
          <a:xfrm>
            <a:off x="2955676" y="1457400"/>
            <a:ext cx="2147228" cy="50405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Толпа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72" name="Google Shape;372;p12"/>
          <p:cNvSpPr/>
          <p:nvPr/>
        </p:nvSpPr>
        <p:spPr>
          <a:xfrm>
            <a:off x="1104900" y="2141476"/>
            <a:ext cx="9980682" cy="70601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Публика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временное собрание людей, имеющих схожие ожидания какого-либо пережи- вания или интересующихся одним и тем же предметом</a:t>
            </a:r>
            <a:endParaRPr/>
          </a:p>
        </p:txBody>
      </p:sp>
      <p:sp>
        <p:nvSpPr>
          <p:cNvPr id="373" name="Google Shape;373;p12"/>
          <p:cNvSpPr/>
          <p:nvPr/>
        </p:nvSpPr>
        <p:spPr>
          <a:xfrm>
            <a:off x="7237248" y="1457400"/>
            <a:ext cx="2147228" cy="50405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Публика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74" name="Google Shape;374;p12"/>
          <p:cNvSpPr/>
          <p:nvPr/>
        </p:nvSpPr>
        <p:spPr>
          <a:xfrm>
            <a:off x="5666020" y="1493404"/>
            <a:ext cx="1008112" cy="432048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5" name="Google Shape;375;p12"/>
          <p:cNvGrpSpPr/>
          <p:nvPr/>
        </p:nvGrpSpPr>
        <p:grpSpPr>
          <a:xfrm>
            <a:off x="1555141" y="3029715"/>
            <a:ext cx="9054009" cy="3493570"/>
            <a:chOff x="432922" y="2204"/>
            <a:chExt cx="9054009" cy="3493570"/>
          </a:xfrm>
        </p:grpSpPr>
        <p:sp>
          <p:nvSpPr>
            <p:cNvPr id="376" name="Google Shape;376;p12"/>
            <p:cNvSpPr/>
            <p:nvPr/>
          </p:nvSpPr>
          <p:spPr>
            <a:xfrm>
              <a:off x="7300087" y="1840750"/>
              <a:ext cx="91440" cy="48951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7" name="Google Shape;377;p12"/>
            <p:cNvSpPr/>
            <p:nvPr/>
          </p:nvSpPr>
          <p:spPr>
            <a:xfrm>
              <a:off x="4959926" y="747233"/>
              <a:ext cx="2385880" cy="4895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2"/>
            <p:cNvSpPr/>
            <p:nvPr/>
          </p:nvSpPr>
          <p:spPr>
            <a:xfrm>
              <a:off x="2528326" y="1840750"/>
              <a:ext cx="91440" cy="48951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2"/>
            <p:cNvSpPr/>
            <p:nvPr/>
          </p:nvSpPr>
          <p:spPr>
            <a:xfrm>
              <a:off x="2574046" y="747233"/>
              <a:ext cx="2385880" cy="48951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0" name="Google Shape;380;p12"/>
            <p:cNvSpPr/>
            <p:nvPr/>
          </p:nvSpPr>
          <p:spPr>
            <a:xfrm>
              <a:off x="3787726" y="2204"/>
              <a:ext cx="2344400" cy="745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2"/>
            <p:cNvSpPr txBox="1"/>
            <p:nvPr/>
          </p:nvSpPr>
          <p:spPr>
            <a:xfrm>
              <a:off x="3787726" y="2204"/>
              <a:ext cx="2344400" cy="745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Публика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2" name="Google Shape;382;p12"/>
            <p:cNvSpPr/>
            <p:nvPr/>
          </p:nvSpPr>
          <p:spPr>
            <a:xfrm>
              <a:off x="448633" y="1236747"/>
              <a:ext cx="4250825" cy="60400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2"/>
            <p:cNvSpPr txBox="1"/>
            <p:nvPr/>
          </p:nvSpPr>
          <p:spPr>
            <a:xfrm>
              <a:off x="448633" y="1236747"/>
              <a:ext cx="4250825" cy="6040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собранная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4" name="Google Shape;384;p12"/>
            <p:cNvSpPr/>
            <p:nvPr/>
          </p:nvSpPr>
          <p:spPr>
            <a:xfrm>
              <a:off x="432922" y="2330264"/>
              <a:ext cx="4282247" cy="11655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2"/>
            <p:cNvSpPr txBox="1"/>
            <p:nvPr/>
          </p:nvSpPr>
          <p:spPr>
            <a:xfrm>
              <a:off x="432922" y="2330264"/>
              <a:ext cx="4282247" cy="11655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аудитория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совокупность людей, соб- ранных в одном месте, имеющих сход- ные ожидания или интересующихся од- ним предметом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6" name="Google Shape;386;p12"/>
            <p:cNvSpPr/>
            <p:nvPr/>
          </p:nvSpPr>
          <p:spPr>
            <a:xfrm>
              <a:off x="5220395" y="1236747"/>
              <a:ext cx="4250825" cy="60400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2"/>
            <p:cNvSpPr txBox="1"/>
            <p:nvPr/>
          </p:nvSpPr>
          <p:spPr>
            <a:xfrm>
              <a:off x="5220395" y="1236747"/>
              <a:ext cx="4250825" cy="6040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несобранная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8" name="Google Shape;388;p12"/>
            <p:cNvSpPr/>
            <p:nvPr/>
          </p:nvSpPr>
          <p:spPr>
            <a:xfrm>
              <a:off x="5204684" y="2330264"/>
              <a:ext cx="4282247" cy="11655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2"/>
            <p:cNvSpPr txBox="1"/>
            <p:nvPr/>
          </p:nvSpPr>
          <p:spPr>
            <a:xfrm>
              <a:off x="5204684" y="2330264"/>
              <a:ext cx="4282247" cy="11655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большое количество разных людей, интересующихся каким-либо предметом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Сущность и виды массового поведения. Толпа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96" name="Google Shape;396;p13"/>
          <p:cNvGrpSpPr/>
          <p:nvPr/>
        </p:nvGrpSpPr>
        <p:grpSpPr>
          <a:xfrm>
            <a:off x="2180583" y="1571048"/>
            <a:ext cx="1584176" cy="1918980"/>
            <a:chOff x="4097" y="1609411"/>
            <a:chExt cx="1709003" cy="1918980"/>
          </a:xfrm>
        </p:grpSpPr>
        <p:sp>
          <p:nvSpPr>
            <p:cNvPr id="397" name="Google Shape;397;p13"/>
            <p:cNvSpPr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3"/>
            <p:cNvSpPr txBox="1"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индустриали- зация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99" name="Google Shape;399;p13"/>
          <p:cNvGrpSpPr/>
          <p:nvPr/>
        </p:nvGrpSpPr>
        <p:grpSpPr>
          <a:xfrm>
            <a:off x="3836766" y="1586257"/>
            <a:ext cx="1584176" cy="1918980"/>
            <a:chOff x="4097" y="1609411"/>
            <a:chExt cx="1709003" cy="1918980"/>
          </a:xfrm>
        </p:grpSpPr>
        <p:sp>
          <p:nvSpPr>
            <p:cNvPr id="400" name="Google Shape;400;p13"/>
            <p:cNvSpPr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3"/>
            <p:cNvSpPr txBox="1"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урбанизация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02" name="Google Shape;402;p13"/>
          <p:cNvGrpSpPr/>
          <p:nvPr/>
        </p:nvGrpSpPr>
        <p:grpSpPr>
          <a:xfrm>
            <a:off x="5492949" y="1586257"/>
            <a:ext cx="1584176" cy="1918980"/>
            <a:chOff x="4097" y="1609411"/>
            <a:chExt cx="1709003" cy="1918980"/>
          </a:xfrm>
        </p:grpSpPr>
        <p:sp>
          <p:nvSpPr>
            <p:cNvPr id="403" name="Google Shape;403;p13"/>
            <p:cNvSpPr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3"/>
            <p:cNvSpPr txBox="1"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стандартиза- ция произ- водства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05" name="Google Shape;405;p13"/>
          <p:cNvGrpSpPr/>
          <p:nvPr/>
        </p:nvGrpSpPr>
        <p:grpSpPr>
          <a:xfrm>
            <a:off x="7149132" y="1586257"/>
            <a:ext cx="1584176" cy="1918980"/>
            <a:chOff x="4097" y="1609411"/>
            <a:chExt cx="1709003" cy="1918980"/>
          </a:xfrm>
        </p:grpSpPr>
        <p:sp>
          <p:nvSpPr>
            <p:cNvPr id="406" name="Google Shape;406;p13"/>
            <p:cNvSpPr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3"/>
            <p:cNvSpPr txBox="1"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потребление однотипных товаров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08" name="Google Shape;408;p13"/>
          <p:cNvGrpSpPr/>
          <p:nvPr/>
        </p:nvGrpSpPr>
        <p:grpSpPr>
          <a:xfrm>
            <a:off x="8805318" y="1586257"/>
            <a:ext cx="1584176" cy="1918980"/>
            <a:chOff x="4097" y="1609411"/>
            <a:chExt cx="1709003" cy="1918980"/>
          </a:xfrm>
        </p:grpSpPr>
        <p:sp>
          <p:nvSpPr>
            <p:cNvPr id="409" name="Google Shape;409;p13"/>
            <p:cNvSpPr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3"/>
            <p:cNvSpPr txBox="1"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распростране-ние средств массовой ком- муникации и массовой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11" name="Google Shape;411;p13"/>
          <p:cNvGrpSpPr/>
          <p:nvPr/>
        </p:nvGrpSpPr>
        <p:grpSpPr>
          <a:xfrm>
            <a:off x="2271008" y="4667392"/>
            <a:ext cx="8124930" cy="576064"/>
            <a:chOff x="4097" y="1609411"/>
            <a:chExt cx="1709003" cy="1918980"/>
          </a:xfrm>
        </p:grpSpPr>
        <p:sp>
          <p:nvSpPr>
            <p:cNvPr id="412" name="Google Shape;412;p13"/>
            <p:cNvSpPr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13"/>
            <p:cNvSpPr txBox="1"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появление во второй половине XIX - начале ХХ в. масс как субъекта социаль- ного действия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14" name="Google Shape;414;p13"/>
          <p:cNvSpPr/>
          <p:nvPr/>
        </p:nvSpPr>
        <p:spPr>
          <a:xfrm>
            <a:off x="2609892" y="3610658"/>
            <a:ext cx="576064" cy="936104"/>
          </a:xfrm>
          <a:prstGeom prst="downArrow">
            <a:avLst>
              <a:gd fmla="val 50000" name="adj1"/>
              <a:gd fmla="val 8234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15" name="Google Shape;415;p13"/>
          <p:cNvSpPr/>
          <p:nvPr/>
        </p:nvSpPr>
        <p:spPr>
          <a:xfrm>
            <a:off x="4266076" y="3618262"/>
            <a:ext cx="576064" cy="936104"/>
          </a:xfrm>
          <a:prstGeom prst="downArrow">
            <a:avLst>
              <a:gd fmla="val 50000" name="adj1"/>
              <a:gd fmla="val 8234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16" name="Google Shape;416;p13"/>
          <p:cNvSpPr/>
          <p:nvPr/>
        </p:nvSpPr>
        <p:spPr>
          <a:xfrm>
            <a:off x="5935208" y="3627685"/>
            <a:ext cx="576064" cy="936104"/>
          </a:xfrm>
          <a:prstGeom prst="downArrow">
            <a:avLst>
              <a:gd fmla="val 50000" name="adj1"/>
              <a:gd fmla="val 8234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17" name="Google Shape;417;p13"/>
          <p:cNvSpPr/>
          <p:nvPr/>
        </p:nvSpPr>
        <p:spPr>
          <a:xfrm>
            <a:off x="7653188" y="3625867"/>
            <a:ext cx="576064" cy="936104"/>
          </a:xfrm>
          <a:prstGeom prst="downArrow">
            <a:avLst>
              <a:gd fmla="val 50000" name="adj1"/>
              <a:gd fmla="val 8234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18" name="Google Shape;418;p13"/>
          <p:cNvSpPr/>
          <p:nvPr/>
        </p:nvSpPr>
        <p:spPr>
          <a:xfrm>
            <a:off x="9309374" y="3634494"/>
            <a:ext cx="576064" cy="936104"/>
          </a:xfrm>
          <a:prstGeom prst="downArrow">
            <a:avLst>
              <a:gd fmla="val 50000" name="adj1"/>
              <a:gd fmla="val 8234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19" name="Google Shape;419;p13"/>
          <p:cNvGrpSpPr/>
          <p:nvPr/>
        </p:nvGrpSpPr>
        <p:grpSpPr>
          <a:xfrm>
            <a:off x="2271008" y="5963536"/>
            <a:ext cx="8124930" cy="576064"/>
            <a:chOff x="4097" y="1609411"/>
            <a:chExt cx="1709003" cy="1918980"/>
          </a:xfrm>
        </p:grpSpPr>
        <p:sp>
          <p:nvSpPr>
            <p:cNvPr id="420" name="Google Shape;420;p13"/>
            <p:cNvSpPr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3"/>
            <p:cNvSpPr txBox="1"/>
            <p:nvPr/>
          </p:nvSpPr>
          <p:spPr>
            <a:xfrm>
              <a:off x="4097" y="1609411"/>
              <a:ext cx="1709003" cy="1918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Массовое поведение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коллективное поведение, спровоцированное воздей- ствием средств массовой коммуникации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22" name="Google Shape;422;p13"/>
          <p:cNvSpPr/>
          <p:nvPr/>
        </p:nvSpPr>
        <p:spPr>
          <a:xfrm>
            <a:off x="6007216" y="5315464"/>
            <a:ext cx="432048" cy="648072"/>
          </a:xfrm>
          <a:prstGeom prst="downArrow">
            <a:avLst>
              <a:gd fmla="val 50000" name="adj1"/>
              <a:gd fmla="val 82346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Сущность и виды массового поведения. Толпа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29" name="Google Shape;429;p14"/>
          <p:cNvGrpSpPr/>
          <p:nvPr/>
        </p:nvGrpSpPr>
        <p:grpSpPr>
          <a:xfrm>
            <a:off x="2030312" y="1546660"/>
            <a:ext cx="7768095" cy="5014330"/>
            <a:chOff x="4384" y="85122"/>
            <a:chExt cx="7768095" cy="5014330"/>
          </a:xfrm>
        </p:grpSpPr>
        <p:sp>
          <p:nvSpPr>
            <p:cNvPr id="430" name="Google Shape;430;p14"/>
            <p:cNvSpPr/>
            <p:nvPr/>
          </p:nvSpPr>
          <p:spPr>
            <a:xfrm>
              <a:off x="4384" y="85122"/>
              <a:ext cx="6774265" cy="105564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4"/>
            <p:cNvSpPr txBox="1"/>
            <p:nvPr/>
          </p:nvSpPr>
          <p:spPr>
            <a:xfrm>
              <a:off x="4384" y="85122"/>
              <a:ext cx="6774265" cy="105564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Массовое поведение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однотипные, совпадающие формы поведения большого числа людей как результат их реакции на социально значимый раздражитель (чаще всего, покушение на их интересы)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2" name="Google Shape;432;p14"/>
            <p:cNvSpPr/>
            <p:nvPr/>
          </p:nvSpPr>
          <p:spPr>
            <a:xfrm>
              <a:off x="681810" y="1140771"/>
              <a:ext cx="677426" cy="7917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3" name="Google Shape;433;p14"/>
            <p:cNvSpPr/>
            <p:nvPr/>
          </p:nvSpPr>
          <p:spPr>
            <a:xfrm>
              <a:off x="1359237" y="1404683"/>
              <a:ext cx="6413242" cy="105564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4"/>
            <p:cNvSpPr txBox="1"/>
            <p:nvPr/>
          </p:nvSpPr>
          <p:spPr>
            <a:xfrm>
              <a:off x="1359237" y="1404683"/>
              <a:ext cx="6413242" cy="105564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совпадение индивидуальных стратегий поведения разоб- щённых участников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5" name="Google Shape;435;p14"/>
            <p:cNvSpPr/>
            <p:nvPr/>
          </p:nvSpPr>
          <p:spPr>
            <a:xfrm>
              <a:off x="681810" y="1140771"/>
              <a:ext cx="677426" cy="21112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6" name="Google Shape;436;p14"/>
            <p:cNvSpPr/>
            <p:nvPr/>
          </p:nvSpPr>
          <p:spPr>
            <a:xfrm>
              <a:off x="1359237" y="2724244"/>
              <a:ext cx="6413242" cy="105564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4"/>
            <p:cNvSpPr txBox="1"/>
            <p:nvPr/>
          </p:nvSpPr>
          <p:spPr>
            <a:xfrm>
              <a:off x="1359237" y="2724244"/>
              <a:ext cx="6413242" cy="105564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анонимность участников (масса всегда безлика)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8" name="Google Shape;438;p14"/>
            <p:cNvSpPr/>
            <p:nvPr/>
          </p:nvSpPr>
          <p:spPr>
            <a:xfrm>
              <a:off x="681810" y="1140771"/>
              <a:ext cx="677426" cy="34308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9" name="Google Shape;439;p14"/>
            <p:cNvSpPr/>
            <p:nvPr/>
          </p:nvSpPr>
          <p:spPr>
            <a:xfrm>
              <a:off x="1359237" y="4043804"/>
              <a:ext cx="6413242" cy="105564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4"/>
            <p:cNvSpPr txBox="1"/>
            <p:nvPr/>
          </p:nvSpPr>
          <p:spPr>
            <a:xfrm>
              <a:off x="1359237" y="4043804"/>
              <a:ext cx="6413242" cy="105564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неорганизованность и бесструктурность (массовое поведе- ние по своей природе стихийно, хотя его можно «укротить» и управлять им)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41" name="Google Shape;441;p14"/>
          <p:cNvSpPr txBox="1"/>
          <p:nvPr/>
        </p:nvSpPr>
        <p:spPr>
          <a:xfrm rot="-5400000">
            <a:off x="1604450" y="4140276"/>
            <a:ext cx="1644300" cy="369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Особенности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Сущность и виды массового поведения. Толпа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48" name="Google Shape;448;p15"/>
          <p:cNvGrpSpPr/>
          <p:nvPr/>
        </p:nvGrpSpPr>
        <p:grpSpPr>
          <a:xfrm>
            <a:off x="1916418" y="1532042"/>
            <a:ext cx="8054279" cy="5067038"/>
            <a:chOff x="0" y="116633"/>
            <a:chExt cx="8054279" cy="5067038"/>
          </a:xfrm>
        </p:grpSpPr>
        <p:sp>
          <p:nvSpPr>
            <p:cNvPr id="449" name="Google Shape;449;p15"/>
            <p:cNvSpPr/>
            <p:nvPr/>
          </p:nvSpPr>
          <p:spPr>
            <a:xfrm>
              <a:off x="7585271" y="1401923"/>
              <a:ext cx="239519" cy="127402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0" name="Google Shape;450;p15"/>
            <p:cNvSpPr/>
            <p:nvPr/>
          </p:nvSpPr>
          <p:spPr>
            <a:xfrm>
              <a:off x="7585271" y="1401923"/>
              <a:ext cx="239519" cy="51400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1" name="Google Shape;451;p15"/>
            <p:cNvSpPr/>
            <p:nvPr/>
          </p:nvSpPr>
          <p:spPr>
            <a:xfrm>
              <a:off x="4027140" y="651856"/>
              <a:ext cx="2879696" cy="2148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57222"/>
                  </a:lnTo>
                  <a:lnTo>
                    <a:pt x="120000" y="57222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2" name="Google Shape;452;p15"/>
            <p:cNvSpPr/>
            <p:nvPr/>
          </p:nvSpPr>
          <p:spPr>
            <a:xfrm>
              <a:off x="229488" y="1398171"/>
              <a:ext cx="202556" cy="35178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3" name="Google Shape;453;p15"/>
            <p:cNvSpPr/>
            <p:nvPr/>
          </p:nvSpPr>
          <p:spPr>
            <a:xfrm>
              <a:off x="229488" y="1398171"/>
              <a:ext cx="202556" cy="27578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4" name="Google Shape;454;p15"/>
            <p:cNvSpPr/>
            <p:nvPr/>
          </p:nvSpPr>
          <p:spPr>
            <a:xfrm>
              <a:off x="229488" y="1398171"/>
              <a:ext cx="202556" cy="199785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5" name="Google Shape;455;p15"/>
            <p:cNvSpPr/>
            <p:nvPr/>
          </p:nvSpPr>
          <p:spPr>
            <a:xfrm>
              <a:off x="229488" y="1398171"/>
              <a:ext cx="202556" cy="12378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6" name="Google Shape;456;p15"/>
            <p:cNvSpPr/>
            <p:nvPr/>
          </p:nvSpPr>
          <p:spPr>
            <a:xfrm>
              <a:off x="229488" y="1398171"/>
              <a:ext cx="202556" cy="4778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7" name="Google Shape;457;p15"/>
            <p:cNvSpPr/>
            <p:nvPr/>
          </p:nvSpPr>
          <p:spPr>
            <a:xfrm>
              <a:off x="1147443" y="651856"/>
              <a:ext cx="2879696" cy="21109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6105"/>
                  </a:lnTo>
                  <a:lnTo>
                    <a:pt x="0" y="56105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8" name="Google Shape;458;p15"/>
            <p:cNvSpPr/>
            <p:nvPr/>
          </p:nvSpPr>
          <p:spPr>
            <a:xfrm>
              <a:off x="1933598" y="116633"/>
              <a:ext cx="4187083" cy="5352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5"/>
            <p:cNvSpPr txBox="1"/>
            <p:nvPr/>
          </p:nvSpPr>
          <p:spPr>
            <a:xfrm>
              <a:off x="1933598" y="116633"/>
              <a:ext cx="4187083" cy="535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массового поведения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0" name="Google Shape;460;p15"/>
            <p:cNvSpPr/>
            <p:nvPr/>
          </p:nvSpPr>
          <p:spPr>
            <a:xfrm>
              <a:off x="0" y="862948"/>
              <a:ext cx="2294887" cy="5352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5"/>
            <p:cNvSpPr txBox="1"/>
            <p:nvPr/>
          </p:nvSpPr>
          <p:spPr>
            <a:xfrm>
              <a:off x="0" y="862948"/>
              <a:ext cx="2294887" cy="535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неорганизованные действия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2" name="Google Shape;462;p15"/>
            <p:cNvSpPr/>
            <p:nvPr/>
          </p:nvSpPr>
          <p:spPr>
            <a:xfrm>
              <a:off x="432045" y="1608380"/>
              <a:ext cx="3336795" cy="5352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5"/>
            <p:cNvSpPr txBox="1"/>
            <p:nvPr/>
          </p:nvSpPr>
          <p:spPr>
            <a:xfrm>
              <a:off x="432045" y="1608380"/>
              <a:ext cx="3336795" cy="535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распространение слухов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4" name="Google Shape;464;p15"/>
            <p:cNvSpPr/>
            <p:nvPr/>
          </p:nvSpPr>
          <p:spPr>
            <a:xfrm>
              <a:off x="432045" y="2368397"/>
              <a:ext cx="3336795" cy="5352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5"/>
            <p:cNvSpPr txBox="1"/>
            <p:nvPr/>
          </p:nvSpPr>
          <p:spPr>
            <a:xfrm>
              <a:off x="432045" y="2368397"/>
              <a:ext cx="3336795" cy="535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массовая истерия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6" name="Google Shape;466;p15"/>
            <p:cNvSpPr/>
            <p:nvPr/>
          </p:nvSpPr>
          <p:spPr>
            <a:xfrm>
              <a:off x="432045" y="3128414"/>
              <a:ext cx="3336795" cy="5352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5"/>
            <p:cNvSpPr txBox="1"/>
            <p:nvPr/>
          </p:nvSpPr>
          <p:spPr>
            <a:xfrm>
              <a:off x="432045" y="3128414"/>
              <a:ext cx="3336795" cy="535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паника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8" name="Google Shape;468;p15"/>
            <p:cNvSpPr/>
            <p:nvPr/>
          </p:nvSpPr>
          <p:spPr>
            <a:xfrm>
              <a:off x="432045" y="3888431"/>
              <a:ext cx="3336795" cy="5352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15"/>
            <p:cNvSpPr txBox="1"/>
            <p:nvPr/>
          </p:nvSpPr>
          <p:spPr>
            <a:xfrm>
              <a:off x="432045" y="3888431"/>
              <a:ext cx="3336795" cy="535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погром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0" name="Google Shape;470;p15"/>
            <p:cNvSpPr/>
            <p:nvPr/>
          </p:nvSpPr>
          <p:spPr>
            <a:xfrm>
              <a:off x="432045" y="4648448"/>
              <a:ext cx="3336795" cy="5352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15"/>
            <p:cNvSpPr txBox="1"/>
            <p:nvPr/>
          </p:nvSpPr>
          <p:spPr>
            <a:xfrm>
              <a:off x="432045" y="4648448"/>
              <a:ext cx="3336795" cy="535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бунт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2" name="Google Shape;472;p15"/>
            <p:cNvSpPr/>
            <p:nvPr/>
          </p:nvSpPr>
          <p:spPr>
            <a:xfrm>
              <a:off x="5759392" y="866700"/>
              <a:ext cx="2294887" cy="5352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15"/>
            <p:cNvSpPr txBox="1"/>
            <p:nvPr/>
          </p:nvSpPr>
          <p:spPr>
            <a:xfrm>
              <a:off x="5759392" y="866700"/>
              <a:ext cx="2294887" cy="535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организованные действия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4" name="Google Shape;474;p15"/>
            <p:cNvSpPr/>
            <p:nvPr/>
          </p:nvSpPr>
          <p:spPr>
            <a:xfrm>
              <a:off x="4248476" y="1648319"/>
              <a:ext cx="3336795" cy="5352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15"/>
            <p:cNvSpPr txBox="1"/>
            <p:nvPr/>
          </p:nvSpPr>
          <p:spPr>
            <a:xfrm>
              <a:off x="4248476" y="1648319"/>
              <a:ext cx="3336795" cy="535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проведение демонстраций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6" name="Google Shape;476;p15"/>
            <p:cNvSpPr/>
            <p:nvPr/>
          </p:nvSpPr>
          <p:spPr>
            <a:xfrm>
              <a:off x="4248476" y="2408336"/>
              <a:ext cx="3336795" cy="53522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15"/>
            <p:cNvSpPr txBox="1"/>
            <p:nvPr/>
          </p:nvSpPr>
          <p:spPr>
            <a:xfrm>
              <a:off x="4248476" y="2408336"/>
              <a:ext cx="3336795" cy="535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социальных движений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движения</a:t>
            </a:r>
            <a:endParaRPr/>
          </a:p>
        </p:txBody>
      </p:sp>
      <p:grpSp>
        <p:nvGrpSpPr>
          <p:cNvPr id="484" name="Google Shape;484;p16"/>
          <p:cNvGrpSpPr/>
          <p:nvPr/>
        </p:nvGrpSpPr>
        <p:grpSpPr>
          <a:xfrm>
            <a:off x="2211193" y="1633192"/>
            <a:ext cx="7768095" cy="4893025"/>
            <a:chOff x="4384" y="145775"/>
            <a:chExt cx="7768095" cy="4893025"/>
          </a:xfrm>
        </p:grpSpPr>
        <p:sp>
          <p:nvSpPr>
            <p:cNvPr id="485" name="Google Shape;485;p16"/>
            <p:cNvSpPr/>
            <p:nvPr/>
          </p:nvSpPr>
          <p:spPr>
            <a:xfrm>
              <a:off x="4384" y="145775"/>
              <a:ext cx="6774265" cy="93434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6"/>
            <p:cNvSpPr txBox="1"/>
            <p:nvPr/>
          </p:nvSpPr>
          <p:spPr>
            <a:xfrm>
              <a:off x="4384" y="145775"/>
              <a:ext cx="6774265" cy="93434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движения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коллективные массовые дейст- вия, способствующие или препятствующие социальным изме- нениям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7" name="Google Shape;487;p16"/>
            <p:cNvSpPr/>
            <p:nvPr/>
          </p:nvSpPr>
          <p:spPr>
            <a:xfrm>
              <a:off x="681810" y="1080118"/>
              <a:ext cx="677426" cy="7917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8" name="Google Shape;488;p16"/>
            <p:cNvSpPr/>
            <p:nvPr/>
          </p:nvSpPr>
          <p:spPr>
            <a:xfrm>
              <a:off x="1359237" y="1344031"/>
              <a:ext cx="6413242" cy="105564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16"/>
            <p:cNvSpPr txBox="1"/>
            <p:nvPr/>
          </p:nvSpPr>
          <p:spPr>
            <a:xfrm>
              <a:off x="1359237" y="1344031"/>
              <a:ext cx="6413242" cy="105564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имеют неопределённый временной цикл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0" name="Google Shape;490;p16"/>
            <p:cNvSpPr/>
            <p:nvPr/>
          </p:nvSpPr>
          <p:spPr>
            <a:xfrm>
              <a:off x="681810" y="1080118"/>
              <a:ext cx="677426" cy="21112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1" name="Google Shape;491;p16"/>
            <p:cNvSpPr/>
            <p:nvPr/>
          </p:nvSpPr>
          <p:spPr>
            <a:xfrm>
              <a:off x="1359237" y="2663591"/>
              <a:ext cx="6413242" cy="105564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6"/>
            <p:cNvSpPr txBox="1"/>
            <p:nvPr/>
          </p:nvSpPr>
          <p:spPr>
            <a:xfrm>
              <a:off x="1359237" y="2663591"/>
              <a:ext cx="6413242" cy="105564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нестабильны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3" name="Google Shape;493;p16"/>
            <p:cNvSpPr/>
            <p:nvPr/>
          </p:nvSpPr>
          <p:spPr>
            <a:xfrm>
              <a:off x="681810" y="1080118"/>
              <a:ext cx="677426" cy="34308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4" name="Google Shape;494;p16"/>
            <p:cNvSpPr/>
            <p:nvPr/>
          </p:nvSpPr>
          <p:spPr>
            <a:xfrm>
              <a:off x="1359237" y="3983152"/>
              <a:ext cx="6413242" cy="105564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16"/>
            <p:cNvSpPr txBox="1"/>
            <p:nvPr/>
          </p:nvSpPr>
          <p:spPr>
            <a:xfrm>
              <a:off x="1359237" y="3983152"/>
              <a:ext cx="6413242" cy="105564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 некоторых условиях легко распадаются (основное от- личие от социальных институтов)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движения</a:t>
            </a:r>
            <a:endParaRPr/>
          </a:p>
        </p:txBody>
      </p:sp>
      <p:graphicFrame>
        <p:nvGraphicFramePr>
          <p:cNvPr id="502" name="Google Shape;502;p17"/>
          <p:cNvGraphicFramePr/>
          <p:nvPr/>
        </p:nvGraphicFramePr>
        <p:xfrm>
          <a:off x="1122217" y="154524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{C12CA452-CA9F-450B-BE97-DC6DDC0EE98F}</a:tableStyleId>
              </a:tblPr>
              <a:tblGrid>
                <a:gridCol w="2923300"/>
                <a:gridCol w="7010400"/>
              </a:tblGrid>
              <a:tr h="6681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Стадии развития социального движения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5419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Беспокойство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Возникновение неуверенности в завтрашнем дне, чувства со- циальной несправедливости, ломка системы ценностей и при- вычных норм поведения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7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Возбуждение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Обсуждение существующего положения, формулирование основ- ных проблем, выдвижение лидеров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25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Формализация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Оформление движения, постановка целей и задач, регистрация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7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Институционализация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Установление определённых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образцов и норм поведения, симво- лики, идеологии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движения</a:t>
            </a:r>
            <a:endParaRPr/>
          </a:p>
        </p:txBody>
      </p:sp>
      <p:grpSp>
        <p:nvGrpSpPr>
          <p:cNvPr id="509" name="Google Shape;509;p18"/>
          <p:cNvGrpSpPr/>
          <p:nvPr/>
        </p:nvGrpSpPr>
        <p:grpSpPr>
          <a:xfrm>
            <a:off x="2033959" y="2349925"/>
            <a:ext cx="8124080" cy="3349639"/>
            <a:chOff x="1959" y="825925"/>
            <a:chExt cx="8124080" cy="3349639"/>
          </a:xfrm>
        </p:grpSpPr>
        <p:sp>
          <p:nvSpPr>
            <p:cNvPr id="510" name="Google Shape;510;p18"/>
            <p:cNvSpPr/>
            <p:nvPr/>
          </p:nvSpPr>
          <p:spPr>
            <a:xfrm>
              <a:off x="4064000" y="1565566"/>
              <a:ext cx="2224013" cy="7719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1" name="Google Shape;511;p18"/>
            <p:cNvSpPr/>
            <p:nvPr/>
          </p:nvSpPr>
          <p:spPr>
            <a:xfrm>
              <a:off x="1839986" y="1565566"/>
              <a:ext cx="2224013" cy="77197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2" name="Google Shape;512;p18"/>
            <p:cNvSpPr/>
            <p:nvPr/>
          </p:nvSpPr>
          <p:spPr>
            <a:xfrm>
              <a:off x="2225972" y="825925"/>
              <a:ext cx="3676054" cy="73964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18"/>
            <p:cNvSpPr txBox="1"/>
            <p:nvPr/>
          </p:nvSpPr>
          <p:spPr>
            <a:xfrm>
              <a:off x="2225972" y="825925"/>
              <a:ext cx="3676054" cy="7396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Консьюмеризм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4" name="Google Shape;514;p18"/>
            <p:cNvSpPr/>
            <p:nvPr/>
          </p:nvSpPr>
          <p:spPr>
            <a:xfrm>
              <a:off x="1959" y="2337537"/>
              <a:ext cx="3676054" cy="18380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18"/>
            <p:cNvSpPr txBox="1"/>
            <p:nvPr/>
          </p:nvSpPr>
          <p:spPr>
            <a:xfrm>
              <a:off x="1959" y="2337537"/>
              <a:ext cx="3676054" cy="18380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движение по защите прав потребителей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6" name="Google Shape;516;p18"/>
            <p:cNvSpPr/>
            <p:nvPr/>
          </p:nvSpPr>
          <p:spPr>
            <a:xfrm>
              <a:off x="4449985" y="2337537"/>
              <a:ext cx="3676054" cy="18380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18"/>
            <p:cNvSpPr txBox="1"/>
            <p:nvPr/>
          </p:nvSpPr>
          <p:spPr>
            <a:xfrm>
              <a:off x="4449985" y="2337537"/>
              <a:ext cx="3676054" cy="18380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процесс потребления как характерная черта современного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движения</a:t>
            </a:r>
            <a:endParaRPr/>
          </a:p>
        </p:txBody>
      </p:sp>
      <p:grpSp>
        <p:nvGrpSpPr>
          <p:cNvPr id="524" name="Google Shape;524;p19"/>
          <p:cNvGrpSpPr/>
          <p:nvPr/>
        </p:nvGrpSpPr>
        <p:grpSpPr>
          <a:xfrm>
            <a:off x="2170813" y="1389530"/>
            <a:ext cx="7839928" cy="5381532"/>
            <a:chOff x="8" y="0"/>
            <a:chExt cx="7839928" cy="5381532"/>
          </a:xfrm>
        </p:grpSpPr>
        <p:sp>
          <p:nvSpPr>
            <p:cNvPr id="525" name="Google Shape;525;p19"/>
            <p:cNvSpPr/>
            <p:nvPr/>
          </p:nvSpPr>
          <p:spPr>
            <a:xfrm>
              <a:off x="2736300" y="2065279"/>
              <a:ext cx="2376270" cy="1270040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19"/>
            <p:cNvSpPr txBox="1"/>
            <p:nvPr/>
          </p:nvSpPr>
          <p:spPr>
            <a:xfrm>
              <a:off x="2736300" y="2065279"/>
              <a:ext cx="2376270" cy="12700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движения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7" name="Google Shape;527;p19"/>
            <p:cNvSpPr/>
            <p:nvPr/>
          </p:nvSpPr>
          <p:spPr>
            <a:xfrm rot="-5406813">
              <a:off x="3610339" y="1278891"/>
              <a:ext cx="623414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19"/>
            <p:cNvSpPr txBox="1"/>
            <p:nvPr/>
          </p:nvSpPr>
          <p:spPr>
            <a:xfrm rot="10786374">
              <a:off x="3610339" y="1278891"/>
              <a:ext cx="623414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19"/>
            <p:cNvSpPr/>
            <p:nvPr/>
          </p:nvSpPr>
          <p:spPr>
            <a:xfrm>
              <a:off x="2880318" y="0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19"/>
            <p:cNvSpPr txBox="1"/>
            <p:nvPr/>
          </p:nvSpPr>
          <p:spPr>
            <a:xfrm>
              <a:off x="2880318" y="0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прогрессивные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1" name="Google Shape;531;p19"/>
            <p:cNvSpPr/>
            <p:nvPr/>
          </p:nvSpPr>
          <p:spPr>
            <a:xfrm rot="-2659023">
              <a:off x="4595806" y="1510495"/>
              <a:ext cx="652052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19"/>
            <p:cNvSpPr txBox="1"/>
            <p:nvPr/>
          </p:nvSpPr>
          <p:spPr>
            <a:xfrm rot="-5318046">
              <a:off x="4595806" y="1510495"/>
              <a:ext cx="652052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19"/>
            <p:cNvSpPr/>
            <p:nvPr/>
          </p:nvSpPr>
          <p:spPr>
            <a:xfrm>
              <a:off x="4752527" y="432050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19"/>
            <p:cNvSpPr txBox="1"/>
            <p:nvPr/>
          </p:nvSpPr>
          <p:spPr>
            <a:xfrm>
              <a:off x="4752527" y="432050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регрессивные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5" name="Google Shape;535;p19"/>
            <p:cNvSpPr/>
            <p:nvPr/>
          </p:nvSpPr>
          <p:spPr>
            <a:xfrm rot="-1220778">
              <a:off x="5067818" y="1973794"/>
              <a:ext cx="467047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19"/>
            <p:cNvSpPr txBox="1"/>
            <p:nvPr/>
          </p:nvSpPr>
          <p:spPr>
            <a:xfrm rot="-2441556">
              <a:off x="5067818" y="1973794"/>
              <a:ext cx="467047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19"/>
            <p:cNvSpPr/>
            <p:nvPr/>
          </p:nvSpPr>
          <p:spPr>
            <a:xfrm>
              <a:off x="5472607" y="1296144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19"/>
            <p:cNvSpPr txBox="1"/>
            <p:nvPr/>
          </p:nvSpPr>
          <p:spPr>
            <a:xfrm>
              <a:off x="5472607" y="1296144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9" name="Google Shape;539;p19"/>
            <p:cNvSpPr/>
            <p:nvPr/>
          </p:nvSpPr>
          <p:spPr>
            <a:xfrm rot="-28134">
              <a:off x="5255074" y="2472096"/>
              <a:ext cx="343663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19"/>
            <p:cNvSpPr txBox="1"/>
            <p:nvPr/>
          </p:nvSpPr>
          <p:spPr>
            <a:xfrm rot="-56268">
              <a:off x="5255074" y="2472096"/>
              <a:ext cx="343663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19"/>
            <p:cNvSpPr/>
            <p:nvPr/>
          </p:nvSpPr>
          <p:spPr>
            <a:xfrm>
              <a:off x="5760642" y="2232249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19"/>
            <p:cNvSpPr txBox="1"/>
            <p:nvPr/>
          </p:nvSpPr>
          <p:spPr>
            <a:xfrm>
              <a:off x="5760642" y="2232249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3" name="Google Shape;543;p19"/>
            <p:cNvSpPr/>
            <p:nvPr/>
          </p:nvSpPr>
          <p:spPr>
            <a:xfrm rot="1136205">
              <a:off x="5098219" y="2968729"/>
              <a:ext cx="475781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19"/>
            <p:cNvSpPr txBox="1"/>
            <p:nvPr/>
          </p:nvSpPr>
          <p:spPr>
            <a:xfrm rot="2272410">
              <a:off x="5098219" y="2968729"/>
              <a:ext cx="475781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19"/>
            <p:cNvSpPr/>
            <p:nvPr/>
          </p:nvSpPr>
          <p:spPr>
            <a:xfrm>
              <a:off x="5544619" y="3168355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19"/>
            <p:cNvSpPr txBox="1"/>
            <p:nvPr/>
          </p:nvSpPr>
          <p:spPr>
            <a:xfrm>
              <a:off x="5544619" y="3168355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пацифистские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7" name="Google Shape;547;p19"/>
            <p:cNvSpPr/>
            <p:nvPr/>
          </p:nvSpPr>
          <p:spPr>
            <a:xfrm rot="2614104">
              <a:off x="4608938" y="3434551"/>
              <a:ext cx="628729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19"/>
            <p:cNvSpPr txBox="1"/>
            <p:nvPr/>
          </p:nvSpPr>
          <p:spPr>
            <a:xfrm rot="5228208">
              <a:off x="4608938" y="3434551"/>
              <a:ext cx="628729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19"/>
            <p:cNvSpPr/>
            <p:nvPr/>
          </p:nvSpPr>
          <p:spPr>
            <a:xfrm>
              <a:off x="4752535" y="4032454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19"/>
            <p:cNvSpPr txBox="1"/>
            <p:nvPr/>
          </p:nvSpPr>
          <p:spPr>
            <a:xfrm>
              <a:off x="4752535" y="4032454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молодёжные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1" name="Google Shape;551;p19"/>
            <p:cNvSpPr/>
            <p:nvPr/>
          </p:nvSpPr>
          <p:spPr>
            <a:xfrm rot="5400000">
              <a:off x="3617782" y="3680647"/>
              <a:ext cx="613307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19"/>
            <p:cNvSpPr txBox="1"/>
            <p:nvPr/>
          </p:nvSpPr>
          <p:spPr>
            <a:xfrm rot="10800000">
              <a:off x="3617782" y="3680647"/>
              <a:ext cx="613307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19"/>
            <p:cNvSpPr/>
            <p:nvPr/>
          </p:nvSpPr>
          <p:spPr>
            <a:xfrm>
              <a:off x="2884788" y="4492504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19"/>
            <p:cNvSpPr txBox="1"/>
            <p:nvPr/>
          </p:nvSpPr>
          <p:spPr>
            <a:xfrm>
              <a:off x="2884788" y="4492504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феминистские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5" name="Google Shape;555;p19"/>
            <p:cNvSpPr/>
            <p:nvPr/>
          </p:nvSpPr>
          <p:spPr>
            <a:xfrm rot="8125839">
              <a:off x="2589860" y="3470687"/>
              <a:ext cx="666683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19"/>
            <p:cNvSpPr txBox="1"/>
            <p:nvPr/>
          </p:nvSpPr>
          <p:spPr>
            <a:xfrm rot="-5348322">
              <a:off x="2589860" y="3470687"/>
              <a:ext cx="666683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19"/>
            <p:cNvSpPr/>
            <p:nvPr/>
          </p:nvSpPr>
          <p:spPr>
            <a:xfrm>
              <a:off x="1008112" y="4104460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19"/>
            <p:cNvSpPr txBox="1"/>
            <p:nvPr/>
          </p:nvSpPr>
          <p:spPr>
            <a:xfrm>
              <a:off x="1008112" y="4104460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59" name="Google Shape;559;p19"/>
            <p:cNvSpPr/>
            <p:nvPr/>
          </p:nvSpPr>
          <p:spPr>
            <a:xfrm rot="9584982">
              <a:off x="2252978" y="3006851"/>
              <a:ext cx="510586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19"/>
            <p:cNvSpPr txBox="1"/>
            <p:nvPr/>
          </p:nvSpPr>
          <p:spPr>
            <a:xfrm rot="-2430036">
              <a:off x="2252978" y="3006851"/>
              <a:ext cx="510586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19"/>
            <p:cNvSpPr/>
            <p:nvPr/>
          </p:nvSpPr>
          <p:spPr>
            <a:xfrm>
              <a:off x="216022" y="3240361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19"/>
            <p:cNvSpPr txBox="1"/>
            <p:nvPr/>
          </p:nvSpPr>
          <p:spPr>
            <a:xfrm>
              <a:off x="216022" y="3240361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3" name="Google Shape;563;p19"/>
            <p:cNvSpPr/>
            <p:nvPr/>
          </p:nvSpPr>
          <p:spPr>
            <a:xfrm rot="10742247">
              <a:off x="2243072" y="2509710"/>
              <a:ext cx="348993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19"/>
            <p:cNvSpPr txBox="1"/>
            <p:nvPr/>
          </p:nvSpPr>
          <p:spPr>
            <a:xfrm rot="-115506">
              <a:off x="2243072" y="2509710"/>
              <a:ext cx="348993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19"/>
            <p:cNvSpPr/>
            <p:nvPr/>
          </p:nvSpPr>
          <p:spPr>
            <a:xfrm>
              <a:off x="8" y="2304253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19"/>
            <p:cNvSpPr txBox="1"/>
            <p:nvPr/>
          </p:nvSpPr>
          <p:spPr>
            <a:xfrm>
              <a:off x="8" y="2304253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правозащитные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7" name="Google Shape;567;p19"/>
            <p:cNvSpPr/>
            <p:nvPr/>
          </p:nvSpPr>
          <p:spPr>
            <a:xfrm rot="-9723285">
              <a:off x="2224243" y="2014582"/>
              <a:ext cx="499099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19"/>
            <p:cNvSpPr txBox="1"/>
            <p:nvPr/>
          </p:nvSpPr>
          <p:spPr>
            <a:xfrm rot="2153430">
              <a:off x="2224243" y="2014582"/>
              <a:ext cx="499099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19"/>
            <p:cNvSpPr/>
            <p:nvPr/>
          </p:nvSpPr>
          <p:spPr>
            <a:xfrm>
              <a:off x="144025" y="1368152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19"/>
            <p:cNvSpPr txBox="1"/>
            <p:nvPr/>
          </p:nvSpPr>
          <p:spPr>
            <a:xfrm>
              <a:off x="144025" y="1368152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1" name="Google Shape;571;p19"/>
            <p:cNvSpPr/>
            <p:nvPr/>
          </p:nvSpPr>
          <p:spPr>
            <a:xfrm rot="-8218332">
              <a:off x="2610847" y="1547003"/>
              <a:ext cx="618677" cy="431813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19"/>
            <p:cNvSpPr txBox="1"/>
            <p:nvPr/>
          </p:nvSpPr>
          <p:spPr>
            <a:xfrm rot="5163336">
              <a:off x="2610847" y="1547003"/>
              <a:ext cx="618677" cy="431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19"/>
            <p:cNvSpPr/>
            <p:nvPr/>
          </p:nvSpPr>
          <p:spPr>
            <a:xfrm>
              <a:off x="1008111" y="504053"/>
              <a:ext cx="2079294" cy="88902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19"/>
            <p:cNvSpPr txBox="1"/>
            <p:nvPr/>
          </p:nvSpPr>
          <p:spPr>
            <a:xfrm>
              <a:off x="1008111" y="504053"/>
              <a:ext cx="2079294" cy="8890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утопические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2" name="Google Shape;132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Социальный процесс и его виды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Сущность и виды массового поведения. Толпа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Социальные движения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81" name="Google Shape;581;p20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§5.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82" name="Google Shape;58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процесс и его виды</a:t>
            </a:r>
            <a:endParaRPr/>
          </a:p>
        </p:txBody>
      </p:sp>
      <p:sp>
        <p:nvSpPr>
          <p:cNvPr id="139" name="Google Shape;139;p3"/>
          <p:cNvSpPr/>
          <p:nvPr/>
        </p:nvSpPr>
        <p:spPr>
          <a:xfrm>
            <a:off x="1104900" y="1444285"/>
            <a:ext cx="9980681" cy="64807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Социальный процесс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однонаправленные и повторяющиеся социальные действия, ко- торые сохраняют или изменяют текущую ситуацию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0" name="Google Shape;140;p3"/>
          <p:cNvGrpSpPr/>
          <p:nvPr/>
        </p:nvGrpSpPr>
        <p:grpSpPr>
          <a:xfrm>
            <a:off x="2252499" y="2236468"/>
            <a:ext cx="7835314" cy="4464305"/>
            <a:chOff x="42782" y="95"/>
            <a:chExt cx="7835314" cy="4464305"/>
          </a:xfrm>
        </p:grpSpPr>
        <p:sp>
          <p:nvSpPr>
            <p:cNvPr id="141" name="Google Shape;141;p3"/>
            <p:cNvSpPr/>
            <p:nvPr/>
          </p:nvSpPr>
          <p:spPr>
            <a:xfrm>
              <a:off x="42782" y="95"/>
              <a:ext cx="5031855" cy="43655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42782" y="95"/>
              <a:ext cx="5031855" cy="4365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Свойства социального процесса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545968" y="436652"/>
              <a:ext cx="503185" cy="3274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1049153" y="545792"/>
              <a:ext cx="6828943" cy="43655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1049153" y="545792"/>
              <a:ext cx="6828943" cy="4365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массовый характер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545968" y="436652"/>
              <a:ext cx="503185" cy="8731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3"/>
            <p:cNvSpPr/>
            <p:nvPr/>
          </p:nvSpPr>
          <p:spPr>
            <a:xfrm>
              <a:off x="1049153" y="1091488"/>
              <a:ext cx="6828943" cy="43655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1049153" y="1091488"/>
              <a:ext cx="6828943" cy="4365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целенаправленность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545968" y="436652"/>
              <a:ext cx="503185" cy="141881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3"/>
            <p:cNvSpPr/>
            <p:nvPr/>
          </p:nvSpPr>
          <p:spPr>
            <a:xfrm>
              <a:off x="1049153" y="1637185"/>
              <a:ext cx="6828943" cy="43655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1049153" y="1637185"/>
              <a:ext cx="6828943" cy="4365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повторяемость во времени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545968" y="436652"/>
              <a:ext cx="503185" cy="19645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3"/>
            <p:cNvSpPr/>
            <p:nvPr/>
          </p:nvSpPr>
          <p:spPr>
            <a:xfrm>
              <a:off x="1049153" y="2182882"/>
              <a:ext cx="6828943" cy="43655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1049153" y="2182882"/>
              <a:ext cx="6828943" cy="4365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устойчивость (есть причинно-следственная связь этапов про-цесса)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545968" y="436652"/>
              <a:ext cx="503185" cy="26141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3"/>
            <p:cNvSpPr/>
            <p:nvPr/>
          </p:nvSpPr>
          <p:spPr>
            <a:xfrm>
              <a:off x="1049153" y="2728578"/>
              <a:ext cx="6828943" cy="64442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1049153" y="2728578"/>
              <a:ext cx="6828943" cy="6444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 и содержание (самодеятельность и сознательность участников; общественный характер действий, мотивов и пос- ледствий)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545968" y="436652"/>
              <a:ext cx="503185" cy="32637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9" name="Google Shape;159;p3"/>
            <p:cNvSpPr/>
            <p:nvPr/>
          </p:nvSpPr>
          <p:spPr>
            <a:xfrm>
              <a:off x="1049153" y="3482146"/>
              <a:ext cx="4236659" cy="43655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3"/>
            <p:cNvSpPr txBox="1"/>
            <p:nvPr/>
          </p:nvSpPr>
          <p:spPr>
            <a:xfrm>
              <a:off x="1049153" y="3482146"/>
              <a:ext cx="4236659" cy="4365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условия протекания (внешние и внут- ренние)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545968" y="436652"/>
              <a:ext cx="503185" cy="38094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2" name="Google Shape;162;p3"/>
            <p:cNvSpPr/>
            <p:nvPr/>
          </p:nvSpPr>
          <p:spPr>
            <a:xfrm>
              <a:off x="1049153" y="4027843"/>
              <a:ext cx="4236659" cy="43655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rnd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3"/>
            <p:cNvSpPr txBox="1"/>
            <p:nvPr/>
          </p:nvSpPr>
          <p:spPr>
            <a:xfrm>
              <a:off x="1049153" y="4027843"/>
              <a:ext cx="4236659" cy="4365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темпы протекания (эволюционные или революционные)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64" name="Google Shape;164;p3"/>
          <p:cNvSpPr/>
          <p:nvPr/>
        </p:nvSpPr>
        <p:spPr>
          <a:xfrm>
            <a:off x="7610317" y="5692757"/>
            <a:ext cx="288032" cy="1008112"/>
          </a:xfrm>
          <a:prstGeom prst="rightBrace">
            <a:avLst>
              <a:gd fmla="val 62242" name="adj1"/>
              <a:gd fmla="val 50000" name="adj2"/>
            </a:avLst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3"/>
          <p:cNvSpPr txBox="1"/>
          <p:nvPr/>
        </p:nvSpPr>
        <p:spPr>
          <a:xfrm>
            <a:off x="8007873" y="5735148"/>
            <a:ext cx="2154058" cy="92333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конкретный социальный процесс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процесс и его виды</a:t>
            </a:r>
            <a:endParaRPr/>
          </a:p>
        </p:txBody>
      </p:sp>
      <p:grpSp>
        <p:nvGrpSpPr>
          <p:cNvPr id="172" name="Google Shape;172;p4"/>
          <p:cNvGrpSpPr/>
          <p:nvPr/>
        </p:nvGrpSpPr>
        <p:grpSpPr>
          <a:xfrm>
            <a:off x="2140940" y="1837174"/>
            <a:ext cx="7908600" cy="4506789"/>
            <a:chOff x="6139" y="310777"/>
            <a:chExt cx="7908600" cy="4506789"/>
          </a:xfrm>
        </p:grpSpPr>
        <p:sp>
          <p:nvSpPr>
            <p:cNvPr id="173" name="Google Shape;173;p4"/>
            <p:cNvSpPr/>
            <p:nvPr/>
          </p:nvSpPr>
          <p:spPr>
            <a:xfrm>
              <a:off x="6049741" y="2682545"/>
              <a:ext cx="91440" cy="6314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4"/>
            <p:cNvSpPr/>
            <p:nvPr/>
          </p:nvSpPr>
          <p:spPr>
            <a:xfrm>
              <a:off x="3960440" y="1271882"/>
              <a:ext cx="2135021" cy="6314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4"/>
            <p:cNvSpPr/>
            <p:nvPr/>
          </p:nvSpPr>
          <p:spPr>
            <a:xfrm>
              <a:off x="1779698" y="2682545"/>
              <a:ext cx="91440" cy="6314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4"/>
            <p:cNvSpPr/>
            <p:nvPr/>
          </p:nvSpPr>
          <p:spPr>
            <a:xfrm>
              <a:off x="1825418" y="1271882"/>
              <a:ext cx="2135021" cy="63148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4"/>
            <p:cNvSpPr/>
            <p:nvPr/>
          </p:nvSpPr>
          <p:spPr>
            <a:xfrm>
              <a:off x="2448273" y="310777"/>
              <a:ext cx="3024332" cy="9611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"/>
            <p:cNvSpPr txBox="1"/>
            <p:nvPr/>
          </p:nvSpPr>
          <p:spPr>
            <a:xfrm>
              <a:off x="2448273" y="310777"/>
              <a:ext cx="3024332" cy="9611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процесс (по темпам протекания)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6139" y="1903367"/>
              <a:ext cx="3638557" cy="7791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4"/>
            <p:cNvSpPr txBox="1"/>
            <p:nvPr/>
          </p:nvSpPr>
          <p:spPr>
            <a:xfrm>
              <a:off x="6139" y="1903367"/>
              <a:ext cx="3638557" cy="7791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эволюция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6139" y="3314030"/>
              <a:ext cx="3638557" cy="15035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4"/>
            <p:cNvSpPr txBox="1"/>
            <p:nvPr/>
          </p:nvSpPr>
          <p:spPr>
            <a:xfrm>
              <a:off x="6139" y="3314030"/>
              <a:ext cx="3638557" cy="15035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постепенные и вместе с тем существенные изменения в общественной жизни, происходящие естественным путём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" name="Google Shape;183;p4"/>
            <p:cNvSpPr/>
            <p:nvPr/>
          </p:nvSpPr>
          <p:spPr>
            <a:xfrm>
              <a:off x="4276182" y="1903367"/>
              <a:ext cx="3638557" cy="7791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4"/>
            <p:cNvSpPr txBox="1"/>
            <p:nvPr/>
          </p:nvSpPr>
          <p:spPr>
            <a:xfrm>
              <a:off x="4276182" y="1903367"/>
              <a:ext cx="3638557" cy="7791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революция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4"/>
            <p:cNvSpPr/>
            <p:nvPr/>
          </p:nvSpPr>
          <p:spPr>
            <a:xfrm>
              <a:off x="4276182" y="3314030"/>
              <a:ext cx="3638557" cy="15035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4"/>
            <p:cNvSpPr txBox="1"/>
            <p:nvPr/>
          </p:nvSpPr>
          <p:spPr>
            <a:xfrm>
              <a:off x="4276182" y="3314030"/>
              <a:ext cx="3638557" cy="15035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резкий скачкообразный переход к качественно новому состоянию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процесс и его виды</a:t>
            </a:r>
            <a:endParaRPr/>
          </a:p>
        </p:txBody>
      </p:sp>
      <p:grpSp>
        <p:nvGrpSpPr>
          <p:cNvPr id="193" name="Google Shape;193;p5"/>
          <p:cNvGrpSpPr/>
          <p:nvPr/>
        </p:nvGrpSpPr>
        <p:grpSpPr>
          <a:xfrm>
            <a:off x="2135934" y="1501149"/>
            <a:ext cx="7918613" cy="4989057"/>
            <a:chOff x="1133" y="69643"/>
            <a:chExt cx="7918613" cy="4989057"/>
          </a:xfrm>
        </p:grpSpPr>
        <p:sp>
          <p:nvSpPr>
            <p:cNvPr id="194" name="Google Shape;194;p5"/>
            <p:cNvSpPr/>
            <p:nvPr/>
          </p:nvSpPr>
          <p:spPr>
            <a:xfrm>
              <a:off x="5857678" y="3008239"/>
              <a:ext cx="195943" cy="17337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5"/>
            <p:cNvSpPr/>
            <p:nvPr/>
          </p:nvSpPr>
          <p:spPr>
            <a:xfrm>
              <a:off x="5661735" y="3008239"/>
              <a:ext cx="195943" cy="173378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6" name="Google Shape;196;p5"/>
            <p:cNvSpPr/>
            <p:nvPr/>
          </p:nvSpPr>
          <p:spPr>
            <a:xfrm>
              <a:off x="5857678" y="3008239"/>
              <a:ext cx="195943" cy="7085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5"/>
            <p:cNvSpPr/>
            <p:nvPr/>
          </p:nvSpPr>
          <p:spPr>
            <a:xfrm>
              <a:off x="5661735" y="3008239"/>
              <a:ext cx="195943" cy="70855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5"/>
            <p:cNvSpPr/>
            <p:nvPr/>
          </p:nvSpPr>
          <p:spPr>
            <a:xfrm>
              <a:off x="5811958" y="1683290"/>
              <a:ext cx="91440" cy="39188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5"/>
            <p:cNvSpPr/>
            <p:nvPr/>
          </p:nvSpPr>
          <p:spPr>
            <a:xfrm>
              <a:off x="3840182" y="807863"/>
              <a:ext cx="2017496" cy="3918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5"/>
            <p:cNvSpPr/>
            <p:nvPr/>
          </p:nvSpPr>
          <p:spPr>
            <a:xfrm>
              <a:off x="1776966" y="1683290"/>
              <a:ext cx="91440" cy="39188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5"/>
            <p:cNvSpPr/>
            <p:nvPr/>
          </p:nvSpPr>
          <p:spPr>
            <a:xfrm>
              <a:off x="1822686" y="807863"/>
              <a:ext cx="2017496" cy="39188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5"/>
            <p:cNvSpPr/>
            <p:nvPr/>
          </p:nvSpPr>
          <p:spPr>
            <a:xfrm>
              <a:off x="2351770" y="69643"/>
              <a:ext cx="2976824" cy="7382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5"/>
            <p:cNvSpPr txBox="1"/>
            <p:nvPr/>
          </p:nvSpPr>
          <p:spPr>
            <a:xfrm>
              <a:off x="2351770" y="69643"/>
              <a:ext cx="2976824" cy="7382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процесс (по направленности)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5"/>
            <p:cNvSpPr/>
            <p:nvPr/>
          </p:nvSpPr>
          <p:spPr>
            <a:xfrm>
              <a:off x="1133" y="1199749"/>
              <a:ext cx="3643105" cy="4835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5"/>
            <p:cNvSpPr txBox="1"/>
            <p:nvPr/>
          </p:nvSpPr>
          <p:spPr>
            <a:xfrm>
              <a:off x="1133" y="1199749"/>
              <a:ext cx="3643105" cy="4835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воспроизводство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1133" y="2075177"/>
              <a:ext cx="3643105" cy="9330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5"/>
            <p:cNvSpPr txBox="1"/>
            <p:nvPr/>
          </p:nvSpPr>
          <p:spPr>
            <a:xfrm>
              <a:off x="1133" y="2075177"/>
              <a:ext cx="3643105" cy="9330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сохранение системы через повторение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5"/>
            <p:cNvSpPr/>
            <p:nvPr/>
          </p:nvSpPr>
          <p:spPr>
            <a:xfrm>
              <a:off x="4036125" y="1199749"/>
              <a:ext cx="3643105" cy="4835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5"/>
            <p:cNvSpPr txBox="1"/>
            <p:nvPr/>
          </p:nvSpPr>
          <p:spPr>
            <a:xfrm>
              <a:off x="4036125" y="1199749"/>
              <a:ext cx="3643105" cy="4835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5"/>
            <p:cNvSpPr/>
            <p:nvPr/>
          </p:nvSpPr>
          <p:spPr>
            <a:xfrm>
              <a:off x="4036125" y="2075177"/>
              <a:ext cx="3643105" cy="9330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5"/>
            <p:cNvSpPr txBox="1"/>
            <p:nvPr/>
          </p:nvSpPr>
          <p:spPr>
            <a:xfrm>
              <a:off x="4036125" y="2075177"/>
              <a:ext cx="3643105" cy="9330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сохранение через новое качество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5"/>
            <p:cNvSpPr/>
            <p:nvPr/>
          </p:nvSpPr>
          <p:spPr>
            <a:xfrm>
              <a:off x="3795609" y="3400126"/>
              <a:ext cx="1866125" cy="63334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5"/>
            <p:cNvSpPr txBox="1"/>
            <p:nvPr/>
          </p:nvSpPr>
          <p:spPr>
            <a:xfrm>
              <a:off x="3795609" y="3400126"/>
              <a:ext cx="1866125" cy="6333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прогрессивные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4" name="Google Shape;214;p5"/>
            <p:cNvSpPr/>
            <p:nvPr/>
          </p:nvSpPr>
          <p:spPr>
            <a:xfrm>
              <a:off x="6053621" y="3400126"/>
              <a:ext cx="1866125" cy="63334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5"/>
            <p:cNvSpPr txBox="1"/>
            <p:nvPr/>
          </p:nvSpPr>
          <p:spPr>
            <a:xfrm>
              <a:off x="6053621" y="3400126"/>
              <a:ext cx="1866125" cy="6333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регрессивные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5"/>
            <p:cNvSpPr/>
            <p:nvPr/>
          </p:nvSpPr>
          <p:spPr>
            <a:xfrm>
              <a:off x="3795609" y="4425356"/>
              <a:ext cx="1866125" cy="63334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5"/>
            <p:cNvSpPr txBox="1"/>
            <p:nvPr/>
          </p:nvSpPr>
          <p:spPr>
            <a:xfrm>
              <a:off x="3795609" y="4425356"/>
              <a:ext cx="1866125" cy="6333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революционные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5"/>
            <p:cNvSpPr/>
            <p:nvPr/>
          </p:nvSpPr>
          <p:spPr>
            <a:xfrm>
              <a:off x="6053621" y="4425356"/>
              <a:ext cx="1866125" cy="63334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5"/>
            <p:cNvSpPr txBox="1"/>
            <p:nvPr/>
          </p:nvSpPr>
          <p:spPr>
            <a:xfrm>
              <a:off x="6053621" y="4425356"/>
              <a:ext cx="1866125" cy="6333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эволюционные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процесс и его виды</a:t>
            </a:r>
            <a:endParaRPr/>
          </a:p>
        </p:txBody>
      </p:sp>
      <p:grpSp>
        <p:nvGrpSpPr>
          <p:cNvPr id="226" name="Google Shape;226;p6"/>
          <p:cNvGrpSpPr/>
          <p:nvPr/>
        </p:nvGrpSpPr>
        <p:grpSpPr>
          <a:xfrm>
            <a:off x="2136348" y="2390159"/>
            <a:ext cx="7917785" cy="3090266"/>
            <a:chOff x="1547" y="1019038"/>
            <a:chExt cx="7917785" cy="3090266"/>
          </a:xfrm>
        </p:grpSpPr>
        <p:sp>
          <p:nvSpPr>
            <p:cNvPr id="227" name="Google Shape;227;p6"/>
            <p:cNvSpPr/>
            <p:nvPr/>
          </p:nvSpPr>
          <p:spPr>
            <a:xfrm>
              <a:off x="6842651" y="2643865"/>
              <a:ext cx="91440" cy="43300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6"/>
            <p:cNvSpPr/>
            <p:nvPr/>
          </p:nvSpPr>
          <p:spPr>
            <a:xfrm>
              <a:off x="3960440" y="1678060"/>
              <a:ext cx="2927931" cy="4330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6"/>
            <p:cNvSpPr/>
            <p:nvPr/>
          </p:nvSpPr>
          <p:spPr>
            <a:xfrm>
              <a:off x="4131221" y="2645339"/>
              <a:ext cx="91440" cy="43300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6"/>
            <p:cNvSpPr/>
            <p:nvPr/>
          </p:nvSpPr>
          <p:spPr>
            <a:xfrm>
              <a:off x="3960440" y="1678060"/>
              <a:ext cx="216501" cy="4330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6"/>
            <p:cNvSpPr/>
            <p:nvPr/>
          </p:nvSpPr>
          <p:spPr>
            <a:xfrm>
              <a:off x="1203290" y="2645339"/>
              <a:ext cx="91440" cy="43300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6"/>
            <p:cNvSpPr/>
            <p:nvPr/>
          </p:nvSpPr>
          <p:spPr>
            <a:xfrm>
              <a:off x="1249010" y="1678060"/>
              <a:ext cx="2711429" cy="43300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6"/>
            <p:cNvSpPr/>
            <p:nvPr/>
          </p:nvSpPr>
          <p:spPr>
            <a:xfrm>
              <a:off x="2448266" y="1019038"/>
              <a:ext cx="3024346" cy="65902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6"/>
            <p:cNvSpPr txBox="1"/>
            <p:nvPr/>
          </p:nvSpPr>
          <p:spPr>
            <a:xfrm>
              <a:off x="2448266" y="1019038"/>
              <a:ext cx="3024346" cy="6590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процесс (по содержанию)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1547" y="2111064"/>
              <a:ext cx="2494927" cy="5342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6"/>
            <p:cNvSpPr txBox="1"/>
            <p:nvPr/>
          </p:nvSpPr>
          <p:spPr>
            <a:xfrm>
              <a:off x="1547" y="2111064"/>
              <a:ext cx="2494927" cy="5342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1547" y="3078343"/>
              <a:ext cx="2494927" cy="10309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6"/>
            <p:cNvSpPr txBox="1"/>
            <p:nvPr/>
          </p:nvSpPr>
          <p:spPr>
            <a:xfrm>
              <a:off x="1547" y="3078343"/>
              <a:ext cx="2494927" cy="10309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нового, упорядочивание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2929478" y="2111064"/>
              <a:ext cx="2494927" cy="5342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6"/>
            <p:cNvSpPr txBox="1"/>
            <p:nvPr/>
          </p:nvSpPr>
          <p:spPr>
            <a:xfrm>
              <a:off x="2929478" y="2111064"/>
              <a:ext cx="2494927" cy="5342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дезорганизация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6"/>
            <p:cNvSpPr/>
            <p:nvPr/>
          </p:nvSpPr>
          <p:spPr>
            <a:xfrm>
              <a:off x="2929478" y="3078343"/>
              <a:ext cx="2494927" cy="10309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6"/>
            <p:cNvSpPr txBox="1"/>
            <p:nvPr/>
          </p:nvSpPr>
          <p:spPr>
            <a:xfrm>
              <a:off x="2929478" y="3078343"/>
              <a:ext cx="2494927" cy="10309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разрушение устоявшихся правил, структур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5857409" y="2111064"/>
              <a:ext cx="2061923" cy="5328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6"/>
            <p:cNvSpPr txBox="1"/>
            <p:nvPr/>
          </p:nvSpPr>
          <p:spPr>
            <a:xfrm>
              <a:off x="5857409" y="2111064"/>
              <a:ext cx="2061923" cy="5328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реорганизация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6"/>
            <p:cNvSpPr/>
            <p:nvPr/>
          </p:nvSpPr>
          <p:spPr>
            <a:xfrm>
              <a:off x="5857409" y="3076869"/>
              <a:ext cx="2061923" cy="10309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6"/>
            <p:cNvSpPr txBox="1"/>
            <p:nvPr/>
          </p:nvSpPr>
          <p:spPr>
            <a:xfrm>
              <a:off x="5857409" y="3076869"/>
              <a:ext cx="2061923" cy="10309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изменения, улучшения, перестройки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процесс и его виды</a:t>
            </a:r>
            <a:endParaRPr/>
          </a:p>
        </p:txBody>
      </p:sp>
      <p:grpSp>
        <p:nvGrpSpPr>
          <p:cNvPr id="253" name="Google Shape;253;p7"/>
          <p:cNvGrpSpPr/>
          <p:nvPr/>
        </p:nvGrpSpPr>
        <p:grpSpPr>
          <a:xfrm>
            <a:off x="2140940" y="1750909"/>
            <a:ext cx="7908600" cy="4506789"/>
            <a:chOff x="6139" y="310777"/>
            <a:chExt cx="7908600" cy="4506789"/>
          </a:xfrm>
        </p:grpSpPr>
        <p:sp>
          <p:nvSpPr>
            <p:cNvPr id="254" name="Google Shape;254;p7"/>
            <p:cNvSpPr/>
            <p:nvPr/>
          </p:nvSpPr>
          <p:spPr>
            <a:xfrm>
              <a:off x="6049741" y="2682545"/>
              <a:ext cx="91440" cy="6314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7"/>
            <p:cNvSpPr/>
            <p:nvPr/>
          </p:nvSpPr>
          <p:spPr>
            <a:xfrm>
              <a:off x="3960440" y="1271882"/>
              <a:ext cx="2135021" cy="6314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7"/>
            <p:cNvSpPr/>
            <p:nvPr/>
          </p:nvSpPr>
          <p:spPr>
            <a:xfrm>
              <a:off x="1779698" y="2682545"/>
              <a:ext cx="91440" cy="6314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7"/>
            <p:cNvSpPr/>
            <p:nvPr/>
          </p:nvSpPr>
          <p:spPr>
            <a:xfrm>
              <a:off x="1825418" y="1271882"/>
              <a:ext cx="2135021" cy="63148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7"/>
            <p:cNvSpPr/>
            <p:nvPr/>
          </p:nvSpPr>
          <p:spPr>
            <a:xfrm>
              <a:off x="2448273" y="310777"/>
              <a:ext cx="3024332" cy="9611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7"/>
            <p:cNvSpPr txBox="1"/>
            <p:nvPr/>
          </p:nvSpPr>
          <p:spPr>
            <a:xfrm>
              <a:off x="2448273" y="310777"/>
              <a:ext cx="3024332" cy="9611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процесс (по характеру)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6139" y="1903367"/>
              <a:ext cx="3638557" cy="7791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7"/>
            <p:cNvSpPr txBox="1"/>
            <p:nvPr/>
          </p:nvSpPr>
          <p:spPr>
            <a:xfrm>
              <a:off x="6139" y="1903367"/>
              <a:ext cx="3638557" cy="7791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стихийные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6139" y="3314030"/>
              <a:ext cx="3638557" cy="15035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7"/>
            <p:cNvSpPr txBox="1"/>
            <p:nvPr/>
          </p:nvSpPr>
          <p:spPr>
            <a:xfrm>
              <a:off x="6139" y="3314030"/>
              <a:ext cx="3638557" cy="15035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незапланированные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4276182" y="1903367"/>
              <a:ext cx="3638557" cy="7791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7"/>
            <p:cNvSpPr txBox="1"/>
            <p:nvPr/>
          </p:nvSpPr>
          <p:spPr>
            <a:xfrm>
              <a:off x="4276182" y="1903367"/>
              <a:ext cx="3638557" cy="7791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сознательные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4276182" y="3314030"/>
              <a:ext cx="3638557" cy="15035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7"/>
            <p:cNvSpPr txBox="1"/>
            <p:nvPr/>
          </p:nvSpPr>
          <p:spPr>
            <a:xfrm>
              <a:off x="4276182" y="3314030"/>
              <a:ext cx="3638557" cy="15035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запланированные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процесс и его виды</a:t>
            </a:r>
            <a:endParaRPr/>
          </a:p>
        </p:txBody>
      </p:sp>
      <p:grpSp>
        <p:nvGrpSpPr>
          <p:cNvPr id="274" name="Google Shape;274;p8"/>
          <p:cNvGrpSpPr/>
          <p:nvPr/>
        </p:nvGrpSpPr>
        <p:grpSpPr>
          <a:xfrm>
            <a:off x="2138898" y="2510151"/>
            <a:ext cx="7912685" cy="2936546"/>
            <a:chOff x="4097" y="1095898"/>
            <a:chExt cx="7912685" cy="2936546"/>
          </a:xfrm>
        </p:grpSpPr>
        <p:sp>
          <p:nvSpPr>
            <p:cNvPr id="275" name="Google Shape;275;p8"/>
            <p:cNvSpPr/>
            <p:nvPr/>
          </p:nvSpPr>
          <p:spPr>
            <a:xfrm>
              <a:off x="3960439" y="2186627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8"/>
            <p:cNvSpPr/>
            <p:nvPr/>
          </p:nvSpPr>
          <p:spPr>
            <a:xfrm>
              <a:off x="3960439" y="2186627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7" name="Google Shape;277;p8"/>
            <p:cNvSpPr/>
            <p:nvPr/>
          </p:nvSpPr>
          <p:spPr>
            <a:xfrm>
              <a:off x="2926492" y="2186627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8" name="Google Shape;278;p8"/>
            <p:cNvSpPr/>
            <p:nvPr/>
          </p:nvSpPr>
          <p:spPr>
            <a:xfrm>
              <a:off x="858598" y="2186627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8"/>
            <p:cNvSpPr/>
            <p:nvPr/>
          </p:nvSpPr>
          <p:spPr>
            <a:xfrm>
              <a:off x="2448271" y="1095898"/>
              <a:ext cx="3024337" cy="109072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8"/>
            <p:cNvSpPr txBox="1"/>
            <p:nvPr/>
          </p:nvSpPr>
          <p:spPr>
            <a:xfrm>
              <a:off x="2448271" y="1095898"/>
              <a:ext cx="3024337" cy="10907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процесс (по уровню социальной системы)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8"/>
            <p:cNvSpPr/>
            <p:nvPr/>
          </p:nvSpPr>
          <p:spPr>
            <a:xfrm>
              <a:off x="4097" y="2545518"/>
              <a:ext cx="1709003" cy="14869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8"/>
            <p:cNvSpPr txBox="1"/>
            <p:nvPr/>
          </p:nvSpPr>
          <p:spPr>
            <a:xfrm>
              <a:off x="4097" y="2545518"/>
              <a:ext cx="1709003" cy="14869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уровне отдельного человека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8"/>
            <p:cNvSpPr/>
            <p:nvPr/>
          </p:nvSpPr>
          <p:spPr>
            <a:xfrm>
              <a:off x="2071991" y="2545518"/>
              <a:ext cx="1709003" cy="14869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8"/>
            <p:cNvSpPr txBox="1"/>
            <p:nvPr/>
          </p:nvSpPr>
          <p:spPr>
            <a:xfrm>
              <a:off x="2071991" y="2545518"/>
              <a:ext cx="1709003" cy="14869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уровне социальной группы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5" name="Google Shape;285;p8"/>
            <p:cNvSpPr/>
            <p:nvPr/>
          </p:nvSpPr>
          <p:spPr>
            <a:xfrm>
              <a:off x="4139885" y="2545518"/>
              <a:ext cx="1709003" cy="14869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8"/>
            <p:cNvSpPr txBox="1"/>
            <p:nvPr/>
          </p:nvSpPr>
          <p:spPr>
            <a:xfrm>
              <a:off x="4139885" y="2545518"/>
              <a:ext cx="1709003" cy="14869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уровне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8"/>
            <p:cNvSpPr/>
            <p:nvPr/>
          </p:nvSpPr>
          <p:spPr>
            <a:xfrm>
              <a:off x="6207779" y="2545518"/>
              <a:ext cx="1709003" cy="14869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8"/>
            <p:cNvSpPr txBox="1"/>
            <p:nvPr/>
          </p:nvSpPr>
          <p:spPr>
            <a:xfrm>
              <a:off x="6207779" y="2545518"/>
              <a:ext cx="1709003" cy="14869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уровне человечества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Сущность и виды массового поведения. Толпа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95" name="Google Shape;295;p9"/>
          <p:cNvSpPr/>
          <p:nvPr/>
        </p:nvSpPr>
        <p:spPr>
          <a:xfrm>
            <a:off x="1104900" y="1642554"/>
            <a:ext cx="9980682" cy="663193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Толпа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 временное скопление людей, которые при непосредственном физическом кон- такте спонтанно реагируют на один и тот же раздражитель сходным образом</a:t>
            </a:r>
            <a:endParaRPr/>
          </a:p>
        </p:txBody>
      </p:sp>
      <p:grpSp>
        <p:nvGrpSpPr>
          <p:cNvPr id="296" name="Google Shape;296;p9"/>
          <p:cNvGrpSpPr/>
          <p:nvPr/>
        </p:nvGrpSpPr>
        <p:grpSpPr>
          <a:xfrm>
            <a:off x="1136919" y="2964592"/>
            <a:ext cx="9904306" cy="2858309"/>
            <a:chOff x="846" y="658845"/>
            <a:chExt cx="9904306" cy="2858309"/>
          </a:xfrm>
        </p:grpSpPr>
        <p:sp>
          <p:nvSpPr>
            <p:cNvPr id="297" name="Google Shape;297;p9"/>
            <p:cNvSpPr/>
            <p:nvPr/>
          </p:nvSpPr>
          <p:spPr>
            <a:xfrm>
              <a:off x="4953000" y="1256691"/>
              <a:ext cx="4104182" cy="3561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9"/>
            <p:cNvSpPr/>
            <p:nvPr/>
          </p:nvSpPr>
          <p:spPr>
            <a:xfrm>
              <a:off x="4953000" y="1256691"/>
              <a:ext cx="2052091" cy="3561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9"/>
            <p:cNvSpPr/>
            <p:nvPr/>
          </p:nvSpPr>
          <p:spPr>
            <a:xfrm>
              <a:off x="4907279" y="1256691"/>
              <a:ext cx="91440" cy="35614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0" name="Google Shape;300;p9"/>
            <p:cNvSpPr/>
            <p:nvPr/>
          </p:nvSpPr>
          <p:spPr>
            <a:xfrm>
              <a:off x="2900908" y="1256691"/>
              <a:ext cx="2052091" cy="35614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9"/>
            <p:cNvSpPr/>
            <p:nvPr/>
          </p:nvSpPr>
          <p:spPr>
            <a:xfrm>
              <a:off x="848817" y="1256691"/>
              <a:ext cx="4104182" cy="35614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9"/>
            <p:cNvSpPr/>
            <p:nvPr/>
          </p:nvSpPr>
          <p:spPr>
            <a:xfrm>
              <a:off x="3166553" y="658845"/>
              <a:ext cx="3572893" cy="5978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9"/>
            <p:cNvSpPr txBox="1"/>
            <p:nvPr/>
          </p:nvSpPr>
          <p:spPr>
            <a:xfrm>
              <a:off x="3166553" y="658845"/>
              <a:ext cx="3572893" cy="5978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свойства толпы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9"/>
            <p:cNvSpPr/>
            <p:nvPr/>
          </p:nvSpPr>
          <p:spPr>
            <a:xfrm>
              <a:off x="846" y="1612839"/>
              <a:ext cx="1695942" cy="190431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9"/>
            <p:cNvSpPr txBox="1"/>
            <p:nvPr/>
          </p:nvSpPr>
          <p:spPr>
            <a:xfrm>
              <a:off x="846" y="1612839"/>
              <a:ext cx="1695942" cy="19043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ор- ганизационных и моральных норм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9"/>
            <p:cNvSpPr/>
            <p:nvPr/>
          </p:nvSpPr>
          <p:spPr>
            <a:xfrm>
              <a:off x="2052937" y="1612839"/>
              <a:ext cx="1695942" cy="190431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9"/>
            <p:cNvSpPr txBox="1"/>
            <p:nvPr/>
          </p:nvSpPr>
          <p:spPr>
            <a:xfrm>
              <a:off x="2052937" y="1612839"/>
              <a:ext cx="1695942" cy="19043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эмоционально-импульсивная связь членов толпы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9"/>
            <p:cNvSpPr/>
            <p:nvPr/>
          </p:nvSpPr>
          <p:spPr>
            <a:xfrm>
              <a:off x="4105028" y="1612839"/>
              <a:ext cx="1695942" cy="190431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9"/>
            <p:cNvSpPr txBox="1"/>
            <p:nvPr/>
          </p:nvSpPr>
          <p:spPr>
            <a:xfrm>
              <a:off x="4105028" y="1612839"/>
              <a:ext cx="1695942" cy="19043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подражатель- ность и массо- вый психоз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9"/>
            <p:cNvSpPr/>
            <p:nvPr/>
          </p:nvSpPr>
          <p:spPr>
            <a:xfrm>
              <a:off x="6157119" y="1612839"/>
              <a:ext cx="1695942" cy="190431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9"/>
            <p:cNvSpPr txBox="1"/>
            <p:nvPr/>
          </p:nvSpPr>
          <p:spPr>
            <a:xfrm>
              <a:off x="6157119" y="1612839"/>
              <a:ext cx="1695942" cy="19043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деиндивидуа- лизация лич- ности члена толпы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2" name="Google Shape;312;p9"/>
            <p:cNvSpPr/>
            <p:nvPr/>
          </p:nvSpPr>
          <p:spPr>
            <a:xfrm>
              <a:off x="8209210" y="1612839"/>
              <a:ext cx="1695942" cy="18905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9"/>
            <p:cNvSpPr txBox="1"/>
            <p:nvPr/>
          </p:nvSpPr>
          <p:spPr>
            <a:xfrm>
              <a:off x="8209210" y="1612839"/>
              <a:ext cx="1695942" cy="18905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утрата личной ответственнос-ти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27.12.2023</vt:lpwstr>
  </property>
</Properties>
</file>