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y="6858000" cx="12192000"/>
  <p:notesSz cx="6858000" cy="9144000"/>
  <p:embeddedFontLst>
    <p:embeddedFont>
      <p:font typeface="Anta"/>
      <p:regular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2" roundtripDataSignature="AMtx7mgu22JWfMYZ5+1yRbWtCwx8ay5xy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CFB7193-B7F0-45B5-9EA9-30EBD1A1CE04}">
  <a:tblStyle styleId="{0CFB7193-B7F0-45B5-9EA9-30EBD1A1CE04}" styleName="Table_0">
    <a:wholeTbl>
      <a:tcTxStyle b="off" i="off">
        <a:font>
          <a:latin typeface="Euphemia"/>
          <a:ea typeface="Euphemia"/>
          <a:cs typeface="Euphemia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22" Type="http://customschemas.google.com/relationships/presentationmetadata" Target="metadata"/><Relationship Id="rId10" Type="http://schemas.openxmlformats.org/officeDocument/2006/relationships/slide" Target="slides/slide4.xml"/><Relationship Id="rId21" Type="http://schemas.openxmlformats.org/officeDocument/2006/relationships/font" Target="fonts/Anta-regular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7" name="Google Shape;347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8" name="Google Shape;348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4" name="Google Shape;354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5" name="Google Shape;355;p1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1" name="Google Shape;361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2" name="Google Shape;362;p1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8" name="Google Shape;368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9" name="Google Shape;369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8" name="Google Shape;398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9" name="Google Shape;399;p1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4" name="Google Shape;164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8" name="Google Shape;188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6" name="Google Shape;236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5" name="Google Shape;265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8" name="Google Shape;278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4" name="Google Shape;314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5" name="Google Shape;315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16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16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16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16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16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16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1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16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16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nta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6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16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16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nta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25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25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2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2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26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2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2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2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7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27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2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2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2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27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27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27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7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1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nta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9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5" name="Google Shape;45;p19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6" name="Google Shape;46;p1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0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20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20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nta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0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54" name="Google Shape;54;p2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2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7" name="Google Shape;57;p20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oogle Shape;59;p21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60" name="Google Shape;60;p21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61" name="Google Shape;61;p21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2" name="Google Shape;62;p21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63" name="Google Shape;63;p21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4" name="Google Shape;64;p21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5" name="Google Shape;65;p21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6" name="Google Shape;66;p21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7" name="Google Shape;67;p21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nta"/>
              <a:buNone/>
              <a:defRPr sz="44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21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9" name="Google Shape;69;p2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72" name="Google Shape;72;p21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22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6" name="Google Shape;76;p22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7" name="Google Shape;77;p2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3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3" name="Google Shape;83;p23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4" name="Google Shape;84;p23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5" name="Google Shape;85;p23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6" name="Google Shape;86;p2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a"/>
              <a:buNone/>
              <a:defRPr b="0" i="0" sz="2800" u="none" cap="none" strike="noStrike">
                <a:solidFill>
                  <a:schemeClr val="dk1"/>
                </a:solidFill>
                <a:latin typeface="Anta"/>
                <a:ea typeface="Anta"/>
                <a:cs typeface="Anta"/>
                <a:sym typeface="Ant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5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15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15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15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Relationship Id="rId4" Type="http://schemas.openxmlformats.org/officeDocument/2006/relationships/image" Target="../media/image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586596" y="2537865"/>
            <a:ext cx="6260399" cy="137538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b="1" lang="ru-RU" sz="3600" cap="none">
                <a:latin typeface="Cambria"/>
                <a:ea typeface="Cambria"/>
                <a:cs typeface="Cambria"/>
                <a:sym typeface="Cambria"/>
              </a:rPr>
              <a:t>Основы административного права</a:t>
            </a:r>
            <a:endParaRPr b="1" sz="3600" cap="none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586596" y="3742810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816672" y="741530"/>
            <a:ext cx="793807" cy="7078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67</a:t>
            </a:r>
            <a:endParaRPr b="1" sz="4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2025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8182" r="9820" t="0"/>
          <a:stretch/>
        </p:blipFill>
        <p:spPr>
          <a:xfrm>
            <a:off x="6981063" y="1311091"/>
            <a:ext cx="5218981" cy="42081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1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Административная ответственность</a:t>
            </a:r>
            <a:endParaRPr/>
          </a:p>
        </p:txBody>
      </p:sp>
      <p:pic>
        <p:nvPicPr>
          <p:cNvPr id="351" name="Google Shape;351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4900" y="1288752"/>
            <a:ext cx="9980677" cy="54971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1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Виды административных взысканий</a:t>
            </a:r>
            <a:endParaRPr/>
          </a:p>
        </p:txBody>
      </p:sp>
      <p:graphicFrame>
        <p:nvGraphicFramePr>
          <p:cNvPr id="358" name="Google Shape;358;p11"/>
          <p:cNvGraphicFramePr/>
          <p:nvPr/>
        </p:nvGraphicFramePr>
        <p:xfrm>
          <a:off x="1104900" y="1544703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{0CFB7193-B7F0-45B5-9EA9-30EBD1A1CE04}</a:tableStyleId>
              </a:tblPr>
              <a:tblGrid>
                <a:gridCol w="1828075"/>
                <a:gridCol w="8152600"/>
              </a:tblGrid>
              <a:tr h="30240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Административные взыскания</a:t>
                      </a:r>
                      <a:endParaRPr b="1"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 hMerge="1"/>
              </a:tr>
              <a:tr h="242600">
                <a:tc row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Основные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Штраф</a:t>
                      </a: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- денежное взыскание в белорусских рублях с учётом размера базо- вой величины, установленной на день вынесения постановления о наложе- ния взыскания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4260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Общественные работы </a:t>
                      </a: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- выполнение физическим лицом в свободное от основной работы, службы или учёбы время бесплатных работ, направлен- ных на достижение общественно полезных целей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4260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Административный арест</a:t>
                      </a: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- содержание в условиях изоляции в специаль- ных местах на срок до 15 суток, за отдельные нарушения – до 30 суток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39150">
                <a:tc row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Как основные, так и допол- нительные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Лишение права заниматься определённой деятельностью</a:t>
                      </a: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– применяет- ся за грубое нарушение порядка осуществления определённого вида дея- тельности (например, лишение права управления транспортным средством за вождение в нетрезвом виде)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60185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Депортация</a:t>
                      </a: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- административное выдворение за пределы Республики Бела- русь, применяемое в отношении иностранных граждан и лиц без гражданс- тва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1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Виды административных взысканий</a:t>
            </a:r>
            <a:endParaRPr/>
          </a:p>
        </p:txBody>
      </p:sp>
      <p:graphicFrame>
        <p:nvGraphicFramePr>
          <p:cNvPr id="365" name="Google Shape;365;p12"/>
          <p:cNvGraphicFramePr/>
          <p:nvPr/>
        </p:nvGraphicFramePr>
        <p:xfrm>
          <a:off x="1104900" y="1458438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{0CFB7193-B7F0-45B5-9EA9-30EBD1A1CE04}</a:tableStyleId>
              </a:tblPr>
              <a:tblGrid>
                <a:gridCol w="1858975"/>
                <a:gridCol w="8121725"/>
              </a:tblGrid>
              <a:tr h="5201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Административные взыскания</a:t>
                      </a:r>
                      <a:endParaRPr b="1"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 hMerge="1"/>
              </a:tr>
              <a:tr h="1560350">
                <a:tc row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Дополнитель-ные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Конфискация </a:t>
                      </a: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– принудительное безвозмездное изъятие в собственность государства дохода, полученного в результате противоправной деятельнос- ти, а также предмета административного правонарушения, орудий и сред- ств его совершения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56035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Взыскание стоимости </a:t>
                      </a: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– принудительное изъятие и обращение в собствен- ность государства денежной суммы, составляющей стоимость предмета, орудий и средств административного правонарушения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56035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Запрет на посещение физкультурно-спортивных сооружений </a:t>
                      </a: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– времен- ный запрет на посещение физкультурно-спортивных сооружений во время проведения спортивно-массовых мероприятий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1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Виды административных взысканий</a:t>
            </a:r>
            <a:endParaRPr/>
          </a:p>
        </p:txBody>
      </p:sp>
      <p:grpSp>
        <p:nvGrpSpPr>
          <p:cNvPr id="372" name="Google Shape;372;p13"/>
          <p:cNvGrpSpPr/>
          <p:nvPr/>
        </p:nvGrpSpPr>
        <p:grpSpPr>
          <a:xfrm>
            <a:off x="1640337" y="1587260"/>
            <a:ext cx="8909807" cy="5029201"/>
            <a:chOff x="639" y="241538"/>
            <a:chExt cx="8909807" cy="5029201"/>
          </a:xfrm>
        </p:grpSpPr>
        <p:sp>
          <p:nvSpPr>
            <p:cNvPr id="373" name="Google Shape;373;p13"/>
            <p:cNvSpPr/>
            <p:nvPr/>
          </p:nvSpPr>
          <p:spPr>
            <a:xfrm>
              <a:off x="6883337" y="3012883"/>
              <a:ext cx="91440" cy="32837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4" name="Google Shape;374;p13"/>
            <p:cNvSpPr/>
            <p:nvPr/>
          </p:nvSpPr>
          <p:spPr>
            <a:xfrm>
              <a:off x="6883337" y="1628712"/>
              <a:ext cx="91440" cy="32837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5" name="Google Shape;375;p13"/>
            <p:cNvSpPr/>
            <p:nvPr/>
          </p:nvSpPr>
          <p:spPr>
            <a:xfrm>
              <a:off x="4903588" y="885970"/>
              <a:ext cx="2025469" cy="32837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6" name="Google Shape;376;p13"/>
            <p:cNvSpPr/>
            <p:nvPr/>
          </p:nvSpPr>
          <p:spPr>
            <a:xfrm>
              <a:off x="2674536" y="1628712"/>
              <a:ext cx="1892055" cy="32837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7" name="Google Shape;377;p13"/>
            <p:cNvSpPr/>
            <p:nvPr/>
          </p:nvSpPr>
          <p:spPr>
            <a:xfrm>
              <a:off x="2628816" y="1628712"/>
              <a:ext cx="91440" cy="32837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8" name="Google Shape;378;p13"/>
            <p:cNvSpPr/>
            <p:nvPr/>
          </p:nvSpPr>
          <p:spPr>
            <a:xfrm>
              <a:off x="782480" y="1628712"/>
              <a:ext cx="1892055" cy="32837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9" name="Google Shape;379;p13"/>
            <p:cNvSpPr/>
            <p:nvPr/>
          </p:nvSpPr>
          <p:spPr>
            <a:xfrm>
              <a:off x="2674536" y="885970"/>
              <a:ext cx="2229052" cy="32837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0" name="Google Shape;380;p13"/>
            <p:cNvSpPr/>
            <p:nvPr/>
          </p:nvSpPr>
          <p:spPr>
            <a:xfrm>
              <a:off x="2837033" y="241538"/>
              <a:ext cx="4133109" cy="64443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" name="Google Shape;381;p13"/>
            <p:cNvSpPr txBox="1"/>
            <p:nvPr/>
          </p:nvSpPr>
          <p:spPr>
            <a:xfrm>
              <a:off x="2837033" y="241538"/>
              <a:ext cx="4133109" cy="6444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Меры воздействия по отношению к несовершеннолетним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2" name="Google Shape;382;p13"/>
            <p:cNvSpPr/>
            <p:nvPr/>
          </p:nvSpPr>
          <p:spPr>
            <a:xfrm>
              <a:off x="1625868" y="1214344"/>
              <a:ext cx="2097335" cy="4143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3" name="Google Shape;383;p13"/>
            <p:cNvSpPr txBox="1"/>
            <p:nvPr/>
          </p:nvSpPr>
          <p:spPr>
            <a:xfrm>
              <a:off x="1625868" y="1214344"/>
              <a:ext cx="2097335" cy="4143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 применяются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4" name="Google Shape;384;p13"/>
            <p:cNvSpPr/>
            <p:nvPr/>
          </p:nvSpPr>
          <p:spPr>
            <a:xfrm>
              <a:off x="639" y="1957085"/>
              <a:ext cx="1563682" cy="105471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" name="Google Shape;385;p13"/>
            <p:cNvSpPr txBox="1"/>
            <p:nvPr/>
          </p:nvSpPr>
          <p:spPr>
            <a:xfrm>
              <a:off x="639" y="1957085"/>
              <a:ext cx="1563682" cy="10547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администра- тивный арест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6" name="Google Shape;386;p13"/>
            <p:cNvSpPr/>
            <p:nvPr/>
          </p:nvSpPr>
          <p:spPr>
            <a:xfrm>
              <a:off x="1892694" y="1957085"/>
              <a:ext cx="1563682" cy="105471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7" name="Google Shape;387;p13"/>
            <p:cNvSpPr txBox="1"/>
            <p:nvPr/>
          </p:nvSpPr>
          <p:spPr>
            <a:xfrm>
              <a:off x="1892694" y="1957085"/>
              <a:ext cx="1563682" cy="10547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общественные работы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8" name="Google Shape;388;p13"/>
            <p:cNvSpPr/>
            <p:nvPr/>
          </p:nvSpPr>
          <p:spPr>
            <a:xfrm>
              <a:off x="3784750" y="1957085"/>
              <a:ext cx="1563682" cy="105471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9" name="Google Shape;389;p13"/>
            <p:cNvSpPr txBox="1"/>
            <p:nvPr/>
          </p:nvSpPr>
          <p:spPr>
            <a:xfrm>
              <a:off x="3784750" y="1957085"/>
              <a:ext cx="1563682" cy="10547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штраф в раз- мере не более двух базовых величин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0" name="Google Shape;390;p13"/>
            <p:cNvSpPr/>
            <p:nvPr/>
          </p:nvSpPr>
          <p:spPr>
            <a:xfrm>
              <a:off x="5676806" y="1214344"/>
              <a:ext cx="2504503" cy="4143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1" name="Google Shape;391;p13"/>
            <p:cNvSpPr txBox="1"/>
            <p:nvPr/>
          </p:nvSpPr>
          <p:spPr>
            <a:xfrm>
              <a:off x="5676806" y="1214344"/>
              <a:ext cx="2504503" cy="4143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применяются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2" name="Google Shape;392;p13"/>
            <p:cNvSpPr/>
            <p:nvPr/>
          </p:nvSpPr>
          <p:spPr>
            <a:xfrm>
              <a:off x="5676806" y="1957085"/>
              <a:ext cx="2504503" cy="105579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3" name="Google Shape;393;p13"/>
            <p:cNvSpPr txBox="1"/>
            <p:nvPr/>
          </p:nvSpPr>
          <p:spPr>
            <a:xfrm>
              <a:off x="5676806" y="1957085"/>
              <a:ext cx="2504503" cy="10557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меры профилактичес- кого (воспитательного) характера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4" name="Google Shape;394;p13"/>
            <p:cNvSpPr/>
            <p:nvPr/>
          </p:nvSpPr>
          <p:spPr>
            <a:xfrm>
              <a:off x="4947669" y="3341257"/>
              <a:ext cx="3962777" cy="192948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5" name="Google Shape;395;p13"/>
            <p:cNvSpPr txBox="1"/>
            <p:nvPr/>
          </p:nvSpPr>
          <p:spPr>
            <a:xfrm>
              <a:off x="4947669" y="3341257"/>
              <a:ext cx="3962777" cy="19294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разъяснение законодательства; обя- занность принести извинения; обя- занность загладить причинённый ущерб; ограничение доступа (пребы- вание вне дома, в определённых мес- тах, использования отдельных форм досуга)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1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02" name="Google Shape;402;p14"/>
          <p:cNvSpPr txBox="1"/>
          <p:nvPr>
            <p:ph idx="1" type="body"/>
          </p:nvPr>
        </p:nvSpPr>
        <p:spPr>
          <a:xfrm>
            <a:off x="1104900" y="1683945"/>
            <a:ext cx="6011126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Чуприс О.И. и др. Обществоведение: Учебное пособие для 11 класса. – Минск: Адукацыя і выхаванне, 2021, §16.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403" name="Google Shape;403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82301" y="1683945"/>
            <a:ext cx="3803281" cy="488993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Понятие административного права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Административное правонарушение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Административная ответственность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Виды административных взысканий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административного права</a:t>
            </a:r>
            <a:endParaRPr/>
          </a:p>
        </p:txBody>
      </p:sp>
      <p:grpSp>
        <p:nvGrpSpPr>
          <p:cNvPr id="140" name="Google Shape;140;p3"/>
          <p:cNvGrpSpPr/>
          <p:nvPr/>
        </p:nvGrpSpPr>
        <p:grpSpPr>
          <a:xfrm>
            <a:off x="1104900" y="1434325"/>
            <a:ext cx="9980682" cy="881853"/>
            <a:chOff x="67" y="2742038"/>
            <a:chExt cx="4010278" cy="2634131"/>
          </a:xfrm>
        </p:grpSpPr>
        <p:sp>
          <p:nvSpPr>
            <p:cNvPr id="141" name="Google Shape;141;p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Административное право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отрасль права, представляющая совокупность правовых норм, регулирующих общественные отношения, которые возникают в процессе организации и осуществления государственного управления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43" name="Google Shape;143;p3"/>
          <p:cNvGrpSpPr/>
          <p:nvPr/>
        </p:nvGrpSpPr>
        <p:grpSpPr>
          <a:xfrm>
            <a:off x="1104900" y="2710560"/>
            <a:ext cx="9980682" cy="571302"/>
            <a:chOff x="67" y="2742038"/>
            <a:chExt cx="4010278" cy="2634131"/>
          </a:xfrm>
        </p:grpSpPr>
        <p:sp>
          <p:nvSpPr>
            <p:cNvPr id="144" name="Google Shape;144;p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Обязательной стороной выступают органы государственного управления или их представи -тели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146" name="Google Shape;146;p3"/>
          <p:cNvSpPr/>
          <p:nvPr/>
        </p:nvSpPr>
        <p:spPr>
          <a:xfrm>
            <a:off x="5892520" y="2310902"/>
            <a:ext cx="405441" cy="343099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7" name="Google Shape;147;p3"/>
          <p:cNvGrpSpPr/>
          <p:nvPr/>
        </p:nvGrpSpPr>
        <p:grpSpPr>
          <a:xfrm>
            <a:off x="1108243" y="3579961"/>
            <a:ext cx="9973994" cy="3019248"/>
            <a:chOff x="3343" y="103515"/>
            <a:chExt cx="9973994" cy="3019248"/>
          </a:xfrm>
        </p:grpSpPr>
        <p:sp>
          <p:nvSpPr>
            <p:cNvPr id="148" name="Google Shape;148;p3"/>
            <p:cNvSpPr/>
            <p:nvPr/>
          </p:nvSpPr>
          <p:spPr>
            <a:xfrm>
              <a:off x="7512157" y="1144466"/>
              <a:ext cx="91440" cy="29614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9" name="Google Shape;149;p3"/>
            <p:cNvSpPr/>
            <p:nvPr/>
          </p:nvSpPr>
          <p:spPr>
            <a:xfrm>
              <a:off x="4990341" y="477361"/>
              <a:ext cx="2567536" cy="29614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0" name="Google Shape;150;p3"/>
            <p:cNvSpPr/>
            <p:nvPr/>
          </p:nvSpPr>
          <p:spPr>
            <a:xfrm>
              <a:off x="2377084" y="1144466"/>
              <a:ext cx="91440" cy="29614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1" name="Google Shape;151;p3"/>
            <p:cNvSpPr/>
            <p:nvPr/>
          </p:nvSpPr>
          <p:spPr>
            <a:xfrm>
              <a:off x="2422804" y="477361"/>
              <a:ext cx="2567536" cy="29614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2" name="Google Shape;152;p3"/>
            <p:cNvSpPr/>
            <p:nvPr/>
          </p:nvSpPr>
          <p:spPr>
            <a:xfrm>
              <a:off x="1507640" y="103515"/>
              <a:ext cx="6965401" cy="37384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3"/>
            <p:cNvSpPr txBox="1"/>
            <p:nvPr/>
          </p:nvSpPr>
          <p:spPr>
            <a:xfrm>
              <a:off x="1507640" y="103515"/>
              <a:ext cx="6965401" cy="3738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Субъекты административно-правовых отношений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4" name="Google Shape;154;p3"/>
            <p:cNvSpPr/>
            <p:nvPr/>
          </p:nvSpPr>
          <p:spPr>
            <a:xfrm>
              <a:off x="3343" y="773511"/>
              <a:ext cx="4838922" cy="370955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3"/>
            <p:cNvSpPr txBox="1"/>
            <p:nvPr/>
          </p:nvSpPr>
          <p:spPr>
            <a:xfrm>
              <a:off x="21452" y="791620"/>
              <a:ext cx="4802704" cy="33473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индивидуальные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6" name="Google Shape;156;p3"/>
            <p:cNvSpPr/>
            <p:nvPr/>
          </p:nvSpPr>
          <p:spPr>
            <a:xfrm>
              <a:off x="3343" y="1440615"/>
              <a:ext cx="4838922" cy="168214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3"/>
            <p:cNvSpPr txBox="1"/>
            <p:nvPr/>
          </p:nvSpPr>
          <p:spPr>
            <a:xfrm>
              <a:off x="3343" y="1440615"/>
              <a:ext cx="4838922" cy="168214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⦁ граждане Республики Беларусь;</a:t>
              </a:r>
              <a:endParaRPr>
                <a:solidFill>
                  <a:schemeClr val="dk1"/>
                </a:solidFill>
              </a:endParaRPr>
            </a:p>
            <a:p>
              <a:pPr indent="0" lvl="0" marL="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⦁ иностранные граждане;</a:t>
              </a:r>
              <a:endParaRPr>
                <a:solidFill>
                  <a:schemeClr val="dk1"/>
                </a:solidFill>
              </a:endParaRPr>
            </a:p>
            <a:p>
              <a:pPr indent="0" lvl="0" marL="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⦁ лица без гражданства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8" name="Google Shape;158;p3"/>
            <p:cNvSpPr/>
            <p:nvPr/>
          </p:nvSpPr>
          <p:spPr>
            <a:xfrm>
              <a:off x="5138415" y="773511"/>
              <a:ext cx="4838922" cy="370955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3"/>
            <p:cNvSpPr txBox="1"/>
            <p:nvPr/>
          </p:nvSpPr>
          <p:spPr>
            <a:xfrm>
              <a:off x="5156524" y="791620"/>
              <a:ext cx="4802704" cy="33473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коллективные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0" name="Google Shape;160;p3"/>
            <p:cNvSpPr/>
            <p:nvPr/>
          </p:nvSpPr>
          <p:spPr>
            <a:xfrm>
              <a:off x="5138415" y="1440615"/>
              <a:ext cx="4838922" cy="168214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3"/>
            <p:cNvSpPr txBox="1"/>
            <p:nvPr/>
          </p:nvSpPr>
          <p:spPr>
            <a:xfrm>
              <a:off x="5138415" y="1440615"/>
              <a:ext cx="4838922" cy="168214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-180975" lvl="0" marL="180975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⦁ органы государственного управления и их представители;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⦁ предприятия, учреждения, организации;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⦁ общественные объединения, наделённые исполнительно-распорядительными пол- номочиями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административного права</a:t>
            </a:r>
            <a:endParaRPr/>
          </a:p>
        </p:txBody>
      </p:sp>
      <p:grpSp>
        <p:nvGrpSpPr>
          <p:cNvPr id="168" name="Google Shape;168;p4"/>
          <p:cNvGrpSpPr/>
          <p:nvPr/>
        </p:nvGrpSpPr>
        <p:grpSpPr>
          <a:xfrm>
            <a:off x="-3585969" y="430234"/>
            <a:ext cx="13844260" cy="7256988"/>
            <a:chOff x="-6096255" y="-932739"/>
            <a:chExt cx="13844260" cy="7256988"/>
          </a:xfrm>
        </p:grpSpPr>
        <p:sp>
          <p:nvSpPr>
            <p:cNvPr id="169" name="Google Shape;169;p4"/>
            <p:cNvSpPr/>
            <p:nvPr/>
          </p:nvSpPr>
          <p:spPr>
            <a:xfrm>
              <a:off x="-6096255" y="-932739"/>
              <a:ext cx="7256988" cy="7256988"/>
            </a:xfrm>
            <a:prstGeom prst="blockArc">
              <a:avLst>
                <a:gd fmla="val 18900000" name="adj1"/>
                <a:gd fmla="val 2700000" name="adj2"/>
                <a:gd fmla="val 298" name="adj3"/>
              </a:avLst>
            </a:pr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" name="Google Shape;170;p4"/>
            <p:cNvSpPr/>
            <p:nvPr/>
          </p:nvSpPr>
          <p:spPr>
            <a:xfrm>
              <a:off x="507208" y="336861"/>
              <a:ext cx="7240797" cy="67415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" name="Google Shape;171;p4"/>
            <p:cNvSpPr txBox="1"/>
            <p:nvPr/>
          </p:nvSpPr>
          <p:spPr>
            <a:xfrm>
              <a:off x="507208" y="336861"/>
              <a:ext cx="7240797" cy="67415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45700" lIns="535100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определение задачи органов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2" name="Google Shape;172;p4"/>
            <p:cNvSpPr/>
            <p:nvPr/>
          </p:nvSpPr>
          <p:spPr>
            <a:xfrm>
              <a:off x="85861" y="252592"/>
              <a:ext cx="842692" cy="842692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" name="Google Shape;173;p4"/>
            <p:cNvSpPr/>
            <p:nvPr/>
          </p:nvSpPr>
          <p:spPr>
            <a:xfrm>
              <a:off x="990287" y="1347769"/>
              <a:ext cx="6757718" cy="67415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" name="Google Shape;174;p4"/>
            <p:cNvSpPr txBox="1"/>
            <p:nvPr/>
          </p:nvSpPr>
          <p:spPr>
            <a:xfrm>
              <a:off x="990287" y="1347769"/>
              <a:ext cx="6757718" cy="67415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45700" lIns="535100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распределение полномочий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5" name="Google Shape;175;p4"/>
            <p:cNvSpPr/>
            <p:nvPr/>
          </p:nvSpPr>
          <p:spPr>
            <a:xfrm>
              <a:off x="568940" y="1263500"/>
              <a:ext cx="842692" cy="842692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" name="Google Shape;176;p4"/>
            <p:cNvSpPr/>
            <p:nvPr/>
          </p:nvSpPr>
          <p:spPr>
            <a:xfrm>
              <a:off x="1138553" y="2358677"/>
              <a:ext cx="6609452" cy="67415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" name="Google Shape;177;p4"/>
            <p:cNvSpPr txBox="1"/>
            <p:nvPr/>
          </p:nvSpPr>
          <p:spPr>
            <a:xfrm>
              <a:off x="1138553" y="2358677"/>
              <a:ext cx="6609452" cy="67415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45700" lIns="535100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определение и применение на практике различных форм работа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8" name="Google Shape;178;p4"/>
            <p:cNvSpPr/>
            <p:nvPr/>
          </p:nvSpPr>
          <p:spPr>
            <a:xfrm>
              <a:off x="717207" y="2274408"/>
              <a:ext cx="842692" cy="842692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4"/>
            <p:cNvSpPr/>
            <p:nvPr/>
          </p:nvSpPr>
          <p:spPr>
            <a:xfrm>
              <a:off x="990287" y="3369585"/>
              <a:ext cx="6757718" cy="67415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4"/>
            <p:cNvSpPr txBox="1"/>
            <p:nvPr/>
          </p:nvSpPr>
          <p:spPr>
            <a:xfrm>
              <a:off x="990287" y="3369585"/>
              <a:ext cx="6757718" cy="67415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45700" lIns="535100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выстраивание и контроль всех процессов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1" name="Google Shape;181;p4"/>
            <p:cNvSpPr/>
            <p:nvPr/>
          </p:nvSpPr>
          <p:spPr>
            <a:xfrm>
              <a:off x="568940" y="3285316"/>
              <a:ext cx="842692" cy="842692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4"/>
            <p:cNvSpPr/>
            <p:nvPr/>
          </p:nvSpPr>
          <p:spPr>
            <a:xfrm>
              <a:off x="507208" y="4380493"/>
              <a:ext cx="7240797" cy="67415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4"/>
            <p:cNvSpPr txBox="1"/>
            <p:nvPr/>
          </p:nvSpPr>
          <p:spPr>
            <a:xfrm>
              <a:off x="507208" y="4380493"/>
              <a:ext cx="7240797" cy="67415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45700" lIns="535100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осуществление государственной службы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4" name="Google Shape;184;p4"/>
            <p:cNvSpPr/>
            <p:nvPr/>
          </p:nvSpPr>
          <p:spPr>
            <a:xfrm>
              <a:off x="85861" y="4296223"/>
              <a:ext cx="842692" cy="842692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85" name="Google Shape;185;p4"/>
          <p:cNvSpPr txBox="1"/>
          <p:nvPr/>
        </p:nvSpPr>
        <p:spPr>
          <a:xfrm rot="-5400000">
            <a:off x="77634" y="3847378"/>
            <a:ext cx="4442607" cy="42269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lang="ru-RU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Задачи административного права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административного права</a:t>
            </a:r>
            <a:endParaRPr/>
          </a:p>
        </p:txBody>
      </p:sp>
      <p:grpSp>
        <p:nvGrpSpPr>
          <p:cNvPr id="192" name="Google Shape;192;p5"/>
          <p:cNvGrpSpPr/>
          <p:nvPr/>
        </p:nvGrpSpPr>
        <p:grpSpPr>
          <a:xfrm>
            <a:off x="2055181" y="1469275"/>
            <a:ext cx="8032444" cy="5222036"/>
            <a:chOff x="268834" y="2785"/>
            <a:chExt cx="8032444" cy="5222036"/>
          </a:xfrm>
        </p:grpSpPr>
        <p:sp>
          <p:nvSpPr>
            <p:cNvPr id="193" name="Google Shape;193;p5"/>
            <p:cNvSpPr/>
            <p:nvPr/>
          </p:nvSpPr>
          <p:spPr>
            <a:xfrm>
              <a:off x="6309486" y="4547006"/>
              <a:ext cx="91440" cy="20048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4" name="Google Shape;194;p5"/>
            <p:cNvSpPr/>
            <p:nvPr/>
          </p:nvSpPr>
          <p:spPr>
            <a:xfrm>
              <a:off x="6309486" y="3869192"/>
              <a:ext cx="91440" cy="20048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5" name="Google Shape;195;p5"/>
            <p:cNvSpPr/>
            <p:nvPr/>
          </p:nvSpPr>
          <p:spPr>
            <a:xfrm>
              <a:off x="6309486" y="3191377"/>
              <a:ext cx="91440" cy="20048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6" name="Google Shape;196;p5"/>
            <p:cNvSpPr/>
            <p:nvPr/>
          </p:nvSpPr>
          <p:spPr>
            <a:xfrm>
              <a:off x="6309486" y="2513563"/>
              <a:ext cx="91440" cy="20048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7" name="Google Shape;197;p5"/>
            <p:cNvSpPr/>
            <p:nvPr/>
          </p:nvSpPr>
          <p:spPr>
            <a:xfrm>
              <a:off x="6309486" y="1835748"/>
              <a:ext cx="91440" cy="20048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8" name="Google Shape;198;p5"/>
            <p:cNvSpPr/>
            <p:nvPr/>
          </p:nvSpPr>
          <p:spPr>
            <a:xfrm>
              <a:off x="4308894" y="1157934"/>
              <a:ext cx="2046312" cy="20048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9" name="Google Shape;199;p5"/>
            <p:cNvSpPr/>
            <p:nvPr/>
          </p:nvSpPr>
          <p:spPr>
            <a:xfrm>
              <a:off x="2216861" y="4547006"/>
              <a:ext cx="91440" cy="20048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0" name="Google Shape;200;p5"/>
            <p:cNvSpPr/>
            <p:nvPr/>
          </p:nvSpPr>
          <p:spPr>
            <a:xfrm>
              <a:off x="2216861" y="3869192"/>
              <a:ext cx="91440" cy="20048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1" name="Google Shape;201;p5"/>
            <p:cNvSpPr/>
            <p:nvPr/>
          </p:nvSpPr>
          <p:spPr>
            <a:xfrm>
              <a:off x="2216861" y="3191377"/>
              <a:ext cx="91440" cy="20048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2" name="Google Shape;202;p5"/>
            <p:cNvSpPr/>
            <p:nvPr/>
          </p:nvSpPr>
          <p:spPr>
            <a:xfrm>
              <a:off x="2216861" y="2513563"/>
              <a:ext cx="91440" cy="20048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3" name="Google Shape;203;p5"/>
            <p:cNvSpPr/>
            <p:nvPr/>
          </p:nvSpPr>
          <p:spPr>
            <a:xfrm>
              <a:off x="2216861" y="1835748"/>
              <a:ext cx="91440" cy="20048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4" name="Google Shape;204;p5"/>
            <p:cNvSpPr/>
            <p:nvPr/>
          </p:nvSpPr>
          <p:spPr>
            <a:xfrm>
              <a:off x="2262581" y="1157934"/>
              <a:ext cx="2046312" cy="20048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5" name="Google Shape;205;p5"/>
            <p:cNvSpPr/>
            <p:nvPr/>
          </p:nvSpPr>
          <p:spPr>
            <a:xfrm>
              <a:off x="4263174" y="480119"/>
              <a:ext cx="91440" cy="20048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6" name="Google Shape;206;p5"/>
            <p:cNvSpPr/>
            <p:nvPr/>
          </p:nvSpPr>
          <p:spPr>
            <a:xfrm>
              <a:off x="1234255" y="2785"/>
              <a:ext cx="6149276" cy="47733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5"/>
            <p:cNvSpPr txBox="1"/>
            <p:nvPr/>
          </p:nvSpPr>
          <p:spPr>
            <a:xfrm>
              <a:off x="1186580" y="2785"/>
              <a:ext cx="6149400" cy="4773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Область применения административного права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8" name="Google Shape;208;p5"/>
            <p:cNvSpPr/>
            <p:nvPr/>
          </p:nvSpPr>
          <p:spPr>
            <a:xfrm>
              <a:off x="984089" y="680600"/>
              <a:ext cx="6649608" cy="47733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" name="Google Shape;209;p5"/>
            <p:cNvSpPr txBox="1"/>
            <p:nvPr/>
          </p:nvSpPr>
          <p:spPr>
            <a:xfrm>
              <a:off x="936414" y="680600"/>
              <a:ext cx="6649500" cy="4773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управление всеми отраслями государственной деятельности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0" name="Google Shape;210;p5"/>
            <p:cNvSpPr/>
            <p:nvPr/>
          </p:nvSpPr>
          <p:spPr>
            <a:xfrm>
              <a:off x="316509" y="1358414"/>
              <a:ext cx="3892144" cy="47733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5"/>
            <p:cNvSpPr txBox="1"/>
            <p:nvPr/>
          </p:nvSpPr>
          <p:spPr>
            <a:xfrm>
              <a:off x="268834" y="1358414"/>
              <a:ext cx="3892200" cy="4773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экономика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2" name="Google Shape;212;p5"/>
            <p:cNvSpPr/>
            <p:nvPr/>
          </p:nvSpPr>
          <p:spPr>
            <a:xfrm>
              <a:off x="316509" y="2036229"/>
              <a:ext cx="3892144" cy="47733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" name="Google Shape;213;p5"/>
            <p:cNvSpPr txBox="1"/>
            <p:nvPr/>
          </p:nvSpPr>
          <p:spPr>
            <a:xfrm>
              <a:off x="316509" y="2036229"/>
              <a:ext cx="3892144" cy="47733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промышленность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4" name="Google Shape;214;p5"/>
            <p:cNvSpPr/>
            <p:nvPr/>
          </p:nvSpPr>
          <p:spPr>
            <a:xfrm>
              <a:off x="316509" y="2714043"/>
              <a:ext cx="3892144" cy="47733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" name="Google Shape;215;p5"/>
            <p:cNvSpPr txBox="1"/>
            <p:nvPr/>
          </p:nvSpPr>
          <p:spPr>
            <a:xfrm>
              <a:off x="316509" y="2714043"/>
              <a:ext cx="3892144" cy="47733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сельское хозяйство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6" name="Google Shape;216;p5"/>
            <p:cNvSpPr/>
            <p:nvPr/>
          </p:nvSpPr>
          <p:spPr>
            <a:xfrm>
              <a:off x="316509" y="3391858"/>
              <a:ext cx="3892144" cy="47733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5"/>
            <p:cNvSpPr txBox="1"/>
            <p:nvPr/>
          </p:nvSpPr>
          <p:spPr>
            <a:xfrm>
              <a:off x="316509" y="3391858"/>
              <a:ext cx="3892144" cy="47733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жилищно-коммунальное хозяйство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8" name="Google Shape;218;p5"/>
            <p:cNvSpPr/>
            <p:nvPr/>
          </p:nvSpPr>
          <p:spPr>
            <a:xfrm>
              <a:off x="316509" y="4069672"/>
              <a:ext cx="3892144" cy="47733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5"/>
            <p:cNvSpPr txBox="1"/>
            <p:nvPr/>
          </p:nvSpPr>
          <p:spPr>
            <a:xfrm>
              <a:off x="316509" y="4069672"/>
              <a:ext cx="3892144" cy="47733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транспорт и связь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0" name="Google Shape;220;p5"/>
            <p:cNvSpPr/>
            <p:nvPr/>
          </p:nvSpPr>
          <p:spPr>
            <a:xfrm>
              <a:off x="316509" y="4747487"/>
              <a:ext cx="3892144" cy="47733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5"/>
            <p:cNvSpPr txBox="1"/>
            <p:nvPr/>
          </p:nvSpPr>
          <p:spPr>
            <a:xfrm>
              <a:off x="316509" y="4747487"/>
              <a:ext cx="3892144" cy="47733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торговля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2" name="Google Shape;222;p5"/>
            <p:cNvSpPr/>
            <p:nvPr/>
          </p:nvSpPr>
          <p:spPr>
            <a:xfrm>
              <a:off x="4409134" y="1358414"/>
              <a:ext cx="3892144" cy="47733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5"/>
            <p:cNvSpPr txBox="1"/>
            <p:nvPr/>
          </p:nvSpPr>
          <p:spPr>
            <a:xfrm>
              <a:off x="4361459" y="1358414"/>
              <a:ext cx="3892200" cy="4773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образование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4" name="Google Shape;224;p5"/>
            <p:cNvSpPr/>
            <p:nvPr/>
          </p:nvSpPr>
          <p:spPr>
            <a:xfrm>
              <a:off x="4409134" y="2036229"/>
              <a:ext cx="3892144" cy="47733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5"/>
            <p:cNvSpPr txBox="1"/>
            <p:nvPr/>
          </p:nvSpPr>
          <p:spPr>
            <a:xfrm>
              <a:off x="4409134" y="2036229"/>
              <a:ext cx="3892144" cy="47733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здравоохранение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6" name="Google Shape;226;p5"/>
            <p:cNvSpPr/>
            <p:nvPr/>
          </p:nvSpPr>
          <p:spPr>
            <a:xfrm>
              <a:off x="4409134" y="2714043"/>
              <a:ext cx="3892144" cy="47733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5"/>
            <p:cNvSpPr txBox="1"/>
            <p:nvPr/>
          </p:nvSpPr>
          <p:spPr>
            <a:xfrm>
              <a:off x="4409134" y="2714043"/>
              <a:ext cx="3892144" cy="47733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спорт и туризм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8" name="Google Shape;228;p5"/>
            <p:cNvSpPr/>
            <p:nvPr/>
          </p:nvSpPr>
          <p:spPr>
            <a:xfrm>
              <a:off x="4409134" y="3391858"/>
              <a:ext cx="3892144" cy="47733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5"/>
            <p:cNvSpPr txBox="1"/>
            <p:nvPr/>
          </p:nvSpPr>
          <p:spPr>
            <a:xfrm>
              <a:off x="4409134" y="3391858"/>
              <a:ext cx="3892144" cy="47733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труд и социальная защита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0" name="Google Shape;230;p5"/>
            <p:cNvSpPr/>
            <p:nvPr/>
          </p:nvSpPr>
          <p:spPr>
            <a:xfrm>
              <a:off x="4409134" y="4069672"/>
              <a:ext cx="3892144" cy="47733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5"/>
            <p:cNvSpPr txBox="1"/>
            <p:nvPr/>
          </p:nvSpPr>
          <p:spPr>
            <a:xfrm>
              <a:off x="4409134" y="4069672"/>
              <a:ext cx="3892144" cy="47733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оборона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2" name="Google Shape;232;p5"/>
            <p:cNvSpPr/>
            <p:nvPr/>
          </p:nvSpPr>
          <p:spPr>
            <a:xfrm>
              <a:off x="4409134" y="4747487"/>
              <a:ext cx="3892144" cy="47733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5"/>
            <p:cNvSpPr txBox="1"/>
            <p:nvPr/>
          </p:nvSpPr>
          <p:spPr>
            <a:xfrm>
              <a:off x="4409134" y="4747487"/>
              <a:ext cx="3892144" cy="47733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финансы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Административное правонарушение</a:t>
            </a:r>
            <a:endParaRPr/>
          </a:p>
        </p:txBody>
      </p:sp>
      <p:grpSp>
        <p:nvGrpSpPr>
          <p:cNvPr id="240" name="Google Shape;240;p6"/>
          <p:cNvGrpSpPr/>
          <p:nvPr/>
        </p:nvGrpSpPr>
        <p:grpSpPr>
          <a:xfrm>
            <a:off x="1104900" y="1432963"/>
            <a:ext cx="5994640" cy="1355862"/>
            <a:chOff x="67" y="2742038"/>
            <a:chExt cx="4010278" cy="2634131"/>
          </a:xfrm>
        </p:grpSpPr>
        <p:sp>
          <p:nvSpPr>
            <p:cNvPr id="241" name="Google Shape;241;p6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6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Административное правонарушение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противо- правное виновное деяние (действие или бездействие) физического лица, а равно противоправное деяние юри- дического лица, за которое установлена административ- ная ответственность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43" name="Google Shape;243;p6"/>
          <p:cNvGrpSpPr/>
          <p:nvPr/>
        </p:nvGrpSpPr>
        <p:grpSpPr>
          <a:xfrm>
            <a:off x="1763446" y="2902153"/>
            <a:ext cx="4461304" cy="2340693"/>
            <a:chOff x="805776" y="2012"/>
            <a:chExt cx="4461304" cy="2340693"/>
          </a:xfrm>
        </p:grpSpPr>
        <p:sp>
          <p:nvSpPr>
            <p:cNvPr id="244" name="Google Shape;244;p6"/>
            <p:cNvSpPr/>
            <p:nvPr/>
          </p:nvSpPr>
          <p:spPr>
            <a:xfrm>
              <a:off x="805776" y="2012"/>
              <a:ext cx="1472271" cy="31319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" name="Google Shape;245;p6"/>
            <p:cNvSpPr txBox="1"/>
            <p:nvPr/>
          </p:nvSpPr>
          <p:spPr>
            <a:xfrm>
              <a:off x="814949" y="11185"/>
              <a:ext cx="1453925" cy="29484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Признаки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6" name="Google Shape;246;p6"/>
            <p:cNvSpPr/>
            <p:nvPr/>
          </p:nvSpPr>
          <p:spPr>
            <a:xfrm>
              <a:off x="953004" y="315208"/>
              <a:ext cx="147227" cy="30412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247" name="Google Shape;247;p6"/>
            <p:cNvSpPr/>
            <p:nvPr/>
          </p:nvSpPr>
          <p:spPr>
            <a:xfrm>
              <a:off x="1100231" y="416583"/>
              <a:ext cx="4166849" cy="40549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p6"/>
            <p:cNvSpPr txBox="1"/>
            <p:nvPr/>
          </p:nvSpPr>
          <p:spPr>
            <a:xfrm>
              <a:off x="1112108" y="428460"/>
              <a:ext cx="4143095" cy="38174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общественная опасность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9" name="Google Shape;249;p6"/>
            <p:cNvSpPr/>
            <p:nvPr/>
          </p:nvSpPr>
          <p:spPr>
            <a:xfrm>
              <a:off x="953004" y="315208"/>
              <a:ext cx="147227" cy="81099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250" name="Google Shape;250;p6"/>
            <p:cNvSpPr/>
            <p:nvPr/>
          </p:nvSpPr>
          <p:spPr>
            <a:xfrm>
              <a:off x="1100231" y="923457"/>
              <a:ext cx="4166849" cy="40549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" name="Google Shape;251;p6"/>
            <p:cNvSpPr txBox="1"/>
            <p:nvPr/>
          </p:nvSpPr>
          <p:spPr>
            <a:xfrm>
              <a:off x="1112108" y="935334"/>
              <a:ext cx="4143095" cy="38174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административная противоправность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2" name="Google Shape;252;p6"/>
            <p:cNvSpPr/>
            <p:nvPr/>
          </p:nvSpPr>
          <p:spPr>
            <a:xfrm>
              <a:off x="953004" y="315208"/>
              <a:ext cx="147227" cy="131787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253" name="Google Shape;253;p6"/>
            <p:cNvSpPr/>
            <p:nvPr/>
          </p:nvSpPr>
          <p:spPr>
            <a:xfrm>
              <a:off x="1100231" y="1430332"/>
              <a:ext cx="4166849" cy="40549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" name="Google Shape;254;p6"/>
            <p:cNvSpPr txBox="1"/>
            <p:nvPr/>
          </p:nvSpPr>
          <p:spPr>
            <a:xfrm>
              <a:off x="1112108" y="1442209"/>
              <a:ext cx="4143095" cy="38174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административная наказуемость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5" name="Google Shape;255;p6"/>
            <p:cNvSpPr/>
            <p:nvPr/>
          </p:nvSpPr>
          <p:spPr>
            <a:xfrm>
              <a:off x="953004" y="315208"/>
              <a:ext cx="147227" cy="182474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256" name="Google Shape;256;p6"/>
            <p:cNvSpPr/>
            <p:nvPr/>
          </p:nvSpPr>
          <p:spPr>
            <a:xfrm>
              <a:off x="1100231" y="1937206"/>
              <a:ext cx="4166849" cy="40549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6"/>
            <p:cNvSpPr txBox="1"/>
            <p:nvPr/>
          </p:nvSpPr>
          <p:spPr>
            <a:xfrm>
              <a:off x="1112108" y="1949083"/>
              <a:ext cx="4143095" cy="38174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виновность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58" name="Google Shape;258;p6"/>
          <p:cNvGrpSpPr/>
          <p:nvPr/>
        </p:nvGrpSpPr>
        <p:grpSpPr>
          <a:xfrm>
            <a:off x="1104900" y="5356176"/>
            <a:ext cx="5925628" cy="881853"/>
            <a:chOff x="67" y="2742038"/>
            <a:chExt cx="4010278" cy="2634131"/>
          </a:xfrm>
        </p:grpSpPr>
        <p:sp>
          <p:nvSpPr>
            <p:cNvPr id="259" name="Google Shape;259;p6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" name="Google Shape;260;p6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Источник регулирования –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Кодекс Республики Бела- русь об административных правонарушениях (КоАП)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descr="ÐÑÐ°Ð²Ð¾Ð²Ð¾Ð¹ Ð¼Ð°ÑÐ°ÑÐ¾Ð½ - ÐÐ£Ð Â«Ð¡ÑÐµÐ´Ð½ÑÑ ÑÐºÐ¾Ð»Ð° â 3 Ð³. ÐÐ¾ÑÐ¸ÑÐ¾Ð²Ð°Â»" id="261" name="Google Shape;261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11660" y="1432962"/>
            <a:ext cx="3873922" cy="5261135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62" name="Google Shape;262;p6"/>
          <p:cNvSpPr txBox="1"/>
          <p:nvPr/>
        </p:nvSpPr>
        <p:spPr>
          <a:xfrm>
            <a:off x="431322" y="6349345"/>
            <a:ext cx="6840724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Кодекс Республики Беларусь об административных правонарушениях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Административное правонарушение</a:t>
            </a:r>
            <a:endParaRPr/>
          </a:p>
        </p:txBody>
      </p:sp>
      <p:grpSp>
        <p:nvGrpSpPr>
          <p:cNvPr id="269" name="Google Shape;269;p7"/>
          <p:cNvGrpSpPr/>
          <p:nvPr/>
        </p:nvGrpSpPr>
        <p:grpSpPr>
          <a:xfrm>
            <a:off x="1104900" y="1421306"/>
            <a:ext cx="9980682" cy="2805637"/>
            <a:chOff x="67" y="2742038"/>
            <a:chExt cx="4010278" cy="2634131"/>
          </a:xfrm>
        </p:grpSpPr>
        <p:sp>
          <p:nvSpPr>
            <p:cNvPr id="270" name="Google Shape;270;p7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" name="Google Shape;271;p7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1980-е гг. американские социологи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Джеймс Уилсон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Джордж Келлинг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сформулировали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«теорию разбитых окон»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. Название происходит от типичного примера действия теории: «Ес- ли в здании разбито одно стекло, и никто его не заменяет, то через некоторое время в этом здании не останется ни одного целого окна». Данная теория рассматривает мелкие правонару- шения как индикатор криминогенной обстановки и активный фактор, влияющий на уровень преступности в целом. Попустительство общества по отношению к мелким правонарушениям (выбрасывание мусора в неположенных местах, вандализм, публичное пьянство, прыжки че- рез турникеты) провоцирует людей на совершение аналогичных или более серьёзных право- нарушений, в результате чего условная средняя планка «допустимого нарушения» в обществе понижается, и это приводит к увеличению количества серьёз-ных преступлений. Именно поэ- тому необходима активная работа по предотвращению мелких правонарушений.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descr="James Q. Wilson | Pepperdine School of Public Policy" id="272" name="Google Shape;272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04899" y="4217864"/>
            <a:ext cx="2259403" cy="250272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73" name="Google Shape;273;p7"/>
          <p:cNvSpPr txBox="1"/>
          <p:nvPr/>
        </p:nvSpPr>
        <p:spPr>
          <a:xfrm>
            <a:off x="3295290" y="6382033"/>
            <a:ext cx="1785667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Джеймс Уилсон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George L. Kelling | Public Safety Expert at the Manhattan Institute and  City Journal" id="274" name="Google Shape;274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351034" y="4159470"/>
            <a:ext cx="1734549" cy="2576012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75" name="Google Shape;275;p7"/>
          <p:cNvSpPr txBox="1"/>
          <p:nvPr/>
        </p:nvSpPr>
        <p:spPr>
          <a:xfrm>
            <a:off x="7634379" y="6396928"/>
            <a:ext cx="1785667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Джордж Келлинг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Административное правонарушение</a:t>
            </a:r>
            <a:endParaRPr/>
          </a:p>
        </p:txBody>
      </p:sp>
      <p:grpSp>
        <p:nvGrpSpPr>
          <p:cNvPr id="282" name="Google Shape;282;p8"/>
          <p:cNvGrpSpPr/>
          <p:nvPr/>
        </p:nvGrpSpPr>
        <p:grpSpPr>
          <a:xfrm>
            <a:off x="1753207" y="1509621"/>
            <a:ext cx="8684066" cy="5098214"/>
            <a:chOff x="1366" y="146647"/>
            <a:chExt cx="8684066" cy="5098214"/>
          </a:xfrm>
        </p:grpSpPr>
        <p:sp>
          <p:nvSpPr>
            <p:cNvPr id="283" name="Google Shape;283;p8"/>
            <p:cNvSpPr/>
            <p:nvPr/>
          </p:nvSpPr>
          <p:spPr>
            <a:xfrm>
              <a:off x="7341196" y="3131302"/>
              <a:ext cx="91440" cy="44648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4" name="Google Shape;284;p8"/>
            <p:cNvSpPr/>
            <p:nvPr/>
          </p:nvSpPr>
          <p:spPr>
            <a:xfrm>
              <a:off x="7341196" y="1966644"/>
              <a:ext cx="91440" cy="44648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5" name="Google Shape;285;p8"/>
            <p:cNvSpPr/>
            <p:nvPr/>
          </p:nvSpPr>
          <p:spPr>
            <a:xfrm>
              <a:off x="4343400" y="871478"/>
              <a:ext cx="3043516" cy="44648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6" name="Google Shape;286;p8"/>
            <p:cNvSpPr/>
            <p:nvPr/>
          </p:nvSpPr>
          <p:spPr>
            <a:xfrm>
              <a:off x="4297679" y="3131302"/>
              <a:ext cx="91440" cy="44648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7" name="Google Shape;287;p8"/>
            <p:cNvSpPr/>
            <p:nvPr/>
          </p:nvSpPr>
          <p:spPr>
            <a:xfrm>
              <a:off x="4297679" y="1966644"/>
              <a:ext cx="91440" cy="44648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8" name="Google Shape;288;p8"/>
            <p:cNvSpPr/>
            <p:nvPr/>
          </p:nvSpPr>
          <p:spPr>
            <a:xfrm>
              <a:off x="4297679" y="871478"/>
              <a:ext cx="91440" cy="44648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9" name="Google Shape;289;p8"/>
            <p:cNvSpPr/>
            <p:nvPr/>
          </p:nvSpPr>
          <p:spPr>
            <a:xfrm>
              <a:off x="1254163" y="3131302"/>
              <a:ext cx="91440" cy="44648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0" name="Google Shape;290;p8"/>
            <p:cNvSpPr/>
            <p:nvPr/>
          </p:nvSpPr>
          <p:spPr>
            <a:xfrm>
              <a:off x="1254163" y="1966644"/>
              <a:ext cx="91440" cy="44648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1" name="Google Shape;291;p8"/>
            <p:cNvSpPr/>
            <p:nvPr/>
          </p:nvSpPr>
          <p:spPr>
            <a:xfrm>
              <a:off x="1299883" y="871478"/>
              <a:ext cx="3043516" cy="44648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2" name="Google Shape;292;p8"/>
            <p:cNvSpPr/>
            <p:nvPr/>
          </p:nvSpPr>
          <p:spPr>
            <a:xfrm>
              <a:off x="2343066" y="146647"/>
              <a:ext cx="4000666" cy="72483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8"/>
            <p:cNvSpPr txBox="1"/>
            <p:nvPr/>
          </p:nvSpPr>
          <p:spPr>
            <a:xfrm>
              <a:off x="2343066" y="146647"/>
              <a:ext cx="4000666" cy="72483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Виды административных правонарушений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4" name="Google Shape;294;p8"/>
            <p:cNvSpPr/>
            <p:nvPr/>
          </p:nvSpPr>
          <p:spPr>
            <a:xfrm>
              <a:off x="1366" y="1317960"/>
              <a:ext cx="2597034" cy="64868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8"/>
            <p:cNvSpPr txBox="1"/>
            <p:nvPr/>
          </p:nvSpPr>
          <p:spPr>
            <a:xfrm>
              <a:off x="1366" y="1317960"/>
              <a:ext cx="2597034" cy="6486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незначительные (проступки)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6" name="Google Shape;296;p8"/>
            <p:cNvSpPr/>
            <p:nvPr/>
          </p:nvSpPr>
          <p:spPr>
            <a:xfrm>
              <a:off x="1366" y="2413126"/>
              <a:ext cx="2597034" cy="71817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8"/>
            <p:cNvSpPr txBox="1"/>
            <p:nvPr/>
          </p:nvSpPr>
          <p:spPr>
            <a:xfrm>
              <a:off x="1366" y="2413126"/>
              <a:ext cx="2597034" cy="7181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пример: переход дороги в неположенном месте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8" name="Google Shape;298;p8"/>
            <p:cNvSpPr/>
            <p:nvPr/>
          </p:nvSpPr>
          <p:spPr>
            <a:xfrm>
              <a:off x="1366" y="3577784"/>
              <a:ext cx="2597034" cy="166707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8"/>
            <p:cNvSpPr txBox="1"/>
            <p:nvPr/>
          </p:nvSpPr>
          <p:spPr>
            <a:xfrm>
              <a:off x="1366" y="3577784"/>
              <a:ext cx="2597034" cy="16670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первый раз применяе- тся предупреждение (письменное предосте- режение о недопустимо- сти совершения новых правонарушений)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0" name="Google Shape;300;p8"/>
            <p:cNvSpPr/>
            <p:nvPr/>
          </p:nvSpPr>
          <p:spPr>
            <a:xfrm>
              <a:off x="3044882" y="1317960"/>
              <a:ext cx="2597034" cy="64868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" name="Google Shape;301;p8"/>
            <p:cNvSpPr txBox="1"/>
            <p:nvPr/>
          </p:nvSpPr>
          <p:spPr>
            <a:xfrm>
              <a:off x="3044882" y="1317960"/>
              <a:ext cx="2597034" cy="6486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значительные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2" name="Google Shape;302;p8"/>
            <p:cNvSpPr/>
            <p:nvPr/>
          </p:nvSpPr>
          <p:spPr>
            <a:xfrm>
              <a:off x="3044882" y="2413126"/>
              <a:ext cx="2597034" cy="71817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" name="Google Shape;303;p8"/>
            <p:cNvSpPr txBox="1"/>
            <p:nvPr/>
          </p:nvSpPr>
          <p:spPr>
            <a:xfrm>
              <a:off x="3044882" y="2413126"/>
              <a:ext cx="2597034" cy="7181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пример: оскорбление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4" name="Google Shape;304;p8"/>
            <p:cNvSpPr/>
            <p:nvPr/>
          </p:nvSpPr>
          <p:spPr>
            <a:xfrm>
              <a:off x="3044882" y="3577784"/>
              <a:ext cx="2597034" cy="166707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" name="Google Shape;305;p8"/>
            <p:cNvSpPr txBox="1"/>
            <p:nvPr/>
          </p:nvSpPr>
          <p:spPr>
            <a:xfrm>
              <a:off x="3044882" y="3577784"/>
              <a:ext cx="2597034" cy="16670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первый раз может как применяться преду- преждение, так и нас- тупать административ- ная ответственность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6" name="Google Shape;306;p8"/>
            <p:cNvSpPr/>
            <p:nvPr/>
          </p:nvSpPr>
          <p:spPr>
            <a:xfrm>
              <a:off x="6088398" y="1317960"/>
              <a:ext cx="2597034" cy="64868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8"/>
            <p:cNvSpPr txBox="1"/>
            <p:nvPr/>
          </p:nvSpPr>
          <p:spPr>
            <a:xfrm>
              <a:off x="6088398" y="1317960"/>
              <a:ext cx="2597034" cy="6486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грубые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8" name="Google Shape;308;p8"/>
            <p:cNvSpPr/>
            <p:nvPr/>
          </p:nvSpPr>
          <p:spPr>
            <a:xfrm>
              <a:off x="6088398" y="2413126"/>
              <a:ext cx="2597034" cy="71817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" name="Google Shape;309;p8"/>
            <p:cNvSpPr txBox="1"/>
            <p:nvPr/>
          </p:nvSpPr>
          <p:spPr>
            <a:xfrm>
              <a:off x="6088398" y="2413126"/>
              <a:ext cx="2597034" cy="7181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пример: мелкое хищение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0" name="Google Shape;310;p8"/>
            <p:cNvSpPr/>
            <p:nvPr/>
          </p:nvSpPr>
          <p:spPr>
            <a:xfrm>
              <a:off x="6088398" y="3577784"/>
              <a:ext cx="2597034" cy="166707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8"/>
            <p:cNvSpPr txBox="1"/>
            <p:nvPr/>
          </p:nvSpPr>
          <p:spPr>
            <a:xfrm>
              <a:off x="6088398" y="3577784"/>
              <a:ext cx="2597034" cy="16670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 их совершение сразу наступает администра- тивная ответственность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Административная ответственность</a:t>
            </a:r>
            <a:endParaRPr/>
          </a:p>
        </p:txBody>
      </p:sp>
      <p:grpSp>
        <p:nvGrpSpPr>
          <p:cNvPr id="318" name="Google Shape;318;p9"/>
          <p:cNvGrpSpPr/>
          <p:nvPr/>
        </p:nvGrpSpPr>
        <p:grpSpPr>
          <a:xfrm>
            <a:off x="1113524" y="1436694"/>
            <a:ext cx="9972057" cy="1071634"/>
            <a:chOff x="67" y="2742038"/>
            <a:chExt cx="4010278" cy="2634131"/>
          </a:xfrm>
        </p:grpSpPr>
        <p:sp>
          <p:nvSpPr>
            <p:cNvPr id="319" name="Google Shape;319;p9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" name="Google Shape;320;p9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Административная ответственность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разновидность юридической ответственности, ко- торая выражается в применении государственными органами (их должностными лицами) к лицам, совершившим административные правонарушения, особых мер принуждения –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адми- нистративных взысканий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21" name="Google Shape;321;p9"/>
          <p:cNvGrpSpPr/>
          <p:nvPr/>
        </p:nvGrpSpPr>
        <p:grpSpPr>
          <a:xfrm>
            <a:off x="1104899" y="2663605"/>
            <a:ext cx="9980681" cy="554047"/>
            <a:chOff x="67" y="2742038"/>
            <a:chExt cx="4010278" cy="2634131"/>
          </a:xfrm>
        </p:grpSpPr>
        <p:sp>
          <p:nvSpPr>
            <p:cNvPr id="322" name="Google Shape;322;p9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" name="Google Shape;323;p9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полном объёме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административная ответственность наступает по достижении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16-летнего возраста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24" name="Google Shape;324;p9"/>
          <p:cNvGrpSpPr/>
          <p:nvPr/>
        </p:nvGrpSpPr>
        <p:grpSpPr>
          <a:xfrm>
            <a:off x="1260808" y="3374588"/>
            <a:ext cx="9677487" cy="3309223"/>
            <a:chOff x="147284" y="1659"/>
            <a:chExt cx="9677487" cy="3309223"/>
          </a:xfrm>
        </p:grpSpPr>
        <p:sp>
          <p:nvSpPr>
            <p:cNvPr id="325" name="Google Shape;325;p9"/>
            <p:cNvSpPr/>
            <p:nvPr/>
          </p:nvSpPr>
          <p:spPr>
            <a:xfrm>
              <a:off x="147284" y="1659"/>
              <a:ext cx="7610307" cy="37857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" name="Google Shape;326;p9"/>
            <p:cNvSpPr txBox="1"/>
            <p:nvPr/>
          </p:nvSpPr>
          <p:spPr>
            <a:xfrm>
              <a:off x="158372" y="12747"/>
              <a:ext cx="7588131" cy="3564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Административная ответственность с 14 лет наступает только за: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7" name="Google Shape;327;p9"/>
            <p:cNvSpPr/>
            <p:nvPr/>
          </p:nvSpPr>
          <p:spPr>
            <a:xfrm>
              <a:off x="908314" y="380237"/>
              <a:ext cx="761030" cy="32958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328" name="Google Shape;328;p9"/>
            <p:cNvSpPr/>
            <p:nvPr/>
          </p:nvSpPr>
          <p:spPr>
            <a:xfrm>
              <a:off x="1669345" y="474881"/>
              <a:ext cx="8155426" cy="46989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" name="Google Shape;329;p9"/>
            <p:cNvSpPr txBox="1"/>
            <p:nvPr/>
          </p:nvSpPr>
          <p:spPr>
            <a:xfrm>
              <a:off x="1683108" y="488644"/>
              <a:ext cx="8127900" cy="4423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умышленное причинение телесного повреждения и иные насильственные действия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0" name="Google Shape;330;p9"/>
            <p:cNvSpPr/>
            <p:nvPr/>
          </p:nvSpPr>
          <p:spPr>
            <a:xfrm>
              <a:off x="908314" y="380237"/>
              <a:ext cx="761030" cy="84846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331" name="Google Shape;331;p9"/>
            <p:cNvSpPr/>
            <p:nvPr/>
          </p:nvSpPr>
          <p:spPr>
            <a:xfrm>
              <a:off x="1669345" y="1039416"/>
              <a:ext cx="8155426" cy="37857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" name="Google Shape;332;p9"/>
            <p:cNvSpPr txBox="1"/>
            <p:nvPr/>
          </p:nvSpPr>
          <p:spPr>
            <a:xfrm>
              <a:off x="1680433" y="1050504"/>
              <a:ext cx="8133250" cy="3564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оскорбление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3" name="Google Shape;333;p9"/>
            <p:cNvSpPr/>
            <p:nvPr/>
          </p:nvSpPr>
          <p:spPr>
            <a:xfrm>
              <a:off x="908314" y="380237"/>
              <a:ext cx="761030" cy="132169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334" name="Google Shape;334;p9"/>
            <p:cNvSpPr/>
            <p:nvPr/>
          </p:nvSpPr>
          <p:spPr>
            <a:xfrm>
              <a:off x="1669345" y="1512639"/>
              <a:ext cx="8155426" cy="37857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" name="Google Shape;335;p9"/>
            <p:cNvSpPr txBox="1"/>
            <p:nvPr/>
          </p:nvSpPr>
          <p:spPr>
            <a:xfrm>
              <a:off x="1680433" y="1523727"/>
              <a:ext cx="8133250" cy="3564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мелкое хищение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6" name="Google Shape;336;p9"/>
            <p:cNvSpPr/>
            <p:nvPr/>
          </p:nvSpPr>
          <p:spPr>
            <a:xfrm>
              <a:off x="908314" y="380237"/>
              <a:ext cx="761030" cy="179491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337" name="Google Shape;337;p9"/>
            <p:cNvSpPr/>
            <p:nvPr/>
          </p:nvSpPr>
          <p:spPr>
            <a:xfrm>
              <a:off x="1669345" y="1985861"/>
              <a:ext cx="8155426" cy="37857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9"/>
            <p:cNvSpPr txBox="1"/>
            <p:nvPr/>
          </p:nvSpPr>
          <p:spPr>
            <a:xfrm>
              <a:off x="1680433" y="1996949"/>
              <a:ext cx="8133250" cy="3564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умышленное уничтожение либо повреждение чужого имущества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9" name="Google Shape;339;p9"/>
            <p:cNvSpPr/>
            <p:nvPr/>
          </p:nvSpPr>
          <p:spPr>
            <a:xfrm>
              <a:off x="908314" y="380237"/>
              <a:ext cx="761030" cy="226813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340" name="Google Shape;340;p9"/>
            <p:cNvSpPr/>
            <p:nvPr/>
          </p:nvSpPr>
          <p:spPr>
            <a:xfrm>
              <a:off x="1669345" y="2459083"/>
              <a:ext cx="8155426" cy="37857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" name="Google Shape;341;p9"/>
            <p:cNvSpPr txBox="1"/>
            <p:nvPr/>
          </p:nvSpPr>
          <p:spPr>
            <a:xfrm>
              <a:off x="1680433" y="2470171"/>
              <a:ext cx="8133250" cy="3564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жестокое обращение с животными или избавление от животного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2" name="Google Shape;342;p9"/>
            <p:cNvSpPr/>
            <p:nvPr/>
          </p:nvSpPr>
          <p:spPr>
            <a:xfrm>
              <a:off x="908314" y="380237"/>
              <a:ext cx="761030" cy="274135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343" name="Google Shape;343;p9"/>
            <p:cNvSpPr/>
            <p:nvPr/>
          </p:nvSpPr>
          <p:spPr>
            <a:xfrm>
              <a:off x="1669345" y="2932305"/>
              <a:ext cx="8155426" cy="37857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" name="Google Shape;344;p9"/>
            <p:cNvSpPr txBox="1"/>
            <p:nvPr/>
          </p:nvSpPr>
          <p:spPr>
            <a:xfrm>
              <a:off x="1680433" y="2943393"/>
              <a:ext cx="8133250" cy="3564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мелкое хулиганство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05.05.2024</vt:lpwstr>
  </property>
</Properties>
</file>