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jn4cwTbI8wUOKA1gyfCfSIRtiJ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8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8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8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8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8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8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8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8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7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7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8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9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9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9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0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1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2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2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2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2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2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4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4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7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7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7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7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36342" y="2352583"/>
            <a:ext cx="5702607" cy="16601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Горизонты информационного общества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54096" y="4099042"/>
            <a:ext cx="5684853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15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www.sostav.ru/articles/rus/2011/21.12/news/images/s6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0" r="8732" t="0"/>
          <a:stretch/>
        </p:blipFill>
        <p:spPr>
          <a:xfrm>
            <a:off x="6981063" y="1267556"/>
            <a:ext cx="5233359" cy="42948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Глобальная компьютерная сеть Интернет</a:t>
            </a:r>
            <a:endParaRPr/>
          </a:p>
        </p:txBody>
      </p:sp>
      <p:sp>
        <p:nvSpPr>
          <p:cNvPr id="296" name="Google Shape;296;p10"/>
          <p:cNvSpPr txBox="1"/>
          <p:nvPr/>
        </p:nvSpPr>
        <p:spPr>
          <a:xfrm>
            <a:off x="1104900" y="1428829"/>
            <a:ext cx="6348323" cy="149552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Суть интернет-коммуникации – предоставление пользова- телям быстрого доступа к получению самой широкой и полезной информации, а также к технологическим ресур- сам, которые дают возможность людям общаться и обме- ниваться информацией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7" name="Google Shape;297;p10"/>
          <p:cNvGrpSpPr/>
          <p:nvPr/>
        </p:nvGrpSpPr>
        <p:grpSpPr>
          <a:xfrm>
            <a:off x="1151310" y="3115560"/>
            <a:ext cx="6293921" cy="3268014"/>
            <a:chOff x="7990" y="1424"/>
            <a:chExt cx="6293921" cy="3268014"/>
          </a:xfrm>
        </p:grpSpPr>
        <p:sp>
          <p:nvSpPr>
            <p:cNvPr id="298" name="Google Shape;298;p10"/>
            <p:cNvSpPr/>
            <p:nvPr/>
          </p:nvSpPr>
          <p:spPr>
            <a:xfrm>
              <a:off x="3154951" y="497915"/>
              <a:ext cx="2189157" cy="2733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0"/>
            <p:cNvSpPr/>
            <p:nvPr/>
          </p:nvSpPr>
          <p:spPr>
            <a:xfrm>
              <a:off x="3109231" y="497915"/>
              <a:ext cx="91440" cy="2733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10"/>
            <p:cNvSpPr/>
            <p:nvPr/>
          </p:nvSpPr>
          <p:spPr>
            <a:xfrm>
              <a:off x="965794" y="497915"/>
              <a:ext cx="2189157" cy="2733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0"/>
            <p:cNvSpPr/>
            <p:nvPr/>
          </p:nvSpPr>
          <p:spPr>
            <a:xfrm>
              <a:off x="1255714" y="1424"/>
              <a:ext cx="3798474" cy="49649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0"/>
            <p:cNvSpPr txBox="1"/>
            <p:nvPr/>
          </p:nvSpPr>
          <p:spPr>
            <a:xfrm>
              <a:off x="1255714" y="1424"/>
              <a:ext cx="3798474" cy="4964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Этапы развития Интернета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0"/>
            <p:cNvSpPr/>
            <p:nvPr/>
          </p:nvSpPr>
          <p:spPr>
            <a:xfrm>
              <a:off x="7990" y="771277"/>
              <a:ext cx="1915606" cy="24981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7990" y="771277"/>
              <a:ext cx="1915606" cy="24981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конец 1960-х – начало 1970-х гг.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компьютерная сеть ARPANET в США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0"/>
            <p:cNvSpPr/>
            <p:nvPr/>
          </p:nvSpPr>
          <p:spPr>
            <a:xfrm>
              <a:off x="2196959" y="771277"/>
              <a:ext cx="1915983" cy="24981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0"/>
            <p:cNvSpPr txBox="1"/>
            <p:nvPr/>
          </p:nvSpPr>
          <p:spPr>
            <a:xfrm>
              <a:off x="2196959" y="771277"/>
              <a:ext cx="1915983" cy="24981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1983 г. –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оформ- ление сети Ин- тернет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0"/>
            <p:cNvSpPr/>
            <p:nvPr/>
          </p:nvSpPr>
          <p:spPr>
            <a:xfrm>
              <a:off x="4386305" y="771277"/>
              <a:ext cx="1915606" cy="24981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0"/>
            <p:cNvSpPr txBox="1"/>
            <p:nvPr/>
          </p:nvSpPr>
          <p:spPr>
            <a:xfrm>
              <a:off x="4386305" y="771277"/>
              <a:ext cx="1915606" cy="24981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1989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концеп- ция глобальной компьютерной сети –  Всемирной паутины (World Wide Web) (бри- танский учёный Тим Бернерс-Ли)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ÐµÑÐ½ÐµÑÑ-ÐÐ¸ Ð¢Ð¸Ð¼ | ÐÐ¸ÐºÐ°Ð±Ñ" id="309" name="Google Shape;30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71117" y="1428829"/>
            <a:ext cx="3514465" cy="52717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0" name="Google Shape;310;p10"/>
          <p:cNvSpPr txBox="1"/>
          <p:nvPr/>
        </p:nvSpPr>
        <p:spPr>
          <a:xfrm>
            <a:off x="4819291" y="6384999"/>
            <a:ext cx="2751826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Тим Бернерс-Ли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Глобальная компьютерная сеть Интернет</a:t>
            </a:r>
            <a:endParaRPr/>
          </a:p>
        </p:txBody>
      </p:sp>
      <p:pic>
        <p:nvPicPr>
          <p:cNvPr id="316" name="Google Shape;31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6227" y="1494019"/>
            <a:ext cx="5709075" cy="52243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7" name="Google Shape;317;p11"/>
          <p:cNvSpPr txBox="1"/>
          <p:nvPr/>
        </p:nvSpPr>
        <p:spPr>
          <a:xfrm>
            <a:off x="1918394" y="6185141"/>
            <a:ext cx="2517833" cy="53322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Этапы развития Интернета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Глобальная компьютерная сеть Интернет</a:t>
            </a:r>
            <a:endParaRPr/>
          </a:p>
        </p:txBody>
      </p:sp>
      <p:grpSp>
        <p:nvGrpSpPr>
          <p:cNvPr id="323" name="Google Shape;323;p12"/>
          <p:cNvGrpSpPr/>
          <p:nvPr/>
        </p:nvGrpSpPr>
        <p:grpSpPr>
          <a:xfrm>
            <a:off x="2258288" y="1397659"/>
            <a:ext cx="7761686" cy="5244021"/>
            <a:chOff x="406484" y="659"/>
            <a:chExt cx="7761686" cy="5244021"/>
          </a:xfrm>
        </p:grpSpPr>
        <p:sp>
          <p:nvSpPr>
            <p:cNvPr id="324" name="Google Shape;324;p12"/>
            <p:cNvSpPr/>
            <p:nvPr/>
          </p:nvSpPr>
          <p:spPr>
            <a:xfrm>
              <a:off x="7239174" y="1900439"/>
              <a:ext cx="557397" cy="18369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2"/>
            <p:cNvSpPr/>
            <p:nvPr/>
          </p:nvSpPr>
          <p:spPr>
            <a:xfrm>
              <a:off x="7239174" y="1900439"/>
              <a:ext cx="557397" cy="7222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12"/>
            <p:cNvSpPr/>
            <p:nvPr/>
          </p:nvSpPr>
          <p:spPr>
            <a:xfrm>
              <a:off x="4287327" y="785692"/>
              <a:ext cx="2022850" cy="3297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2"/>
            <p:cNvSpPr/>
            <p:nvPr/>
          </p:nvSpPr>
          <p:spPr>
            <a:xfrm>
              <a:off x="778083" y="1900439"/>
              <a:ext cx="557397" cy="29517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2"/>
            <p:cNvSpPr/>
            <p:nvPr/>
          </p:nvSpPr>
          <p:spPr>
            <a:xfrm>
              <a:off x="778083" y="1900439"/>
              <a:ext cx="557397" cy="18369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2"/>
            <p:cNvSpPr/>
            <p:nvPr/>
          </p:nvSpPr>
          <p:spPr>
            <a:xfrm>
              <a:off x="778083" y="1900439"/>
              <a:ext cx="557397" cy="7222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2"/>
            <p:cNvSpPr/>
            <p:nvPr/>
          </p:nvSpPr>
          <p:spPr>
            <a:xfrm>
              <a:off x="2264477" y="785692"/>
              <a:ext cx="2022850" cy="32971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2"/>
            <p:cNvSpPr/>
            <p:nvPr/>
          </p:nvSpPr>
          <p:spPr>
            <a:xfrm>
              <a:off x="2993365" y="659"/>
              <a:ext cx="2587924" cy="7850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2"/>
            <p:cNvSpPr txBox="1"/>
            <p:nvPr/>
          </p:nvSpPr>
          <p:spPr>
            <a:xfrm>
              <a:off x="2993365" y="659"/>
              <a:ext cx="2587924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Интернет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2"/>
            <p:cNvSpPr/>
            <p:nvPr/>
          </p:nvSpPr>
          <p:spPr>
            <a:xfrm>
              <a:off x="406484" y="1115406"/>
              <a:ext cx="3715986" cy="78503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2"/>
            <p:cNvSpPr txBox="1"/>
            <p:nvPr/>
          </p:nvSpPr>
          <p:spPr>
            <a:xfrm>
              <a:off x="444806" y="1153728"/>
              <a:ext cx="3639342" cy="7083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2"/>
            <p:cNvSpPr/>
            <p:nvPr/>
          </p:nvSpPr>
          <p:spPr>
            <a:xfrm>
              <a:off x="1335481" y="2230153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2"/>
            <p:cNvSpPr txBox="1"/>
            <p:nvPr/>
          </p:nvSpPr>
          <p:spPr>
            <a:xfrm>
              <a:off x="1335481" y="2230153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большое количество ин- 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2"/>
            <p:cNvSpPr/>
            <p:nvPr/>
          </p:nvSpPr>
          <p:spPr>
            <a:xfrm>
              <a:off x="1335481" y="3344900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2"/>
            <p:cNvSpPr txBox="1"/>
            <p:nvPr/>
          </p:nvSpPr>
          <p:spPr>
            <a:xfrm>
              <a:off x="1335481" y="3344900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расширяет возможности ведения бизнеса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2"/>
            <p:cNvSpPr/>
            <p:nvPr/>
          </p:nvSpPr>
          <p:spPr>
            <a:xfrm>
              <a:off x="1335481" y="4459647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2"/>
            <p:cNvSpPr txBox="1"/>
            <p:nvPr/>
          </p:nvSpPr>
          <p:spPr>
            <a:xfrm>
              <a:off x="1335481" y="4459647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быстрая коммуникация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2"/>
            <p:cNvSpPr/>
            <p:nvPr/>
          </p:nvSpPr>
          <p:spPr>
            <a:xfrm>
              <a:off x="4452184" y="1115406"/>
              <a:ext cx="3715986" cy="78503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2"/>
            <p:cNvSpPr txBox="1"/>
            <p:nvPr/>
          </p:nvSpPr>
          <p:spPr>
            <a:xfrm>
              <a:off x="4490506" y="1153728"/>
              <a:ext cx="3639342" cy="7083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Проблемы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2"/>
            <p:cNvSpPr/>
            <p:nvPr/>
          </p:nvSpPr>
          <p:spPr>
            <a:xfrm>
              <a:off x="4544563" y="2230153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2"/>
            <p:cNvSpPr txBox="1"/>
            <p:nvPr/>
          </p:nvSpPr>
          <p:spPr>
            <a:xfrm>
              <a:off x="4544563" y="2230153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информационная безо- пасность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2"/>
            <p:cNvSpPr/>
            <p:nvPr/>
          </p:nvSpPr>
          <p:spPr>
            <a:xfrm>
              <a:off x="4544563" y="3344900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2"/>
            <p:cNvSpPr txBox="1"/>
            <p:nvPr/>
          </p:nvSpPr>
          <p:spPr>
            <a:xfrm>
              <a:off x="4544563" y="3344900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конфиденциальность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воз- можности и перспективы развития</a:t>
            </a:r>
            <a:endParaRPr/>
          </a:p>
        </p:txBody>
      </p:sp>
      <p:grpSp>
        <p:nvGrpSpPr>
          <p:cNvPr id="352" name="Google Shape;352;p13"/>
          <p:cNvGrpSpPr/>
          <p:nvPr/>
        </p:nvGrpSpPr>
        <p:grpSpPr>
          <a:xfrm>
            <a:off x="891487" y="1492370"/>
            <a:ext cx="10397524" cy="5175849"/>
            <a:chOff x="11593" y="0"/>
            <a:chExt cx="10397524" cy="5175849"/>
          </a:xfrm>
        </p:grpSpPr>
        <p:sp>
          <p:nvSpPr>
            <p:cNvPr id="353" name="Google Shape;353;p13"/>
            <p:cNvSpPr/>
            <p:nvPr/>
          </p:nvSpPr>
          <p:spPr>
            <a:xfrm rot="-5400000">
              <a:off x="1469688" y="-1458095"/>
              <a:ext cx="2587924" cy="5504114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3"/>
            <p:cNvSpPr txBox="1"/>
            <p:nvPr/>
          </p:nvSpPr>
          <p:spPr>
            <a:xfrm>
              <a:off x="11593" y="0"/>
              <a:ext cx="5504114" cy="19409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Сильные стороны: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создание Парка высоких технологий (ПВТ) (2005 г.);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реализация Государственной программы разви- тия цифровой экономики и информационного общества;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обмен опытом с другими странами;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совершенствование электронного правительст- 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5538893" y="0"/>
              <a:ext cx="4870223" cy="2587924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3"/>
            <p:cNvSpPr txBox="1"/>
            <p:nvPr/>
          </p:nvSpPr>
          <p:spPr>
            <a:xfrm>
              <a:off x="5538893" y="0"/>
              <a:ext cx="4870223" cy="19409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Слабые стороны: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рост потребности в качественном образо- вании;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нехватка квалифицированных сотрудни- 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3"/>
            <p:cNvSpPr/>
            <p:nvPr/>
          </p:nvSpPr>
          <p:spPr>
            <a:xfrm rot="10800000">
              <a:off x="11593" y="2587924"/>
              <a:ext cx="5504114" cy="2587924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3"/>
            <p:cNvSpPr txBox="1"/>
            <p:nvPr/>
          </p:nvSpPr>
          <p:spPr>
            <a:xfrm>
              <a:off x="11593" y="3234905"/>
              <a:ext cx="5504114" cy="19409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Возможности: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создание Национального детского технопарка (2001 г.) с целью выявления и развития у школьников способностей к научно-исследова- тельской и изобретательской деятельности;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развитие и продвижение через социальные сети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3"/>
            <p:cNvSpPr/>
            <p:nvPr/>
          </p:nvSpPr>
          <p:spPr>
            <a:xfrm rot="5400000">
              <a:off x="6680043" y="1446775"/>
              <a:ext cx="2587924" cy="4870223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3"/>
            <p:cNvSpPr txBox="1"/>
            <p:nvPr/>
          </p:nvSpPr>
          <p:spPr>
            <a:xfrm>
              <a:off x="5538893" y="3234905"/>
              <a:ext cx="4870223" cy="19409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Трудности: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изменения в системе образования;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подготовка кадров для новых реалий;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высокая конкуренция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001341" y="2448616"/>
              <a:ext cx="4586779" cy="65699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3"/>
            <p:cNvSpPr txBox="1"/>
            <p:nvPr/>
          </p:nvSpPr>
          <p:spPr>
            <a:xfrm>
              <a:off x="3033413" y="2480688"/>
              <a:ext cx="4522635" cy="5928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информационного общества в Беларуси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oogle Shape;367;p14"/>
          <p:cNvGrpSpPr/>
          <p:nvPr/>
        </p:nvGrpSpPr>
        <p:grpSpPr>
          <a:xfrm>
            <a:off x="1104900" y="1452682"/>
            <a:ext cx="6029145" cy="620758"/>
            <a:chOff x="67" y="2742038"/>
            <a:chExt cx="4010278" cy="2634131"/>
          </a:xfrm>
        </p:grpSpPr>
        <p:sp>
          <p:nvSpPr>
            <p:cNvPr id="368" name="Google Shape;368;p1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Информационное общество предъявляет новые требо- вания к человеку</a:t>
              </a:r>
              <a:endParaRPr/>
            </a:p>
          </p:txBody>
        </p:sp>
      </p:grpSp>
      <p:grpSp>
        <p:nvGrpSpPr>
          <p:cNvPr id="370" name="Google Shape;370;p14"/>
          <p:cNvGrpSpPr/>
          <p:nvPr/>
        </p:nvGrpSpPr>
        <p:grpSpPr>
          <a:xfrm>
            <a:off x="1104900" y="2493557"/>
            <a:ext cx="6029145" cy="913877"/>
            <a:chOff x="67" y="2742038"/>
            <a:chExt cx="4010278" cy="2634131"/>
          </a:xfrm>
        </p:grpSpPr>
        <p:sp>
          <p:nvSpPr>
            <p:cNvPr id="371" name="Google Shape;371;p1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Футурошок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(англ. future shock – боязнь будущего) – это стресс и дезориентация у людей, подвергающихся боль- шому числу перемен за короткое время</a:t>
              </a:r>
              <a:endParaRPr/>
            </a:p>
          </p:txBody>
        </p:sp>
      </p:grpSp>
      <p:sp>
        <p:nvSpPr>
          <p:cNvPr id="373" name="Google Shape;373;p14"/>
          <p:cNvSpPr txBox="1"/>
          <p:nvPr/>
        </p:nvSpPr>
        <p:spPr>
          <a:xfrm>
            <a:off x="5056999" y="6394420"/>
            <a:ext cx="2228326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4" name="Google Shape;374;p14"/>
          <p:cNvSpPr/>
          <p:nvPr/>
        </p:nvSpPr>
        <p:spPr>
          <a:xfrm>
            <a:off x="3965276" y="2073440"/>
            <a:ext cx="405441" cy="411493"/>
          </a:xfrm>
          <a:prstGeom prst="downArrow">
            <a:avLst>
              <a:gd fmla="val 50000" name="adj1"/>
              <a:gd fmla="val 6276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14"/>
          <p:cNvSpPr txBox="1"/>
          <p:nvPr/>
        </p:nvSpPr>
        <p:spPr>
          <a:xfrm>
            <a:off x="1104900" y="3703122"/>
            <a:ext cx="6029145" cy="119668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 стрессе и психологических проблемах, проявляющих- ся у людей в условиях быстрых изменений в обществе, писал американский философ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(1928-2016 гг.) в работе «Шок будущего» (1970 г.)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6" name="Google Shape;376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воз- можности и перспективы развития</a:t>
            </a:r>
            <a:endParaRPr/>
          </a:p>
        </p:txBody>
      </p:sp>
      <p:pic>
        <p:nvPicPr>
          <p:cNvPr descr="ÐÐ¾ÑÐµÐ¼Ñ Ð¿ÑÐ°Ð²Ð¸Ð» Ð­Ð»Ð²Ð¸Ð½Ð° Ð¢Ð¾ÑÑÐ»ÐµÑÐ° Ð´Ð»Ñ Ð½Ð°ÑÐ°Ð»Ð° XXI Ð²ÐµÐºÐ°" id="377" name="Google Shape;37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7695" y="1381581"/>
            <a:ext cx="3818909" cy="52988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5"/>
          <p:cNvSpPr txBox="1"/>
          <p:nvPr/>
        </p:nvSpPr>
        <p:spPr>
          <a:xfrm>
            <a:off x="1104900" y="1511096"/>
            <a:ext cx="9980682" cy="65266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условиях насыщенной информационной среды резко возрастает потребность в качествен- ном образовании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83" name="Google Shape;383;p15"/>
          <p:cNvGrpSpPr/>
          <p:nvPr/>
        </p:nvGrpSpPr>
        <p:grpSpPr>
          <a:xfrm>
            <a:off x="1895906" y="2392355"/>
            <a:ext cx="8650353" cy="1699404"/>
            <a:chOff x="969" y="228599"/>
            <a:chExt cx="8650353" cy="1699404"/>
          </a:xfrm>
        </p:grpSpPr>
        <p:sp>
          <p:nvSpPr>
            <p:cNvPr id="384" name="Google Shape;384;p15"/>
            <p:cNvSpPr/>
            <p:nvPr/>
          </p:nvSpPr>
          <p:spPr>
            <a:xfrm>
              <a:off x="4326146" y="904598"/>
              <a:ext cx="3022531" cy="4169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5" name="Google Shape;385;p15"/>
            <p:cNvSpPr/>
            <p:nvPr/>
          </p:nvSpPr>
          <p:spPr>
            <a:xfrm>
              <a:off x="4280426" y="904598"/>
              <a:ext cx="91440" cy="4169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6" name="Google Shape;386;p15"/>
            <p:cNvSpPr/>
            <p:nvPr/>
          </p:nvSpPr>
          <p:spPr>
            <a:xfrm>
              <a:off x="1303614" y="904598"/>
              <a:ext cx="3022531" cy="4169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7" name="Google Shape;387;p15"/>
            <p:cNvSpPr/>
            <p:nvPr/>
          </p:nvSpPr>
          <p:spPr>
            <a:xfrm>
              <a:off x="2268742" y="228599"/>
              <a:ext cx="4114808" cy="6759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5"/>
            <p:cNvSpPr txBox="1"/>
            <p:nvPr/>
          </p:nvSpPr>
          <p:spPr>
            <a:xfrm>
              <a:off x="2268742" y="228599"/>
              <a:ext cx="4114808" cy="6759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образования в информационном обществе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5"/>
            <p:cNvSpPr/>
            <p:nvPr/>
          </p:nvSpPr>
          <p:spPr>
            <a:xfrm>
              <a:off x="969" y="1321581"/>
              <a:ext cx="2605290" cy="6064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5"/>
            <p:cNvSpPr txBox="1"/>
            <p:nvPr/>
          </p:nvSpPr>
          <p:spPr>
            <a:xfrm>
              <a:off x="969" y="1321581"/>
              <a:ext cx="2605290" cy="606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доступность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15"/>
            <p:cNvSpPr/>
            <p:nvPr/>
          </p:nvSpPr>
          <p:spPr>
            <a:xfrm>
              <a:off x="3023243" y="1321581"/>
              <a:ext cx="2605806" cy="6064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5"/>
            <p:cNvSpPr txBox="1"/>
            <p:nvPr/>
          </p:nvSpPr>
          <p:spPr>
            <a:xfrm>
              <a:off x="3023243" y="1321581"/>
              <a:ext cx="2605806" cy="606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открытость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6046032" y="1321581"/>
              <a:ext cx="2605290" cy="6064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5"/>
            <p:cNvSpPr txBox="1"/>
            <p:nvPr/>
          </p:nvSpPr>
          <p:spPr>
            <a:xfrm>
              <a:off x="6046032" y="1321581"/>
              <a:ext cx="2605290" cy="606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непрерывность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5" name="Google Shape;395;p15"/>
          <p:cNvGrpSpPr/>
          <p:nvPr/>
        </p:nvGrpSpPr>
        <p:grpSpPr>
          <a:xfrm>
            <a:off x="1897946" y="4356193"/>
            <a:ext cx="8646271" cy="2122390"/>
            <a:chOff x="3010" y="198261"/>
            <a:chExt cx="8646271" cy="2122390"/>
          </a:xfrm>
        </p:grpSpPr>
        <p:sp>
          <p:nvSpPr>
            <p:cNvPr id="396" name="Google Shape;396;p15"/>
            <p:cNvSpPr/>
            <p:nvPr/>
          </p:nvSpPr>
          <p:spPr>
            <a:xfrm>
              <a:off x="4326146" y="880318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7" name="Google Shape;397;p15"/>
            <p:cNvSpPr/>
            <p:nvPr/>
          </p:nvSpPr>
          <p:spPr>
            <a:xfrm>
              <a:off x="4326146" y="880318"/>
              <a:ext cx="1119514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8" name="Google Shape;398;p15"/>
            <p:cNvSpPr/>
            <p:nvPr/>
          </p:nvSpPr>
          <p:spPr>
            <a:xfrm>
              <a:off x="3206669" y="880318"/>
              <a:ext cx="11194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9" name="Google Shape;399;p15"/>
            <p:cNvSpPr/>
            <p:nvPr/>
          </p:nvSpPr>
          <p:spPr>
            <a:xfrm>
              <a:off x="967869" y="880318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0" name="Google Shape;400;p15"/>
            <p:cNvSpPr/>
            <p:nvPr/>
          </p:nvSpPr>
          <p:spPr>
            <a:xfrm>
              <a:off x="2337754" y="198261"/>
              <a:ext cx="3976783" cy="6820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5"/>
            <p:cNvSpPr txBox="1"/>
            <p:nvPr/>
          </p:nvSpPr>
          <p:spPr>
            <a:xfrm>
              <a:off x="2337754" y="198261"/>
              <a:ext cx="3976783" cy="6820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Ключевые компетенции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3010" y="1189173"/>
              <a:ext cx="1929716" cy="11313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5"/>
            <p:cNvSpPr txBox="1"/>
            <p:nvPr/>
          </p:nvSpPr>
          <p:spPr>
            <a:xfrm>
              <a:off x="3010" y="1189173"/>
              <a:ext cx="1929716" cy="11313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аналитическое (критическое) мышление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2241583" y="1189173"/>
              <a:ext cx="1930172" cy="11314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5"/>
            <p:cNvSpPr txBox="1"/>
            <p:nvPr/>
          </p:nvSpPr>
          <p:spPr>
            <a:xfrm>
              <a:off x="2241583" y="1189173"/>
              <a:ext cx="1930172" cy="1131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планировать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4480611" y="1189173"/>
              <a:ext cx="1930098" cy="11313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5"/>
            <p:cNvSpPr txBox="1"/>
            <p:nvPr/>
          </p:nvSpPr>
          <p:spPr>
            <a:xfrm>
              <a:off x="4480611" y="1189173"/>
              <a:ext cx="1930098" cy="11313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навыки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6719565" y="1189173"/>
              <a:ext cx="1929716" cy="11313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5"/>
            <p:cNvSpPr txBox="1"/>
            <p:nvPr/>
          </p:nvSpPr>
          <p:spPr>
            <a:xfrm>
              <a:off x="6719565" y="1189173"/>
              <a:ext cx="1929716" cy="11313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организацион- ные навыки, кооперация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10" name="Google Shape;41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</a:t>
            </a: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- </a:t>
            </a: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можности и перспективы развития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7" name="Google Shape;417;p16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§4.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18" name="Google Shape;4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Глобальная компьютерная сеть Интернет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возможности и перспективы развития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1104900" y="1493410"/>
            <a:ext cx="9980682" cy="898684"/>
            <a:chOff x="67" y="2742038"/>
            <a:chExt cx="4010278" cy="2634131"/>
          </a:xfrm>
        </p:grpSpPr>
        <p:sp>
          <p:nvSpPr>
            <p:cNvPr id="140" name="Google Shape;140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Информационное общество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общество, в котором производство и потребление инфор- мации является важнейшим видом деятельности и наиболее значимым ресурсом обществен- ного развития</a:t>
              </a:r>
              <a:endParaRPr/>
            </a:p>
          </p:txBody>
        </p:sp>
      </p:grpSp>
      <p:pic>
        <p:nvPicPr>
          <p:cNvPr descr="https://www-tap.scphys.kyoto-u.ac.jp/history/hayashi2.gif" id="142" name="Google Shape;142;p3"/>
          <p:cNvPicPr preferRelativeResize="0"/>
          <p:nvPr/>
        </p:nvPicPr>
        <p:blipFill rotWithShape="1">
          <a:blip r:embed="rId3">
            <a:alphaModFix/>
          </a:blip>
          <a:srcRect b="5191" l="2588" r="13171" t="18422"/>
          <a:stretch/>
        </p:blipFill>
        <p:spPr>
          <a:xfrm>
            <a:off x="1200988" y="2681484"/>
            <a:ext cx="2981051" cy="398175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https://assets.sutori.com/user-uploads/image/e32b035a-cf08-4b71-b3fb-905d46c2da18/2cdfdc799b042c8b022b77ab2ba0b92a.jpeg" id="143" name="Google Shape;14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93249" y="2681484"/>
            <a:ext cx="3492333" cy="398175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4" name="Google Shape;144;p3"/>
          <p:cNvSpPr txBox="1"/>
          <p:nvPr/>
        </p:nvSpPr>
        <p:spPr>
          <a:xfrm>
            <a:off x="3045389" y="6354487"/>
            <a:ext cx="2712528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Юдзиро Хаяси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4415494" y="6340155"/>
            <a:ext cx="3177755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Ёнэдзи Масуда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" name="Google Shape;146;p3"/>
          <p:cNvSpPr txBox="1"/>
          <p:nvPr/>
        </p:nvSpPr>
        <p:spPr>
          <a:xfrm>
            <a:off x="4304581" y="2712343"/>
            <a:ext cx="3165893" cy="173888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Термин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«информационное общество»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стал широко ис- пользоваться в работах японских учёных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Юдзиро Хаяси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Ёнэдзи Масуды в 1960-1970-е гг.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52" name="Google Shape;152;p4"/>
          <p:cNvGrpSpPr/>
          <p:nvPr/>
        </p:nvGrpSpPr>
        <p:grpSpPr>
          <a:xfrm>
            <a:off x="1802237" y="1415643"/>
            <a:ext cx="8586007" cy="2879401"/>
            <a:chOff x="697337" y="911"/>
            <a:chExt cx="8586007" cy="2879401"/>
          </a:xfrm>
        </p:grpSpPr>
        <p:sp>
          <p:nvSpPr>
            <p:cNvPr id="153" name="Google Shape;153;p4"/>
            <p:cNvSpPr/>
            <p:nvPr/>
          </p:nvSpPr>
          <p:spPr>
            <a:xfrm>
              <a:off x="4990341" y="678213"/>
              <a:ext cx="3334870" cy="3067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54" name="Google Shape;154;p4"/>
            <p:cNvSpPr/>
            <p:nvPr/>
          </p:nvSpPr>
          <p:spPr>
            <a:xfrm>
              <a:off x="4990341" y="678213"/>
              <a:ext cx="1111711" cy="3067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55" name="Google Shape;155;p4"/>
            <p:cNvSpPr/>
            <p:nvPr/>
          </p:nvSpPr>
          <p:spPr>
            <a:xfrm>
              <a:off x="3878666" y="678213"/>
              <a:ext cx="1111674" cy="30670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4"/>
            <p:cNvSpPr/>
            <p:nvPr/>
          </p:nvSpPr>
          <p:spPr>
            <a:xfrm>
              <a:off x="1655470" y="678213"/>
              <a:ext cx="3334870" cy="30670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57" name="Google Shape;157;p4"/>
            <p:cNvSpPr/>
            <p:nvPr/>
          </p:nvSpPr>
          <p:spPr>
            <a:xfrm>
              <a:off x="2193442" y="911"/>
              <a:ext cx="5593797" cy="6773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2193442" y="911"/>
              <a:ext cx="5593797" cy="677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Предпосылки формирования (критерии перехода) информационного общества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697337" y="984916"/>
              <a:ext cx="1916266" cy="18951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697337" y="984916"/>
              <a:ext cx="1916266" cy="18951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приоритетное развитие инфор- мационно-комму-никационных технологий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2920306" y="984916"/>
              <a:ext cx="1916719" cy="18953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2920306" y="984916"/>
              <a:ext cx="1916719" cy="18953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резкое увеличе- ние доли ВВП, которая создаётся в информацион- ной сфере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5143729" y="984916"/>
              <a:ext cx="1916646" cy="18951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5143729" y="984916"/>
              <a:ext cx="1916646" cy="18951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возрастание чис- ленности рабочей силы, занятой в производстве ин- формационных продуктов и услуг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7367078" y="984916"/>
              <a:ext cx="1916266" cy="18951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7367078" y="984916"/>
              <a:ext cx="1916266" cy="18951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включение на- ционального ин- формационного пространства в глобальные ин- формационные сети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7" name="Google Shape;167;p4"/>
          <p:cNvGrpSpPr/>
          <p:nvPr/>
        </p:nvGrpSpPr>
        <p:grpSpPr>
          <a:xfrm>
            <a:off x="1791419" y="4951563"/>
            <a:ext cx="4114800" cy="1733909"/>
            <a:chOff x="67" y="2742038"/>
            <a:chExt cx="4010278" cy="2634131"/>
          </a:xfrm>
        </p:grpSpPr>
        <p:sp>
          <p:nvSpPr>
            <p:cNvPr id="168" name="Google Shape;168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High-Tech (высокие технологии)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наиболее новые и прогрессивные технологии современности</a:t>
              </a:r>
              <a:endParaRPr/>
            </a:p>
          </p:txBody>
        </p:sp>
      </p:grpSp>
      <p:grpSp>
        <p:nvGrpSpPr>
          <p:cNvPr id="170" name="Google Shape;170;p4"/>
          <p:cNvGrpSpPr/>
          <p:nvPr/>
        </p:nvGrpSpPr>
        <p:grpSpPr>
          <a:xfrm>
            <a:off x="6328912" y="4951563"/>
            <a:ext cx="4114800" cy="1733909"/>
            <a:chOff x="67" y="2742038"/>
            <a:chExt cx="4010278" cy="2634131"/>
          </a:xfrm>
        </p:grpSpPr>
        <p:sp>
          <p:nvSpPr>
            <p:cNvPr id="171" name="Google Shape;171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High-Hume (высокие гуманитарные технологии)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зна- ний, духовных и культурных ценнос- тей, а также методов передачи инфор- мации, организующих людей и побуж- дающих их к определённой коллектив- ной деятельности</a:t>
              </a:r>
              <a:endParaRPr/>
            </a:p>
          </p:txBody>
        </p:sp>
      </p:grpSp>
      <p:cxnSp>
        <p:nvCxnSpPr>
          <p:cNvPr id="173" name="Google Shape;173;p4"/>
          <p:cNvCxnSpPr/>
          <p:nvPr/>
        </p:nvCxnSpPr>
        <p:spPr>
          <a:xfrm>
            <a:off x="1791420" y="4390845"/>
            <a:ext cx="8652293" cy="25880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174" name="Google Shape;174;p4"/>
          <p:cNvCxnSpPr>
            <a:stCxn id="169" idx="0"/>
          </p:cNvCxnSpPr>
          <p:nvPr/>
        </p:nvCxnSpPr>
        <p:spPr>
          <a:xfrm flipH="1" rot="10800000">
            <a:off x="3848819" y="4416663"/>
            <a:ext cx="2221800" cy="534900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med" w="med" type="triangl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175" name="Google Shape;175;p4"/>
          <p:cNvCxnSpPr>
            <a:stCxn id="172" idx="0"/>
          </p:cNvCxnSpPr>
          <p:nvPr/>
        </p:nvCxnSpPr>
        <p:spPr>
          <a:xfrm rot="10800000">
            <a:off x="6070612" y="4416663"/>
            <a:ext cx="2315700" cy="534900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med" w="med" type="triangl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81" name="Google Shape;181;p5"/>
          <p:cNvGrpSpPr/>
          <p:nvPr/>
        </p:nvGrpSpPr>
        <p:grpSpPr>
          <a:xfrm>
            <a:off x="1799612" y="1570009"/>
            <a:ext cx="8679040" cy="4718645"/>
            <a:chOff x="8192" y="379564"/>
            <a:chExt cx="8679040" cy="4718645"/>
          </a:xfrm>
        </p:grpSpPr>
        <p:sp>
          <p:nvSpPr>
            <p:cNvPr id="182" name="Google Shape;182;p5"/>
            <p:cNvSpPr/>
            <p:nvPr/>
          </p:nvSpPr>
          <p:spPr>
            <a:xfrm>
              <a:off x="8192" y="379564"/>
              <a:ext cx="6679611" cy="5550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24450" y="395822"/>
              <a:ext cx="6647095" cy="5225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информационного общества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676153" y="934659"/>
              <a:ext cx="667961" cy="4163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85" name="Google Shape;185;p5"/>
            <p:cNvSpPr/>
            <p:nvPr/>
          </p:nvSpPr>
          <p:spPr>
            <a:xfrm>
              <a:off x="1344115" y="1073444"/>
              <a:ext cx="7343117" cy="5551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1360374" y="1089703"/>
              <a:ext cx="7310599" cy="5226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структуры экономики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676153" y="934659"/>
              <a:ext cx="667961" cy="11102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88" name="Google Shape;188;p5"/>
            <p:cNvSpPr/>
            <p:nvPr/>
          </p:nvSpPr>
          <p:spPr>
            <a:xfrm>
              <a:off x="1344115" y="1767369"/>
              <a:ext cx="7343117" cy="5551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1360374" y="1783628"/>
              <a:ext cx="7310599" cy="5226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телекоммуникаций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676153" y="934659"/>
              <a:ext cx="667961" cy="18042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91" name="Google Shape;191;p5"/>
            <p:cNvSpPr/>
            <p:nvPr/>
          </p:nvSpPr>
          <p:spPr>
            <a:xfrm>
              <a:off x="1344115" y="2461294"/>
              <a:ext cx="7343117" cy="5551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1360374" y="2477553"/>
              <a:ext cx="7310599" cy="5226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доступа к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676153" y="934659"/>
              <a:ext cx="667961" cy="24981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94" name="Google Shape;194;p5"/>
            <p:cNvSpPr/>
            <p:nvPr/>
          </p:nvSpPr>
          <p:spPr>
            <a:xfrm>
              <a:off x="1344115" y="3155219"/>
              <a:ext cx="7343117" cy="5551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 txBox="1"/>
            <p:nvPr/>
          </p:nvSpPr>
          <p:spPr>
            <a:xfrm>
              <a:off x="1360374" y="3171478"/>
              <a:ext cx="7310599" cy="5226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уклада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676153" y="934659"/>
              <a:ext cx="667961" cy="31920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97" name="Google Shape;197;p5"/>
            <p:cNvSpPr/>
            <p:nvPr/>
          </p:nvSpPr>
          <p:spPr>
            <a:xfrm>
              <a:off x="1344115" y="3849144"/>
              <a:ext cx="7343117" cy="5551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5"/>
            <p:cNvSpPr txBox="1"/>
            <p:nvPr/>
          </p:nvSpPr>
          <p:spPr>
            <a:xfrm>
              <a:off x="1360374" y="3865403"/>
              <a:ext cx="7310599" cy="5226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доступность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676153" y="934659"/>
              <a:ext cx="667961" cy="38859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00" name="Google Shape;200;p5"/>
            <p:cNvSpPr/>
            <p:nvPr/>
          </p:nvSpPr>
          <p:spPr>
            <a:xfrm>
              <a:off x="1344115" y="4543069"/>
              <a:ext cx="7343117" cy="5551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 txBox="1"/>
            <p:nvPr/>
          </p:nvSpPr>
          <p:spPr>
            <a:xfrm>
              <a:off x="1360374" y="4559328"/>
              <a:ext cx="7310599" cy="5226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информационной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207" name="Google Shape;207;p6"/>
          <p:cNvGrpSpPr/>
          <p:nvPr/>
        </p:nvGrpSpPr>
        <p:grpSpPr>
          <a:xfrm>
            <a:off x="1106018" y="1455424"/>
            <a:ext cx="9978445" cy="3990283"/>
            <a:chOff x="1118" y="6186"/>
            <a:chExt cx="9978445" cy="3990283"/>
          </a:xfrm>
        </p:grpSpPr>
        <p:sp>
          <p:nvSpPr>
            <p:cNvPr id="208" name="Google Shape;208;p6"/>
            <p:cNvSpPr/>
            <p:nvPr/>
          </p:nvSpPr>
          <p:spPr>
            <a:xfrm>
              <a:off x="4990341" y="785971"/>
              <a:ext cx="3486581" cy="4810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6"/>
            <p:cNvSpPr/>
            <p:nvPr/>
          </p:nvSpPr>
          <p:spPr>
            <a:xfrm>
              <a:off x="4944621" y="785971"/>
              <a:ext cx="91440" cy="48100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6"/>
            <p:cNvSpPr/>
            <p:nvPr/>
          </p:nvSpPr>
          <p:spPr>
            <a:xfrm>
              <a:off x="1503759" y="785971"/>
              <a:ext cx="3486581" cy="4810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6"/>
            <p:cNvSpPr/>
            <p:nvPr/>
          </p:nvSpPr>
          <p:spPr>
            <a:xfrm>
              <a:off x="2617062" y="6186"/>
              <a:ext cx="4746556" cy="77978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6"/>
            <p:cNvSpPr txBox="1"/>
            <p:nvPr/>
          </p:nvSpPr>
          <p:spPr>
            <a:xfrm>
              <a:off x="2617062" y="6186"/>
              <a:ext cx="4746556" cy="7797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сфера информационного общества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1118" y="1266974"/>
              <a:ext cx="3005281" cy="272949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6"/>
            <p:cNvSpPr txBox="1"/>
            <p:nvPr/>
          </p:nvSpPr>
          <p:spPr>
            <a:xfrm>
              <a:off x="1118" y="1266974"/>
              <a:ext cx="3005281" cy="27294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электронная демократия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(развитие интерактивнос- ти, обратной связи между органами власти и общест- вом, повышение уровня по- литического участия, от- крытости и ответственнос- ти)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3487402" y="1266974"/>
              <a:ext cx="3005876" cy="272949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 txBox="1"/>
            <p:nvPr/>
          </p:nvSpPr>
          <p:spPr>
            <a:xfrm>
              <a:off x="3487402" y="1266974"/>
              <a:ext cx="3005876" cy="27294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электронное правитель- ство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(информирование об- щества, оказание государст- венных услуг гражданам и организациям)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6974282" y="1266974"/>
              <a:ext cx="3005281" cy="272949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6"/>
            <p:cNvSpPr txBox="1"/>
            <p:nvPr/>
          </p:nvSpPr>
          <p:spPr>
            <a:xfrm>
              <a:off x="6974282" y="1266974"/>
              <a:ext cx="3005281" cy="27294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проблема достоверности информации, возможность разжигания вражды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9" name="Google Shape;219;p6"/>
          <p:cNvGrpSpPr/>
          <p:nvPr/>
        </p:nvGrpSpPr>
        <p:grpSpPr>
          <a:xfrm>
            <a:off x="1104900" y="5651173"/>
            <a:ext cx="9980682" cy="879025"/>
            <a:chOff x="67" y="2742038"/>
            <a:chExt cx="4010278" cy="2634131"/>
          </a:xfrm>
        </p:grpSpPr>
        <p:sp>
          <p:nvSpPr>
            <p:cNvPr id="220" name="Google Shape;220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Электронное правительство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применение информационных технологий для информи- рования общества о деятельности органов государственной власти и оказания государствен- ных услуг гражданам и организациям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227" name="Google Shape;227;p7"/>
          <p:cNvGrpSpPr/>
          <p:nvPr/>
        </p:nvGrpSpPr>
        <p:grpSpPr>
          <a:xfrm>
            <a:off x="1794765" y="1867964"/>
            <a:ext cx="8688733" cy="4122735"/>
            <a:chOff x="3345" y="677519"/>
            <a:chExt cx="8688733" cy="4122735"/>
          </a:xfrm>
        </p:grpSpPr>
        <p:sp>
          <p:nvSpPr>
            <p:cNvPr id="228" name="Google Shape;228;p7"/>
            <p:cNvSpPr/>
            <p:nvPr/>
          </p:nvSpPr>
          <p:spPr>
            <a:xfrm>
              <a:off x="3345" y="677519"/>
              <a:ext cx="7100437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16838" y="691012"/>
              <a:ext cx="7073451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сфера информационного общества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713389" y="1138189"/>
              <a:ext cx="710043" cy="3455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31" name="Google Shape;231;p7"/>
            <p:cNvSpPr/>
            <p:nvPr/>
          </p:nvSpPr>
          <p:spPr>
            <a:xfrm>
              <a:off x="1423432" y="1253357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7"/>
            <p:cNvSpPr txBox="1"/>
            <p:nvPr/>
          </p:nvSpPr>
          <p:spPr>
            <a:xfrm>
              <a:off x="1436925" y="1266850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социальной структуры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7"/>
            <p:cNvSpPr/>
            <p:nvPr/>
          </p:nvSpPr>
          <p:spPr>
            <a:xfrm>
              <a:off x="713389" y="1138189"/>
              <a:ext cx="710043" cy="9213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34" name="Google Shape;234;p7"/>
            <p:cNvSpPr/>
            <p:nvPr/>
          </p:nvSpPr>
          <p:spPr>
            <a:xfrm>
              <a:off x="1423432" y="1829195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7"/>
            <p:cNvSpPr txBox="1"/>
            <p:nvPr/>
          </p:nvSpPr>
          <p:spPr>
            <a:xfrm>
              <a:off x="1436925" y="1842688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приход на смену классам и слоям сетевых сообществ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713389" y="1138189"/>
              <a:ext cx="710043" cy="15489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37" name="Google Shape;237;p7"/>
            <p:cNvSpPr/>
            <p:nvPr/>
          </p:nvSpPr>
          <p:spPr>
            <a:xfrm>
              <a:off x="1423432" y="2405034"/>
              <a:ext cx="7268646" cy="5641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7"/>
            <p:cNvSpPr txBox="1"/>
            <p:nvPr/>
          </p:nvSpPr>
          <p:spPr>
            <a:xfrm>
              <a:off x="1439957" y="2421559"/>
              <a:ext cx="7235596" cy="531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социального статуса уровнем образованности, сферой занятости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713389" y="1138189"/>
              <a:ext cx="710043" cy="21765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40" name="Google Shape;240;p7"/>
            <p:cNvSpPr/>
            <p:nvPr/>
          </p:nvSpPr>
          <p:spPr>
            <a:xfrm>
              <a:off x="1423432" y="3084390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7"/>
            <p:cNvSpPr txBox="1"/>
            <p:nvPr/>
          </p:nvSpPr>
          <p:spPr>
            <a:xfrm>
              <a:off x="1436925" y="3097883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количества людей, занятых интеллектуальным трудом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713389" y="1138189"/>
              <a:ext cx="710043" cy="2752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43" name="Google Shape;243;p7"/>
            <p:cNvSpPr/>
            <p:nvPr/>
          </p:nvSpPr>
          <p:spPr>
            <a:xfrm>
              <a:off x="1423432" y="3660228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7"/>
            <p:cNvSpPr txBox="1"/>
            <p:nvPr/>
          </p:nvSpPr>
          <p:spPr>
            <a:xfrm>
              <a:off x="1436925" y="3673721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возникновение цифрового неравенства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«цифровой разрыв»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713389" y="1138189"/>
              <a:ext cx="710043" cy="33799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46" name="Google Shape;246;p7"/>
            <p:cNvSpPr/>
            <p:nvPr/>
          </p:nvSpPr>
          <p:spPr>
            <a:xfrm>
              <a:off x="1423432" y="4236066"/>
              <a:ext cx="7268646" cy="5641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7"/>
            <p:cNvSpPr txBox="1"/>
            <p:nvPr/>
          </p:nvSpPr>
          <p:spPr>
            <a:xfrm>
              <a:off x="1439957" y="4252591"/>
              <a:ext cx="7235596" cy="531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социальных сетей, переход личной жизни в пуб- личное пространство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253" name="Google Shape;253;p8"/>
          <p:cNvGrpSpPr/>
          <p:nvPr/>
        </p:nvGrpSpPr>
        <p:grpSpPr>
          <a:xfrm>
            <a:off x="1794430" y="2526972"/>
            <a:ext cx="8646271" cy="2899611"/>
            <a:chOff x="3010" y="1284767"/>
            <a:chExt cx="8646271" cy="2899611"/>
          </a:xfrm>
        </p:grpSpPr>
        <p:sp>
          <p:nvSpPr>
            <p:cNvPr id="254" name="Google Shape;254;p8"/>
            <p:cNvSpPr/>
            <p:nvPr/>
          </p:nvSpPr>
          <p:spPr>
            <a:xfrm>
              <a:off x="4326146" y="1966824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8"/>
            <p:cNvSpPr/>
            <p:nvPr/>
          </p:nvSpPr>
          <p:spPr>
            <a:xfrm>
              <a:off x="4326146" y="1966824"/>
              <a:ext cx="1119514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8"/>
            <p:cNvSpPr/>
            <p:nvPr/>
          </p:nvSpPr>
          <p:spPr>
            <a:xfrm>
              <a:off x="3206669" y="1966824"/>
              <a:ext cx="11194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8"/>
            <p:cNvSpPr/>
            <p:nvPr/>
          </p:nvSpPr>
          <p:spPr>
            <a:xfrm>
              <a:off x="967869" y="1966824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8"/>
            <p:cNvSpPr/>
            <p:nvPr/>
          </p:nvSpPr>
          <p:spPr>
            <a:xfrm>
              <a:off x="2337754" y="1284767"/>
              <a:ext cx="3976783" cy="6820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8"/>
            <p:cNvSpPr txBox="1"/>
            <p:nvPr/>
          </p:nvSpPr>
          <p:spPr>
            <a:xfrm>
              <a:off x="2337754" y="1284767"/>
              <a:ext cx="3976783" cy="6820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Духовная сфера информационного общества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8"/>
            <p:cNvSpPr/>
            <p:nvPr/>
          </p:nvSpPr>
          <p:spPr>
            <a:xfrm>
              <a:off x="3010" y="2275679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8"/>
            <p:cNvSpPr txBox="1"/>
            <p:nvPr/>
          </p:nvSpPr>
          <p:spPr>
            <a:xfrm>
              <a:off x="3010" y="2275679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массовой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2241583" y="2275679"/>
              <a:ext cx="1930172" cy="19086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8"/>
            <p:cNvSpPr txBox="1"/>
            <p:nvPr/>
          </p:nvSpPr>
          <p:spPr>
            <a:xfrm>
              <a:off x="2241583" y="2275679"/>
              <a:ext cx="1930172" cy="19086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виртуального досуга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8"/>
            <p:cNvSpPr/>
            <p:nvPr/>
          </p:nvSpPr>
          <p:spPr>
            <a:xfrm>
              <a:off x="4480611" y="2275679"/>
              <a:ext cx="1930098" cy="1908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8"/>
            <p:cNvSpPr txBox="1"/>
            <p:nvPr/>
          </p:nvSpPr>
          <p:spPr>
            <a:xfrm>
              <a:off x="4480611" y="2275679"/>
              <a:ext cx="1930098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возможность манипулировать сознанием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8"/>
            <p:cNvSpPr/>
            <p:nvPr/>
          </p:nvSpPr>
          <p:spPr>
            <a:xfrm>
              <a:off x="6719565" y="2275679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8"/>
            <p:cNvSpPr txBox="1"/>
            <p:nvPr/>
          </p:nvSpPr>
          <p:spPr>
            <a:xfrm>
              <a:off x="6719565" y="2275679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потребность в качественном образовании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273" name="Google Shape;273;p9"/>
          <p:cNvGrpSpPr/>
          <p:nvPr/>
        </p:nvGrpSpPr>
        <p:grpSpPr>
          <a:xfrm>
            <a:off x="1794430" y="2087025"/>
            <a:ext cx="8646271" cy="2899611"/>
            <a:chOff x="3010" y="844820"/>
            <a:chExt cx="8646271" cy="2899611"/>
          </a:xfrm>
        </p:grpSpPr>
        <p:sp>
          <p:nvSpPr>
            <p:cNvPr id="274" name="Google Shape;274;p9"/>
            <p:cNvSpPr/>
            <p:nvPr/>
          </p:nvSpPr>
          <p:spPr>
            <a:xfrm>
              <a:off x="4326146" y="1526877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9"/>
            <p:cNvSpPr/>
            <p:nvPr/>
          </p:nvSpPr>
          <p:spPr>
            <a:xfrm>
              <a:off x="4326146" y="1526877"/>
              <a:ext cx="1119514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9"/>
            <p:cNvSpPr/>
            <p:nvPr/>
          </p:nvSpPr>
          <p:spPr>
            <a:xfrm>
              <a:off x="3206669" y="1526877"/>
              <a:ext cx="11194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9"/>
            <p:cNvSpPr/>
            <p:nvPr/>
          </p:nvSpPr>
          <p:spPr>
            <a:xfrm>
              <a:off x="967869" y="1526877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9"/>
            <p:cNvSpPr/>
            <p:nvPr/>
          </p:nvSpPr>
          <p:spPr>
            <a:xfrm>
              <a:off x="2337754" y="844820"/>
              <a:ext cx="3976783" cy="6820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9"/>
            <p:cNvSpPr txBox="1"/>
            <p:nvPr/>
          </p:nvSpPr>
          <p:spPr>
            <a:xfrm>
              <a:off x="2337754" y="844820"/>
              <a:ext cx="3976783" cy="6820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Экономическая сфера информационного общества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9"/>
            <p:cNvSpPr/>
            <p:nvPr/>
          </p:nvSpPr>
          <p:spPr>
            <a:xfrm>
              <a:off x="3010" y="1835732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9"/>
            <p:cNvSpPr txBox="1"/>
            <p:nvPr/>
          </p:nvSpPr>
          <p:spPr>
            <a:xfrm>
              <a:off x="3010" y="1835732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цифровая эконо- мика: основной продукт – инфор- мационные това- ры и услуги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9"/>
            <p:cNvSpPr/>
            <p:nvPr/>
          </p:nvSpPr>
          <p:spPr>
            <a:xfrm>
              <a:off x="2241583" y="1835732"/>
              <a:ext cx="1930172" cy="19086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9"/>
            <p:cNvSpPr txBox="1"/>
            <p:nvPr/>
          </p:nvSpPr>
          <p:spPr>
            <a:xfrm>
              <a:off x="2241583" y="1835732"/>
              <a:ext cx="1930172" cy="19086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9"/>
            <p:cNvSpPr/>
            <p:nvPr/>
          </p:nvSpPr>
          <p:spPr>
            <a:xfrm>
              <a:off x="4480611" y="1835732"/>
              <a:ext cx="1930098" cy="1908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9"/>
            <p:cNvSpPr txBox="1"/>
            <p:nvPr/>
          </p:nvSpPr>
          <p:spPr>
            <a:xfrm>
              <a:off x="4480611" y="1835732"/>
              <a:ext cx="1930098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высоких технологий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9"/>
            <p:cNvSpPr/>
            <p:nvPr/>
          </p:nvSpPr>
          <p:spPr>
            <a:xfrm>
              <a:off x="6719565" y="1835732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9"/>
            <p:cNvSpPr txBox="1"/>
            <p:nvPr/>
          </p:nvSpPr>
          <p:spPr>
            <a:xfrm>
              <a:off x="6719565" y="1835732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множества мелких и средних компаний, большое количество стартапов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88" name="Google Shape;288;p9"/>
          <p:cNvGrpSpPr/>
          <p:nvPr/>
        </p:nvGrpSpPr>
        <p:grpSpPr>
          <a:xfrm>
            <a:off x="1791420" y="5487270"/>
            <a:ext cx="8652293" cy="711679"/>
            <a:chOff x="67" y="2742038"/>
            <a:chExt cx="4010278" cy="2634131"/>
          </a:xfrm>
        </p:grpSpPr>
        <p:sp>
          <p:nvSpPr>
            <p:cNvPr id="289" name="Google Shape;289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«Цифровая экономика»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экономическое производство с использованием цифровых технологий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06.11.2023</vt:lpwstr>
  </property>
</Properties>
</file>