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0" roundtripDataSignature="AMtx7mhnO0pULOvPVkJF+dmqrUHVXKqn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3CA6D52-5CC7-495E-9741-48394F522FE1}">
  <a:tblStyle styleId="{E3CA6D52-5CC7-495E-9741-48394F522FE1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5" name="Google Shape;465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3ccce5c8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13ccce5c8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4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4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4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4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4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4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4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4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3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3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4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5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5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5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5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5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5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6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6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7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8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8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8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8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8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8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8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8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0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0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3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7.jpg"/><Relationship Id="rId5" Type="http://schemas.openxmlformats.org/officeDocument/2006/relationships/image" Target="../media/image9.jpg"/><Relationship Id="rId6" Type="http://schemas.openxmlformats.org/officeDocument/2006/relationships/image" Target="../media/image3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Relationship Id="rId4" Type="http://schemas.openxmlformats.org/officeDocument/2006/relationships/image" Target="../media/image11.png"/><Relationship Id="rId5" Type="http://schemas.openxmlformats.org/officeDocument/2006/relationships/image" Target="../media/image19.png"/><Relationship Id="rId6" Type="http://schemas.openxmlformats.org/officeDocument/2006/relationships/image" Target="../media/image10.jpg"/><Relationship Id="rId7" Type="http://schemas.openxmlformats.org/officeDocument/2006/relationships/image" Target="../media/image3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16.jpg"/><Relationship Id="rId5" Type="http://schemas.openxmlformats.org/officeDocument/2006/relationships/image" Target="../media/image1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Relationship Id="rId4" Type="http://schemas.openxmlformats.org/officeDocument/2006/relationships/image" Target="../media/image20.jpg"/><Relationship Id="rId5" Type="http://schemas.openxmlformats.org/officeDocument/2006/relationships/image" Target="../media/image2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Relationship Id="rId4" Type="http://schemas.openxmlformats.org/officeDocument/2006/relationships/image" Target="../media/image15.jpg"/><Relationship Id="rId5" Type="http://schemas.openxmlformats.org/officeDocument/2006/relationships/image" Target="../media/image1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Relationship Id="rId4" Type="http://schemas.openxmlformats.org/officeDocument/2006/relationships/image" Target="../media/image13.jpg"/><Relationship Id="rId5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Relationship Id="rId4" Type="http://schemas.openxmlformats.org/officeDocument/2006/relationships/image" Target="../media/image17.jpg"/><Relationship Id="rId5" Type="http://schemas.openxmlformats.org/officeDocument/2006/relationships/image" Target="../media/image24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Relationship Id="rId4" Type="http://schemas.openxmlformats.org/officeDocument/2006/relationships/image" Target="../media/image21.jpg"/><Relationship Id="rId5" Type="http://schemas.openxmlformats.org/officeDocument/2006/relationships/image" Target="../media/image27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Relationship Id="rId4" Type="http://schemas.openxmlformats.org/officeDocument/2006/relationships/image" Target="../media/image26.jpg"/><Relationship Id="rId5" Type="http://schemas.openxmlformats.org/officeDocument/2006/relationships/image" Target="../media/image2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82125" y="2470250"/>
            <a:ext cx="6056700" cy="1364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>
                <a:latin typeface="Cambria"/>
                <a:ea typeface="Cambria"/>
                <a:cs typeface="Cambria"/>
                <a:sym typeface="Cambria"/>
              </a:rPr>
              <a:t>Государственная политика</a:t>
            </a: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 в </a:t>
            </a:r>
            <a:r>
              <a:rPr b="1" lang="ru-RU" sz="3600">
                <a:latin typeface="Cambria"/>
                <a:ea typeface="Cambria"/>
                <a:cs typeface="Cambria"/>
                <a:sym typeface="Cambria"/>
              </a:rPr>
              <a:t>сфере</a:t>
            </a: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 культуры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782125" y="3962397"/>
            <a:ext cx="5691600" cy="34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</a:t>
            </a:r>
            <a:r>
              <a:rPr lang="ru-RU"/>
              <a:t>)</a:t>
            </a:r>
            <a:endParaRPr/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18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ÐµÐ»Ð¾ÑÑÑÑÐºÐ°Ñ Ð¿Ð°Ð»Ð¸ÑÑÐ°. Ð¡ÑÐ±ÑÑ ÑÑÐ¾Ð»Ð¸ÑÑ: ÑÑÐ°Ð´Ð¸ÑÐ¸Ð¸, ÐºÑÐ»ÑÑÑÑÐ°, Ð½Ð°ÑÐ»ÐµÐ´Ð¸Ðµ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7297" r="0" t="0"/>
          <a:stretch/>
        </p:blipFill>
        <p:spPr>
          <a:xfrm>
            <a:off x="6981063" y="1292301"/>
            <a:ext cx="5229900" cy="4298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descr="ÐÐ¾ÑÑ Ð¼ÑÐ·ÐµÐµÐ² Ð² ÐÐ¸Ð½ÑÐºÐµ 2021: ÐºÑÐ´Ð° Ð¿Ð¾Ð¹ÑÐ¸ Ñ ÑÐµÐ±ÐµÐ½ÐºÐ¾Ð¼? â¢ Family.by" id="272" name="Google Shape;2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4014" y="1414732"/>
            <a:ext cx="3691568" cy="527073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273" name="Google Shape;273;p9"/>
          <p:cNvGrpSpPr/>
          <p:nvPr/>
        </p:nvGrpSpPr>
        <p:grpSpPr>
          <a:xfrm>
            <a:off x="1104900" y="1492370"/>
            <a:ext cx="6193047" cy="2311880"/>
            <a:chOff x="67" y="2742038"/>
            <a:chExt cx="4010278" cy="2634131"/>
          </a:xfrm>
        </p:grpSpPr>
        <p:sp>
          <p:nvSpPr>
            <p:cNvPr id="274" name="Google Shape;274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«Ночь музеев»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международная акция, приуроченная к Международному дню музеев (отмечается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18 мая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). В эту ночь многие музеи открыты для посетителей после захода солнца и почти до утра. Основная цель акции – показать возможности современных музеев, привлечь в музеи мо- лодёжь. Впервые «Ночь музеев» была проведена в  Берли- не в 1997 г. Беларусь присоединилась к этой международ- ной акции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2004 г.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 тех пор количество музеев, участ- вующих в акции, постоянно увеличивается.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76" name="Google Shape;276;p9"/>
          <p:cNvSpPr txBox="1"/>
          <p:nvPr/>
        </p:nvSpPr>
        <p:spPr>
          <a:xfrm>
            <a:off x="2432650" y="6133381"/>
            <a:ext cx="4977442" cy="5533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«Ночь музеев» в Национальном историческом музее Республики Беларусь в 2021 г.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grpSp>
        <p:nvGrpSpPr>
          <p:cNvPr id="283" name="Google Shape;283;p10"/>
          <p:cNvGrpSpPr/>
          <p:nvPr/>
        </p:nvGrpSpPr>
        <p:grpSpPr>
          <a:xfrm>
            <a:off x="1105570" y="1864387"/>
            <a:ext cx="9979341" cy="2741036"/>
            <a:chOff x="670" y="389270"/>
            <a:chExt cx="9979341" cy="2741036"/>
          </a:xfrm>
        </p:grpSpPr>
        <p:sp>
          <p:nvSpPr>
            <p:cNvPr id="284" name="Google Shape;284;p10"/>
            <p:cNvSpPr/>
            <p:nvPr/>
          </p:nvSpPr>
          <p:spPr>
            <a:xfrm>
              <a:off x="4990341" y="1058571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0"/>
            <p:cNvSpPr/>
            <p:nvPr/>
          </p:nvSpPr>
          <p:spPr>
            <a:xfrm>
              <a:off x="4944621" y="1058571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0"/>
            <p:cNvSpPr/>
            <p:nvPr/>
          </p:nvSpPr>
          <p:spPr>
            <a:xfrm>
              <a:off x="1459638" y="1058571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0"/>
            <p:cNvSpPr/>
            <p:nvPr/>
          </p:nvSpPr>
          <p:spPr>
            <a:xfrm>
              <a:off x="3088897" y="389270"/>
              <a:ext cx="3802887" cy="6693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0"/>
            <p:cNvSpPr txBox="1"/>
            <p:nvPr/>
          </p:nvSpPr>
          <p:spPr>
            <a:xfrm>
              <a:off x="3088897" y="389270"/>
              <a:ext cx="3802887" cy="6693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Белорусские кинофестивали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10"/>
            <p:cNvSpPr/>
            <p:nvPr/>
          </p:nvSpPr>
          <p:spPr>
            <a:xfrm>
              <a:off x="670" y="167133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0"/>
            <p:cNvSpPr txBox="1"/>
            <p:nvPr/>
          </p:nvSpPr>
          <p:spPr>
            <a:xfrm>
              <a:off x="670" y="167133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Минский международный кинофестиваль «Лістапад»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0"/>
            <p:cNvSpPr/>
            <p:nvPr/>
          </p:nvSpPr>
          <p:spPr>
            <a:xfrm>
              <a:off x="3531372" y="167133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0"/>
            <p:cNvSpPr txBox="1"/>
            <p:nvPr/>
          </p:nvSpPr>
          <p:spPr>
            <a:xfrm>
              <a:off x="3531372" y="167133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фестиваль анимационных фильмов «Анимаёвка» в Могилёве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10"/>
            <p:cNvSpPr/>
            <p:nvPr/>
          </p:nvSpPr>
          <p:spPr>
            <a:xfrm>
              <a:off x="7062075" y="167133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0"/>
            <p:cNvSpPr txBox="1"/>
            <p:nvPr/>
          </p:nvSpPr>
          <p:spPr>
            <a:xfrm>
              <a:off x="7062075" y="167133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Фестиваль цифрового искусства Terra Nova в Минске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Ð¸Ð½ÑÐºÐ¸Ð¹ Ð¼ÐµÐ¶Ð´ÑÐ½Ð°ÑÐ¾Ð´Ð½ÑÐ¹ ÐºÐ¸Ð½Ð¾ÑÐµÑÑÐ¸Ð²Ð°Ð»Ñ &amp;#39;&amp;#39;ÐÑÑÑÐ°Ð¿Ð°Ð´&amp;#39;&amp;#39; | Belarus.by" id="295" name="Google Shape;29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4900" y="4731590"/>
            <a:ext cx="2932262" cy="155971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INTERNATIONAL FESTIVAL OF ANIMATION FILMS &amp;#39;ANIMAEVKA-2021&amp;#39;" id="296" name="Google Shape;296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08430" y="4731590"/>
            <a:ext cx="2339571" cy="155971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ÑÐ´Ð·ÑÐ¼Ð° Ð±ÐµÐ»Ð°ÑÑÑÐ°Ð¼Ñ! Â» IV ÐÐ¸Ð½ÑÐºÐ¸Ð¹ Ð¼ÐµÐ¶Ð´ÑÐ½Ð°ÑÐ¾Ð´Ð½ÑÐ¹ ÑÐµÑÑÐ¸Ð²Ð°Ð»Ñ ÑÐ¸ÑÑÐ¾Ð²Ð¾Ð³Ð¾ Ð¸ÑÐºÑÑÑÑÐ²Ð°  Â«Terra NovaÂ»" id="297" name="Google Shape;297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77229" y="4731590"/>
            <a:ext cx="2373476" cy="155971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298" name="Google Shape;29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grpSp>
        <p:nvGrpSpPr>
          <p:cNvPr id="305" name="Google Shape;305;p11"/>
          <p:cNvGrpSpPr/>
          <p:nvPr/>
        </p:nvGrpSpPr>
        <p:grpSpPr>
          <a:xfrm>
            <a:off x="1532323" y="1977529"/>
            <a:ext cx="9117584" cy="4111710"/>
            <a:chOff x="427423" y="1008"/>
            <a:chExt cx="9117584" cy="4111710"/>
          </a:xfrm>
        </p:grpSpPr>
        <p:sp>
          <p:nvSpPr>
            <p:cNvPr id="306" name="Google Shape;306;p11"/>
            <p:cNvSpPr/>
            <p:nvPr/>
          </p:nvSpPr>
          <p:spPr>
            <a:xfrm>
              <a:off x="3622980" y="2362688"/>
              <a:ext cx="2734720" cy="1750030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1"/>
            <p:cNvSpPr txBox="1"/>
            <p:nvPr/>
          </p:nvSpPr>
          <p:spPr>
            <a:xfrm>
              <a:off x="4023470" y="2618974"/>
              <a:ext cx="1933740" cy="12374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Музыкальные фестивали в Беларуси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1"/>
            <p:cNvSpPr/>
            <p:nvPr/>
          </p:nvSpPr>
          <p:spPr>
            <a:xfrm rot="-10783174">
              <a:off x="1617658" y="2976454"/>
              <a:ext cx="1895079" cy="498758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1"/>
            <p:cNvSpPr/>
            <p:nvPr/>
          </p:nvSpPr>
          <p:spPr>
            <a:xfrm>
              <a:off x="427423" y="2556184"/>
              <a:ext cx="2380492" cy="13300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1"/>
            <p:cNvSpPr txBox="1"/>
            <p:nvPr/>
          </p:nvSpPr>
          <p:spPr>
            <a:xfrm>
              <a:off x="466378" y="2595139"/>
              <a:ext cx="2302582" cy="12521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«Музыкальные вечера в Мирском замке»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1"/>
            <p:cNvSpPr/>
            <p:nvPr/>
          </p:nvSpPr>
          <p:spPr>
            <a:xfrm rot="-8661038">
              <a:off x="2239591" y="1707521"/>
              <a:ext cx="1929991" cy="498758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1"/>
            <p:cNvSpPr/>
            <p:nvPr/>
          </p:nvSpPr>
          <p:spPr>
            <a:xfrm>
              <a:off x="1230186" y="729467"/>
              <a:ext cx="2380492" cy="13300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1"/>
            <p:cNvSpPr txBox="1"/>
            <p:nvPr/>
          </p:nvSpPr>
          <p:spPr>
            <a:xfrm>
              <a:off x="1269141" y="768422"/>
              <a:ext cx="2302582" cy="12521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«Славянский базар в Витебске»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1"/>
            <p:cNvSpPr/>
            <p:nvPr/>
          </p:nvSpPr>
          <p:spPr>
            <a:xfrm rot="-5400000">
              <a:off x="4188665" y="1218316"/>
              <a:ext cx="1603351" cy="498758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1"/>
            <p:cNvSpPr/>
            <p:nvPr/>
          </p:nvSpPr>
          <p:spPr>
            <a:xfrm>
              <a:off x="3800094" y="1008"/>
              <a:ext cx="2380492" cy="13300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1"/>
            <p:cNvSpPr txBox="1"/>
            <p:nvPr/>
          </p:nvSpPr>
          <p:spPr>
            <a:xfrm>
              <a:off x="3839049" y="39963"/>
              <a:ext cx="2302582" cy="12521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«Золотой шлягер» в Могилёве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1"/>
            <p:cNvSpPr/>
            <p:nvPr/>
          </p:nvSpPr>
          <p:spPr>
            <a:xfrm rot="-2147429">
              <a:off x="5807969" y="1711164"/>
              <a:ext cx="1907637" cy="498758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1"/>
            <p:cNvSpPr/>
            <p:nvPr/>
          </p:nvSpPr>
          <p:spPr>
            <a:xfrm>
              <a:off x="6345241" y="737717"/>
              <a:ext cx="2380492" cy="13300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1"/>
            <p:cNvSpPr txBox="1"/>
            <p:nvPr/>
          </p:nvSpPr>
          <p:spPr>
            <a:xfrm>
              <a:off x="6384196" y="776672"/>
              <a:ext cx="2302582" cy="12521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«Белорусская музыкальная осень» в Минске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1"/>
            <p:cNvSpPr/>
            <p:nvPr/>
          </p:nvSpPr>
          <p:spPr>
            <a:xfrm rot="8446">
              <a:off x="6467527" y="2994271"/>
              <a:ext cx="1887237" cy="498758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1"/>
            <p:cNvSpPr/>
            <p:nvPr/>
          </p:nvSpPr>
          <p:spPr>
            <a:xfrm>
              <a:off x="7164515" y="2580957"/>
              <a:ext cx="2380492" cy="13300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1"/>
            <p:cNvSpPr txBox="1"/>
            <p:nvPr/>
          </p:nvSpPr>
          <p:spPr>
            <a:xfrm>
              <a:off x="7203470" y="2619912"/>
              <a:ext cx="2302582" cy="12521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«Палескі карагод» в Пинске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descr="ÐÐ±ÑÐµÐºÑÑ ÐÑÐµÐ¼Ð¸ÑÐ½Ð¾Ð³Ð¾ Ð½Ð°ÑÐ»ÐµÐ´Ð¸Ñ Ð®ÐÐÐ¡ÐÐ Ð² ÐÑÐºÐ¾Ð²Ðµ | ÐÐ¾Ð¼Ð¸ÑÐµÑ Ð¿Ð¾ Ð¾ÑÑÐ°Ð½Ðµ Ð¾Ð±ÑÐµÐºÑÐ¾Ð²  ÐºÑÐ»ÑÑÑÑÐ½Ð¾Ð³Ð¾ Ð½Ð°ÑÐ»ÐµÐ´Ð¸Ñ ÐÑÐºÐ¾Ð²ÑÐºÐ¾Ð¹ Ð¾Ð±Ð»Ð°ÑÑÐ¸" id="328" name="Google Shape;32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70688" y="1457865"/>
            <a:ext cx="4914894" cy="491489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29" name="Google Shape;329;p12"/>
          <p:cNvSpPr txBox="1"/>
          <p:nvPr/>
        </p:nvSpPr>
        <p:spPr>
          <a:xfrm>
            <a:off x="6170688" y="6461185"/>
            <a:ext cx="4914894" cy="30043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Комитета всемирного наследия ЮНЕСКО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0" name="Google Shape;330;p12"/>
          <p:cNvGrpSpPr/>
          <p:nvPr/>
        </p:nvGrpSpPr>
        <p:grpSpPr>
          <a:xfrm>
            <a:off x="1104900" y="1457866"/>
            <a:ext cx="4950843" cy="1647644"/>
            <a:chOff x="67" y="2742038"/>
            <a:chExt cx="4010278" cy="2634131"/>
          </a:xfrm>
        </p:grpSpPr>
        <p:sp>
          <p:nvSpPr>
            <p:cNvPr id="331" name="Google Shape;331;p1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Всемирное наследие ЮНЕСКО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природные или созданные человеком объекты, приори- тетными задачами по отношению к которым является их сохранение и популяризация в си- лу особой культурной, исторической или эко- логической значимости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grpSp>
        <p:nvGrpSpPr>
          <p:cNvPr id="339" name="Google Shape;339;p13"/>
          <p:cNvGrpSpPr/>
          <p:nvPr/>
        </p:nvGrpSpPr>
        <p:grpSpPr>
          <a:xfrm>
            <a:off x="1110062" y="2223468"/>
            <a:ext cx="9970356" cy="2022873"/>
            <a:chOff x="5162" y="748351"/>
            <a:chExt cx="9970356" cy="2022873"/>
          </a:xfrm>
        </p:grpSpPr>
        <p:sp>
          <p:nvSpPr>
            <p:cNvPr id="340" name="Google Shape;340;p13"/>
            <p:cNvSpPr/>
            <p:nvPr/>
          </p:nvSpPr>
          <p:spPr>
            <a:xfrm>
              <a:off x="4990341" y="1242293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1" name="Google Shape;341;p13"/>
            <p:cNvSpPr/>
            <p:nvPr/>
          </p:nvSpPr>
          <p:spPr>
            <a:xfrm>
              <a:off x="4990341" y="1242293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2" name="Google Shape;342;p13"/>
            <p:cNvSpPr/>
            <p:nvPr/>
          </p:nvSpPr>
          <p:spPr>
            <a:xfrm>
              <a:off x="3687519" y="1242293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3"/>
            <p:cNvSpPr/>
            <p:nvPr/>
          </p:nvSpPr>
          <p:spPr>
            <a:xfrm>
              <a:off x="1081875" y="1242293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13"/>
            <p:cNvSpPr/>
            <p:nvPr/>
          </p:nvSpPr>
          <p:spPr>
            <a:xfrm>
              <a:off x="1596522" y="748351"/>
              <a:ext cx="6787637" cy="4939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3"/>
            <p:cNvSpPr txBox="1"/>
            <p:nvPr/>
          </p:nvSpPr>
          <p:spPr>
            <a:xfrm>
              <a:off x="1596522" y="748351"/>
              <a:ext cx="6787637" cy="4939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Белорусские объекты Всемирного наследия ЮНЕСКО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5162" y="1694512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3"/>
            <p:cNvSpPr txBox="1"/>
            <p:nvPr/>
          </p:nvSpPr>
          <p:spPr>
            <a:xfrm>
              <a:off x="5162" y="1694512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Национальный парк «Беловежская пуща»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2610806" y="1694512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3"/>
            <p:cNvSpPr txBox="1"/>
            <p:nvPr/>
          </p:nvSpPr>
          <p:spPr>
            <a:xfrm>
              <a:off x="2610806" y="1694512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Замковый комплекс «Мир»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5216450" y="1694512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3"/>
            <p:cNvSpPr txBox="1"/>
            <p:nvPr/>
          </p:nvSpPr>
          <p:spPr>
            <a:xfrm>
              <a:off x="5216450" y="1694512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Архитектурно-куль-турный комплекс резиденции Радзи- виллов в Несвиже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7822094" y="1694512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3"/>
            <p:cNvSpPr txBox="1"/>
            <p:nvPr/>
          </p:nvSpPr>
          <p:spPr>
            <a:xfrm>
              <a:off x="7822094" y="1694512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Пункты геодезической Дуги Струве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54" name="Google Shape;3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ÐÑÐ³Ð° Ð¡ÑÑÑÐ²Ðµ â ÐÐ¸ÐºÐ¸Ð¿ÐµÐ´Ð¸Ñ" id="356" name="Google Shape;356;p13"/>
          <p:cNvPicPr preferRelativeResize="0"/>
          <p:nvPr/>
        </p:nvPicPr>
        <p:blipFill rotWithShape="1">
          <a:blip r:embed="rId4">
            <a:alphaModFix/>
          </a:blip>
          <a:srcRect b="22972" l="1221" r="1981" t="46683"/>
          <a:stretch/>
        </p:blipFill>
        <p:spPr>
          <a:xfrm>
            <a:off x="8960021" y="4382219"/>
            <a:ext cx="2118817" cy="133445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357" name="Google Shape;357;p13"/>
          <p:cNvPicPr preferRelativeResize="0"/>
          <p:nvPr/>
        </p:nvPicPr>
        <p:blipFill rotWithShape="1">
          <a:blip r:embed="rId5">
            <a:alphaModFix/>
          </a:blip>
          <a:srcRect b="5988" l="0" r="0" t="0"/>
          <a:stretch/>
        </p:blipFill>
        <p:spPr>
          <a:xfrm>
            <a:off x="6330873" y="4382220"/>
            <a:ext cx="2156980" cy="135434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Ð°Ð¼ÐºÐ¾Ð²ÑÐ¹ ÐºÐ¾Ð¼Ð¿Ð»ÐµÐºÑ ÐÐ¸Ñ Ð¾ÑÐºÑÐ¾ÐµÑÑÑ 10 Ð´ÐµÐºÐ°Ð±ÑÑ" id="358" name="Google Shape;358;p13"/>
          <p:cNvPicPr preferRelativeResize="0"/>
          <p:nvPr/>
        </p:nvPicPr>
        <p:blipFill rotWithShape="1">
          <a:blip r:embed="rId6">
            <a:alphaModFix/>
          </a:blip>
          <a:srcRect b="0" l="0" r="0" t="8024"/>
          <a:stretch/>
        </p:blipFill>
        <p:spPr>
          <a:xfrm>
            <a:off x="3685804" y="4382219"/>
            <a:ext cx="2172901" cy="138416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ÑÐ·ÑÐ²Ñ Ð¾ ÐÐµÐ»Ð¾Ð²ÐµÐ¶ÑÐºÐ°Ñ Ð¿ÑÑÐ° (ÐÐµÐ»Ð°ÑÑÑÑ, Ð´. ÐÐ°Ð¼ÐµÐ½ÑÐºÐ¸)" id="359" name="Google Shape;359;p13"/>
          <p:cNvPicPr preferRelativeResize="0"/>
          <p:nvPr/>
        </p:nvPicPr>
        <p:blipFill rotWithShape="1">
          <a:blip r:embed="rId7">
            <a:alphaModFix/>
          </a:blip>
          <a:srcRect b="12971" l="0" r="0" t="23001"/>
          <a:stretch/>
        </p:blipFill>
        <p:spPr>
          <a:xfrm>
            <a:off x="1104900" y="4362565"/>
            <a:ext cx="2176636" cy="139365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Google Shape;36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grpSp>
        <p:nvGrpSpPr>
          <p:cNvPr id="366" name="Google Shape;366;p14"/>
          <p:cNvGrpSpPr/>
          <p:nvPr/>
        </p:nvGrpSpPr>
        <p:grpSpPr>
          <a:xfrm>
            <a:off x="1110062" y="3157301"/>
            <a:ext cx="9970356" cy="2915726"/>
            <a:chOff x="5162" y="301925"/>
            <a:chExt cx="9970356" cy="2915726"/>
          </a:xfrm>
        </p:grpSpPr>
        <p:sp>
          <p:nvSpPr>
            <p:cNvPr id="367" name="Google Shape;367;p14"/>
            <p:cNvSpPr/>
            <p:nvPr/>
          </p:nvSpPr>
          <p:spPr>
            <a:xfrm>
              <a:off x="4990341" y="795867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8" name="Google Shape;368;p14"/>
            <p:cNvSpPr/>
            <p:nvPr/>
          </p:nvSpPr>
          <p:spPr>
            <a:xfrm>
              <a:off x="4990341" y="795867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14"/>
            <p:cNvSpPr/>
            <p:nvPr/>
          </p:nvSpPr>
          <p:spPr>
            <a:xfrm>
              <a:off x="3687519" y="795867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14"/>
            <p:cNvSpPr/>
            <p:nvPr/>
          </p:nvSpPr>
          <p:spPr>
            <a:xfrm>
              <a:off x="1081875" y="795867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1" name="Google Shape;371;p14"/>
            <p:cNvSpPr/>
            <p:nvPr/>
          </p:nvSpPr>
          <p:spPr>
            <a:xfrm>
              <a:off x="362943" y="301925"/>
              <a:ext cx="9254795" cy="4939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4"/>
            <p:cNvSpPr txBox="1"/>
            <p:nvPr/>
          </p:nvSpPr>
          <p:spPr>
            <a:xfrm>
              <a:off x="362943" y="301925"/>
              <a:ext cx="9254795" cy="4939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Белорусские объекты нематериального культурного наследия ЮНЕСКО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5162" y="1248086"/>
              <a:ext cx="2153424" cy="1969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4"/>
            <p:cNvSpPr txBox="1"/>
            <p:nvPr/>
          </p:nvSpPr>
          <p:spPr>
            <a:xfrm>
              <a:off x="5162" y="1248086"/>
              <a:ext cx="2153424" cy="1969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Будславский фест – традиционное шес- твие в честь Буд- славской иконы Бо- жией Матери в аг- рогородке Будслав (Мядельский р-н Минской обл.)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2610806" y="1248086"/>
              <a:ext cx="2153424" cy="1969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4"/>
            <p:cNvSpPr txBox="1"/>
            <p:nvPr/>
          </p:nvSpPr>
          <p:spPr>
            <a:xfrm>
              <a:off x="2610806" y="1248086"/>
              <a:ext cx="2153424" cy="1969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Колядные цари – традиционный народный праздник в д. Семежево (Копыльский р-н Минской обл.)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5216450" y="1248086"/>
              <a:ext cx="2153424" cy="1969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4"/>
            <p:cNvSpPr txBox="1"/>
            <p:nvPr/>
          </p:nvSpPr>
          <p:spPr>
            <a:xfrm>
              <a:off x="5216450" y="1248086"/>
              <a:ext cx="2153424" cy="1969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бортничества Беларуси и Польши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7822094" y="1248086"/>
              <a:ext cx="2153424" cy="1969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4"/>
            <p:cNvSpPr txBox="1"/>
            <p:nvPr/>
          </p:nvSpPr>
          <p:spPr>
            <a:xfrm>
              <a:off x="7822094" y="1248086"/>
              <a:ext cx="2153424" cy="1969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Юрьевский хоровод – традиционный народный праздник в д. Погост (Житковичский р-н Гомельской обл.)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81" name="Google Shape;38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3" name="Google Shape;383;p14"/>
          <p:cNvGrpSpPr/>
          <p:nvPr/>
        </p:nvGrpSpPr>
        <p:grpSpPr>
          <a:xfrm>
            <a:off x="1104900" y="1635747"/>
            <a:ext cx="9980682" cy="1112806"/>
            <a:chOff x="67" y="2742038"/>
            <a:chExt cx="4010278" cy="2634131"/>
          </a:xfrm>
        </p:grpSpPr>
        <p:sp>
          <p:nvSpPr>
            <p:cNvPr id="384" name="Google Shape;384;p1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Список нематериального культурного наследия человечества ЮНЕСКО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(«живое насле- дие») включает обычаи, формы представления и выражения, знания и навыки, передаваемые общинами из поколения в поколение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id="392" name="Google Shape;39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94" name="Google Shape;394;p15"/>
          <p:cNvGraphicFramePr/>
          <p:nvPr/>
        </p:nvGraphicFramePr>
        <p:xfrm>
          <a:off x="1104900" y="12686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{E3CA6D52-5CC7-495E-9741-48394F522FE1}</a:tableStyleId>
              </a:tblPr>
              <a:tblGrid>
                <a:gridCol w="4433250"/>
                <a:gridCol w="5547425"/>
              </a:tblGrid>
              <a:tr h="327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 культуры на белорусских банкнотах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</a:tr>
              <a:tr h="2424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Белая (Каменецкая) вежа, расположенная в Камен- це Брестской области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154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Коллаж, посвящённый первым славянским поселе- ниям (фрагмент кожаного пояса, деревянное коле- со, изображение древнего детинца «Берестье»)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5 Belarus 2009 front.jpg" id="395" name="Google Shape;395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0486" y="1764827"/>
            <a:ext cx="4243897" cy="22660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Belarus 2009 back.jpg" id="396" name="Google Shape;396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70485" y="4160545"/>
            <a:ext cx="4243897" cy="2266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id="403" name="Google Shape;40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05" name="Google Shape;405;p16"/>
          <p:cNvGraphicFramePr/>
          <p:nvPr/>
        </p:nvGraphicFramePr>
        <p:xfrm>
          <a:off x="1104900" y="12686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{E3CA6D52-5CC7-495E-9741-48394F522FE1}</a:tableStyleId>
              </a:tblPr>
              <a:tblGrid>
                <a:gridCol w="4433250"/>
                <a:gridCol w="5547425"/>
              </a:tblGrid>
              <a:tr h="327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 культуры на белорусских банкнотах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</a:tr>
              <a:tr h="2424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Спасо-Преображенская церковь, расположенная в Полоцке Витебской области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154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Коллаж, посвящённый просветительству и книго- печатанию (знак Франциска Скорины, Крест Ев- фросиньи Полоцкой, фрагмент орнамента, книги)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10 Belarus 2009 front.jpg" id="406" name="Google Shape;40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0485" y="1768578"/>
            <a:ext cx="4243897" cy="21956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0 Belarus 2009 back.jpg" id="407" name="Google Shape;407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70485" y="4171949"/>
            <a:ext cx="4243897" cy="2187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id="414" name="Google Shape;41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16" name="Google Shape;416;p17"/>
          <p:cNvGraphicFramePr/>
          <p:nvPr/>
        </p:nvGraphicFramePr>
        <p:xfrm>
          <a:off x="1104900" y="12686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{E3CA6D52-5CC7-495E-9741-48394F522FE1}</a:tableStyleId>
              </a:tblPr>
              <a:tblGrid>
                <a:gridCol w="4433250"/>
                <a:gridCol w="5547425"/>
              </a:tblGrid>
              <a:tr h="327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 культуры на белорусских банкнотах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</a:tr>
              <a:tr h="2424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Дворец Румянцевых и Паскевичей в Гомеле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154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Коллаж, посвящённый теме духовности (колокол, Туровское Евангелие, древний город Туров, фраг- мент резьбы)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20 Belarus 2009 back.jpg" id="417" name="Google Shape;41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0485" y="4181475"/>
            <a:ext cx="4243897" cy="21257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 Belarus 2009 front.jpg" id="418" name="Google Shape;41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70485" y="1822819"/>
            <a:ext cx="4243897" cy="2134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Google Shape;42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id="425" name="Google Shape;4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27" name="Google Shape;427;p18"/>
          <p:cNvGraphicFramePr/>
          <p:nvPr/>
        </p:nvGraphicFramePr>
        <p:xfrm>
          <a:off x="1104900" y="12686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{E3CA6D52-5CC7-495E-9741-48394F522FE1}</a:tableStyleId>
              </a:tblPr>
              <a:tblGrid>
                <a:gridCol w="4433250"/>
                <a:gridCol w="5547425"/>
              </a:tblGrid>
              <a:tr h="327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 культуры на белорусских банкнотах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</a:tr>
              <a:tr h="2424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Мирский замок, расположенный в г.п. Мир Грод- ненской области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154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Коллаж, посвящённый теме искусства (лира и лав- ровые ветви, перо, бумага, нотный стан)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50 Belarus 2009 front.jpg" id="428" name="Google Shape;42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0484" y="1815757"/>
            <a:ext cx="4243897" cy="20707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0 Belarus 2009 back.jpg" id="429" name="Google Shape;429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70484" y="4239486"/>
            <a:ext cx="4243897" cy="2073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Историческая память белорусского народа.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политики Республики Беларусь в области культуры.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id="436" name="Google Shape;43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38" name="Google Shape;438;p19"/>
          <p:cNvGraphicFramePr/>
          <p:nvPr/>
        </p:nvGraphicFramePr>
        <p:xfrm>
          <a:off x="1104900" y="12686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{E3CA6D52-5CC7-495E-9741-48394F522FE1}</a:tableStyleId>
              </a:tblPr>
              <a:tblGrid>
                <a:gridCol w="4433250"/>
                <a:gridCol w="5547425"/>
              </a:tblGrid>
              <a:tr h="327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 культуры на белорусских банкнотах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</a:tr>
              <a:tr h="2424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Замок Радзивиллов, расположенный в Несвиже Минской области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154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Коллаж, посвящённый теме театра и народных праздников (скрипка, бубен, жалейка и символы народных праздников: «Калядная зорка», коза, театр «Батлейка»)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100 Belarus 2009 front.jpg" id="439" name="Google Shape;43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0484" y="1871661"/>
            <a:ext cx="4243897" cy="20321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00 Belarus 2009 back.jpg" id="440" name="Google Shape;440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70484" y="4287328"/>
            <a:ext cx="4249893" cy="2028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Google Shape;44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id="447" name="Google Shape;44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49" name="Google Shape;449;p20"/>
          <p:cNvGraphicFramePr/>
          <p:nvPr/>
        </p:nvGraphicFramePr>
        <p:xfrm>
          <a:off x="1104900" y="12686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{E3CA6D52-5CC7-495E-9741-48394F522FE1}</a:tableStyleId>
              </a:tblPr>
              <a:tblGrid>
                <a:gridCol w="4433250"/>
                <a:gridCol w="5547425"/>
              </a:tblGrid>
              <a:tr h="327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 культуры на белорусских банкнотах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</a:tr>
              <a:tr h="2424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Могилёвский областной художественный музей имени П.В.Масленикова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154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Коллаж, посвящённый теме ремесла и градострои- тельства (золотой ключ и печать г. Могилёва, каф- ля (печной изразец), фрагменты кованой решётки)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200 Belarus 2009 front.jpg" id="450" name="Google Shape;450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0484" y="1889342"/>
            <a:ext cx="4249893" cy="19609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0 Belarus 2009 back.jpg" id="451" name="Google Shape;451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70484" y="4284993"/>
            <a:ext cx="4249893" cy="1960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" name="Google Shape;45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8661" y="4731590"/>
            <a:ext cx="417948" cy="43236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pic>
        <p:nvPicPr>
          <p:cNvPr id="458" name="Google Shape;45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3" y="5098211"/>
            <a:ext cx="276225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7404" y="4812461"/>
            <a:ext cx="276225" cy="28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60" name="Google Shape;460;p21"/>
          <p:cNvGraphicFramePr/>
          <p:nvPr/>
        </p:nvGraphicFramePr>
        <p:xfrm>
          <a:off x="1104900" y="12686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{E3CA6D52-5CC7-495E-9741-48394F522FE1}</a:tableStyleId>
              </a:tblPr>
              <a:tblGrid>
                <a:gridCol w="4433250"/>
                <a:gridCol w="5547425"/>
              </a:tblGrid>
              <a:tr h="327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 культуры на белорусских банкнотах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</a:tr>
              <a:tr h="2424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Национальная библиотека Республики Беларусь, расположенная в Минске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154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Коллаж, посвящённый теме литературы (перо, чернильница, обложки книг, лист папоротника)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500 Belarus 2009 front.jpg" id="461" name="Google Shape;461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0484" y="1939089"/>
            <a:ext cx="4249893" cy="19311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00 Belarus 2009 back.jpg" id="462" name="Google Shape;462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70484" y="4306691"/>
            <a:ext cx="4249893" cy="1924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9" name="Google Shape;469;p22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§23, п. 1.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70" name="Google Shape;47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Историческая память белорусского народа</a:t>
            </a:r>
            <a:endParaRPr sz="4000"/>
          </a:p>
        </p:txBody>
      </p:sp>
      <p:pic>
        <p:nvPicPr>
          <p:cNvPr id="139" name="Google Shape;139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28775"/>
            <a:ext cx="9980675" cy="5380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3ccce5c8c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политики Республики Беларусь в области культуры</a:t>
            </a:r>
            <a:endParaRPr/>
          </a:p>
        </p:txBody>
      </p:sp>
      <p:grpSp>
        <p:nvGrpSpPr>
          <p:cNvPr id="145" name="Google Shape;145;g313ccce5c8c_0_0"/>
          <p:cNvGrpSpPr/>
          <p:nvPr/>
        </p:nvGrpSpPr>
        <p:grpSpPr>
          <a:xfrm>
            <a:off x="1104900" y="1493499"/>
            <a:ext cx="9981084" cy="732252"/>
            <a:chOff x="67" y="2742038"/>
            <a:chExt cx="4010400" cy="2634000"/>
          </a:xfrm>
        </p:grpSpPr>
        <p:sp>
          <p:nvSpPr>
            <p:cNvPr id="146" name="Google Shape;146;g313ccce5c8c_0_0"/>
            <p:cNvSpPr/>
            <p:nvPr/>
          </p:nvSpPr>
          <p:spPr>
            <a:xfrm>
              <a:off x="67" y="2742038"/>
              <a:ext cx="4010400" cy="26340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g313ccce5c8c_0_0"/>
            <p:cNvSpPr txBox="1"/>
            <p:nvPr/>
          </p:nvSpPr>
          <p:spPr>
            <a:xfrm>
              <a:off x="67" y="2742038"/>
              <a:ext cx="4010400" cy="26340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материальных и духовных ценностей нации, а также способов взаимодействия с природой и обществом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8" name="Google Shape;148;g313ccce5c8c_0_0"/>
          <p:cNvGrpSpPr/>
          <p:nvPr/>
        </p:nvGrpSpPr>
        <p:grpSpPr>
          <a:xfrm>
            <a:off x="1532323" y="2469234"/>
            <a:ext cx="9117592" cy="4111580"/>
            <a:chOff x="427423" y="1008"/>
            <a:chExt cx="9117592" cy="4111580"/>
          </a:xfrm>
        </p:grpSpPr>
        <p:sp>
          <p:nvSpPr>
            <p:cNvPr id="149" name="Google Shape;149;g313ccce5c8c_0_0"/>
            <p:cNvSpPr/>
            <p:nvPr/>
          </p:nvSpPr>
          <p:spPr>
            <a:xfrm>
              <a:off x="3622980" y="2362688"/>
              <a:ext cx="2734800" cy="1749900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g313ccce5c8c_0_0"/>
            <p:cNvSpPr txBox="1"/>
            <p:nvPr/>
          </p:nvSpPr>
          <p:spPr>
            <a:xfrm>
              <a:off x="4023470" y="2618974"/>
              <a:ext cx="1933800" cy="1237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Компоненты национальной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g313ccce5c8c_0_0"/>
            <p:cNvSpPr/>
            <p:nvPr/>
          </p:nvSpPr>
          <p:spPr>
            <a:xfrm rot="-10783130">
              <a:off x="1617594" y="2976294"/>
              <a:ext cx="1895123" cy="498906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g313ccce5c8c_0_0"/>
            <p:cNvSpPr/>
            <p:nvPr/>
          </p:nvSpPr>
          <p:spPr>
            <a:xfrm>
              <a:off x="427423" y="2556184"/>
              <a:ext cx="2380500" cy="13299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g313ccce5c8c_0_0"/>
            <p:cNvSpPr txBox="1"/>
            <p:nvPr/>
          </p:nvSpPr>
          <p:spPr>
            <a:xfrm>
              <a:off x="466378" y="2595139"/>
              <a:ext cx="2302500" cy="1252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общее историческое прошлое (культурно- историческая память)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g313ccce5c8c_0_0"/>
            <p:cNvSpPr/>
            <p:nvPr/>
          </p:nvSpPr>
          <p:spPr>
            <a:xfrm rot="-8661341">
              <a:off x="2239556" y="1707580"/>
              <a:ext cx="1929982" cy="498773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g313ccce5c8c_0_0"/>
            <p:cNvSpPr/>
            <p:nvPr/>
          </p:nvSpPr>
          <p:spPr>
            <a:xfrm>
              <a:off x="1230186" y="729467"/>
              <a:ext cx="2380500" cy="13299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g313ccce5c8c_0_0"/>
            <p:cNvSpPr txBox="1"/>
            <p:nvPr/>
          </p:nvSpPr>
          <p:spPr>
            <a:xfrm>
              <a:off x="1269141" y="768422"/>
              <a:ext cx="2302500" cy="1252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материальные и духовные ценности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g313ccce5c8c_0_0"/>
            <p:cNvSpPr/>
            <p:nvPr/>
          </p:nvSpPr>
          <p:spPr>
            <a:xfrm rot="-5400000">
              <a:off x="4188662" y="1218171"/>
              <a:ext cx="1603500" cy="49890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g313ccce5c8c_0_0"/>
            <p:cNvSpPr/>
            <p:nvPr/>
          </p:nvSpPr>
          <p:spPr>
            <a:xfrm>
              <a:off x="3800094" y="1008"/>
              <a:ext cx="2380500" cy="13299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g313ccce5c8c_0_0"/>
            <p:cNvSpPr txBox="1"/>
            <p:nvPr/>
          </p:nvSpPr>
          <p:spPr>
            <a:xfrm>
              <a:off x="3839049" y="39963"/>
              <a:ext cx="2302500" cy="1252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национальный язык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g313ccce5c8c_0_0"/>
            <p:cNvSpPr/>
            <p:nvPr/>
          </p:nvSpPr>
          <p:spPr>
            <a:xfrm rot="-2147532">
              <a:off x="5807906" y="1711166"/>
              <a:ext cx="1907677" cy="498811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g313ccce5c8c_0_0"/>
            <p:cNvSpPr/>
            <p:nvPr/>
          </p:nvSpPr>
          <p:spPr>
            <a:xfrm>
              <a:off x="6345241" y="737717"/>
              <a:ext cx="2380500" cy="13299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g313ccce5c8c_0_0"/>
            <p:cNvSpPr txBox="1"/>
            <p:nvPr/>
          </p:nvSpPr>
          <p:spPr>
            <a:xfrm>
              <a:off x="6384196" y="776672"/>
              <a:ext cx="2302500" cy="1252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организации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g313ccce5c8c_0_0"/>
            <p:cNvSpPr/>
            <p:nvPr/>
          </p:nvSpPr>
          <p:spPr>
            <a:xfrm rot="8197">
              <a:off x="6467540" y="2994203"/>
              <a:ext cx="1887305" cy="498901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g313ccce5c8c_0_0"/>
            <p:cNvSpPr/>
            <p:nvPr/>
          </p:nvSpPr>
          <p:spPr>
            <a:xfrm>
              <a:off x="7164515" y="2580957"/>
              <a:ext cx="2380500" cy="13299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g313ccce5c8c_0_0"/>
            <p:cNvSpPr txBox="1"/>
            <p:nvPr/>
          </p:nvSpPr>
          <p:spPr>
            <a:xfrm>
              <a:off x="7203470" y="2619912"/>
              <a:ext cx="2302500" cy="1252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 взаимодействия: обычаи, традиции, мораль, религия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политики Республики Беларусь в области культуры</a:t>
            </a:r>
            <a:endParaRPr/>
          </a:p>
        </p:txBody>
      </p:sp>
      <p:grpSp>
        <p:nvGrpSpPr>
          <p:cNvPr id="171" name="Google Shape;171;p4"/>
          <p:cNvGrpSpPr/>
          <p:nvPr/>
        </p:nvGrpSpPr>
        <p:grpSpPr>
          <a:xfrm>
            <a:off x="1104900" y="1493411"/>
            <a:ext cx="6227553" cy="2630016"/>
            <a:chOff x="67" y="2742038"/>
            <a:chExt cx="4010278" cy="2634131"/>
          </a:xfrm>
        </p:grpSpPr>
        <p:sp>
          <p:nvSpPr>
            <p:cNvPr id="172" name="Google Shape;172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51.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Каждый имеет право на участие в культурной жизни. Это право обеспечивается общедоступностью цен- ностей отечественной и мировой культуры, находящихся в государственных и общественных фондах, развитием сети культурно-просветительских учреждений. Свобода худо- жественного, научного, технического творчества и препо- давания гарантируется. Интеллектуальная собственность охраняется законом. Государство содействует развитию культуры, научных и технических исследований на благо общих интересов.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ÑÐ¿Ð¸ÑÑ ÐÐ¾Ð½ÑÑÐ¸ÑÑÑÐ¸Ñ Ð ÐµÑÐ¿ÑÐ±Ð»Ð¸ÐºÐ¸ ÐÐµÐ»Ð°ÑÑÑÑ" id="174" name="Google Shape;174;p4"/>
          <p:cNvPicPr preferRelativeResize="0"/>
          <p:nvPr/>
        </p:nvPicPr>
        <p:blipFill rotWithShape="1">
          <a:blip r:embed="rId3">
            <a:alphaModFix/>
          </a:blip>
          <a:srcRect b="1262" l="1237" r="1508" t="574"/>
          <a:stretch/>
        </p:blipFill>
        <p:spPr>
          <a:xfrm>
            <a:off x="7490286" y="1388853"/>
            <a:ext cx="3595295" cy="537783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5" name="Google Shape;175;p4"/>
          <p:cNvSpPr txBox="1"/>
          <p:nvPr/>
        </p:nvSpPr>
        <p:spPr>
          <a:xfrm>
            <a:off x="3726035" y="6452693"/>
            <a:ext cx="3764250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/>
          </a:p>
        </p:txBody>
      </p:sp>
      <p:grpSp>
        <p:nvGrpSpPr>
          <p:cNvPr id="176" name="Google Shape;176;p4"/>
          <p:cNvGrpSpPr/>
          <p:nvPr/>
        </p:nvGrpSpPr>
        <p:grpSpPr>
          <a:xfrm>
            <a:off x="1104899" y="4261448"/>
            <a:ext cx="6227553" cy="612475"/>
            <a:chOff x="67" y="2742038"/>
            <a:chExt cx="4010278" cy="2634131"/>
          </a:xfrm>
        </p:grpSpPr>
        <p:sp>
          <p:nvSpPr>
            <p:cNvPr id="177" name="Google Shape;177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54.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Каждый обязан беречь историко-культурное, духовное наследие и другие национальные ценности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политики Республики Беларусь в области культуры</a:t>
            </a:r>
            <a:endParaRPr/>
          </a:p>
        </p:txBody>
      </p:sp>
      <p:grpSp>
        <p:nvGrpSpPr>
          <p:cNvPr id="184" name="Google Shape;184;p5"/>
          <p:cNvGrpSpPr/>
          <p:nvPr/>
        </p:nvGrpSpPr>
        <p:grpSpPr>
          <a:xfrm>
            <a:off x="1629898" y="1406750"/>
            <a:ext cx="8930685" cy="5286703"/>
            <a:chOff x="524998" y="644"/>
            <a:chExt cx="8930685" cy="5286703"/>
          </a:xfrm>
        </p:grpSpPr>
        <p:sp>
          <p:nvSpPr>
            <p:cNvPr id="185" name="Google Shape;185;p5"/>
            <p:cNvSpPr/>
            <p:nvPr/>
          </p:nvSpPr>
          <p:spPr>
            <a:xfrm>
              <a:off x="524998" y="644"/>
              <a:ext cx="4562648" cy="6219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543215" y="18861"/>
              <a:ext cx="4526214" cy="5855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цели государственной политики в области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981263" y="622609"/>
              <a:ext cx="456264" cy="4664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8" name="Google Shape;188;p5"/>
            <p:cNvSpPr/>
            <p:nvPr/>
          </p:nvSpPr>
          <p:spPr>
            <a:xfrm>
              <a:off x="1437528" y="778100"/>
              <a:ext cx="8018155" cy="6219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1455745" y="796317"/>
              <a:ext cx="7981721" cy="5855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и защита конституционного права каждого на участие в куль- турной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981263" y="622609"/>
              <a:ext cx="456264" cy="12439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5"/>
            <p:cNvSpPr/>
            <p:nvPr/>
          </p:nvSpPr>
          <p:spPr>
            <a:xfrm>
              <a:off x="1437528" y="1555557"/>
              <a:ext cx="8018155" cy="6219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1455745" y="1573774"/>
              <a:ext cx="7981721" cy="5855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установление гарантий свободы художественного творчества и другой творческой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981263" y="622609"/>
              <a:ext cx="456264" cy="20213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5"/>
            <p:cNvSpPr/>
            <p:nvPr/>
          </p:nvSpPr>
          <p:spPr>
            <a:xfrm>
              <a:off x="1437528" y="2333013"/>
              <a:ext cx="8018155" cy="6219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 txBox="1"/>
            <p:nvPr/>
          </p:nvSpPr>
          <p:spPr>
            <a:xfrm>
              <a:off x="1455745" y="2351230"/>
              <a:ext cx="7981721" cy="5855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содействие сохранению, развитию и распространению культуры на благо интересов человека и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981263" y="622609"/>
              <a:ext cx="456264" cy="27988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5"/>
            <p:cNvSpPr/>
            <p:nvPr/>
          </p:nvSpPr>
          <p:spPr>
            <a:xfrm>
              <a:off x="1437528" y="3110469"/>
              <a:ext cx="8018155" cy="6219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5"/>
            <p:cNvSpPr txBox="1"/>
            <p:nvPr/>
          </p:nvSpPr>
          <p:spPr>
            <a:xfrm>
              <a:off x="1455745" y="3128686"/>
              <a:ext cx="7981721" cy="5855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защита работников культуры и творческих работников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5"/>
            <p:cNvSpPr/>
            <p:nvPr/>
          </p:nvSpPr>
          <p:spPr>
            <a:xfrm>
              <a:off x="981263" y="622609"/>
              <a:ext cx="456264" cy="35762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5"/>
            <p:cNvSpPr/>
            <p:nvPr/>
          </p:nvSpPr>
          <p:spPr>
            <a:xfrm>
              <a:off x="1437528" y="3887926"/>
              <a:ext cx="8018155" cy="6219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 txBox="1"/>
            <p:nvPr/>
          </p:nvSpPr>
          <p:spPr>
            <a:xfrm>
              <a:off x="1455745" y="3906143"/>
              <a:ext cx="7981721" cy="5855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общественной морали, утверждение гуманистических идей и высо- ких нравственных начал в общественной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981263" y="622609"/>
              <a:ext cx="456264" cy="43537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5"/>
            <p:cNvSpPr/>
            <p:nvPr/>
          </p:nvSpPr>
          <p:spPr>
            <a:xfrm>
              <a:off x="1437528" y="4665382"/>
              <a:ext cx="8016722" cy="6219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5"/>
            <p:cNvSpPr txBox="1"/>
            <p:nvPr/>
          </p:nvSpPr>
          <p:spPr>
            <a:xfrm>
              <a:off x="1455745" y="4683599"/>
              <a:ext cx="7980288" cy="5855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международного сотрудничества в области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политики Республики Беларусь в области культуры</a:t>
            </a:r>
            <a:endParaRPr/>
          </a:p>
        </p:txBody>
      </p:sp>
      <p:grpSp>
        <p:nvGrpSpPr>
          <p:cNvPr id="210" name="Google Shape;210;p6"/>
          <p:cNvGrpSpPr/>
          <p:nvPr/>
        </p:nvGrpSpPr>
        <p:grpSpPr>
          <a:xfrm>
            <a:off x="1111047" y="1463594"/>
            <a:ext cx="9968387" cy="5173015"/>
            <a:chOff x="6147" y="57488"/>
            <a:chExt cx="9968387" cy="5173015"/>
          </a:xfrm>
        </p:grpSpPr>
        <p:sp>
          <p:nvSpPr>
            <p:cNvPr id="211" name="Google Shape;211;p6"/>
            <p:cNvSpPr/>
            <p:nvPr/>
          </p:nvSpPr>
          <p:spPr>
            <a:xfrm>
              <a:off x="6147" y="57488"/>
              <a:ext cx="4764353" cy="6993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6"/>
            <p:cNvSpPr txBox="1"/>
            <p:nvPr/>
          </p:nvSpPr>
          <p:spPr>
            <a:xfrm>
              <a:off x="26630" y="77971"/>
              <a:ext cx="4723387" cy="658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Приоритеты государственной политики в области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482582" y="756818"/>
              <a:ext cx="476435" cy="5244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6"/>
            <p:cNvSpPr/>
            <p:nvPr/>
          </p:nvSpPr>
          <p:spPr>
            <a:xfrm>
              <a:off x="959018" y="931651"/>
              <a:ext cx="9015516" cy="6993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6"/>
            <p:cNvSpPr txBox="1"/>
            <p:nvPr/>
          </p:nvSpPr>
          <p:spPr>
            <a:xfrm>
              <a:off x="979501" y="952134"/>
              <a:ext cx="8974550" cy="658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сохранение, развитие и распространение белорусской национальной культуры и языка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482582" y="756818"/>
              <a:ext cx="476435" cy="13986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6"/>
            <p:cNvSpPr/>
            <p:nvPr/>
          </p:nvSpPr>
          <p:spPr>
            <a:xfrm>
              <a:off x="959018" y="1805814"/>
              <a:ext cx="9015516" cy="6993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6"/>
            <p:cNvSpPr txBox="1"/>
            <p:nvPr/>
          </p:nvSpPr>
          <p:spPr>
            <a:xfrm>
              <a:off x="979501" y="1826297"/>
              <a:ext cx="8974550" cy="658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создание, распространение и популяризация произведений художественной литера- туры и искусства для детей и молодёжи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482582" y="756818"/>
              <a:ext cx="476435" cy="22728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6"/>
            <p:cNvSpPr/>
            <p:nvPr/>
          </p:nvSpPr>
          <p:spPr>
            <a:xfrm>
              <a:off x="959018" y="2679976"/>
              <a:ext cx="9015516" cy="6993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 txBox="1"/>
            <p:nvPr/>
          </p:nvSpPr>
          <p:spPr>
            <a:xfrm>
              <a:off x="979501" y="2700459"/>
              <a:ext cx="8974550" cy="658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условий для эстетического воспитания детей и молодёжи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482582" y="756818"/>
              <a:ext cx="476435" cy="31984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6"/>
            <p:cNvSpPr/>
            <p:nvPr/>
          </p:nvSpPr>
          <p:spPr>
            <a:xfrm>
              <a:off x="959018" y="3554139"/>
              <a:ext cx="9015516" cy="8022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6"/>
            <p:cNvSpPr txBox="1"/>
            <p:nvPr/>
          </p:nvSpPr>
          <p:spPr>
            <a:xfrm>
              <a:off x="982514" y="3577635"/>
              <a:ext cx="8968524" cy="7552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популяризация классических произведений художественной литературы и искусст- ва, других эстетических и нравственных ценностей отечественной и мировой куль- 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482582" y="756818"/>
              <a:ext cx="476435" cy="41240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6" name="Google Shape;226;p6"/>
            <p:cNvSpPr/>
            <p:nvPr/>
          </p:nvSpPr>
          <p:spPr>
            <a:xfrm>
              <a:off x="959018" y="4531173"/>
              <a:ext cx="9015516" cy="6993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6"/>
            <p:cNvSpPr txBox="1"/>
            <p:nvPr/>
          </p:nvSpPr>
          <p:spPr>
            <a:xfrm>
              <a:off x="979501" y="4551656"/>
              <a:ext cx="8974550" cy="658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функционирования и развития культуры в сельской местности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политики Республики Беларусь в области культуры</a:t>
            </a:r>
            <a:endParaRPr/>
          </a:p>
        </p:txBody>
      </p:sp>
      <p:pic>
        <p:nvPicPr>
          <p:cNvPr id="233" name="Google Shape;23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10091" y="1431714"/>
            <a:ext cx="3675491" cy="525504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34" name="Google Shape;234;p7"/>
          <p:cNvSpPr txBox="1"/>
          <p:nvPr/>
        </p:nvSpPr>
        <p:spPr>
          <a:xfrm>
            <a:off x="3327240" y="6372759"/>
            <a:ext cx="4082851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Беларусь о культуре</a:t>
            </a:r>
            <a:endParaRPr/>
          </a:p>
        </p:txBody>
      </p:sp>
      <p:grpSp>
        <p:nvGrpSpPr>
          <p:cNvPr id="235" name="Google Shape;235;p7"/>
          <p:cNvGrpSpPr/>
          <p:nvPr/>
        </p:nvGrpSpPr>
        <p:grpSpPr>
          <a:xfrm>
            <a:off x="1104900" y="1492369"/>
            <a:ext cx="6227553" cy="664235"/>
            <a:chOff x="67" y="2742038"/>
            <a:chExt cx="4010278" cy="2634131"/>
          </a:xfrm>
        </p:grpSpPr>
        <p:sp>
          <p:nvSpPr>
            <p:cNvPr id="236" name="Google Shape;236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2016 г.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 принят первый и единст- венный в мире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Кодекс о культуре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Достижения в развитии культуры суверенной Беларуси</a:t>
            </a:r>
            <a:endParaRPr/>
          </a:p>
        </p:txBody>
      </p:sp>
      <p:grpSp>
        <p:nvGrpSpPr>
          <p:cNvPr id="243" name="Google Shape;243;p8"/>
          <p:cNvGrpSpPr/>
          <p:nvPr/>
        </p:nvGrpSpPr>
        <p:grpSpPr>
          <a:xfrm>
            <a:off x="1783596" y="1442910"/>
            <a:ext cx="8623289" cy="5231635"/>
            <a:chOff x="678696" y="2299"/>
            <a:chExt cx="8623289" cy="5231635"/>
          </a:xfrm>
        </p:grpSpPr>
        <p:sp>
          <p:nvSpPr>
            <p:cNvPr id="244" name="Google Shape;244;p8"/>
            <p:cNvSpPr/>
            <p:nvPr/>
          </p:nvSpPr>
          <p:spPr>
            <a:xfrm>
              <a:off x="3166536" y="3094423"/>
              <a:ext cx="3647609" cy="2139511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8"/>
            <p:cNvSpPr txBox="1"/>
            <p:nvPr/>
          </p:nvSpPr>
          <p:spPr>
            <a:xfrm>
              <a:off x="3700716" y="3407747"/>
              <a:ext cx="2579249" cy="15128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Функционирование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8"/>
            <p:cNvSpPr/>
            <p:nvPr/>
          </p:nvSpPr>
          <p:spPr>
            <a:xfrm rot="10800000">
              <a:off x="1427525" y="3859298"/>
              <a:ext cx="1643365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8"/>
            <p:cNvSpPr/>
            <p:nvPr/>
          </p:nvSpPr>
          <p:spPr>
            <a:xfrm>
              <a:off x="678696" y="3565115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8"/>
            <p:cNvSpPr txBox="1"/>
            <p:nvPr/>
          </p:nvSpPr>
          <p:spPr>
            <a:xfrm>
              <a:off x="713788" y="3600207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оркестры и ансамбли (более 70)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8"/>
            <p:cNvSpPr/>
            <p:nvPr/>
          </p:nvSpPr>
          <p:spPr>
            <a:xfrm rot="-9000000">
              <a:off x="1774323" y="2565028"/>
              <a:ext cx="1948552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8"/>
            <p:cNvSpPr/>
            <p:nvPr/>
          </p:nvSpPr>
          <p:spPr>
            <a:xfrm>
              <a:off x="1156022" y="1783707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8"/>
            <p:cNvSpPr txBox="1"/>
            <p:nvPr/>
          </p:nvSpPr>
          <p:spPr>
            <a:xfrm>
              <a:off x="1191114" y="1818799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библиотеки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8"/>
            <p:cNvSpPr/>
            <p:nvPr/>
          </p:nvSpPr>
          <p:spPr>
            <a:xfrm rot="-7200000">
              <a:off x="2643625" y="1752950"/>
              <a:ext cx="2261229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2423306" y="479626"/>
              <a:ext cx="1571252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8"/>
            <p:cNvSpPr txBox="1"/>
            <p:nvPr/>
          </p:nvSpPr>
          <p:spPr>
            <a:xfrm>
              <a:off x="2458398" y="514718"/>
              <a:ext cx="1501068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музеи (150 разной нап- равленности)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8"/>
            <p:cNvSpPr/>
            <p:nvPr/>
          </p:nvSpPr>
          <p:spPr>
            <a:xfrm rot="-5400000">
              <a:off x="3812369" y="1474453"/>
              <a:ext cx="2355942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8"/>
            <p:cNvSpPr/>
            <p:nvPr/>
          </p:nvSpPr>
          <p:spPr>
            <a:xfrm>
              <a:off x="4241512" y="2299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8"/>
            <p:cNvSpPr txBox="1"/>
            <p:nvPr/>
          </p:nvSpPr>
          <p:spPr>
            <a:xfrm>
              <a:off x="4276604" y="37391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театры (28 профессио- нальных)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8"/>
            <p:cNvSpPr/>
            <p:nvPr/>
          </p:nvSpPr>
          <p:spPr>
            <a:xfrm rot="-3600000">
              <a:off x="5075826" y="1752950"/>
              <a:ext cx="2261229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8"/>
            <p:cNvSpPr/>
            <p:nvPr/>
          </p:nvSpPr>
          <p:spPr>
            <a:xfrm>
              <a:off x="6022920" y="479626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8"/>
            <p:cNvSpPr txBox="1"/>
            <p:nvPr/>
          </p:nvSpPr>
          <p:spPr>
            <a:xfrm>
              <a:off x="6058012" y="514718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фестивали (более 60)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8"/>
            <p:cNvSpPr/>
            <p:nvPr/>
          </p:nvSpPr>
          <p:spPr>
            <a:xfrm rot="-1800000">
              <a:off x="6257806" y="2565028"/>
              <a:ext cx="1948552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8"/>
            <p:cNvSpPr/>
            <p:nvPr/>
          </p:nvSpPr>
          <p:spPr>
            <a:xfrm>
              <a:off x="7327001" y="1783707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8"/>
            <p:cNvSpPr txBox="1"/>
            <p:nvPr/>
          </p:nvSpPr>
          <p:spPr>
            <a:xfrm>
              <a:off x="7362093" y="1818799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кинотеатры (28 профес- сиональных)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8"/>
            <p:cNvSpPr/>
            <p:nvPr/>
          </p:nvSpPr>
          <p:spPr>
            <a:xfrm>
              <a:off x="6909791" y="3859298"/>
              <a:ext cx="1643365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7804328" y="3565115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8"/>
            <p:cNvSpPr txBox="1"/>
            <p:nvPr/>
          </p:nvSpPr>
          <p:spPr>
            <a:xfrm>
              <a:off x="7839420" y="3600207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дома ремёсел (около 100)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06.12.2023</vt:lpwstr>
  </property>
</Properties>
</file>