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26" roundtripDataSignature="AMtx7mg4F4hyzcl/jZl2gSX+XtDaf1nvT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2D4C61C-B903-44D7-A910-52C5B092035C}">
  <a:tblStyle styleId="{92D4C61C-B903-44D7-A910-52C5B092035C}" styleName="Table_0">
    <a:wholeTbl>
      <a:tcTxStyle b="off" i="off">
        <a:font>
          <a:latin typeface="Euphemia"/>
          <a:ea typeface="Euphemia"/>
          <a:cs typeface="Euphemia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8E8"/>
          </a:solidFill>
        </a:fill>
      </a:tcStyle>
    </a:wholeTbl>
    <a:band1H>
      <a:tcTxStyle/>
      <a:tcStyle>
        <a:fill>
          <a:solidFill>
            <a:srgbClr val="CFCECD"/>
          </a:solidFill>
        </a:fill>
      </a:tcStyle>
    </a:band1H>
    <a:band2H>
      <a:tcTxStyle/>
    </a:band2H>
    <a:band1V>
      <a:tcTxStyle/>
      <a:tcStyle>
        <a:fill>
          <a:solidFill>
            <a:srgbClr val="CFCECD"/>
          </a:solidFill>
        </a:fill>
      </a:tcStyle>
    </a:band1V>
    <a:band2V>
      <a:tcTxStyle/>
    </a:band2V>
    <a:la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customschemas.google.com/relationships/presentationmetadata" Target="metadata"/><Relationship Id="rId25" Type="http://schemas.openxmlformats.org/officeDocument/2006/relationships/slide" Target="slides/slide19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2" name="Google Shape;282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3" name="Google Shape;283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2" name="Google Shape;292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3" name="Google Shape;293;p1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4" name="Google Shape;314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5" name="Google Shape;315;p1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2" name="Google Shape;322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3" name="Google Shape;323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3" name="Google Shape;343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4" name="Google Shape;344;p1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2" name="Google Shape;372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3" name="Google Shape;373;p1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1" name="Google Shape;391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2" name="Google Shape;392;p1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3" name="Google Shape;413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4" name="Google Shape;414;p1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4" name="Google Shape;434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5" name="Google Shape;435;p1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2" name="Google Shape;462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3" name="Google Shape;463;p1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4" name="Google Shape;144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6" name="Google Shape;166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3" name="Google Shape;193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3" name="Google Shape;203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1" name="Google Shape;221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0" name="Google Shape;270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1" name="Google Shape;271;p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21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21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21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21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21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21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21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1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21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1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21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30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30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3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3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3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31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3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3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3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2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32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3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3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3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32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32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32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2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2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2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4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5" name="Google Shape;45;p24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6" name="Google Shape;46;p2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5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25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25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5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54" name="Google Shape;54;p2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2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7" name="Google Shape;57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oogle Shape;59;p26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60" name="Google Shape;60;p26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61" name="Google Shape;61;p26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2" name="Google Shape;62;p26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63" name="Google Shape;63;p26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4" name="Google Shape;64;p26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5" name="Google Shape;65;p26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6" name="Google Shape;66;p26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7" name="Google Shape;67;p26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26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9" name="Google Shape;69;p2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72" name="Google Shape;72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27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6" name="Google Shape;76;p27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7" name="Google Shape;77;p2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8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3" name="Google Shape;83;p28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4" name="Google Shape;84;p28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5" name="Google Shape;85;p28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6" name="Google Shape;86;p2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20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2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20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20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20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jpg"/><Relationship Id="rId4" Type="http://schemas.openxmlformats.org/officeDocument/2006/relationships/image" Target="../media/image1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jpg"/><Relationship Id="rId4" Type="http://schemas.openxmlformats.org/officeDocument/2006/relationships/image" Target="../media/image14.jpg"/><Relationship Id="rId5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1104900" y="2592151"/>
            <a:ext cx="5734050" cy="9964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b="1" lang="ru-RU" sz="4000" cap="none">
                <a:latin typeface="Cambria"/>
                <a:ea typeface="Cambria"/>
                <a:cs typeface="Cambria"/>
                <a:sym typeface="Cambria"/>
              </a:rPr>
              <a:t>Социальная коммуникация</a:t>
            </a:r>
            <a:endParaRPr b="1" sz="4000" cap="none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1091046" y="3677207"/>
            <a:ext cx="5734050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816672" y="741530"/>
            <a:ext cx="793807" cy="70788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26</a:t>
            </a:r>
            <a:endParaRPr b="1" sz="4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2024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Ð¡ÐÐ¦ÐÐÐÐ¬ÐÐ«Ð ÐÐÐÐÐ£ÐÐÐÐÐ¦ÐÐ : ÑÐ²ÐµÐ´ÐµÐ½Ð¸Ñ Ð¾ ÑÐ¿ÐµÑÐ¸Ð°Ð»ÑÐ½Ð¾ÑÑÐ¸, Ð¿ÑÐ¾ÑÐµÑÑÐ¸Ð¸" id="126" name="Google Shape;126;p1"/>
          <p:cNvPicPr preferRelativeResize="0"/>
          <p:nvPr/>
        </p:nvPicPr>
        <p:blipFill rotWithShape="1">
          <a:blip r:embed="rId4">
            <a:alphaModFix/>
          </a:blip>
          <a:srcRect b="0" l="6071" r="12306" t="0"/>
          <a:stretch/>
        </p:blipFill>
        <p:spPr>
          <a:xfrm>
            <a:off x="6977040" y="1310656"/>
            <a:ext cx="5218982" cy="41960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1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Массовая коммуникация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86" name="Google Shape;286;p10"/>
          <p:cNvSpPr/>
          <p:nvPr/>
        </p:nvSpPr>
        <p:spPr>
          <a:xfrm>
            <a:off x="1104900" y="1371600"/>
            <a:ext cx="9980682" cy="845127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Основываясь на типах и формах коммуникации канадский учёный  </a:t>
            </a: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Маршалл Маклюэн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в 1960-е гг. одним из первых использовал понятие «медиа» и разработал периодизацию  исто- рии человеческого общества.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287" name="Google Shape;287;p10"/>
          <p:cNvGraphicFramePr/>
          <p:nvPr/>
        </p:nvGraphicFramePr>
        <p:xfrm>
          <a:off x="1104899" y="236188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{92D4C61C-B903-44D7-A910-52C5B092035C}</a:tableStyleId>
              </a:tblPr>
              <a:tblGrid>
                <a:gridCol w="1845325"/>
                <a:gridCol w="4727275"/>
              </a:tblGrid>
              <a:tr h="10702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I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эпоха 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(человек слушающий)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Первобытная, дописьменная культура. Племенной индивид с преобладанием уст- ной речи в качестве средства коммуника- ции. Восприятие окружающего мира через устную передачу информации.</a:t>
                      </a:r>
                      <a:endParaRPr b="0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3171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II эпоха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(человек смотрящий)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Письменно-печатная культура. Изобрете- ние алфавита</a:t>
                      </a: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</a:t>
                      </a: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 книгопечатания. Распрост- ранение книжной культуры, газет, журна- лов.</a:t>
                      </a: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</a:t>
                      </a: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Индустриальный индивид с преобла- данием печатного слова над устной речью. 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3171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III эпоха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(человек слушающий и смотрящий)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Современная эпоха. Электронное общест- во. Индивид, который существует в усло- виях электронной (аудиовизуальной) ком- муникации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pic>
        <p:nvPicPr>
          <p:cNvPr id="288" name="Google Shape;288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53501" y="1911927"/>
            <a:ext cx="3416024" cy="4704272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89" name="Google Shape;289;p10"/>
          <p:cNvSpPr txBox="1"/>
          <p:nvPr/>
        </p:nvSpPr>
        <p:spPr>
          <a:xfrm>
            <a:off x="10026262" y="3950079"/>
            <a:ext cx="1708500" cy="585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Маршалл Маклюэн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1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Массовая коммуникация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96" name="Google Shape;296;p11"/>
          <p:cNvSpPr/>
          <p:nvPr/>
        </p:nvSpPr>
        <p:spPr>
          <a:xfrm>
            <a:off x="1104900" y="5766435"/>
            <a:ext cx="9980682" cy="792088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Массовая коммуникация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- это процесс распространения информации с помощью техничес- ких средств на большие и рассредоточенные аудитории</a:t>
            </a:r>
            <a:endParaRPr/>
          </a:p>
        </p:txBody>
      </p:sp>
      <p:grpSp>
        <p:nvGrpSpPr>
          <p:cNvPr id="297" name="Google Shape;297;p11"/>
          <p:cNvGrpSpPr/>
          <p:nvPr/>
        </p:nvGrpSpPr>
        <p:grpSpPr>
          <a:xfrm>
            <a:off x="2105104" y="1853649"/>
            <a:ext cx="7980273" cy="3582748"/>
            <a:chOff x="6307" y="440873"/>
            <a:chExt cx="7980273" cy="3582748"/>
          </a:xfrm>
        </p:grpSpPr>
        <p:sp>
          <p:nvSpPr>
            <p:cNvPr id="298" name="Google Shape;298;p11"/>
            <p:cNvSpPr/>
            <p:nvPr/>
          </p:nvSpPr>
          <p:spPr>
            <a:xfrm>
              <a:off x="6307" y="440873"/>
              <a:ext cx="5616413" cy="59712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" name="Google Shape;299;p11"/>
            <p:cNvSpPr txBox="1"/>
            <p:nvPr/>
          </p:nvSpPr>
          <p:spPr>
            <a:xfrm>
              <a:off x="6307" y="440873"/>
              <a:ext cx="5616413" cy="59712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Массовая коммуникация характеризуется: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0" name="Google Shape;300;p11"/>
            <p:cNvSpPr/>
            <p:nvPr/>
          </p:nvSpPr>
          <p:spPr>
            <a:xfrm>
              <a:off x="567948" y="1037998"/>
              <a:ext cx="561641" cy="44784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1" name="Google Shape;301;p11"/>
            <p:cNvSpPr/>
            <p:nvPr/>
          </p:nvSpPr>
          <p:spPr>
            <a:xfrm>
              <a:off x="1129589" y="1187279"/>
              <a:ext cx="6856991" cy="59712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" name="Google Shape;302;p11"/>
            <p:cNvSpPr txBox="1"/>
            <p:nvPr/>
          </p:nvSpPr>
          <p:spPr>
            <a:xfrm>
              <a:off x="1129589" y="1187279"/>
              <a:ext cx="6856991" cy="59712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наличием технических способов, которые обеспечивают регу- лярность, массовость, публичность сообщений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3" name="Google Shape;303;p11"/>
            <p:cNvSpPr/>
            <p:nvPr/>
          </p:nvSpPr>
          <p:spPr>
            <a:xfrm>
              <a:off x="567948" y="1037998"/>
              <a:ext cx="561641" cy="119424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4" name="Google Shape;304;p11"/>
            <p:cNvSpPr/>
            <p:nvPr/>
          </p:nvSpPr>
          <p:spPr>
            <a:xfrm>
              <a:off x="1129589" y="1933685"/>
              <a:ext cx="6856991" cy="59712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" name="Google Shape;305;p11"/>
            <p:cNvSpPr txBox="1"/>
            <p:nvPr/>
          </p:nvSpPr>
          <p:spPr>
            <a:xfrm>
              <a:off x="1129589" y="1933685"/>
              <a:ext cx="6856991" cy="59712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социальной значимостью информации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6" name="Google Shape;306;p11"/>
            <p:cNvSpPr/>
            <p:nvPr/>
          </p:nvSpPr>
          <p:spPr>
            <a:xfrm>
              <a:off x="567948" y="1037998"/>
              <a:ext cx="561641" cy="194065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7" name="Google Shape;307;p11"/>
            <p:cNvSpPr/>
            <p:nvPr/>
          </p:nvSpPr>
          <p:spPr>
            <a:xfrm>
              <a:off x="1129589" y="2680091"/>
              <a:ext cx="6856991" cy="59712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" name="Google Shape;308;p11"/>
            <p:cNvSpPr txBox="1"/>
            <p:nvPr/>
          </p:nvSpPr>
          <p:spPr>
            <a:xfrm>
              <a:off x="1129589" y="2680091"/>
              <a:ext cx="6856991" cy="59712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массовостью аудитории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9" name="Google Shape;309;p11"/>
            <p:cNvSpPr/>
            <p:nvPr/>
          </p:nvSpPr>
          <p:spPr>
            <a:xfrm>
              <a:off x="567948" y="1037998"/>
              <a:ext cx="561641" cy="268706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0" name="Google Shape;310;p11"/>
            <p:cNvSpPr/>
            <p:nvPr/>
          </p:nvSpPr>
          <p:spPr>
            <a:xfrm>
              <a:off x="1129589" y="3426497"/>
              <a:ext cx="6856991" cy="59712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" name="Google Shape;311;p11"/>
            <p:cNvSpPr txBox="1"/>
            <p:nvPr/>
          </p:nvSpPr>
          <p:spPr>
            <a:xfrm>
              <a:off x="1129589" y="3426497"/>
              <a:ext cx="6856991" cy="59712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многоканальностью с возможностью выбора способа коммуни- кации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1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Массовая коммуникация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18" name="Google Shape;318;p12"/>
          <p:cNvSpPr/>
          <p:nvPr/>
        </p:nvSpPr>
        <p:spPr>
          <a:xfrm>
            <a:off x="1104900" y="4989566"/>
            <a:ext cx="9980682" cy="1721785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Средства массовой коммуникации иначе называют </a:t>
            </a: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медиа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(от лат.  media – средства, посред- ники). К ним относятся пресса, радио, телевидение, кино, фото, видео, интернет, компьютер- ные игры и др. Среди средств массовой коммуникации телевидение занимает лидирующие позиции. Современные социологические исследования демонстрируют явный приоритет те- левидения в системе способов проведения свободного времени у представителей разных по- колений.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https://cdn3.img.ria.ru/images/94185/66/941856643.jpg" id="319" name="Google Shape;319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37741" y="1536178"/>
            <a:ext cx="5715000" cy="3238501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1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Массовая коммуникация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26" name="Google Shape;326;p13"/>
          <p:cNvGrpSpPr/>
          <p:nvPr/>
        </p:nvGrpSpPr>
        <p:grpSpPr>
          <a:xfrm>
            <a:off x="2078088" y="1697810"/>
            <a:ext cx="8034304" cy="4680521"/>
            <a:chOff x="2283" y="360039"/>
            <a:chExt cx="8034304" cy="4680521"/>
          </a:xfrm>
        </p:grpSpPr>
        <p:sp>
          <p:nvSpPr>
            <p:cNvPr id="327" name="Google Shape;327;p13"/>
            <p:cNvSpPr/>
            <p:nvPr/>
          </p:nvSpPr>
          <p:spPr>
            <a:xfrm>
              <a:off x="6107739" y="2416620"/>
              <a:ext cx="91440" cy="50179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8" name="Google Shape;328;p13"/>
            <p:cNvSpPr/>
            <p:nvPr/>
          </p:nvSpPr>
          <p:spPr>
            <a:xfrm>
              <a:off x="4019435" y="1254088"/>
              <a:ext cx="2134024" cy="50179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9" name="Google Shape;329;p13"/>
            <p:cNvSpPr/>
            <p:nvPr/>
          </p:nvSpPr>
          <p:spPr>
            <a:xfrm>
              <a:off x="1839691" y="2416620"/>
              <a:ext cx="91440" cy="50179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0" name="Google Shape;330;p13"/>
            <p:cNvSpPr/>
            <p:nvPr/>
          </p:nvSpPr>
          <p:spPr>
            <a:xfrm>
              <a:off x="1885411" y="1254088"/>
              <a:ext cx="2134024" cy="50179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1" name="Google Shape;331;p13"/>
            <p:cNvSpPr/>
            <p:nvPr/>
          </p:nvSpPr>
          <p:spPr>
            <a:xfrm>
              <a:off x="2075076" y="360039"/>
              <a:ext cx="3888717" cy="89404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" name="Google Shape;332;p13"/>
            <p:cNvSpPr txBox="1"/>
            <p:nvPr/>
          </p:nvSpPr>
          <p:spPr>
            <a:xfrm>
              <a:off x="2075076" y="360039"/>
              <a:ext cx="3888717" cy="89404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Особенности массовой коммуникации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3" name="Google Shape;333;p13"/>
            <p:cNvSpPr/>
            <p:nvPr/>
          </p:nvSpPr>
          <p:spPr>
            <a:xfrm>
              <a:off x="2283" y="1755880"/>
              <a:ext cx="3766256" cy="66074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" name="Google Shape;334;p13"/>
            <p:cNvSpPr txBox="1"/>
            <p:nvPr/>
          </p:nvSpPr>
          <p:spPr>
            <a:xfrm>
              <a:off x="2283" y="1755880"/>
              <a:ext cx="3766256" cy="66074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особенности коммуникатора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5" name="Google Shape;335;p13"/>
            <p:cNvSpPr/>
            <p:nvPr/>
          </p:nvSpPr>
          <p:spPr>
            <a:xfrm>
              <a:off x="2283" y="2918412"/>
              <a:ext cx="3766256" cy="212214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" name="Google Shape;336;p13"/>
            <p:cNvSpPr txBox="1"/>
            <p:nvPr/>
          </p:nvSpPr>
          <p:spPr>
            <a:xfrm>
              <a:off x="2283" y="2918412"/>
              <a:ext cx="3766256" cy="212214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коммуникатор приобретает  «кол- лективный» характер, поскольку в его роли выступает не отдельный индивид, а определённая  социаль- ная группа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7" name="Google Shape;337;p13"/>
            <p:cNvSpPr/>
            <p:nvPr/>
          </p:nvSpPr>
          <p:spPr>
            <a:xfrm>
              <a:off x="4270331" y="1755880"/>
              <a:ext cx="3766256" cy="66074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" name="Google Shape;338;p13"/>
            <p:cNvSpPr txBox="1"/>
            <p:nvPr/>
          </p:nvSpPr>
          <p:spPr>
            <a:xfrm>
              <a:off x="4270331" y="1755880"/>
              <a:ext cx="3766256" cy="66074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особенности аудитории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9" name="Google Shape;339;p13"/>
            <p:cNvSpPr/>
            <p:nvPr/>
          </p:nvSpPr>
          <p:spPr>
            <a:xfrm>
              <a:off x="4270331" y="2918412"/>
              <a:ext cx="3766256" cy="212214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" name="Google Shape;340;p13"/>
            <p:cNvSpPr txBox="1"/>
            <p:nvPr/>
          </p:nvSpPr>
          <p:spPr>
            <a:xfrm>
              <a:off x="4270331" y="2918412"/>
              <a:ext cx="3766256" cy="212214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роль целевой аудитории достаточ- но пассивна; получатель информа- ции рассматривается её создателя- ми как объект воздействия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1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Массовая коммуникация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47" name="Google Shape;347;p14"/>
          <p:cNvSpPr/>
          <p:nvPr/>
        </p:nvSpPr>
        <p:spPr>
          <a:xfrm>
            <a:off x="1104900" y="1470720"/>
            <a:ext cx="9980682" cy="864096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Новость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– это сообщение о событии, которое представляет собой актуальный  факт, вызы- вает общественный интерес и может заинтересовать широкую аудиторию, т.е. типичного потребителя конкретных медиа. </a:t>
            </a:r>
            <a:endParaRPr/>
          </a:p>
        </p:txBody>
      </p:sp>
      <p:grpSp>
        <p:nvGrpSpPr>
          <p:cNvPr id="348" name="Google Shape;348;p14"/>
          <p:cNvGrpSpPr/>
          <p:nvPr/>
        </p:nvGrpSpPr>
        <p:grpSpPr>
          <a:xfrm>
            <a:off x="2384034" y="2518168"/>
            <a:ext cx="7221446" cy="4149704"/>
            <a:chOff x="408712" y="346"/>
            <a:chExt cx="7221446" cy="4149704"/>
          </a:xfrm>
        </p:grpSpPr>
        <p:sp>
          <p:nvSpPr>
            <p:cNvPr id="349" name="Google Shape;349;p14"/>
            <p:cNvSpPr/>
            <p:nvPr/>
          </p:nvSpPr>
          <p:spPr>
            <a:xfrm>
              <a:off x="408712" y="346"/>
              <a:ext cx="5718039" cy="48820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" name="Google Shape;350;p14"/>
            <p:cNvSpPr txBox="1"/>
            <p:nvPr/>
          </p:nvSpPr>
          <p:spPr>
            <a:xfrm>
              <a:off x="408712" y="346"/>
              <a:ext cx="5718039" cy="488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Правила создания новостей (формула 5W+H)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1" name="Google Shape;351;p14"/>
            <p:cNvSpPr/>
            <p:nvPr/>
          </p:nvSpPr>
          <p:spPr>
            <a:xfrm>
              <a:off x="980516" y="488546"/>
              <a:ext cx="571803" cy="36615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2" name="Google Shape;352;p14"/>
            <p:cNvSpPr/>
            <p:nvPr/>
          </p:nvSpPr>
          <p:spPr>
            <a:xfrm>
              <a:off x="1552320" y="610596"/>
              <a:ext cx="6077838" cy="48820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" name="Google Shape;353;p14"/>
            <p:cNvSpPr txBox="1"/>
            <p:nvPr/>
          </p:nvSpPr>
          <p:spPr>
            <a:xfrm>
              <a:off x="1552320" y="610596"/>
              <a:ext cx="6077838" cy="488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Что? (What?)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4" name="Google Shape;354;p14"/>
            <p:cNvSpPr/>
            <p:nvPr/>
          </p:nvSpPr>
          <p:spPr>
            <a:xfrm>
              <a:off x="980516" y="488546"/>
              <a:ext cx="571803" cy="97640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5" name="Google Shape;355;p14"/>
            <p:cNvSpPr/>
            <p:nvPr/>
          </p:nvSpPr>
          <p:spPr>
            <a:xfrm>
              <a:off x="1552320" y="1220847"/>
              <a:ext cx="6077838" cy="48820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" name="Google Shape;356;p14"/>
            <p:cNvSpPr txBox="1"/>
            <p:nvPr/>
          </p:nvSpPr>
          <p:spPr>
            <a:xfrm>
              <a:off x="1552320" y="1220847"/>
              <a:ext cx="6077838" cy="488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Кто? (Who?)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7" name="Google Shape;357;p14"/>
            <p:cNvSpPr/>
            <p:nvPr/>
          </p:nvSpPr>
          <p:spPr>
            <a:xfrm>
              <a:off x="980516" y="488546"/>
              <a:ext cx="571803" cy="158665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8" name="Google Shape;358;p14"/>
            <p:cNvSpPr/>
            <p:nvPr/>
          </p:nvSpPr>
          <p:spPr>
            <a:xfrm>
              <a:off x="1552320" y="1831098"/>
              <a:ext cx="6077838" cy="48820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" name="Google Shape;359;p14"/>
            <p:cNvSpPr txBox="1"/>
            <p:nvPr/>
          </p:nvSpPr>
          <p:spPr>
            <a:xfrm>
              <a:off x="1552320" y="1831098"/>
              <a:ext cx="6077838" cy="488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Когда? (When?)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0" name="Google Shape;360;p14"/>
            <p:cNvSpPr/>
            <p:nvPr/>
          </p:nvSpPr>
          <p:spPr>
            <a:xfrm>
              <a:off x="980516" y="488546"/>
              <a:ext cx="571803" cy="219690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1" name="Google Shape;361;p14"/>
            <p:cNvSpPr/>
            <p:nvPr/>
          </p:nvSpPr>
          <p:spPr>
            <a:xfrm>
              <a:off x="1552320" y="2441348"/>
              <a:ext cx="6077838" cy="48820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" name="Google Shape;362;p14"/>
            <p:cNvSpPr txBox="1"/>
            <p:nvPr/>
          </p:nvSpPr>
          <p:spPr>
            <a:xfrm>
              <a:off x="1552320" y="2441348"/>
              <a:ext cx="6077838" cy="488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Где? (Where?)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3" name="Google Shape;363;p14"/>
            <p:cNvSpPr/>
            <p:nvPr/>
          </p:nvSpPr>
          <p:spPr>
            <a:xfrm>
              <a:off x="980516" y="488546"/>
              <a:ext cx="571803" cy="280715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4" name="Google Shape;364;p14"/>
            <p:cNvSpPr/>
            <p:nvPr/>
          </p:nvSpPr>
          <p:spPr>
            <a:xfrm>
              <a:off x="1552320" y="3051599"/>
              <a:ext cx="6077838" cy="48820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" name="Google Shape;365;p14"/>
            <p:cNvSpPr txBox="1"/>
            <p:nvPr/>
          </p:nvSpPr>
          <p:spPr>
            <a:xfrm>
              <a:off x="1552320" y="3051599"/>
              <a:ext cx="6077838" cy="488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Почему? (Why?)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6" name="Google Shape;366;p14"/>
            <p:cNvSpPr/>
            <p:nvPr/>
          </p:nvSpPr>
          <p:spPr>
            <a:xfrm>
              <a:off x="980516" y="488546"/>
              <a:ext cx="571803" cy="341740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7" name="Google Shape;367;p14"/>
            <p:cNvSpPr/>
            <p:nvPr/>
          </p:nvSpPr>
          <p:spPr>
            <a:xfrm>
              <a:off x="1552320" y="3661850"/>
              <a:ext cx="6077838" cy="48820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" name="Google Shape;368;p14"/>
            <p:cNvSpPr txBox="1"/>
            <p:nvPr/>
          </p:nvSpPr>
          <p:spPr>
            <a:xfrm>
              <a:off x="1552320" y="3661850"/>
              <a:ext cx="6077838" cy="488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Как? (How?)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369" name="Google Shape;369;p14"/>
          <p:cNvSpPr txBox="1"/>
          <p:nvPr/>
        </p:nvSpPr>
        <p:spPr>
          <a:xfrm rot="-5400000">
            <a:off x="698225" y="4584869"/>
            <a:ext cx="3520200" cy="646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Вопросы, на которые должна отвечать новость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1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Массовая коммуникация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76" name="Google Shape;376;p15"/>
          <p:cNvGrpSpPr/>
          <p:nvPr/>
        </p:nvGrpSpPr>
        <p:grpSpPr>
          <a:xfrm>
            <a:off x="2199040" y="2665756"/>
            <a:ext cx="7847818" cy="3328151"/>
            <a:chOff x="526" y="864092"/>
            <a:chExt cx="7847818" cy="3328151"/>
          </a:xfrm>
        </p:grpSpPr>
        <p:sp>
          <p:nvSpPr>
            <p:cNvPr id="377" name="Google Shape;377;p15"/>
            <p:cNvSpPr/>
            <p:nvPr/>
          </p:nvSpPr>
          <p:spPr>
            <a:xfrm>
              <a:off x="3924436" y="2011433"/>
              <a:ext cx="2776567" cy="48188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8" name="Google Shape;378;p15"/>
            <p:cNvSpPr/>
            <p:nvPr/>
          </p:nvSpPr>
          <p:spPr>
            <a:xfrm>
              <a:off x="3878716" y="2011433"/>
              <a:ext cx="91440" cy="48188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9" name="Google Shape;379;p15"/>
            <p:cNvSpPr/>
            <p:nvPr/>
          </p:nvSpPr>
          <p:spPr>
            <a:xfrm>
              <a:off x="1147868" y="2011433"/>
              <a:ext cx="2776567" cy="48188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0" name="Google Shape;380;p15"/>
            <p:cNvSpPr/>
            <p:nvPr/>
          </p:nvSpPr>
          <p:spPr>
            <a:xfrm>
              <a:off x="2232244" y="864092"/>
              <a:ext cx="3384383" cy="114734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" name="Google Shape;381;p15"/>
            <p:cNvSpPr txBox="1"/>
            <p:nvPr/>
          </p:nvSpPr>
          <p:spPr>
            <a:xfrm>
              <a:off x="2232244" y="864092"/>
              <a:ext cx="3384383" cy="11473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Виды рекламы </a:t>
              </a:r>
              <a:endParaRPr>
                <a:solidFill>
                  <a:schemeClr val="dk1"/>
                </a:solidFill>
              </a:endParaRPr>
            </a:p>
            <a:p>
              <a:pPr indent="0" lvl="0" marL="0" marR="0" rtl="0" algn="ctr">
                <a:lnSpc>
                  <a:spcPct val="90000"/>
                </a:lnSpc>
                <a:spcBef>
                  <a:spcPts val="700"/>
                </a:spcBef>
                <a:spcAft>
                  <a:spcPts val="0"/>
                </a:spcAft>
                <a:buNone/>
              </a:pPr>
              <a:r>
                <a:rPr b="0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(в зависимости от цели)</a:t>
              </a:r>
              <a:endParaRPr b="0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2" name="Google Shape;382;p15"/>
            <p:cNvSpPr/>
            <p:nvPr/>
          </p:nvSpPr>
          <p:spPr>
            <a:xfrm>
              <a:off x="526" y="2493317"/>
              <a:ext cx="2294683" cy="169892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3" name="Google Shape;383;p15"/>
            <p:cNvSpPr txBox="1"/>
            <p:nvPr/>
          </p:nvSpPr>
          <p:spPr>
            <a:xfrm>
              <a:off x="526" y="2493317"/>
              <a:ext cx="2294683" cy="16989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информирующая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4" name="Google Shape;384;p15"/>
            <p:cNvSpPr/>
            <p:nvPr/>
          </p:nvSpPr>
          <p:spPr>
            <a:xfrm>
              <a:off x="2777094" y="2493317"/>
              <a:ext cx="2294683" cy="169892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5" name="Google Shape;385;p15"/>
            <p:cNvSpPr txBox="1"/>
            <p:nvPr/>
          </p:nvSpPr>
          <p:spPr>
            <a:xfrm>
              <a:off x="2777094" y="2493317"/>
              <a:ext cx="2294683" cy="16989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убеждающая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6" name="Google Shape;386;p15"/>
            <p:cNvSpPr/>
            <p:nvPr/>
          </p:nvSpPr>
          <p:spPr>
            <a:xfrm>
              <a:off x="5553661" y="2493317"/>
              <a:ext cx="2294683" cy="169892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7" name="Google Shape;387;p15"/>
            <p:cNvSpPr txBox="1"/>
            <p:nvPr/>
          </p:nvSpPr>
          <p:spPr>
            <a:xfrm>
              <a:off x="5553661" y="2493317"/>
              <a:ext cx="2294683" cy="16989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напоминающая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388" name="Google Shape;388;p15"/>
          <p:cNvSpPr/>
          <p:nvPr/>
        </p:nvSpPr>
        <p:spPr>
          <a:xfrm>
            <a:off x="1104900" y="1470720"/>
            <a:ext cx="9980682" cy="690589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Реклама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– это оповещение различными способами для создания широкой известности кого- либо или чего-либо с целью привлечения потребителей, зрителей и т.п.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1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Массовая коммуникация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95" name="Google Shape;395;p16"/>
          <p:cNvSpPr/>
          <p:nvPr/>
        </p:nvSpPr>
        <p:spPr>
          <a:xfrm>
            <a:off x="1102310" y="5158595"/>
            <a:ext cx="9983272" cy="1502137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Масштаб влияния медиа на все сферы жизни общества возрастает с каждым днём. Медиасфе- ра развлекает, предоставляет информацию, обучает. В современном мире молодые люди про- водят больше времени в медиапространстве (музыка, фильмы, видеоигры, общение в со- циальных сетях), чем в общении с семьёй и друзьями. Установлено, что в развитых странах мира потребление медиапродуктов подростками занимает до 10 часов в день.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96" name="Google Shape;396;p16"/>
          <p:cNvGrpSpPr/>
          <p:nvPr/>
        </p:nvGrpSpPr>
        <p:grpSpPr>
          <a:xfrm>
            <a:off x="2197408" y="1438899"/>
            <a:ext cx="7793074" cy="3453957"/>
            <a:chOff x="99906" y="1213"/>
            <a:chExt cx="7793074" cy="3453957"/>
          </a:xfrm>
        </p:grpSpPr>
        <p:sp>
          <p:nvSpPr>
            <p:cNvPr id="397" name="Google Shape;397;p16"/>
            <p:cNvSpPr/>
            <p:nvPr/>
          </p:nvSpPr>
          <p:spPr>
            <a:xfrm>
              <a:off x="99906" y="1213"/>
              <a:ext cx="5912888" cy="57565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8" name="Google Shape;398;p16"/>
            <p:cNvSpPr txBox="1"/>
            <p:nvPr/>
          </p:nvSpPr>
          <p:spPr>
            <a:xfrm>
              <a:off x="99906" y="1213"/>
              <a:ext cx="5912888" cy="575659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Наиболее распространённые модели поведения школьников в медиапространстве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9" name="Google Shape;399;p16"/>
            <p:cNvSpPr/>
            <p:nvPr/>
          </p:nvSpPr>
          <p:spPr>
            <a:xfrm>
              <a:off x="691195" y="576872"/>
              <a:ext cx="591288" cy="43174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0" name="Google Shape;400;p16"/>
            <p:cNvSpPr/>
            <p:nvPr/>
          </p:nvSpPr>
          <p:spPr>
            <a:xfrm>
              <a:off x="1282483" y="720787"/>
              <a:ext cx="6610497" cy="575659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1" name="Google Shape;401;p16"/>
            <p:cNvSpPr txBox="1"/>
            <p:nvPr/>
          </p:nvSpPr>
          <p:spPr>
            <a:xfrm>
              <a:off x="1282483" y="720787"/>
              <a:ext cx="6610497" cy="575659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переписка в социальной сети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2" name="Google Shape;402;p16"/>
            <p:cNvSpPr/>
            <p:nvPr/>
          </p:nvSpPr>
          <p:spPr>
            <a:xfrm>
              <a:off x="691195" y="576872"/>
              <a:ext cx="591288" cy="11513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3" name="Google Shape;403;p16"/>
            <p:cNvSpPr/>
            <p:nvPr/>
          </p:nvSpPr>
          <p:spPr>
            <a:xfrm>
              <a:off x="1282483" y="1440362"/>
              <a:ext cx="6610497" cy="575659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4" name="Google Shape;404;p16"/>
            <p:cNvSpPr txBox="1"/>
            <p:nvPr/>
          </p:nvSpPr>
          <p:spPr>
            <a:xfrm>
              <a:off x="1282483" y="1440362"/>
              <a:ext cx="6610497" cy="575659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просмотр рекламных сообщений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5" name="Google Shape;405;p16"/>
            <p:cNvSpPr/>
            <p:nvPr/>
          </p:nvSpPr>
          <p:spPr>
            <a:xfrm>
              <a:off x="691195" y="576872"/>
              <a:ext cx="591288" cy="187089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6" name="Google Shape;406;p16"/>
            <p:cNvSpPr/>
            <p:nvPr/>
          </p:nvSpPr>
          <p:spPr>
            <a:xfrm>
              <a:off x="1282483" y="2159936"/>
              <a:ext cx="6610497" cy="575659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7" name="Google Shape;407;p16"/>
            <p:cNvSpPr txBox="1"/>
            <p:nvPr/>
          </p:nvSpPr>
          <p:spPr>
            <a:xfrm>
              <a:off x="1282483" y="2159936"/>
              <a:ext cx="6610497" cy="575659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прослушивание новостей и музыки по радио, просмотр ви- деофильмов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8" name="Google Shape;408;p16"/>
            <p:cNvSpPr/>
            <p:nvPr/>
          </p:nvSpPr>
          <p:spPr>
            <a:xfrm>
              <a:off x="691195" y="576872"/>
              <a:ext cx="591288" cy="259046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9" name="Google Shape;409;p16"/>
            <p:cNvSpPr/>
            <p:nvPr/>
          </p:nvSpPr>
          <p:spPr>
            <a:xfrm>
              <a:off x="1282483" y="2879511"/>
              <a:ext cx="6610497" cy="575659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0" name="Google Shape;410;p16"/>
            <p:cNvSpPr txBox="1"/>
            <p:nvPr/>
          </p:nvSpPr>
          <p:spPr>
            <a:xfrm>
              <a:off x="1282483" y="2879511"/>
              <a:ext cx="6610497" cy="575659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видеоигры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1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Массовая коммуникация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417" name="Google Shape;417;p17"/>
          <p:cNvGrpSpPr/>
          <p:nvPr/>
        </p:nvGrpSpPr>
        <p:grpSpPr>
          <a:xfrm>
            <a:off x="2028155" y="1697812"/>
            <a:ext cx="8134170" cy="4789500"/>
            <a:chOff x="1366" y="231800"/>
            <a:chExt cx="8134170" cy="4789500"/>
          </a:xfrm>
        </p:grpSpPr>
        <p:sp>
          <p:nvSpPr>
            <p:cNvPr id="418" name="Google Shape;418;p17"/>
            <p:cNvSpPr/>
            <p:nvPr/>
          </p:nvSpPr>
          <p:spPr>
            <a:xfrm>
              <a:off x="2862351" y="2824336"/>
              <a:ext cx="2412200" cy="2196964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9" name="Google Shape;419;p17"/>
            <p:cNvSpPr txBox="1"/>
            <p:nvPr/>
          </p:nvSpPr>
          <p:spPr>
            <a:xfrm>
              <a:off x="2862351" y="2824336"/>
              <a:ext cx="2412200" cy="21969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Основные риски медиасферы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0" name="Google Shape;420;p17"/>
            <p:cNvSpPr/>
            <p:nvPr/>
          </p:nvSpPr>
          <p:spPr>
            <a:xfrm rot="-9900000">
              <a:off x="1013814" y="3035904"/>
              <a:ext cx="1826027" cy="626134"/>
            </a:xfrm>
            <a:prstGeom prst="lef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1" name="Google Shape;421;p17"/>
            <p:cNvSpPr/>
            <p:nvPr/>
          </p:nvSpPr>
          <p:spPr>
            <a:xfrm>
              <a:off x="1366" y="2277819"/>
              <a:ext cx="2087115" cy="166969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2" name="Google Shape;422;p17"/>
            <p:cNvSpPr txBox="1"/>
            <p:nvPr/>
          </p:nvSpPr>
          <p:spPr>
            <a:xfrm>
              <a:off x="1366" y="2277819"/>
              <a:ext cx="2087115" cy="166969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34275" spcFirstLastPara="1" rIns="342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сцены насилия в новостях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3" name="Google Shape;423;p17"/>
            <p:cNvSpPr/>
            <p:nvPr/>
          </p:nvSpPr>
          <p:spPr>
            <a:xfrm rot="-7753119">
              <a:off x="1294656" y="1686565"/>
              <a:ext cx="2408483" cy="626134"/>
            </a:xfrm>
            <a:prstGeom prst="lef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4" name="Google Shape;424;p17"/>
            <p:cNvSpPr/>
            <p:nvPr/>
          </p:nvSpPr>
          <p:spPr>
            <a:xfrm>
              <a:off x="288038" y="231814"/>
              <a:ext cx="2898878" cy="166969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5" name="Google Shape;425;p17"/>
            <p:cNvSpPr txBox="1"/>
            <p:nvPr/>
          </p:nvSpPr>
          <p:spPr>
            <a:xfrm>
              <a:off x="288038" y="231814"/>
              <a:ext cx="2898878" cy="166969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34275" spcFirstLastPara="1" rIns="342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нарастающее давление со стороны культивируемых медиа стереотипов и идеалов красоты в индустрии моды и шоу-бизнеса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6" name="Google Shape;426;p17"/>
            <p:cNvSpPr/>
            <p:nvPr/>
          </p:nvSpPr>
          <p:spPr>
            <a:xfrm rot="-2982459">
              <a:off x="4463410" y="1692309"/>
              <a:ext cx="2461419" cy="626134"/>
            </a:xfrm>
            <a:prstGeom prst="lef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7" name="Google Shape;427;p17"/>
            <p:cNvSpPr/>
            <p:nvPr/>
          </p:nvSpPr>
          <p:spPr>
            <a:xfrm>
              <a:off x="5040566" y="231800"/>
              <a:ext cx="2898878" cy="166969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8" name="Google Shape;428;p17"/>
            <p:cNvSpPr txBox="1"/>
            <p:nvPr/>
          </p:nvSpPr>
          <p:spPr>
            <a:xfrm>
              <a:off x="5040566" y="231800"/>
              <a:ext cx="2898878" cy="166969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34275" spcFirstLastPara="1" rIns="342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угрозы и оскорбления в социальных сетях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9" name="Google Shape;429;p17"/>
            <p:cNvSpPr/>
            <p:nvPr/>
          </p:nvSpPr>
          <p:spPr>
            <a:xfrm rot="-900000">
              <a:off x="5297062" y="3035904"/>
              <a:ext cx="1826027" cy="626134"/>
            </a:xfrm>
            <a:prstGeom prst="lef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0" name="Google Shape;430;p17"/>
            <p:cNvSpPr/>
            <p:nvPr/>
          </p:nvSpPr>
          <p:spPr>
            <a:xfrm>
              <a:off x="6048421" y="2277819"/>
              <a:ext cx="2087115" cy="166969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1" name="Google Shape;431;p17"/>
            <p:cNvSpPr txBox="1"/>
            <p:nvPr/>
          </p:nvSpPr>
          <p:spPr>
            <a:xfrm>
              <a:off x="6048421" y="2277819"/>
              <a:ext cx="2087115" cy="166969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34275" spcFirstLastPara="1" rIns="342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незаконная загрузка данных из интернета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1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Массовая коммуникация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38" name="Google Shape;438;p18"/>
          <p:cNvSpPr/>
          <p:nvPr/>
        </p:nvSpPr>
        <p:spPr>
          <a:xfrm>
            <a:off x="1104900" y="6064369"/>
            <a:ext cx="9980682" cy="699881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Международные исследования показывают, что отсутствие у человека навыков критическо- го мышления и анализа медиасообщений может иметь губительные последствия.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439" name="Google Shape;439;p18"/>
          <p:cNvGrpSpPr/>
          <p:nvPr/>
        </p:nvGrpSpPr>
        <p:grpSpPr>
          <a:xfrm>
            <a:off x="2560153" y="1501315"/>
            <a:ext cx="7070174" cy="4387209"/>
            <a:chOff x="461356" y="2639"/>
            <a:chExt cx="7070174" cy="4387209"/>
          </a:xfrm>
        </p:grpSpPr>
        <p:sp>
          <p:nvSpPr>
            <p:cNvPr id="440" name="Google Shape;440;p18"/>
            <p:cNvSpPr/>
            <p:nvPr/>
          </p:nvSpPr>
          <p:spPr>
            <a:xfrm>
              <a:off x="461356" y="2639"/>
              <a:ext cx="5715677" cy="51614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1" name="Google Shape;441;p18"/>
            <p:cNvSpPr txBox="1"/>
            <p:nvPr/>
          </p:nvSpPr>
          <p:spPr>
            <a:xfrm>
              <a:off x="461356" y="2639"/>
              <a:ext cx="5715677" cy="516142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современном мире важно быть медиаграмотным, что означает уметь: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42" name="Google Shape;442;p18"/>
            <p:cNvSpPr/>
            <p:nvPr/>
          </p:nvSpPr>
          <p:spPr>
            <a:xfrm>
              <a:off x="1032924" y="518781"/>
              <a:ext cx="571567" cy="38710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43" name="Google Shape;443;p18"/>
            <p:cNvSpPr/>
            <p:nvPr/>
          </p:nvSpPr>
          <p:spPr>
            <a:xfrm>
              <a:off x="1604491" y="647817"/>
              <a:ext cx="5927039" cy="51614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4" name="Google Shape;444;p18"/>
            <p:cNvSpPr txBox="1"/>
            <p:nvPr/>
          </p:nvSpPr>
          <p:spPr>
            <a:xfrm>
              <a:off x="1604491" y="647817"/>
              <a:ext cx="5927039" cy="516142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установить автора конкретного медиасообщения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45" name="Google Shape;445;p18"/>
            <p:cNvSpPr/>
            <p:nvPr/>
          </p:nvSpPr>
          <p:spPr>
            <a:xfrm>
              <a:off x="1032924" y="518781"/>
              <a:ext cx="571567" cy="103228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46" name="Google Shape;446;p18"/>
            <p:cNvSpPr/>
            <p:nvPr/>
          </p:nvSpPr>
          <p:spPr>
            <a:xfrm>
              <a:off x="1604491" y="1292994"/>
              <a:ext cx="5927039" cy="51614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7" name="Google Shape;447;p18"/>
            <p:cNvSpPr txBox="1"/>
            <p:nvPr/>
          </p:nvSpPr>
          <p:spPr>
            <a:xfrm>
              <a:off x="1604491" y="1292994"/>
              <a:ext cx="5927039" cy="516142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осознать, каких мыслей или действий ждал от нас соз- датель медиасообщения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48" name="Google Shape;448;p18"/>
            <p:cNvSpPr/>
            <p:nvPr/>
          </p:nvSpPr>
          <p:spPr>
            <a:xfrm>
              <a:off x="1032924" y="518781"/>
              <a:ext cx="571567" cy="167746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49" name="Google Shape;449;p18"/>
            <p:cNvSpPr/>
            <p:nvPr/>
          </p:nvSpPr>
          <p:spPr>
            <a:xfrm>
              <a:off x="1604491" y="1938172"/>
              <a:ext cx="5927039" cy="51614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0" name="Google Shape;450;p18"/>
            <p:cNvSpPr txBox="1"/>
            <p:nvPr/>
          </p:nvSpPr>
          <p:spPr>
            <a:xfrm>
              <a:off x="1604491" y="1938172"/>
              <a:ext cx="5927039" cy="516142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распознать предвзятость, дезинформацию и ложь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1" name="Google Shape;451;p18"/>
            <p:cNvSpPr/>
            <p:nvPr/>
          </p:nvSpPr>
          <p:spPr>
            <a:xfrm>
              <a:off x="1032924" y="518781"/>
              <a:ext cx="571567" cy="232264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2" name="Google Shape;452;p18"/>
            <p:cNvSpPr/>
            <p:nvPr/>
          </p:nvSpPr>
          <p:spPr>
            <a:xfrm>
              <a:off x="1604491" y="2583350"/>
              <a:ext cx="5927039" cy="51614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3" name="Google Shape;453;p18"/>
            <p:cNvSpPr txBox="1"/>
            <p:nvPr/>
          </p:nvSpPr>
          <p:spPr>
            <a:xfrm>
              <a:off x="1604491" y="2583350"/>
              <a:ext cx="5927039" cy="516142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заметить, что местами история умышленно недоска- зана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4" name="Google Shape;454;p18"/>
            <p:cNvSpPr/>
            <p:nvPr/>
          </p:nvSpPr>
          <p:spPr>
            <a:xfrm>
              <a:off x="1032924" y="518781"/>
              <a:ext cx="571567" cy="296781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5" name="Google Shape;455;p18"/>
            <p:cNvSpPr/>
            <p:nvPr/>
          </p:nvSpPr>
          <p:spPr>
            <a:xfrm>
              <a:off x="1604491" y="3228528"/>
              <a:ext cx="5927039" cy="51614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6" name="Google Shape;456;p18"/>
            <p:cNvSpPr txBox="1"/>
            <p:nvPr/>
          </p:nvSpPr>
          <p:spPr>
            <a:xfrm>
              <a:off x="1604491" y="3228528"/>
              <a:ext cx="5927039" cy="516142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сделать осознанный выбор  и принять  решение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7" name="Google Shape;457;p18"/>
            <p:cNvSpPr/>
            <p:nvPr/>
          </p:nvSpPr>
          <p:spPr>
            <a:xfrm>
              <a:off x="1032924" y="518781"/>
              <a:ext cx="571567" cy="361299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8" name="Google Shape;458;p18"/>
            <p:cNvSpPr/>
            <p:nvPr/>
          </p:nvSpPr>
          <p:spPr>
            <a:xfrm>
              <a:off x="1604491" y="3873706"/>
              <a:ext cx="5927039" cy="51614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9" name="Google Shape;459;p18"/>
            <p:cNvSpPr txBox="1"/>
            <p:nvPr/>
          </p:nvSpPr>
          <p:spPr>
            <a:xfrm>
              <a:off x="1604491" y="3873706"/>
              <a:ext cx="5927039" cy="516142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создать и распространить собственные медиасообще- ния с соблюдением этических и правовых норм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1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66" name="Google Shape;466;p19"/>
          <p:cNvSpPr txBox="1"/>
          <p:nvPr>
            <p:ph idx="1" type="body"/>
          </p:nvPr>
        </p:nvSpPr>
        <p:spPr>
          <a:xfrm>
            <a:off x="1104900" y="1483743"/>
            <a:ext cx="5822111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Данилов А.Н. и др. Обществоведение: Учебное посо- бие для 10 класса. / Под ред. А.Н.Данилова. – Минск: Адукацыя і выхаванне, 2020, §4.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467" name="Google Shape;467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55468" y="1483743"/>
            <a:ext cx="3966058" cy="5209030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Понятие социальной коммуникации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Структура социальной коммуникации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Виды социальной коммуникации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Массовая коммуникация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социальной коммуникации</a:t>
            </a:r>
            <a:endParaRPr/>
          </a:p>
        </p:txBody>
      </p:sp>
      <p:sp>
        <p:nvSpPr>
          <p:cNvPr id="140" name="Google Shape;140;p3"/>
          <p:cNvSpPr/>
          <p:nvPr/>
        </p:nvSpPr>
        <p:spPr>
          <a:xfrm>
            <a:off x="1104900" y="5908625"/>
            <a:ext cx="9980682" cy="908720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Коммуникация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 (от лат. communicatio - сообщение, передача и от communicare - делать об- щим, беседовать, связывать, сообщать, передавать) - объект исследования разных наук (от технических до гуманитарных). 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141" name="Google Shape;141;p3"/>
          <p:cNvGraphicFramePr/>
          <p:nvPr/>
        </p:nvGraphicFramePr>
        <p:xfrm>
          <a:off x="1104900" y="1363306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{92D4C61C-B903-44D7-A910-52C5B092035C}</a:tableStyleId>
              </a:tblPr>
              <a:tblGrid>
                <a:gridCol w="3208300"/>
                <a:gridCol w="6772375"/>
              </a:tblGrid>
              <a:tr h="3708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Содержание понятия «коммуникация» в разных науках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Коммуникация (военное де- ло)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Путь сообщения, линия связи, снабжения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Коммуникация (социальные науки)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Социальный процесс взаимодействия и его результаты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Коммуникация (психология)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Обмен информацией между живыми организмами (общение)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Межкультурная коммуника- ция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Связь и общение между представителями различных культур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Массовая коммуникация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Процесс производства и воспроизводства массового сознания, средствами массовой коммуникации - периодической печа- тью, радио и телевидением, средствами электронной комму- никации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Инженерные коммуникации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Комплекс систем, обеспечивающих нормальную жизнедея- тельность потребителей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социальной коммуникации</a:t>
            </a:r>
            <a:endParaRPr/>
          </a:p>
        </p:txBody>
      </p:sp>
      <p:sp>
        <p:nvSpPr>
          <p:cNvPr id="148" name="Google Shape;148;p4"/>
          <p:cNvSpPr/>
          <p:nvPr/>
        </p:nvSpPr>
        <p:spPr>
          <a:xfrm>
            <a:off x="1104900" y="1406783"/>
            <a:ext cx="9980682" cy="908720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Социальная коммуникация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 - это процесс взаимодействия между субъектами (индивидами, группами, организациями и т.п.) с целью передачи информации или обмена ею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49" name="Google Shape;149;p4"/>
          <p:cNvGrpSpPr/>
          <p:nvPr/>
        </p:nvGrpSpPr>
        <p:grpSpPr>
          <a:xfrm>
            <a:off x="2078088" y="2432600"/>
            <a:ext cx="8034998" cy="4287116"/>
            <a:chOff x="2283" y="1401"/>
            <a:chExt cx="8034998" cy="4287116"/>
          </a:xfrm>
        </p:grpSpPr>
        <p:sp>
          <p:nvSpPr>
            <p:cNvPr id="150" name="Google Shape;150;p4"/>
            <p:cNvSpPr/>
            <p:nvPr/>
          </p:nvSpPr>
          <p:spPr>
            <a:xfrm>
              <a:off x="6107739" y="2591984"/>
              <a:ext cx="91440" cy="50179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1" name="Google Shape;151;p4"/>
            <p:cNvSpPr/>
            <p:nvPr/>
          </p:nvSpPr>
          <p:spPr>
            <a:xfrm>
              <a:off x="4019435" y="895451"/>
              <a:ext cx="2134024" cy="50179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2" name="Google Shape;152;p4"/>
            <p:cNvSpPr/>
            <p:nvPr/>
          </p:nvSpPr>
          <p:spPr>
            <a:xfrm>
              <a:off x="1839691" y="2591984"/>
              <a:ext cx="91440" cy="50179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3" name="Google Shape;153;p4"/>
            <p:cNvSpPr/>
            <p:nvPr/>
          </p:nvSpPr>
          <p:spPr>
            <a:xfrm>
              <a:off x="1885411" y="895451"/>
              <a:ext cx="2134024" cy="50179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4" name="Google Shape;154;p4"/>
            <p:cNvSpPr/>
            <p:nvPr/>
          </p:nvSpPr>
          <p:spPr>
            <a:xfrm>
              <a:off x="2075076" y="1401"/>
              <a:ext cx="3888717" cy="89404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4"/>
            <p:cNvSpPr txBox="1"/>
            <p:nvPr/>
          </p:nvSpPr>
          <p:spPr>
            <a:xfrm>
              <a:off x="2075826" y="1401"/>
              <a:ext cx="3888600" cy="89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Главные особенности социальной коммуникации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6" name="Google Shape;156;p4"/>
            <p:cNvSpPr/>
            <p:nvPr/>
          </p:nvSpPr>
          <p:spPr>
            <a:xfrm>
              <a:off x="2283" y="1397242"/>
              <a:ext cx="3766256" cy="119474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4"/>
            <p:cNvSpPr txBox="1"/>
            <p:nvPr/>
          </p:nvSpPr>
          <p:spPr>
            <a:xfrm>
              <a:off x="3033" y="1397242"/>
              <a:ext cx="3766200" cy="1194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участники коммуникации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8" name="Google Shape;158;p4"/>
            <p:cNvSpPr/>
            <p:nvPr/>
          </p:nvSpPr>
          <p:spPr>
            <a:xfrm>
              <a:off x="2283" y="3093776"/>
              <a:ext cx="3766256" cy="119474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4"/>
            <p:cNvSpPr txBox="1"/>
            <p:nvPr/>
          </p:nvSpPr>
          <p:spPr>
            <a:xfrm>
              <a:off x="3033" y="3093776"/>
              <a:ext cx="3766200" cy="1194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социальные субъекты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0" name="Google Shape;160;p4"/>
            <p:cNvSpPr/>
            <p:nvPr/>
          </p:nvSpPr>
          <p:spPr>
            <a:xfrm>
              <a:off x="4270331" y="1397242"/>
              <a:ext cx="3766256" cy="119474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p4"/>
            <p:cNvSpPr txBox="1"/>
            <p:nvPr/>
          </p:nvSpPr>
          <p:spPr>
            <a:xfrm>
              <a:off x="4271081" y="1397242"/>
              <a:ext cx="3766200" cy="1194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содержание коммуникации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2" name="Google Shape;162;p4"/>
            <p:cNvSpPr/>
            <p:nvPr/>
          </p:nvSpPr>
          <p:spPr>
            <a:xfrm>
              <a:off x="4270331" y="3093776"/>
              <a:ext cx="3766256" cy="119474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4"/>
            <p:cNvSpPr txBox="1"/>
            <p:nvPr/>
          </p:nvSpPr>
          <p:spPr>
            <a:xfrm>
              <a:off x="4270331" y="3093776"/>
              <a:ext cx="3766256" cy="119474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информация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Структура социальной коммуникации</a:t>
            </a:r>
            <a:endParaRPr/>
          </a:p>
        </p:txBody>
      </p:sp>
      <p:sp>
        <p:nvSpPr>
          <p:cNvPr id="170" name="Google Shape;170;p5"/>
          <p:cNvSpPr/>
          <p:nvPr/>
        </p:nvSpPr>
        <p:spPr>
          <a:xfrm>
            <a:off x="1104900" y="1438170"/>
            <a:ext cx="9980682" cy="632170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Одним из первых, кто занялся вопросом исследования социальной коммуникации, был аме- риканский политолог </a:t>
            </a: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Гарольд Лассуэлл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. В 1940-е гг.  он представил модель коммуникации</a:t>
            </a:r>
            <a:endParaRPr/>
          </a:p>
        </p:txBody>
      </p:sp>
      <p:pic>
        <p:nvPicPr>
          <p:cNvPr id="171" name="Google Shape;171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10946" y="1894241"/>
            <a:ext cx="3157372" cy="4780739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72" name="Google Shape;172;p5"/>
          <p:cNvSpPr txBox="1"/>
          <p:nvPr/>
        </p:nvSpPr>
        <p:spPr>
          <a:xfrm>
            <a:off x="6008955" y="6350281"/>
            <a:ext cx="1888659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Гарольд Лассуэлл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73" name="Google Shape;173;p5"/>
          <p:cNvGrpSpPr/>
          <p:nvPr/>
        </p:nvGrpSpPr>
        <p:grpSpPr>
          <a:xfrm>
            <a:off x="1274677" y="2336135"/>
            <a:ext cx="6273434" cy="3875793"/>
            <a:chOff x="284672" y="787"/>
            <a:chExt cx="6273434" cy="3875793"/>
          </a:xfrm>
        </p:grpSpPr>
        <p:sp>
          <p:nvSpPr>
            <p:cNvPr id="174" name="Google Shape;174;p5"/>
            <p:cNvSpPr/>
            <p:nvPr/>
          </p:nvSpPr>
          <p:spPr>
            <a:xfrm>
              <a:off x="284672" y="787"/>
              <a:ext cx="3275596" cy="53459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" name="Google Shape;175;p5"/>
            <p:cNvSpPr txBox="1"/>
            <p:nvPr/>
          </p:nvSpPr>
          <p:spPr>
            <a:xfrm>
              <a:off x="284672" y="787"/>
              <a:ext cx="3275596" cy="53459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Элементы социальной коммуникации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6" name="Google Shape;176;p5"/>
            <p:cNvSpPr/>
            <p:nvPr/>
          </p:nvSpPr>
          <p:spPr>
            <a:xfrm>
              <a:off x="612232" y="535379"/>
              <a:ext cx="327559" cy="40094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7" name="Google Shape;177;p5"/>
            <p:cNvSpPr/>
            <p:nvPr/>
          </p:nvSpPr>
          <p:spPr>
            <a:xfrm>
              <a:off x="939791" y="669027"/>
              <a:ext cx="5618315" cy="53459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5"/>
            <p:cNvSpPr txBox="1"/>
            <p:nvPr/>
          </p:nvSpPr>
          <p:spPr>
            <a:xfrm>
              <a:off x="939791" y="669027"/>
              <a:ext cx="5618315" cy="53459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Кто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коммуникатор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- тот, кто формирует и пере- дает сообщение)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9" name="Google Shape;179;p5"/>
            <p:cNvSpPr/>
            <p:nvPr/>
          </p:nvSpPr>
          <p:spPr>
            <a:xfrm>
              <a:off x="612232" y="535379"/>
              <a:ext cx="327559" cy="106918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0" name="Google Shape;180;p5"/>
            <p:cNvSpPr/>
            <p:nvPr/>
          </p:nvSpPr>
          <p:spPr>
            <a:xfrm>
              <a:off x="939791" y="1337267"/>
              <a:ext cx="5618315" cy="53459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5"/>
            <p:cNvSpPr txBox="1"/>
            <p:nvPr/>
          </p:nvSpPr>
          <p:spPr>
            <a:xfrm>
              <a:off x="939791" y="1337267"/>
              <a:ext cx="5618315" cy="53459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Что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сообщение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2" name="Google Shape;182;p5"/>
            <p:cNvSpPr/>
            <p:nvPr/>
          </p:nvSpPr>
          <p:spPr>
            <a:xfrm>
              <a:off x="612232" y="535379"/>
              <a:ext cx="327559" cy="173742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3" name="Google Shape;183;p5"/>
            <p:cNvSpPr/>
            <p:nvPr/>
          </p:nvSpPr>
          <p:spPr>
            <a:xfrm>
              <a:off x="939791" y="2005508"/>
              <a:ext cx="5618315" cy="53459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" name="Google Shape;184;p5"/>
            <p:cNvSpPr txBox="1"/>
            <p:nvPr/>
          </p:nvSpPr>
          <p:spPr>
            <a:xfrm>
              <a:off x="939791" y="2005508"/>
              <a:ext cx="5618315" cy="53459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Как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(способ передачи сообщения,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канал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5" name="Google Shape;185;p5"/>
            <p:cNvSpPr/>
            <p:nvPr/>
          </p:nvSpPr>
          <p:spPr>
            <a:xfrm>
              <a:off x="612232" y="535379"/>
              <a:ext cx="327559" cy="240566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6" name="Google Shape;186;p5"/>
            <p:cNvSpPr/>
            <p:nvPr/>
          </p:nvSpPr>
          <p:spPr>
            <a:xfrm>
              <a:off x="939791" y="2673748"/>
              <a:ext cx="5618315" cy="53459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5"/>
            <p:cNvSpPr txBox="1"/>
            <p:nvPr/>
          </p:nvSpPr>
          <p:spPr>
            <a:xfrm>
              <a:off x="939791" y="2673748"/>
              <a:ext cx="5618315" cy="53459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Кому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аудитория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, которой адресуется сообщение)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8" name="Google Shape;188;p5"/>
            <p:cNvSpPr/>
            <p:nvPr/>
          </p:nvSpPr>
          <p:spPr>
            <a:xfrm>
              <a:off x="612232" y="535379"/>
              <a:ext cx="327559" cy="307390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9" name="Google Shape;189;p5"/>
            <p:cNvSpPr/>
            <p:nvPr/>
          </p:nvSpPr>
          <p:spPr>
            <a:xfrm>
              <a:off x="939791" y="3341988"/>
              <a:ext cx="5618315" cy="53459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5"/>
            <p:cNvSpPr txBox="1"/>
            <p:nvPr/>
          </p:nvSpPr>
          <p:spPr>
            <a:xfrm>
              <a:off x="939791" y="3341988"/>
              <a:ext cx="5618315" cy="53459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Зачем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(с каким эффектом, эффективность,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обрат- ная связь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Структура социальной коммуникации</a:t>
            </a:r>
            <a:endParaRPr/>
          </a:p>
        </p:txBody>
      </p:sp>
      <p:grpSp>
        <p:nvGrpSpPr>
          <p:cNvPr id="197" name="Google Shape;197;p6"/>
          <p:cNvGrpSpPr/>
          <p:nvPr/>
        </p:nvGrpSpPr>
        <p:grpSpPr>
          <a:xfrm>
            <a:off x="2285241" y="1452911"/>
            <a:ext cx="7620000" cy="4562872"/>
            <a:chOff x="467544" y="1556792"/>
            <a:chExt cx="7620000" cy="4562872"/>
          </a:xfrm>
        </p:grpSpPr>
        <p:pic>
          <p:nvPicPr>
            <p:cNvPr descr="http://images.myshared.ru/17/1154126/slide_4.jpg" id="198" name="Google Shape;198;p6"/>
            <p:cNvPicPr preferRelativeResize="0"/>
            <p:nvPr/>
          </p:nvPicPr>
          <p:blipFill rotWithShape="1">
            <a:blip r:embed="rId3">
              <a:alphaModFix/>
            </a:blip>
            <a:srcRect b="0" l="0" r="0" t="20159"/>
            <a:stretch/>
          </p:blipFill>
          <p:spPr>
            <a:xfrm>
              <a:off x="467544" y="1556792"/>
              <a:ext cx="7620000" cy="4562872"/>
            </a:xfrm>
            <a:prstGeom prst="rect">
              <a:avLst/>
            </a:prstGeom>
            <a:noFill/>
            <a:ln>
              <a:noFill/>
            </a:ln>
            <a:effectLst>
              <a:outerShdw blurRad="292100" rotWithShape="0" algn="tl" dir="2700000" dist="139700">
                <a:srgbClr val="333333">
                  <a:alpha val="64705"/>
                </a:srgbClr>
              </a:outerShdw>
            </a:effectLst>
          </p:spPr>
        </p:pic>
        <p:pic>
          <p:nvPicPr>
            <p:cNvPr id="199" name="Google Shape;199;p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6012160" y="5517232"/>
              <a:ext cx="2016224" cy="40005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00" name="Google Shape;200;p6"/>
          <p:cNvSpPr/>
          <p:nvPr/>
        </p:nvSpPr>
        <p:spPr>
          <a:xfrm>
            <a:off x="2348379" y="6165304"/>
            <a:ext cx="7556862" cy="432048"/>
          </a:xfrm>
          <a:prstGeom prst="rect">
            <a:avLst/>
          </a:prstGeom>
          <a:noFill/>
          <a:ln>
            <a:noFill/>
          </a:ln>
          <a:effectLst>
            <a:outerShdw blurRad="39000" rotWithShape="0" dir="5400000" dist="25400">
              <a:srgbClr val="000000">
                <a:alpha val="37647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Модель коммуникации по Г. Лассуэллу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Структура социальной коммуникации</a:t>
            </a:r>
            <a:endParaRPr/>
          </a:p>
        </p:txBody>
      </p:sp>
      <p:grpSp>
        <p:nvGrpSpPr>
          <p:cNvPr id="207" name="Google Shape;207;p7"/>
          <p:cNvGrpSpPr/>
          <p:nvPr/>
        </p:nvGrpSpPr>
        <p:grpSpPr>
          <a:xfrm>
            <a:off x="2171331" y="2278345"/>
            <a:ext cx="7847818" cy="3328151"/>
            <a:chOff x="526" y="864092"/>
            <a:chExt cx="7847818" cy="3328151"/>
          </a:xfrm>
        </p:grpSpPr>
        <p:sp>
          <p:nvSpPr>
            <p:cNvPr id="208" name="Google Shape;208;p7"/>
            <p:cNvSpPr/>
            <p:nvPr/>
          </p:nvSpPr>
          <p:spPr>
            <a:xfrm>
              <a:off x="3924436" y="2011433"/>
              <a:ext cx="2776567" cy="48188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209" name="Google Shape;209;p7"/>
            <p:cNvSpPr/>
            <p:nvPr/>
          </p:nvSpPr>
          <p:spPr>
            <a:xfrm>
              <a:off x="3878716" y="2011433"/>
              <a:ext cx="91440" cy="48188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210" name="Google Shape;210;p7"/>
            <p:cNvSpPr/>
            <p:nvPr/>
          </p:nvSpPr>
          <p:spPr>
            <a:xfrm>
              <a:off x="1147868" y="2011433"/>
              <a:ext cx="2776567" cy="48188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211" name="Google Shape;211;p7"/>
            <p:cNvSpPr/>
            <p:nvPr/>
          </p:nvSpPr>
          <p:spPr>
            <a:xfrm>
              <a:off x="1944215" y="864092"/>
              <a:ext cx="3960440" cy="114734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" name="Google Shape;212;p7"/>
            <p:cNvSpPr txBox="1"/>
            <p:nvPr/>
          </p:nvSpPr>
          <p:spPr>
            <a:xfrm>
              <a:off x="1944215" y="864092"/>
              <a:ext cx="3960440" cy="11473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Внутренние составляющие социальной коммуникации</a:t>
              </a:r>
              <a:endParaRPr b="0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3" name="Google Shape;213;p7"/>
            <p:cNvSpPr/>
            <p:nvPr/>
          </p:nvSpPr>
          <p:spPr>
            <a:xfrm>
              <a:off x="526" y="2493317"/>
              <a:ext cx="2294683" cy="169892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" name="Google Shape;214;p7"/>
            <p:cNvSpPr txBox="1"/>
            <p:nvPr/>
          </p:nvSpPr>
          <p:spPr>
            <a:xfrm>
              <a:off x="526" y="2493317"/>
              <a:ext cx="2294683" cy="16989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мотивация участников коммуникации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5" name="Google Shape;215;p7"/>
            <p:cNvSpPr/>
            <p:nvPr/>
          </p:nvSpPr>
          <p:spPr>
            <a:xfrm>
              <a:off x="2777094" y="2493317"/>
              <a:ext cx="2294683" cy="169892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" name="Google Shape;216;p7"/>
            <p:cNvSpPr txBox="1"/>
            <p:nvPr/>
          </p:nvSpPr>
          <p:spPr>
            <a:xfrm>
              <a:off x="2777094" y="2493317"/>
              <a:ext cx="2294683" cy="16989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использование всеми участниками про- цесса одних и тех же знаковых систем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7" name="Google Shape;217;p7"/>
            <p:cNvSpPr/>
            <p:nvPr/>
          </p:nvSpPr>
          <p:spPr>
            <a:xfrm>
              <a:off x="5553661" y="2493317"/>
              <a:ext cx="2294683" cy="169892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" name="Google Shape;218;p7"/>
            <p:cNvSpPr txBox="1"/>
            <p:nvPr/>
          </p:nvSpPr>
          <p:spPr>
            <a:xfrm>
              <a:off x="5553661" y="2493317"/>
              <a:ext cx="2294683" cy="16989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понимание контекста социальной коммуникации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Виды социальной коммуникации</a:t>
            </a:r>
            <a:endParaRPr/>
          </a:p>
        </p:txBody>
      </p:sp>
      <p:grpSp>
        <p:nvGrpSpPr>
          <p:cNvPr id="225" name="Google Shape;225;p8"/>
          <p:cNvGrpSpPr/>
          <p:nvPr/>
        </p:nvGrpSpPr>
        <p:grpSpPr>
          <a:xfrm>
            <a:off x="2071780" y="1516586"/>
            <a:ext cx="8046920" cy="5054228"/>
            <a:chOff x="8987" y="173185"/>
            <a:chExt cx="8046920" cy="5054228"/>
          </a:xfrm>
        </p:grpSpPr>
        <p:sp>
          <p:nvSpPr>
            <p:cNvPr id="226" name="Google Shape;226;p8"/>
            <p:cNvSpPr/>
            <p:nvPr/>
          </p:nvSpPr>
          <p:spPr>
            <a:xfrm>
              <a:off x="8987" y="2063246"/>
              <a:ext cx="1702618" cy="114856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8"/>
            <p:cNvSpPr txBox="1"/>
            <p:nvPr/>
          </p:nvSpPr>
          <p:spPr>
            <a:xfrm>
              <a:off x="8987" y="2063246"/>
              <a:ext cx="1702618" cy="114856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Виды социальной коммуникации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8" name="Google Shape;228;p8"/>
            <p:cNvSpPr/>
            <p:nvPr/>
          </p:nvSpPr>
          <p:spPr>
            <a:xfrm rot="-4566527">
              <a:off x="1072857" y="1813157"/>
              <a:ext cx="1681092" cy="16814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8"/>
            <p:cNvSpPr txBox="1"/>
            <p:nvPr/>
          </p:nvSpPr>
          <p:spPr>
            <a:xfrm rot="-9133054">
              <a:off x="1871376" y="1779537"/>
              <a:ext cx="84054" cy="840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" name="Google Shape;230;p8"/>
            <p:cNvSpPr/>
            <p:nvPr/>
          </p:nvSpPr>
          <p:spPr>
            <a:xfrm>
              <a:off x="2115202" y="753354"/>
              <a:ext cx="2843634" cy="50449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p8"/>
            <p:cNvSpPr txBox="1"/>
            <p:nvPr/>
          </p:nvSpPr>
          <p:spPr>
            <a:xfrm>
              <a:off x="2115202" y="753354"/>
              <a:ext cx="2843634" cy="50449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 субъектам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2" name="Google Shape;232;p8"/>
            <p:cNvSpPr/>
            <p:nvPr/>
          </p:nvSpPr>
          <p:spPr>
            <a:xfrm rot="-3310531">
              <a:off x="4807262" y="707110"/>
              <a:ext cx="706742" cy="16814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8"/>
            <p:cNvSpPr txBox="1"/>
            <p:nvPr/>
          </p:nvSpPr>
          <p:spPr>
            <a:xfrm rot="-6621062">
              <a:off x="5142965" y="697848"/>
              <a:ext cx="35337" cy="353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" name="Google Shape;234;p8"/>
            <p:cNvSpPr/>
            <p:nvPr/>
          </p:nvSpPr>
          <p:spPr>
            <a:xfrm>
              <a:off x="5362431" y="173185"/>
              <a:ext cx="2693476" cy="50449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8"/>
            <p:cNvSpPr txBox="1"/>
            <p:nvPr/>
          </p:nvSpPr>
          <p:spPr>
            <a:xfrm>
              <a:off x="5362431" y="173185"/>
              <a:ext cx="2693476" cy="50449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межличностная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6" name="Google Shape;236;p8"/>
            <p:cNvSpPr/>
            <p:nvPr/>
          </p:nvSpPr>
          <p:spPr>
            <a:xfrm>
              <a:off x="4958836" y="997194"/>
              <a:ext cx="403595" cy="16814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8"/>
            <p:cNvSpPr txBox="1"/>
            <p:nvPr/>
          </p:nvSpPr>
          <p:spPr>
            <a:xfrm>
              <a:off x="5150544" y="995511"/>
              <a:ext cx="20179" cy="2017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" name="Google Shape;238;p8"/>
            <p:cNvSpPr/>
            <p:nvPr/>
          </p:nvSpPr>
          <p:spPr>
            <a:xfrm>
              <a:off x="5362431" y="753354"/>
              <a:ext cx="2693476" cy="50449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8"/>
            <p:cNvSpPr txBox="1"/>
            <p:nvPr/>
          </p:nvSpPr>
          <p:spPr>
            <a:xfrm>
              <a:off x="5362431" y="753354"/>
              <a:ext cx="2693476" cy="50449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групповая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0" name="Google Shape;240;p8"/>
            <p:cNvSpPr/>
            <p:nvPr/>
          </p:nvSpPr>
          <p:spPr>
            <a:xfrm rot="3310531">
              <a:off x="4807262" y="1287278"/>
              <a:ext cx="706742" cy="16814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8"/>
            <p:cNvSpPr txBox="1"/>
            <p:nvPr/>
          </p:nvSpPr>
          <p:spPr>
            <a:xfrm rot="6621062">
              <a:off x="5142965" y="1278017"/>
              <a:ext cx="35337" cy="353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" name="Google Shape;242;p8"/>
            <p:cNvSpPr/>
            <p:nvPr/>
          </p:nvSpPr>
          <p:spPr>
            <a:xfrm>
              <a:off x="5362431" y="1333523"/>
              <a:ext cx="2693476" cy="50449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" name="Google Shape;243;p8"/>
            <p:cNvSpPr txBox="1"/>
            <p:nvPr/>
          </p:nvSpPr>
          <p:spPr>
            <a:xfrm>
              <a:off x="5362431" y="1333523"/>
              <a:ext cx="2693476" cy="50449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массовая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4" name="Google Shape;244;p8"/>
            <p:cNvSpPr/>
            <p:nvPr/>
          </p:nvSpPr>
          <p:spPr>
            <a:xfrm rot="-530427">
              <a:off x="1709180" y="2597735"/>
              <a:ext cx="408447" cy="16814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" name="Google Shape;245;p8"/>
            <p:cNvSpPr txBox="1"/>
            <p:nvPr/>
          </p:nvSpPr>
          <p:spPr>
            <a:xfrm rot="-1060854">
              <a:off x="1903193" y="2595931"/>
              <a:ext cx="20422" cy="2042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" name="Google Shape;246;p8"/>
            <p:cNvSpPr/>
            <p:nvPr/>
          </p:nvSpPr>
          <p:spPr>
            <a:xfrm>
              <a:off x="2115202" y="2269191"/>
              <a:ext cx="2843634" cy="61112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" name="Google Shape;247;p8"/>
            <p:cNvSpPr txBox="1"/>
            <p:nvPr/>
          </p:nvSpPr>
          <p:spPr>
            <a:xfrm>
              <a:off x="2115202" y="2269191"/>
              <a:ext cx="2843634" cy="6111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 способу установления контакта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8" name="Google Shape;248;p8"/>
            <p:cNvSpPr/>
            <p:nvPr/>
          </p:nvSpPr>
          <p:spPr>
            <a:xfrm rot="-2493335">
              <a:off x="4890963" y="2387464"/>
              <a:ext cx="539341" cy="16814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" name="Google Shape;249;p8"/>
            <p:cNvSpPr txBox="1"/>
            <p:nvPr/>
          </p:nvSpPr>
          <p:spPr>
            <a:xfrm rot="-4986670">
              <a:off x="5147150" y="2382388"/>
              <a:ext cx="26967" cy="2696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" name="Google Shape;250;p8"/>
            <p:cNvSpPr/>
            <p:nvPr/>
          </p:nvSpPr>
          <p:spPr>
            <a:xfrm>
              <a:off x="5362431" y="1913692"/>
              <a:ext cx="2693476" cy="60658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" name="Google Shape;251;p8"/>
            <p:cNvSpPr txBox="1"/>
            <p:nvPr/>
          </p:nvSpPr>
          <p:spPr>
            <a:xfrm>
              <a:off x="5362431" y="1913692"/>
              <a:ext cx="2693476" cy="60658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непосредственная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2" name="Google Shape;252;p8"/>
            <p:cNvSpPr/>
            <p:nvPr/>
          </p:nvSpPr>
          <p:spPr>
            <a:xfrm rot="2412332">
              <a:off x="4896408" y="2736915"/>
              <a:ext cx="528450" cy="16814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" name="Google Shape;253;p8"/>
            <p:cNvSpPr txBox="1"/>
            <p:nvPr/>
          </p:nvSpPr>
          <p:spPr>
            <a:xfrm rot="4824664">
              <a:off x="5147422" y="2732111"/>
              <a:ext cx="26422" cy="2642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4" name="Google Shape;254;p8"/>
            <p:cNvSpPr/>
            <p:nvPr/>
          </p:nvSpPr>
          <p:spPr>
            <a:xfrm>
              <a:off x="5362431" y="2595955"/>
              <a:ext cx="2693476" cy="63986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" name="Google Shape;255;p8"/>
            <p:cNvSpPr txBox="1"/>
            <p:nvPr/>
          </p:nvSpPr>
          <p:spPr>
            <a:xfrm>
              <a:off x="5362431" y="2595955"/>
              <a:ext cx="2693476" cy="6398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опосредованная (с помощью средств связи)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6" name="Google Shape;256;p8"/>
            <p:cNvSpPr/>
            <p:nvPr/>
          </p:nvSpPr>
          <p:spPr>
            <a:xfrm rot="4566527">
              <a:off x="1072857" y="3445084"/>
              <a:ext cx="1681092" cy="16814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" name="Google Shape;257;p8"/>
            <p:cNvSpPr txBox="1"/>
            <p:nvPr/>
          </p:nvSpPr>
          <p:spPr>
            <a:xfrm rot="9133054">
              <a:off x="1871376" y="3411464"/>
              <a:ext cx="84054" cy="840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8" name="Google Shape;258;p8"/>
            <p:cNvSpPr/>
            <p:nvPr/>
          </p:nvSpPr>
          <p:spPr>
            <a:xfrm>
              <a:off x="2115202" y="4017207"/>
              <a:ext cx="2843634" cy="50449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" name="Google Shape;259;p8"/>
            <p:cNvSpPr txBox="1"/>
            <p:nvPr/>
          </p:nvSpPr>
          <p:spPr>
            <a:xfrm>
              <a:off x="2115202" y="4017207"/>
              <a:ext cx="2843634" cy="50449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 способу трансляции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0" name="Google Shape;260;p8"/>
            <p:cNvSpPr/>
            <p:nvPr/>
          </p:nvSpPr>
          <p:spPr>
            <a:xfrm rot="-3058309">
              <a:off x="4840168" y="4012098"/>
              <a:ext cx="640930" cy="16814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" name="Google Shape;261;p8"/>
            <p:cNvSpPr txBox="1"/>
            <p:nvPr/>
          </p:nvSpPr>
          <p:spPr>
            <a:xfrm rot="-6116618">
              <a:off x="5144610" y="4004482"/>
              <a:ext cx="32046" cy="3204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" name="Google Shape;262;p8"/>
            <p:cNvSpPr/>
            <p:nvPr/>
          </p:nvSpPr>
          <p:spPr>
            <a:xfrm>
              <a:off x="5362431" y="3311495"/>
              <a:ext cx="2693476" cy="92012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" name="Google Shape;263;p8"/>
            <p:cNvSpPr txBox="1"/>
            <p:nvPr/>
          </p:nvSpPr>
          <p:spPr>
            <a:xfrm>
              <a:off x="5362431" y="3311495"/>
              <a:ext cx="2693476" cy="92012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вербальная (использует речь, язык): устная и письменная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4" name="Google Shape;264;p8"/>
            <p:cNvSpPr/>
            <p:nvPr/>
          </p:nvSpPr>
          <p:spPr>
            <a:xfrm rot="3058309">
              <a:off x="4840168" y="4509996"/>
              <a:ext cx="640930" cy="16814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" name="Google Shape;265;p8"/>
            <p:cNvSpPr txBox="1"/>
            <p:nvPr/>
          </p:nvSpPr>
          <p:spPr>
            <a:xfrm rot="6116618">
              <a:off x="5144610" y="4502380"/>
              <a:ext cx="32046" cy="3204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" name="Google Shape;266;p8"/>
            <p:cNvSpPr/>
            <p:nvPr/>
          </p:nvSpPr>
          <p:spPr>
            <a:xfrm>
              <a:off x="5362431" y="4307291"/>
              <a:ext cx="2693476" cy="92012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" name="Google Shape;267;p8"/>
            <p:cNvSpPr txBox="1"/>
            <p:nvPr/>
          </p:nvSpPr>
          <p:spPr>
            <a:xfrm>
              <a:off x="5362431" y="4307291"/>
              <a:ext cx="2693476" cy="92012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невербальная (позы, жесты, мимика, интона- ция)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Массовая коммуникация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74" name="Google Shape;274;p9"/>
          <p:cNvSpPr/>
          <p:nvPr/>
        </p:nvSpPr>
        <p:spPr>
          <a:xfrm>
            <a:off x="1104900" y="4787660"/>
            <a:ext cx="9980682" cy="1740708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Учёные считают, что становление современного информационного общества (общество, в ко- тором главную роль играют наука, знание и информация) стало результатом нескольких коммуникационных революций, которые изменили не только способы обработки и передачи информации, но и систему ценностей, уклад жизни людей, способ производства. Революции в истории социальной коммуникации были связаны с появлением письменности, книгопеча- тания, электронных устройств. 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http://children.claw.ru/5_history/content/006/06.jpg" id="275" name="Google Shape;275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04900" y="1931694"/>
            <a:ext cx="2914765" cy="1901885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pic>
        <p:nvPicPr>
          <p:cNvPr descr="https://upload.wikimedia.org/wikipedia/commons/thumb/5/51/%D0%A3%D0%B7%D0%BA%D0%BE%D1%88%D1%80%D0%B8%D1%84%D1%82%D0%BD%D0%BE%D0%B5_%C2%AB%D0%A7%D0%B5%D1%82%D0%B2%D0%B5%D1%80%D0%BE%D0%B5%D0%B2%D0%B0%D0%BD%D0%B3%D0%B5%D0%BB%D0%B8%D0%B5%C2%BB_1550_%D0%B3%D0%BE%D0%B4%D1%8B.jpg/400px-%D0%A3%D0%B7%D0%BA%D0%BE%D1%88%D1%80%D0%B8%D1%84%D1%82%D0%BD%D0%BE%D0%B5_%C2%AB%D0%A7%D0%B5%D1%82%D0%B2%D0%B5%D1%80%D0%BE%D0%B5%D0%B2%D0%B0%D0%BD%D0%B3%D0%B5%D0%BB%D0%B8%D0%B5%C2%BB_1550_%D0%B3%D0%BE%D0%B4%D1%8B.jpg" id="276" name="Google Shape;276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882027" y="1885033"/>
            <a:ext cx="2407181" cy="1901674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pic>
        <p:nvPicPr>
          <p:cNvPr descr="http://city.com.ua/newspic/catalogs-reviews/tablets-02-2.jpg" id="277" name="Google Shape;277;p9"/>
          <p:cNvPicPr preferRelativeResize="0"/>
          <p:nvPr/>
        </p:nvPicPr>
        <p:blipFill rotWithShape="1">
          <a:blip r:embed="rId5">
            <a:alphaModFix/>
          </a:blip>
          <a:srcRect b="7500" l="6262" r="4136" t="4999"/>
          <a:stretch/>
        </p:blipFill>
        <p:spPr>
          <a:xfrm>
            <a:off x="8151571" y="1909757"/>
            <a:ext cx="2934011" cy="1901674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78" name="Google Shape;278;p9"/>
          <p:cNvSpPr/>
          <p:nvPr/>
        </p:nvSpPr>
        <p:spPr>
          <a:xfrm>
            <a:off x="4099589" y="2618278"/>
            <a:ext cx="720080" cy="484632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" name="Google Shape;279;p9"/>
          <p:cNvSpPr/>
          <p:nvPr/>
        </p:nvSpPr>
        <p:spPr>
          <a:xfrm>
            <a:off x="7360349" y="2640320"/>
            <a:ext cx="720080" cy="484632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26.12.2023</vt:lpwstr>
  </property>
</Properties>
</file>