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3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binary" PartName="/ppt/metadata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GoogleSlidesCustomDataVersion2">
      <go:slidesCustomData xmlns:go="http://customooxmlschemas.google.com/" r:id="rId30" roundtripDataSignature="AMtx7mgkuAy1GpzeOvDkxTZXwQGtrxFpS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07DEA23D-B6DD-4247-ADBA-32C6590FB1C3}">
  <a:tblStyle styleId="{07DEA23D-B6DD-4247-ADBA-32C6590FB1C3}" styleName="Table_0">
    <a:wholeTbl>
      <a:tcTxStyle b="off" i="off">
        <a:font>
          <a:latin typeface="Euphemia"/>
          <a:ea typeface="Euphemia"/>
          <a:cs typeface="Euphemia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8E8"/>
          </a:solidFill>
        </a:fill>
      </a:tcStyle>
    </a:wholeTbl>
    <a:band1H>
      <a:tcTxStyle/>
      <a:tcStyle>
        <a:fill>
          <a:solidFill>
            <a:srgbClr val="CFCECD"/>
          </a:solidFill>
        </a:fill>
      </a:tcStyle>
    </a:band1H>
    <a:band2H>
      <a:tcTxStyle/>
    </a:band2H>
    <a:band1V>
      <a:tcTxStyle/>
      <a:tcStyle>
        <a:fill>
          <a:solidFill>
            <a:srgbClr val="CFCECD"/>
          </a:solidFill>
        </a:fill>
      </a:tcStyle>
    </a:band1V>
    <a:band2V>
      <a:tcTxStyle/>
    </a:band2V>
    <a:lastCol>
      <a:tcTxStyle b="on" i="off">
        <a:font>
          <a:latin typeface="Euphemia"/>
          <a:ea typeface="Euphemia"/>
          <a:cs typeface="Euphemia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Euphemia"/>
          <a:ea typeface="Euphemia"/>
          <a:cs typeface="Euphemia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Euphemia"/>
          <a:ea typeface="Euphemia"/>
          <a:cs typeface="Euphemia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Euphemia"/>
          <a:ea typeface="Euphemia"/>
          <a:cs typeface="Euphemia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29" Type="http://schemas.openxmlformats.org/officeDocument/2006/relationships/slide" Target="slides/slide23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0" Type="http://customschemas.google.com/relationships/presentationmetadata" Target="metadata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7" name="Google Shape;117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  <p:sp>
        <p:nvSpPr>
          <p:cNvPr id="118" name="Google Shape;118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9" name="Google Shape;249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0" name="Google Shape;250;p10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6" name="Google Shape;256;p1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7" name="Google Shape;257;p1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3" name="Google Shape;263;p1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4" name="Google Shape;264;p1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1" name="Google Shape;281;p1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2" name="Google Shape;282;p1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1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01" name="Google Shape;301;p1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2" name="Google Shape;302;p1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6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p1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28" name="Google Shape;328;p1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9" name="Google Shape;329;p1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7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p1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49" name="Google Shape;349;p1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0" name="Google Shape;350;p16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5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Google Shape;366;g31407855a22_0_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67" name="Google Shape;367;g31407855a22_0_1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8" name="Google Shape;368;g31407855a22_0_11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2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Google Shape;373;g31407855a22_0_2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74" name="Google Shape;374;g31407855a22_0_2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5" name="Google Shape;375;g31407855a22_0_29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9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Google Shape;380;g31407855a22_0_3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81" name="Google Shape;381;g31407855a22_0_3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2" name="Google Shape;382;g31407855a22_0_36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9" name="Google Shape;129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p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6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Google Shape;387;g31407855a22_0_4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88" name="Google Shape;388;g31407855a22_0_4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9" name="Google Shape;389;g31407855a22_0_45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3" name="Shape 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Google Shape;394;g31407855a22_0_5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95" name="Google Shape;395;g31407855a22_0_5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6" name="Google Shape;396;g31407855a22_0_5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0" name="Shape 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Google Shape;401;g31407855a22_0_5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02" name="Google Shape;402;g31407855a22_0_5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3" name="Google Shape;403;g31407855a22_0_59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7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Google Shape;408;p1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09" name="Google Shape;409;p1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0" name="Google Shape;410;p17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6" name="Google Shape;136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7" name="Google Shape;137;p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1" name="Google Shape;151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2" name="Google Shape;152;p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4" name="Google Shape;184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5" name="Google Shape;185;p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1" name="Google Shape;221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2" name="Google Shape;222;p6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8" name="Google Shape;228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9" name="Google Shape;229;p7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5" name="Google Shape;235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6" name="Google Shape;236;p8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2" name="Google Shape;242;p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3" name="Google Shape;243;p9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 с рисунком" showMasterSp="0">
  <p:cSld name="Титульный слайд с рисунком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oogle Shape;19;p19"/>
          <p:cNvGrpSpPr/>
          <p:nvPr/>
        </p:nvGrpSpPr>
        <p:grpSpPr>
          <a:xfrm rot="10800000">
            <a:off x="0" y="5645510"/>
            <a:ext cx="12192000" cy="63125"/>
            <a:chOff x="507492" y="1501519"/>
            <a:chExt cx="8129016" cy="63125"/>
          </a:xfrm>
        </p:grpSpPr>
        <p:cxnSp>
          <p:nvCxnSpPr>
            <p:cNvPr id="20" name="Google Shape;20;p19"/>
            <p:cNvCxnSpPr/>
            <p:nvPr/>
          </p:nvCxnSpPr>
          <p:spPr>
            <a:xfrm>
              <a:off x="507492" y="1564644"/>
              <a:ext cx="8129016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1" name="Google Shape;21;p19"/>
            <p:cNvCxnSpPr/>
            <p:nvPr/>
          </p:nvCxnSpPr>
          <p:spPr>
            <a:xfrm>
              <a:off x="507492" y="1501519"/>
              <a:ext cx="8129016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22" name="Google Shape;22;p19"/>
          <p:cNvGrpSpPr/>
          <p:nvPr/>
        </p:nvGrpSpPr>
        <p:grpSpPr>
          <a:xfrm>
            <a:off x="0" y="1143000"/>
            <a:ext cx="12192000" cy="63125"/>
            <a:chOff x="507492" y="1501519"/>
            <a:chExt cx="8129016" cy="63125"/>
          </a:xfrm>
        </p:grpSpPr>
        <p:cxnSp>
          <p:nvCxnSpPr>
            <p:cNvPr id="23" name="Google Shape;23;p19"/>
            <p:cNvCxnSpPr/>
            <p:nvPr/>
          </p:nvCxnSpPr>
          <p:spPr>
            <a:xfrm>
              <a:off x="507492" y="1564644"/>
              <a:ext cx="8129016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4" name="Google Shape;24;p19"/>
            <p:cNvCxnSpPr/>
            <p:nvPr/>
          </p:nvCxnSpPr>
          <p:spPr>
            <a:xfrm>
              <a:off x="507492" y="1501519"/>
              <a:ext cx="8129016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25" name="Google Shape;25;p19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6;p19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Google Shape;27;p19"/>
          <p:cNvSpPr txBox="1"/>
          <p:nvPr>
            <p:ph type="ctrTitle"/>
          </p:nvPr>
        </p:nvSpPr>
        <p:spPr>
          <a:xfrm>
            <a:off x="1104900" y="2292094"/>
            <a:ext cx="5734050" cy="221969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19" title="Пустой заполнитель, вместо которого можно добавить изображение. Щелкните заполнитель и выберите изображение, которое требуется добавить"/>
          <p:cNvSpPr/>
          <p:nvPr>
            <p:ph idx="2" type="pic"/>
          </p:nvPr>
        </p:nvSpPr>
        <p:spPr>
          <a:xfrm>
            <a:off x="6981063" y="1310656"/>
            <a:ext cx="5210937" cy="4208604"/>
          </a:xfrm>
          <a:prstGeom prst="rect">
            <a:avLst/>
          </a:prstGeom>
          <a:solidFill>
            <a:srgbClr val="DED9D6"/>
          </a:solidFill>
          <a:ln>
            <a:noFill/>
          </a:ln>
        </p:spPr>
      </p:sp>
      <p:sp>
        <p:nvSpPr>
          <p:cNvPr id="29" name="Google Shape;29;p19"/>
          <p:cNvSpPr txBox="1"/>
          <p:nvPr>
            <p:ph idx="1" type="subTitle"/>
          </p:nvPr>
        </p:nvSpPr>
        <p:spPr>
          <a:xfrm>
            <a:off x="1104900" y="4511784"/>
            <a:ext cx="5734050" cy="9555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pic>
        <p:nvPicPr>
          <p:cNvPr id="30" name="Google Shape;30;p19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5880" y="0"/>
            <a:ext cx="1747524" cy="22920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8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28"/>
          <p:cNvSpPr txBox="1"/>
          <p:nvPr>
            <p:ph idx="1" type="body"/>
          </p:nvPr>
        </p:nvSpPr>
        <p:spPr>
          <a:xfrm>
            <a:off x="5641848" y="1600199"/>
            <a:ext cx="5445252" cy="45720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55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  <a:defRPr sz="2000"/>
            </a:lvl1pPr>
            <a:lvl2pPr indent="-3302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Char char="▪"/>
              <a:defRPr sz="1600"/>
            </a:lvl2pPr>
            <a:lvl3pPr indent="-3302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Char char="▪"/>
              <a:defRPr sz="1600"/>
            </a:lvl3pPr>
            <a:lvl4pPr indent="-3175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8pPr>
            <a:lvl9pPr indent="-3175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9pPr>
          </a:lstStyle>
          <a:p/>
        </p:txBody>
      </p:sp>
      <p:sp>
        <p:nvSpPr>
          <p:cNvPr id="96" name="Google Shape;96;p28"/>
          <p:cNvSpPr txBox="1"/>
          <p:nvPr>
            <p:ph idx="2" type="body"/>
          </p:nvPr>
        </p:nvSpPr>
        <p:spPr>
          <a:xfrm>
            <a:off x="1104900" y="1600200"/>
            <a:ext cx="4384548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97" name="Google Shape;97;p28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28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9" name="Google Shape;99;p28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9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2" name="Google Shape;102;p29"/>
          <p:cNvSpPr txBox="1"/>
          <p:nvPr>
            <p:ph idx="1" type="body"/>
          </p:nvPr>
        </p:nvSpPr>
        <p:spPr>
          <a:xfrm rot="5400000">
            <a:off x="3810000" y="-1104900"/>
            <a:ext cx="4572000" cy="998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103" name="Google Shape;103;p29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" name="Google Shape;104;p29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5" name="Google Shape;105;p29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showMasterSp="0" type="vertTitleAndTx">
  <p:cSld name="VERTICAL_TITLE_AND_VERTICAL_TEXT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30"/>
          <p:cNvSpPr txBox="1"/>
          <p:nvPr>
            <p:ph type="title"/>
          </p:nvPr>
        </p:nvSpPr>
        <p:spPr>
          <a:xfrm rot="5400000">
            <a:off x="7323931" y="2413794"/>
            <a:ext cx="5811838" cy="1714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8" name="Google Shape;108;p30"/>
          <p:cNvSpPr txBox="1"/>
          <p:nvPr>
            <p:ph idx="1" type="body"/>
          </p:nvPr>
        </p:nvSpPr>
        <p:spPr>
          <a:xfrm rot="5400000">
            <a:off x="2248429" y="-778404"/>
            <a:ext cx="5811838" cy="80988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109" name="Google Shape;109;p30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p30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1" name="Google Shape;111;p30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grpSp>
        <p:nvGrpSpPr>
          <p:cNvPr id="112" name="Google Shape;112;p30"/>
          <p:cNvGrpSpPr/>
          <p:nvPr/>
        </p:nvGrpSpPr>
        <p:grpSpPr>
          <a:xfrm rot="5400000">
            <a:off x="6514047" y="3228843"/>
            <a:ext cx="5632704" cy="84403"/>
            <a:chOff x="1073150" y="1219201"/>
            <a:chExt cx="10058400" cy="63125"/>
          </a:xfrm>
        </p:grpSpPr>
        <p:cxnSp>
          <p:nvCxnSpPr>
            <p:cNvPr id="113" name="Google Shape;113;p30"/>
            <p:cNvCxnSpPr/>
            <p:nvPr/>
          </p:nvCxnSpPr>
          <p:spPr>
            <a:xfrm rot="10800000">
              <a:off x="1073150" y="1219201"/>
              <a:ext cx="10058400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14" name="Google Shape;114;p30"/>
            <p:cNvCxnSpPr/>
            <p:nvPr/>
          </p:nvCxnSpPr>
          <p:spPr>
            <a:xfrm rot="10800000">
              <a:off x="1073150" y="1282326"/>
              <a:ext cx="10058400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20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20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34" name="Google Shape;34;p20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20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20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21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21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21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21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type="picTx">
  <p:cSld name="PICTURE_WITH_CAPTION_TEXT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2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22" title="Пустой заполнитель, вместо которого можно добавить изображение. Щелкните заполнитель и выберите изображение, которое требуется добавить"/>
          <p:cNvSpPr/>
          <p:nvPr>
            <p:ph idx="2" type="pic"/>
          </p:nvPr>
        </p:nvSpPr>
        <p:spPr>
          <a:xfrm>
            <a:off x="4654671" y="1600199"/>
            <a:ext cx="6430912" cy="4572001"/>
          </a:xfrm>
          <a:prstGeom prst="rect">
            <a:avLst/>
          </a:prstGeom>
          <a:noFill/>
          <a:ln>
            <a:noFill/>
          </a:ln>
        </p:spPr>
      </p:sp>
      <p:sp>
        <p:nvSpPr>
          <p:cNvPr id="45" name="Google Shape;45;p22"/>
          <p:cNvSpPr txBox="1"/>
          <p:nvPr>
            <p:ph idx="1" type="body"/>
          </p:nvPr>
        </p:nvSpPr>
        <p:spPr>
          <a:xfrm>
            <a:off x="1104900" y="1600200"/>
            <a:ext cx="3396996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46" name="Google Shape;46;p22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22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22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showMasterSp="0" type="title">
  <p:cSld name="TITLE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23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" name="Google Shape;51;p23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" name="Google Shape;52;p23"/>
          <p:cNvSpPr txBox="1"/>
          <p:nvPr>
            <p:ph type="ctrTitle"/>
          </p:nvPr>
        </p:nvSpPr>
        <p:spPr>
          <a:xfrm>
            <a:off x="1104900" y="2292094"/>
            <a:ext cx="10096500" cy="221969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23"/>
          <p:cNvSpPr txBox="1"/>
          <p:nvPr>
            <p:ph idx="1" type="subTitle"/>
          </p:nvPr>
        </p:nvSpPr>
        <p:spPr>
          <a:xfrm>
            <a:off x="1104898" y="4511784"/>
            <a:ext cx="10096501" cy="9555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54" name="Google Shape;54;p23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23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23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57" name="Google Shape;57;p23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4445" y="0"/>
            <a:ext cx="1747524" cy="22920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showMasterSp="0" type="secHead">
  <p:cSld name="SECTION_HEADER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oogle Shape;59;p24"/>
          <p:cNvGrpSpPr/>
          <p:nvPr/>
        </p:nvGrpSpPr>
        <p:grpSpPr>
          <a:xfrm>
            <a:off x="0" y="2514600"/>
            <a:ext cx="12192000" cy="3194035"/>
            <a:chOff x="647402" y="2514600"/>
            <a:chExt cx="10838688" cy="3194035"/>
          </a:xfrm>
        </p:grpSpPr>
        <p:grpSp>
          <p:nvGrpSpPr>
            <p:cNvPr id="60" name="Google Shape;60;p24"/>
            <p:cNvGrpSpPr/>
            <p:nvPr/>
          </p:nvGrpSpPr>
          <p:grpSpPr>
            <a:xfrm>
              <a:off x="647402" y="2514600"/>
              <a:ext cx="10838688" cy="63125"/>
              <a:chOff x="507492" y="1501519"/>
              <a:chExt cx="8129016" cy="63125"/>
            </a:xfrm>
          </p:grpSpPr>
          <p:cxnSp>
            <p:nvCxnSpPr>
              <p:cNvPr id="61" name="Google Shape;61;p24"/>
              <p:cNvCxnSpPr/>
              <p:nvPr/>
            </p:nvCxnSpPr>
            <p:spPr>
              <a:xfrm>
                <a:off x="507492" y="1564644"/>
                <a:ext cx="8129016" cy="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cxnSp>
            <p:nvCxnSpPr>
              <p:cNvPr id="62" name="Google Shape;62;p24"/>
              <p:cNvCxnSpPr/>
              <p:nvPr/>
            </p:nvCxnSpPr>
            <p:spPr>
              <a:xfrm>
                <a:off x="507492" y="1501519"/>
                <a:ext cx="8129016" cy="0"/>
              </a:xfrm>
              <a:prstGeom prst="straightConnector1">
                <a:avLst/>
              </a:prstGeom>
              <a:noFill/>
              <a:ln cap="flat" cmpd="sng" w="127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</p:grpSp>
        <p:sp>
          <p:nvSpPr>
            <p:cNvPr id="63" name="Google Shape;63;p24"/>
            <p:cNvSpPr/>
            <p:nvPr/>
          </p:nvSpPr>
          <p:spPr>
            <a:xfrm>
              <a:off x="647402" y="2640850"/>
              <a:ext cx="10838688" cy="2941536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64" name="Google Shape;64;p24"/>
            <p:cNvGrpSpPr/>
            <p:nvPr/>
          </p:nvGrpSpPr>
          <p:grpSpPr>
            <a:xfrm rot="10800000">
              <a:off x="647402" y="5645510"/>
              <a:ext cx="10838688" cy="63125"/>
              <a:chOff x="507492" y="1501519"/>
              <a:chExt cx="8129016" cy="63125"/>
            </a:xfrm>
          </p:grpSpPr>
          <p:cxnSp>
            <p:nvCxnSpPr>
              <p:cNvPr id="65" name="Google Shape;65;p24"/>
              <p:cNvCxnSpPr/>
              <p:nvPr/>
            </p:nvCxnSpPr>
            <p:spPr>
              <a:xfrm>
                <a:off x="507492" y="1564644"/>
                <a:ext cx="8129016" cy="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cxnSp>
            <p:nvCxnSpPr>
              <p:cNvPr id="66" name="Google Shape;66;p24"/>
              <p:cNvCxnSpPr/>
              <p:nvPr/>
            </p:nvCxnSpPr>
            <p:spPr>
              <a:xfrm>
                <a:off x="507492" y="1501519"/>
                <a:ext cx="8129016" cy="0"/>
              </a:xfrm>
              <a:prstGeom prst="straightConnector1">
                <a:avLst/>
              </a:prstGeom>
              <a:noFill/>
              <a:ln cap="flat" cmpd="sng" w="127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</p:grpSp>
      </p:grpSp>
      <p:sp>
        <p:nvSpPr>
          <p:cNvPr id="67" name="Google Shape;67;p24"/>
          <p:cNvSpPr txBox="1"/>
          <p:nvPr>
            <p:ph type="title"/>
          </p:nvPr>
        </p:nvSpPr>
        <p:spPr>
          <a:xfrm>
            <a:off x="1104899" y="2971806"/>
            <a:ext cx="10071099" cy="16841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  <a:defRPr sz="4400" cap="none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24"/>
          <p:cNvSpPr txBox="1"/>
          <p:nvPr>
            <p:ph idx="1" type="body"/>
          </p:nvPr>
        </p:nvSpPr>
        <p:spPr>
          <a:xfrm>
            <a:off x="1104899" y="4655956"/>
            <a:ext cx="10071099" cy="509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2000"/>
              <a:buNone/>
              <a:defRPr sz="2000">
                <a:solidFill>
                  <a:srgbClr val="969391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800"/>
              <a:buNone/>
              <a:defRPr sz="1800">
                <a:solidFill>
                  <a:srgbClr val="969391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9pPr>
          </a:lstStyle>
          <a:p/>
        </p:txBody>
      </p:sp>
      <p:sp>
        <p:nvSpPr>
          <p:cNvPr id="69" name="Google Shape;69;p24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24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24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72" name="Google Shape;72;p24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5880" y="0"/>
            <a:ext cx="1783188" cy="297180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типа объектов" type="twoObj">
  <p:cSld name="TWO_OBJECTS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2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25"/>
          <p:cNvSpPr txBox="1"/>
          <p:nvPr>
            <p:ph idx="1" type="body"/>
          </p:nvPr>
        </p:nvSpPr>
        <p:spPr>
          <a:xfrm>
            <a:off x="1104900" y="1600200"/>
            <a:ext cx="4914900" cy="4571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8pPr>
            <a:lvl9pPr indent="-3175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9pPr>
          </a:lstStyle>
          <a:p/>
        </p:txBody>
      </p:sp>
      <p:sp>
        <p:nvSpPr>
          <p:cNvPr id="76" name="Google Shape;76;p25"/>
          <p:cNvSpPr txBox="1"/>
          <p:nvPr>
            <p:ph idx="2" type="body"/>
          </p:nvPr>
        </p:nvSpPr>
        <p:spPr>
          <a:xfrm>
            <a:off x="6172200" y="1600200"/>
            <a:ext cx="4914900" cy="4571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77" name="Google Shape;77;p25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25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25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26"/>
          <p:cNvSpPr txBox="1"/>
          <p:nvPr>
            <p:ph idx="1" type="body"/>
          </p:nvPr>
        </p:nvSpPr>
        <p:spPr>
          <a:xfrm>
            <a:off x="1104900" y="1600200"/>
            <a:ext cx="4919472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83" name="Google Shape;83;p26"/>
          <p:cNvSpPr txBox="1"/>
          <p:nvPr>
            <p:ph idx="2" type="body"/>
          </p:nvPr>
        </p:nvSpPr>
        <p:spPr>
          <a:xfrm>
            <a:off x="1104900" y="2424112"/>
            <a:ext cx="4919472" cy="37480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84" name="Google Shape;84;p26"/>
          <p:cNvSpPr txBox="1"/>
          <p:nvPr>
            <p:ph idx="3" type="body"/>
          </p:nvPr>
        </p:nvSpPr>
        <p:spPr>
          <a:xfrm>
            <a:off x="6166110" y="1600200"/>
            <a:ext cx="4919472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85" name="Google Shape;85;p26"/>
          <p:cNvSpPr txBox="1"/>
          <p:nvPr>
            <p:ph idx="4" type="body"/>
          </p:nvPr>
        </p:nvSpPr>
        <p:spPr>
          <a:xfrm>
            <a:off x="6166110" y="2424112"/>
            <a:ext cx="4919472" cy="37480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86" name="Google Shape;86;p26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26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26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showMasterSp="0" type="blank">
  <p:cSld name="BLANK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7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27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27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8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18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55600" lvl="0" marL="457200" marR="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30200" lvl="1" marL="9144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18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18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18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grpSp>
        <p:nvGrpSpPr>
          <p:cNvPr id="15" name="Google Shape;15;p18"/>
          <p:cNvGrpSpPr/>
          <p:nvPr/>
        </p:nvGrpSpPr>
        <p:grpSpPr>
          <a:xfrm>
            <a:off x="1103376" y="1219201"/>
            <a:ext cx="9985248" cy="84403"/>
            <a:chOff x="1073150" y="1219201"/>
            <a:chExt cx="10058400" cy="63125"/>
          </a:xfrm>
        </p:grpSpPr>
        <p:cxnSp>
          <p:nvCxnSpPr>
            <p:cNvPr id="16" name="Google Shape;16;p18"/>
            <p:cNvCxnSpPr/>
            <p:nvPr/>
          </p:nvCxnSpPr>
          <p:spPr>
            <a:xfrm rot="10800000">
              <a:off x="1073150" y="1219201"/>
              <a:ext cx="10058400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7" name="Google Shape;17;p18"/>
            <p:cNvCxnSpPr/>
            <p:nvPr/>
          </p:nvCxnSpPr>
          <p:spPr>
            <a:xfrm rot="10800000">
              <a:off x="1073150" y="1282326"/>
              <a:ext cx="10058400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pos="696">
          <p15:clr>
            <a:srgbClr val="F26B43"/>
          </p15:clr>
        </p15:guide>
        <p15:guide id="2" pos="6984">
          <p15:clr>
            <a:srgbClr val="F26B43"/>
          </p15:clr>
        </p15:guide>
        <p15:guide id="3" orient="horz" pos="1008">
          <p15:clr>
            <a:srgbClr val="F26B43"/>
          </p15:clr>
        </p15:guide>
        <p15:guide id="4" orient="horz" pos="388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jpg"/><Relationship Id="rId4" Type="http://schemas.openxmlformats.org/officeDocument/2006/relationships/image" Target="../media/image5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0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9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3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7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4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6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5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1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8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"/>
          <p:cNvSpPr txBox="1"/>
          <p:nvPr>
            <p:ph type="ctrTitle"/>
          </p:nvPr>
        </p:nvSpPr>
        <p:spPr>
          <a:xfrm>
            <a:off x="1104900" y="2592151"/>
            <a:ext cx="5734050" cy="996438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mbria"/>
              <a:buNone/>
            </a:pPr>
            <a:r>
              <a:rPr b="1" lang="ru-RU" sz="4800" cap="none">
                <a:latin typeface="Cambria"/>
                <a:ea typeface="Cambria"/>
                <a:cs typeface="Cambria"/>
                <a:sym typeface="Cambria"/>
              </a:rPr>
              <a:t>Демографическая политика</a:t>
            </a:r>
            <a:endParaRPr b="1" sz="4800" cap="none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121" name="Google Shape;121;p1" title="Открытая книга на столе, размытые книги на заднем плане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981063" y="1310656"/>
            <a:ext cx="5210937" cy="4208604"/>
          </a:xfrm>
          <a:prstGeom prst="rect">
            <a:avLst/>
          </a:prstGeom>
          <a:solidFill>
            <a:srgbClr val="DED9D6"/>
          </a:solidFill>
          <a:ln>
            <a:noFill/>
          </a:ln>
        </p:spPr>
      </p:pic>
      <p:sp>
        <p:nvSpPr>
          <p:cNvPr id="122" name="Google Shape;122;p1"/>
          <p:cNvSpPr txBox="1"/>
          <p:nvPr>
            <p:ph idx="1" type="subTitle"/>
          </p:nvPr>
        </p:nvSpPr>
        <p:spPr>
          <a:xfrm>
            <a:off x="1113778" y="3755502"/>
            <a:ext cx="5734050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Обществоведение (подготовительный курс)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3" name="Google Shape;123;p1"/>
          <p:cNvSpPr txBox="1"/>
          <p:nvPr/>
        </p:nvSpPr>
        <p:spPr>
          <a:xfrm>
            <a:off x="1816672" y="741530"/>
            <a:ext cx="793807" cy="707886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40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29</a:t>
            </a:r>
            <a:endParaRPr b="1" sz="40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4" name="Google Shape;124;p1"/>
          <p:cNvSpPr txBox="1"/>
          <p:nvPr/>
        </p:nvSpPr>
        <p:spPr>
          <a:xfrm>
            <a:off x="6457950" y="5869803"/>
            <a:ext cx="5628426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Noto Sans Symbols"/>
              <a:buNone/>
            </a:pPr>
            <a:r>
              <a:rPr b="0" lang="ru-RU" sz="1800" u="non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Ситник П.В.</a:t>
            </a:r>
            <a:endParaRPr b="0" sz="1800" u="non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5" name="Google Shape;125;p1"/>
          <p:cNvSpPr txBox="1"/>
          <p:nvPr/>
        </p:nvSpPr>
        <p:spPr>
          <a:xfrm>
            <a:off x="3144382" y="6449225"/>
            <a:ext cx="5628426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Noto Sans Symbols"/>
              <a:buNone/>
            </a:pPr>
            <a:r>
              <a:rPr b="0" lang="ru-RU" sz="1800" u="non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2024</a:t>
            </a:r>
            <a:endParaRPr b="0" sz="1800" u="non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descr="ÐÐµÐ¼Ð¾Ð³ÑÐ°ÑÐ¸ÑÐµÑÐºÐ°Ñ ÑÐ¸ÑÑÐ°ÑÐ¸Ñ Ð² Ð¡ÐµÐ²ÐµÑÐ½Ð¾Ð¹ ÐÑÐµÑÐ¸Ð¸ â ÐÐ»Ð°Ð´Ð¸ÐºÐ°Ð²ÐºÐ°Ð·" id="126" name="Google Shape;126;p1"/>
          <p:cNvPicPr preferRelativeResize="0"/>
          <p:nvPr/>
        </p:nvPicPr>
        <p:blipFill rotWithShape="1">
          <a:blip r:embed="rId4">
            <a:alphaModFix/>
          </a:blip>
          <a:srcRect b="0" l="9343" r="7253" t="0"/>
          <a:stretch/>
        </p:blipFill>
        <p:spPr>
          <a:xfrm>
            <a:off x="6981063" y="1310656"/>
            <a:ext cx="5236234" cy="41854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10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mbria"/>
              <a:buNone/>
            </a:pPr>
            <a:r>
              <a:rPr lang="ru-RU" sz="3200">
                <a:latin typeface="Cambria"/>
                <a:ea typeface="Cambria"/>
                <a:cs typeface="Cambria"/>
                <a:sym typeface="Cambria"/>
              </a:rPr>
              <a:t>Социальный состав населения Республики Беларусь, его динамика</a:t>
            </a:r>
            <a:endParaRPr sz="3200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253" name="Google Shape;253;p1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87188" y="1363712"/>
            <a:ext cx="10016101" cy="538003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11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mbria"/>
              <a:buNone/>
            </a:pPr>
            <a:r>
              <a:rPr lang="ru-RU" sz="3200">
                <a:latin typeface="Cambria"/>
                <a:ea typeface="Cambria"/>
                <a:cs typeface="Cambria"/>
                <a:sym typeface="Cambria"/>
              </a:rPr>
              <a:t>Социальный состав населения Республики Беларусь, его динамика</a:t>
            </a:r>
            <a:endParaRPr sz="3200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260" name="Google Shape;260;p1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93238" y="1382812"/>
            <a:ext cx="10204002" cy="538003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5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1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mbria"/>
              <a:buNone/>
            </a:pPr>
            <a:r>
              <a:rPr lang="ru-RU" sz="3200">
                <a:latin typeface="Cambria"/>
                <a:ea typeface="Cambria"/>
                <a:cs typeface="Cambria"/>
                <a:sym typeface="Cambria"/>
              </a:rPr>
              <a:t>Социальный состав населения Республики Беларусь, его динамика</a:t>
            </a:r>
            <a:endParaRPr sz="32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267" name="Google Shape;267;p12"/>
          <p:cNvGrpSpPr/>
          <p:nvPr/>
        </p:nvGrpSpPr>
        <p:grpSpPr>
          <a:xfrm>
            <a:off x="1717417" y="2432650"/>
            <a:ext cx="8755646" cy="3234903"/>
            <a:chOff x="587" y="724619"/>
            <a:chExt cx="8755646" cy="3234903"/>
          </a:xfrm>
        </p:grpSpPr>
        <p:sp>
          <p:nvSpPr>
            <p:cNvPr id="268" name="Google Shape;268;p12"/>
            <p:cNvSpPr/>
            <p:nvPr/>
          </p:nvSpPr>
          <p:spPr>
            <a:xfrm>
              <a:off x="4378411" y="1552015"/>
              <a:ext cx="3097757" cy="53762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69" name="Google Shape;269;p12"/>
            <p:cNvSpPr/>
            <p:nvPr/>
          </p:nvSpPr>
          <p:spPr>
            <a:xfrm>
              <a:off x="4332690" y="1552015"/>
              <a:ext cx="91440" cy="537627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70" name="Google Shape;270;p12"/>
            <p:cNvSpPr/>
            <p:nvPr/>
          </p:nvSpPr>
          <p:spPr>
            <a:xfrm>
              <a:off x="1280653" y="1552015"/>
              <a:ext cx="3097757" cy="537627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71" name="Google Shape;271;p12"/>
            <p:cNvSpPr/>
            <p:nvPr/>
          </p:nvSpPr>
          <p:spPr>
            <a:xfrm>
              <a:off x="1045658" y="724619"/>
              <a:ext cx="6665504" cy="82739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2" name="Google Shape;272;p12"/>
            <p:cNvSpPr txBox="1"/>
            <p:nvPr/>
          </p:nvSpPr>
          <p:spPr>
            <a:xfrm>
              <a:off x="1045658" y="724619"/>
              <a:ext cx="6665504" cy="82739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Динамика социальной структуры современного белорусского общества </a:t>
              </a: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отвечает тенденциям, характерным для развитых промышленных государств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3" name="Google Shape;273;p12"/>
            <p:cNvSpPr/>
            <p:nvPr/>
          </p:nvSpPr>
          <p:spPr>
            <a:xfrm>
              <a:off x="587" y="2089642"/>
              <a:ext cx="2560130" cy="186988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4" name="Google Shape;274;p12"/>
            <p:cNvSpPr txBox="1"/>
            <p:nvPr/>
          </p:nvSpPr>
          <p:spPr>
            <a:xfrm>
              <a:off x="587" y="2089642"/>
              <a:ext cx="2560130" cy="186988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увеличение доли городского населения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5" name="Google Shape;275;p12"/>
            <p:cNvSpPr/>
            <p:nvPr/>
          </p:nvSpPr>
          <p:spPr>
            <a:xfrm>
              <a:off x="3098345" y="2089642"/>
              <a:ext cx="2560130" cy="186988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6" name="Google Shape;276;p12"/>
            <p:cNvSpPr txBox="1"/>
            <p:nvPr/>
          </p:nvSpPr>
          <p:spPr>
            <a:xfrm>
              <a:off x="3098345" y="2089642"/>
              <a:ext cx="2560130" cy="186988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рост образовательного уровня населения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7" name="Google Shape;277;p12"/>
            <p:cNvSpPr/>
            <p:nvPr/>
          </p:nvSpPr>
          <p:spPr>
            <a:xfrm>
              <a:off x="6196103" y="2089642"/>
              <a:ext cx="2560130" cy="186988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8" name="Google Shape;278;p12"/>
            <p:cNvSpPr txBox="1"/>
            <p:nvPr/>
          </p:nvSpPr>
          <p:spPr>
            <a:xfrm>
              <a:off x="6196103" y="2089642"/>
              <a:ext cx="2560130" cy="186988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возрастание доли работников квалифицированного труда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1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Демографическая безопасность</a:t>
            </a:r>
            <a:endParaRPr/>
          </a:p>
        </p:txBody>
      </p:sp>
      <p:grpSp>
        <p:nvGrpSpPr>
          <p:cNvPr id="285" name="Google Shape;285;p13"/>
          <p:cNvGrpSpPr/>
          <p:nvPr/>
        </p:nvGrpSpPr>
        <p:grpSpPr>
          <a:xfrm>
            <a:off x="1759398" y="1517067"/>
            <a:ext cx="8756201" cy="1001847"/>
            <a:chOff x="67" y="2742038"/>
            <a:chExt cx="4010278" cy="2634131"/>
          </a:xfrm>
        </p:grpSpPr>
        <p:sp>
          <p:nvSpPr>
            <p:cNvPr id="286" name="Google Shape;286;p13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7" name="Google Shape;287;p13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Демография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– это наука, которая изучает численность, возраст, здоровье, смерт- ность и рождаемость, миграцию населения, расселение городского и сельского на- селения, возникновение семей и их распад, основные тенденции в  развитии народонаселения и т.д.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288" name="Google Shape;288;p13"/>
          <p:cNvGrpSpPr/>
          <p:nvPr/>
        </p:nvGrpSpPr>
        <p:grpSpPr>
          <a:xfrm>
            <a:off x="1802529" y="2928806"/>
            <a:ext cx="8756201" cy="1070856"/>
            <a:chOff x="67" y="2731202"/>
            <a:chExt cx="4010278" cy="2644967"/>
          </a:xfrm>
        </p:grpSpPr>
        <p:sp>
          <p:nvSpPr>
            <p:cNvPr id="289" name="Google Shape;289;p13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0" name="Google Shape;290;p13"/>
            <p:cNvSpPr txBox="1"/>
            <p:nvPr/>
          </p:nvSpPr>
          <p:spPr>
            <a:xfrm>
              <a:off x="67" y="2731202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Демографическая политика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это система мер, которые осуществляются государ- ством в отношении определённых групп общества с целью формирования демо- графической структуры в соответствии с его национальными демографическими интересами и обеспечения </a:t>
              </a: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демографической безопасности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страны.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291" name="Google Shape;291;p13"/>
          <p:cNvGrpSpPr/>
          <p:nvPr/>
        </p:nvGrpSpPr>
        <p:grpSpPr>
          <a:xfrm>
            <a:off x="1759397" y="4633111"/>
            <a:ext cx="8756201" cy="544644"/>
            <a:chOff x="67" y="2731202"/>
            <a:chExt cx="4010278" cy="2644967"/>
          </a:xfrm>
        </p:grpSpPr>
        <p:sp>
          <p:nvSpPr>
            <p:cNvPr id="292" name="Google Shape;292;p13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3" name="Google Shape;293;p13"/>
            <p:cNvSpPr txBox="1"/>
            <p:nvPr/>
          </p:nvSpPr>
          <p:spPr>
            <a:xfrm>
              <a:off x="67" y="2731202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Демографическая безопасность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это состояние защищённости общества и госу- дарства от </a:t>
              </a: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демографических угроз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.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294" name="Google Shape;294;p13"/>
          <p:cNvGrpSpPr/>
          <p:nvPr/>
        </p:nvGrpSpPr>
        <p:grpSpPr>
          <a:xfrm>
            <a:off x="1759397" y="5753819"/>
            <a:ext cx="8756201" cy="862641"/>
            <a:chOff x="67" y="2731202"/>
            <a:chExt cx="4010278" cy="2644967"/>
          </a:xfrm>
        </p:grpSpPr>
        <p:sp>
          <p:nvSpPr>
            <p:cNvPr id="295" name="Google Shape;295;p13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6" name="Google Shape;296;p13"/>
            <p:cNvSpPr txBox="1"/>
            <p:nvPr/>
          </p:nvSpPr>
          <p:spPr>
            <a:xfrm>
              <a:off x="67" y="2731202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Демографические угрозы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это демографические явления и тенденции, социаль- но-экономические последствия которых оказывают отрицательное воздействие на развитие страны.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297" name="Google Shape;297;p13"/>
          <p:cNvSpPr/>
          <p:nvPr/>
        </p:nvSpPr>
        <p:spPr>
          <a:xfrm>
            <a:off x="5779396" y="4053962"/>
            <a:ext cx="629728" cy="574761"/>
          </a:xfrm>
          <a:prstGeom prst="downArrow">
            <a:avLst>
              <a:gd fmla="val 50000" name="adj1"/>
              <a:gd fmla="val 62007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6800" lIns="90000" spcFirstLastPara="1" rIns="90000" wrap="square" tIns="468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8" name="Google Shape;298;p13"/>
          <p:cNvSpPr/>
          <p:nvPr/>
        </p:nvSpPr>
        <p:spPr>
          <a:xfrm>
            <a:off x="5779396" y="5175524"/>
            <a:ext cx="629728" cy="574761"/>
          </a:xfrm>
          <a:prstGeom prst="downArrow">
            <a:avLst>
              <a:gd fmla="val 50000" name="adj1"/>
              <a:gd fmla="val 62007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6800" lIns="90000" spcFirstLastPara="1" rIns="90000" wrap="square" tIns="468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3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1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Демографическая безопасность</a:t>
            </a:r>
            <a:endParaRPr/>
          </a:p>
        </p:txBody>
      </p:sp>
      <p:grpSp>
        <p:nvGrpSpPr>
          <p:cNvPr id="305" name="Google Shape;305;p14"/>
          <p:cNvGrpSpPr/>
          <p:nvPr/>
        </p:nvGrpSpPr>
        <p:grpSpPr>
          <a:xfrm>
            <a:off x="1925254" y="1556402"/>
            <a:ext cx="8339973" cy="5083381"/>
            <a:chOff x="6477" y="14593"/>
            <a:chExt cx="8339973" cy="5083381"/>
          </a:xfrm>
        </p:grpSpPr>
        <p:sp>
          <p:nvSpPr>
            <p:cNvPr id="306" name="Google Shape;306;p14"/>
            <p:cNvSpPr/>
            <p:nvPr/>
          </p:nvSpPr>
          <p:spPr>
            <a:xfrm>
              <a:off x="6477" y="14593"/>
              <a:ext cx="3824717" cy="556160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7" name="Google Shape;307;p14"/>
            <p:cNvSpPr txBox="1"/>
            <p:nvPr/>
          </p:nvSpPr>
          <p:spPr>
            <a:xfrm>
              <a:off x="22766" y="30882"/>
              <a:ext cx="3792139" cy="52358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Демографические угрозы</a:t>
              </a:r>
              <a:endParaRPr b="1" sz="20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08" name="Google Shape;308;p14"/>
            <p:cNvSpPr/>
            <p:nvPr/>
          </p:nvSpPr>
          <p:spPr>
            <a:xfrm>
              <a:off x="388949" y="570753"/>
              <a:ext cx="382471" cy="45272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09" name="Google Shape;309;p14"/>
            <p:cNvSpPr/>
            <p:nvPr/>
          </p:nvSpPr>
          <p:spPr>
            <a:xfrm>
              <a:off x="771421" y="721660"/>
              <a:ext cx="7575029" cy="603629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0" name="Google Shape;310;p14"/>
            <p:cNvSpPr txBox="1"/>
            <p:nvPr/>
          </p:nvSpPr>
          <p:spPr>
            <a:xfrm>
              <a:off x="789101" y="739340"/>
              <a:ext cx="7539669" cy="56826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неблагоприятная возрастная структура населения, связанная, в пер- вую очередь, со старением населения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11" name="Google Shape;311;p14"/>
            <p:cNvSpPr/>
            <p:nvPr/>
          </p:nvSpPr>
          <p:spPr>
            <a:xfrm>
              <a:off x="388949" y="570753"/>
              <a:ext cx="382471" cy="120725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12" name="Google Shape;312;p14"/>
            <p:cNvSpPr/>
            <p:nvPr/>
          </p:nvSpPr>
          <p:spPr>
            <a:xfrm>
              <a:off x="771421" y="1476197"/>
              <a:ext cx="7575029" cy="603629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3" name="Google Shape;313;p14"/>
            <p:cNvSpPr txBox="1"/>
            <p:nvPr/>
          </p:nvSpPr>
          <p:spPr>
            <a:xfrm>
              <a:off x="789101" y="1493877"/>
              <a:ext cx="7539669" cy="56826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уменьшение числа браков, низкий уровень рождаемости, в результате чего не восполняется численность населения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14" name="Google Shape;314;p14"/>
            <p:cNvSpPr/>
            <p:nvPr/>
          </p:nvSpPr>
          <p:spPr>
            <a:xfrm>
              <a:off x="388949" y="570753"/>
              <a:ext cx="382471" cy="196179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15" name="Google Shape;315;p14"/>
            <p:cNvSpPr/>
            <p:nvPr/>
          </p:nvSpPr>
          <p:spPr>
            <a:xfrm>
              <a:off x="771421" y="2230734"/>
              <a:ext cx="7575029" cy="603629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6" name="Google Shape;316;p14"/>
            <p:cNvSpPr txBox="1"/>
            <p:nvPr/>
          </p:nvSpPr>
          <p:spPr>
            <a:xfrm>
              <a:off x="789101" y="2248414"/>
              <a:ext cx="7539669" cy="56826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ухудшение здоровья некоторых категорий граждан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17" name="Google Shape;317;p14"/>
            <p:cNvSpPr/>
            <p:nvPr/>
          </p:nvSpPr>
          <p:spPr>
            <a:xfrm>
              <a:off x="388949" y="570753"/>
              <a:ext cx="382471" cy="271633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18" name="Google Shape;318;p14"/>
            <p:cNvSpPr/>
            <p:nvPr/>
          </p:nvSpPr>
          <p:spPr>
            <a:xfrm>
              <a:off x="771421" y="2985271"/>
              <a:ext cx="7575029" cy="603629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9" name="Google Shape;319;p14"/>
            <p:cNvSpPr txBox="1"/>
            <p:nvPr/>
          </p:nvSpPr>
          <p:spPr>
            <a:xfrm>
              <a:off x="789101" y="3002951"/>
              <a:ext cx="7539669" cy="56826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недостаточно высокая продолжительность жизни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20" name="Google Shape;320;p14"/>
            <p:cNvSpPr/>
            <p:nvPr/>
          </p:nvSpPr>
          <p:spPr>
            <a:xfrm>
              <a:off x="388949" y="570753"/>
              <a:ext cx="382471" cy="347086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21" name="Google Shape;321;p14"/>
            <p:cNvSpPr/>
            <p:nvPr/>
          </p:nvSpPr>
          <p:spPr>
            <a:xfrm>
              <a:off x="771421" y="3739808"/>
              <a:ext cx="7575029" cy="603629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2" name="Google Shape;322;p14"/>
            <p:cNvSpPr txBox="1"/>
            <p:nvPr/>
          </p:nvSpPr>
          <p:spPr>
            <a:xfrm>
              <a:off x="789101" y="3757488"/>
              <a:ext cx="7539669" cy="56826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сокращение численности сельского населения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23" name="Google Shape;323;p14"/>
            <p:cNvSpPr/>
            <p:nvPr/>
          </p:nvSpPr>
          <p:spPr>
            <a:xfrm>
              <a:off x="388949" y="570753"/>
              <a:ext cx="382471" cy="422540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24" name="Google Shape;324;p14"/>
            <p:cNvSpPr/>
            <p:nvPr/>
          </p:nvSpPr>
          <p:spPr>
            <a:xfrm>
              <a:off x="771421" y="4494345"/>
              <a:ext cx="7575029" cy="603629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5" name="Google Shape;325;p14"/>
            <p:cNvSpPr txBox="1"/>
            <p:nvPr/>
          </p:nvSpPr>
          <p:spPr>
            <a:xfrm>
              <a:off x="789101" y="4512025"/>
              <a:ext cx="7539669" cy="56826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нарастание нелегальной миграции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0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p1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mbria"/>
              <a:buNone/>
            </a:pPr>
            <a:r>
              <a:rPr lang="ru-RU" sz="3200">
                <a:latin typeface="Cambria"/>
                <a:ea typeface="Cambria"/>
                <a:cs typeface="Cambria"/>
                <a:sym typeface="Cambria"/>
              </a:rPr>
              <a:t>Основные направления демографической политики белорусского государства</a:t>
            </a:r>
            <a:endParaRPr/>
          </a:p>
        </p:txBody>
      </p:sp>
      <p:grpSp>
        <p:nvGrpSpPr>
          <p:cNvPr id="332" name="Google Shape;332;p15"/>
          <p:cNvGrpSpPr/>
          <p:nvPr/>
        </p:nvGrpSpPr>
        <p:grpSpPr>
          <a:xfrm>
            <a:off x="1721359" y="2783495"/>
            <a:ext cx="8747762" cy="2421921"/>
            <a:chOff x="4529" y="1429149"/>
            <a:chExt cx="8747762" cy="2421921"/>
          </a:xfrm>
        </p:grpSpPr>
        <p:sp>
          <p:nvSpPr>
            <p:cNvPr id="333" name="Google Shape;333;p15"/>
            <p:cNvSpPr/>
            <p:nvPr/>
          </p:nvSpPr>
          <p:spPr>
            <a:xfrm>
              <a:off x="4378411" y="2074339"/>
              <a:ext cx="3429198" cy="39676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34" name="Google Shape;334;p15"/>
            <p:cNvSpPr/>
            <p:nvPr/>
          </p:nvSpPr>
          <p:spPr>
            <a:xfrm>
              <a:off x="4378411" y="2074339"/>
              <a:ext cx="1143066" cy="39676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35" name="Google Shape;335;p15"/>
            <p:cNvSpPr/>
            <p:nvPr/>
          </p:nvSpPr>
          <p:spPr>
            <a:xfrm>
              <a:off x="3235344" y="2074339"/>
              <a:ext cx="1143066" cy="396766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36" name="Google Shape;336;p15"/>
            <p:cNvSpPr/>
            <p:nvPr/>
          </p:nvSpPr>
          <p:spPr>
            <a:xfrm>
              <a:off x="949212" y="2074339"/>
              <a:ext cx="3429198" cy="396766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37" name="Google Shape;337;p15"/>
            <p:cNvSpPr/>
            <p:nvPr/>
          </p:nvSpPr>
          <p:spPr>
            <a:xfrm>
              <a:off x="1959286" y="1429149"/>
              <a:ext cx="4838249" cy="64519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8" name="Google Shape;338;p15"/>
            <p:cNvSpPr txBox="1"/>
            <p:nvPr/>
          </p:nvSpPr>
          <p:spPr>
            <a:xfrm>
              <a:off x="1959286" y="1429149"/>
              <a:ext cx="4838249" cy="64519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Основные национальные интересы в демографической сфере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9" name="Google Shape;339;p15"/>
            <p:cNvSpPr/>
            <p:nvPr/>
          </p:nvSpPr>
          <p:spPr>
            <a:xfrm>
              <a:off x="4529" y="2471106"/>
              <a:ext cx="1889365" cy="137996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0" name="Google Shape;340;p15"/>
            <p:cNvSpPr txBox="1"/>
            <p:nvPr/>
          </p:nvSpPr>
          <p:spPr>
            <a:xfrm>
              <a:off x="4529" y="2471106"/>
              <a:ext cx="1889365" cy="137996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устойчивый рост численности белорусской нации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41" name="Google Shape;341;p15"/>
            <p:cNvSpPr/>
            <p:nvPr/>
          </p:nvSpPr>
          <p:spPr>
            <a:xfrm>
              <a:off x="2290662" y="2471106"/>
              <a:ext cx="1889365" cy="137996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2" name="Google Shape;342;p15"/>
            <p:cNvSpPr txBox="1"/>
            <p:nvPr/>
          </p:nvSpPr>
          <p:spPr>
            <a:xfrm>
              <a:off x="2290662" y="2471106"/>
              <a:ext cx="1889365" cy="137996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увеличение продолжитель- ности жизни населения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43" name="Google Shape;343;p15"/>
            <p:cNvSpPr/>
            <p:nvPr/>
          </p:nvSpPr>
          <p:spPr>
            <a:xfrm>
              <a:off x="4576794" y="2471106"/>
              <a:ext cx="1889365" cy="137996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4" name="Google Shape;344;p15"/>
            <p:cNvSpPr txBox="1"/>
            <p:nvPr/>
          </p:nvSpPr>
          <p:spPr>
            <a:xfrm>
              <a:off x="4576794" y="2471106"/>
              <a:ext cx="1889365" cy="137996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укрепление института семьи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45" name="Google Shape;345;p15"/>
            <p:cNvSpPr/>
            <p:nvPr/>
          </p:nvSpPr>
          <p:spPr>
            <a:xfrm>
              <a:off x="6862926" y="2471106"/>
              <a:ext cx="1889365" cy="137996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6" name="Google Shape;346;p15"/>
            <p:cNvSpPr txBox="1"/>
            <p:nvPr/>
          </p:nvSpPr>
          <p:spPr>
            <a:xfrm>
              <a:off x="6862926" y="2471106"/>
              <a:ext cx="1889365" cy="137996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оптимизация миграционных потоков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p1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mbria"/>
              <a:buNone/>
            </a:pPr>
            <a:r>
              <a:rPr lang="ru-RU" sz="3200">
                <a:latin typeface="Cambria"/>
                <a:ea typeface="Cambria"/>
                <a:cs typeface="Cambria"/>
                <a:sym typeface="Cambria"/>
              </a:rPr>
              <a:t>Основные направления демографической политики белорусского государства</a:t>
            </a:r>
            <a:endParaRPr/>
          </a:p>
        </p:txBody>
      </p:sp>
      <p:grpSp>
        <p:nvGrpSpPr>
          <p:cNvPr id="353" name="Google Shape;353;p16"/>
          <p:cNvGrpSpPr/>
          <p:nvPr/>
        </p:nvGrpSpPr>
        <p:grpSpPr>
          <a:xfrm>
            <a:off x="1717417" y="2172395"/>
            <a:ext cx="8755646" cy="3281753"/>
            <a:chOff x="587" y="999233"/>
            <a:chExt cx="8755646" cy="3281753"/>
          </a:xfrm>
        </p:grpSpPr>
        <p:sp>
          <p:nvSpPr>
            <p:cNvPr id="354" name="Google Shape;354;p16"/>
            <p:cNvSpPr/>
            <p:nvPr/>
          </p:nvSpPr>
          <p:spPr>
            <a:xfrm>
              <a:off x="4378411" y="1873479"/>
              <a:ext cx="3097757" cy="53762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55" name="Google Shape;355;p16"/>
            <p:cNvSpPr/>
            <p:nvPr/>
          </p:nvSpPr>
          <p:spPr>
            <a:xfrm>
              <a:off x="4332690" y="1873479"/>
              <a:ext cx="91440" cy="537627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56" name="Google Shape;356;p16"/>
            <p:cNvSpPr/>
            <p:nvPr/>
          </p:nvSpPr>
          <p:spPr>
            <a:xfrm>
              <a:off x="1280653" y="1873479"/>
              <a:ext cx="3097757" cy="537627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57" name="Google Shape;357;p16"/>
            <p:cNvSpPr/>
            <p:nvPr/>
          </p:nvSpPr>
          <p:spPr>
            <a:xfrm>
              <a:off x="1100445" y="999233"/>
              <a:ext cx="6555930" cy="87424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8" name="Google Shape;358;p16"/>
            <p:cNvSpPr txBox="1"/>
            <p:nvPr/>
          </p:nvSpPr>
          <p:spPr>
            <a:xfrm>
              <a:off x="1100445" y="999233"/>
              <a:ext cx="6555930" cy="87424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Результаты реализации государственных программ демографической безопасности Республики Беларусь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59" name="Google Shape;359;p16"/>
            <p:cNvSpPr/>
            <p:nvPr/>
          </p:nvSpPr>
          <p:spPr>
            <a:xfrm>
              <a:off x="587" y="2411106"/>
              <a:ext cx="2560130" cy="186988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0" name="Google Shape;360;p16"/>
            <p:cNvSpPr txBox="1"/>
            <p:nvPr/>
          </p:nvSpPr>
          <p:spPr>
            <a:xfrm>
              <a:off x="587" y="2411106"/>
              <a:ext cx="2560130" cy="186988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4-е место в мире по интегральному показа- телю младенческой и материнской смерт- ности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61" name="Google Shape;361;p16"/>
            <p:cNvSpPr/>
            <p:nvPr/>
          </p:nvSpPr>
          <p:spPr>
            <a:xfrm>
              <a:off x="3098345" y="2411106"/>
              <a:ext cx="2560130" cy="186988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2" name="Google Shape;362;p16"/>
            <p:cNvSpPr txBox="1"/>
            <p:nvPr/>
          </p:nvSpPr>
          <p:spPr>
            <a:xfrm>
              <a:off x="3098345" y="2411106"/>
              <a:ext cx="2560130" cy="186988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3-е место в мире по уровню доступности медицины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63" name="Google Shape;363;p16"/>
            <p:cNvSpPr/>
            <p:nvPr/>
          </p:nvSpPr>
          <p:spPr>
            <a:xfrm>
              <a:off x="6196103" y="2411106"/>
              <a:ext cx="2560130" cy="186988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4" name="Google Shape;364;p16"/>
            <p:cNvSpPr txBox="1"/>
            <p:nvPr/>
          </p:nvSpPr>
          <p:spPr>
            <a:xfrm>
              <a:off x="6196103" y="2411106"/>
              <a:ext cx="2560130" cy="186988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25-е (из 179) место по Индексу материнства (благоприятные усло- вия для рождения ре- бёнка) (1-е место среди стран СНГ)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9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Google Shape;370;g31407855a22_0_11"/>
          <p:cNvSpPr txBox="1"/>
          <p:nvPr>
            <p:ph type="title"/>
          </p:nvPr>
        </p:nvSpPr>
        <p:spPr>
          <a:xfrm>
            <a:off x="1104900" y="76200"/>
            <a:ext cx="9980700" cy="10971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mbria"/>
              <a:buNone/>
            </a:pPr>
            <a:r>
              <a:rPr lang="ru-RU" sz="3400">
                <a:latin typeface="Cambria"/>
                <a:ea typeface="Cambria"/>
                <a:cs typeface="Cambria"/>
                <a:sym typeface="Cambria"/>
              </a:rPr>
              <a:t>Особенности современной социальной политики Республики Беларусь</a:t>
            </a:r>
            <a:endParaRPr sz="3400"/>
          </a:p>
        </p:txBody>
      </p:sp>
      <p:pic>
        <p:nvPicPr>
          <p:cNvPr id="371" name="Google Shape;371;g31407855a22_0_1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06400" y="1478100"/>
            <a:ext cx="9980699" cy="52698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6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Google Shape;377;g31407855a22_0_29"/>
          <p:cNvSpPr txBox="1"/>
          <p:nvPr>
            <p:ph type="title"/>
          </p:nvPr>
        </p:nvSpPr>
        <p:spPr>
          <a:xfrm>
            <a:off x="1104900" y="76200"/>
            <a:ext cx="9980700" cy="10971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mbria"/>
              <a:buNone/>
            </a:pPr>
            <a:r>
              <a:rPr lang="ru-RU" sz="3400">
                <a:latin typeface="Cambria"/>
                <a:ea typeface="Cambria"/>
                <a:cs typeface="Cambria"/>
                <a:sym typeface="Cambria"/>
              </a:rPr>
              <a:t>Особенности современной социальной политики Республики Беларусь</a:t>
            </a:r>
            <a:endParaRPr sz="3400"/>
          </a:p>
        </p:txBody>
      </p:sp>
      <p:pic>
        <p:nvPicPr>
          <p:cNvPr id="378" name="Google Shape;378;g31407855a22_0_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04899" y="1371575"/>
            <a:ext cx="9980699" cy="53799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3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g31407855a22_0_36"/>
          <p:cNvSpPr txBox="1"/>
          <p:nvPr>
            <p:ph type="title"/>
          </p:nvPr>
        </p:nvSpPr>
        <p:spPr>
          <a:xfrm>
            <a:off x="1104900" y="76200"/>
            <a:ext cx="9980700" cy="10971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mbria"/>
              <a:buNone/>
            </a:pPr>
            <a:r>
              <a:rPr lang="ru-RU" sz="3400">
                <a:latin typeface="Cambria"/>
                <a:ea typeface="Cambria"/>
                <a:cs typeface="Cambria"/>
                <a:sym typeface="Cambria"/>
              </a:rPr>
              <a:t>Особенности современной социальной политики Республики Беларусь</a:t>
            </a:r>
            <a:endParaRPr sz="3400"/>
          </a:p>
        </p:txBody>
      </p:sp>
      <p:pic>
        <p:nvPicPr>
          <p:cNvPr id="385" name="Google Shape;385;g31407855a22_0_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04900" y="1428925"/>
            <a:ext cx="9980700" cy="5379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Программа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33" name="Google Shape;133;p2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Социальный состав населения Республики Беларусь, его динамика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Демографическая безопасность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Основные направления демографической политики белорусского государства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2159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SzPts val="1800"/>
              <a:buFont typeface="Cambria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Особенности современной социальной политики Республики Беларусь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2159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SzPts val="1800"/>
              <a:buFont typeface="Cambria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Белорусские социальные ориентиры и социальные гарантии для граждан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0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Google Shape;391;g31407855a22_0_45"/>
          <p:cNvSpPr txBox="1"/>
          <p:nvPr>
            <p:ph type="title"/>
          </p:nvPr>
        </p:nvSpPr>
        <p:spPr>
          <a:xfrm>
            <a:off x="1104900" y="76200"/>
            <a:ext cx="9980700" cy="10971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mbria"/>
              <a:buNone/>
            </a:pPr>
            <a:r>
              <a:rPr lang="ru-RU" sz="3400">
                <a:latin typeface="Cambria"/>
                <a:ea typeface="Cambria"/>
                <a:cs typeface="Cambria"/>
                <a:sym typeface="Cambria"/>
              </a:rPr>
              <a:t>Белорусские социальные ориентиры и социаль- ные гарантии для граждан</a:t>
            </a:r>
            <a:endParaRPr sz="3400"/>
          </a:p>
        </p:txBody>
      </p:sp>
      <p:pic>
        <p:nvPicPr>
          <p:cNvPr id="392" name="Google Shape;392;g31407855a22_0_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62150" y="1523975"/>
            <a:ext cx="8666208" cy="53799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7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Google Shape;398;g31407855a22_0_52"/>
          <p:cNvSpPr txBox="1"/>
          <p:nvPr>
            <p:ph type="title"/>
          </p:nvPr>
        </p:nvSpPr>
        <p:spPr>
          <a:xfrm>
            <a:off x="1104900" y="76200"/>
            <a:ext cx="9980700" cy="10971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mbria"/>
              <a:buNone/>
            </a:pPr>
            <a:r>
              <a:rPr lang="ru-RU" sz="3400">
                <a:latin typeface="Cambria"/>
                <a:ea typeface="Cambria"/>
                <a:cs typeface="Cambria"/>
                <a:sym typeface="Cambria"/>
              </a:rPr>
              <a:t>Белорусские социальные ориентиры и социаль- ные гарантии для граждан</a:t>
            </a:r>
            <a:endParaRPr sz="3400"/>
          </a:p>
        </p:txBody>
      </p:sp>
      <p:pic>
        <p:nvPicPr>
          <p:cNvPr id="399" name="Google Shape;399;g31407855a22_0_5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04900" y="1383050"/>
            <a:ext cx="9980699" cy="5379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4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Google Shape;405;g31407855a22_0_59"/>
          <p:cNvSpPr txBox="1"/>
          <p:nvPr>
            <p:ph type="title"/>
          </p:nvPr>
        </p:nvSpPr>
        <p:spPr>
          <a:xfrm>
            <a:off x="1104900" y="76200"/>
            <a:ext cx="9980700" cy="10971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mbria"/>
              <a:buNone/>
            </a:pPr>
            <a:r>
              <a:rPr lang="ru-RU" sz="3400">
                <a:latin typeface="Cambria"/>
                <a:ea typeface="Cambria"/>
                <a:cs typeface="Cambria"/>
                <a:sym typeface="Cambria"/>
              </a:rPr>
              <a:t>Белорусские социальные ориентиры и социаль- ные гарантии для граждан</a:t>
            </a:r>
            <a:endParaRPr sz="3400"/>
          </a:p>
        </p:txBody>
      </p:sp>
      <p:pic>
        <p:nvPicPr>
          <p:cNvPr id="406" name="Google Shape;406;g31407855a22_0_5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06400" y="1394525"/>
            <a:ext cx="9980701" cy="5379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Google Shape;412;p1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Литература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413" name="Google Shape;413;p17"/>
          <p:cNvSpPr txBox="1"/>
          <p:nvPr>
            <p:ph idx="1" type="body"/>
          </p:nvPr>
        </p:nvSpPr>
        <p:spPr>
          <a:xfrm>
            <a:off x="1104900" y="1683945"/>
            <a:ext cx="6011126" cy="105020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b="1" lang="ru-RU">
                <a:latin typeface="Cambria"/>
                <a:ea typeface="Cambria"/>
                <a:cs typeface="Cambria"/>
                <a:sym typeface="Cambria"/>
              </a:rPr>
              <a:t>Чуприс О.И. и др. Обществоведение: Учебное пособие для 11 класса. – Минск: Адукацыя і выхаванне, 2021, §19-20, п. 1-2.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414" name="Google Shape;414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82301" y="1683945"/>
            <a:ext cx="3803281" cy="4889933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mbria"/>
              <a:buNone/>
            </a:pPr>
            <a:r>
              <a:rPr lang="ru-RU" sz="3200">
                <a:latin typeface="Cambria"/>
                <a:ea typeface="Cambria"/>
                <a:cs typeface="Cambria"/>
                <a:sym typeface="Cambria"/>
              </a:rPr>
              <a:t>Социальный состав населения Республики Беларусь, его динамика</a:t>
            </a:r>
            <a:endParaRPr sz="32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140" name="Google Shape;140;p3"/>
          <p:cNvGrpSpPr/>
          <p:nvPr/>
        </p:nvGrpSpPr>
        <p:grpSpPr>
          <a:xfrm>
            <a:off x="1698909" y="2112289"/>
            <a:ext cx="8738948" cy="898330"/>
            <a:chOff x="67" y="2742038"/>
            <a:chExt cx="4010278" cy="2634131"/>
          </a:xfrm>
        </p:grpSpPr>
        <p:sp>
          <p:nvSpPr>
            <p:cNvPr id="141" name="Google Shape;141;p3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2" name="Google Shape;142;p3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Описать конкретное общество, понять особенности его развития, определить, ка- кие в нём есть общности и группы, позволяют такие науки, как </a:t>
              </a: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социология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и </a:t>
              </a: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ста- тистика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143" name="Google Shape;143;p3"/>
          <p:cNvGrpSpPr/>
          <p:nvPr/>
        </p:nvGrpSpPr>
        <p:grpSpPr>
          <a:xfrm>
            <a:off x="1698909" y="3561528"/>
            <a:ext cx="4305077" cy="1683332"/>
            <a:chOff x="67" y="2742038"/>
            <a:chExt cx="4010278" cy="2634131"/>
          </a:xfrm>
        </p:grpSpPr>
        <p:sp>
          <p:nvSpPr>
            <p:cNvPr id="144" name="Google Shape;144;p3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5" name="Google Shape;145;p3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Социология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– это наука о структуре, формах и принципах организации и раз- вития общества как социальной систе- мы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146" name="Google Shape;146;p3"/>
          <p:cNvGrpSpPr/>
          <p:nvPr/>
        </p:nvGrpSpPr>
        <p:grpSpPr>
          <a:xfrm>
            <a:off x="6132780" y="3561527"/>
            <a:ext cx="4305077" cy="1683332"/>
            <a:chOff x="67" y="2742038"/>
            <a:chExt cx="4010278" cy="2634131"/>
          </a:xfrm>
        </p:grpSpPr>
        <p:sp>
          <p:nvSpPr>
            <p:cNvPr id="147" name="Google Shape;147;p3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" name="Google Shape;148;p3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Статистика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– это отрасль знаний, наука, в которой излагаются общие вопросы сбора, измерения, мониторинга, анализа массовых статистических (количествен- ных или качественных) данных и их сравнение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mbria"/>
              <a:buNone/>
            </a:pPr>
            <a:r>
              <a:rPr lang="ru-RU" sz="3200">
                <a:latin typeface="Cambria"/>
                <a:ea typeface="Cambria"/>
                <a:cs typeface="Cambria"/>
                <a:sym typeface="Cambria"/>
              </a:rPr>
              <a:t>Социальный состав населения Республики Беларусь, его динамика</a:t>
            </a:r>
            <a:endParaRPr sz="32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155" name="Google Shape;155;p4"/>
          <p:cNvGrpSpPr/>
          <p:nvPr/>
        </p:nvGrpSpPr>
        <p:grpSpPr>
          <a:xfrm>
            <a:off x="1104900" y="1577451"/>
            <a:ext cx="9980682" cy="725801"/>
            <a:chOff x="67" y="2742038"/>
            <a:chExt cx="4010278" cy="2634131"/>
          </a:xfrm>
        </p:grpSpPr>
        <p:sp>
          <p:nvSpPr>
            <p:cNvPr id="156" name="Google Shape;156;p4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7" name="Google Shape;157;p4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Социальный состав населения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это понятие, которое отражает наличие тех или иных групп в обществе, </a:t>
              </a: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их численность и те изменения, которые в них происходят (динамику)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158" name="Google Shape;158;p4"/>
          <p:cNvGrpSpPr/>
          <p:nvPr/>
        </p:nvGrpSpPr>
        <p:grpSpPr>
          <a:xfrm>
            <a:off x="1908074" y="2725105"/>
            <a:ext cx="8787044" cy="3642030"/>
            <a:chOff x="1635" y="344214"/>
            <a:chExt cx="8787044" cy="3642030"/>
          </a:xfrm>
        </p:grpSpPr>
        <p:sp>
          <p:nvSpPr>
            <p:cNvPr id="159" name="Google Shape;159;p4"/>
            <p:cNvSpPr/>
            <p:nvPr/>
          </p:nvSpPr>
          <p:spPr>
            <a:xfrm>
              <a:off x="1635" y="344214"/>
              <a:ext cx="7414443" cy="37341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0" name="Google Shape;160;p4"/>
            <p:cNvSpPr txBox="1"/>
            <p:nvPr/>
          </p:nvSpPr>
          <p:spPr>
            <a:xfrm>
              <a:off x="12572" y="355151"/>
              <a:ext cx="7392569" cy="35154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Критерии (показатели) социального состава населения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1" name="Google Shape;161;p4"/>
            <p:cNvSpPr/>
            <p:nvPr/>
          </p:nvSpPr>
          <p:spPr>
            <a:xfrm>
              <a:off x="743079" y="717630"/>
              <a:ext cx="741444" cy="28006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62" name="Google Shape;162;p4"/>
            <p:cNvSpPr/>
            <p:nvPr/>
          </p:nvSpPr>
          <p:spPr>
            <a:xfrm>
              <a:off x="1484523" y="810985"/>
              <a:ext cx="7304156" cy="373416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" name="Google Shape;163;p4"/>
            <p:cNvSpPr txBox="1"/>
            <p:nvPr/>
          </p:nvSpPr>
          <p:spPr>
            <a:xfrm>
              <a:off x="1495460" y="821922"/>
              <a:ext cx="7282282" cy="35154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общая численность населения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4" name="Google Shape;164;p4"/>
            <p:cNvSpPr/>
            <p:nvPr/>
          </p:nvSpPr>
          <p:spPr>
            <a:xfrm>
              <a:off x="743079" y="717630"/>
              <a:ext cx="741444" cy="74683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65" name="Google Shape;165;p4"/>
            <p:cNvSpPr/>
            <p:nvPr/>
          </p:nvSpPr>
          <p:spPr>
            <a:xfrm>
              <a:off x="1484523" y="1277756"/>
              <a:ext cx="7304156" cy="373416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6" name="Google Shape;166;p4"/>
            <p:cNvSpPr txBox="1"/>
            <p:nvPr/>
          </p:nvSpPr>
          <p:spPr>
            <a:xfrm>
              <a:off x="1495460" y="1288693"/>
              <a:ext cx="7282282" cy="35154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половозрастной состав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7" name="Google Shape;167;p4"/>
            <p:cNvSpPr/>
            <p:nvPr/>
          </p:nvSpPr>
          <p:spPr>
            <a:xfrm>
              <a:off x="743079" y="717630"/>
              <a:ext cx="741444" cy="121360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68" name="Google Shape;168;p4"/>
            <p:cNvSpPr/>
            <p:nvPr/>
          </p:nvSpPr>
          <p:spPr>
            <a:xfrm>
              <a:off x="1484523" y="1744526"/>
              <a:ext cx="7304156" cy="373416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9" name="Google Shape;169;p4"/>
            <p:cNvSpPr txBox="1"/>
            <p:nvPr/>
          </p:nvSpPr>
          <p:spPr>
            <a:xfrm>
              <a:off x="1495460" y="1755463"/>
              <a:ext cx="7282282" cy="35154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территориальная концентрация и плотность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70" name="Google Shape;170;p4"/>
            <p:cNvSpPr/>
            <p:nvPr/>
          </p:nvSpPr>
          <p:spPr>
            <a:xfrm>
              <a:off x="743079" y="717630"/>
              <a:ext cx="741444" cy="168037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71" name="Google Shape;171;p4"/>
            <p:cNvSpPr/>
            <p:nvPr/>
          </p:nvSpPr>
          <p:spPr>
            <a:xfrm>
              <a:off x="1484523" y="2211297"/>
              <a:ext cx="7304156" cy="373416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2" name="Google Shape;172;p4"/>
            <p:cNvSpPr txBox="1"/>
            <p:nvPr/>
          </p:nvSpPr>
          <p:spPr>
            <a:xfrm>
              <a:off x="1495460" y="2222234"/>
              <a:ext cx="7282282" cy="35154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соотношение городского и сельского населения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73" name="Google Shape;173;p4"/>
            <p:cNvSpPr/>
            <p:nvPr/>
          </p:nvSpPr>
          <p:spPr>
            <a:xfrm>
              <a:off x="743079" y="717630"/>
              <a:ext cx="741444" cy="214714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74" name="Google Shape;174;p4"/>
            <p:cNvSpPr/>
            <p:nvPr/>
          </p:nvSpPr>
          <p:spPr>
            <a:xfrm>
              <a:off x="1484523" y="2678068"/>
              <a:ext cx="7304156" cy="373416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5" name="Google Shape;175;p4"/>
            <p:cNvSpPr txBox="1"/>
            <p:nvPr/>
          </p:nvSpPr>
          <p:spPr>
            <a:xfrm>
              <a:off x="1495460" y="2689005"/>
              <a:ext cx="7282282" cy="35154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этнический состав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76" name="Google Shape;176;p4"/>
            <p:cNvSpPr/>
            <p:nvPr/>
          </p:nvSpPr>
          <p:spPr>
            <a:xfrm>
              <a:off x="743079" y="717630"/>
              <a:ext cx="741444" cy="261422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77" name="Google Shape;177;p4"/>
            <p:cNvSpPr/>
            <p:nvPr/>
          </p:nvSpPr>
          <p:spPr>
            <a:xfrm>
              <a:off x="1484523" y="3144839"/>
              <a:ext cx="7304156" cy="374025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8" name="Google Shape;178;p4"/>
            <p:cNvSpPr txBox="1"/>
            <p:nvPr/>
          </p:nvSpPr>
          <p:spPr>
            <a:xfrm>
              <a:off x="1495478" y="3155794"/>
              <a:ext cx="7282246" cy="35211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религиозный состав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79" name="Google Shape;179;p4"/>
            <p:cNvSpPr/>
            <p:nvPr/>
          </p:nvSpPr>
          <p:spPr>
            <a:xfrm>
              <a:off x="743079" y="717630"/>
              <a:ext cx="741444" cy="308160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80" name="Google Shape;180;p4"/>
            <p:cNvSpPr/>
            <p:nvPr/>
          </p:nvSpPr>
          <p:spPr>
            <a:xfrm>
              <a:off x="1484523" y="3612219"/>
              <a:ext cx="7304156" cy="374025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1" name="Google Shape;181;p4"/>
            <p:cNvSpPr txBox="1"/>
            <p:nvPr/>
          </p:nvSpPr>
          <p:spPr>
            <a:xfrm>
              <a:off x="1495478" y="3623174"/>
              <a:ext cx="7282246" cy="35211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уровень образования и характер занятости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mbria"/>
              <a:buNone/>
            </a:pPr>
            <a:r>
              <a:rPr lang="ru-RU" sz="3200">
                <a:latin typeface="Cambria"/>
                <a:ea typeface="Cambria"/>
                <a:cs typeface="Cambria"/>
                <a:sym typeface="Cambria"/>
              </a:rPr>
              <a:t>Социальный состав населения Республики Беларусь, его динамика</a:t>
            </a:r>
            <a:endParaRPr sz="32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188" name="Google Shape;188;p5"/>
          <p:cNvGrpSpPr/>
          <p:nvPr/>
        </p:nvGrpSpPr>
        <p:grpSpPr>
          <a:xfrm>
            <a:off x="3156238" y="1390140"/>
            <a:ext cx="5540218" cy="5467872"/>
            <a:chOff x="1491339" y="636"/>
            <a:chExt cx="5540218" cy="5467872"/>
          </a:xfrm>
        </p:grpSpPr>
        <p:sp>
          <p:nvSpPr>
            <p:cNvPr id="189" name="Google Shape;189;p5"/>
            <p:cNvSpPr/>
            <p:nvPr/>
          </p:nvSpPr>
          <p:spPr>
            <a:xfrm>
              <a:off x="4699255" y="636"/>
              <a:ext cx="778213" cy="77821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0" name="Google Shape;190;p5"/>
            <p:cNvSpPr txBox="1"/>
            <p:nvPr/>
          </p:nvSpPr>
          <p:spPr>
            <a:xfrm>
              <a:off x="4699255" y="636"/>
              <a:ext cx="778213" cy="77821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22850" spcFirstLastPara="1" rIns="22850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1926 г.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91" name="Google Shape;191;p5"/>
            <p:cNvSpPr/>
            <p:nvPr/>
          </p:nvSpPr>
          <p:spPr>
            <a:xfrm>
              <a:off x="1679317" y="79538"/>
              <a:ext cx="5164261" cy="5164261"/>
            </a:xfrm>
            <a:custGeom>
              <a:rect b="b" l="l" r="r" t="t"/>
              <a:pathLst>
                <a:path extrusionOk="0" h="120000" w="120000">
                  <a:moveTo>
                    <a:pt x="88995" y="10173"/>
                  </a:moveTo>
                  <a:lnTo>
                    <a:pt x="88995" y="10173"/>
                  </a:lnTo>
                  <a:cubicBezTo>
                    <a:pt x="93503" y="12796"/>
                    <a:pt x="97634" y="16019"/>
                    <a:pt x="101275" y="19754"/>
                  </a:cubicBezTo>
                  <a:lnTo>
                    <a:pt x="103038" y="18201"/>
                  </a:lnTo>
                  <a:lnTo>
                    <a:pt x="101939" y="23063"/>
                  </a:lnTo>
                  <a:lnTo>
                    <a:pt x="96864" y="23639"/>
                  </a:lnTo>
                  <a:lnTo>
                    <a:pt x="98626" y="22087"/>
                  </a:lnTo>
                  <a:cubicBezTo>
                    <a:pt x="95238" y="18635"/>
                    <a:pt x="91402" y="15653"/>
                    <a:pt x="87222" y="13220"/>
                  </a:cubicBezTo>
                  <a:close/>
                </a:path>
              </a:pathLst>
            </a:custGeom>
            <a:solidFill>
              <a:schemeClr val="lt1"/>
            </a:solidFill>
            <a:ln cap="flat" cmpd="thickThin" w="485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5000" rotWithShape="0" dir="5400000" dist="25000">
                <a:srgbClr val="000000">
                  <a:alpha val="3765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2" name="Google Shape;192;p5"/>
            <p:cNvSpPr/>
            <p:nvPr/>
          </p:nvSpPr>
          <p:spPr>
            <a:xfrm>
              <a:off x="5966159" y="1063695"/>
              <a:ext cx="778213" cy="77821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3" name="Google Shape;193;p5"/>
            <p:cNvSpPr txBox="1"/>
            <p:nvPr/>
          </p:nvSpPr>
          <p:spPr>
            <a:xfrm>
              <a:off x="5966159" y="1063695"/>
              <a:ext cx="778213" cy="77821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22850" spcFirstLastPara="1" rIns="22850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1937 г.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94" name="Google Shape;194;p5"/>
            <p:cNvSpPr/>
            <p:nvPr/>
          </p:nvSpPr>
          <p:spPr>
            <a:xfrm>
              <a:off x="1679317" y="79538"/>
              <a:ext cx="5164261" cy="5164261"/>
            </a:xfrm>
            <a:custGeom>
              <a:rect b="b" l="l" r="r" t="t"/>
              <a:pathLst>
                <a:path extrusionOk="0" h="120000" w="120000">
                  <a:moveTo>
                    <a:pt x="114234" y="40453"/>
                  </a:moveTo>
                  <a:lnTo>
                    <a:pt x="114234" y="40453"/>
                  </a:lnTo>
                  <a:cubicBezTo>
                    <a:pt x="116245" y="46031"/>
                    <a:pt x="117382" y="51885"/>
                    <a:pt x="117608" y="57810"/>
                  </a:cubicBezTo>
                  <a:lnTo>
                    <a:pt x="119956" y="57840"/>
                  </a:lnTo>
                  <a:lnTo>
                    <a:pt x="115882" y="60710"/>
                  </a:lnTo>
                  <a:lnTo>
                    <a:pt x="111729" y="57735"/>
                  </a:lnTo>
                  <a:lnTo>
                    <a:pt x="114077" y="57765"/>
                  </a:lnTo>
                  <a:lnTo>
                    <a:pt x="114077" y="57765"/>
                  </a:lnTo>
                  <a:cubicBezTo>
                    <a:pt x="113850" y="52263"/>
                    <a:pt x="112784" y="46829"/>
                    <a:pt x="110918" y="41649"/>
                  </a:cubicBezTo>
                  <a:close/>
                </a:path>
              </a:pathLst>
            </a:custGeom>
            <a:solidFill>
              <a:schemeClr val="lt1"/>
            </a:solidFill>
            <a:ln cap="flat" cmpd="thickThin" w="485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5000" rotWithShape="0" dir="5400000" dist="25000">
                <a:srgbClr val="000000">
                  <a:alpha val="3765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5" name="Google Shape;195;p5"/>
            <p:cNvSpPr/>
            <p:nvPr/>
          </p:nvSpPr>
          <p:spPr>
            <a:xfrm>
              <a:off x="6253344" y="2692397"/>
              <a:ext cx="778213" cy="77821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6" name="Google Shape;196;p5"/>
            <p:cNvSpPr txBox="1"/>
            <p:nvPr/>
          </p:nvSpPr>
          <p:spPr>
            <a:xfrm>
              <a:off x="6253344" y="2692397"/>
              <a:ext cx="778213" cy="77821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22850" spcFirstLastPara="1" rIns="22850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1959 г.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97" name="Google Shape;197;p5"/>
            <p:cNvSpPr/>
            <p:nvPr/>
          </p:nvSpPr>
          <p:spPr>
            <a:xfrm>
              <a:off x="1679317" y="79538"/>
              <a:ext cx="5164261" cy="5164261"/>
            </a:xfrm>
            <a:custGeom>
              <a:rect b="b" l="l" r="r" t="t"/>
              <a:pathLst>
                <a:path extrusionOk="0" h="120000" w="120000">
                  <a:moveTo>
                    <a:pt x="114327" y="79289"/>
                  </a:moveTo>
                  <a:lnTo>
                    <a:pt x="114327" y="79289"/>
                  </a:lnTo>
                  <a:cubicBezTo>
                    <a:pt x="112665" y="83968"/>
                    <a:pt x="110407" y="88412"/>
                    <a:pt x="107606" y="92513"/>
                  </a:cubicBezTo>
                  <a:lnTo>
                    <a:pt x="109476" y="93934"/>
                  </a:lnTo>
                  <a:lnTo>
                    <a:pt x="104494" y="93817"/>
                  </a:lnTo>
                  <a:lnTo>
                    <a:pt x="102926" y="88955"/>
                  </a:lnTo>
                  <a:lnTo>
                    <a:pt x="104796" y="90376"/>
                  </a:lnTo>
                  <a:cubicBezTo>
                    <a:pt x="107378" y="86568"/>
                    <a:pt x="109465" y="82445"/>
                    <a:pt x="111004" y="78109"/>
                  </a:cubicBezTo>
                  <a:close/>
                </a:path>
              </a:pathLst>
            </a:custGeom>
            <a:solidFill>
              <a:schemeClr val="lt1"/>
            </a:solidFill>
            <a:ln cap="flat" cmpd="thickThin" w="485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5000" rotWithShape="0" dir="5400000" dist="25000">
                <a:srgbClr val="000000">
                  <a:alpha val="3765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8" name="Google Shape;198;p5"/>
            <p:cNvSpPr/>
            <p:nvPr/>
          </p:nvSpPr>
          <p:spPr>
            <a:xfrm>
              <a:off x="5426430" y="4124653"/>
              <a:ext cx="778213" cy="77821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9" name="Google Shape;199;p5"/>
            <p:cNvSpPr txBox="1"/>
            <p:nvPr/>
          </p:nvSpPr>
          <p:spPr>
            <a:xfrm>
              <a:off x="5426430" y="4124653"/>
              <a:ext cx="778213" cy="77821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22850" spcFirstLastPara="1" rIns="22850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1970 г.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00" name="Google Shape;200;p5"/>
            <p:cNvSpPr/>
            <p:nvPr/>
          </p:nvSpPr>
          <p:spPr>
            <a:xfrm>
              <a:off x="1679317" y="79538"/>
              <a:ext cx="5164261" cy="5164261"/>
            </a:xfrm>
            <a:custGeom>
              <a:rect b="b" l="l" r="r" t="t"/>
              <a:pathLst>
                <a:path extrusionOk="0" h="120000" w="120000">
                  <a:moveTo>
                    <a:pt x="87778" y="110515"/>
                  </a:moveTo>
                  <a:cubicBezTo>
                    <a:pt x="82880" y="113209"/>
                    <a:pt x="77615" y="115176"/>
                    <a:pt x="72150" y="116354"/>
                  </a:cubicBezTo>
                  <a:lnTo>
                    <a:pt x="72528" y="118672"/>
                  </a:lnTo>
                  <a:lnTo>
                    <a:pt x="68994" y="115158"/>
                  </a:lnTo>
                  <a:lnTo>
                    <a:pt x="71204" y="110552"/>
                  </a:lnTo>
                  <a:lnTo>
                    <a:pt x="71582" y="112870"/>
                  </a:lnTo>
                  <a:cubicBezTo>
                    <a:pt x="76650" y="111760"/>
                    <a:pt x="81533" y="109926"/>
                    <a:pt x="86079" y="107426"/>
                  </a:cubicBezTo>
                  <a:close/>
                </a:path>
              </a:pathLst>
            </a:custGeom>
            <a:solidFill>
              <a:schemeClr val="lt1"/>
            </a:solidFill>
            <a:ln cap="flat" cmpd="thickThin" w="485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5000" rotWithShape="0" dir="5400000" dist="25000">
                <a:srgbClr val="000000">
                  <a:alpha val="3765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1" name="Google Shape;201;p5"/>
            <p:cNvSpPr/>
            <p:nvPr/>
          </p:nvSpPr>
          <p:spPr>
            <a:xfrm>
              <a:off x="3872341" y="4690295"/>
              <a:ext cx="778213" cy="77821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2" name="Google Shape;202;p5"/>
            <p:cNvSpPr txBox="1"/>
            <p:nvPr/>
          </p:nvSpPr>
          <p:spPr>
            <a:xfrm>
              <a:off x="3872341" y="4690295"/>
              <a:ext cx="778213" cy="77821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22850" spcFirstLastPara="1" rIns="22850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1979 г.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03" name="Google Shape;203;p5"/>
            <p:cNvSpPr/>
            <p:nvPr/>
          </p:nvSpPr>
          <p:spPr>
            <a:xfrm>
              <a:off x="1679317" y="79538"/>
              <a:ext cx="5164261" cy="5164261"/>
            </a:xfrm>
            <a:custGeom>
              <a:rect b="b" l="l" r="r" t="t"/>
              <a:pathLst>
                <a:path extrusionOk="0" h="120000" w="120000">
                  <a:moveTo>
                    <a:pt x="50722" y="116898"/>
                  </a:moveTo>
                  <a:lnTo>
                    <a:pt x="50722" y="116898"/>
                  </a:lnTo>
                  <a:cubicBezTo>
                    <a:pt x="45204" y="115998"/>
                    <a:pt x="39847" y="114300"/>
                    <a:pt x="34818" y="111858"/>
                  </a:cubicBezTo>
                  <a:lnTo>
                    <a:pt x="33686" y="113916"/>
                  </a:lnTo>
                  <a:lnTo>
                    <a:pt x="33071" y="108971"/>
                  </a:lnTo>
                  <a:lnTo>
                    <a:pt x="37651" y="106707"/>
                  </a:lnTo>
                  <a:lnTo>
                    <a:pt x="36519" y="108765"/>
                  </a:lnTo>
                  <a:cubicBezTo>
                    <a:pt x="41194" y="111016"/>
                    <a:pt x="46168" y="112583"/>
                    <a:pt x="51289" y="113418"/>
                  </a:cubicBezTo>
                  <a:close/>
                </a:path>
              </a:pathLst>
            </a:custGeom>
            <a:solidFill>
              <a:schemeClr val="lt1"/>
            </a:solidFill>
            <a:ln cap="flat" cmpd="thickThin" w="485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5000" rotWithShape="0" dir="5400000" dist="25000">
                <a:srgbClr val="000000">
                  <a:alpha val="3765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4" name="Google Shape;204;p5"/>
            <p:cNvSpPr/>
            <p:nvPr/>
          </p:nvSpPr>
          <p:spPr>
            <a:xfrm>
              <a:off x="2318252" y="4124653"/>
              <a:ext cx="778213" cy="77821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5" name="Google Shape;205;p5"/>
            <p:cNvSpPr txBox="1"/>
            <p:nvPr/>
          </p:nvSpPr>
          <p:spPr>
            <a:xfrm>
              <a:off x="2318252" y="4124653"/>
              <a:ext cx="778213" cy="77821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22850" spcFirstLastPara="1" rIns="22850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1989 г.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06" name="Google Shape;206;p5"/>
            <p:cNvSpPr/>
            <p:nvPr/>
          </p:nvSpPr>
          <p:spPr>
            <a:xfrm>
              <a:off x="1679317" y="79538"/>
              <a:ext cx="5164261" cy="5164261"/>
            </a:xfrm>
            <a:custGeom>
              <a:rect b="b" l="l" r="r" t="t"/>
              <a:pathLst>
                <a:path extrusionOk="0" h="120000" w="120000">
                  <a:moveTo>
                    <a:pt x="14103" y="94884"/>
                  </a:moveTo>
                  <a:lnTo>
                    <a:pt x="14103" y="94884"/>
                  </a:lnTo>
                  <a:cubicBezTo>
                    <a:pt x="11098" y="90931"/>
                    <a:pt x="8617" y="86606"/>
                    <a:pt x="6721" y="82018"/>
                  </a:cubicBezTo>
                  <a:lnTo>
                    <a:pt x="4508" y="82803"/>
                  </a:lnTo>
                  <a:lnTo>
                    <a:pt x="7335" y="78699"/>
                  </a:lnTo>
                  <a:lnTo>
                    <a:pt x="12261" y="80051"/>
                  </a:lnTo>
                  <a:lnTo>
                    <a:pt x="10048" y="80836"/>
                  </a:lnTo>
                  <a:lnTo>
                    <a:pt x="10048" y="80836"/>
                  </a:lnTo>
                  <a:cubicBezTo>
                    <a:pt x="11819" y="85083"/>
                    <a:pt x="14125" y="89087"/>
                    <a:pt x="16910" y="92751"/>
                  </a:cubicBezTo>
                  <a:close/>
                </a:path>
              </a:pathLst>
            </a:custGeom>
            <a:solidFill>
              <a:schemeClr val="lt1"/>
            </a:solidFill>
            <a:ln cap="flat" cmpd="thickThin" w="485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5000" rotWithShape="0" dir="5400000" dist="25000">
                <a:srgbClr val="000000">
                  <a:alpha val="3765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7" name="Google Shape;207;p5"/>
            <p:cNvSpPr/>
            <p:nvPr/>
          </p:nvSpPr>
          <p:spPr>
            <a:xfrm>
              <a:off x="1491339" y="2692397"/>
              <a:ext cx="778213" cy="77821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8" name="Google Shape;208;p5"/>
            <p:cNvSpPr txBox="1"/>
            <p:nvPr/>
          </p:nvSpPr>
          <p:spPr>
            <a:xfrm>
              <a:off x="1491339" y="2692397"/>
              <a:ext cx="778213" cy="77821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22850" spcFirstLastPara="1" rIns="22850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1999 г.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09" name="Google Shape;209;p5"/>
            <p:cNvSpPr/>
            <p:nvPr/>
          </p:nvSpPr>
          <p:spPr>
            <a:xfrm>
              <a:off x="1679317" y="79538"/>
              <a:ext cx="5164261" cy="5164261"/>
            </a:xfrm>
            <a:custGeom>
              <a:rect b="b" l="l" r="r" t="t"/>
              <a:pathLst>
                <a:path extrusionOk="0" h="120000" w="120000">
                  <a:moveTo>
                    <a:pt x="2355" y="60733"/>
                  </a:moveTo>
                  <a:lnTo>
                    <a:pt x="2355" y="60733"/>
                  </a:lnTo>
                  <a:cubicBezTo>
                    <a:pt x="2280" y="54804"/>
                    <a:pt x="3120" y="48900"/>
                    <a:pt x="4845" y="43228"/>
                  </a:cubicBezTo>
                  <a:lnTo>
                    <a:pt x="2635" y="42431"/>
                  </a:lnTo>
                  <a:lnTo>
                    <a:pt x="7424" y="41051"/>
                  </a:lnTo>
                  <a:lnTo>
                    <a:pt x="10375" y="45221"/>
                  </a:lnTo>
                  <a:lnTo>
                    <a:pt x="8166" y="44425"/>
                  </a:lnTo>
                  <a:lnTo>
                    <a:pt x="8166" y="44425"/>
                  </a:lnTo>
                  <a:cubicBezTo>
                    <a:pt x="6581" y="49698"/>
                    <a:pt x="5811" y="55182"/>
                    <a:pt x="5881" y="60688"/>
                  </a:cubicBezTo>
                  <a:close/>
                </a:path>
              </a:pathLst>
            </a:custGeom>
            <a:solidFill>
              <a:schemeClr val="lt1"/>
            </a:solidFill>
            <a:ln cap="flat" cmpd="thickThin" w="485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5000" rotWithShape="0" dir="5400000" dist="25000">
                <a:srgbClr val="000000">
                  <a:alpha val="3765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0" name="Google Shape;210;p5"/>
            <p:cNvSpPr/>
            <p:nvPr/>
          </p:nvSpPr>
          <p:spPr>
            <a:xfrm>
              <a:off x="1778523" y="1063695"/>
              <a:ext cx="778213" cy="77821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1" name="Google Shape;211;p5"/>
            <p:cNvSpPr txBox="1"/>
            <p:nvPr/>
          </p:nvSpPr>
          <p:spPr>
            <a:xfrm>
              <a:off x="1778523" y="1063695"/>
              <a:ext cx="778213" cy="77821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22850" spcFirstLastPara="1" rIns="22850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2009 г.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12" name="Google Shape;212;p5"/>
            <p:cNvSpPr/>
            <p:nvPr/>
          </p:nvSpPr>
          <p:spPr>
            <a:xfrm>
              <a:off x="1679317" y="79538"/>
              <a:ext cx="5164261" cy="5164261"/>
            </a:xfrm>
            <a:custGeom>
              <a:rect b="b" l="l" r="r" t="t"/>
              <a:pathLst>
                <a:path extrusionOk="0" h="120000" w="120000">
                  <a:moveTo>
                    <a:pt x="16738" y="21897"/>
                  </a:moveTo>
                  <a:lnTo>
                    <a:pt x="16738" y="21897"/>
                  </a:lnTo>
                  <a:cubicBezTo>
                    <a:pt x="20185" y="17983"/>
                    <a:pt x="24147" y="14555"/>
                    <a:pt x="28516" y="11707"/>
                  </a:cubicBezTo>
                  <a:lnTo>
                    <a:pt x="27335" y="9677"/>
                  </a:lnTo>
                  <a:lnTo>
                    <a:pt x="31891" y="11697"/>
                  </a:lnTo>
                  <a:lnTo>
                    <a:pt x="31473" y="16788"/>
                  </a:lnTo>
                  <a:lnTo>
                    <a:pt x="30292" y="14758"/>
                  </a:lnTo>
                  <a:lnTo>
                    <a:pt x="30292" y="14758"/>
                  </a:lnTo>
                  <a:cubicBezTo>
                    <a:pt x="26249" y="17413"/>
                    <a:pt x="22580" y="20598"/>
                    <a:pt x="19383" y="24228"/>
                  </a:cubicBezTo>
                  <a:close/>
                </a:path>
              </a:pathLst>
            </a:custGeom>
            <a:solidFill>
              <a:schemeClr val="lt1"/>
            </a:solidFill>
            <a:ln cap="flat" cmpd="thickThin" w="485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5000" rotWithShape="0" dir="5400000" dist="25000">
                <a:srgbClr val="000000">
                  <a:alpha val="3765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3" name="Google Shape;213;p5"/>
            <p:cNvSpPr/>
            <p:nvPr/>
          </p:nvSpPr>
          <p:spPr>
            <a:xfrm>
              <a:off x="3045428" y="636"/>
              <a:ext cx="778213" cy="77821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4" name="Google Shape;214;p5"/>
            <p:cNvSpPr txBox="1"/>
            <p:nvPr/>
          </p:nvSpPr>
          <p:spPr>
            <a:xfrm>
              <a:off x="3045428" y="636"/>
              <a:ext cx="778213" cy="77821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22850" spcFirstLastPara="1" rIns="22850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2019 г.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15" name="Google Shape;215;p5"/>
            <p:cNvSpPr/>
            <p:nvPr/>
          </p:nvSpPr>
          <p:spPr>
            <a:xfrm>
              <a:off x="1679317" y="79538"/>
              <a:ext cx="5164261" cy="5164261"/>
            </a:xfrm>
            <a:custGeom>
              <a:rect b="b" l="l" r="r" t="t"/>
              <a:pathLst>
                <a:path extrusionOk="0" h="120000" w="120000">
                  <a:moveTo>
                    <a:pt x="49561" y="3304"/>
                  </a:moveTo>
                  <a:lnTo>
                    <a:pt x="49561" y="3304"/>
                  </a:lnTo>
                  <a:cubicBezTo>
                    <a:pt x="55497" y="2211"/>
                    <a:pt x="61568" y="2057"/>
                    <a:pt x="67552" y="2848"/>
                  </a:cubicBezTo>
                  <a:lnTo>
                    <a:pt x="67977" y="538"/>
                  </a:lnTo>
                  <a:lnTo>
                    <a:pt x="70120" y="5038"/>
                  </a:lnTo>
                  <a:lnTo>
                    <a:pt x="66487" y="8629"/>
                  </a:lnTo>
                  <a:lnTo>
                    <a:pt x="66913" y="6320"/>
                  </a:lnTo>
                  <a:lnTo>
                    <a:pt x="66913" y="6320"/>
                  </a:lnTo>
                  <a:cubicBezTo>
                    <a:pt x="61352" y="5604"/>
                    <a:pt x="55713" y="5756"/>
                    <a:pt x="50199" y="6771"/>
                  </a:cubicBezTo>
                  <a:close/>
                </a:path>
              </a:pathLst>
            </a:custGeom>
            <a:solidFill>
              <a:schemeClr val="lt1"/>
            </a:solidFill>
            <a:ln cap="flat" cmpd="thickThin" w="485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5000" rotWithShape="0" dir="5400000" dist="25000">
                <a:srgbClr val="000000">
                  <a:alpha val="3765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16" name="Google Shape;216;p5"/>
          <p:cNvGrpSpPr/>
          <p:nvPr/>
        </p:nvGrpSpPr>
        <p:grpSpPr>
          <a:xfrm>
            <a:off x="3226279" y="3570709"/>
            <a:ext cx="5400240" cy="898239"/>
            <a:chOff x="67" y="2742038"/>
            <a:chExt cx="4010278" cy="2634131"/>
          </a:xfrm>
        </p:grpSpPr>
        <p:sp>
          <p:nvSpPr>
            <p:cNvPr id="217" name="Google Shape;217;p5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8" name="Google Shape;218;p5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Переписи населения в Беларуси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mbria"/>
              <a:buNone/>
            </a:pPr>
            <a:r>
              <a:rPr lang="ru-RU" sz="3200">
                <a:latin typeface="Cambria"/>
                <a:ea typeface="Cambria"/>
                <a:cs typeface="Cambria"/>
                <a:sym typeface="Cambria"/>
              </a:rPr>
              <a:t>Социальный состав населения Республики Беларусь, его динамика</a:t>
            </a:r>
            <a:endParaRPr sz="3200">
              <a:latin typeface="Cambria"/>
              <a:ea typeface="Cambria"/>
              <a:cs typeface="Cambria"/>
              <a:sym typeface="Cambria"/>
            </a:endParaRPr>
          </a:p>
        </p:txBody>
      </p:sp>
      <p:graphicFrame>
        <p:nvGraphicFramePr>
          <p:cNvPr id="225" name="Google Shape;225;p6"/>
          <p:cNvGraphicFramePr/>
          <p:nvPr/>
        </p:nvGraphicFramePr>
        <p:xfrm>
          <a:off x="1104900" y="1426001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{07DEA23D-B6DD-4247-ADBA-32C6590FB1C3}</a:tableStyleId>
              </a:tblPr>
              <a:tblGrid>
                <a:gridCol w="3665500"/>
                <a:gridCol w="6315175"/>
              </a:tblGrid>
              <a:tr h="307900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2000" u="none" cap="none" strike="noStrike">
                          <a:solidFill>
                            <a:schemeClr val="lt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Социальный состав населения Беларуси (данные переписи 2019 г.)</a:t>
                      </a:r>
                      <a:endParaRPr b="1" sz="2000" u="none" cap="none" strike="noStrike">
                        <a:solidFill>
                          <a:schemeClr val="lt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3C3632"/>
                    </a:solidFill>
                  </a:tcPr>
                </a:tc>
                <a:tc hMerge="1"/>
              </a:tr>
              <a:tr h="1945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Общая численность населения</a:t>
                      </a:r>
                      <a:endParaRPr b="0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Около 9,5 млн человек</a:t>
                      </a:r>
                      <a:endParaRPr b="0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2169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Половозрастной состав</a:t>
                      </a:r>
                      <a:endParaRPr b="0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53,8% - женщины, 46,2% - мужчины. 17,9% - младше тру- доспособного возраста, 57,6% - трудоспособного возраста, 24,5% - старше трудоспособного возраста</a:t>
                      </a:r>
                      <a:endParaRPr b="0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2307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Территориальная концентрация, плотность, соотношение город- ского и сельского населения</a:t>
                      </a:r>
                      <a:endParaRPr b="0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77,5% - городское население, 22,5 % сельское население</a:t>
                      </a:r>
                      <a:endParaRPr b="0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410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Этнический состав</a:t>
                      </a:r>
                      <a:endParaRPr b="0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84,9% - белорусы, 7,5% - русские, 3,0% - поляки, 1,7% - ук- раинцы, 2,9% - другие национальности (всего более 130)</a:t>
                      </a:r>
                      <a:endParaRPr b="0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410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Религиозный состав</a:t>
                      </a:r>
                      <a:endParaRPr b="0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Перепись не содержит данных о вероисповедании. В Бела- руси 26 религиозных конфессий</a:t>
                      </a:r>
                      <a:endParaRPr b="0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410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Уровень образования и характер занятости</a:t>
                      </a:r>
                      <a:endParaRPr b="0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Уровень грамотности – 99,7%. Число людей, имеющих вы- сшее, среднее и базовое образование – 90%. Доля людей в возрасте от 25 до 64 лет, имеющих высшее образование, - почти 25%</a:t>
                      </a:r>
                      <a:endParaRPr b="0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mbria"/>
              <a:buNone/>
            </a:pPr>
            <a:r>
              <a:rPr lang="ru-RU" sz="3200">
                <a:latin typeface="Cambria"/>
                <a:ea typeface="Cambria"/>
                <a:cs typeface="Cambria"/>
                <a:sym typeface="Cambria"/>
              </a:rPr>
              <a:t>Социальный состав населения Республики Беларусь, его динамика</a:t>
            </a:r>
            <a:endParaRPr sz="3200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232" name="Google Shape;232;p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04900" y="1432075"/>
            <a:ext cx="9980676" cy="5380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8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mbria"/>
              <a:buNone/>
            </a:pPr>
            <a:r>
              <a:rPr lang="ru-RU" sz="3200">
                <a:latin typeface="Cambria"/>
                <a:ea typeface="Cambria"/>
                <a:cs typeface="Cambria"/>
                <a:sym typeface="Cambria"/>
              </a:rPr>
              <a:t>Социальный состав населения Республики Беларусь, его динамика</a:t>
            </a:r>
            <a:endParaRPr sz="3200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239" name="Google Shape;239;p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04900" y="1428775"/>
            <a:ext cx="9980676" cy="53800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9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mbria"/>
              <a:buNone/>
            </a:pPr>
            <a:r>
              <a:rPr lang="ru-RU" sz="3200">
                <a:latin typeface="Cambria"/>
                <a:ea typeface="Cambria"/>
                <a:cs typeface="Cambria"/>
                <a:sym typeface="Cambria"/>
              </a:rPr>
              <a:t>Социальный состав населения Республики Беларусь, его динамика</a:t>
            </a:r>
            <a:endParaRPr sz="3200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246" name="Google Shape;246;p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99063" y="1420962"/>
            <a:ext cx="8993873" cy="538003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Тема Offic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Научная литература 16 х 9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2014-04-17T22:28:38Z</dcterms:created>
  <dc:creator>Ситник П.В.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Автор">
    <vt:lpwstr>Ситник П.В.</vt:lpwstr>
  </property>
  <property fmtid="{D5CDD505-2E9C-101B-9397-08002B2CF9AE}" pid="3" name="Дата создания">
    <vt:lpwstr>08.01.2024</vt:lpwstr>
  </property>
</Properties>
</file>