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12192000"/>
  <p:notesSz cx="6858000" cy="9144000"/>
  <p:embeddedFontLst>
    <p:embeddedFont>
      <p:font typeface="Anta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jOS5iPe84jV4SqpXyeLGLybHeo8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E11839F-C605-4577-8B3B-4904FE555442}">
  <a:tblStyle styleId="{DE11839F-C605-4577-8B3B-4904FE555442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font" Target="fonts/Anta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a5042cc08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g2a5042cc08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a5042cc082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g2a5042cc082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a5042cc082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g2a5042cc082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a5042cc082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g2a5042cc082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1" name="Google Shape;431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0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0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0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0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9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9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0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1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1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1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2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3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4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4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4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4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4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4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6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6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6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9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069675" y="2592151"/>
            <a:ext cx="5769276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Инновационное развитие страны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069675" y="3768695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47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images.onlinetestpad.com/cb/09/057d1c72420c83afb78dd5ad97cf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2107" r="35950" t="0"/>
          <a:stretch/>
        </p:blipFill>
        <p:spPr>
          <a:xfrm>
            <a:off x="6978161" y="1310656"/>
            <a:ext cx="5213839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Научное обеспечение инновационного развития</a:t>
            </a:r>
            <a:endParaRPr sz="3400"/>
          </a:p>
        </p:txBody>
      </p:sp>
      <p:grpSp>
        <p:nvGrpSpPr>
          <p:cNvPr id="299" name="Google Shape;299;p10"/>
          <p:cNvGrpSpPr/>
          <p:nvPr/>
        </p:nvGrpSpPr>
        <p:grpSpPr>
          <a:xfrm>
            <a:off x="1817096" y="1746265"/>
            <a:ext cx="8556288" cy="4623384"/>
            <a:chOff x="6331" y="244591"/>
            <a:chExt cx="8556288" cy="4623384"/>
          </a:xfrm>
        </p:grpSpPr>
        <p:sp>
          <p:nvSpPr>
            <p:cNvPr id="300" name="Google Shape;300;p10"/>
            <p:cNvSpPr/>
            <p:nvPr/>
          </p:nvSpPr>
          <p:spPr>
            <a:xfrm>
              <a:off x="6331" y="244591"/>
              <a:ext cx="4631358" cy="5439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0"/>
            <p:cNvSpPr txBox="1"/>
            <p:nvPr/>
          </p:nvSpPr>
          <p:spPr>
            <a:xfrm>
              <a:off x="22262" y="260522"/>
              <a:ext cx="4599496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Достижения белорусской науки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10"/>
            <p:cNvSpPr/>
            <p:nvPr/>
          </p:nvSpPr>
          <p:spPr>
            <a:xfrm>
              <a:off x="469467" y="788519"/>
              <a:ext cx="463135" cy="4079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10"/>
            <p:cNvSpPr/>
            <p:nvPr/>
          </p:nvSpPr>
          <p:spPr>
            <a:xfrm>
              <a:off x="932603" y="924501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0"/>
            <p:cNvSpPr txBox="1"/>
            <p:nvPr/>
          </p:nvSpPr>
          <p:spPr>
            <a:xfrm>
              <a:off x="948534" y="940432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спутник дистанционного зондирования Земли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10"/>
            <p:cNvSpPr/>
            <p:nvPr/>
          </p:nvSpPr>
          <p:spPr>
            <a:xfrm>
              <a:off x="469467" y="788519"/>
              <a:ext cx="463135" cy="1087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6" name="Google Shape;306;p10"/>
            <p:cNvSpPr/>
            <p:nvPr/>
          </p:nvSpPr>
          <p:spPr>
            <a:xfrm>
              <a:off x="932603" y="1604410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0"/>
            <p:cNvSpPr txBox="1"/>
            <p:nvPr/>
          </p:nvSpPr>
          <p:spPr>
            <a:xfrm>
              <a:off x="948534" y="1620341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суперкомпьютер «СКИФ-ГЕО-ЦОД РБ»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0"/>
            <p:cNvSpPr/>
            <p:nvPr/>
          </p:nvSpPr>
          <p:spPr>
            <a:xfrm>
              <a:off x="469467" y="788519"/>
              <a:ext cx="463135" cy="17677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10"/>
            <p:cNvSpPr/>
            <p:nvPr/>
          </p:nvSpPr>
          <p:spPr>
            <a:xfrm>
              <a:off x="932603" y="2284320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0"/>
            <p:cNvSpPr txBox="1"/>
            <p:nvPr/>
          </p:nvSpPr>
          <p:spPr>
            <a:xfrm>
              <a:off x="948534" y="2300251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лазеры нового поколения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0"/>
            <p:cNvSpPr/>
            <p:nvPr/>
          </p:nvSpPr>
          <p:spPr>
            <a:xfrm>
              <a:off x="469467" y="788519"/>
              <a:ext cx="463135" cy="24476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10"/>
            <p:cNvSpPr/>
            <p:nvPr/>
          </p:nvSpPr>
          <p:spPr>
            <a:xfrm>
              <a:off x="932603" y="2964229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0"/>
            <p:cNvSpPr txBox="1"/>
            <p:nvPr/>
          </p:nvSpPr>
          <p:spPr>
            <a:xfrm>
              <a:off x="948534" y="2980160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новые сорта сельскохозяйственных растений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0"/>
            <p:cNvSpPr/>
            <p:nvPr/>
          </p:nvSpPr>
          <p:spPr>
            <a:xfrm>
              <a:off x="469467" y="788519"/>
              <a:ext cx="463135" cy="31275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5" name="Google Shape;315;p10"/>
            <p:cNvSpPr/>
            <p:nvPr/>
          </p:nvSpPr>
          <p:spPr>
            <a:xfrm>
              <a:off x="932603" y="3644139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0"/>
            <p:cNvSpPr txBox="1"/>
            <p:nvPr/>
          </p:nvSpPr>
          <p:spPr>
            <a:xfrm>
              <a:off x="948534" y="3660070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новые лекарства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0"/>
            <p:cNvSpPr/>
            <p:nvPr/>
          </p:nvSpPr>
          <p:spPr>
            <a:xfrm>
              <a:off x="469467" y="788519"/>
              <a:ext cx="463135" cy="38074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0"/>
            <p:cNvSpPr/>
            <p:nvPr/>
          </p:nvSpPr>
          <p:spPr>
            <a:xfrm>
              <a:off x="932603" y="4324048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0"/>
            <p:cNvSpPr txBox="1"/>
            <p:nvPr/>
          </p:nvSpPr>
          <p:spPr>
            <a:xfrm>
              <a:off x="948534" y="4339979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линейка электротранспортных средств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a5042cc082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Высокие технологии и энергосбережение</a:t>
            </a:r>
            <a:endParaRPr/>
          </a:p>
        </p:txBody>
      </p:sp>
      <p:grpSp>
        <p:nvGrpSpPr>
          <p:cNvPr id="325" name="Google Shape;325;g2a5042cc082_0_0"/>
          <p:cNvGrpSpPr/>
          <p:nvPr/>
        </p:nvGrpSpPr>
        <p:grpSpPr>
          <a:xfrm>
            <a:off x="1104967" y="1430036"/>
            <a:ext cx="9980428" cy="802843"/>
            <a:chOff x="2518161" y="239457"/>
            <a:chExt cx="3460500" cy="1059300"/>
          </a:xfrm>
        </p:grpSpPr>
        <p:sp>
          <p:nvSpPr>
            <p:cNvPr id="326" name="Google Shape;326;g2a5042cc082_0_0"/>
            <p:cNvSpPr/>
            <p:nvPr/>
          </p:nvSpPr>
          <p:spPr>
            <a:xfrm>
              <a:off x="2518161" y="239457"/>
              <a:ext cx="3460500" cy="10593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g2a5042cc082_0_0"/>
            <p:cNvSpPr txBox="1"/>
            <p:nvPr/>
          </p:nvSpPr>
          <p:spPr>
            <a:xfrm>
              <a:off x="2518161" y="239457"/>
              <a:ext cx="3460500" cy="10593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Высокие технологии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процессы, основанные на использовании передовых достижений науки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8" name="Google Shape;328;g2a5042cc082_0_0"/>
          <p:cNvGrpSpPr/>
          <p:nvPr/>
        </p:nvGrpSpPr>
        <p:grpSpPr>
          <a:xfrm>
            <a:off x="1882773" y="2633696"/>
            <a:ext cx="8424935" cy="3744300"/>
            <a:chOff x="0" y="144015"/>
            <a:chExt cx="8424935" cy="3744300"/>
          </a:xfrm>
        </p:grpSpPr>
        <p:sp>
          <p:nvSpPr>
            <p:cNvPr id="329" name="Google Shape;329;g2a5042cc082_0_0"/>
            <p:cNvSpPr/>
            <p:nvPr/>
          </p:nvSpPr>
          <p:spPr>
            <a:xfrm rot="5400000">
              <a:off x="3856835" y="-679785"/>
              <a:ext cx="3744300" cy="5391900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>
                <a:alpha val="89800"/>
              </a:schemeClr>
            </a:solidFill>
            <a:ln cap="flat" cmpd="thickThin" w="48000">
              <a:solidFill>
                <a:srgbClr val="D8D4D2">
                  <a:alpha val="89800"/>
                </a:srgb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g2a5042cc082_0_0"/>
            <p:cNvSpPr txBox="1"/>
            <p:nvPr/>
          </p:nvSpPr>
          <p:spPr>
            <a:xfrm>
              <a:off x="3032977" y="326801"/>
              <a:ext cx="5209200" cy="33789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3825" lIns="247650" spcFirstLastPara="1" rIns="247650" wrap="square" tIns="12382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технологи (системы распрост- ранения новостей, технологии коллектив- ной работы, технологии обучения);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электроника;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программное обеспечение (искусственный интеллект);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беспроводные технологии;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робототехника;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нанотехнологии;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экологически чистые технологии, энерго- сбережение и альтернативная энергетика (переработка отходов, атомная энергетика, солнечная энергетика, водородная энерге- тика);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g2a5042cc082_0_0"/>
            <p:cNvSpPr/>
            <p:nvPr/>
          </p:nvSpPr>
          <p:spPr>
            <a:xfrm>
              <a:off x="0" y="361654"/>
              <a:ext cx="3033000" cy="33090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g2a5042cc082_0_0"/>
            <p:cNvSpPr txBox="1"/>
            <p:nvPr/>
          </p:nvSpPr>
          <p:spPr>
            <a:xfrm>
              <a:off x="148058" y="509712"/>
              <a:ext cx="2736900" cy="30129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Отрасли высоких технологий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a5042cc082_0_12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Высокие технологии и энергосбережение</a:t>
            </a:r>
            <a:endParaRPr/>
          </a:p>
        </p:txBody>
      </p:sp>
      <p:grpSp>
        <p:nvGrpSpPr>
          <p:cNvPr id="338" name="Google Shape;338;g2a5042cc082_0_12"/>
          <p:cNvGrpSpPr/>
          <p:nvPr/>
        </p:nvGrpSpPr>
        <p:grpSpPr>
          <a:xfrm>
            <a:off x="1882773" y="2444140"/>
            <a:ext cx="8424936" cy="3600300"/>
            <a:chOff x="0" y="216028"/>
            <a:chExt cx="8424936" cy="3600300"/>
          </a:xfrm>
        </p:grpSpPr>
        <p:sp>
          <p:nvSpPr>
            <p:cNvPr id="339" name="Google Shape;339;g2a5042cc082_0_12"/>
            <p:cNvSpPr/>
            <p:nvPr/>
          </p:nvSpPr>
          <p:spPr>
            <a:xfrm rot="5400000">
              <a:off x="3928836" y="-679771"/>
              <a:ext cx="3600300" cy="5391900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>
                <a:alpha val="89800"/>
              </a:schemeClr>
            </a:solidFill>
            <a:ln cap="flat" cmpd="thickThin" w="48000">
              <a:solidFill>
                <a:srgbClr val="D8D4D2">
                  <a:alpha val="89800"/>
                </a:srgb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g2a5042cc082_0_12"/>
            <p:cNvSpPr txBox="1"/>
            <p:nvPr/>
          </p:nvSpPr>
          <p:spPr>
            <a:xfrm>
              <a:off x="3032977" y="391785"/>
              <a:ext cx="5216100" cy="32490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3825" lIns="247650" spcFirstLastPara="1" rIns="247650" wrap="square" tIns="12382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системы безопасности (биометрия, датчи- ки, детекторы, электронные анализаторы, системы скрытого наблюдения);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навигационные технологии;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оборонные технологии и технологии двой- ного назначения (самолётостроение, раке- тостроение, создание космических аппара- тов);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биотехнологии (генная инженерия и гено- терапия; микробиологическая промыш- ленность);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органическая химия;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фармакология.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g2a5042cc082_0_12"/>
            <p:cNvSpPr/>
            <p:nvPr/>
          </p:nvSpPr>
          <p:spPr>
            <a:xfrm>
              <a:off x="0" y="361654"/>
              <a:ext cx="3033000" cy="33090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g2a5042cc082_0_12"/>
            <p:cNvSpPr txBox="1"/>
            <p:nvPr/>
          </p:nvSpPr>
          <p:spPr>
            <a:xfrm>
              <a:off x="148058" y="509712"/>
              <a:ext cx="2736900" cy="30129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Отрасли высоких технологий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a5042cc082_0_21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Высокие технологии и энергосбережение</a:t>
            </a:r>
            <a:endParaRPr/>
          </a:p>
        </p:txBody>
      </p:sp>
      <p:pic>
        <p:nvPicPr>
          <p:cNvPr id="348" name="Google Shape;348;g2a5042cc082_0_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77397" y="3062376"/>
            <a:ext cx="4876403" cy="363095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sp>
        <p:nvSpPr>
          <p:cNvPr id="349" name="Google Shape;349;g2a5042cc082_0_21"/>
          <p:cNvSpPr txBox="1"/>
          <p:nvPr/>
        </p:nvSpPr>
        <p:spPr>
          <a:xfrm>
            <a:off x="1104900" y="1449237"/>
            <a:ext cx="9980700" cy="14493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22 июля 2012 г. с космодрома Байконур на околоземную орбиту был выведен Белорусский космический аппарат (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БКА, БелКА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). Основными заказчиками снимков с белорусского спут- ника являются различные организации (министерства: по чрезвычайным ситуациям, оборо- ны, лесного хозяйства, сельского хозяйства и продовольствия, природных ресурсов и охраны окружающей среды; Государственный комитет по имуществу и т.д.).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50" name="Google Shape;350;g2a5042cc082_0_21"/>
          <p:cNvSpPr txBox="1"/>
          <p:nvPr/>
        </p:nvSpPr>
        <p:spPr>
          <a:xfrm>
            <a:off x="2095788" y="6354779"/>
            <a:ext cx="3681600" cy="338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Белорусский космический аппарат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a5042cc082_0_28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Высокие технологии и энергосбережение</a:t>
            </a:r>
            <a:endParaRPr/>
          </a:p>
        </p:txBody>
      </p:sp>
      <p:grpSp>
        <p:nvGrpSpPr>
          <p:cNvPr id="356" name="Google Shape;356;g2a5042cc082_0_28"/>
          <p:cNvGrpSpPr/>
          <p:nvPr/>
        </p:nvGrpSpPr>
        <p:grpSpPr>
          <a:xfrm>
            <a:off x="1104967" y="1458783"/>
            <a:ext cx="9980428" cy="1068834"/>
            <a:chOff x="2518161" y="239457"/>
            <a:chExt cx="3460500" cy="1059300"/>
          </a:xfrm>
        </p:grpSpPr>
        <p:sp>
          <p:nvSpPr>
            <p:cNvPr id="357" name="Google Shape;357;g2a5042cc082_0_28"/>
            <p:cNvSpPr/>
            <p:nvPr/>
          </p:nvSpPr>
          <p:spPr>
            <a:xfrm>
              <a:off x="2518161" y="239457"/>
              <a:ext cx="3460500" cy="10593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g2a5042cc082_0_28"/>
            <p:cNvSpPr txBox="1"/>
            <p:nvPr/>
          </p:nvSpPr>
          <p:spPr>
            <a:xfrm>
              <a:off x="2518161" y="239457"/>
              <a:ext cx="3460500" cy="10593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Энергосбережение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реализация правовых, организационных, научных, производственных, технических и экономических мер, направленных на эффективное (рациональное) использо- вание (и экономное расходование) топливно-энергетических ресурсов и на вовлечение в хо- зяйственный оборот возобновляемых источников энергии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9" name="Google Shape;359;g2a5042cc082_0_28"/>
          <p:cNvGrpSpPr/>
          <p:nvPr/>
        </p:nvGrpSpPr>
        <p:grpSpPr>
          <a:xfrm>
            <a:off x="1104919" y="2813145"/>
            <a:ext cx="5105968" cy="1146374"/>
            <a:chOff x="2518161" y="239457"/>
            <a:chExt cx="3460500" cy="1059300"/>
          </a:xfrm>
        </p:grpSpPr>
        <p:sp>
          <p:nvSpPr>
            <p:cNvPr id="360" name="Google Shape;360;g2a5042cc082_0_28"/>
            <p:cNvSpPr/>
            <p:nvPr/>
          </p:nvSpPr>
          <p:spPr>
            <a:xfrm>
              <a:off x="2518161" y="239457"/>
              <a:ext cx="3460500" cy="10593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g2a5042cc082_0_28"/>
            <p:cNvSpPr txBox="1"/>
            <p:nvPr/>
          </p:nvSpPr>
          <p:spPr>
            <a:xfrm>
              <a:off x="2518161" y="239457"/>
              <a:ext cx="3460500" cy="10593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Важное значение для обеспечения энергетичес- кой безопасности страны имеет крупнейший в истории суверенной Беларуси энергетический проект – Белорусская АЭС.</a:t>
              </a:r>
              <a:endParaRPr/>
            </a:p>
          </p:txBody>
        </p:sp>
      </p:grpSp>
      <p:sp>
        <p:nvSpPr>
          <p:cNvPr id="362" name="Google Shape;362;g2a5042cc082_0_28"/>
          <p:cNvSpPr txBox="1"/>
          <p:nvPr/>
        </p:nvSpPr>
        <p:spPr>
          <a:xfrm>
            <a:off x="2640549" y="6381620"/>
            <a:ext cx="3681600" cy="338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Белорусская АЭС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63" name="Google Shape;363;g2a5042cc082_0_28"/>
          <p:cNvGrpSpPr/>
          <p:nvPr/>
        </p:nvGrpSpPr>
        <p:grpSpPr>
          <a:xfrm>
            <a:off x="6322158" y="2706336"/>
            <a:ext cx="4763424" cy="3996487"/>
            <a:chOff x="4201064" y="2714913"/>
            <a:chExt cx="4763424" cy="3996487"/>
          </a:xfrm>
        </p:grpSpPr>
        <p:pic>
          <p:nvPicPr>
            <p:cNvPr id="364" name="Google Shape;364;g2a5042cc082_0_28"/>
            <p:cNvPicPr preferRelativeResize="0"/>
            <p:nvPr/>
          </p:nvPicPr>
          <p:blipFill rotWithShape="1">
            <a:blip r:embed="rId3">
              <a:alphaModFix/>
            </a:blip>
            <a:srcRect b="0" l="0" r="0" t="8999"/>
            <a:stretch/>
          </p:blipFill>
          <p:spPr>
            <a:xfrm>
              <a:off x="4201064" y="2714913"/>
              <a:ext cx="4763424" cy="3996487"/>
            </a:xfrm>
            <a:prstGeom prst="rect">
              <a:avLst/>
            </a:prstGeom>
            <a:noFill/>
            <a:ln>
              <a:noFill/>
            </a:ln>
            <a:effectLst>
              <a:outerShdw blurRad="292100" rotWithShape="0" algn="tl" dir="2700000" dist="139700">
                <a:srgbClr val="333333">
                  <a:alpha val="64709"/>
                </a:srgbClr>
              </a:outerShdw>
            </a:effectLst>
          </p:spPr>
        </p:pic>
        <p:pic>
          <p:nvPicPr>
            <p:cNvPr id="365" name="Google Shape;365;g2a5042cc082_0_2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637058" y="5464474"/>
              <a:ext cx="3161222" cy="1772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6" name="Google Shape;366;g2a5042cc082_0_2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637057" y="5999336"/>
              <a:ext cx="3868587" cy="1340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7" name="Google Shape;367;g2a5042cc082_0_2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341781" y="4713155"/>
              <a:ext cx="1506927" cy="17330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Инновационная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73" name="Google Shape;373;p11"/>
          <p:cNvGrpSpPr/>
          <p:nvPr/>
        </p:nvGrpSpPr>
        <p:grpSpPr>
          <a:xfrm>
            <a:off x="1104900" y="1595886"/>
            <a:ext cx="9980682" cy="870350"/>
            <a:chOff x="1725287" y="1340096"/>
            <a:chExt cx="5158586" cy="789910"/>
          </a:xfrm>
        </p:grpSpPr>
        <p:sp>
          <p:nvSpPr>
            <p:cNvPr id="374" name="Google Shape;374;p11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11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Инновационная политика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методов воздействия государство на производ- ство с целью выпуска новых видов продукции и технологий, а также расширения рынков сбы- та отечественных товаров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6" name="Google Shape;376;p11"/>
          <p:cNvGrpSpPr/>
          <p:nvPr/>
        </p:nvGrpSpPr>
        <p:grpSpPr>
          <a:xfrm>
            <a:off x="1791238" y="2874641"/>
            <a:ext cx="8608005" cy="3246287"/>
            <a:chOff x="578" y="227219"/>
            <a:chExt cx="8608005" cy="3246287"/>
          </a:xfrm>
        </p:grpSpPr>
        <p:sp>
          <p:nvSpPr>
            <p:cNvPr id="377" name="Google Shape;377;p11"/>
            <p:cNvSpPr/>
            <p:nvPr/>
          </p:nvSpPr>
          <p:spPr>
            <a:xfrm>
              <a:off x="4304580" y="1686465"/>
              <a:ext cx="3045522" cy="5285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1"/>
            <p:cNvSpPr/>
            <p:nvPr/>
          </p:nvSpPr>
          <p:spPr>
            <a:xfrm>
              <a:off x="4258860" y="1686465"/>
              <a:ext cx="91440" cy="5285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1"/>
            <p:cNvSpPr/>
            <p:nvPr/>
          </p:nvSpPr>
          <p:spPr>
            <a:xfrm>
              <a:off x="1259058" y="1686465"/>
              <a:ext cx="3045522" cy="52856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0" name="Google Shape;380;p11"/>
            <p:cNvSpPr/>
            <p:nvPr/>
          </p:nvSpPr>
          <p:spPr>
            <a:xfrm>
              <a:off x="4258860" y="796580"/>
              <a:ext cx="91440" cy="39054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1" name="Google Shape;381;p11"/>
            <p:cNvSpPr/>
            <p:nvPr/>
          </p:nvSpPr>
          <p:spPr>
            <a:xfrm>
              <a:off x="1617146" y="227219"/>
              <a:ext cx="5374869" cy="5693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1"/>
            <p:cNvSpPr txBox="1"/>
            <p:nvPr/>
          </p:nvSpPr>
          <p:spPr>
            <a:xfrm>
              <a:off x="1617146" y="227219"/>
              <a:ext cx="5374869" cy="569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Задачи, поставленные перед белорусскими учёными и конструкторами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1"/>
            <p:cNvSpPr/>
            <p:nvPr/>
          </p:nvSpPr>
          <p:spPr>
            <a:xfrm>
              <a:off x="2747211" y="1187125"/>
              <a:ext cx="3114739" cy="4993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1"/>
            <p:cNvSpPr txBox="1"/>
            <p:nvPr/>
          </p:nvSpPr>
          <p:spPr>
            <a:xfrm>
              <a:off x="2747211" y="1187125"/>
              <a:ext cx="3114739" cy="4993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обеспечить получение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1"/>
            <p:cNvSpPr/>
            <p:nvPr/>
          </p:nvSpPr>
          <p:spPr>
            <a:xfrm>
              <a:off x="578" y="2215026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1"/>
            <p:cNvSpPr txBox="1"/>
            <p:nvPr/>
          </p:nvSpPr>
          <p:spPr>
            <a:xfrm>
              <a:off x="578" y="2215026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новых научных результатов на уровне открытий и изобретений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11"/>
            <p:cNvSpPr/>
            <p:nvPr/>
          </p:nvSpPr>
          <p:spPr>
            <a:xfrm>
              <a:off x="3046100" y="2215026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1"/>
            <p:cNvSpPr txBox="1"/>
            <p:nvPr/>
          </p:nvSpPr>
          <p:spPr>
            <a:xfrm>
              <a:off x="3046100" y="2215026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новых проектно-конструкторских разработок на уровне патентов, в т.ч. зарубежных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9" name="Google Shape;389;p11"/>
            <p:cNvSpPr/>
            <p:nvPr/>
          </p:nvSpPr>
          <p:spPr>
            <a:xfrm>
              <a:off x="6091623" y="2215026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1"/>
            <p:cNvSpPr txBox="1"/>
            <p:nvPr/>
          </p:nvSpPr>
          <p:spPr>
            <a:xfrm>
              <a:off x="6091623" y="2215026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инновационной продукции на уровне не ниже мировых аналогов и стандартов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Задачи национальной инновационной системы</a:t>
            </a:r>
            <a:endParaRPr/>
          </a:p>
        </p:txBody>
      </p:sp>
      <p:grpSp>
        <p:nvGrpSpPr>
          <p:cNvPr id="396" name="Google Shape;396;p12"/>
          <p:cNvGrpSpPr/>
          <p:nvPr/>
        </p:nvGrpSpPr>
        <p:grpSpPr>
          <a:xfrm>
            <a:off x="1104900" y="1476035"/>
            <a:ext cx="9980682" cy="1068757"/>
            <a:chOff x="1725287" y="1340096"/>
            <a:chExt cx="5158586" cy="789910"/>
          </a:xfrm>
        </p:grpSpPr>
        <p:sp>
          <p:nvSpPr>
            <p:cNvPr id="397" name="Google Shape;397;p12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2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инновационная система (НИС)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государственных органов и организаций, регулирующих в пределах своей компетенции отношения в сфере инновацион- ной деятельности, и юридических и физических лиц, в т.ч. индивидуальных предпринимате- лей, осуществляющих и (или) обеспечивающих инновационную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99" name="Google Shape;399;p12"/>
          <p:cNvGrpSpPr/>
          <p:nvPr/>
        </p:nvGrpSpPr>
        <p:grpSpPr>
          <a:xfrm>
            <a:off x="1676276" y="2708846"/>
            <a:ext cx="8837929" cy="3950592"/>
            <a:chOff x="3151" y="17405"/>
            <a:chExt cx="8837929" cy="3950592"/>
          </a:xfrm>
        </p:grpSpPr>
        <p:sp>
          <p:nvSpPr>
            <p:cNvPr id="400" name="Google Shape;400;p12"/>
            <p:cNvSpPr/>
            <p:nvPr/>
          </p:nvSpPr>
          <p:spPr>
            <a:xfrm>
              <a:off x="3151" y="17405"/>
              <a:ext cx="5549950" cy="4647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2"/>
            <p:cNvSpPr txBox="1"/>
            <p:nvPr/>
          </p:nvSpPr>
          <p:spPr>
            <a:xfrm>
              <a:off x="16764" y="31018"/>
              <a:ext cx="5522724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Задачи национальной инновационной системы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2" name="Google Shape;402;p12"/>
            <p:cNvSpPr/>
            <p:nvPr/>
          </p:nvSpPr>
          <p:spPr>
            <a:xfrm>
              <a:off x="558146" y="482181"/>
              <a:ext cx="554995" cy="3485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3" name="Google Shape;403;p12"/>
            <p:cNvSpPr/>
            <p:nvPr/>
          </p:nvSpPr>
          <p:spPr>
            <a:xfrm>
              <a:off x="1113141" y="598375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2"/>
            <p:cNvSpPr txBox="1"/>
            <p:nvPr/>
          </p:nvSpPr>
          <p:spPr>
            <a:xfrm>
              <a:off x="1126754" y="611988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новых знаний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5" name="Google Shape;405;p12"/>
            <p:cNvSpPr/>
            <p:nvPr/>
          </p:nvSpPr>
          <p:spPr>
            <a:xfrm>
              <a:off x="558146" y="482181"/>
              <a:ext cx="554995" cy="9295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6" name="Google Shape;406;p12"/>
            <p:cNvSpPr/>
            <p:nvPr/>
          </p:nvSpPr>
          <p:spPr>
            <a:xfrm>
              <a:off x="1113141" y="1179344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2"/>
            <p:cNvSpPr txBox="1"/>
            <p:nvPr/>
          </p:nvSpPr>
          <p:spPr>
            <a:xfrm>
              <a:off x="1126754" y="1192957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практическое воплощение инноваций в новой продукции, услугах, тех- нологиях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12"/>
            <p:cNvSpPr/>
            <p:nvPr/>
          </p:nvSpPr>
          <p:spPr>
            <a:xfrm>
              <a:off x="558146" y="482181"/>
              <a:ext cx="554995" cy="15105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9" name="Google Shape;409;p12"/>
            <p:cNvSpPr/>
            <p:nvPr/>
          </p:nvSpPr>
          <p:spPr>
            <a:xfrm>
              <a:off x="1113141" y="1760314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2"/>
            <p:cNvSpPr txBox="1"/>
            <p:nvPr/>
          </p:nvSpPr>
          <p:spPr>
            <a:xfrm>
              <a:off x="1126754" y="1773927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управление и регулирование инновационных процессов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1" name="Google Shape;411;p12"/>
            <p:cNvSpPr/>
            <p:nvPr/>
          </p:nvSpPr>
          <p:spPr>
            <a:xfrm>
              <a:off x="558146" y="482181"/>
              <a:ext cx="554995" cy="20914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2" name="Google Shape;412;p12"/>
            <p:cNvSpPr/>
            <p:nvPr/>
          </p:nvSpPr>
          <p:spPr>
            <a:xfrm>
              <a:off x="1113141" y="2341283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12"/>
            <p:cNvSpPr txBox="1"/>
            <p:nvPr/>
          </p:nvSpPr>
          <p:spPr>
            <a:xfrm>
              <a:off x="1126754" y="2354896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ресурсное обеспечение инноваций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4" name="Google Shape;414;p12"/>
            <p:cNvSpPr/>
            <p:nvPr/>
          </p:nvSpPr>
          <p:spPr>
            <a:xfrm>
              <a:off x="558146" y="482181"/>
              <a:ext cx="554995" cy="267245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5" name="Google Shape;415;p12"/>
            <p:cNvSpPr/>
            <p:nvPr/>
          </p:nvSpPr>
          <p:spPr>
            <a:xfrm>
              <a:off x="1113141" y="2922253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12"/>
            <p:cNvSpPr txBox="1"/>
            <p:nvPr/>
          </p:nvSpPr>
          <p:spPr>
            <a:xfrm>
              <a:off x="1126754" y="2935866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стимулирование инноваций через налоговые льготы и развитие пред- принимательства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7" name="Google Shape;417;p12"/>
            <p:cNvSpPr/>
            <p:nvPr/>
          </p:nvSpPr>
          <p:spPr>
            <a:xfrm>
              <a:off x="558146" y="482181"/>
              <a:ext cx="554995" cy="32534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8" name="Google Shape;418;p12"/>
            <p:cNvSpPr/>
            <p:nvPr/>
          </p:nvSpPr>
          <p:spPr>
            <a:xfrm>
              <a:off x="1113141" y="3503222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2"/>
            <p:cNvSpPr txBox="1"/>
            <p:nvPr/>
          </p:nvSpPr>
          <p:spPr>
            <a:xfrm>
              <a:off x="1126754" y="3516835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прибыли от научных разработок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направления инновационного раз- вития Республики Беларусь</a:t>
            </a:r>
            <a:endParaRPr/>
          </a:p>
        </p:txBody>
      </p:sp>
      <p:grpSp>
        <p:nvGrpSpPr>
          <p:cNvPr id="425" name="Google Shape;425;p13"/>
          <p:cNvGrpSpPr/>
          <p:nvPr/>
        </p:nvGrpSpPr>
        <p:grpSpPr>
          <a:xfrm>
            <a:off x="1104900" y="1475116"/>
            <a:ext cx="9980682" cy="698741"/>
            <a:chOff x="1725287" y="1340096"/>
            <a:chExt cx="5158586" cy="789910"/>
          </a:xfrm>
        </p:grpSpPr>
        <p:sp>
          <p:nvSpPr>
            <p:cNvPr id="426" name="Google Shape;426;p13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3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Стартап или стартап-компания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(англ. start-up – запускать) – это тип бизнеса, направленный на получение дохода путём реализации принципиально новой идеи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428" name="Google Shape;428;p13"/>
          <p:cNvGraphicFramePr/>
          <p:nvPr/>
        </p:nvGraphicFramePr>
        <p:xfrm>
          <a:off x="1104900" y="231902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{DE11839F-C605-4577-8B3B-4904FE555442}</a:tableStyleId>
              </a:tblPr>
              <a:tblGrid>
                <a:gridCol w="2706575"/>
                <a:gridCol w="7274100"/>
              </a:tblGrid>
              <a:tr h="4663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Белорусские стартапы для смартфонов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1660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Maps.me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Картографическое приложение. Умеет ориентироваться по GPS, строить маршруты для автомобилей и пешеходов между двумя за- данными точками, проводить поиск по объектам, а также предо- ставлять подробную информацию о заведениях на карте. Доступна голосовая навигация.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26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Viber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Приложение-мессенджер, которое позволяет отправлять сообще- ния, совершать видео- и голосовые звонки через интернет.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5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Flo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Приложение для поддержания женского здоровья и самочувствия.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37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MSQRD, </a:t>
                      </a:r>
                      <a:r>
                        <a:rPr b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полностью</a:t>
                      </a: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Masquerade</a:t>
                      </a:r>
                      <a:endParaRPr b="0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Видео и фото-селфи приложение - можно накладывать рамки и ма- ски на лицо, например, на online-звонках: борода, лицо знаменитос- ти, цветы в волосах.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35" name="Google Shape;435;p18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§21.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36" name="Google Shape;43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инновационного пути развития. Типы инноваций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Научное обеспечение инновационного развития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Высокие технологии и энергосбережение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Инновационная политика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Задачи национальной инновационной системы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инновационного развития Республики Беларусь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101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 инновационного пути развития. Типы инноваций</a:t>
            </a:r>
            <a:endParaRPr/>
          </a:p>
        </p:txBody>
      </p:sp>
      <p:grpSp>
        <p:nvGrpSpPr>
          <p:cNvPr id="139" name="Google Shape;139;p3"/>
          <p:cNvGrpSpPr/>
          <p:nvPr/>
        </p:nvGrpSpPr>
        <p:grpSpPr>
          <a:xfrm>
            <a:off x="1800429" y="1668774"/>
            <a:ext cx="8589622" cy="4762236"/>
            <a:chOff x="1980" y="357642"/>
            <a:chExt cx="8589622" cy="4762236"/>
          </a:xfrm>
        </p:grpSpPr>
        <p:sp>
          <p:nvSpPr>
            <p:cNvPr id="140" name="Google Shape;140;p3"/>
            <p:cNvSpPr/>
            <p:nvPr/>
          </p:nvSpPr>
          <p:spPr>
            <a:xfrm>
              <a:off x="6513168" y="3568822"/>
              <a:ext cx="91440" cy="4587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1" name="Google Shape;141;p3"/>
            <p:cNvSpPr/>
            <p:nvPr/>
          </p:nvSpPr>
          <p:spPr>
            <a:xfrm>
              <a:off x="4296791" y="2547658"/>
              <a:ext cx="2262096" cy="4587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3"/>
            <p:cNvSpPr/>
            <p:nvPr/>
          </p:nvSpPr>
          <p:spPr>
            <a:xfrm>
              <a:off x="1988975" y="3568822"/>
              <a:ext cx="91440" cy="4587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2034695" y="2547658"/>
              <a:ext cx="2262096" cy="4587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4251071" y="996601"/>
              <a:ext cx="91440" cy="4587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943843" y="357642"/>
              <a:ext cx="6705896" cy="6389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3"/>
            <p:cNvSpPr txBox="1"/>
            <p:nvPr/>
          </p:nvSpPr>
          <p:spPr>
            <a:xfrm>
              <a:off x="943843" y="357642"/>
              <a:ext cx="6705896" cy="638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Инновации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943843" y="1455365"/>
              <a:ext cx="6705896" cy="10922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943843" y="1455365"/>
              <a:ext cx="6705896" cy="10922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лат. innovatio – обновление) любые новые идеи, реализованные на практике; нововведения, направленные на повышение эффективности человеческой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1980" y="3006422"/>
              <a:ext cx="4065429" cy="5624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3"/>
            <p:cNvSpPr txBox="1"/>
            <p:nvPr/>
          </p:nvSpPr>
          <p:spPr>
            <a:xfrm>
              <a:off x="1980" y="3006422"/>
              <a:ext cx="4065429" cy="5624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улучшающие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1980" y="4027585"/>
              <a:ext cx="4065429" cy="10922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3"/>
            <p:cNvSpPr txBox="1"/>
            <p:nvPr/>
          </p:nvSpPr>
          <p:spPr>
            <a:xfrm>
              <a:off x="1980" y="4027585"/>
              <a:ext cx="4065429" cy="10922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направлены на совершенствование, улучшение отдельных характеристик выпускаемой продукции, используе- мых технологий, методов работы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4526173" y="3006422"/>
              <a:ext cx="4065429" cy="5624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4526173" y="3006422"/>
              <a:ext cx="4065429" cy="5624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радикальные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4526173" y="4027585"/>
              <a:ext cx="4065429" cy="10922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3"/>
            <p:cNvSpPr txBox="1"/>
            <p:nvPr/>
          </p:nvSpPr>
          <p:spPr>
            <a:xfrm>
              <a:off x="4526173" y="4027585"/>
              <a:ext cx="4065429" cy="10922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изменяют способ производственной деятельности – его технические, технологические, организационные основы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 инновационного пути развития. Типы инноваций</a:t>
            </a:r>
            <a:endParaRPr/>
          </a:p>
        </p:txBody>
      </p:sp>
      <p:pic>
        <p:nvPicPr>
          <p:cNvPr descr="ÐÐ¾Ð·ÐµÑ ÐÐ»Ð¾Ð¸Ð· Ð¨ÑÐ¼Ð¿ÐµÑÐµÑ, Ð°Ð²ÑÑÑÐ¸Ð¹ÑÐºÐ¸Ð¹ Ð¸ Ð°Ð¼ÐµÑÐ¸ÐºÐ°Ð½ÑÐºÐ¸Ð¹ ÑÐºÐ¾Ð½Ð¾Ð¼Ð¸ÑÑ" id="162" name="Google Shape;16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901" y="1440611"/>
            <a:ext cx="3889793" cy="495064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63" name="Google Shape;163;p4"/>
          <p:cNvSpPr txBox="1"/>
          <p:nvPr/>
        </p:nvSpPr>
        <p:spPr>
          <a:xfrm>
            <a:off x="5141343" y="1440611"/>
            <a:ext cx="5944239" cy="2587925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Первое подробное описание инноваций было сделано австрийским и американским экономистом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Йозефом Шумпетером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работе «Теория экономического разви- тия» (1911 г.). Он рассматривал инновации как сред- ство преодоления экономических кризисов. Учёный сформулировал пять основных нововведений и счи- тал, что они появляются не равномерно, а кластерами (группами). Таким образом была высказана идея о не- равномерности инновационной активности.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4" name="Google Shape;164;p4"/>
          <p:cNvSpPr txBox="1"/>
          <p:nvPr/>
        </p:nvSpPr>
        <p:spPr>
          <a:xfrm>
            <a:off x="1104900" y="6391257"/>
            <a:ext cx="3889795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Йозеф Шумпетер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5" name="Google Shape;165;p4"/>
          <p:cNvGrpSpPr/>
          <p:nvPr/>
        </p:nvGrpSpPr>
        <p:grpSpPr>
          <a:xfrm>
            <a:off x="5649977" y="4196737"/>
            <a:ext cx="5184801" cy="2532104"/>
            <a:chOff x="250803" y="968"/>
            <a:chExt cx="5184801" cy="2532104"/>
          </a:xfrm>
        </p:grpSpPr>
        <p:sp>
          <p:nvSpPr>
            <p:cNvPr id="166" name="Google Shape;166;p4"/>
            <p:cNvSpPr/>
            <p:nvPr/>
          </p:nvSpPr>
          <p:spPr>
            <a:xfrm>
              <a:off x="250803" y="968"/>
              <a:ext cx="2617609" cy="3161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4"/>
            <p:cNvSpPr txBox="1"/>
            <p:nvPr/>
          </p:nvSpPr>
          <p:spPr>
            <a:xfrm>
              <a:off x="260064" y="10229"/>
              <a:ext cx="2599087" cy="2976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нововведений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" name="Google Shape;168;p4"/>
            <p:cNvSpPr/>
            <p:nvPr/>
          </p:nvSpPr>
          <p:spPr>
            <a:xfrm>
              <a:off x="512564" y="317150"/>
              <a:ext cx="261760" cy="2843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9" name="Google Shape;169;p4"/>
            <p:cNvSpPr/>
            <p:nvPr/>
          </p:nvSpPr>
          <p:spPr>
            <a:xfrm>
              <a:off x="774325" y="396195"/>
              <a:ext cx="4661279" cy="41060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4"/>
            <p:cNvSpPr txBox="1"/>
            <p:nvPr/>
          </p:nvSpPr>
          <p:spPr>
            <a:xfrm>
              <a:off x="786351" y="408221"/>
              <a:ext cx="4637227" cy="3865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нового продукта (или новых ка- честв продукта)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1" name="Google Shape;171;p4"/>
            <p:cNvSpPr/>
            <p:nvPr/>
          </p:nvSpPr>
          <p:spPr>
            <a:xfrm>
              <a:off x="512564" y="317150"/>
              <a:ext cx="261760" cy="7623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2" name="Google Shape;172;p4"/>
            <p:cNvSpPr/>
            <p:nvPr/>
          </p:nvSpPr>
          <p:spPr>
            <a:xfrm>
              <a:off x="774325" y="885849"/>
              <a:ext cx="4661279" cy="38735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4"/>
            <p:cNvSpPr txBox="1"/>
            <p:nvPr/>
          </p:nvSpPr>
          <p:spPr>
            <a:xfrm>
              <a:off x="785670" y="897194"/>
              <a:ext cx="4638589" cy="364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Внедрение новой техники, технологий, но- вых методов производства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4" name="Google Shape;174;p4"/>
            <p:cNvSpPr/>
            <p:nvPr/>
          </p:nvSpPr>
          <p:spPr>
            <a:xfrm>
              <a:off x="512564" y="317150"/>
              <a:ext cx="261760" cy="11931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4"/>
            <p:cNvSpPr/>
            <p:nvPr/>
          </p:nvSpPr>
          <p:spPr>
            <a:xfrm>
              <a:off x="774325" y="1352246"/>
              <a:ext cx="4661279" cy="3161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"/>
            <p:cNvSpPr txBox="1"/>
            <p:nvPr/>
          </p:nvSpPr>
          <p:spPr>
            <a:xfrm>
              <a:off x="783586" y="1361507"/>
              <a:ext cx="4642757" cy="2976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освоение новых рынков сбыта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4"/>
            <p:cNvSpPr/>
            <p:nvPr/>
          </p:nvSpPr>
          <p:spPr>
            <a:xfrm>
              <a:off x="512564" y="317150"/>
              <a:ext cx="261760" cy="15884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8" name="Google Shape;178;p4"/>
            <p:cNvSpPr/>
            <p:nvPr/>
          </p:nvSpPr>
          <p:spPr>
            <a:xfrm>
              <a:off x="774325" y="1747473"/>
              <a:ext cx="4661279" cy="3161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4"/>
            <p:cNvSpPr txBox="1"/>
            <p:nvPr/>
          </p:nvSpPr>
          <p:spPr>
            <a:xfrm>
              <a:off x="783586" y="1756734"/>
              <a:ext cx="4642757" cy="2976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использование новых видов сырья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4"/>
            <p:cNvSpPr/>
            <p:nvPr/>
          </p:nvSpPr>
          <p:spPr>
            <a:xfrm>
              <a:off x="512564" y="317150"/>
              <a:ext cx="261760" cy="20207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4"/>
            <p:cNvSpPr/>
            <p:nvPr/>
          </p:nvSpPr>
          <p:spPr>
            <a:xfrm>
              <a:off x="774325" y="2142699"/>
              <a:ext cx="4661279" cy="39037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4"/>
            <p:cNvSpPr txBox="1"/>
            <p:nvPr/>
          </p:nvSpPr>
          <p:spPr>
            <a:xfrm>
              <a:off x="785759" y="2154133"/>
              <a:ext cx="4638411" cy="3675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изменения в организации производства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 инновационного пути развития. Типы инноваций</a:t>
            </a:r>
            <a:endParaRPr/>
          </a:p>
        </p:txBody>
      </p:sp>
      <p:grpSp>
        <p:nvGrpSpPr>
          <p:cNvPr id="188" name="Google Shape;188;p5"/>
          <p:cNvGrpSpPr/>
          <p:nvPr/>
        </p:nvGrpSpPr>
        <p:grpSpPr>
          <a:xfrm>
            <a:off x="3799635" y="1964865"/>
            <a:ext cx="4382219" cy="588553"/>
            <a:chOff x="67" y="2742038"/>
            <a:chExt cx="4010278" cy="2634131"/>
          </a:xfrm>
        </p:grpSpPr>
        <p:sp>
          <p:nvSpPr>
            <p:cNvPr id="189" name="Google Shape;189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Девиз инновации – «новое и иное»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1" name="Google Shape;191;p5"/>
          <p:cNvGrpSpPr/>
          <p:nvPr/>
        </p:nvGrpSpPr>
        <p:grpSpPr>
          <a:xfrm>
            <a:off x="1988089" y="3094926"/>
            <a:ext cx="3860622" cy="1295918"/>
            <a:chOff x="67" y="2742038"/>
            <a:chExt cx="4010278" cy="2634131"/>
          </a:xfrm>
        </p:grpSpPr>
        <p:sp>
          <p:nvSpPr>
            <p:cNvPr id="192" name="Google Shape;192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Изобретение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новое решение задачи, техническое воплощение идеи, являющееся результатом технического творчества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4" name="Google Shape;194;p5"/>
          <p:cNvGrpSpPr/>
          <p:nvPr/>
        </p:nvGrpSpPr>
        <p:grpSpPr>
          <a:xfrm>
            <a:off x="6251543" y="3094925"/>
            <a:ext cx="3860622" cy="1295918"/>
            <a:chOff x="67" y="2742038"/>
            <a:chExt cx="4010278" cy="2634131"/>
          </a:xfrm>
        </p:grpSpPr>
        <p:sp>
          <p:nvSpPr>
            <p:cNvPr id="195" name="Google Shape;195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Новация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новшество, которого не было ранее: новое теоретическое значение, новый метод, принцип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7" name="Google Shape;197;p5"/>
          <p:cNvGrpSpPr/>
          <p:nvPr/>
        </p:nvGrpSpPr>
        <p:grpSpPr>
          <a:xfrm>
            <a:off x="1988089" y="4759825"/>
            <a:ext cx="3860622" cy="1295918"/>
            <a:chOff x="67" y="2742038"/>
            <a:chExt cx="4010278" cy="2634131"/>
          </a:xfrm>
        </p:grpSpPr>
        <p:sp>
          <p:nvSpPr>
            <p:cNvPr id="198" name="Google Shape;198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всегда является инновацией, поскольку не всякое изобретение может быть внедрено в производ- ство, реализовано на практике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0" name="Google Shape;200;p5"/>
          <p:cNvGrpSpPr/>
          <p:nvPr/>
        </p:nvGrpSpPr>
        <p:grpSpPr>
          <a:xfrm>
            <a:off x="6251543" y="4759825"/>
            <a:ext cx="3860622" cy="1295918"/>
            <a:chOff x="67" y="2742038"/>
            <a:chExt cx="4010278" cy="2634131"/>
          </a:xfrm>
        </p:grpSpPr>
        <p:sp>
          <p:nvSpPr>
            <p:cNvPr id="201" name="Google Shape;201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Может проявляться в самых разных сферах деятельности человека. Является более широким понятием, чем понятие «инновация»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03" name="Google Shape;203;p5"/>
          <p:cNvCxnSpPr>
            <a:stCxn id="192" idx="2"/>
            <a:endCxn id="199" idx="0"/>
          </p:cNvCxnSpPr>
          <p:nvPr/>
        </p:nvCxnSpPr>
        <p:spPr>
          <a:xfrm>
            <a:off x="3918400" y="4390844"/>
            <a:ext cx="0" cy="369000"/>
          </a:xfrm>
          <a:prstGeom prst="straightConnector1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04" name="Google Shape;204;p5"/>
          <p:cNvCxnSpPr/>
          <p:nvPr/>
        </p:nvCxnSpPr>
        <p:spPr>
          <a:xfrm>
            <a:off x="8181854" y="4390843"/>
            <a:ext cx="0" cy="368981"/>
          </a:xfrm>
          <a:prstGeom prst="straightConnector1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Научное обеспечение инновационного развития</a:t>
            </a:r>
            <a:endParaRPr sz="3400"/>
          </a:p>
        </p:txBody>
      </p:sp>
      <p:grpSp>
        <p:nvGrpSpPr>
          <p:cNvPr id="210" name="Google Shape;210;p6"/>
          <p:cNvGrpSpPr/>
          <p:nvPr/>
        </p:nvGrpSpPr>
        <p:grpSpPr>
          <a:xfrm>
            <a:off x="1950251" y="1908232"/>
            <a:ext cx="8289979" cy="4258339"/>
            <a:chOff x="176844" y="1794"/>
            <a:chExt cx="8289979" cy="4258339"/>
          </a:xfrm>
        </p:grpSpPr>
        <p:sp>
          <p:nvSpPr>
            <p:cNvPr id="211" name="Google Shape;211;p6"/>
            <p:cNvSpPr/>
            <p:nvPr/>
          </p:nvSpPr>
          <p:spPr>
            <a:xfrm>
              <a:off x="6422976" y="2248676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2" name="Google Shape;212;p6"/>
            <p:cNvSpPr/>
            <p:nvPr/>
          </p:nvSpPr>
          <p:spPr>
            <a:xfrm>
              <a:off x="6422976" y="1466340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6"/>
            <p:cNvSpPr/>
            <p:nvPr/>
          </p:nvSpPr>
          <p:spPr>
            <a:xfrm>
              <a:off x="4321834" y="710053"/>
              <a:ext cx="2146862" cy="2974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6"/>
            <p:cNvSpPr/>
            <p:nvPr/>
          </p:nvSpPr>
          <p:spPr>
            <a:xfrm>
              <a:off x="2129251" y="3254405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6"/>
            <p:cNvSpPr/>
            <p:nvPr/>
          </p:nvSpPr>
          <p:spPr>
            <a:xfrm>
              <a:off x="2129251" y="2248676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6"/>
            <p:cNvSpPr/>
            <p:nvPr/>
          </p:nvSpPr>
          <p:spPr>
            <a:xfrm>
              <a:off x="2129251" y="1466340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6"/>
            <p:cNvSpPr/>
            <p:nvPr/>
          </p:nvSpPr>
          <p:spPr>
            <a:xfrm>
              <a:off x="2174971" y="710053"/>
              <a:ext cx="2146862" cy="2974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6"/>
            <p:cNvSpPr/>
            <p:nvPr/>
          </p:nvSpPr>
          <p:spPr>
            <a:xfrm>
              <a:off x="2022405" y="1794"/>
              <a:ext cx="4598856" cy="7082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6"/>
            <p:cNvSpPr txBox="1"/>
            <p:nvPr/>
          </p:nvSpPr>
          <p:spPr>
            <a:xfrm>
              <a:off x="2022405" y="1794"/>
              <a:ext cx="4598856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научной деятельности в Республики Беларусь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176844" y="1007522"/>
              <a:ext cx="3996255" cy="4588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6"/>
            <p:cNvSpPr txBox="1"/>
            <p:nvPr/>
          </p:nvSpPr>
          <p:spPr>
            <a:xfrm>
              <a:off x="176844" y="1007522"/>
              <a:ext cx="3996255" cy="4588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научные учреждения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176844" y="1763809"/>
              <a:ext cx="3996255" cy="4848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6"/>
            <p:cNvSpPr txBox="1"/>
            <p:nvPr/>
          </p:nvSpPr>
          <p:spPr>
            <a:xfrm>
              <a:off x="176844" y="1763809"/>
              <a:ext cx="3996255" cy="484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академическая наука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176844" y="2546145"/>
              <a:ext cx="3996255" cy="7082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6"/>
            <p:cNvSpPr txBox="1"/>
            <p:nvPr/>
          </p:nvSpPr>
          <p:spPr>
            <a:xfrm>
              <a:off x="176844" y="2546145"/>
              <a:ext cx="3996255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организации, осуществляющие иссле- довательскую и научно-техническую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176844" y="3551874"/>
              <a:ext cx="3996255" cy="7082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6"/>
            <p:cNvSpPr txBox="1"/>
            <p:nvPr/>
          </p:nvSpPr>
          <p:spPr>
            <a:xfrm>
              <a:off x="176844" y="3551874"/>
              <a:ext cx="3996255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академия наук Бела- руси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главное научное учреждение (открыта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1929 г.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4470568" y="1007522"/>
              <a:ext cx="3996255" cy="4588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6"/>
            <p:cNvSpPr txBox="1"/>
            <p:nvPr/>
          </p:nvSpPr>
          <p:spPr>
            <a:xfrm>
              <a:off x="4470568" y="1007522"/>
              <a:ext cx="3996255" cy="4588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учреждения образования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4470568" y="1763809"/>
              <a:ext cx="3996255" cy="4848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6"/>
            <p:cNvSpPr txBox="1"/>
            <p:nvPr/>
          </p:nvSpPr>
          <p:spPr>
            <a:xfrm>
              <a:off x="4470568" y="1763809"/>
              <a:ext cx="3996255" cy="484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университетская наука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4470568" y="2546145"/>
              <a:ext cx="3996255" cy="7082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6"/>
            <p:cNvSpPr txBox="1"/>
            <p:nvPr/>
          </p:nvSpPr>
          <p:spPr>
            <a:xfrm>
              <a:off x="4470568" y="2546145"/>
              <a:ext cx="3996255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учреждения высшего образования – университеты, институты, академии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Научное обеспечение инновационного развития</a:t>
            </a:r>
            <a:endParaRPr sz="3400"/>
          </a:p>
        </p:txBody>
      </p:sp>
      <p:grpSp>
        <p:nvGrpSpPr>
          <p:cNvPr id="239" name="Google Shape;239;p7"/>
          <p:cNvGrpSpPr/>
          <p:nvPr/>
        </p:nvGrpSpPr>
        <p:grpSpPr>
          <a:xfrm>
            <a:off x="1642558" y="1576792"/>
            <a:ext cx="8905364" cy="4979000"/>
            <a:chOff x="7173" y="67170"/>
            <a:chExt cx="8905364" cy="4979000"/>
          </a:xfrm>
        </p:grpSpPr>
        <p:sp>
          <p:nvSpPr>
            <p:cNvPr id="240" name="Google Shape;240;p7"/>
            <p:cNvSpPr/>
            <p:nvPr/>
          </p:nvSpPr>
          <p:spPr>
            <a:xfrm>
              <a:off x="7173" y="67170"/>
              <a:ext cx="5147132" cy="6217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7"/>
            <p:cNvSpPr txBox="1"/>
            <p:nvPr/>
          </p:nvSpPr>
          <p:spPr>
            <a:xfrm>
              <a:off x="25383" y="85380"/>
              <a:ext cx="5110712" cy="5853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Цели и задачи научных исследований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7"/>
            <p:cNvSpPr/>
            <p:nvPr/>
          </p:nvSpPr>
          <p:spPr>
            <a:xfrm>
              <a:off x="521886" y="688893"/>
              <a:ext cx="514713" cy="5591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7"/>
            <p:cNvSpPr/>
            <p:nvPr/>
          </p:nvSpPr>
          <p:spPr>
            <a:xfrm>
              <a:off x="1036600" y="844324"/>
              <a:ext cx="7875937" cy="80740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7"/>
            <p:cNvSpPr txBox="1"/>
            <p:nvPr/>
          </p:nvSpPr>
          <p:spPr>
            <a:xfrm>
              <a:off x="1060248" y="867972"/>
              <a:ext cx="7828641" cy="7601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новых знаний о человеке, обществе, природе, искусственно созданных объектах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7"/>
            <p:cNvSpPr/>
            <p:nvPr/>
          </p:nvSpPr>
          <p:spPr>
            <a:xfrm>
              <a:off x="521886" y="688893"/>
              <a:ext cx="514713" cy="14990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7"/>
            <p:cNvSpPr/>
            <p:nvPr/>
          </p:nvSpPr>
          <p:spPr>
            <a:xfrm>
              <a:off x="1036600" y="1807155"/>
              <a:ext cx="7875937" cy="76166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7"/>
            <p:cNvSpPr txBox="1"/>
            <p:nvPr/>
          </p:nvSpPr>
          <p:spPr>
            <a:xfrm>
              <a:off x="1058908" y="1829463"/>
              <a:ext cx="7831321" cy="7170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и внедрение новых технологий и оборудования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8" name="Google Shape;248;p7"/>
            <p:cNvSpPr/>
            <p:nvPr/>
          </p:nvSpPr>
          <p:spPr>
            <a:xfrm>
              <a:off x="521886" y="688893"/>
              <a:ext cx="514713" cy="23462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9" name="Google Shape;249;p7"/>
            <p:cNvSpPr/>
            <p:nvPr/>
          </p:nvSpPr>
          <p:spPr>
            <a:xfrm>
              <a:off x="1036600" y="2724253"/>
              <a:ext cx="7875937" cy="62172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7"/>
            <p:cNvSpPr txBox="1"/>
            <p:nvPr/>
          </p:nvSpPr>
          <p:spPr>
            <a:xfrm>
              <a:off x="1054810" y="2742463"/>
              <a:ext cx="7839517" cy="5853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отраслей экономики и социальной сферы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7"/>
            <p:cNvSpPr/>
            <p:nvPr/>
          </p:nvSpPr>
          <p:spPr>
            <a:xfrm>
              <a:off x="521886" y="688893"/>
              <a:ext cx="514713" cy="31233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2" name="Google Shape;252;p7"/>
            <p:cNvSpPr/>
            <p:nvPr/>
          </p:nvSpPr>
          <p:spPr>
            <a:xfrm>
              <a:off x="1036600" y="3501407"/>
              <a:ext cx="7875937" cy="62172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7"/>
            <p:cNvSpPr txBox="1"/>
            <p:nvPr/>
          </p:nvSpPr>
          <p:spPr>
            <a:xfrm>
              <a:off x="1054810" y="3519617"/>
              <a:ext cx="7839517" cy="5853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рациональное использование ресурсов и охрана окружающей среды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7"/>
            <p:cNvSpPr/>
            <p:nvPr/>
          </p:nvSpPr>
          <p:spPr>
            <a:xfrm>
              <a:off x="521886" y="688893"/>
              <a:ext cx="514713" cy="39734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7"/>
            <p:cNvSpPr/>
            <p:nvPr/>
          </p:nvSpPr>
          <p:spPr>
            <a:xfrm>
              <a:off x="1036600" y="4278560"/>
              <a:ext cx="7875937" cy="7676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7"/>
            <p:cNvSpPr txBox="1"/>
            <p:nvPr/>
          </p:nvSpPr>
          <p:spPr>
            <a:xfrm>
              <a:off x="1059083" y="4301043"/>
              <a:ext cx="7830971" cy="7226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исследование и использование космического пространства в мирных це- лях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Научное обеспечение инновационного развития</a:t>
            </a:r>
            <a:endParaRPr sz="3400"/>
          </a:p>
        </p:txBody>
      </p:sp>
      <p:pic>
        <p:nvPicPr>
          <p:cNvPr descr="https://www.kirovsk.by/wp-content/uploads/2020/01/000048_1580288206_19600_big.jpg" id="262" name="Google Shape;26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84532" y="1492370"/>
            <a:ext cx="4401050" cy="528126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63" name="Google Shape;263;p8"/>
          <p:cNvSpPr txBox="1"/>
          <p:nvPr/>
        </p:nvSpPr>
        <p:spPr>
          <a:xfrm>
            <a:off x="1104900" y="1492370"/>
            <a:ext cx="5477055" cy="205308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 оценкам международных экспертов, Республи- ка Беларусь относится к  числу стран с высоким уровнем научного потенциала. В рейтинге «хоро- ших стран» (GoodCountry Index-2020) Беларусь за- няла 54-е место среди 153  стран мира, при этом наиболее высокую позицию (28-е место) - по по- казателю «наука и технологии».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4" name="Google Shape;264;p8"/>
          <p:cNvSpPr txBox="1"/>
          <p:nvPr/>
        </p:nvSpPr>
        <p:spPr>
          <a:xfrm>
            <a:off x="4091861" y="6188856"/>
            <a:ext cx="25926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Беларусь в рейтинге GoodCountry Index-2020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Научное обеспечение инновационного развития</a:t>
            </a:r>
            <a:endParaRPr sz="3400"/>
          </a:p>
        </p:txBody>
      </p:sp>
      <p:grpSp>
        <p:nvGrpSpPr>
          <p:cNvPr id="270" name="Google Shape;270;p9"/>
          <p:cNvGrpSpPr/>
          <p:nvPr/>
        </p:nvGrpSpPr>
        <p:grpSpPr>
          <a:xfrm>
            <a:off x="1844245" y="1468691"/>
            <a:ext cx="8501991" cy="5109520"/>
            <a:chOff x="33480" y="1523"/>
            <a:chExt cx="8501991" cy="5109520"/>
          </a:xfrm>
        </p:grpSpPr>
        <p:sp>
          <p:nvSpPr>
            <p:cNvPr id="271" name="Google Shape;271;p9"/>
            <p:cNvSpPr/>
            <p:nvPr/>
          </p:nvSpPr>
          <p:spPr>
            <a:xfrm>
              <a:off x="33480" y="1523"/>
              <a:ext cx="5753822" cy="5240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9"/>
            <p:cNvSpPr txBox="1"/>
            <p:nvPr/>
          </p:nvSpPr>
          <p:spPr>
            <a:xfrm>
              <a:off x="48829" y="16872"/>
              <a:ext cx="5723124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Наиболее развитые отрасли белорусской науки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9"/>
            <p:cNvSpPr/>
            <p:nvPr/>
          </p:nvSpPr>
          <p:spPr>
            <a:xfrm>
              <a:off x="608862" y="525577"/>
              <a:ext cx="575382" cy="3930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9"/>
            <p:cNvSpPr/>
            <p:nvPr/>
          </p:nvSpPr>
          <p:spPr>
            <a:xfrm>
              <a:off x="1184244" y="656590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9"/>
            <p:cNvSpPr txBox="1"/>
            <p:nvPr/>
          </p:nvSpPr>
          <p:spPr>
            <a:xfrm>
              <a:off x="1199593" y="671939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информатизация и программное обеспечение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9"/>
            <p:cNvSpPr/>
            <p:nvPr/>
          </p:nvSpPr>
          <p:spPr>
            <a:xfrm>
              <a:off x="608862" y="525577"/>
              <a:ext cx="575382" cy="10481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7" name="Google Shape;277;p9"/>
            <p:cNvSpPr/>
            <p:nvPr/>
          </p:nvSpPr>
          <p:spPr>
            <a:xfrm>
              <a:off x="1184244" y="1311657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9"/>
            <p:cNvSpPr txBox="1"/>
            <p:nvPr/>
          </p:nvSpPr>
          <p:spPr>
            <a:xfrm>
              <a:off x="1199593" y="1327006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нанотехнологии и новые материалы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9"/>
            <p:cNvSpPr/>
            <p:nvPr/>
          </p:nvSpPr>
          <p:spPr>
            <a:xfrm>
              <a:off x="608862" y="525577"/>
              <a:ext cx="575382" cy="17031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9"/>
            <p:cNvSpPr/>
            <p:nvPr/>
          </p:nvSpPr>
          <p:spPr>
            <a:xfrm>
              <a:off x="1184244" y="1966723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9"/>
            <p:cNvSpPr txBox="1"/>
            <p:nvPr/>
          </p:nvSpPr>
          <p:spPr>
            <a:xfrm>
              <a:off x="1199593" y="1982072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энергоэффективные технологии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9"/>
            <p:cNvSpPr/>
            <p:nvPr/>
          </p:nvSpPr>
          <p:spPr>
            <a:xfrm>
              <a:off x="608862" y="525577"/>
              <a:ext cx="575382" cy="23582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9"/>
            <p:cNvSpPr/>
            <p:nvPr/>
          </p:nvSpPr>
          <p:spPr>
            <a:xfrm>
              <a:off x="1184244" y="2621790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9"/>
            <p:cNvSpPr txBox="1"/>
            <p:nvPr/>
          </p:nvSpPr>
          <p:spPr>
            <a:xfrm>
              <a:off x="1199593" y="2637139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лазерные технологии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5" name="Google Shape;285;p9"/>
            <p:cNvSpPr/>
            <p:nvPr/>
          </p:nvSpPr>
          <p:spPr>
            <a:xfrm>
              <a:off x="608862" y="525577"/>
              <a:ext cx="575382" cy="30133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9"/>
            <p:cNvSpPr/>
            <p:nvPr/>
          </p:nvSpPr>
          <p:spPr>
            <a:xfrm>
              <a:off x="1184244" y="3276857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9"/>
            <p:cNvSpPr txBox="1"/>
            <p:nvPr/>
          </p:nvSpPr>
          <p:spPr>
            <a:xfrm>
              <a:off x="1199593" y="3292206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генетика и биотехнология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9"/>
            <p:cNvSpPr/>
            <p:nvPr/>
          </p:nvSpPr>
          <p:spPr>
            <a:xfrm>
              <a:off x="608862" y="525577"/>
              <a:ext cx="575382" cy="3668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9"/>
            <p:cNvSpPr/>
            <p:nvPr/>
          </p:nvSpPr>
          <p:spPr>
            <a:xfrm>
              <a:off x="1184244" y="3931924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9"/>
            <p:cNvSpPr txBox="1"/>
            <p:nvPr/>
          </p:nvSpPr>
          <p:spPr>
            <a:xfrm>
              <a:off x="1199593" y="3947273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экологическая устойчивость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9"/>
            <p:cNvSpPr/>
            <p:nvPr/>
          </p:nvSpPr>
          <p:spPr>
            <a:xfrm>
              <a:off x="608862" y="525577"/>
              <a:ext cx="575382" cy="43234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675A50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9"/>
            <p:cNvSpPr/>
            <p:nvPr/>
          </p:nvSpPr>
          <p:spPr>
            <a:xfrm>
              <a:off x="1184244" y="4586990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9"/>
            <p:cNvSpPr txBox="1"/>
            <p:nvPr/>
          </p:nvSpPr>
          <p:spPr>
            <a:xfrm>
              <a:off x="1199593" y="4602339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радиационная безопасность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13.03.2024</vt:lpwstr>
  </property>
</Properties>
</file>