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2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custom-properties+xml" PartName="/docProps/custom.xml"/>
  <Override ContentType="application/binary" PartName="/ppt/metadata"/>
  <Override ContentType="application/vnd.openxmlformats-officedocument.presentationml.notesMaster+xml" PartName="/ppt/notesMasters/notesMaster1.xml"/>
  <Override ContentType="application/vnd.openxmlformats-officedocument.presentationml.presProps+xml" PartName="/ppt/presProps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custom-properties" Target="docProps/custom.xml"/><Relationship Id="rId2" Type="http://schemas.openxmlformats.org/package/2006/relationships/metadata/core-properties" Target="docProps/core.xml"/><Relationship Id="rId3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</p:sldIdLst>
  <p:sldSz cy="6858000" cx="12192000"/>
  <p:notesSz cx="6858000" cy="9144000"/>
  <p:embeddedFontLst>
    <p:embeddedFont>
      <p:font typeface="Anta"/>
      <p:regular r:id="rId19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GoogleSlidesCustomDataVersion2">
      <go:slidesCustomData xmlns:go="http://customooxmlschemas.google.com/" r:id="rId20" roundtripDataSignature="AMtx7mgpjjeevxWABbUJTfuKt7wV58bOVQ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800A061F-83D9-441C-A349-A0AFE3EEC9BA}">
  <a:tblStyle styleId="{800A061F-83D9-441C-A349-A0AFE3EEC9BA}" styleName="Table_0">
    <a:wholeTbl>
      <a:tcTxStyle b="off" i="off">
        <a:font>
          <a:latin typeface="Euphemia"/>
          <a:ea typeface="Euphemia"/>
          <a:cs typeface="Euphemia"/>
        </a:font>
        <a:schemeClr val="dk1"/>
      </a:tcTxStyle>
      <a:tcStyle>
        <a:tcBdr>
          <a:left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insideV>
        </a:tcBdr>
        <a:fill>
          <a:solidFill>
            <a:srgbClr val="E8E8E8"/>
          </a:solidFill>
        </a:fill>
      </a:tcStyle>
    </a:wholeTbl>
    <a:band1H>
      <a:tcTxStyle/>
      <a:tcStyle>
        <a:fill>
          <a:solidFill>
            <a:srgbClr val="CFCECD"/>
          </a:solidFill>
        </a:fill>
      </a:tcStyle>
    </a:band1H>
    <a:band2H>
      <a:tcTxStyle/>
    </a:band2H>
    <a:band1V>
      <a:tcTxStyle/>
      <a:tcStyle>
        <a:fill>
          <a:solidFill>
            <a:srgbClr val="CFCECD"/>
          </a:solidFill>
        </a:fill>
      </a:tcStyle>
    </a:band1V>
    <a:band2V>
      <a:tcTxStyle/>
    </a:band2V>
    <a:lastCol>
      <a:tcTxStyle b="on" i="off">
        <a:font>
          <a:latin typeface="Euphemia"/>
          <a:ea typeface="Euphemia"/>
          <a:cs typeface="Euphemia"/>
        </a:font>
        <a:schemeClr val="lt1"/>
      </a:tcTxStyle>
      <a:tcStyle>
        <a:fill>
          <a:solidFill>
            <a:schemeClr val="accent1"/>
          </a:solidFill>
        </a:fill>
      </a:tcStyle>
    </a:lastCol>
    <a:firstCol>
      <a:tcTxStyle b="on" i="off">
        <a:font>
          <a:latin typeface="Euphemia"/>
          <a:ea typeface="Euphemia"/>
          <a:cs typeface="Euphemia"/>
        </a:font>
        <a:schemeClr val="lt1"/>
      </a:tcTxStyle>
      <a:tcStyle>
        <a:fill>
          <a:solidFill>
            <a:schemeClr val="accent1"/>
          </a:solidFill>
        </a:fill>
      </a:tcStyle>
    </a:firstCol>
    <a:lastRow>
      <a:tcTxStyle b="on" i="off">
        <a:font>
          <a:latin typeface="Euphemia"/>
          <a:ea typeface="Euphemia"/>
          <a:cs typeface="Euphemia"/>
        </a:font>
        <a:schemeClr val="lt1"/>
      </a:tcTxStyle>
      <a:tcStyle>
        <a:tcBdr>
          <a:top>
            <a:ln cap="flat" cmpd="sng" w="381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top>
        </a:tcBdr>
        <a:fill>
          <a:solidFill>
            <a:schemeClr val="accent1"/>
          </a:solidFill>
        </a:fill>
      </a:tcStyle>
    </a:lastRow>
    <a:seCell>
      <a:tcTxStyle/>
    </a:seCell>
    <a:swCell>
      <a:tcTxStyle/>
    </a:swCell>
    <a:firstRow>
      <a:tcTxStyle b="on" i="off">
        <a:font>
          <a:latin typeface="Euphemia"/>
          <a:ea typeface="Euphemia"/>
          <a:cs typeface="Euphemia"/>
        </a:font>
        <a:schemeClr val="lt1"/>
      </a:tcTxStyle>
      <a:tcStyle>
        <a:tcBdr>
          <a:bottom>
            <a:ln cap="flat" cmpd="sng" w="381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bottom>
        </a:tcBdr>
        <a:fill>
          <a:solidFill>
            <a:schemeClr val="accent1"/>
          </a:solidFill>
        </a:fill>
      </a:tcStyle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384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customschemas.google.com/relationships/presentationmetadata" Target="metadata"/><Relationship Id="rId11" Type="http://schemas.openxmlformats.org/officeDocument/2006/relationships/slide" Target="slides/slide5.xml"/><Relationship Id="rId10" Type="http://schemas.openxmlformats.org/officeDocument/2006/relationships/slide" Target="slides/slide4.xml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5" Type="http://schemas.openxmlformats.org/officeDocument/2006/relationships/slideMaster" Target="slideMasters/slideMaster1.xml"/><Relationship Id="rId19" Type="http://schemas.openxmlformats.org/officeDocument/2006/relationships/font" Target="fonts/Anta-regular.fntdata"/><Relationship Id="rId6" Type="http://schemas.openxmlformats.org/officeDocument/2006/relationships/notesMaster" Target="notesMasters/notesMaster1.xml"/><Relationship Id="rId18" Type="http://schemas.openxmlformats.org/officeDocument/2006/relationships/slide" Target="slides/slide12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ru-RU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17" name="Google Shape;117;p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/>
          </a:p>
        </p:txBody>
      </p:sp>
      <p:sp>
        <p:nvSpPr>
          <p:cNvPr id="118" name="Google Shape;118;p1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5" name="Shape 2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Google Shape;236;p1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37" name="Google Shape;237;p10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8" name="Google Shape;238;p10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0" name="Shape 2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" name="Google Shape;261;p1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62" name="Google Shape;262;p1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3" name="Google Shape;263;p11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1" name="Shape 2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Google Shape;272;p1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73" name="Google Shape;273;p1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4" name="Google Shape;274;p12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29" name="Google Shape;129;p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0" name="Google Shape;130;p2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36" name="Google Shape;136;p3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7" name="Google Shape;137;p3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p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63" name="Google Shape;163;p4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4" name="Google Shape;164;p4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p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73" name="Google Shape;173;p5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4" name="Google Shape;174;p5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p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83" name="Google Shape;183;p6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4" name="Google Shape;184;p6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2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p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94" name="Google Shape;194;p7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5" name="Google Shape;195;p7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3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Google Shape;204;p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05" name="Google Shape;205;p8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6" name="Google Shape;206;p8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4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Google Shape;215;p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16" name="Google Shape;216;p9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7" name="Google Shape;217;p9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Титульный слайд с рисунком" showMasterSp="0">
  <p:cSld name="Титульный слайд с рисунком">
    <p:spTree>
      <p:nvGrpSpPr>
        <p:cNvPr id="18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oogle Shape;19;p14"/>
          <p:cNvGrpSpPr/>
          <p:nvPr/>
        </p:nvGrpSpPr>
        <p:grpSpPr>
          <a:xfrm rot="10800000">
            <a:off x="0" y="5645510"/>
            <a:ext cx="12192000" cy="63125"/>
            <a:chOff x="507492" y="1501519"/>
            <a:chExt cx="8129016" cy="63125"/>
          </a:xfrm>
        </p:grpSpPr>
        <p:cxnSp>
          <p:nvCxnSpPr>
            <p:cNvPr id="20" name="Google Shape;20;p14"/>
            <p:cNvCxnSpPr/>
            <p:nvPr/>
          </p:nvCxnSpPr>
          <p:spPr>
            <a:xfrm>
              <a:off x="507492" y="1564644"/>
              <a:ext cx="8129016" cy="0"/>
            </a:xfrm>
            <a:prstGeom prst="straightConnector1">
              <a:avLst/>
            </a:prstGeom>
            <a:noFill/>
            <a:ln cap="flat" cmpd="sng" w="381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21" name="Google Shape;21;p14"/>
            <p:cNvCxnSpPr/>
            <p:nvPr/>
          </p:nvCxnSpPr>
          <p:spPr>
            <a:xfrm>
              <a:off x="507492" y="1501519"/>
              <a:ext cx="8129016" cy="0"/>
            </a:xfrm>
            <a:prstGeom prst="straightConnector1">
              <a:avLst/>
            </a:prstGeom>
            <a:noFill/>
            <a:ln cap="flat" cmpd="sng" w="127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</p:grpSp>
      <p:grpSp>
        <p:nvGrpSpPr>
          <p:cNvPr id="22" name="Google Shape;22;p14"/>
          <p:cNvGrpSpPr/>
          <p:nvPr/>
        </p:nvGrpSpPr>
        <p:grpSpPr>
          <a:xfrm>
            <a:off x="0" y="1143000"/>
            <a:ext cx="12192000" cy="63125"/>
            <a:chOff x="507492" y="1501519"/>
            <a:chExt cx="8129016" cy="63125"/>
          </a:xfrm>
        </p:grpSpPr>
        <p:cxnSp>
          <p:nvCxnSpPr>
            <p:cNvPr id="23" name="Google Shape;23;p14"/>
            <p:cNvCxnSpPr/>
            <p:nvPr/>
          </p:nvCxnSpPr>
          <p:spPr>
            <a:xfrm>
              <a:off x="507492" y="1564644"/>
              <a:ext cx="8129016" cy="0"/>
            </a:xfrm>
            <a:prstGeom prst="straightConnector1">
              <a:avLst/>
            </a:prstGeom>
            <a:noFill/>
            <a:ln cap="flat" cmpd="sng" w="381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24" name="Google Shape;24;p14"/>
            <p:cNvCxnSpPr/>
            <p:nvPr/>
          </p:nvCxnSpPr>
          <p:spPr>
            <a:xfrm>
              <a:off x="507492" y="1501519"/>
              <a:ext cx="8129016" cy="0"/>
            </a:xfrm>
            <a:prstGeom prst="straightConnector1">
              <a:avLst/>
            </a:prstGeom>
            <a:noFill/>
            <a:ln cap="flat" cmpd="sng" w="127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</p:grpSp>
      <p:sp>
        <p:nvSpPr>
          <p:cNvPr id="25" name="Google Shape;25;p14"/>
          <p:cNvSpPr/>
          <p:nvPr/>
        </p:nvSpPr>
        <p:spPr>
          <a:xfrm>
            <a:off x="0" y="5778124"/>
            <a:ext cx="12192000" cy="107987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" name="Google Shape;26;p14"/>
          <p:cNvSpPr/>
          <p:nvPr/>
        </p:nvSpPr>
        <p:spPr>
          <a:xfrm>
            <a:off x="0" y="0"/>
            <a:ext cx="12192000" cy="107987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" name="Google Shape;27;p14"/>
          <p:cNvSpPr txBox="1"/>
          <p:nvPr>
            <p:ph type="ctrTitle"/>
          </p:nvPr>
        </p:nvSpPr>
        <p:spPr>
          <a:xfrm>
            <a:off x="1104900" y="2292094"/>
            <a:ext cx="5734050" cy="221969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nta"/>
              <a:buNone/>
              <a:defRPr sz="4400" cap="non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" name="Google Shape;28;p14" title="Пустой заполнитель, вместо которого можно добавить изображение. Щелкните заполнитель и выберите изображение, которое требуется добавить"/>
          <p:cNvSpPr/>
          <p:nvPr>
            <p:ph idx="2" type="pic"/>
          </p:nvPr>
        </p:nvSpPr>
        <p:spPr>
          <a:xfrm>
            <a:off x="6981063" y="1310656"/>
            <a:ext cx="5210937" cy="4208604"/>
          </a:xfrm>
          <a:prstGeom prst="rect">
            <a:avLst/>
          </a:prstGeom>
          <a:solidFill>
            <a:srgbClr val="DED9D6"/>
          </a:solidFill>
          <a:ln>
            <a:noFill/>
          </a:ln>
        </p:spPr>
      </p:sp>
      <p:sp>
        <p:nvSpPr>
          <p:cNvPr id="29" name="Google Shape;29;p14"/>
          <p:cNvSpPr txBox="1"/>
          <p:nvPr>
            <p:ph idx="1" type="subTitle"/>
          </p:nvPr>
        </p:nvSpPr>
        <p:spPr>
          <a:xfrm>
            <a:off x="1104900" y="4511784"/>
            <a:ext cx="5734050" cy="9555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1pPr>
            <a:lvl2pPr lvl="1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pic>
        <p:nvPicPr>
          <p:cNvPr id="30" name="Google Shape;30;p14" title="Вкладка ленты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325880" y="0"/>
            <a:ext cx="1747524" cy="229209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Объект с подписью" type="objTx">
  <p:cSld name="OBJECT_WITH_CAPTION_TEXT"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23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nta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5" name="Google Shape;95;p23"/>
          <p:cNvSpPr txBox="1"/>
          <p:nvPr>
            <p:ph idx="1" type="body"/>
          </p:nvPr>
        </p:nvSpPr>
        <p:spPr>
          <a:xfrm>
            <a:off x="5641848" y="1600199"/>
            <a:ext cx="5445252" cy="457200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556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2000"/>
              <a:buChar char="▪"/>
              <a:defRPr sz="2000"/>
            </a:lvl1pPr>
            <a:lvl2pPr indent="-3302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Char char="▪"/>
              <a:defRPr sz="1600"/>
            </a:lvl2pPr>
            <a:lvl3pPr indent="-3302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Char char="▪"/>
              <a:defRPr sz="1600"/>
            </a:lvl3pPr>
            <a:lvl4pPr indent="-3175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 sz="1400"/>
            </a:lvl4pPr>
            <a:lvl5pPr indent="-3175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 sz="1400"/>
            </a:lvl5pPr>
            <a:lvl6pPr indent="-3175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 sz="1400"/>
            </a:lvl6pPr>
            <a:lvl7pPr indent="-3175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 sz="1400"/>
            </a:lvl7pPr>
            <a:lvl8pPr indent="-3175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 sz="1400"/>
            </a:lvl8pPr>
            <a:lvl9pPr indent="-3175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 sz="1400"/>
            </a:lvl9pPr>
          </a:lstStyle>
          <a:p/>
        </p:txBody>
      </p:sp>
      <p:sp>
        <p:nvSpPr>
          <p:cNvPr id="96" name="Google Shape;96;p23"/>
          <p:cNvSpPr txBox="1"/>
          <p:nvPr>
            <p:ph idx="2" type="body"/>
          </p:nvPr>
        </p:nvSpPr>
        <p:spPr>
          <a:xfrm>
            <a:off x="1104900" y="1600200"/>
            <a:ext cx="4384548" cy="457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1pPr>
            <a:lvl2pPr indent="-2286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97" name="Google Shape;97;p23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8" name="Google Shape;98;p23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9" name="Google Shape;99;p23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и вертикальный текст" type="vertTx">
  <p:cSld name="VERTICAL_TEXT"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24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2" name="Google Shape;102;p24"/>
          <p:cNvSpPr txBox="1"/>
          <p:nvPr>
            <p:ph idx="1" type="body"/>
          </p:nvPr>
        </p:nvSpPr>
        <p:spPr>
          <a:xfrm rot="5400000">
            <a:off x="3810000" y="-1104900"/>
            <a:ext cx="4572000" cy="9982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2pPr>
            <a:lvl3pPr indent="-3429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3pPr>
            <a:lvl4pPr indent="-3429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4pPr>
            <a:lvl5pPr indent="-3429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9pPr>
          </a:lstStyle>
          <a:p/>
        </p:txBody>
      </p:sp>
      <p:sp>
        <p:nvSpPr>
          <p:cNvPr id="103" name="Google Shape;103;p24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4" name="Google Shape;104;p24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5" name="Google Shape;105;p24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Вертикальный заголовок и текст" showMasterSp="0" type="vertTitleAndTx">
  <p:cSld name="VERTICAL_TITLE_AND_VERTICAL_TEXT"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25"/>
          <p:cNvSpPr txBox="1"/>
          <p:nvPr>
            <p:ph type="title"/>
          </p:nvPr>
        </p:nvSpPr>
        <p:spPr>
          <a:xfrm rot="5400000">
            <a:off x="7323931" y="2413794"/>
            <a:ext cx="5811838" cy="1714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8" name="Google Shape;108;p25"/>
          <p:cNvSpPr txBox="1"/>
          <p:nvPr>
            <p:ph idx="1" type="body"/>
          </p:nvPr>
        </p:nvSpPr>
        <p:spPr>
          <a:xfrm rot="5400000">
            <a:off x="2248429" y="-778404"/>
            <a:ext cx="5811838" cy="809889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2pPr>
            <a:lvl3pPr indent="-3429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3pPr>
            <a:lvl4pPr indent="-3429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4pPr>
            <a:lvl5pPr indent="-3429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9pPr>
          </a:lstStyle>
          <a:p/>
        </p:txBody>
      </p:sp>
      <p:sp>
        <p:nvSpPr>
          <p:cNvPr id="109" name="Google Shape;109;p25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0" name="Google Shape;110;p25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1" name="Google Shape;111;p25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grpSp>
        <p:nvGrpSpPr>
          <p:cNvPr id="112" name="Google Shape;112;p25"/>
          <p:cNvGrpSpPr/>
          <p:nvPr/>
        </p:nvGrpSpPr>
        <p:grpSpPr>
          <a:xfrm rot="5400000">
            <a:off x="6514047" y="3228843"/>
            <a:ext cx="5632704" cy="84403"/>
            <a:chOff x="1073150" y="1219201"/>
            <a:chExt cx="10058400" cy="63125"/>
          </a:xfrm>
        </p:grpSpPr>
        <p:cxnSp>
          <p:nvCxnSpPr>
            <p:cNvPr id="113" name="Google Shape;113;p25"/>
            <p:cNvCxnSpPr/>
            <p:nvPr/>
          </p:nvCxnSpPr>
          <p:spPr>
            <a:xfrm rot="10800000">
              <a:off x="1073150" y="1219201"/>
              <a:ext cx="10058400" cy="0"/>
            </a:xfrm>
            <a:prstGeom prst="straightConnector1">
              <a:avLst/>
            </a:prstGeom>
            <a:noFill/>
            <a:ln cap="flat" cmpd="sng" w="381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114" name="Google Shape;114;p25"/>
            <p:cNvCxnSpPr/>
            <p:nvPr/>
          </p:nvCxnSpPr>
          <p:spPr>
            <a:xfrm rot="10800000">
              <a:off x="1073150" y="1282326"/>
              <a:ext cx="10058400" cy="0"/>
            </a:xfrm>
            <a:prstGeom prst="straightConnector1">
              <a:avLst/>
            </a:prstGeom>
            <a:noFill/>
            <a:ln cap="flat" cmpd="sng" w="127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и объект" type="obj">
  <p:cSld name="OBJECT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15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3" name="Google Shape;33;p15"/>
          <p:cNvSpPr txBox="1"/>
          <p:nvPr>
            <p:ph idx="1" type="body"/>
          </p:nvPr>
        </p:nvSpPr>
        <p:spPr>
          <a:xfrm>
            <a:off x="1104900" y="1600200"/>
            <a:ext cx="9982200" cy="457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2pPr>
            <a:lvl3pPr indent="-3429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3pPr>
            <a:lvl4pPr indent="-3429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4pPr>
            <a:lvl5pPr indent="-3429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9pPr>
          </a:lstStyle>
          <a:p/>
        </p:txBody>
      </p:sp>
      <p:sp>
        <p:nvSpPr>
          <p:cNvPr id="34" name="Google Shape;34;p15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15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6" name="Google Shape;36;p15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Только заголовок" type="titleOnly">
  <p:cSld name="TITLE_ONLY"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16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9" name="Google Shape;39;p16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0" name="Google Shape;40;p16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1" name="Google Shape;41;p16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Рисунок с подписью" type="picTx">
  <p:cSld name="PICTURE_WITH_CAPTION_TEXT">
    <p:spTree>
      <p:nvGrpSpPr>
        <p:cNvPr id="42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17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nta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17" title="Пустой заполнитель, вместо которого можно добавить изображение. Щелкните заполнитель и выберите изображение, которое требуется добавить"/>
          <p:cNvSpPr/>
          <p:nvPr>
            <p:ph idx="2" type="pic"/>
          </p:nvPr>
        </p:nvSpPr>
        <p:spPr>
          <a:xfrm>
            <a:off x="4654671" y="1600199"/>
            <a:ext cx="6430912" cy="4572001"/>
          </a:xfrm>
          <a:prstGeom prst="rect">
            <a:avLst/>
          </a:prstGeom>
          <a:noFill/>
          <a:ln>
            <a:noFill/>
          </a:ln>
        </p:spPr>
      </p:sp>
      <p:sp>
        <p:nvSpPr>
          <p:cNvPr id="45" name="Google Shape;45;p17"/>
          <p:cNvSpPr txBox="1"/>
          <p:nvPr>
            <p:ph idx="1" type="body"/>
          </p:nvPr>
        </p:nvSpPr>
        <p:spPr>
          <a:xfrm>
            <a:off x="1104900" y="1600200"/>
            <a:ext cx="3396996" cy="457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1pPr>
            <a:lvl2pPr indent="-2286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46" name="Google Shape;46;p17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17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17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Титульный слайд" showMasterSp="0" type="title">
  <p:cSld name="TITLE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18"/>
          <p:cNvSpPr/>
          <p:nvPr/>
        </p:nvSpPr>
        <p:spPr>
          <a:xfrm>
            <a:off x="0" y="5778124"/>
            <a:ext cx="12192000" cy="107987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1" name="Google Shape;51;p18"/>
          <p:cNvSpPr/>
          <p:nvPr/>
        </p:nvSpPr>
        <p:spPr>
          <a:xfrm>
            <a:off x="0" y="0"/>
            <a:ext cx="12192000" cy="107987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2" name="Google Shape;52;p18"/>
          <p:cNvSpPr txBox="1"/>
          <p:nvPr>
            <p:ph type="ctrTitle"/>
          </p:nvPr>
        </p:nvSpPr>
        <p:spPr>
          <a:xfrm>
            <a:off x="1104900" y="2292094"/>
            <a:ext cx="10096500" cy="221969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nta"/>
              <a:buNone/>
              <a:defRPr sz="4400" cap="non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18"/>
          <p:cNvSpPr txBox="1"/>
          <p:nvPr>
            <p:ph idx="1" type="subTitle"/>
          </p:nvPr>
        </p:nvSpPr>
        <p:spPr>
          <a:xfrm>
            <a:off x="1104898" y="4511784"/>
            <a:ext cx="10096501" cy="9555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1pPr>
            <a:lvl2pPr lvl="1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54" name="Google Shape;54;p18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5" name="Google Shape;55;p18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18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pic>
        <p:nvPicPr>
          <p:cNvPr id="57" name="Google Shape;57;p18" title="Вкладка ленты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324445" y="0"/>
            <a:ext cx="1747524" cy="229209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раздела" showMasterSp="0" type="secHead">
  <p:cSld name="SECTION_HEADER"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" name="Google Shape;59;p19"/>
          <p:cNvGrpSpPr/>
          <p:nvPr/>
        </p:nvGrpSpPr>
        <p:grpSpPr>
          <a:xfrm>
            <a:off x="0" y="2514600"/>
            <a:ext cx="12192000" cy="3194035"/>
            <a:chOff x="647402" y="2514600"/>
            <a:chExt cx="10838688" cy="3194035"/>
          </a:xfrm>
        </p:grpSpPr>
        <p:grpSp>
          <p:nvGrpSpPr>
            <p:cNvPr id="60" name="Google Shape;60;p19"/>
            <p:cNvGrpSpPr/>
            <p:nvPr/>
          </p:nvGrpSpPr>
          <p:grpSpPr>
            <a:xfrm>
              <a:off x="647402" y="2514600"/>
              <a:ext cx="10838688" cy="63125"/>
              <a:chOff x="507492" y="1501519"/>
              <a:chExt cx="8129016" cy="63125"/>
            </a:xfrm>
          </p:grpSpPr>
          <p:cxnSp>
            <p:nvCxnSpPr>
              <p:cNvPr id="61" name="Google Shape;61;p19"/>
              <p:cNvCxnSpPr/>
              <p:nvPr/>
            </p:nvCxnSpPr>
            <p:spPr>
              <a:xfrm>
                <a:off x="507492" y="1564644"/>
                <a:ext cx="8129016" cy="0"/>
              </a:xfrm>
              <a:prstGeom prst="straightConnector1">
                <a:avLst/>
              </a:prstGeom>
              <a:noFill/>
              <a:ln cap="flat" cmpd="sng" w="38100">
                <a:solidFill>
                  <a:schemeClr val="dk1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</p:cxnSp>
          <p:cxnSp>
            <p:nvCxnSpPr>
              <p:cNvPr id="62" name="Google Shape;62;p19"/>
              <p:cNvCxnSpPr/>
              <p:nvPr/>
            </p:nvCxnSpPr>
            <p:spPr>
              <a:xfrm>
                <a:off x="507492" y="1501519"/>
                <a:ext cx="8129016" cy="0"/>
              </a:xfrm>
              <a:prstGeom prst="straightConnector1">
                <a:avLst/>
              </a:prstGeom>
              <a:noFill/>
              <a:ln cap="flat" cmpd="sng" w="12700">
                <a:solidFill>
                  <a:schemeClr val="dk1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</p:cxnSp>
        </p:grpSp>
        <p:sp>
          <p:nvSpPr>
            <p:cNvPr id="63" name="Google Shape;63;p19"/>
            <p:cNvSpPr/>
            <p:nvPr/>
          </p:nvSpPr>
          <p:spPr>
            <a:xfrm>
              <a:off x="647402" y="2640850"/>
              <a:ext cx="10838688" cy="2941536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64" name="Google Shape;64;p19"/>
            <p:cNvGrpSpPr/>
            <p:nvPr/>
          </p:nvGrpSpPr>
          <p:grpSpPr>
            <a:xfrm rot="10800000">
              <a:off x="647402" y="5645510"/>
              <a:ext cx="10838688" cy="63125"/>
              <a:chOff x="507492" y="1501519"/>
              <a:chExt cx="8129016" cy="63125"/>
            </a:xfrm>
          </p:grpSpPr>
          <p:cxnSp>
            <p:nvCxnSpPr>
              <p:cNvPr id="65" name="Google Shape;65;p19"/>
              <p:cNvCxnSpPr/>
              <p:nvPr/>
            </p:nvCxnSpPr>
            <p:spPr>
              <a:xfrm>
                <a:off x="507492" y="1564644"/>
                <a:ext cx="8129016" cy="0"/>
              </a:xfrm>
              <a:prstGeom prst="straightConnector1">
                <a:avLst/>
              </a:prstGeom>
              <a:noFill/>
              <a:ln cap="flat" cmpd="sng" w="38100">
                <a:solidFill>
                  <a:schemeClr val="dk1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</p:cxnSp>
          <p:cxnSp>
            <p:nvCxnSpPr>
              <p:cNvPr id="66" name="Google Shape;66;p19"/>
              <p:cNvCxnSpPr/>
              <p:nvPr/>
            </p:nvCxnSpPr>
            <p:spPr>
              <a:xfrm>
                <a:off x="507492" y="1501519"/>
                <a:ext cx="8129016" cy="0"/>
              </a:xfrm>
              <a:prstGeom prst="straightConnector1">
                <a:avLst/>
              </a:prstGeom>
              <a:noFill/>
              <a:ln cap="flat" cmpd="sng" w="12700">
                <a:solidFill>
                  <a:schemeClr val="dk1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</p:cxnSp>
        </p:grpSp>
      </p:grpSp>
      <p:sp>
        <p:nvSpPr>
          <p:cNvPr id="67" name="Google Shape;67;p19"/>
          <p:cNvSpPr txBox="1"/>
          <p:nvPr>
            <p:ph type="title"/>
          </p:nvPr>
        </p:nvSpPr>
        <p:spPr>
          <a:xfrm>
            <a:off x="1104899" y="2971806"/>
            <a:ext cx="10071099" cy="16841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Anta"/>
              <a:buNone/>
              <a:defRPr sz="4400" cap="none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8" name="Google Shape;68;p19"/>
          <p:cNvSpPr txBox="1"/>
          <p:nvPr>
            <p:ph idx="1" type="body"/>
          </p:nvPr>
        </p:nvSpPr>
        <p:spPr>
          <a:xfrm>
            <a:off x="1104899" y="4655956"/>
            <a:ext cx="10071099" cy="5097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969391"/>
              </a:buClr>
              <a:buSzPts val="2000"/>
              <a:buNone/>
              <a:defRPr sz="2000">
                <a:solidFill>
                  <a:srgbClr val="969391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969391"/>
              </a:buClr>
              <a:buSzPts val="1800"/>
              <a:buNone/>
              <a:defRPr sz="1800">
                <a:solidFill>
                  <a:srgbClr val="969391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969391"/>
              </a:buClr>
              <a:buSzPts val="1600"/>
              <a:buNone/>
              <a:defRPr sz="1600">
                <a:solidFill>
                  <a:srgbClr val="969391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969391"/>
              </a:buClr>
              <a:buSzPts val="1600"/>
              <a:buNone/>
              <a:defRPr sz="1600">
                <a:solidFill>
                  <a:srgbClr val="969391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969391"/>
              </a:buClr>
              <a:buSzPts val="1600"/>
              <a:buNone/>
              <a:defRPr sz="1600">
                <a:solidFill>
                  <a:srgbClr val="969391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969391"/>
              </a:buClr>
              <a:buSzPts val="1600"/>
              <a:buNone/>
              <a:defRPr sz="1600">
                <a:solidFill>
                  <a:srgbClr val="969391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969391"/>
              </a:buClr>
              <a:buSzPts val="1600"/>
              <a:buNone/>
              <a:defRPr sz="1600">
                <a:solidFill>
                  <a:srgbClr val="969391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969391"/>
              </a:buClr>
              <a:buSzPts val="1600"/>
              <a:buNone/>
              <a:defRPr sz="1600">
                <a:solidFill>
                  <a:srgbClr val="969391"/>
                </a:solidFill>
              </a:defRPr>
            </a:lvl9pPr>
          </a:lstStyle>
          <a:p/>
        </p:txBody>
      </p:sp>
      <p:sp>
        <p:nvSpPr>
          <p:cNvPr id="69" name="Google Shape;69;p19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19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1" name="Google Shape;71;p19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pic>
        <p:nvPicPr>
          <p:cNvPr id="72" name="Google Shape;72;p19" title="Вкладка ленты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325880" y="0"/>
            <a:ext cx="1783188" cy="297180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Два типа объектов" type="twoObj">
  <p:cSld name="TWO_OBJECTS"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20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5" name="Google Shape;75;p20"/>
          <p:cNvSpPr txBox="1"/>
          <p:nvPr>
            <p:ph idx="1" type="body"/>
          </p:nvPr>
        </p:nvSpPr>
        <p:spPr>
          <a:xfrm>
            <a:off x="1104900" y="1600200"/>
            <a:ext cx="4914900" cy="45719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2pPr>
            <a:lvl3pPr indent="-3429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3pPr>
            <a:lvl4pPr indent="-3429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4pPr>
            <a:lvl5pPr indent="-3175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5pPr>
            <a:lvl6pPr indent="-3175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6pPr>
            <a:lvl7pPr indent="-3175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7pPr>
            <a:lvl8pPr indent="-3175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8pPr>
            <a:lvl9pPr indent="-3175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9pPr>
          </a:lstStyle>
          <a:p/>
        </p:txBody>
      </p:sp>
      <p:sp>
        <p:nvSpPr>
          <p:cNvPr id="76" name="Google Shape;76;p20"/>
          <p:cNvSpPr txBox="1"/>
          <p:nvPr>
            <p:ph idx="2" type="body"/>
          </p:nvPr>
        </p:nvSpPr>
        <p:spPr>
          <a:xfrm>
            <a:off x="6172200" y="1600200"/>
            <a:ext cx="4914900" cy="45719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2pPr>
            <a:lvl3pPr indent="-3429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3pPr>
            <a:lvl4pPr indent="-3429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4pPr>
            <a:lvl5pPr indent="-3175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5pPr>
            <a:lvl6pPr indent="-3175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6pPr>
            <a:lvl7pPr indent="-3175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7pPr>
            <a:lvl8pPr indent="-3175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9pPr>
          </a:lstStyle>
          <a:p/>
        </p:txBody>
      </p:sp>
      <p:sp>
        <p:nvSpPr>
          <p:cNvPr id="77" name="Google Shape;77;p20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20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9" name="Google Shape;79;p20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Сравнение" type="twoTxTwoObj">
  <p:cSld name="TWO_OBJECTS_WITH_TEXT"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21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2" name="Google Shape;82;p21"/>
          <p:cNvSpPr txBox="1"/>
          <p:nvPr>
            <p:ph idx="1" type="body"/>
          </p:nvPr>
        </p:nvSpPr>
        <p:spPr>
          <a:xfrm>
            <a:off x="1104900" y="1600200"/>
            <a:ext cx="4919472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83" name="Google Shape;83;p21"/>
          <p:cNvSpPr txBox="1"/>
          <p:nvPr>
            <p:ph idx="2" type="body"/>
          </p:nvPr>
        </p:nvSpPr>
        <p:spPr>
          <a:xfrm>
            <a:off x="1104900" y="2424112"/>
            <a:ext cx="4919472" cy="37480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2pPr>
            <a:lvl3pPr indent="-3429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3pPr>
            <a:lvl4pPr indent="-3429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4pPr>
            <a:lvl5pPr indent="-3429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9pPr>
          </a:lstStyle>
          <a:p/>
        </p:txBody>
      </p:sp>
      <p:sp>
        <p:nvSpPr>
          <p:cNvPr id="84" name="Google Shape;84;p21"/>
          <p:cNvSpPr txBox="1"/>
          <p:nvPr>
            <p:ph idx="3" type="body"/>
          </p:nvPr>
        </p:nvSpPr>
        <p:spPr>
          <a:xfrm>
            <a:off x="6166110" y="1600200"/>
            <a:ext cx="4919472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85" name="Google Shape;85;p21"/>
          <p:cNvSpPr txBox="1"/>
          <p:nvPr>
            <p:ph idx="4" type="body"/>
          </p:nvPr>
        </p:nvSpPr>
        <p:spPr>
          <a:xfrm>
            <a:off x="6166110" y="2424112"/>
            <a:ext cx="4919472" cy="37480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2pPr>
            <a:lvl3pPr indent="-3429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3pPr>
            <a:lvl4pPr indent="-3429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4pPr>
            <a:lvl5pPr indent="-3429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9pPr>
          </a:lstStyle>
          <a:p/>
        </p:txBody>
      </p:sp>
      <p:sp>
        <p:nvSpPr>
          <p:cNvPr id="86" name="Google Shape;86;p21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7" name="Google Shape;87;p21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8" name="Google Shape;88;p21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Пустой слайд" showMasterSp="0" type="blank">
  <p:cSld name="BLANK"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22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1" name="Google Shape;91;p22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2" name="Google Shape;92;p22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theme" Target="../theme/theme2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2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3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nta"/>
              <a:buNone/>
              <a:defRPr b="0" i="0" sz="2800" u="none" cap="none" strike="noStrike">
                <a:solidFill>
                  <a:schemeClr val="dk1"/>
                </a:solidFill>
                <a:latin typeface="Anta"/>
                <a:ea typeface="Anta"/>
                <a:cs typeface="Anta"/>
                <a:sym typeface="Ant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11" name="Google Shape;11;p13"/>
          <p:cNvSpPr txBox="1"/>
          <p:nvPr>
            <p:ph idx="1" type="body"/>
          </p:nvPr>
        </p:nvSpPr>
        <p:spPr>
          <a:xfrm>
            <a:off x="1104900" y="1600200"/>
            <a:ext cx="9982200" cy="457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55600" lvl="0" marL="457200" marR="0" rtl="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Char char="▪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30200" lvl="1" marL="9144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▪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2" name="Google Shape;12;p13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3" name="Google Shape;13;p13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4" name="Google Shape;14;p13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grpSp>
        <p:nvGrpSpPr>
          <p:cNvPr id="15" name="Google Shape;15;p13"/>
          <p:cNvGrpSpPr/>
          <p:nvPr/>
        </p:nvGrpSpPr>
        <p:grpSpPr>
          <a:xfrm>
            <a:off x="1103376" y="1219201"/>
            <a:ext cx="9985248" cy="84403"/>
            <a:chOff x="1073150" y="1219201"/>
            <a:chExt cx="10058400" cy="63125"/>
          </a:xfrm>
        </p:grpSpPr>
        <p:cxnSp>
          <p:nvCxnSpPr>
            <p:cNvPr id="16" name="Google Shape;16;p13"/>
            <p:cNvCxnSpPr/>
            <p:nvPr/>
          </p:nvCxnSpPr>
          <p:spPr>
            <a:xfrm rot="10800000">
              <a:off x="1073150" y="1219201"/>
              <a:ext cx="10058400" cy="0"/>
            </a:xfrm>
            <a:prstGeom prst="straightConnector1">
              <a:avLst/>
            </a:prstGeom>
            <a:noFill/>
            <a:ln cap="flat" cmpd="sng" w="381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17" name="Google Shape;17;p13"/>
            <p:cNvCxnSpPr/>
            <p:nvPr/>
          </p:nvCxnSpPr>
          <p:spPr>
            <a:xfrm rot="10800000">
              <a:off x="1073150" y="1282326"/>
              <a:ext cx="10058400" cy="0"/>
            </a:xfrm>
            <a:prstGeom prst="straightConnector1">
              <a:avLst/>
            </a:prstGeom>
            <a:noFill/>
            <a:ln cap="flat" cmpd="sng" w="127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</p:grp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>
        <p15:guide id="1" pos="696">
          <p15:clr>
            <a:srgbClr val="F26B43"/>
          </p15:clr>
        </p15:guide>
        <p15:guide id="2" pos="6984">
          <p15:clr>
            <a:srgbClr val="F26B43"/>
          </p15:clr>
        </p15:guide>
        <p15:guide id="3" orient="horz" pos="1008">
          <p15:clr>
            <a:srgbClr val="F26B43"/>
          </p15:clr>
        </p15:guide>
        <p15:guide id="4" orient="horz" pos="3888">
          <p15:clr>
            <a:srgbClr val="F26B43"/>
          </p15:clr>
        </p15:guide>
      </p15:sldGuideLst>
    </p:ext>
  </p:extLst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4.jpg"/><Relationship Id="rId4" Type="http://schemas.openxmlformats.org/officeDocument/2006/relationships/image" Target="../media/image5.jp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7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0.jp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6.jp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8.jp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9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1"/>
          <p:cNvSpPr txBox="1"/>
          <p:nvPr>
            <p:ph type="ctrTitle"/>
          </p:nvPr>
        </p:nvSpPr>
        <p:spPr>
          <a:xfrm>
            <a:off x="1104900" y="2746373"/>
            <a:ext cx="5734050" cy="996438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0" spcFirstLastPara="1" rIns="0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mbria"/>
              <a:buNone/>
            </a:pPr>
            <a:r>
              <a:rPr b="1" lang="ru-RU" cap="none">
                <a:latin typeface="Cambria"/>
                <a:ea typeface="Cambria"/>
                <a:cs typeface="Cambria"/>
                <a:sym typeface="Cambria"/>
              </a:rPr>
              <a:t>Права человека</a:t>
            </a:r>
            <a:endParaRPr b="1" cap="none">
              <a:latin typeface="Cambria"/>
              <a:ea typeface="Cambria"/>
              <a:cs typeface="Cambria"/>
              <a:sym typeface="Cambria"/>
            </a:endParaRPr>
          </a:p>
        </p:txBody>
      </p:sp>
      <p:pic>
        <p:nvPicPr>
          <p:cNvPr id="121" name="Google Shape;121;p1" title="Открытая книга на столе, размытые книги на заднем плане"/>
          <p:cNvPicPr preferRelativeResize="0"/>
          <p:nvPr>
            <p:ph idx="2" type="pic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981063" y="1310656"/>
            <a:ext cx="5210937" cy="4208604"/>
          </a:xfrm>
          <a:prstGeom prst="rect">
            <a:avLst/>
          </a:prstGeom>
          <a:solidFill>
            <a:srgbClr val="DED9D6"/>
          </a:solidFill>
          <a:ln>
            <a:noFill/>
          </a:ln>
        </p:spPr>
      </p:pic>
      <p:sp>
        <p:nvSpPr>
          <p:cNvPr id="122" name="Google Shape;122;p1"/>
          <p:cNvSpPr txBox="1"/>
          <p:nvPr>
            <p:ph idx="1" type="subTitle"/>
          </p:nvPr>
        </p:nvSpPr>
        <p:spPr>
          <a:xfrm>
            <a:off x="1104900" y="3521212"/>
            <a:ext cx="5734050" cy="340873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lang="ru-RU">
                <a:latin typeface="Cambria"/>
                <a:ea typeface="Cambria"/>
                <a:cs typeface="Cambria"/>
                <a:sym typeface="Cambria"/>
              </a:rPr>
              <a:t>Обществоведение (подготовительный курс)</a:t>
            </a:r>
            <a:endParaRPr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23" name="Google Shape;123;p1"/>
          <p:cNvSpPr txBox="1"/>
          <p:nvPr/>
        </p:nvSpPr>
        <p:spPr>
          <a:xfrm>
            <a:off x="1816672" y="741530"/>
            <a:ext cx="793807" cy="707886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ru-RU" sz="40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rPr>
              <a:t>61</a:t>
            </a:r>
            <a:endParaRPr b="1" sz="4000">
              <a:solidFill>
                <a:schemeClr val="lt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24" name="Google Shape;124;p1"/>
          <p:cNvSpPr txBox="1"/>
          <p:nvPr/>
        </p:nvSpPr>
        <p:spPr>
          <a:xfrm>
            <a:off x="6457950" y="5869803"/>
            <a:ext cx="5628426" cy="340873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0" spcFirstLastPara="1" rIns="0" wrap="square" tIns="45700">
            <a:normAutofit/>
          </a:bodyPr>
          <a:lstStyle/>
          <a:p>
            <a:pPr indent="0" lvl="0" marL="0" marR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Noto Sans Symbols"/>
              <a:buNone/>
            </a:pPr>
            <a:r>
              <a:rPr b="0" lang="ru-RU" sz="1800" u="non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rPr>
              <a:t>Ситник П.В.</a:t>
            </a:r>
            <a:endParaRPr b="0" sz="1800" u="none">
              <a:solidFill>
                <a:schemeClr val="lt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25" name="Google Shape;125;p1"/>
          <p:cNvSpPr txBox="1"/>
          <p:nvPr/>
        </p:nvSpPr>
        <p:spPr>
          <a:xfrm>
            <a:off x="3144382" y="6449225"/>
            <a:ext cx="5628426" cy="340873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0" spcFirstLastPara="1" rIns="0" wrap="square" tIns="45700">
            <a:norm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Noto Sans Symbols"/>
              <a:buNone/>
            </a:pPr>
            <a:r>
              <a:rPr b="0" lang="ru-RU" sz="1800" u="non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rPr>
              <a:t>2025</a:t>
            </a:r>
            <a:endParaRPr b="0" sz="1800" u="none">
              <a:solidFill>
                <a:schemeClr val="lt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pic>
        <p:nvPicPr>
          <p:cNvPr descr="ÐÐ°ÑÑÐ¸Ð½ÐºÐ¸ Ð¿Ð¾ Ð·Ð°Ð¿ÑÐ¾ÑÑ &quot;Ð²ÑÐµÐ¾Ð±ÑÐ°Ñ Ð´ÐµÐºÐ»Ð°ÑÐ°ÑÐ¸Ñ Ð¿ÑÐ°Ð² ÑÐµÐ»Ð¾Ð²ÐµÐºÐ°&quot;" id="126" name="Google Shape;126;p1"/>
          <p:cNvPicPr preferRelativeResize="0"/>
          <p:nvPr/>
        </p:nvPicPr>
        <p:blipFill rotWithShape="1">
          <a:blip r:embed="rId4">
            <a:alphaModFix/>
          </a:blip>
          <a:srcRect b="5874" l="0" r="0" t="6064"/>
          <a:stretch/>
        </p:blipFill>
        <p:spPr>
          <a:xfrm>
            <a:off x="6981063" y="1310656"/>
            <a:ext cx="5210937" cy="420969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9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Google Shape;240;p10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mbria"/>
              <a:buNone/>
            </a:pPr>
            <a:r>
              <a:rPr lang="ru-RU" sz="3200">
                <a:latin typeface="Cambria"/>
                <a:ea typeface="Cambria"/>
                <a:cs typeface="Cambria"/>
                <a:sym typeface="Cambria"/>
              </a:rPr>
              <a:t>Международные стандарты по защите прав человека</a:t>
            </a:r>
            <a:endParaRPr/>
          </a:p>
        </p:txBody>
      </p:sp>
      <p:grpSp>
        <p:nvGrpSpPr>
          <p:cNvPr id="241" name="Google Shape;241;p10"/>
          <p:cNvGrpSpPr/>
          <p:nvPr/>
        </p:nvGrpSpPr>
        <p:grpSpPr>
          <a:xfrm>
            <a:off x="1106961" y="1836348"/>
            <a:ext cx="9976558" cy="4427504"/>
            <a:chOff x="2061" y="395738"/>
            <a:chExt cx="9976558" cy="4427504"/>
          </a:xfrm>
        </p:grpSpPr>
        <p:sp>
          <p:nvSpPr>
            <p:cNvPr id="242" name="Google Shape;242;p10"/>
            <p:cNvSpPr/>
            <p:nvPr/>
          </p:nvSpPr>
          <p:spPr>
            <a:xfrm>
              <a:off x="2061" y="395738"/>
              <a:ext cx="7722518" cy="696322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3" name="Google Shape;243;p10"/>
            <p:cNvSpPr txBox="1"/>
            <p:nvPr/>
          </p:nvSpPr>
          <p:spPr>
            <a:xfrm>
              <a:off x="22456" y="416133"/>
              <a:ext cx="7681728" cy="65553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5400" lIns="38100" spcFirstLastPara="1" rIns="38100" wrap="square" tIns="254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Международные конвенции по ликвидации дискриминации и защите прав конкретных групп населения </a:t>
              </a:r>
              <a:endParaRPr b="1" sz="20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44" name="Google Shape;244;p10"/>
            <p:cNvSpPr/>
            <p:nvPr/>
          </p:nvSpPr>
          <p:spPr>
            <a:xfrm>
              <a:off x="774313" y="1092060"/>
              <a:ext cx="772251" cy="447741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45" name="Google Shape;245;p10"/>
            <p:cNvSpPr/>
            <p:nvPr/>
          </p:nvSpPr>
          <p:spPr>
            <a:xfrm>
              <a:off x="1546565" y="1241308"/>
              <a:ext cx="8432054" cy="596989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6" name="Google Shape;246;p10"/>
            <p:cNvSpPr txBox="1"/>
            <p:nvPr/>
          </p:nvSpPr>
          <p:spPr>
            <a:xfrm>
              <a:off x="1564050" y="1258793"/>
              <a:ext cx="8397084" cy="56201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 ликвидации расовой дискриминации (1965 г.)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47" name="Google Shape;247;p10"/>
            <p:cNvSpPr/>
            <p:nvPr/>
          </p:nvSpPr>
          <p:spPr>
            <a:xfrm>
              <a:off x="774313" y="1092060"/>
              <a:ext cx="772251" cy="1193978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48" name="Google Shape;248;p10"/>
            <p:cNvSpPr/>
            <p:nvPr/>
          </p:nvSpPr>
          <p:spPr>
            <a:xfrm>
              <a:off x="1546565" y="1987544"/>
              <a:ext cx="8432054" cy="596989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9" name="Google Shape;249;p10"/>
            <p:cNvSpPr txBox="1"/>
            <p:nvPr/>
          </p:nvSpPr>
          <p:spPr>
            <a:xfrm>
              <a:off x="1564050" y="2005029"/>
              <a:ext cx="8397084" cy="56201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 ликвидации всех форм дискриминации в отношении женщин (1979 г.)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50" name="Google Shape;250;p10"/>
            <p:cNvSpPr/>
            <p:nvPr/>
          </p:nvSpPr>
          <p:spPr>
            <a:xfrm>
              <a:off x="774313" y="1092060"/>
              <a:ext cx="772251" cy="1940214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51" name="Google Shape;251;p10"/>
            <p:cNvSpPr/>
            <p:nvPr/>
          </p:nvSpPr>
          <p:spPr>
            <a:xfrm>
              <a:off x="1546565" y="2733780"/>
              <a:ext cx="8432054" cy="596989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2" name="Google Shape;252;p10"/>
            <p:cNvSpPr txBox="1"/>
            <p:nvPr/>
          </p:nvSpPr>
          <p:spPr>
            <a:xfrm>
              <a:off x="1564050" y="2751265"/>
              <a:ext cx="8397084" cy="56201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Против пыток и других жестоких, бесчеловечных или унижающих достоинство видов обращения и наказания (1987 г.)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53" name="Google Shape;253;p10"/>
            <p:cNvSpPr/>
            <p:nvPr/>
          </p:nvSpPr>
          <p:spPr>
            <a:xfrm>
              <a:off x="774313" y="1092060"/>
              <a:ext cx="772251" cy="2686450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54" name="Google Shape;254;p10"/>
            <p:cNvSpPr/>
            <p:nvPr/>
          </p:nvSpPr>
          <p:spPr>
            <a:xfrm>
              <a:off x="1546565" y="3480016"/>
              <a:ext cx="8432054" cy="596989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5" name="Google Shape;255;p10"/>
            <p:cNvSpPr txBox="1"/>
            <p:nvPr/>
          </p:nvSpPr>
          <p:spPr>
            <a:xfrm>
              <a:off x="1564050" y="3497501"/>
              <a:ext cx="8397084" cy="56201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 правах ребёнка (1989 г.)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56" name="Google Shape;256;p10"/>
            <p:cNvSpPr/>
            <p:nvPr/>
          </p:nvSpPr>
          <p:spPr>
            <a:xfrm>
              <a:off x="774313" y="1092060"/>
              <a:ext cx="772251" cy="3432686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57" name="Google Shape;257;p10"/>
            <p:cNvSpPr/>
            <p:nvPr/>
          </p:nvSpPr>
          <p:spPr>
            <a:xfrm>
              <a:off x="1546565" y="4226253"/>
              <a:ext cx="8432054" cy="596989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8" name="Google Shape;258;p10"/>
            <p:cNvSpPr txBox="1"/>
            <p:nvPr/>
          </p:nvSpPr>
          <p:spPr>
            <a:xfrm>
              <a:off x="1564050" y="4243738"/>
              <a:ext cx="8397084" cy="56201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 правах людей с инвалидностью (2006 г.)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sp>
        <p:nvSpPr>
          <p:cNvPr id="259" name="Google Shape;259;p10"/>
          <p:cNvSpPr txBox="1"/>
          <p:nvPr/>
        </p:nvSpPr>
        <p:spPr>
          <a:xfrm rot="-5400000">
            <a:off x="175050" y="4205800"/>
            <a:ext cx="2762400" cy="3693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Обязательный характер</a:t>
            </a:r>
            <a:endParaRPr sz="18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4" name="Shape 2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Google Shape;265;p11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mbria"/>
              <a:buNone/>
            </a:pPr>
            <a:r>
              <a:rPr lang="ru-RU" sz="3200">
                <a:latin typeface="Cambria"/>
                <a:ea typeface="Cambria"/>
                <a:cs typeface="Cambria"/>
                <a:sym typeface="Cambria"/>
              </a:rPr>
              <a:t>Международные стандарты по защите прав человека</a:t>
            </a:r>
            <a:endParaRPr/>
          </a:p>
        </p:txBody>
      </p:sp>
      <p:grpSp>
        <p:nvGrpSpPr>
          <p:cNvPr id="266" name="Google Shape;266;p11"/>
          <p:cNvGrpSpPr/>
          <p:nvPr/>
        </p:nvGrpSpPr>
        <p:grpSpPr>
          <a:xfrm>
            <a:off x="1104898" y="5840083"/>
            <a:ext cx="9980683" cy="871269"/>
            <a:chOff x="1846693" y="174336"/>
            <a:chExt cx="6287295" cy="731768"/>
          </a:xfrm>
        </p:grpSpPr>
        <p:sp>
          <p:nvSpPr>
            <p:cNvPr id="267" name="Google Shape;267;p11"/>
            <p:cNvSpPr/>
            <p:nvPr/>
          </p:nvSpPr>
          <p:spPr>
            <a:xfrm>
              <a:off x="1846693" y="174336"/>
              <a:ext cx="6287295" cy="731768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8" name="Google Shape;268;p11"/>
            <p:cNvSpPr txBox="1"/>
            <p:nvPr/>
          </p:nvSpPr>
          <p:spPr>
            <a:xfrm>
              <a:off x="1846693" y="174336"/>
              <a:ext cx="6287295" cy="731768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Современный логотип прав человека сочетает в себе силуэты руки и птицы, что символизи- рует мирный вклад в укрепление прав человека, несмотря на культурные и языковые барь- еры.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sp>
        <p:nvSpPr>
          <p:cNvPr id="269" name="Google Shape;269;p11"/>
          <p:cNvSpPr txBox="1"/>
          <p:nvPr/>
        </p:nvSpPr>
        <p:spPr>
          <a:xfrm>
            <a:off x="1941660" y="3276960"/>
            <a:ext cx="4352428" cy="338554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6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Логотип прав человека</a:t>
            </a:r>
            <a:endParaRPr sz="16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pic>
        <p:nvPicPr>
          <p:cNvPr id="270" name="Google Shape;270;p1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081700" y="1115336"/>
            <a:ext cx="5009499" cy="49898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5" name="Shape 2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" name="Google Shape;276;p12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Литература</a:t>
            </a:r>
            <a:endParaRPr sz="4000">
              <a:latin typeface="Cambria"/>
              <a:ea typeface="Cambria"/>
              <a:cs typeface="Cambria"/>
              <a:sym typeface="Cambria"/>
            </a:endParaRPr>
          </a:p>
        </p:txBody>
      </p:sp>
      <p:pic>
        <p:nvPicPr>
          <p:cNvPr id="277" name="Google Shape;277;p1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367998" y="1683944"/>
            <a:ext cx="3717584" cy="4889933"/>
          </a:xfrm>
          <a:prstGeom prst="rect">
            <a:avLst/>
          </a:prstGeom>
          <a:noFill/>
          <a:ln>
            <a:noFill/>
          </a:ln>
          <a:effectLst>
            <a:outerShdw blurRad="292100" rotWithShape="0" algn="tl" dir="2700000" dist="139700">
              <a:srgbClr val="333333">
                <a:alpha val="64705"/>
              </a:srgbClr>
            </a:outerShdw>
          </a:effectLst>
        </p:spPr>
      </p:pic>
      <p:sp>
        <p:nvSpPr>
          <p:cNvPr id="278" name="Google Shape;278;p12"/>
          <p:cNvSpPr txBox="1"/>
          <p:nvPr>
            <p:ph idx="1" type="body"/>
          </p:nvPr>
        </p:nvSpPr>
        <p:spPr>
          <a:xfrm>
            <a:off x="1104899" y="1683944"/>
            <a:ext cx="6106783" cy="105020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0" spcFirstLastPara="1" rIns="0" wrap="square" tIns="45700">
            <a:normAutofit/>
          </a:bodyPr>
          <a:lstStyle/>
          <a:p>
            <a:pPr indent="0" lvl="0" marL="0" rtl="0" algn="just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b="1" lang="ru-RU">
                <a:latin typeface="Cambria"/>
                <a:ea typeface="Cambria"/>
                <a:cs typeface="Cambria"/>
                <a:sym typeface="Cambria"/>
              </a:rPr>
              <a:t>Данилов А.Н. и др. Обществоведение: Учебное пособие для 9 класса. / Под ред. А.Н.Данилова. – Минск: Адука- цыя і выхаванне, 2019, §15, п. 1-2.</a:t>
            </a:r>
            <a:endParaRPr>
              <a:latin typeface="Cambria"/>
              <a:ea typeface="Cambria"/>
              <a:cs typeface="Cambria"/>
              <a:sym typeface="Cambria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2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Программа</a:t>
            </a:r>
            <a:endParaRPr sz="4000"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33" name="Google Shape;133;p2"/>
          <p:cNvSpPr txBox="1"/>
          <p:nvPr>
            <p:ph idx="1" type="body"/>
          </p:nvPr>
        </p:nvSpPr>
        <p:spPr>
          <a:xfrm>
            <a:off x="1104900" y="1600200"/>
            <a:ext cx="9982200" cy="45720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0" spcFirstLastPara="1" rIns="0" wrap="square" tIns="45700">
            <a:normAutofit/>
          </a:bodyPr>
          <a:lstStyle/>
          <a:p>
            <a:pPr indent="-228600" lvl="0" marL="2286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Char char="▪"/>
            </a:pPr>
            <a:r>
              <a:rPr lang="ru-RU">
                <a:latin typeface="Cambria"/>
                <a:ea typeface="Cambria"/>
                <a:cs typeface="Cambria"/>
                <a:sym typeface="Cambria"/>
              </a:rPr>
              <a:t>Понятие, принципы и поколения прав человека</a:t>
            </a:r>
            <a:endParaRPr>
              <a:latin typeface="Cambria"/>
              <a:ea typeface="Cambria"/>
              <a:cs typeface="Cambria"/>
              <a:sym typeface="Cambria"/>
            </a:endParaRPr>
          </a:p>
          <a:p>
            <a:pPr indent="-228600" lvl="0" marL="228600" rtl="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2000"/>
              <a:buChar char="▪"/>
            </a:pPr>
            <a:r>
              <a:rPr lang="ru-RU">
                <a:latin typeface="Cambria"/>
                <a:ea typeface="Cambria"/>
                <a:cs typeface="Cambria"/>
                <a:sym typeface="Cambria"/>
              </a:rPr>
              <a:t>Международные стандарты по защите прав человека</a:t>
            </a:r>
            <a:endParaRPr>
              <a:latin typeface="Cambria"/>
              <a:ea typeface="Cambria"/>
              <a:cs typeface="Cambria"/>
              <a:sym typeface="Cambria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3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Cambria"/>
              <a:buNone/>
            </a:pPr>
            <a:r>
              <a:rPr lang="ru-RU" sz="3600">
                <a:latin typeface="Cambria"/>
                <a:ea typeface="Cambria"/>
                <a:cs typeface="Cambria"/>
                <a:sym typeface="Cambria"/>
              </a:rPr>
              <a:t>Понятие, принципы и поколения прав человека</a:t>
            </a:r>
            <a:endParaRPr/>
          </a:p>
        </p:txBody>
      </p:sp>
      <p:grpSp>
        <p:nvGrpSpPr>
          <p:cNvPr id="140" name="Google Shape;140;p3"/>
          <p:cNvGrpSpPr/>
          <p:nvPr/>
        </p:nvGrpSpPr>
        <p:grpSpPr>
          <a:xfrm>
            <a:off x="1104900" y="1596626"/>
            <a:ext cx="9980682" cy="1163828"/>
            <a:chOff x="1846693" y="174336"/>
            <a:chExt cx="6287295" cy="731768"/>
          </a:xfrm>
        </p:grpSpPr>
        <p:sp>
          <p:nvSpPr>
            <p:cNvPr id="141" name="Google Shape;141;p3"/>
            <p:cNvSpPr/>
            <p:nvPr/>
          </p:nvSpPr>
          <p:spPr>
            <a:xfrm>
              <a:off x="1846693" y="174336"/>
              <a:ext cx="6287295" cy="731768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2" name="Google Shape;142;p3"/>
            <p:cNvSpPr txBox="1"/>
            <p:nvPr/>
          </p:nvSpPr>
          <p:spPr>
            <a:xfrm>
              <a:off x="1846693" y="174336"/>
              <a:ext cx="6287295" cy="731768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Права человека </a:t>
              </a: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- неотъемлемые, присущие каждому человеку от рождения права, вне зави- симости от его расы, цвета кожи, пола, языка, религии, политических или иных убеждений, этнического происхождения, имущественного или иного положения.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grpSp>
        <p:nvGrpSpPr>
          <p:cNvPr id="143" name="Google Shape;143;p3"/>
          <p:cNvGrpSpPr/>
          <p:nvPr/>
        </p:nvGrpSpPr>
        <p:grpSpPr>
          <a:xfrm>
            <a:off x="1168804" y="2994351"/>
            <a:ext cx="9852872" cy="3268210"/>
            <a:chOff x="63904" y="215"/>
            <a:chExt cx="9852872" cy="3268210"/>
          </a:xfrm>
        </p:grpSpPr>
        <p:sp>
          <p:nvSpPr>
            <p:cNvPr id="144" name="Google Shape;144;p3"/>
            <p:cNvSpPr/>
            <p:nvPr/>
          </p:nvSpPr>
          <p:spPr>
            <a:xfrm>
              <a:off x="63904" y="215"/>
              <a:ext cx="4495849" cy="450787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5" name="Google Shape;145;p3"/>
            <p:cNvSpPr txBox="1"/>
            <p:nvPr/>
          </p:nvSpPr>
          <p:spPr>
            <a:xfrm>
              <a:off x="77107" y="13418"/>
              <a:ext cx="4469443" cy="42438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5400" lIns="38100" spcFirstLastPara="1" rIns="38100" wrap="square" tIns="254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Принципы прав человека</a:t>
              </a:r>
              <a:endParaRPr b="1" sz="20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46" name="Google Shape;146;p3"/>
            <p:cNvSpPr/>
            <p:nvPr/>
          </p:nvSpPr>
          <p:spPr>
            <a:xfrm>
              <a:off x="513489" y="451002"/>
              <a:ext cx="449584" cy="338090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47" name="Google Shape;147;p3"/>
            <p:cNvSpPr/>
            <p:nvPr/>
          </p:nvSpPr>
          <p:spPr>
            <a:xfrm>
              <a:off x="963074" y="563699"/>
              <a:ext cx="8953702" cy="450787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8" name="Google Shape;148;p3"/>
            <p:cNvSpPr txBox="1"/>
            <p:nvPr/>
          </p:nvSpPr>
          <p:spPr>
            <a:xfrm>
              <a:off x="976277" y="576902"/>
              <a:ext cx="8927296" cy="42438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всеобщность и неотчуждаемость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49" name="Google Shape;149;p3"/>
            <p:cNvSpPr/>
            <p:nvPr/>
          </p:nvSpPr>
          <p:spPr>
            <a:xfrm>
              <a:off x="513489" y="451002"/>
              <a:ext cx="449584" cy="901575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50" name="Google Shape;150;p3"/>
            <p:cNvSpPr/>
            <p:nvPr/>
          </p:nvSpPr>
          <p:spPr>
            <a:xfrm>
              <a:off x="963074" y="1127184"/>
              <a:ext cx="8953702" cy="450787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1" name="Google Shape;151;p3"/>
            <p:cNvSpPr txBox="1"/>
            <p:nvPr/>
          </p:nvSpPr>
          <p:spPr>
            <a:xfrm>
              <a:off x="976277" y="1140387"/>
              <a:ext cx="8927296" cy="42438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взаимосвязь и неделимость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52" name="Google Shape;152;p3"/>
            <p:cNvSpPr/>
            <p:nvPr/>
          </p:nvSpPr>
          <p:spPr>
            <a:xfrm>
              <a:off x="513489" y="451002"/>
              <a:ext cx="449584" cy="1465059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53" name="Google Shape;153;p3"/>
            <p:cNvSpPr/>
            <p:nvPr/>
          </p:nvSpPr>
          <p:spPr>
            <a:xfrm>
              <a:off x="963074" y="1690668"/>
              <a:ext cx="8953702" cy="450787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4" name="Google Shape;154;p3"/>
            <p:cNvSpPr txBox="1"/>
            <p:nvPr/>
          </p:nvSpPr>
          <p:spPr>
            <a:xfrm>
              <a:off x="976277" y="1703871"/>
              <a:ext cx="8927296" cy="42438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равенство и недискриминация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55" name="Google Shape;155;p3"/>
            <p:cNvSpPr/>
            <p:nvPr/>
          </p:nvSpPr>
          <p:spPr>
            <a:xfrm>
              <a:off x="513489" y="451002"/>
              <a:ext cx="449584" cy="2028544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56" name="Google Shape;156;p3"/>
            <p:cNvSpPr/>
            <p:nvPr/>
          </p:nvSpPr>
          <p:spPr>
            <a:xfrm>
              <a:off x="963074" y="2254153"/>
              <a:ext cx="8953702" cy="450787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7" name="Google Shape;157;p3"/>
            <p:cNvSpPr txBox="1"/>
            <p:nvPr/>
          </p:nvSpPr>
          <p:spPr>
            <a:xfrm>
              <a:off x="976277" y="2267356"/>
              <a:ext cx="8927296" cy="42438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участие и включение всех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58" name="Google Shape;158;p3"/>
            <p:cNvSpPr/>
            <p:nvPr/>
          </p:nvSpPr>
          <p:spPr>
            <a:xfrm>
              <a:off x="513489" y="451002"/>
              <a:ext cx="449584" cy="2592028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59" name="Google Shape;159;p3"/>
            <p:cNvSpPr/>
            <p:nvPr/>
          </p:nvSpPr>
          <p:spPr>
            <a:xfrm>
              <a:off x="963074" y="2817638"/>
              <a:ext cx="8953702" cy="450787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0" name="Google Shape;160;p3"/>
            <p:cNvSpPr txBox="1"/>
            <p:nvPr/>
          </p:nvSpPr>
          <p:spPr>
            <a:xfrm>
              <a:off x="976277" y="2830841"/>
              <a:ext cx="8927296" cy="42438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ответственность государства за соблюдение всех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5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p4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Cambria"/>
              <a:buNone/>
            </a:pPr>
            <a:r>
              <a:rPr lang="ru-RU" sz="3600">
                <a:latin typeface="Cambria"/>
                <a:ea typeface="Cambria"/>
                <a:cs typeface="Cambria"/>
                <a:sym typeface="Cambria"/>
              </a:rPr>
              <a:t>Понятие, принципы и поколения прав человека</a:t>
            </a:r>
            <a:endParaRPr/>
          </a:p>
        </p:txBody>
      </p:sp>
      <p:graphicFrame>
        <p:nvGraphicFramePr>
          <p:cNvPr id="167" name="Google Shape;167;p4"/>
          <p:cNvGraphicFramePr/>
          <p:nvPr/>
        </p:nvGraphicFramePr>
        <p:xfrm>
          <a:off x="1104897" y="1521922"/>
          <a:ext cx="3000000" cy="3000000"/>
        </p:xfrm>
        <a:graphic>
          <a:graphicData uri="http://schemas.openxmlformats.org/drawingml/2006/table">
            <a:tbl>
              <a:tblPr firstRow="1">
                <a:noFill/>
                <a:tableStyleId>{800A061F-83D9-441C-A349-A0AFE3EEC9BA}</a:tableStyleId>
              </a:tblPr>
              <a:tblGrid>
                <a:gridCol w="1957475"/>
                <a:gridCol w="8023200"/>
              </a:tblGrid>
              <a:tr h="409375">
                <a:tc gridSpan="2"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20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Принципы прав человека</a:t>
                      </a:r>
                      <a:endParaRPr sz="2000" u="none" cap="none" strike="noStrike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151157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Права человека универсальны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Каждый имеет право пользоваться правами человека, без каких бы то ни было различий в силу расовой или этнической принадлежности, цвета ко- жи, пола, инвалидности, языка, религии, политических или иных убежде- ний, национального или социального происхождения, рождения, имущес- твенного или иного положения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94475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Права человека</a:t>
                      </a:r>
                      <a:endParaRPr/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неотъемлемы*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Права человека нельзя утратить, поскольку они имеют отношение к само- му факту человеческого существования, они присущи всем людям, имеют естественный характер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122815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Права человека</a:t>
                      </a:r>
                      <a:endParaRPr/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неделимы, взаи- мозависимы и взаимосвязаны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Различные права человека по существу связаны между собой и не могут рассматриваться по отдельности. Осуществление одного права зависит от осуществления многих других прав, и нет ни одного права, которое было</a:t>
                      </a:r>
                      <a:endParaRPr/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бы важнее остальных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</a:tbl>
          </a:graphicData>
        </a:graphic>
      </p:graphicFrame>
      <p:grpSp>
        <p:nvGrpSpPr>
          <p:cNvPr id="168" name="Google Shape;168;p4"/>
          <p:cNvGrpSpPr/>
          <p:nvPr/>
        </p:nvGrpSpPr>
        <p:grpSpPr>
          <a:xfrm>
            <a:off x="1104899" y="5745191"/>
            <a:ext cx="9980682" cy="966161"/>
            <a:chOff x="1846693" y="174336"/>
            <a:chExt cx="6287295" cy="731768"/>
          </a:xfrm>
        </p:grpSpPr>
        <p:sp>
          <p:nvSpPr>
            <p:cNvPr id="169" name="Google Shape;169;p4"/>
            <p:cNvSpPr/>
            <p:nvPr/>
          </p:nvSpPr>
          <p:spPr>
            <a:xfrm>
              <a:off x="1846693" y="174336"/>
              <a:ext cx="6287295" cy="731768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0" name="Google Shape;170;p4"/>
            <p:cNvSpPr txBox="1"/>
            <p:nvPr/>
          </p:nvSpPr>
          <p:spPr>
            <a:xfrm>
              <a:off x="1846693" y="174336"/>
              <a:ext cx="6287295" cy="731768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* </a:t>
              </a: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- действие этого принципа прав человека ограничивается или приостанавливается в случае, если кто-то признан виновным в совершении преступления и лишён свободы по приговору суда.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5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p5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Cambria"/>
              <a:buNone/>
            </a:pPr>
            <a:r>
              <a:rPr lang="ru-RU" sz="3600">
                <a:latin typeface="Cambria"/>
                <a:ea typeface="Cambria"/>
                <a:cs typeface="Cambria"/>
                <a:sym typeface="Cambria"/>
              </a:rPr>
              <a:t>Понятие, принципы и поколения прав человека</a:t>
            </a:r>
            <a:endParaRPr/>
          </a:p>
        </p:txBody>
      </p:sp>
      <p:grpSp>
        <p:nvGrpSpPr>
          <p:cNvPr id="177" name="Google Shape;177;p5"/>
          <p:cNvGrpSpPr/>
          <p:nvPr/>
        </p:nvGrpSpPr>
        <p:grpSpPr>
          <a:xfrm>
            <a:off x="1104899" y="5745191"/>
            <a:ext cx="9980682" cy="966161"/>
            <a:chOff x="1846693" y="174336"/>
            <a:chExt cx="6287295" cy="731768"/>
          </a:xfrm>
        </p:grpSpPr>
        <p:sp>
          <p:nvSpPr>
            <p:cNvPr id="178" name="Google Shape;178;p5"/>
            <p:cNvSpPr/>
            <p:nvPr/>
          </p:nvSpPr>
          <p:spPr>
            <a:xfrm>
              <a:off x="1846693" y="174336"/>
              <a:ext cx="6287295" cy="731768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9" name="Google Shape;179;p5"/>
            <p:cNvSpPr txBox="1"/>
            <p:nvPr/>
          </p:nvSpPr>
          <p:spPr>
            <a:xfrm>
              <a:off x="1846693" y="174336"/>
              <a:ext cx="6287295" cy="731768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Поколения прав человека </a:t>
              </a: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- этапы, связанные со временем признания прав человека об- ществом и включением их в конституции разных государств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graphicFrame>
        <p:nvGraphicFramePr>
          <p:cNvPr id="180" name="Google Shape;180;p5"/>
          <p:cNvGraphicFramePr/>
          <p:nvPr/>
        </p:nvGraphicFramePr>
        <p:xfrm>
          <a:off x="1104901" y="1470164"/>
          <a:ext cx="3000000" cy="3000000"/>
        </p:xfrm>
        <a:graphic>
          <a:graphicData uri="http://schemas.openxmlformats.org/drawingml/2006/table">
            <a:tbl>
              <a:tblPr firstRow="1">
                <a:noFill/>
                <a:tableStyleId>{800A061F-83D9-441C-A349-A0AFE3EEC9BA}</a:tableStyleId>
              </a:tblPr>
              <a:tblGrid>
                <a:gridCol w="3326900"/>
                <a:gridCol w="3326900"/>
                <a:gridCol w="3326900"/>
              </a:tblGrid>
              <a:tr h="655300">
                <a:tc gridSpan="3"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20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Поколения прав человека</a:t>
                      </a:r>
                      <a:endParaRPr b="1" sz="20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  <a:tc hMerge="1"/>
              </a:tr>
              <a:tr h="613300"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Первое поколение</a:t>
                      </a:r>
                      <a:endParaRPr b="1"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ED9D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Второе поколение</a:t>
                      </a:r>
                      <a:endParaRPr b="1"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ED9D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Третье поколение</a:t>
                      </a:r>
                      <a:endParaRPr b="1"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ED9D6"/>
                    </a:solidFill>
                  </a:tcPr>
                </a:tc>
              </a:tr>
              <a:tr h="1058550"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с конца XVIII в. до начала XX в.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со второй половины XIX в. до середины XX в.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вторая половина XX в.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613300"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права свободы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права равенства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права солидарности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1058550"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гражданские (личные) и политические права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социальные, экономические</a:t>
                      </a:r>
                      <a:endParaRPr/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и культурные права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коллективные права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5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p6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mbria"/>
              <a:buNone/>
            </a:pPr>
            <a:r>
              <a:rPr lang="ru-RU" sz="3200">
                <a:latin typeface="Cambria"/>
                <a:ea typeface="Cambria"/>
                <a:cs typeface="Cambria"/>
                <a:sym typeface="Cambria"/>
              </a:rPr>
              <a:t>Международные стандарты по защите прав человека</a:t>
            </a:r>
            <a:endParaRPr/>
          </a:p>
        </p:txBody>
      </p:sp>
      <p:grpSp>
        <p:nvGrpSpPr>
          <p:cNvPr id="187" name="Google Shape;187;p6"/>
          <p:cNvGrpSpPr/>
          <p:nvPr/>
        </p:nvGrpSpPr>
        <p:grpSpPr>
          <a:xfrm>
            <a:off x="1104899" y="2147977"/>
            <a:ext cx="5891124" cy="4563375"/>
            <a:chOff x="1846693" y="174336"/>
            <a:chExt cx="6287295" cy="731768"/>
          </a:xfrm>
        </p:grpSpPr>
        <p:sp>
          <p:nvSpPr>
            <p:cNvPr id="188" name="Google Shape;188;p6"/>
            <p:cNvSpPr/>
            <p:nvPr/>
          </p:nvSpPr>
          <p:spPr>
            <a:xfrm>
              <a:off x="1846693" y="174336"/>
              <a:ext cx="6287295" cy="731768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9" name="Google Shape;189;p6"/>
            <p:cNvSpPr txBox="1"/>
            <p:nvPr/>
          </p:nvSpPr>
          <p:spPr>
            <a:xfrm>
              <a:off x="1846693" y="174336"/>
              <a:ext cx="6287295" cy="731768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Но включения норм по правам человека в конституции отдельных государств оказалось недостаточно. Ярким примером этого стала политика геноцида, проводив- шаяся немецко-фашистскими захватчиками на оккупи- рованной территории. Крупнейшим на территории Бе- ларуси местом массового уничтожения людей в годы оккупации во время Второй мировой войны являлся лагерь смерти «Тростенец». По количеству жертв он занимает 4-е место после таких печально известных концентрационных лагерей в Европе, как Освенцим, Майданек и Треблинка. Поэтому возникла необходи- мость в международных соглашениях в области прав человека. После Второй мировой войны в ходе соз- дания Организации Объединённых Наций и суда над нацистскими преступниками в Нюрнберге члены меж- дународного сообщества дали торжественное обещание не допускать впредь совершения преступлений против человечности.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pic>
        <p:nvPicPr>
          <p:cNvPr descr="ÐÐ°ÑÑÐ¸Ð½ÐºÐ¸ Ð¿Ð¾ Ð·Ð°Ð¿ÑÐ¾ÑÑ &quot;Ð²ÑÐ°ÑÐ° Ð¿Ð°Ð¼ÑÑÐ¸&quot;" id="190" name="Google Shape;190;p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121507" y="1423357"/>
            <a:ext cx="3964074" cy="5288667"/>
          </a:xfrm>
          <a:prstGeom prst="rect">
            <a:avLst/>
          </a:prstGeom>
          <a:noFill/>
          <a:ln>
            <a:noFill/>
          </a:ln>
          <a:effectLst>
            <a:outerShdw blurRad="292100" rotWithShape="0" algn="tl" dir="2700000" dist="139700">
              <a:srgbClr val="333333">
                <a:alpha val="64705"/>
              </a:srgbClr>
            </a:outerShdw>
          </a:effectLst>
        </p:spPr>
      </p:pic>
      <p:sp>
        <p:nvSpPr>
          <p:cNvPr id="191" name="Google Shape;191;p6"/>
          <p:cNvSpPr txBox="1"/>
          <p:nvPr/>
        </p:nvSpPr>
        <p:spPr>
          <a:xfrm>
            <a:off x="2769079" y="1423357"/>
            <a:ext cx="4352400" cy="5850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6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Монумент «Врата памяти» в мемориальном комплексе «Тростенец»</a:t>
            </a:r>
            <a:endParaRPr sz="16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6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p7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mbria"/>
              <a:buNone/>
            </a:pPr>
            <a:r>
              <a:rPr lang="ru-RU" sz="3200">
                <a:latin typeface="Cambria"/>
                <a:ea typeface="Cambria"/>
                <a:cs typeface="Cambria"/>
                <a:sym typeface="Cambria"/>
              </a:rPr>
              <a:t>Международные стандарты по защите прав человека</a:t>
            </a:r>
            <a:endParaRPr/>
          </a:p>
        </p:txBody>
      </p:sp>
      <p:grpSp>
        <p:nvGrpSpPr>
          <p:cNvPr id="198" name="Google Shape;198;p7"/>
          <p:cNvGrpSpPr/>
          <p:nvPr/>
        </p:nvGrpSpPr>
        <p:grpSpPr>
          <a:xfrm>
            <a:off x="1104898" y="5555411"/>
            <a:ext cx="9980683" cy="1155941"/>
            <a:chOff x="1846693" y="174336"/>
            <a:chExt cx="6287295" cy="731768"/>
          </a:xfrm>
        </p:grpSpPr>
        <p:sp>
          <p:nvSpPr>
            <p:cNvPr id="199" name="Google Shape;199;p7"/>
            <p:cNvSpPr/>
            <p:nvPr/>
          </p:nvSpPr>
          <p:spPr>
            <a:xfrm>
              <a:off x="1846693" y="174336"/>
              <a:ext cx="6287295" cy="731768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0" name="Google Shape;200;p7"/>
            <p:cNvSpPr txBox="1"/>
            <p:nvPr/>
          </p:nvSpPr>
          <p:spPr>
            <a:xfrm>
              <a:off x="1846693" y="174336"/>
              <a:ext cx="6287295" cy="731768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10 декабря 1948 г.</a:t>
              </a: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 Генеральная Ассамблея Организации Объединённых Наций (ООН) приняла Всеобщую декларацию прав человека. Она была принята в качестве образца правил, которым обязаны следовать все народы и страны. И сейчас во всём мире 10 декабря отмечается как День прав человека.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sp>
        <p:nvSpPr>
          <p:cNvPr id="201" name="Google Shape;201;p7"/>
          <p:cNvSpPr txBox="1"/>
          <p:nvPr/>
        </p:nvSpPr>
        <p:spPr>
          <a:xfrm>
            <a:off x="841829" y="3071899"/>
            <a:ext cx="4352400" cy="5850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6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Принятие Генеральной ассамблеей ООН Всеобщей декларации прав человека</a:t>
            </a:r>
            <a:endParaRPr sz="16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pic>
        <p:nvPicPr>
          <p:cNvPr descr="https://www.obltv.ru/upload/iblock/8a5/svoboda.jpg" id="202" name="Google Shape;202;p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194257" y="1423357"/>
            <a:ext cx="5191167" cy="3897137"/>
          </a:xfrm>
          <a:prstGeom prst="rect">
            <a:avLst/>
          </a:prstGeom>
          <a:noFill/>
          <a:ln>
            <a:noFill/>
          </a:ln>
          <a:effectLst>
            <a:outerShdw blurRad="292100" rotWithShape="0" algn="tl" dir="2700000" dist="139700">
              <a:srgbClr val="333333">
                <a:alpha val="64705"/>
              </a:srgbClr>
            </a:outerShdw>
          </a:effectLst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7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Google Shape;208;p8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mbria"/>
              <a:buNone/>
            </a:pPr>
            <a:r>
              <a:rPr lang="ru-RU" sz="3200">
                <a:latin typeface="Cambria"/>
                <a:ea typeface="Cambria"/>
                <a:cs typeface="Cambria"/>
                <a:sym typeface="Cambria"/>
              </a:rPr>
              <a:t>Международные стандарты по защите прав человека</a:t>
            </a:r>
            <a:endParaRPr/>
          </a:p>
        </p:txBody>
      </p:sp>
      <p:grpSp>
        <p:nvGrpSpPr>
          <p:cNvPr id="209" name="Google Shape;209;p8"/>
          <p:cNvGrpSpPr/>
          <p:nvPr/>
        </p:nvGrpSpPr>
        <p:grpSpPr>
          <a:xfrm>
            <a:off x="1104899" y="4132053"/>
            <a:ext cx="6055026" cy="2579299"/>
            <a:chOff x="1846693" y="174336"/>
            <a:chExt cx="6287295" cy="731768"/>
          </a:xfrm>
        </p:grpSpPr>
        <p:sp>
          <p:nvSpPr>
            <p:cNvPr id="210" name="Google Shape;210;p8"/>
            <p:cNvSpPr/>
            <p:nvPr/>
          </p:nvSpPr>
          <p:spPr>
            <a:xfrm>
              <a:off x="1846693" y="174336"/>
              <a:ext cx="6287295" cy="731768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1" name="Google Shape;211;p8"/>
            <p:cNvSpPr txBox="1"/>
            <p:nvPr/>
          </p:nvSpPr>
          <p:spPr>
            <a:xfrm>
              <a:off x="1846693" y="174336"/>
              <a:ext cx="6287295" cy="731768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Всеобщая декларация прав человека состоит из 30 ста- тей и является основополагающим документом истори- ческой важности. В ней, впервые в истории человечества, были определены основные права человека, которые не- обходимо защищать на международном уровне. С мо- мента своего принятия в 1948 г. Декларация была пере- ведена на более чем 500 языков и послужила ориенти- ром для конституций многих государств. Идеи Всеобщей декларации прав человека нашли отражение и в Консти- туции Республики Беларусь.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sp>
        <p:nvSpPr>
          <p:cNvPr id="212" name="Google Shape;212;p8"/>
          <p:cNvSpPr txBox="1"/>
          <p:nvPr/>
        </p:nvSpPr>
        <p:spPr>
          <a:xfrm>
            <a:off x="2940111" y="1423357"/>
            <a:ext cx="4352428" cy="338554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6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Всеобщая декларация прав человека</a:t>
            </a:r>
            <a:endParaRPr sz="16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pic>
        <p:nvPicPr>
          <p:cNvPr id="213" name="Google Shape;213;p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292539" y="1423357"/>
            <a:ext cx="3793043" cy="5287995"/>
          </a:xfrm>
          <a:prstGeom prst="rect">
            <a:avLst/>
          </a:prstGeom>
          <a:noFill/>
          <a:ln>
            <a:noFill/>
          </a:ln>
          <a:effectLst>
            <a:outerShdw blurRad="292100" rotWithShape="0" algn="tl" dir="2700000" dist="139700">
              <a:srgbClr val="333333">
                <a:alpha val="64705"/>
              </a:srgbClr>
            </a:outerShdw>
          </a:effectLst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8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Google Shape;219;p9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mbria"/>
              <a:buNone/>
            </a:pPr>
            <a:r>
              <a:rPr lang="ru-RU" sz="3200">
                <a:latin typeface="Cambria"/>
                <a:ea typeface="Cambria"/>
                <a:cs typeface="Cambria"/>
                <a:sym typeface="Cambria"/>
              </a:rPr>
              <a:t>Международные стандарты по защите прав человека</a:t>
            </a:r>
            <a:endParaRPr/>
          </a:p>
        </p:txBody>
      </p:sp>
      <p:grpSp>
        <p:nvGrpSpPr>
          <p:cNvPr id="220" name="Google Shape;220;p9"/>
          <p:cNvGrpSpPr/>
          <p:nvPr/>
        </p:nvGrpSpPr>
        <p:grpSpPr>
          <a:xfrm>
            <a:off x="1104898" y="5115463"/>
            <a:ext cx="9980683" cy="1595889"/>
            <a:chOff x="1846693" y="174336"/>
            <a:chExt cx="6287295" cy="731768"/>
          </a:xfrm>
        </p:grpSpPr>
        <p:sp>
          <p:nvSpPr>
            <p:cNvPr id="221" name="Google Shape;221;p9"/>
            <p:cNvSpPr/>
            <p:nvPr/>
          </p:nvSpPr>
          <p:spPr>
            <a:xfrm>
              <a:off x="1846693" y="174336"/>
              <a:ext cx="6287295" cy="731768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2" name="Google Shape;222;p9"/>
            <p:cNvSpPr txBox="1"/>
            <p:nvPr/>
          </p:nvSpPr>
          <p:spPr>
            <a:xfrm>
              <a:off x="1846693" y="174336"/>
              <a:ext cx="6287295" cy="731768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Но Всеобщая декларация прав человека носит декларативный характер. А только одного про- возглашения прав недостаточно, чтобы они стали обязательными к исполнению. Права дол- жны быть закреплены международными договорами. Поэтому в 1966 г. Организацией Объе- динённых Наций были также приняты два пакта в области прав человека: Международный пакт о гражданских и политических правах и Международный пакт об экономических, соци- альных и культурных правах.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grpSp>
        <p:nvGrpSpPr>
          <p:cNvPr id="223" name="Google Shape;223;p9"/>
          <p:cNvGrpSpPr/>
          <p:nvPr/>
        </p:nvGrpSpPr>
        <p:grpSpPr>
          <a:xfrm>
            <a:off x="1104898" y="1431985"/>
            <a:ext cx="9980681" cy="3308668"/>
            <a:chOff x="0" y="0"/>
            <a:chExt cx="9980681" cy="3308668"/>
          </a:xfrm>
        </p:grpSpPr>
        <p:sp>
          <p:nvSpPr>
            <p:cNvPr id="224" name="Google Shape;224;p9"/>
            <p:cNvSpPr/>
            <p:nvPr/>
          </p:nvSpPr>
          <p:spPr>
            <a:xfrm>
              <a:off x="0" y="0"/>
              <a:ext cx="7636221" cy="496475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5" name="Google Shape;225;p9"/>
            <p:cNvSpPr txBox="1"/>
            <p:nvPr/>
          </p:nvSpPr>
          <p:spPr>
            <a:xfrm>
              <a:off x="14541" y="14541"/>
              <a:ext cx="7607139" cy="46739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5400" lIns="38100" spcFirstLastPara="1" rIns="38100" wrap="square" tIns="254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20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Международный билль о правах человека</a:t>
              </a:r>
              <a:endParaRPr b="1" i="0" sz="20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26" name="Google Shape;226;p9"/>
            <p:cNvSpPr/>
            <p:nvPr/>
          </p:nvSpPr>
          <p:spPr>
            <a:xfrm>
              <a:off x="763622" y="496475"/>
              <a:ext cx="764710" cy="594094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27" name="Google Shape;227;p9"/>
            <p:cNvSpPr/>
            <p:nvPr/>
          </p:nvSpPr>
          <p:spPr>
            <a:xfrm>
              <a:off x="1528332" y="718213"/>
              <a:ext cx="8452349" cy="744713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8" name="Google Shape;228;p9"/>
            <p:cNvSpPr txBox="1"/>
            <p:nvPr/>
          </p:nvSpPr>
          <p:spPr>
            <a:xfrm>
              <a:off x="1550144" y="740025"/>
              <a:ext cx="8408725" cy="70108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Всеобщая декларация прав человека, принятая Генеральной Ассамблеей ООН </a:t>
              </a: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10 декабря 1948 г.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29" name="Google Shape;229;p9"/>
            <p:cNvSpPr/>
            <p:nvPr/>
          </p:nvSpPr>
          <p:spPr>
            <a:xfrm>
              <a:off x="763622" y="496475"/>
              <a:ext cx="764257" cy="1508294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30" name="Google Shape;230;p9"/>
            <p:cNvSpPr/>
            <p:nvPr/>
          </p:nvSpPr>
          <p:spPr>
            <a:xfrm>
              <a:off x="1527879" y="1632170"/>
              <a:ext cx="8452802" cy="745199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1" name="Google Shape;231;p9"/>
            <p:cNvSpPr txBox="1"/>
            <p:nvPr/>
          </p:nvSpPr>
          <p:spPr>
            <a:xfrm>
              <a:off x="1549705" y="1653996"/>
              <a:ext cx="8409150" cy="701547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Международный пакт о гражданских и политических правах, принятый под эгидой ООН </a:t>
              </a: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16 декабря 1966 г.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32" name="Google Shape;232;p9"/>
            <p:cNvSpPr/>
            <p:nvPr/>
          </p:nvSpPr>
          <p:spPr>
            <a:xfrm>
              <a:off x="763622" y="496475"/>
              <a:ext cx="764257" cy="2439593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33" name="Google Shape;233;p9"/>
            <p:cNvSpPr/>
            <p:nvPr/>
          </p:nvSpPr>
          <p:spPr>
            <a:xfrm>
              <a:off x="1527879" y="2563469"/>
              <a:ext cx="8452802" cy="745199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4" name="Google Shape;234;p9"/>
            <p:cNvSpPr txBox="1"/>
            <p:nvPr/>
          </p:nvSpPr>
          <p:spPr>
            <a:xfrm>
              <a:off x="1549705" y="2585295"/>
              <a:ext cx="8409150" cy="701547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mbria"/>
                <a:buNone/>
              </a:pPr>
              <a:r>
                <a:rPr b="0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Международный пакт об экономических, социальных и культурных правах, принятый под эгидой ООН </a:t>
              </a: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16 декабря 1966 г.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xmlns:r="http://schemas.openxmlformats.org/officeDocument/2006/relationships" name="Тема Office">
  <a:themeElements>
    <a:clrScheme name="Academic Literature">
      <a:dk1>
        <a:srgbClr val="514843"/>
      </a:dk1>
      <a:lt1>
        <a:srgbClr val="FFFFFF"/>
      </a:lt1>
      <a:dk2>
        <a:srgbClr val="000000"/>
      </a:dk2>
      <a:lt2>
        <a:srgbClr val="FFFFF3"/>
      </a:lt2>
      <a:accent1>
        <a:srgbClr val="514843"/>
      </a:accent1>
      <a:accent2>
        <a:srgbClr val="6D7D66"/>
      </a:accent2>
      <a:accent3>
        <a:srgbClr val="525A6A"/>
      </a:accent3>
      <a:accent4>
        <a:srgbClr val="827266"/>
      </a:accent4>
      <a:accent5>
        <a:srgbClr val="AE9A7E"/>
      </a:accent5>
      <a:accent6>
        <a:srgbClr val="A8A39E"/>
      </a:accent6>
      <a:hlink>
        <a:srgbClr val="59704F"/>
      </a:hlink>
      <a:folHlink>
        <a:srgbClr val="A8A39E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Научная литература 16 х 9">
  <a:themeElements>
    <a:clrScheme name="Academic Literature">
      <a:dk1>
        <a:srgbClr val="514843"/>
      </a:dk1>
      <a:lt1>
        <a:srgbClr val="FFFFFF"/>
      </a:lt1>
      <a:dk2>
        <a:srgbClr val="000000"/>
      </a:dk2>
      <a:lt2>
        <a:srgbClr val="FFFFF3"/>
      </a:lt2>
      <a:accent1>
        <a:srgbClr val="514843"/>
      </a:accent1>
      <a:accent2>
        <a:srgbClr val="6D7D66"/>
      </a:accent2>
      <a:accent3>
        <a:srgbClr val="525A6A"/>
      </a:accent3>
      <a:accent4>
        <a:srgbClr val="827266"/>
      </a:accent4>
      <a:accent5>
        <a:srgbClr val="AE9A7E"/>
      </a:accent5>
      <a:accent6>
        <a:srgbClr val="A8A39E"/>
      </a:accent6>
      <a:hlink>
        <a:srgbClr val="59704F"/>
      </a:hlink>
      <a:folHlink>
        <a:srgbClr val="A8A39E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2014-04-17T22:28:38Z</dcterms:created>
  <dc:creator>Ситник П.В.</dc:creator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Автор">
    <vt:lpwstr>Ситник П.В.</vt:lpwstr>
  </property>
  <property fmtid="{D5CDD505-2E9C-101B-9397-08002B2CF9AE}" pid="3" name="Дата создания">
    <vt:lpwstr>20.04.2024</vt:lpwstr>
  </property>
</Properties>
</file>