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31" roundtripDataSignature="AMtx7mjqpPtZyS/PjA94ceT4izHMq5ElM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5E8DAFF-2714-4C4F-94D3-A316D0B5B2C3}">
  <a:tblStyle styleId="{75E8DAFF-2714-4C4F-94D3-A316D0B5B2C3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customschemas.google.com/relationships/presentationmetadata" Target="metadata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32bc298649f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72" name="Google Shape;272;g32bc298649f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32bc298649f_0_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78" name="Google Shape;278;g32bc298649f_0_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4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4" name="Google Shape;284;p4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4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4" name="Google Shape;294;p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5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14" name="Google Shape;314;p5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5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20" name="Google Shape;320;p5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5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28" name="Google Shape;328;p5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5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51" name="Google Shape;351;p5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5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65" name="Google Shape;365;p5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5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01" name="Google Shape;401;p5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5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30" name="Google Shape;430;p5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5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50" name="Google Shape;450;p5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5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67" name="Google Shape;467;p5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5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76" name="Google Shape;476;p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p6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3" name="Google Shape;483;p6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84" name="Google Shape;484;p6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4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6" name="Google Shape;136;p4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4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1" name="Google Shape;171;p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4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9" name="Google Shape;209;p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4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5" name="Google Shape;215;p4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4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1" name="Google Shape;221;p4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4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4" name="Google Shape;244;p4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4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2" name="Google Shape;252;p4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27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27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27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27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27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27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27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7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7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27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36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36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3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3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7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3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8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8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3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38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38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38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8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Рисунок с подписью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1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0" name="Google Shape;40;p61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000"/>
            </a:lvl9pPr>
          </a:lstStyle>
          <a:p/>
        </p:txBody>
      </p:sp>
      <p:sp>
        <p:nvSpPr>
          <p:cNvPr id="41" name="Google Shape;41;p6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0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30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30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0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9" name="Google Shape;49;p3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3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3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2" name="Google Shape;52;p3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31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55" name="Google Shape;55;p31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56" name="Google Shape;56;p31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57" name="Google Shape;57;p31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58" name="Google Shape;58;p31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9" name="Google Shape;59;p31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0" name="Google Shape;60;p31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1" name="Google Shape;61;p31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2" name="Google Shape;62;p31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31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4" name="Google Shape;64;p3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3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3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67" name="Google Shape;67;p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2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1" name="Google Shape;71;p32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2" name="Google Shape;72;p3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3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3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33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8" name="Google Shape;78;p33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9" name="Google Shape;79;p33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0" name="Google Shape;80;p33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1" name="Google Shape;81;p3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3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3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3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3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3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26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26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26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26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g"/><Relationship Id="rId4" Type="http://schemas.openxmlformats.org/officeDocument/2006/relationships/image" Target="../media/image8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5.png"/><Relationship Id="rId4" Type="http://schemas.openxmlformats.org/officeDocument/2006/relationships/image" Target="../media/image12.png"/><Relationship Id="rId5" Type="http://schemas.openxmlformats.org/officeDocument/2006/relationships/image" Target="../media/image10.png"/><Relationship Id="rId6" Type="http://schemas.openxmlformats.org/officeDocument/2006/relationships/image" Target="../media/image7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1065229" y="2592151"/>
            <a:ext cx="5773722" cy="148022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Правовые основы международных отношений</a:t>
            </a:r>
            <a:endParaRPr b="1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1074675" y="4281583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33925" y="715650"/>
            <a:ext cx="895420" cy="70784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55</a:t>
            </a:r>
            <a:endParaRPr b="1" i="0" sz="40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2025</a:t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https://quizizz.com/_media/quizzes/252bd8af-5082-448c-9fb7-64bd150438ea_900_900"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8597" r="32196" t="0"/>
          <a:stretch/>
        </p:blipFill>
        <p:spPr>
          <a:xfrm>
            <a:off x="6968247" y="1303407"/>
            <a:ext cx="5223753" cy="42202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32bc298649f_0_0"/>
          <p:cNvSpPr txBox="1"/>
          <p:nvPr>
            <p:ph type="title"/>
          </p:nvPr>
        </p:nvSpPr>
        <p:spPr>
          <a:xfrm>
            <a:off x="1104900" y="76200"/>
            <a:ext cx="9980700" cy="1097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0"/>
              </a:srgbClr>
            </a:outerShdw>
          </a:effectLst>
        </p:spPr>
        <p:txBody>
          <a:bodyPr anchorCtr="0" anchor="b" bIns="45700" lIns="0" spcFirstLastPara="1" rIns="0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900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Кризисные процессы в сфере международного права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75" name="Google Shape;275;g32bc298649f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5625" y="1405975"/>
            <a:ext cx="10378749" cy="537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32bc298649f_0_10"/>
          <p:cNvSpPr txBox="1"/>
          <p:nvPr>
            <p:ph type="title"/>
          </p:nvPr>
        </p:nvSpPr>
        <p:spPr>
          <a:xfrm>
            <a:off x="1104900" y="76200"/>
            <a:ext cx="9980700" cy="1097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0"/>
              </a:srgbClr>
            </a:outerShdw>
          </a:effectLst>
        </p:spPr>
        <p:txBody>
          <a:bodyPr anchorCtr="0" anchor="b" bIns="45700" lIns="0" spcFirstLastPara="1" rIns="0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900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Кризисные процессы в сфере международного права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81" name="Google Shape;281;g32bc298649f_0_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0350" y="1478100"/>
            <a:ext cx="10205987" cy="537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4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Функции международного гуманитарного права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87" name="Google Shape;287;p48"/>
          <p:cNvGrpSpPr/>
          <p:nvPr/>
        </p:nvGrpSpPr>
        <p:grpSpPr>
          <a:xfrm>
            <a:off x="1957205" y="1592548"/>
            <a:ext cx="8057071" cy="562675"/>
            <a:chOff x="67" y="2742038"/>
            <a:chExt cx="4010278" cy="2634131"/>
          </a:xfrm>
        </p:grpSpPr>
        <p:sp>
          <p:nvSpPr>
            <p:cNvPr id="288" name="Google Shape;288;p48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48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Международное гуманитарное право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совокупность принципов и правовых норм, применяемых в вооружённых конфликтах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descr="http://profil.adu.by/pluginfile.php/6235/mod_book/chapter/19691/%D0%93%D0%BB%D0%BE%D0%B1%D0%B0%D0%BB%D1%8C%D0%BD%D0%B0%D1%8F%20%D0%BA%D0%B0%D1%80%D1%82%D0%B0%20%D0%BA%D0%BE%D0%BD%D1%84%D0%BB%D0%B8%D0%BA%D1%82%D0%BE%D0%B2%20%D0%B2%20%D0%BC%D0%B8%D1%80%D0%B5%282021%29.jpg" id="290" name="Google Shape;290;p48"/>
          <p:cNvPicPr preferRelativeResize="0"/>
          <p:nvPr/>
        </p:nvPicPr>
        <p:blipFill rotWithShape="1">
          <a:blip r:embed="rId3">
            <a:alphaModFix/>
          </a:blip>
          <a:srcRect b="2335" l="1581" r="1513" t="12679"/>
          <a:stretch/>
        </p:blipFill>
        <p:spPr>
          <a:xfrm>
            <a:off x="2427646" y="2552159"/>
            <a:ext cx="7384212" cy="3545457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91" name="Google Shape;291;p48"/>
          <p:cNvSpPr txBox="1"/>
          <p:nvPr/>
        </p:nvSpPr>
        <p:spPr>
          <a:xfrm>
            <a:off x="2427646" y="6175132"/>
            <a:ext cx="7384212" cy="50875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Глобальная карта конфликтов в мире (2021 г.)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4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Функции международного гуманитарного права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97" name="Google Shape;297;p49"/>
          <p:cNvGrpSpPr/>
          <p:nvPr/>
        </p:nvGrpSpPr>
        <p:grpSpPr>
          <a:xfrm>
            <a:off x="1812348" y="2491996"/>
            <a:ext cx="8565784" cy="2760458"/>
            <a:chOff x="4435" y="1065359"/>
            <a:chExt cx="8565784" cy="2760458"/>
          </a:xfrm>
        </p:grpSpPr>
        <p:sp>
          <p:nvSpPr>
            <p:cNvPr id="298" name="Google Shape;298;p49"/>
            <p:cNvSpPr/>
            <p:nvPr/>
          </p:nvSpPr>
          <p:spPr>
            <a:xfrm>
              <a:off x="4287328" y="1990390"/>
              <a:ext cx="3357861" cy="38851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9" name="Google Shape;299;p49"/>
            <p:cNvSpPr/>
            <p:nvPr/>
          </p:nvSpPr>
          <p:spPr>
            <a:xfrm>
              <a:off x="4287328" y="1990390"/>
              <a:ext cx="1119287" cy="38851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0" name="Google Shape;300;p49"/>
            <p:cNvSpPr/>
            <p:nvPr/>
          </p:nvSpPr>
          <p:spPr>
            <a:xfrm>
              <a:off x="3168040" y="1990390"/>
              <a:ext cx="1119287" cy="38851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1" name="Google Shape;301;p49"/>
            <p:cNvSpPr/>
            <p:nvPr/>
          </p:nvSpPr>
          <p:spPr>
            <a:xfrm>
              <a:off x="929466" y="1990390"/>
              <a:ext cx="3357861" cy="38851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2" name="Google Shape;302;p49"/>
            <p:cNvSpPr/>
            <p:nvPr/>
          </p:nvSpPr>
          <p:spPr>
            <a:xfrm>
              <a:off x="2044461" y="1065359"/>
              <a:ext cx="4485733" cy="92503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49"/>
            <p:cNvSpPr txBox="1"/>
            <p:nvPr/>
          </p:nvSpPr>
          <p:spPr>
            <a:xfrm>
              <a:off x="2044461" y="1065359"/>
              <a:ext cx="4485733" cy="92503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Принципы международного гуманитарного права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4" name="Google Shape;304;p49"/>
            <p:cNvSpPr/>
            <p:nvPr/>
          </p:nvSpPr>
          <p:spPr>
            <a:xfrm>
              <a:off x="4435" y="2378903"/>
              <a:ext cx="1850061" cy="144691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49"/>
            <p:cNvSpPr txBox="1"/>
            <p:nvPr/>
          </p:nvSpPr>
          <p:spPr>
            <a:xfrm>
              <a:off x="4435" y="2378903"/>
              <a:ext cx="1850061" cy="14469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гуманизм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6" name="Google Shape;306;p49"/>
            <p:cNvSpPr/>
            <p:nvPr/>
          </p:nvSpPr>
          <p:spPr>
            <a:xfrm>
              <a:off x="2243009" y="2378903"/>
              <a:ext cx="1850061" cy="144691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49"/>
            <p:cNvSpPr txBox="1"/>
            <p:nvPr/>
          </p:nvSpPr>
          <p:spPr>
            <a:xfrm>
              <a:off x="2243009" y="2378903"/>
              <a:ext cx="1850061" cy="14469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проведение различия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8" name="Google Shape;308;p49"/>
            <p:cNvSpPr/>
            <p:nvPr/>
          </p:nvSpPr>
          <p:spPr>
            <a:xfrm>
              <a:off x="4481584" y="2378903"/>
              <a:ext cx="1850061" cy="144691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49"/>
            <p:cNvSpPr txBox="1"/>
            <p:nvPr/>
          </p:nvSpPr>
          <p:spPr>
            <a:xfrm>
              <a:off x="4481584" y="2378903"/>
              <a:ext cx="1850061" cy="14469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соразмерность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0" name="Google Shape;310;p49"/>
            <p:cNvSpPr/>
            <p:nvPr/>
          </p:nvSpPr>
          <p:spPr>
            <a:xfrm>
              <a:off x="6720158" y="2378903"/>
              <a:ext cx="1850061" cy="144691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49"/>
            <p:cNvSpPr txBox="1"/>
            <p:nvPr/>
          </p:nvSpPr>
          <p:spPr>
            <a:xfrm>
              <a:off x="6720158" y="2378903"/>
              <a:ext cx="1850061" cy="14469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гуманное обращение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5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Функции международного гуманитарного права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17" name="Google Shape;317;p50"/>
          <p:cNvGraphicFramePr/>
          <p:nvPr/>
        </p:nvGraphicFramePr>
        <p:xfrm>
          <a:off x="1104900" y="149127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{75E8DAFF-2714-4C4F-94D3-A316D0B5B2C3}</a:tableStyleId>
              </a:tblPr>
              <a:tblGrid>
                <a:gridCol w="2438700"/>
                <a:gridCol w="7541975"/>
              </a:tblGrid>
              <a:tr h="430875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lt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Принципы международного гуманитарного права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 hMerge="1"/>
              </a:tr>
              <a:tr h="698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Гуманизм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Стороны вооружённого конфликта должны предпринимать действия, чтобы сократить вызываемые войной страдания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349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Проведение разли- чия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Нападения могут быть направлены лишь против лиц, входящих в сос- тав военных формирований, и не могут быть направлены против гражданских лиц и объектов. Дети пользуются особой защитой, даже если принимают участие в боевых действиях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2926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Соразмерность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Недопустимо причинение излишних страданий и чрезмерных пов- реждений, не оправданных военной необходимостью. Запрещено при- менение ядов и химического оружия, биологического оружия, раз- рывных пуль, мин-ловушек, ослепляющего лазерного оружия и др.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2926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Гуманное обраще- ние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Запрещается применение пыток и телесных наказаний, причинение увечий, проведение научных, медицинских или биологических экспе- риментов, использование «живых» щитов и др. Справедливое судеб- ное разбирательство для военных преступников.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5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Функции международного гуманитарного права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23" name="Google Shape;323;p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28501" y="2389718"/>
            <a:ext cx="6379826" cy="4080295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24" name="Google Shape;324;p51"/>
          <p:cNvSpPr txBox="1"/>
          <p:nvPr/>
        </p:nvSpPr>
        <p:spPr>
          <a:xfrm>
            <a:off x="1818448" y="1397346"/>
            <a:ext cx="8799932" cy="923361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1863 г.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 Женеве было основано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Международное движение Красного Креста и Красного Полумесяца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. Сегодня это глобальная гуманитарная сеть, объединяю- щая миллионы сотрудников и  волонтёров по всему миру.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25" name="Google Shape;325;p51"/>
          <p:cNvSpPr txBox="1"/>
          <p:nvPr/>
        </p:nvSpPr>
        <p:spPr>
          <a:xfrm>
            <a:off x="2853618" y="6470013"/>
            <a:ext cx="6735864" cy="38798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Штаб-квартира Международного Комитета Красного Креста в Женеве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5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Функции международного гуманитарного права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31" name="Google Shape;331;p52"/>
          <p:cNvGrpSpPr/>
          <p:nvPr/>
        </p:nvGrpSpPr>
        <p:grpSpPr>
          <a:xfrm>
            <a:off x="1808488" y="1553920"/>
            <a:ext cx="8573504" cy="4919900"/>
            <a:chOff x="575" y="291875"/>
            <a:chExt cx="8573504" cy="4919900"/>
          </a:xfrm>
        </p:grpSpPr>
        <p:sp>
          <p:nvSpPr>
            <p:cNvPr id="332" name="Google Shape;332;p52"/>
            <p:cNvSpPr/>
            <p:nvPr/>
          </p:nvSpPr>
          <p:spPr>
            <a:xfrm>
              <a:off x="4287328" y="1545312"/>
              <a:ext cx="3033315" cy="52644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3" name="Google Shape;333;p52"/>
            <p:cNvSpPr/>
            <p:nvPr/>
          </p:nvSpPr>
          <p:spPr>
            <a:xfrm>
              <a:off x="4241608" y="3431896"/>
              <a:ext cx="91440" cy="52644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4" name="Google Shape;334;p52"/>
            <p:cNvSpPr/>
            <p:nvPr/>
          </p:nvSpPr>
          <p:spPr>
            <a:xfrm>
              <a:off x="4241608" y="1545312"/>
              <a:ext cx="91440" cy="52644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5" name="Google Shape;335;p52"/>
            <p:cNvSpPr/>
            <p:nvPr/>
          </p:nvSpPr>
          <p:spPr>
            <a:xfrm>
              <a:off x="1208292" y="3431896"/>
              <a:ext cx="91440" cy="52644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6" name="Google Shape;336;p52"/>
            <p:cNvSpPr/>
            <p:nvPr/>
          </p:nvSpPr>
          <p:spPr>
            <a:xfrm>
              <a:off x="1254012" y="1545312"/>
              <a:ext cx="3033315" cy="52644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7" name="Google Shape;337;p52"/>
            <p:cNvSpPr/>
            <p:nvPr/>
          </p:nvSpPr>
          <p:spPr>
            <a:xfrm>
              <a:off x="1248196" y="291875"/>
              <a:ext cx="6078263" cy="125343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52"/>
            <p:cNvSpPr txBox="1"/>
            <p:nvPr/>
          </p:nvSpPr>
          <p:spPr>
            <a:xfrm>
              <a:off x="1248196" y="291875"/>
              <a:ext cx="6078263" cy="12534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Составные части (структуры) Международного движения Красного Креста и Красного Полумесяца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9" name="Google Shape;339;p52"/>
            <p:cNvSpPr/>
            <p:nvPr/>
          </p:nvSpPr>
          <p:spPr>
            <a:xfrm>
              <a:off x="575" y="2071755"/>
              <a:ext cx="2506872" cy="136014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52"/>
            <p:cNvSpPr txBox="1"/>
            <p:nvPr/>
          </p:nvSpPr>
          <p:spPr>
            <a:xfrm>
              <a:off x="575" y="2071755"/>
              <a:ext cx="2506872" cy="13601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Международный комитет Красного Креста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1" name="Google Shape;341;p52"/>
            <p:cNvSpPr/>
            <p:nvPr/>
          </p:nvSpPr>
          <p:spPr>
            <a:xfrm>
              <a:off x="575" y="3958339"/>
              <a:ext cx="2506872" cy="125343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52"/>
            <p:cNvSpPr txBox="1"/>
            <p:nvPr/>
          </p:nvSpPr>
          <p:spPr>
            <a:xfrm>
              <a:off x="575" y="3958339"/>
              <a:ext cx="2506872" cy="12534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помощь и защита жертвам войн и конфликтов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3" name="Google Shape;343;p52"/>
            <p:cNvSpPr/>
            <p:nvPr/>
          </p:nvSpPr>
          <p:spPr>
            <a:xfrm>
              <a:off x="3033891" y="2071755"/>
              <a:ext cx="2506872" cy="136014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52"/>
            <p:cNvSpPr txBox="1"/>
            <p:nvPr/>
          </p:nvSpPr>
          <p:spPr>
            <a:xfrm>
              <a:off x="3033891" y="2071755"/>
              <a:ext cx="2506872" cy="13601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Международная Федерация обществ Красного Креста и Красного Полумесяца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5" name="Google Shape;345;p52"/>
            <p:cNvSpPr/>
            <p:nvPr/>
          </p:nvSpPr>
          <p:spPr>
            <a:xfrm>
              <a:off x="3033891" y="3958339"/>
              <a:ext cx="2506872" cy="125343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52"/>
            <p:cNvSpPr txBox="1"/>
            <p:nvPr/>
          </p:nvSpPr>
          <p:spPr>
            <a:xfrm>
              <a:off x="3033891" y="3958339"/>
              <a:ext cx="2506872" cy="12534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помощь в случае катастроф и чрезвычайных ситуаций в мирное время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7" name="Google Shape;347;p52"/>
            <p:cNvSpPr/>
            <p:nvPr/>
          </p:nvSpPr>
          <p:spPr>
            <a:xfrm>
              <a:off x="6067207" y="2071755"/>
              <a:ext cx="2506872" cy="136014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52"/>
            <p:cNvSpPr txBox="1"/>
            <p:nvPr/>
          </p:nvSpPr>
          <p:spPr>
            <a:xfrm>
              <a:off x="6067207" y="2071755"/>
              <a:ext cx="2506872" cy="13601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Национальные общества Красного Креста и Красного Полумесяца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5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Функции международного гуманитарного права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54" name="Google Shape;354;p53"/>
          <p:cNvSpPr txBox="1"/>
          <p:nvPr/>
        </p:nvSpPr>
        <p:spPr>
          <a:xfrm>
            <a:off x="1699012" y="4531969"/>
            <a:ext cx="1889185" cy="38798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Красный крест</a:t>
            </a:r>
            <a:endParaRPr/>
          </a:p>
        </p:txBody>
      </p:sp>
      <p:pic>
        <p:nvPicPr>
          <p:cNvPr descr="Ð²ÐµÐºÑÐ¾ÑÐ½ÑÐ¹ Ð»Ð¾Ð³Ð¾ÑÐ¸Ð¿ ÑÐºÐ°ÑÐ°ÑÑ Ð±ÐµÑÐ¿Ð»Ð°ÑÐ½Ð¾ - ÐÑÐ°ÑÐ°ÑÐ¸Ñ ÐÐ¶Ð°Ð½Ð°ÑÐ° ÐÐ°ÑÑÐ¸ Ð ÐÐ½Ð´Ð¸Ð¸  ÐÐ¾Ð¼Ð¿ÑÑÑÐµÑÐ½ÑÐµ ÐÐºÐ¾Ð½ÐºÐ¸ ÐÐ±Ð¾Ð¸ ÐÐ»Ñ Ð Ð°Ð±Ð¾ÑÐµÐ³Ð¾ Ð¡ÑÐ¾Ð»Ð° - Ð¿ÐµÑÐµÐ¿Ð¾Ð½ÑÐ°ÑÑÐµ" id="355" name="Google Shape;355;p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53888" y="3720230"/>
            <a:ext cx="2343150" cy="234315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id="356" name="Google Shape;356;p5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757141" y="3716141"/>
            <a:ext cx="2659512" cy="234724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descr="ÐÐÐÐÐÐÐ ÐÐÐ¨ÐÐÐ Ð­ÐÐ¡ÐÐ£Ð Ð¡ÐÐÐÐÐ: ÐÐ±ÑÐµÑÑÐ²Ð¾ ÐÑÐ°ÑÐ½Ð¾Ð³Ð¾ ÐÑÐµÑÑÐ°" id="357" name="Google Shape;357;p5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491979" y="2179464"/>
            <a:ext cx="2303253" cy="2348416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descr="ÐÐµÐ»Ð¾ÑÑÑÑÐºÐ¸Ð¹ ÐÑÐ°ÑÐ½ÑÐ¹ ÐÑÐµÑÑ â ÐÐ¸ÐºÐ¸Ð¿ÐµÐ´Ð¸Ñ" id="358" name="Google Shape;358;p5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708568" y="2174199"/>
            <a:ext cx="2642618" cy="234782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59" name="Google Shape;359;p53"/>
          <p:cNvSpPr txBox="1"/>
          <p:nvPr/>
        </p:nvSpPr>
        <p:spPr>
          <a:xfrm>
            <a:off x="2578608" y="1288882"/>
            <a:ext cx="6735864" cy="38798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Символы Международного движения Красного Креста и Красного Полумесяца</a:t>
            </a:r>
            <a:endParaRPr/>
          </a:p>
        </p:txBody>
      </p:sp>
      <p:sp>
        <p:nvSpPr>
          <p:cNvPr id="360" name="Google Shape;360;p53"/>
          <p:cNvSpPr txBox="1"/>
          <p:nvPr/>
        </p:nvSpPr>
        <p:spPr>
          <a:xfrm>
            <a:off x="3680870" y="6018833"/>
            <a:ext cx="2076271" cy="83916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Красный полумесяц (для мусульманских стран)</a:t>
            </a:r>
            <a:endParaRPr/>
          </a:p>
        </p:txBody>
      </p:sp>
      <p:sp>
        <p:nvSpPr>
          <p:cNvPr id="361" name="Google Shape;361;p53"/>
          <p:cNvSpPr txBox="1"/>
          <p:nvPr/>
        </p:nvSpPr>
        <p:spPr>
          <a:xfrm>
            <a:off x="5725210" y="6018833"/>
            <a:ext cx="2763271" cy="83916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Красный кристалл (религиозно нейтральный; введён в 2005 г.)</a:t>
            </a:r>
            <a:endParaRPr/>
          </a:p>
        </p:txBody>
      </p:sp>
      <p:sp>
        <p:nvSpPr>
          <p:cNvPr id="362" name="Google Shape;362;p53"/>
          <p:cNvSpPr txBox="1"/>
          <p:nvPr/>
        </p:nvSpPr>
        <p:spPr>
          <a:xfrm>
            <a:off x="8085284" y="4479500"/>
            <a:ext cx="2032811" cy="81711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Белорусское Общество Красного Креста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5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Функции международного гуманитарного права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68" name="Google Shape;368;p54"/>
          <p:cNvGrpSpPr/>
          <p:nvPr/>
        </p:nvGrpSpPr>
        <p:grpSpPr>
          <a:xfrm>
            <a:off x="1922886" y="1462950"/>
            <a:ext cx="8051089" cy="5152392"/>
            <a:chOff x="360987" y="4912"/>
            <a:chExt cx="8051089" cy="5152392"/>
          </a:xfrm>
        </p:grpSpPr>
        <p:sp>
          <p:nvSpPr>
            <p:cNvPr id="369" name="Google Shape;369;p54"/>
            <p:cNvSpPr/>
            <p:nvPr/>
          </p:nvSpPr>
          <p:spPr>
            <a:xfrm>
              <a:off x="360987" y="2117409"/>
              <a:ext cx="4156754" cy="92739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54"/>
            <p:cNvSpPr txBox="1"/>
            <p:nvPr/>
          </p:nvSpPr>
          <p:spPr>
            <a:xfrm>
              <a:off x="360987" y="2117409"/>
              <a:ext cx="4156754" cy="9273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Принципы деятельности Движения Красного Креста и Красного Полумесяца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1" name="Google Shape;371;p54"/>
            <p:cNvSpPr/>
            <p:nvPr/>
          </p:nvSpPr>
          <p:spPr>
            <a:xfrm rot="-4616685">
              <a:off x="3623723" y="1444690"/>
              <a:ext cx="2309797" cy="22741"/>
            </a:xfrm>
            <a:custGeom>
              <a:rect b="b" l="l" r="r" t="t"/>
              <a:pathLst>
                <a:path extrusionOk="0" h="120000" w="120000">
                  <a:moveTo>
                    <a:pt x="0" y="59997"/>
                  </a:moveTo>
                  <a:lnTo>
                    <a:pt x="120000" y="59997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" name="Google Shape;372;p54"/>
            <p:cNvSpPr txBox="1"/>
            <p:nvPr/>
          </p:nvSpPr>
          <p:spPr>
            <a:xfrm rot="-9233370">
              <a:off x="4720877" y="1398316"/>
              <a:ext cx="115489" cy="1154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" name="Google Shape;373;p54"/>
            <p:cNvSpPr/>
            <p:nvPr/>
          </p:nvSpPr>
          <p:spPr>
            <a:xfrm>
              <a:off x="5039503" y="4912"/>
              <a:ext cx="3372573" cy="65220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" name="Google Shape;374;p54"/>
            <p:cNvSpPr txBox="1"/>
            <p:nvPr/>
          </p:nvSpPr>
          <p:spPr>
            <a:xfrm>
              <a:off x="5039503" y="4912"/>
              <a:ext cx="3372573" cy="6522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гуманность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5" name="Google Shape;375;p54"/>
            <p:cNvSpPr/>
            <p:nvPr/>
          </p:nvSpPr>
          <p:spPr>
            <a:xfrm rot="-4249260">
              <a:off x="3984515" y="1819706"/>
              <a:ext cx="1588214" cy="22741"/>
            </a:xfrm>
            <a:custGeom>
              <a:rect b="b" l="l" r="r" t="t"/>
              <a:pathLst>
                <a:path extrusionOk="0" h="120000" w="120000">
                  <a:moveTo>
                    <a:pt x="0" y="59997"/>
                  </a:moveTo>
                  <a:lnTo>
                    <a:pt x="120000" y="59997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54"/>
            <p:cNvSpPr txBox="1"/>
            <p:nvPr/>
          </p:nvSpPr>
          <p:spPr>
            <a:xfrm rot="-8498520">
              <a:off x="4738917" y="1791371"/>
              <a:ext cx="79410" cy="794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" name="Google Shape;377;p54"/>
            <p:cNvSpPr/>
            <p:nvPr/>
          </p:nvSpPr>
          <p:spPr>
            <a:xfrm>
              <a:off x="5039503" y="754944"/>
              <a:ext cx="3372573" cy="65220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" name="Google Shape;378;p54"/>
            <p:cNvSpPr txBox="1"/>
            <p:nvPr/>
          </p:nvSpPr>
          <p:spPr>
            <a:xfrm>
              <a:off x="5039503" y="754944"/>
              <a:ext cx="3372573" cy="6522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беспристрастность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9" name="Google Shape;379;p54"/>
            <p:cNvSpPr/>
            <p:nvPr/>
          </p:nvSpPr>
          <p:spPr>
            <a:xfrm rot="-3310531">
              <a:off x="4321790" y="2194722"/>
              <a:ext cx="913664" cy="22741"/>
            </a:xfrm>
            <a:custGeom>
              <a:rect b="b" l="l" r="r" t="t"/>
              <a:pathLst>
                <a:path extrusionOk="0" h="120000" w="120000">
                  <a:moveTo>
                    <a:pt x="0" y="59997"/>
                  </a:moveTo>
                  <a:lnTo>
                    <a:pt x="120000" y="59997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54"/>
            <p:cNvSpPr txBox="1"/>
            <p:nvPr/>
          </p:nvSpPr>
          <p:spPr>
            <a:xfrm rot="-6621062">
              <a:off x="4755780" y="2183251"/>
              <a:ext cx="45683" cy="4568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" name="Google Shape;381;p54"/>
            <p:cNvSpPr/>
            <p:nvPr/>
          </p:nvSpPr>
          <p:spPr>
            <a:xfrm>
              <a:off x="5039503" y="1504976"/>
              <a:ext cx="3372573" cy="65220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54"/>
            <p:cNvSpPr txBox="1"/>
            <p:nvPr/>
          </p:nvSpPr>
          <p:spPr>
            <a:xfrm>
              <a:off x="5039503" y="1504976"/>
              <a:ext cx="3372573" cy="6522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нейтральность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3" name="Google Shape;383;p54"/>
            <p:cNvSpPr/>
            <p:nvPr/>
          </p:nvSpPr>
          <p:spPr>
            <a:xfrm>
              <a:off x="4517741" y="2569738"/>
              <a:ext cx="521761" cy="22741"/>
            </a:xfrm>
            <a:custGeom>
              <a:rect b="b" l="l" r="r" t="t"/>
              <a:pathLst>
                <a:path extrusionOk="0" h="120000" w="120000">
                  <a:moveTo>
                    <a:pt x="0" y="59997"/>
                  </a:moveTo>
                  <a:lnTo>
                    <a:pt x="120000" y="59997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" name="Google Shape;384;p54"/>
            <p:cNvSpPr txBox="1"/>
            <p:nvPr/>
          </p:nvSpPr>
          <p:spPr>
            <a:xfrm>
              <a:off x="4765578" y="2568064"/>
              <a:ext cx="26088" cy="260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" name="Google Shape;385;p54"/>
            <p:cNvSpPr/>
            <p:nvPr/>
          </p:nvSpPr>
          <p:spPr>
            <a:xfrm>
              <a:off x="5039503" y="2255008"/>
              <a:ext cx="3372573" cy="65220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54"/>
            <p:cNvSpPr txBox="1"/>
            <p:nvPr/>
          </p:nvSpPr>
          <p:spPr>
            <a:xfrm>
              <a:off x="5039503" y="2255008"/>
              <a:ext cx="3372573" cy="6522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независимость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7" name="Google Shape;387;p54"/>
            <p:cNvSpPr/>
            <p:nvPr/>
          </p:nvSpPr>
          <p:spPr>
            <a:xfrm rot="3310531">
              <a:off x="4321790" y="2944754"/>
              <a:ext cx="913664" cy="22741"/>
            </a:xfrm>
            <a:custGeom>
              <a:rect b="b" l="l" r="r" t="t"/>
              <a:pathLst>
                <a:path extrusionOk="0" h="120000" w="120000">
                  <a:moveTo>
                    <a:pt x="0" y="59997"/>
                  </a:moveTo>
                  <a:lnTo>
                    <a:pt x="120000" y="59997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54"/>
            <p:cNvSpPr txBox="1"/>
            <p:nvPr/>
          </p:nvSpPr>
          <p:spPr>
            <a:xfrm rot="6621062">
              <a:off x="4755780" y="2933283"/>
              <a:ext cx="45683" cy="4568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" name="Google Shape;389;p54"/>
            <p:cNvSpPr/>
            <p:nvPr/>
          </p:nvSpPr>
          <p:spPr>
            <a:xfrm>
              <a:off x="5039503" y="3005040"/>
              <a:ext cx="3372573" cy="65220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54"/>
            <p:cNvSpPr txBox="1"/>
            <p:nvPr/>
          </p:nvSpPr>
          <p:spPr>
            <a:xfrm>
              <a:off x="5039503" y="3005040"/>
              <a:ext cx="3372573" cy="6522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добровольность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1" name="Google Shape;391;p54"/>
            <p:cNvSpPr/>
            <p:nvPr/>
          </p:nvSpPr>
          <p:spPr>
            <a:xfrm rot="4249260">
              <a:off x="3984515" y="3319770"/>
              <a:ext cx="1588214" cy="22741"/>
            </a:xfrm>
            <a:custGeom>
              <a:rect b="b" l="l" r="r" t="t"/>
              <a:pathLst>
                <a:path extrusionOk="0" h="120000" w="120000">
                  <a:moveTo>
                    <a:pt x="0" y="59997"/>
                  </a:moveTo>
                  <a:lnTo>
                    <a:pt x="120000" y="59997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" name="Google Shape;392;p54"/>
            <p:cNvSpPr txBox="1"/>
            <p:nvPr/>
          </p:nvSpPr>
          <p:spPr>
            <a:xfrm rot="8498520">
              <a:off x="4738917" y="3291435"/>
              <a:ext cx="79410" cy="794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" name="Google Shape;393;p54"/>
            <p:cNvSpPr/>
            <p:nvPr/>
          </p:nvSpPr>
          <p:spPr>
            <a:xfrm>
              <a:off x="5039503" y="3755071"/>
              <a:ext cx="3372573" cy="65220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54"/>
            <p:cNvSpPr txBox="1"/>
            <p:nvPr/>
          </p:nvSpPr>
          <p:spPr>
            <a:xfrm>
              <a:off x="5039503" y="3755071"/>
              <a:ext cx="3372573" cy="6522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единство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5" name="Google Shape;395;p54"/>
            <p:cNvSpPr/>
            <p:nvPr/>
          </p:nvSpPr>
          <p:spPr>
            <a:xfrm rot="4616685">
              <a:off x="3623723" y="3694785"/>
              <a:ext cx="2309797" cy="22741"/>
            </a:xfrm>
            <a:custGeom>
              <a:rect b="b" l="l" r="r" t="t"/>
              <a:pathLst>
                <a:path extrusionOk="0" h="120000" w="120000">
                  <a:moveTo>
                    <a:pt x="0" y="59997"/>
                  </a:moveTo>
                  <a:lnTo>
                    <a:pt x="120000" y="59997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" name="Google Shape;396;p54"/>
            <p:cNvSpPr txBox="1"/>
            <p:nvPr/>
          </p:nvSpPr>
          <p:spPr>
            <a:xfrm rot="9233370">
              <a:off x="4720877" y="3648411"/>
              <a:ext cx="115489" cy="1154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" name="Google Shape;397;p54"/>
            <p:cNvSpPr/>
            <p:nvPr/>
          </p:nvSpPr>
          <p:spPr>
            <a:xfrm>
              <a:off x="5039503" y="4505103"/>
              <a:ext cx="3372573" cy="65220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" name="Google Shape;398;p54"/>
            <p:cNvSpPr txBox="1"/>
            <p:nvPr/>
          </p:nvSpPr>
          <p:spPr>
            <a:xfrm>
              <a:off x="5039503" y="4505103"/>
              <a:ext cx="3372573" cy="6522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универсальность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5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Ф</a:t>
            </a: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ункции международного гуманитарного права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04" name="Google Shape;404;p55"/>
          <p:cNvGrpSpPr/>
          <p:nvPr/>
        </p:nvGrpSpPr>
        <p:grpSpPr>
          <a:xfrm>
            <a:off x="1765682" y="1560516"/>
            <a:ext cx="8659117" cy="4960193"/>
            <a:chOff x="901" y="267416"/>
            <a:chExt cx="8659117" cy="4960193"/>
          </a:xfrm>
        </p:grpSpPr>
        <p:sp>
          <p:nvSpPr>
            <p:cNvPr id="405" name="Google Shape;405;p55"/>
            <p:cNvSpPr/>
            <p:nvPr/>
          </p:nvSpPr>
          <p:spPr>
            <a:xfrm>
              <a:off x="5533320" y="2097629"/>
              <a:ext cx="2451385" cy="28363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6" name="Google Shape;406;p55"/>
            <p:cNvSpPr/>
            <p:nvPr/>
          </p:nvSpPr>
          <p:spPr>
            <a:xfrm>
              <a:off x="5533320" y="2097629"/>
              <a:ext cx="817128" cy="28363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7" name="Google Shape;407;p55"/>
            <p:cNvSpPr/>
            <p:nvPr/>
          </p:nvSpPr>
          <p:spPr>
            <a:xfrm>
              <a:off x="4716191" y="2097629"/>
              <a:ext cx="817128" cy="28363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8" name="Google Shape;408;p55"/>
            <p:cNvSpPr/>
            <p:nvPr/>
          </p:nvSpPr>
          <p:spPr>
            <a:xfrm>
              <a:off x="3081934" y="2097629"/>
              <a:ext cx="2451385" cy="28363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9" name="Google Shape;409;p55"/>
            <p:cNvSpPr/>
            <p:nvPr/>
          </p:nvSpPr>
          <p:spPr>
            <a:xfrm>
              <a:off x="3297633" y="942729"/>
              <a:ext cx="2235687" cy="28363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0" name="Google Shape;410;p55"/>
            <p:cNvSpPr/>
            <p:nvPr/>
          </p:nvSpPr>
          <p:spPr>
            <a:xfrm>
              <a:off x="1016225" y="2097629"/>
              <a:ext cx="91440" cy="28363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1" name="Google Shape;411;p55"/>
            <p:cNvSpPr/>
            <p:nvPr/>
          </p:nvSpPr>
          <p:spPr>
            <a:xfrm>
              <a:off x="1061945" y="942729"/>
              <a:ext cx="2235687" cy="28363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2" name="Google Shape;412;p55"/>
            <p:cNvSpPr/>
            <p:nvPr/>
          </p:nvSpPr>
          <p:spPr>
            <a:xfrm>
              <a:off x="811847" y="267416"/>
              <a:ext cx="4971571" cy="67531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p55"/>
            <p:cNvSpPr txBox="1"/>
            <p:nvPr/>
          </p:nvSpPr>
          <p:spPr>
            <a:xfrm>
              <a:off x="811847" y="267416"/>
              <a:ext cx="4971571" cy="6753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Главные источники международного гуманитарного права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4" name="Google Shape;414;p55"/>
            <p:cNvSpPr/>
            <p:nvPr/>
          </p:nvSpPr>
          <p:spPr>
            <a:xfrm>
              <a:off x="1110" y="1226360"/>
              <a:ext cx="2121670" cy="87126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5" name="Google Shape;415;p55"/>
            <p:cNvSpPr txBox="1"/>
            <p:nvPr/>
          </p:nvSpPr>
          <p:spPr>
            <a:xfrm>
              <a:off x="1110" y="1226360"/>
              <a:ext cx="2121670" cy="8712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Гаагские конвенции 1899 и 1907 гг.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6" name="Google Shape;416;p55"/>
            <p:cNvSpPr/>
            <p:nvPr/>
          </p:nvSpPr>
          <p:spPr>
            <a:xfrm>
              <a:off x="901" y="2381260"/>
              <a:ext cx="2122089" cy="284634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" name="Google Shape;417;p55"/>
            <p:cNvSpPr txBox="1"/>
            <p:nvPr/>
          </p:nvSpPr>
          <p:spPr>
            <a:xfrm>
              <a:off x="901" y="2381260"/>
              <a:ext cx="2122089" cy="28463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регулируют средства и методы ведения боевых действий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8" name="Google Shape;418;p55"/>
            <p:cNvSpPr/>
            <p:nvPr/>
          </p:nvSpPr>
          <p:spPr>
            <a:xfrm>
              <a:off x="4472485" y="1226360"/>
              <a:ext cx="2121670" cy="87126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" name="Google Shape;419;p55"/>
            <p:cNvSpPr txBox="1"/>
            <p:nvPr/>
          </p:nvSpPr>
          <p:spPr>
            <a:xfrm>
              <a:off x="4472485" y="1226360"/>
              <a:ext cx="2121670" cy="8712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Женевские конвенции 1949 г.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0" name="Google Shape;420;p55"/>
            <p:cNvSpPr/>
            <p:nvPr/>
          </p:nvSpPr>
          <p:spPr>
            <a:xfrm>
              <a:off x="2406622" y="2381260"/>
              <a:ext cx="1350625" cy="284634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" name="Google Shape;421;p55"/>
            <p:cNvSpPr txBox="1"/>
            <p:nvPr/>
          </p:nvSpPr>
          <p:spPr>
            <a:xfrm>
              <a:off x="2406622" y="2381260"/>
              <a:ext cx="1350625" cy="28463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«Об улучше- нии участи раненых и больных в армиях»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2" name="Google Shape;422;p55"/>
            <p:cNvSpPr/>
            <p:nvPr/>
          </p:nvSpPr>
          <p:spPr>
            <a:xfrm>
              <a:off x="4040879" y="2381260"/>
              <a:ext cx="1350625" cy="284634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" name="Google Shape;423;p55"/>
            <p:cNvSpPr txBox="1"/>
            <p:nvPr/>
          </p:nvSpPr>
          <p:spPr>
            <a:xfrm>
              <a:off x="4040879" y="2381260"/>
              <a:ext cx="1350625" cy="28463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«Об улучше- нии участи раненых, больных и лиц, потер- певших ко- раблекрушение, из сос- тава воору- жённых сил на море»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4" name="Google Shape;424;p55"/>
            <p:cNvSpPr/>
            <p:nvPr/>
          </p:nvSpPr>
          <p:spPr>
            <a:xfrm>
              <a:off x="5675136" y="2381260"/>
              <a:ext cx="1350625" cy="284634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p55"/>
            <p:cNvSpPr txBox="1"/>
            <p:nvPr/>
          </p:nvSpPr>
          <p:spPr>
            <a:xfrm>
              <a:off x="5675136" y="2381260"/>
              <a:ext cx="1350625" cy="28463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«Об обраще- нии с воен- нопленны- ми»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6" name="Google Shape;426;p55"/>
            <p:cNvSpPr/>
            <p:nvPr/>
          </p:nvSpPr>
          <p:spPr>
            <a:xfrm>
              <a:off x="7309393" y="2381260"/>
              <a:ext cx="1350625" cy="284634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55"/>
            <p:cNvSpPr txBox="1"/>
            <p:nvPr/>
          </p:nvSpPr>
          <p:spPr>
            <a:xfrm>
              <a:off x="7309393" y="2381260"/>
              <a:ext cx="1350625" cy="28463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«О защите гражданско-го населе- ния во вре- мя войн»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Основные принципы международного права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Кризисные процессы в сфере международного права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Функции международного гуманитарного права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Международно-правовая ответственность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5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Ф</a:t>
            </a: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ункции международного гуманитарного права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33" name="Google Shape;433;p56"/>
          <p:cNvGrpSpPr/>
          <p:nvPr/>
        </p:nvGrpSpPr>
        <p:grpSpPr>
          <a:xfrm>
            <a:off x="1859005" y="1676726"/>
            <a:ext cx="8472471" cy="4773530"/>
            <a:chOff x="992" y="261438"/>
            <a:chExt cx="8472471" cy="4773530"/>
          </a:xfrm>
        </p:grpSpPr>
        <p:sp>
          <p:nvSpPr>
            <p:cNvPr id="434" name="Google Shape;434;p56"/>
            <p:cNvSpPr/>
            <p:nvPr/>
          </p:nvSpPr>
          <p:spPr>
            <a:xfrm>
              <a:off x="992" y="261438"/>
              <a:ext cx="6148350" cy="48912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" name="Google Shape;435;p56"/>
            <p:cNvSpPr txBox="1"/>
            <p:nvPr/>
          </p:nvSpPr>
          <p:spPr>
            <a:xfrm>
              <a:off x="992" y="261438"/>
              <a:ext cx="6148350" cy="48912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Функции международного гуманитарного права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6" name="Google Shape;436;p56"/>
            <p:cNvSpPr/>
            <p:nvPr/>
          </p:nvSpPr>
          <p:spPr>
            <a:xfrm>
              <a:off x="615827" y="750564"/>
              <a:ext cx="614835" cy="61913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7" name="Google Shape;437;p56"/>
            <p:cNvSpPr/>
            <p:nvPr/>
          </p:nvSpPr>
          <p:spPr>
            <a:xfrm>
              <a:off x="1230662" y="956943"/>
              <a:ext cx="7242801" cy="82551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" name="Google Shape;438;p56"/>
            <p:cNvSpPr txBox="1"/>
            <p:nvPr/>
          </p:nvSpPr>
          <p:spPr>
            <a:xfrm>
              <a:off x="1230662" y="956943"/>
              <a:ext cx="7242801" cy="8255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запрещение методов и средств ведения военных действий, которые причиняют излишние повреждения и страдания, наносят серьёз- ный ущерб природной среде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9" name="Google Shape;439;p56"/>
            <p:cNvSpPr/>
            <p:nvPr/>
          </p:nvSpPr>
          <p:spPr>
            <a:xfrm>
              <a:off x="615827" y="750564"/>
              <a:ext cx="614835" cy="173321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0" name="Google Shape;440;p56"/>
            <p:cNvSpPr/>
            <p:nvPr/>
          </p:nvSpPr>
          <p:spPr>
            <a:xfrm>
              <a:off x="1230662" y="1988836"/>
              <a:ext cx="7242801" cy="98989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" name="Google Shape;441;p56"/>
            <p:cNvSpPr txBox="1"/>
            <p:nvPr/>
          </p:nvSpPr>
          <p:spPr>
            <a:xfrm>
              <a:off x="1230662" y="1988836"/>
              <a:ext cx="7242801" cy="9898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упорядочение отношений между сторонами вооружённого конф- ликта, установление взаимных прав и обязанностей по ограниче- нию применения средств и методов ведения вооружённой борьбы, обеспечению защиты жертв конфликта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2" name="Google Shape;442;p56"/>
            <p:cNvSpPr/>
            <p:nvPr/>
          </p:nvSpPr>
          <p:spPr>
            <a:xfrm>
              <a:off x="615827" y="750564"/>
              <a:ext cx="614835" cy="274241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3" name="Google Shape;443;p56"/>
            <p:cNvSpPr/>
            <p:nvPr/>
          </p:nvSpPr>
          <p:spPr>
            <a:xfrm>
              <a:off x="1230662" y="3185106"/>
              <a:ext cx="7242801" cy="61574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" name="Google Shape;444;p56"/>
            <p:cNvSpPr txBox="1"/>
            <p:nvPr/>
          </p:nvSpPr>
          <p:spPr>
            <a:xfrm>
              <a:off x="1230662" y="3185106"/>
              <a:ext cx="7242801" cy="6157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защита объектов, которые не служат непосредственно военным це- лям (жилые дома, школы, места отправления культа)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5" name="Google Shape;445;p56"/>
            <p:cNvSpPr/>
            <p:nvPr/>
          </p:nvSpPr>
          <p:spPr>
            <a:xfrm>
              <a:off x="615827" y="750564"/>
              <a:ext cx="614835" cy="377053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6" name="Google Shape;446;p56"/>
            <p:cNvSpPr/>
            <p:nvPr/>
          </p:nvSpPr>
          <p:spPr>
            <a:xfrm>
              <a:off x="1230662" y="4007228"/>
              <a:ext cx="7242801" cy="102774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" name="Google Shape;447;p56"/>
            <p:cNvSpPr txBox="1"/>
            <p:nvPr/>
          </p:nvSpPr>
          <p:spPr>
            <a:xfrm>
              <a:off x="1230662" y="4007228"/>
              <a:ext cx="7242801" cy="10277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защита лиц, не принимающих участия в военных действиях (граж- данское население, медицинский персонал) и лиц, прекративших принимать участие в военных действиях (раненые, больные, воен- нопленные)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5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Международно-правовая ответственность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53" name="Google Shape;453;p57"/>
          <p:cNvGrpSpPr/>
          <p:nvPr/>
        </p:nvGrpSpPr>
        <p:grpSpPr>
          <a:xfrm>
            <a:off x="1808488" y="2354977"/>
            <a:ext cx="8573504" cy="3140021"/>
            <a:chOff x="575" y="1181815"/>
            <a:chExt cx="8573504" cy="3140021"/>
          </a:xfrm>
        </p:grpSpPr>
        <p:sp>
          <p:nvSpPr>
            <p:cNvPr id="454" name="Google Shape;454;p57"/>
            <p:cNvSpPr/>
            <p:nvPr/>
          </p:nvSpPr>
          <p:spPr>
            <a:xfrm>
              <a:off x="4287328" y="2435251"/>
              <a:ext cx="3033315" cy="52644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5" name="Google Shape;455;p57"/>
            <p:cNvSpPr/>
            <p:nvPr/>
          </p:nvSpPr>
          <p:spPr>
            <a:xfrm>
              <a:off x="4241608" y="2435251"/>
              <a:ext cx="91440" cy="52644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6" name="Google Shape;456;p57"/>
            <p:cNvSpPr/>
            <p:nvPr/>
          </p:nvSpPr>
          <p:spPr>
            <a:xfrm>
              <a:off x="1254012" y="2435251"/>
              <a:ext cx="3033315" cy="52644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7" name="Google Shape;457;p57"/>
            <p:cNvSpPr/>
            <p:nvPr/>
          </p:nvSpPr>
          <p:spPr>
            <a:xfrm>
              <a:off x="1248196" y="1181815"/>
              <a:ext cx="6078263" cy="125343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" name="Google Shape;458;p57"/>
            <p:cNvSpPr txBox="1"/>
            <p:nvPr/>
          </p:nvSpPr>
          <p:spPr>
            <a:xfrm>
              <a:off x="1248196" y="1181815"/>
              <a:ext cx="6078263" cy="12534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Международно-правовая ответственность </a:t>
              </a:r>
              <a:r>
                <a:rPr b="0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(требования к виновным в совершении международного противоправного деяния)</a:t>
              </a:r>
              <a:endParaRPr b="0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9" name="Google Shape;459;p57"/>
            <p:cNvSpPr/>
            <p:nvPr/>
          </p:nvSpPr>
          <p:spPr>
            <a:xfrm>
              <a:off x="575" y="2961695"/>
              <a:ext cx="2506872" cy="136014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p57"/>
            <p:cNvSpPr txBox="1"/>
            <p:nvPr/>
          </p:nvSpPr>
          <p:spPr>
            <a:xfrm>
              <a:off x="575" y="2961695"/>
              <a:ext cx="2506872" cy="13601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прекратить противоправное деяние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1" name="Google Shape;461;p57"/>
            <p:cNvSpPr/>
            <p:nvPr/>
          </p:nvSpPr>
          <p:spPr>
            <a:xfrm>
              <a:off x="3033891" y="2961695"/>
              <a:ext cx="2506872" cy="136014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" name="Google Shape;462;p57"/>
            <p:cNvSpPr txBox="1"/>
            <p:nvPr/>
          </p:nvSpPr>
          <p:spPr>
            <a:xfrm>
              <a:off x="3033891" y="2961695"/>
              <a:ext cx="2506872" cy="13601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предоставить гарантии неповторения противоправного деяния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3" name="Google Shape;463;p57"/>
            <p:cNvSpPr/>
            <p:nvPr/>
          </p:nvSpPr>
          <p:spPr>
            <a:xfrm>
              <a:off x="6067207" y="2961695"/>
              <a:ext cx="2506872" cy="136014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" name="Google Shape;464;p57"/>
            <p:cNvSpPr txBox="1"/>
            <p:nvPr/>
          </p:nvSpPr>
          <p:spPr>
            <a:xfrm>
              <a:off x="6067207" y="2961695"/>
              <a:ext cx="2506872" cy="13601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возместить нанесённый ущерб (репарации)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5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Международно-правовая ответственность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70" name="Google Shape;470;p58"/>
          <p:cNvGrpSpPr/>
          <p:nvPr/>
        </p:nvGrpSpPr>
        <p:grpSpPr>
          <a:xfrm>
            <a:off x="1104900" y="1450666"/>
            <a:ext cx="9980682" cy="838721"/>
            <a:chOff x="67" y="2742038"/>
            <a:chExt cx="4010278" cy="2634131"/>
          </a:xfrm>
        </p:grpSpPr>
        <p:sp>
          <p:nvSpPr>
            <p:cNvPr id="471" name="Google Shape;471;p58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2" name="Google Shape;472;p58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Международно-правовые санкции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коллективные или односторонние принудительные меры, применяемые государствами или международными организациями к государству, кото- рое нарушило нормы международного права</a:t>
              </a:r>
              <a:endParaRPr/>
            </a:p>
          </p:txBody>
        </p:sp>
      </p:grpSp>
      <p:graphicFrame>
        <p:nvGraphicFramePr>
          <p:cNvPr id="473" name="Google Shape;473;p58"/>
          <p:cNvGraphicFramePr/>
          <p:nvPr/>
        </p:nvGraphicFramePr>
        <p:xfrm>
          <a:off x="1104900" y="2407569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{75E8DAFF-2714-4C4F-94D3-A316D0B5B2C3}</a:tableStyleId>
              </a:tblPr>
              <a:tblGrid>
                <a:gridCol w="2172150"/>
                <a:gridCol w="7845025"/>
              </a:tblGrid>
              <a:tr h="47810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lt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Международно-правовые санкции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 hMerge="1"/>
              </a:tr>
              <a:tr h="7755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Коммерческие или торговые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Эмбарго – запрет на поставку товаров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72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Финансовые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Блокирование иностранных активов, ограничение доступа на финансо- вые рынки, прекращение финансовой помощи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72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Санкции</a:t>
                      </a: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в отноше- нии передвижения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Запрет на перемещение</a:t>
                      </a: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определённых лиц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72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Дипломатические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Разрыв дипломатических отношений, высылка дипломатов и т.д.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72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Спортивные и культурные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Запрет на участие в мероприятиях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5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Международно-правовая ответственность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479" name="Google Shape;479;p59"/>
          <p:cNvGraphicFramePr/>
          <p:nvPr/>
        </p:nvGraphicFramePr>
        <p:xfrm>
          <a:off x="1104900" y="144348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{75E8DAFF-2714-4C4F-94D3-A316D0B5B2C3}</a:tableStyleId>
              </a:tblPr>
              <a:tblGrid>
                <a:gridCol w="2438700"/>
                <a:gridCol w="7541975"/>
              </a:tblGrid>
              <a:tr h="20210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lt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Международно-правовые санкции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 hMerge="1"/>
              </a:tr>
              <a:tr h="300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Процессуальные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Лишение права голоса, исключение из международных организаций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00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Применение</a:t>
                      </a: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воору- жённой силы для поддержания или восстановления меж- дународного мира и безопасности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Демонстрации, блокады и другие</a:t>
                      </a: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операции вооружённых сил членов ООН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480" name="Google Shape;480;p59"/>
          <p:cNvSpPr txBox="1"/>
          <p:nvPr/>
        </p:nvSpPr>
        <p:spPr>
          <a:xfrm>
            <a:off x="1104900" y="4087368"/>
            <a:ext cx="9980682" cy="645602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Санкции Организации Объединённых Наций применяются на основании решения Совета Безопасности ООН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6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87" name="Google Shape;487;p60"/>
          <p:cNvSpPr txBox="1"/>
          <p:nvPr>
            <p:ph idx="1" type="body"/>
          </p:nvPr>
        </p:nvSpPr>
        <p:spPr>
          <a:xfrm>
            <a:off x="1104900" y="1683945"/>
            <a:ext cx="6011126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Чуприс О.И. и др. Обществоведение: Учебное пособие для 11 класса. – Минск: Адукацыя і выхаванне, 2021, §8.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488" name="Google Shape;488;p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82301" y="1683945"/>
            <a:ext cx="3803281" cy="488993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4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Основные принципы международного права</a:t>
            </a:r>
            <a:endParaRPr sz="38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39" name="Google Shape;139;p41"/>
          <p:cNvGrpSpPr/>
          <p:nvPr/>
        </p:nvGrpSpPr>
        <p:grpSpPr>
          <a:xfrm>
            <a:off x="1453774" y="1373644"/>
            <a:ext cx="8773064" cy="692072"/>
            <a:chOff x="67" y="2742038"/>
            <a:chExt cx="4010278" cy="2634131"/>
          </a:xfrm>
        </p:grpSpPr>
        <p:sp>
          <p:nvSpPr>
            <p:cNvPr id="140" name="Google Shape;140;p41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41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Международное право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система международно-правовых норм и принципов, которые регулируют отношения между участниками международных отношений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42" name="Google Shape;142;p41"/>
          <p:cNvGrpSpPr/>
          <p:nvPr/>
        </p:nvGrpSpPr>
        <p:grpSpPr>
          <a:xfrm>
            <a:off x="3609892" y="2265262"/>
            <a:ext cx="4460826" cy="4509334"/>
            <a:chOff x="2156118" y="1140"/>
            <a:chExt cx="4460826" cy="4509334"/>
          </a:xfrm>
        </p:grpSpPr>
        <p:sp>
          <p:nvSpPr>
            <p:cNvPr id="143" name="Google Shape;143;p41"/>
            <p:cNvSpPr/>
            <p:nvPr/>
          </p:nvSpPr>
          <p:spPr>
            <a:xfrm>
              <a:off x="2778096" y="2255807"/>
              <a:ext cx="408017" cy="194367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60000" y="0"/>
                  </a:lnTo>
                  <a:lnTo>
                    <a:pt x="6000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p41"/>
            <p:cNvSpPr txBox="1"/>
            <p:nvPr/>
          </p:nvSpPr>
          <p:spPr>
            <a:xfrm>
              <a:off x="2932453" y="3177995"/>
              <a:ext cx="99302" cy="9930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p41"/>
            <p:cNvSpPr/>
            <p:nvPr/>
          </p:nvSpPr>
          <p:spPr>
            <a:xfrm>
              <a:off x="2778096" y="2255807"/>
              <a:ext cx="408017" cy="116620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60000" y="0"/>
                  </a:lnTo>
                  <a:lnTo>
                    <a:pt x="6000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" name="Google Shape;146;p41"/>
            <p:cNvSpPr txBox="1"/>
            <p:nvPr/>
          </p:nvSpPr>
          <p:spPr>
            <a:xfrm>
              <a:off x="2951216" y="2808023"/>
              <a:ext cx="61776" cy="617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47;p41"/>
            <p:cNvSpPr/>
            <p:nvPr/>
          </p:nvSpPr>
          <p:spPr>
            <a:xfrm>
              <a:off x="2778096" y="2255807"/>
              <a:ext cx="408017" cy="38873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60000" y="0"/>
                  </a:lnTo>
                  <a:lnTo>
                    <a:pt x="6000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41"/>
            <p:cNvSpPr txBox="1"/>
            <p:nvPr/>
          </p:nvSpPr>
          <p:spPr>
            <a:xfrm>
              <a:off x="2968015" y="2436086"/>
              <a:ext cx="28177" cy="281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41"/>
            <p:cNvSpPr/>
            <p:nvPr/>
          </p:nvSpPr>
          <p:spPr>
            <a:xfrm>
              <a:off x="2778096" y="1867071"/>
              <a:ext cx="408017" cy="388735"/>
            </a:xfrm>
            <a:custGeom>
              <a:rect b="b" l="l" r="r" t="t"/>
              <a:pathLst>
                <a:path extrusionOk="0" h="120000" w="120000">
                  <a:moveTo>
                    <a:pt x="0" y="120000"/>
                  </a:moveTo>
                  <a:lnTo>
                    <a:pt x="60000" y="120000"/>
                  </a:lnTo>
                  <a:lnTo>
                    <a:pt x="60000" y="0"/>
                  </a:lnTo>
                  <a:lnTo>
                    <a:pt x="120000" y="0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41"/>
            <p:cNvSpPr txBox="1"/>
            <p:nvPr/>
          </p:nvSpPr>
          <p:spPr>
            <a:xfrm>
              <a:off x="2968015" y="2047350"/>
              <a:ext cx="28177" cy="281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" name="Google Shape;151;p41"/>
            <p:cNvSpPr/>
            <p:nvPr/>
          </p:nvSpPr>
          <p:spPr>
            <a:xfrm>
              <a:off x="2778096" y="1089600"/>
              <a:ext cx="408017" cy="1166207"/>
            </a:xfrm>
            <a:custGeom>
              <a:rect b="b" l="l" r="r" t="t"/>
              <a:pathLst>
                <a:path extrusionOk="0" h="120000" w="120000">
                  <a:moveTo>
                    <a:pt x="0" y="120000"/>
                  </a:moveTo>
                  <a:lnTo>
                    <a:pt x="60000" y="120000"/>
                  </a:lnTo>
                  <a:lnTo>
                    <a:pt x="60000" y="0"/>
                  </a:lnTo>
                  <a:lnTo>
                    <a:pt x="120000" y="0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41"/>
            <p:cNvSpPr txBox="1"/>
            <p:nvPr/>
          </p:nvSpPr>
          <p:spPr>
            <a:xfrm>
              <a:off x="2951216" y="1641815"/>
              <a:ext cx="61776" cy="617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41"/>
            <p:cNvSpPr/>
            <p:nvPr/>
          </p:nvSpPr>
          <p:spPr>
            <a:xfrm>
              <a:off x="2778096" y="312128"/>
              <a:ext cx="408017" cy="1943678"/>
            </a:xfrm>
            <a:custGeom>
              <a:rect b="b" l="l" r="r" t="t"/>
              <a:pathLst>
                <a:path extrusionOk="0" h="120000" w="120000">
                  <a:moveTo>
                    <a:pt x="0" y="120000"/>
                  </a:moveTo>
                  <a:lnTo>
                    <a:pt x="60000" y="120000"/>
                  </a:lnTo>
                  <a:lnTo>
                    <a:pt x="60000" y="0"/>
                  </a:lnTo>
                  <a:lnTo>
                    <a:pt x="120000" y="0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41"/>
            <p:cNvSpPr txBox="1"/>
            <p:nvPr/>
          </p:nvSpPr>
          <p:spPr>
            <a:xfrm>
              <a:off x="2932453" y="1234317"/>
              <a:ext cx="99302" cy="9930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" name="Google Shape;155;p41"/>
            <p:cNvSpPr/>
            <p:nvPr/>
          </p:nvSpPr>
          <p:spPr>
            <a:xfrm rot="-5400000">
              <a:off x="380586" y="1944818"/>
              <a:ext cx="4173041" cy="62197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41"/>
            <p:cNvSpPr txBox="1"/>
            <p:nvPr/>
          </p:nvSpPr>
          <p:spPr>
            <a:xfrm rot="-5400000">
              <a:off x="380568" y="1944877"/>
              <a:ext cx="4173000" cy="6219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Отрасли международного права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7" name="Google Shape;157;p41"/>
            <p:cNvSpPr/>
            <p:nvPr/>
          </p:nvSpPr>
          <p:spPr>
            <a:xfrm>
              <a:off x="3186113" y="1140"/>
              <a:ext cx="3430831" cy="62197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41"/>
            <p:cNvSpPr txBox="1"/>
            <p:nvPr/>
          </p:nvSpPr>
          <p:spPr>
            <a:xfrm>
              <a:off x="3186113" y="1140"/>
              <a:ext cx="3430831" cy="6219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экономическое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9" name="Google Shape;159;p41"/>
            <p:cNvSpPr/>
            <p:nvPr/>
          </p:nvSpPr>
          <p:spPr>
            <a:xfrm>
              <a:off x="3186113" y="778611"/>
              <a:ext cx="3430831" cy="62197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41"/>
            <p:cNvSpPr txBox="1"/>
            <p:nvPr/>
          </p:nvSpPr>
          <p:spPr>
            <a:xfrm>
              <a:off x="3186113" y="778611"/>
              <a:ext cx="3430831" cy="6219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экологическое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1" name="Google Shape;161;p41"/>
            <p:cNvSpPr/>
            <p:nvPr/>
          </p:nvSpPr>
          <p:spPr>
            <a:xfrm>
              <a:off x="3186113" y="1556083"/>
              <a:ext cx="3430831" cy="62197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41"/>
            <p:cNvSpPr txBox="1"/>
            <p:nvPr/>
          </p:nvSpPr>
          <p:spPr>
            <a:xfrm>
              <a:off x="3186113" y="1556083"/>
              <a:ext cx="3430831" cy="6219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таможенное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3" name="Google Shape;163;p41"/>
            <p:cNvSpPr/>
            <p:nvPr/>
          </p:nvSpPr>
          <p:spPr>
            <a:xfrm>
              <a:off x="3186113" y="2333554"/>
              <a:ext cx="3430831" cy="62197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41"/>
            <p:cNvSpPr txBox="1"/>
            <p:nvPr/>
          </p:nvSpPr>
          <p:spPr>
            <a:xfrm>
              <a:off x="3186113" y="2333554"/>
              <a:ext cx="3430831" cy="6219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космическое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5" name="Google Shape;165;p41"/>
            <p:cNvSpPr/>
            <p:nvPr/>
          </p:nvSpPr>
          <p:spPr>
            <a:xfrm>
              <a:off x="3186113" y="3111026"/>
              <a:ext cx="3430831" cy="62197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41"/>
            <p:cNvSpPr txBox="1"/>
            <p:nvPr/>
          </p:nvSpPr>
          <p:spPr>
            <a:xfrm>
              <a:off x="3186113" y="3111026"/>
              <a:ext cx="3430831" cy="6219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морское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7" name="Google Shape;167;p41"/>
            <p:cNvSpPr/>
            <p:nvPr/>
          </p:nvSpPr>
          <p:spPr>
            <a:xfrm>
              <a:off x="3186113" y="3888497"/>
              <a:ext cx="3430831" cy="62197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41"/>
            <p:cNvSpPr txBox="1"/>
            <p:nvPr/>
          </p:nvSpPr>
          <p:spPr>
            <a:xfrm>
              <a:off x="3186113" y="3888497"/>
              <a:ext cx="3430831" cy="6219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гуманитарное и др.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4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Основные принципы международного права</a:t>
            </a:r>
            <a:endParaRPr sz="38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74" name="Google Shape;174;p42"/>
          <p:cNvGrpSpPr/>
          <p:nvPr/>
        </p:nvGrpSpPr>
        <p:grpSpPr>
          <a:xfrm>
            <a:off x="2060323" y="1417839"/>
            <a:ext cx="8069834" cy="5240236"/>
            <a:chOff x="282602" y="2551"/>
            <a:chExt cx="8069834" cy="5240236"/>
          </a:xfrm>
        </p:grpSpPr>
        <p:sp>
          <p:nvSpPr>
            <p:cNvPr id="175" name="Google Shape;175;p42"/>
            <p:cNvSpPr/>
            <p:nvPr/>
          </p:nvSpPr>
          <p:spPr>
            <a:xfrm>
              <a:off x="6357187" y="4324129"/>
              <a:ext cx="91440" cy="27171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6" name="Google Shape;176;p42"/>
            <p:cNvSpPr/>
            <p:nvPr/>
          </p:nvSpPr>
          <p:spPr>
            <a:xfrm>
              <a:off x="6357187" y="3405470"/>
              <a:ext cx="91440" cy="27171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7" name="Google Shape;177;p42"/>
            <p:cNvSpPr/>
            <p:nvPr/>
          </p:nvSpPr>
          <p:spPr>
            <a:xfrm>
              <a:off x="6357187" y="2486812"/>
              <a:ext cx="91440" cy="27171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8" name="Google Shape;178;p42"/>
            <p:cNvSpPr/>
            <p:nvPr/>
          </p:nvSpPr>
          <p:spPr>
            <a:xfrm>
              <a:off x="6357187" y="1568153"/>
              <a:ext cx="91440" cy="27171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9" name="Google Shape;179;p42"/>
            <p:cNvSpPr/>
            <p:nvPr/>
          </p:nvSpPr>
          <p:spPr>
            <a:xfrm>
              <a:off x="4317520" y="649494"/>
              <a:ext cx="2085387" cy="27171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0" name="Google Shape;180;p42"/>
            <p:cNvSpPr/>
            <p:nvPr/>
          </p:nvSpPr>
          <p:spPr>
            <a:xfrm>
              <a:off x="2186412" y="4324129"/>
              <a:ext cx="91440" cy="27171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1" name="Google Shape;181;p42"/>
            <p:cNvSpPr/>
            <p:nvPr/>
          </p:nvSpPr>
          <p:spPr>
            <a:xfrm>
              <a:off x="2186412" y="3405470"/>
              <a:ext cx="91440" cy="27171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2" name="Google Shape;182;p42"/>
            <p:cNvSpPr/>
            <p:nvPr/>
          </p:nvSpPr>
          <p:spPr>
            <a:xfrm>
              <a:off x="2186412" y="2486812"/>
              <a:ext cx="91440" cy="27171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3" name="Google Shape;183;p42"/>
            <p:cNvSpPr/>
            <p:nvPr/>
          </p:nvSpPr>
          <p:spPr>
            <a:xfrm>
              <a:off x="2186412" y="1568153"/>
              <a:ext cx="91440" cy="27171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4" name="Google Shape;184;p42"/>
            <p:cNvSpPr/>
            <p:nvPr/>
          </p:nvSpPr>
          <p:spPr>
            <a:xfrm>
              <a:off x="2232132" y="649494"/>
              <a:ext cx="2085387" cy="27171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5" name="Google Shape;185;p42"/>
            <p:cNvSpPr/>
            <p:nvPr/>
          </p:nvSpPr>
          <p:spPr>
            <a:xfrm>
              <a:off x="1380224" y="2551"/>
              <a:ext cx="5874590" cy="64694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42"/>
            <p:cNvSpPr txBox="1"/>
            <p:nvPr/>
          </p:nvSpPr>
          <p:spPr>
            <a:xfrm>
              <a:off x="1380224" y="2551"/>
              <a:ext cx="5874590" cy="6469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принципы международного права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7" name="Google Shape;187;p42"/>
            <p:cNvSpPr/>
            <p:nvPr/>
          </p:nvSpPr>
          <p:spPr>
            <a:xfrm>
              <a:off x="282602" y="921210"/>
              <a:ext cx="3899059" cy="64694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42"/>
            <p:cNvSpPr txBox="1"/>
            <p:nvPr/>
          </p:nvSpPr>
          <p:spPr>
            <a:xfrm>
              <a:off x="282602" y="921210"/>
              <a:ext cx="3899059" cy="6469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суверенное равенство государств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9" name="Google Shape;189;p42"/>
            <p:cNvSpPr/>
            <p:nvPr/>
          </p:nvSpPr>
          <p:spPr>
            <a:xfrm>
              <a:off x="282602" y="1839869"/>
              <a:ext cx="3899059" cy="64694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42"/>
            <p:cNvSpPr txBox="1"/>
            <p:nvPr/>
          </p:nvSpPr>
          <p:spPr>
            <a:xfrm>
              <a:off x="282602" y="1839869"/>
              <a:ext cx="3899059" cy="6469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невмешательство во внутренние дела государств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1" name="Google Shape;191;p42"/>
            <p:cNvSpPr/>
            <p:nvPr/>
          </p:nvSpPr>
          <p:spPr>
            <a:xfrm>
              <a:off x="282602" y="2758527"/>
              <a:ext cx="3899059" cy="64694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42"/>
            <p:cNvSpPr txBox="1"/>
            <p:nvPr/>
          </p:nvSpPr>
          <p:spPr>
            <a:xfrm>
              <a:off x="282602" y="2758527"/>
              <a:ext cx="3899059" cy="6469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равноправие и самоопределение народов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3" name="Google Shape;193;p42"/>
            <p:cNvSpPr/>
            <p:nvPr/>
          </p:nvSpPr>
          <p:spPr>
            <a:xfrm>
              <a:off x="282602" y="3677186"/>
              <a:ext cx="3899059" cy="64694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42"/>
            <p:cNvSpPr txBox="1"/>
            <p:nvPr/>
          </p:nvSpPr>
          <p:spPr>
            <a:xfrm>
              <a:off x="282602" y="3677186"/>
              <a:ext cx="3899059" cy="6469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территориальная целостность государств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5" name="Google Shape;195;p42"/>
            <p:cNvSpPr/>
            <p:nvPr/>
          </p:nvSpPr>
          <p:spPr>
            <a:xfrm>
              <a:off x="282602" y="4595845"/>
              <a:ext cx="3899059" cy="64694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42"/>
            <p:cNvSpPr txBox="1"/>
            <p:nvPr/>
          </p:nvSpPr>
          <p:spPr>
            <a:xfrm>
              <a:off x="282602" y="4595845"/>
              <a:ext cx="3899059" cy="6469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нерушимость государственных границ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7" name="Google Shape;197;p42"/>
            <p:cNvSpPr/>
            <p:nvPr/>
          </p:nvSpPr>
          <p:spPr>
            <a:xfrm>
              <a:off x="4453377" y="921210"/>
              <a:ext cx="3899059" cy="64694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42"/>
            <p:cNvSpPr txBox="1"/>
            <p:nvPr/>
          </p:nvSpPr>
          <p:spPr>
            <a:xfrm>
              <a:off x="4453377" y="921210"/>
              <a:ext cx="3899059" cy="6469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неприменение силы и угрозы силой в международных отношениях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9" name="Google Shape;199;p42"/>
            <p:cNvSpPr/>
            <p:nvPr/>
          </p:nvSpPr>
          <p:spPr>
            <a:xfrm>
              <a:off x="4453377" y="1839869"/>
              <a:ext cx="3899059" cy="64694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42"/>
            <p:cNvSpPr txBox="1"/>
            <p:nvPr/>
          </p:nvSpPr>
          <p:spPr>
            <a:xfrm>
              <a:off x="4453377" y="1839869"/>
              <a:ext cx="3899059" cy="6469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мирное решение международных споров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1" name="Google Shape;201;p42"/>
            <p:cNvSpPr/>
            <p:nvPr/>
          </p:nvSpPr>
          <p:spPr>
            <a:xfrm>
              <a:off x="4453377" y="2758527"/>
              <a:ext cx="3899059" cy="64694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42"/>
            <p:cNvSpPr txBox="1"/>
            <p:nvPr/>
          </p:nvSpPr>
          <p:spPr>
            <a:xfrm>
              <a:off x="4453377" y="2758527"/>
              <a:ext cx="3899059" cy="6469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уважение прав человека и основных свобод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3" name="Google Shape;203;p42"/>
            <p:cNvSpPr/>
            <p:nvPr/>
          </p:nvSpPr>
          <p:spPr>
            <a:xfrm>
              <a:off x="4453377" y="3677186"/>
              <a:ext cx="3899059" cy="64694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42"/>
            <p:cNvSpPr txBox="1"/>
            <p:nvPr/>
          </p:nvSpPr>
          <p:spPr>
            <a:xfrm>
              <a:off x="4453377" y="3677186"/>
              <a:ext cx="3899059" cy="6469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добросовестное выполнение международных обязательств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5" name="Google Shape;205;p42"/>
            <p:cNvSpPr/>
            <p:nvPr/>
          </p:nvSpPr>
          <p:spPr>
            <a:xfrm>
              <a:off x="4453377" y="4595845"/>
              <a:ext cx="3899059" cy="64694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42"/>
            <p:cNvSpPr txBox="1"/>
            <p:nvPr/>
          </p:nvSpPr>
          <p:spPr>
            <a:xfrm>
              <a:off x="4453377" y="4595845"/>
              <a:ext cx="3899059" cy="6469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сотрудничество государств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4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Основные принципы международного права</a:t>
            </a:r>
            <a:endParaRPr sz="38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212" name="Google Shape;212;p43"/>
          <p:cNvGraphicFramePr/>
          <p:nvPr/>
        </p:nvGraphicFramePr>
        <p:xfrm>
          <a:off x="1104900" y="1470048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{75E8DAFF-2714-4C4F-94D3-A316D0B5B2C3}</a:tableStyleId>
              </a:tblPr>
              <a:tblGrid>
                <a:gridCol w="2438700"/>
                <a:gridCol w="7541975"/>
              </a:tblGrid>
              <a:tr h="43785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lt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Принципы международного права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 hMerge="1"/>
              </a:tr>
              <a:tr h="10104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Суверенное равенст- во государств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Все государства в международных отношениях имеют равные права и обязанности, являются равноправными членами мирового сообщест- ва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0104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Невмешательство во внутренние дела го- сударств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Государства не должны проводить и поощрять деятельность, направ- ленную на изменение</a:t>
                      </a: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устройства другого государства, а также вме- шиваться во внутренние противоречия в другом государстве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3135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Равноправие и само- определение наро- дов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Право каждого народа самостоятельно решать вопрос</a:t>
                      </a: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о форме своего государственного существования (суверенное государство, присоеди- нение к другому государству) и осуществлять своё социально-эконо- мическое и культурное развитие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073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Территориальная це- лостность</a:t>
                      </a: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государств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Территория государства является неприкосновенной от посягатель- ств со стороны других государств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073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Нерушимость госу- дарственных границ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Государственные границы могут меняться лишь на основании дого- ворённости и в соответствии с нормами международного права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4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Основные принципы международного права</a:t>
            </a:r>
            <a:endParaRPr sz="38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218" name="Google Shape;218;p44"/>
          <p:cNvGraphicFramePr/>
          <p:nvPr/>
        </p:nvGraphicFramePr>
        <p:xfrm>
          <a:off x="1104900" y="1460905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{75E8DAFF-2714-4C4F-94D3-A316D0B5B2C3}</a:tableStyleId>
              </a:tblPr>
              <a:tblGrid>
                <a:gridCol w="2438700"/>
                <a:gridCol w="7541975"/>
              </a:tblGrid>
              <a:tr h="20210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lt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Принципы международного права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 hMerge="1"/>
              </a:tr>
              <a:tr h="9057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Мирное решение международных спо- ров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Споры должны решаться мирными способами, в т.ч. путём перегово- ров, посредничества, примирения,</a:t>
                      </a: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судебного разбирательства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2414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Неприменение силы и угрозы силой в международных от- ношениях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Государство не может в одностороннем порядке решать вопрос об  осуществлении военного вторжения, кроме случая</a:t>
                      </a: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законной самоза- щиты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902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Уважение прав чело- века и основных сво- бод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Поощрение и развитие уважения к правам человека и основным свободам для всех, без различия расы,</a:t>
                      </a: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пола, языка и религии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00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Добросовестное вы- полнение междуна- родных обязательств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Соблюдение справедливости и уважение к обязательствам, вытекаю- щим из договоров и других источников международного права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00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Сотрудничество го- сударств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Осуществление международного сотрудничества в разрешении меж- дународных проблем экономического, социального, культурного и гу- манитарного характера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4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Основные принципы международного права</a:t>
            </a:r>
            <a:endParaRPr sz="38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24" name="Google Shape;224;p45"/>
          <p:cNvGrpSpPr/>
          <p:nvPr/>
        </p:nvGrpSpPr>
        <p:grpSpPr>
          <a:xfrm>
            <a:off x="2276418" y="1416000"/>
            <a:ext cx="7637644" cy="5294983"/>
            <a:chOff x="418405" y="712"/>
            <a:chExt cx="7637644" cy="5294983"/>
          </a:xfrm>
        </p:grpSpPr>
        <p:sp>
          <p:nvSpPr>
            <p:cNvPr id="225" name="Google Shape;225;p45"/>
            <p:cNvSpPr/>
            <p:nvPr/>
          </p:nvSpPr>
          <p:spPr>
            <a:xfrm>
              <a:off x="418405" y="712"/>
              <a:ext cx="6149264" cy="73034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45"/>
            <p:cNvSpPr txBox="1"/>
            <p:nvPr/>
          </p:nvSpPr>
          <p:spPr>
            <a:xfrm>
              <a:off x="418405" y="712"/>
              <a:ext cx="6149264" cy="7303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Международные документы, закрепляющие принципы международного права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7" name="Google Shape;227;p45"/>
            <p:cNvSpPr/>
            <p:nvPr/>
          </p:nvSpPr>
          <p:spPr>
            <a:xfrm>
              <a:off x="1033332" y="731054"/>
              <a:ext cx="614926" cy="54775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8" name="Google Shape;228;p45"/>
            <p:cNvSpPr/>
            <p:nvPr/>
          </p:nvSpPr>
          <p:spPr>
            <a:xfrm>
              <a:off x="1648258" y="913640"/>
              <a:ext cx="6407791" cy="73034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45"/>
            <p:cNvSpPr txBox="1"/>
            <p:nvPr/>
          </p:nvSpPr>
          <p:spPr>
            <a:xfrm>
              <a:off x="1648258" y="913640"/>
              <a:ext cx="6407791" cy="7303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Устав Организации Объединённых Наций (1945 г.)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0" name="Google Shape;230;p45"/>
            <p:cNvSpPr/>
            <p:nvPr/>
          </p:nvSpPr>
          <p:spPr>
            <a:xfrm>
              <a:off x="1033332" y="731054"/>
              <a:ext cx="614926" cy="146068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1" name="Google Shape;231;p45"/>
            <p:cNvSpPr/>
            <p:nvPr/>
          </p:nvSpPr>
          <p:spPr>
            <a:xfrm>
              <a:off x="1648258" y="1826568"/>
              <a:ext cx="6407791" cy="73034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45"/>
            <p:cNvSpPr txBox="1"/>
            <p:nvPr/>
          </p:nvSpPr>
          <p:spPr>
            <a:xfrm>
              <a:off x="1648258" y="1826568"/>
              <a:ext cx="6407791" cy="7303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Декларация о принципах международного права (1970 г.)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3" name="Google Shape;233;p45"/>
            <p:cNvSpPr/>
            <p:nvPr/>
          </p:nvSpPr>
          <p:spPr>
            <a:xfrm>
              <a:off x="1033332" y="731054"/>
              <a:ext cx="614926" cy="237361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4" name="Google Shape;234;p45"/>
            <p:cNvSpPr/>
            <p:nvPr/>
          </p:nvSpPr>
          <p:spPr>
            <a:xfrm>
              <a:off x="1648258" y="2739496"/>
              <a:ext cx="6407791" cy="73034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45"/>
            <p:cNvSpPr txBox="1"/>
            <p:nvPr/>
          </p:nvSpPr>
          <p:spPr>
            <a:xfrm>
              <a:off x="1648258" y="2739496"/>
              <a:ext cx="6407791" cy="7303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Хельсинский заключительный акт (1975 г.)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6" name="Google Shape;236;p45"/>
            <p:cNvSpPr/>
            <p:nvPr/>
          </p:nvSpPr>
          <p:spPr>
            <a:xfrm>
              <a:off x="1033332" y="731054"/>
              <a:ext cx="614926" cy="328654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7" name="Google Shape;237;p45"/>
            <p:cNvSpPr/>
            <p:nvPr/>
          </p:nvSpPr>
          <p:spPr>
            <a:xfrm>
              <a:off x="1648258" y="3652424"/>
              <a:ext cx="6407791" cy="73034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45"/>
            <p:cNvSpPr txBox="1"/>
            <p:nvPr/>
          </p:nvSpPr>
          <p:spPr>
            <a:xfrm>
              <a:off x="1648258" y="3652424"/>
              <a:ext cx="6407791" cy="7303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акты Организации по безопасности и сотрудничеству в Европе (ОБСЕ, создана в 1975 г.)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9" name="Google Shape;239;p45"/>
            <p:cNvSpPr/>
            <p:nvPr/>
          </p:nvSpPr>
          <p:spPr>
            <a:xfrm>
              <a:off x="1033332" y="731054"/>
              <a:ext cx="614926" cy="419946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0" name="Google Shape;240;p45"/>
            <p:cNvSpPr/>
            <p:nvPr/>
          </p:nvSpPr>
          <p:spPr>
            <a:xfrm>
              <a:off x="1648258" y="4565353"/>
              <a:ext cx="6407791" cy="73034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45"/>
            <p:cNvSpPr txBox="1"/>
            <p:nvPr/>
          </p:nvSpPr>
          <p:spPr>
            <a:xfrm>
              <a:off x="1648258" y="4565353"/>
              <a:ext cx="6407791" cy="7303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итоговый документ Венской встречи (1989 г.) и др.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4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Основные принципы международного права</a:t>
            </a:r>
            <a:endParaRPr sz="38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47" name="Google Shape;247;p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60094" y="1408176"/>
            <a:ext cx="3620568" cy="527011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48" name="Google Shape;248;p46"/>
          <p:cNvSpPr txBox="1"/>
          <p:nvPr/>
        </p:nvSpPr>
        <p:spPr>
          <a:xfrm>
            <a:off x="2644236" y="6324809"/>
            <a:ext cx="4562895" cy="35348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Конституция Республики Беларусь</a:t>
            </a:r>
            <a:endParaRPr/>
          </a:p>
        </p:txBody>
      </p:sp>
      <p:sp>
        <p:nvSpPr>
          <p:cNvPr id="249" name="Google Shape;249;p46"/>
          <p:cNvSpPr txBox="1"/>
          <p:nvPr/>
        </p:nvSpPr>
        <p:spPr>
          <a:xfrm>
            <a:off x="1104900" y="1408177"/>
            <a:ext cx="6018276" cy="2304288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Статья 8: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Республика Беларусь признаёт приоритет об- щепризнанных принципов международного права и обеспечивает соответствие им законодательства. Рес- публика Беларусь в соответствии с нормами междуна- родного права может на добровольной основе входить в межгосударственные образования и выходить из них. Не допускается заключение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международных догово- ров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, которые противоречат Конституции.</a:t>
            </a:r>
            <a:endParaRPr b="1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4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Основные принципы международного права</a:t>
            </a:r>
            <a:endParaRPr sz="38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55" name="Google Shape;255;p47"/>
          <p:cNvGrpSpPr/>
          <p:nvPr/>
        </p:nvGrpSpPr>
        <p:grpSpPr>
          <a:xfrm>
            <a:off x="2099497" y="1481958"/>
            <a:ext cx="8057071" cy="873226"/>
            <a:chOff x="67" y="2742038"/>
            <a:chExt cx="4010278" cy="2634131"/>
          </a:xfrm>
        </p:grpSpPr>
        <p:sp>
          <p:nvSpPr>
            <p:cNvPr id="256" name="Google Shape;256;p47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47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Международный договор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регулируемое международным правом соглашение, заключённое государством и (или) другими субъектами международного права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58" name="Google Shape;258;p47"/>
          <p:cNvGrpSpPr/>
          <p:nvPr/>
        </p:nvGrpSpPr>
        <p:grpSpPr>
          <a:xfrm>
            <a:off x="2099495" y="3180321"/>
            <a:ext cx="8057071" cy="614433"/>
            <a:chOff x="67" y="2742038"/>
            <a:chExt cx="4010278" cy="2634131"/>
          </a:xfrm>
        </p:grpSpPr>
        <p:sp>
          <p:nvSpPr>
            <p:cNvPr id="259" name="Google Shape;259;p47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47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Соглашение, пакт, хартия, устав, конвенция, статут, протокол, меморандум, обмен дипломатическими нотами и др.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61" name="Google Shape;261;p47"/>
          <p:cNvGrpSpPr/>
          <p:nvPr/>
        </p:nvGrpSpPr>
        <p:grpSpPr>
          <a:xfrm>
            <a:off x="2099495" y="4588505"/>
            <a:ext cx="8057071" cy="614433"/>
            <a:chOff x="67" y="2742038"/>
            <a:chExt cx="4010278" cy="2634131"/>
          </a:xfrm>
        </p:grpSpPr>
        <p:sp>
          <p:nvSpPr>
            <p:cNvPr id="262" name="Google Shape;262;p47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47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Вступает в силу после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ратификации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процедуры придания юридической силы документу путём утверждения соответствующим органом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64" name="Google Shape;264;p47"/>
          <p:cNvGrpSpPr/>
          <p:nvPr/>
        </p:nvGrpSpPr>
        <p:grpSpPr>
          <a:xfrm>
            <a:off x="2099496" y="6028075"/>
            <a:ext cx="8057071" cy="614433"/>
            <a:chOff x="67" y="2742038"/>
            <a:chExt cx="4010278" cy="2634131"/>
          </a:xfrm>
        </p:grpSpPr>
        <p:sp>
          <p:nvSpPr>
            <p:cNvPr id="265" name="Google Shape;265;p47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47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Республике Беларусь ратификацию осуществляет Парламент – Националь- ное собрание Республики Беларусь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67" name="Google Shape;267;p47"/>
          <p:cNvSpPr/>
          <p:nvPr/>
        </p:nvSpPr>
        <p:spPr>
          <a:xfrm>
            <a:off x="5804539" y="2369437"/>
            <a:ext cx="646981" cy="779497"/>
          </a:xfrm>
          <a:prstGeom prst="downArrow">
            <a:avLst>
              <a:gd fmla="val 50000" name="adj1"/>
              <a:gd fmla="val 67333" name="adj2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47"/>
          <p:cNvSpPr/>
          <p:nvPr/>
        </p:nvSpPr>
        <p:spPr>
          <a:xfrm>
            <a:off x="5804539" y="3801881"/>
            <a:ext cx="646981" cy="779497"/>
          </a:xfrm>
          <a:prstGeom prst="downArrow">
            <a:avLst>
              <a:gd fmla="val 50000" name="adj1"/>
              <a:gd fmla="val 67333" name="adj2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47"/>
          <p:cNvSpPr/>
          <p:nvPr/>
        </p:nvSpPr>
        <p:spPr>
          <a:xfrm>
            <a:off x="5804539" y="5225758"/>
            <a:ext cx="646981" cy="779497"/>
          </a:xfrm>
          <a:prstGeom prst="downArrow">
            <a:avLst>
              <a:gd fmla="val 50000" name="adj1"/>
              <a:gd fmla="val 67333" name="adj2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29.03.2024</vt:lpwstr>
  </property>
</Properties>
</file>