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858000" cy="9144000"/>
  <p:embeddedFontLst>
    <p:embeddedFont>
      <p:font typeface="Cambria Math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hJRlVHn/2HHD7MSnCE9LSFs8Bk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0BB9268-E670-421B-AE67-897B76D00920}">
  <a:tblStyle styleId="{E0BB9268-E670-421B-AE67-897B76D00920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CambriaMath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4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4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4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3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3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4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5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5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5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6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7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8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8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8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8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0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0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3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969170" y="2747407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Социальный статус, роли и мобильность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969170" y="392395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§ÑÐ¾ ÑÐ°ÐºÐ¾Ðµ Â«ÑÐ¾ÑÐ¸Ð°Ð»ÑÐ½Ð°Ñ Ð¼Ð¾Ð±Ð¸Ð»ÑÐ½Ð¾ÑÑÑÂ»? | ÐÐ¾Ð²Ð¾ÑÑÐ¸ - Gde.md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6256" r="11462" t="0"/>
          <a:stretch/>
        </p:blipFill>
        <p:spPr>
          <a:xfrm>
            <a:off x="6981063" y="1310656"/>
            <a:ext cx="5218981" cy="4228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4" name="Google Shape;224;p10"/>
          <p:cNvGrpSpPr/>
          <p:nvPr/>
        </p:nvGrpSpPr>
        <p:grpSpPr>
          <a:xfrm>
            <a:off x="2385414" y="1529290"/>
            <a:ext cx="7419653" cy="4333776"/>
            <a:chOff x="317313" y="2894"/>
            <a:chExt cx="7419653" cy="4333776"/>
          </a:xfrm>
        </p:grpSpPr>
        <p:sp>
          <p:nvSpPr>
            <p:cNvPr id="225" name="Google Shape;225;p10"/>
            <p:cNvSpPr/>
            <p:nvPr/>
          </p:nvSpPr>
          <p:spPr>
            <a:xfrm>
              <a:off x="5972087" y="2045910"/>
              <a:ext cx="91440" cy="54301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10"/>
            <p:cNvSpPr/>
            <p:nvPr/>
          </p:nvSpPr>
          <p:spPr>
            <a:xfrm>
              <a:off x="4027140" y="720320"/>
              <a:ext cx="1990667" cy="5430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7" name="Google Shape;227;p10"/>
            <p:cNvSpPr/>
            <p:nvPr/>
          </p:nvSpPr>
          <p:spPr>
            <a:xfrm>
              <a:off x="1990752" y="2045910"/>
              <a:ext cx="91440" cy="54301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10"/>
            <p:cNvSpPr/>
            <p:nvPr/>
          </p:nvSpPr>
          <p:spPr>
            <a:xfrm>
              <a:off x="2036472" y="720320"/>
              <a:ext cx="1990667" cy="54301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10"/>
            <p:cNvSpPr/>
            <p:nvPr/>
          </p:nvSpPr>
          <p:spPr>
            <a:xfrm>
              <a:off x="1859631" y="2894"/>
              <a:ext cx="4335017" cy="7174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0"/>
            <p:cNvSpPr txBox="1"/>
            <p:nvPr/>
          </p:nvSpPr>
          <p:spPr>
            <a:xfrm>
              <a:off x="1859631" y="2894"/>
              <a:ext cx="4335017" cy="717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роль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10"/>
            <p:cNvSpPr/>
            <p:nvPr/>
          </p:nvSpPr>
          <p:spPr>
            <a:xfrm>
              <a:off x="317313" y="1263335"/>
              <a:ext cx="3438319" cy="7825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0"/>
            <p:cNvSpPr txBox="1"/>
            <p:nvPr/>
          </p:nvSpPr>
          <p:spPr>
            <a:xfrm>
              <a:off x="317313" y="1263335"/>
              <a:ext cx="3438319" cy="7825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ролевое ожидание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10"/>
            <p:cNvSpPr/>
            <p:nvPr/>
          </p:nvSpPr>
          <p:spPr>
            <a:xfrm>
              <a:off x="317313" y="2588925"/>
              <a:ext cx="3438319" cy="17477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0"/>
            <p:cNvSpPr txBox="1"/>
            <p:nvPr/>
          </p:nvSpPr>
          <p:spPr>
            <a:xfrm>
              <a:off x="317313" y="2588925"/>
              <a:ext cx="3438319" cy="1747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модель поведения для людей данного статуса, которую предполагают видеть окружающие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10"/>
            <p:cNvSpPr/>
            <p:nvPr/>
          </p:nvSpPr>
          <p:spPr>
            <a:xfrm>
              <a:off x="4298647" y="1263335"/>
              <a:ext cx="3438319" cy="7825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0"/>
            <p:cNvSpPr txBox="1"/>
            <p:nvPr/>
          </p:nvSpPr>
          <p:spPr>
            <a:xfrm>
              <a:off x="4298647" y="1263335"/>
              <a:ext cx="3438319" cy="7825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ролевое исполнение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10"/>
            <p:cNvSpPr/>
            <p:nvPr/>
          </p:nvSpPr>
          <p:spPr>
            <a:xfrm>
              <a:off x="4298647" y="2588925"/>
              <a:ext cx="3438319" cy="17477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4298647" y="2588925"/>
              <a:ext cx="3438319" cy="1747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фактическое поведение человека, зависящее от его личностных качеств, его убеждений и установок, от степени усвоения им социальных норм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9" name="Google Shape;239;p10"/>
          <p:cNvSpPr txBox="1"/>
          <p:nvPr/>
        </p:nvSpPr>
        <p:spPr>
          <a:xfrm>
            <a:off x="2364355" y="6073687"/>
            <a:ext cx="74784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Ролевое напряжение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трудность, связанная с неправильной роле- вой подготовкой, неудачным исполнением роли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5" name="Google Shape;245;p11"/>
          <p:cNvSpPr txBox="1"/>
          <p:nvPr/>
        </p:nvSpPr>
        <p:spPr>
          <a:xfrm>
            <a:off x="2038002" y="1936604"/>
            <a:ext cx="2869800" cy="17547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роль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образец поведения, кото- рый общество признаёт целесообразным для обладателя данного статуса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6" name="Google Shape;246;p11"/>
          <p:cNvSpPr txBox="1"/>
          <p:nvPr/>
        </p:nvSpPr>
        <p:spPr>
          <a:xfrm>
            <a:off x="7229575" y="1949332"/>
            <a:ext cx="2869704" cy="175432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Ролевые требования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обязательные и необходимые действия, вытекающие из принятой личностью роли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7" name="Google Shape;247;p11"/>
          <p:cNvSpPr/>
          <p:nvPr/>
        </p:nvSpPr>
        <p:spPr>
          <a:xfrm>
            <a:off x="4907706" y="2417722"/>
            <a:ext cx="2314872" cy="817545"/>
          </a:xfrm>
          <a:prstGeom prst="leftRightArrow">
            <a:avLst>
              <a:gd fmla="val 50000" name="adj1"/>
              <a:gd fmla="val 6266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взаимосвязаны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8" name="Google Shape;248;p11"/>
          <p:cNvSpPr txBox="1"/>
          <p:nvPr/>
        </p:nvSpPr>
        <p:spPr>
          <a:xfrm>
            <a:off x="4054226" y="4105961"/>
            <a:ext cx="4188364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Невыполнение предписанной социальной роли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9" name="Google Shape;249;p11"/>
          <p:cNvSpPr txBox="1"/>
          <p:nvPr/>
        </p:nvSpPr>
        <p:spPr>
          <a:xfrm>
            <a:off x="2398042" y="5675504"/>
            <a:ext cx="3096344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общественное порицание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0" name="Google Shape;250;p11"/>
          <p:cNvSpPr txBox="1"/>
          <p:nvPr/>
        </p:nvSpPr>
        <p:spPr>
          <a:xfrm>
            <a:off x="6790530" y="5675504"/>
            <a:ext cx="3096344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формальные санкции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1" name="Google Shape;251;p11"/>
          <p:cNvSpPr/>
          <p:nvPr/>
        </p:nvSpPr>
        <p:spPr>
          <a:xfrm>
            <a:off x="4558282" y="4815002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7222578" y="4815001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8" name="Google Shape;258;p12"/>
          <p:cNvGrpSpPr/>
          <p:nvPr/>
        </p:nvGrpSpPr>
        <p:grpSpPr>
          <a:xfrm>
            <a:off x="2217489" y="1722188"/>
            <a:ext cx="7911327" cy="3168359"/>
            <a:chOff x="4776" y="468048"/>
            <a:chExt cx="7911327" cy="3168359"/>
          </a:xfrm>
        </p:grpSpPr>
        <p:sp>
          <p:nvSpPr>
            <p:cNvPr id="259" name="Google Shape;259;p12"/>
            <p:cNvSpPr/>
            <p:nvPr/>
          </p:nvSpPr>
          <p:spPr>
            <a:xfrm>
              <a:off x="3960440" y="1287499"/>
              <a:ext cx="307613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2"/>
            <p:cNvSpPr/>
            <p:nvPr/>
          </p:nvSpPr>
          <p:spPr>
            <a:xfrm>
              <a:off x="3960440" y="1287499"/>
              <a:ext cx="95920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12"/>
            <p:cNvSpPr/>
            <p:nvPr/>
          </p:nvSpPr>
          <p:spPr>
            <a:xfrm>
              <a:off x="2835046" y="1287499"/>
              <a:ext cx="1125393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12"/>
            <p:cNvSpPr/>
            <p:nvPr/>
          </p:nvSpPr>
          <p:spPr>
            <a:xfrm>
              <a:off x="824227" y="1287499"/>
              <a:ext cx="3136212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2"/>
            <p:cNvSpPr/>
            <p:nvPr/>
          </p:nvSpPr>
          <p:spPr>
            <a:xfrm>
              <a:off x="1920776" y="468048"/>
              <a:ext cx="4079327" cy="8194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2"/>
            <p:cNvSpPr txBox="1"/>
            <p:nvPr/>
          </p:nvSpPr>
          <p:spPr>
            <a:xfrm>
              <a:off x="1920776" y="468048"/>
              <a:ext cx="4079327" cy="819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трудностей выполнения социальных ролей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4776" y="1631669"/>
              <a:ext cx="1638902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2"/>
            <p:cNvSpPr txBox="1"/>
            <p:nvPr/>
          </p:nvSpPr>
          <p:spPr>
            <a:xfrm>
              <a:off x="4776" y="1631669"/>
              <a:ext cx="1638902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неправильная ролевая подготовка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1987848" y="1631669"/>
              <a:ext cx="1694396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2"/>
            <p:cNvSpPr txBox="1"/>
            <p:nvPr/>
          </p:nvSpPr>
          <p:spPr>
            <a:xfrm>
              <a:off x="1987848" y="1631669"/>
              <a:ext cx="1694396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неудачное исполнение роли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4026414" y="1631669"/>
              <a:ext cx="1786469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2"/>
            <p:cNvSpPr txBox="1"/>
            <p:nvPr/>
          </p:nvSpPr>
          <p:spPr>
            <a:xfrm>
              <a:off x="4026414" y="1631669"/>
              <a:ext cx="1786469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несовместимые требования разных ролей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>
              <a:off x="6157053" y="1631669"/>
              <a:ext cx="1759050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6157053" y="1631669"/>
              <a:ext cx="1759050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значительные усилия и временные затраты для выполнения ролевых предписаний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3" name="Google Shape;273;p12"/>
          <p:cNvSpPr txBox="1"/>
          <p:nvPr/>
        </p:nvSpPr>
        <p:spPr>
          <a:xfrm>
            <a:off x="2212713" y="5574620"/>
            <a:ext cx="2844636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Трудности выполнения социальных ролей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4" name="Google Shape;274;p12"/>
          <p:cNvSpPr txBox="1"/>
          <p:nvPr/>
        </p:nvSpPr>
        <p:spPr>
          <a:xfrm>
            <a:off x="7288957" y="5713954"/>
            <a:ext cx="2844636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Ролевой конфликт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5" name="Google Shape;275;p12"/>
          <p:cNvSpPr/>
          <p:nvPr/>
        </p:nvSpPr>
        <p:spPr>
          <a:xfrm rot="-5400000">
            <a:off x="5894557" y="4889672"/>
            <a:ext cx="557192" cy="2016225"/>
          </a:xfrm>
          <a:prstGeom prst="downArrow">
            <a:avLst>
              <a:gd fmla="val 50000" name="adj1"/>
              <a:gd fmla="val 16937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1" name="Google Shape;281;p13"/>
          <p:cNvGrpSpPr/>
          <p:nvPr/>
        </p:nvGrpSpPr>
        <p:grpSpPr>
          <a:xfrm>
            <a:off x="1111627" y="2001324"/>
            <a:ext cx="9967226" cy="3605847"/>
            <a:chOff x="6727" y="362306"/>
            <a:chExt cx="9967226" cy="3605847"/>
          </a:xfrm>
        </p:grpSpPr>
        <p:sp>
          <p:nvSpPr>
            <p:cNvPr id="282" name="Google Shape;282;p13"/>
            <p:cNvSpPr/>
            <p:nvPr/>
          </p:nvSpPr>
          <p:spPr>
            <a:xfrm>
              <a:off x="8319035" y="1967755"/>
              <a:ext cx="91440" cy="2174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3"/>
            <p:cNvSpPr/>
            <p:nvPr/>
          </p:nvSpPr>
          <p:spPr>
            <a:xfrm>
              <a:off x="5015306" y="1120003"/>
              <a:ext cx="3349449" cy="2174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3"/>
            <p:cNvSpPr/>
            <p:nvPr/>
          </p:nvSpPr>
          <p:spPr>
            <a:xfrm>
              <a:off x="4859725" y="1967755"/>
              <a:ext cx="91440" cy="2174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3"/>
            <p:cNvSpPr/>
            <p:nvPr/>
          </p:nvSpPr>
          <p:spPr>
            <a:xfrm>
              <a:off x="4905445" y="1120003"/>
              <a:ext cx="109860" cy="2174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3"/>
            <p:cNvSpPr/>
            <p:nvPr/>
          </p:nvSpPr>
          <p:spPr>
            <a:xfrm>
              <a:off x="1510275" y="1967755"/>
              <a:ext cx="91440" cy="2174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3"/>
            <p:cNvSpPr/>
            <p:nvPr/>
          </p:nvSpPr>
          <p:spPr>
            <a:xfrm>
              <a:off x="1555995" y="1120003"/>
              <a:ext cx="3459310" cy="2174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3"/>
            <p:cNvSpPr/>
            <p:nvPr/>
          </p:nvSpPr>
          <p:spPr>
            <a:xfrm>
              <a:off x="1672737" y="362306"/>
              <a:ext cx="6685136" cy="7576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3"/>
            <p:cNvSpPr txBox="1"/>
            <p:nvPr/>
          </p:nvSpPr>
          <p:spPr>
            <a:xfrm>
              <a:off x="1672737" y="362306"/>
              <a:ext cx="6685136" cy="7576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Ролевой конфликт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противоречия между одновременно выполняемыми человеком социальными ролями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3"/>
            <p:cNvSpPr/>
            <p:nvPr/>
          </p:nvSpPr>
          <p:spPr>
            <a:xfrm>
              <a:off x="57471" y="1337478"/>
              <a:ext cx="2997047" cy="6302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3"/>
            <p:cNvSpPr txBox="1"/>
            <p:nvPr/>
          </p:nvSpPr>
          <p:spPr>
            <a:xfrm>
              <a:off x="57471" y="1337478"/>
              <a:ext cx="2997047" cy="630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межролевой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3"/>
            <p:cNvSpPr/>
            <p:nvPr/>
          </p:nvSpPr>
          <p:spPr>
            <a:xfrm>
              <a:off x="6727" y="2185230"/>
              <a:ext cx="3098536" cy="17822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3"/>
            <p:cNvSpPr txBox="1"/>
            <p:nvPr/>
          </p:nvSpPr>
          <p:spPr>
            <a:xfrm>
              <a:off x="6727" y="2185230"/>
              <a:ext cx="3098536" cy="17822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разными ролями (пойти в кино с друзьями или подготовиться к тесту)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3"/>
            <p:cNvSpPr/>
            <p:nvPr/>
          </p:nvSpPr>
          <p:spPr>
            <a:xfrm>
              <a:off x="3271993" y="1337478"/>
              <a:ext cx="3266902" cy="6302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3"/>
            <p:cNvSpPr txBox="1"/>
            <p:nvPr/>
          </p:nvSpPr>
          <p:spPr>
            <a:xfrm>
              <a:off x="3271993" y="1337478"/>
              <a:ext cx="3266902" cy="630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внутриролевой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06921" y="2185230"/>
              <a:ext cx="2997047" cy="17829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3"/>
            <p:cNvSpPr txBox="1"/>
            <p:nvPr/>
          </p:nvSpPr>
          <p:spPr>
            <a:xfrm>
              <a:off x="3406921" y="2185230"/>
              <a:ext cx="2997047" cy="17829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внутри одной роли (поддержать друга или сказать ему, что он неправ)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6756371" y="1337478"/>
              <a:ext cx="3216769" cy="6302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3"/>
            <p:cNvSpPr txBox="1"/>
            <p:nvPr/>
          </p:nvSpPr>
          <p:spPr>
            <a:xfrm>
              <a:off x="6756371" y="1337478"/>
              <a:ext cx="3216769" cy="630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личностно-ролевой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6755558" y="2185230"/>
              <a:ext cx="3218395" cy="17829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3"/>
            <p:cNvSpPr txBox="1"/>
            <p:nvPr/>
          </p:nvSpPr>
          <p:spPr>
            <a:xfrm>
              <a:off x="6755558" y="2185230"/>
              <a:ext cx="3218395" cy="17829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требования роли противоречат интересам и жизненным устремлениям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07" name="Google Shape;3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7496355" y="1058830"/>
            <a:ext cx="3589227" cy="559163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8" name="Google Shape;308;p14"/>
          <p:cNvSpPr txBox="1"/>
          <p:nvPr/>
        </p:nvSpPr>
        <p:spPr>
          <a:xfrm>
            <a:off x="5607696" y="6354548"/>
            <a:ext cx="188865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Питирим Сорокин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9" name="Google Shape;309;p14"/>
          <p:cNvSpPr txBox="1"/>
          <p:nvPr/>
        </p:nvSpPr>
        <p:spPr>
          <a:xfrm>
            <a:off x="1104899" y="1518940"/>
            <a:ext cx="6520851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мобильность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изменение индивидом или группой позиции, занимаемой в социальной структуре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0" name="Google Shape;310;p14"/>
          <p:cNvSpPr txBox="1"/>
          <p:nvPr/>
        </p:nvSpPr>
        <p:spPr>
          <a:xfrm>
            <a:off x="1104899" y="2298304"/>
            <a:ext cx="65208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Понятие «социальная мобильность» было введено в науч- ный оборот в 1920-е гг.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Питиримом Сорокиным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6" name="Google Shape;316;p15"/>
          <p:cNvGrpSpPr/>
          <p:nvPr/>
        </p:nvGrpSpPr>
        <p:grpSpPr>
          <a:xfrm>
            <a:off x="2030711" y="1782922"/>
            <a:ext cx="8129059" cy="4552275"/>
            <a:chOff x="3922" y="360042"/>
            <a:chExt cx="8129059" cy="4552275"/>
          </a:xfrm>
        </p:grpSpPr>
        <p:sp>
          <p:nvSpPr>
            <p:cNvPr id="317" name="Google Shape;317;p15"/>
            <p:cNvSpPr/>
            <p:nvPr/>
          </p:nvSpPr>
          <p:spPr>
            <a:xfrm>
              <a:off x="5786929" y="2929022"/>
              <a:ext cx="1284490" cy="445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5"/>
            <p:cNvSpPr/>
            <p:nvPr/>
          </p:nvSpPr>
          <p:spPr>
            <a:xfrm>
              <a:off x="4502439" y="2929022"/>
              <a:ext cx="1284490" cy="4458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5"/>
            <p:cNvSpPr/>
            <p:nvPr/>
          </p:nvSpPr>
          <p:spPr>
            <a:xfrm>
              <a:off x="3784951" y="1421604"/>
              <a:ext cx="2001978" cy="445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15"/>
            <p:cNvSpPr/>
            <p:nvPr/>
          </p:nvSpPr>
          <p:spPr>
            <a:xfrm>
              <a:off x="1782972" y="1421604"/>
              <a:ext cx="2001978" cy="4458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5"/>
            <p:cNvSpPr/>
            <p:nvPr/>
          </p:nvSpPr>
          <p:spPr>
            <a:xfrm>
              <a:off x="1881273" y="360042"/>
              <a:ext cx="3807355" cy="1061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5"/>
            <p:cNvSpPr txBox="1"/>
            <p:nvPr/>
          </p:nvSpPr>
          <p:spPr>
            <a:xfrm>
              <a:off x="1881273" y="360042"/>
              <a:ext cx="3807355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социальной мобильности (по П.Сорокину)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5"/>
            <p:cNvSpPr/>
            <p:nvPr/>
          </p:nvSpPr>
          <p:spPr>
            <a:xfrm>
              <a:off x="3922" y="1867460"/>
              <a:ext cx="3558101" cy="1061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5"/>
            <p:cNvSpPr txBox="1"/>
            <p:nvPr/>
          </p:nvSpPr>
          <p:spPr>
            <a:xfrm>
              <a:off x="3922" y="1867460"/>
              <a:ext cx="3558101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Горизонтальная мобильность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переход человека в другую социальную группу без изменения социального статуса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5"/>
            <p:cNvSpPr/>
            <p:nvPr/>
          </p:nvSpPr>
          <p:spPr>
            <a:xfrm>
              <a:off x="4007879" y="1867460"/>
              <a:ext cx="3558101" cy="1061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5"/>
            <p:cNvSpPr txBox="1"/>
            <p:nvPr/>
          </p:nvSpPr>
          <p:spPr>
            <a:xfrm>
              <a:off x="4007879" y="1867460"/>
              <a:ext cx="3558101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Вертикальная мобильность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-переход по ступеням социальной лестницы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5"/>
            <p:cNvSpPr/>
            <p:nvPr/>
          </p:nvSpPr>
          <p:spPr>
            <a:xfrm>
              <a:off x="3440877" y="3374878"/>
              <a:ext cx="2123124" cy="15374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5"/>
            <p:cNvSpPr txBox="1"/>
            <p:nvPr/>
          </p:nvSpPr>
          <p:spPr>
            <a:xfrm>
              <a:off x="3440877" y="3374878"/>
              <a:ext cx="2123124" cy="153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Нисходящая мобильность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-спуск по социальной иерархии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5"/>
            <p:cNvSpPr/>
            <p:nvPr/>
          </p:nvSpPr>
          <p:spPr>
            <a:xfrm>
              <a:off x="6009857" y="3374878"/>
              <a:ext cx="2123124" cy="15374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5"/>
            <p:cNvSpPr txBox="1"/>
            <p:nvPr/>
          </p:nvSpPr>
          <p:spPr>
            <a:xfrm>
              <a:off x="6009857" y="3374878"/>
              <a:ext cx="2123124" cy="153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Восходящая мобильность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подъём по социальной иерархии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6" name="Google Shape;336;p16"/>
          <p:cNvGrpSpPr/>
          <p:nvPr/>
        </p:nvGrpSpPr>
        <p:grpSpPr>
          <a:xfrm>
            <a:off x="2139577" y="2325286"/>
            <a:ext cx="7911327" cy="3168359"/>
            <a:chOff x="4776" y="1152124"/>
            <a:chExt cx="7911327" cy="3168359"/>
          </a:xfrm>
        </p:grpSpPr>
        <p:sp>
          <p:nvSpPr>
            <p:cNvPr id="337" name="Google Shape;337;p16"/>
            <p:cNvSpPr/>
            <p:nvPr/>
          </p:nvSpPr>
          <p:spPr>
            <a:xfrm>
              <a:off x="3960440" y="1971575"/>
              <a:ext cx="307613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6"/>
            <p:cNvSpPr/>
            <p:nvPr/>
          </p:nvSpPr>
          <p:spPr>
            <a:xfrm>
              <a:off x="3960440" y="1971575"/>
              <a:ext cx="95920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6"/>
            <p:cNvSpPr/>
            <p:nvPr/>
          </p:nvSpPr>
          <p:spPr>
            <a:xfrm>
              <a:off x="2835046" y="1971575"/>
              <a:ext cx="1125393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16"/>
            <p:cNvSpPr/>
            <p:nvPr/>
          </p:nvSpPr>
          <p:spPr>
            <a:xfrm>
              <a:off x="824227" y="1971575"/>
              <a:ext cx="3136212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6"/>
            <p:cNvSpPr/>
            <p:nvPr/>
          </p:nvSpPr>
          <p:spPr>
            <a:xfrm>
              <a:off x="1920776" y="1152124"/>
              <a:ext cx="4079327" cy="8194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6"/>
            <p:cNvSpPr txBox="1"/>
            <p:nvPr/>
          </p:nvSpPr>
          <p:spPr>
            <a:xfrm>
              <a:off x="1920776" y="1152124"/>
              <a:ext cx="4079327" cy="819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оказывающие влияние на социальную мобильность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6"/>
            <p:cNvSpPr/>
            <p:nvPr/>
          </p:nvSpPr>
          <p:spPr>
            <a:xfrm>
              <a:off x="4776" y="2315745"/>
              <a:ext cx="1638902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6"/>
            <p:cNvSpPr txBox="1"/>
            <p:nvPr/>
          </p:nvSpPr>
          <p:spPr>
            <a:xfrm>
              <a:off x="4776" y="2315745"/>
              <a:ext cx="1638902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6"/>
            <p:cNvSpPr/>
            <p:nvPr/>
          </p:nvSpPr>
          <p:spPr>
            <a:xfrm>
              <a:off x="1987848" y="2315745"/>
              <a:ext cx="1694396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6"/>
            <p:cNvSpPr txBox="1"/>
            <p:nvPr/>
          </p:nvSpPr>
          <p:spPr>
            <a:xfrm>
              <a:off x="1987848" y="2315745"/>
              <a:ext cx="1694396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6"/>
            <p:cNvSpPr/>
            <p:nvPr/>
          </p:nvSpPr>
          <p:spPr>
            <a:xfrm>
              <a:off x="4026414" y="2315745"/>
              <a:ext cx="1786469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6"/>
            <p:cNvSpPr txBox="1"/>
            <p:nvPr/>
          </p:nvSpPr>
          <p:spPr>
            <a:xfrm>
              <a:off x="4026414" y="2315745"/>
              <a:ext cx="1786469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рождаемости и смертности в стране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6"/>
            <p:cNvSpPr/>
            <p:nvPr/>
          </p:nvSpPr>
          <p:spPr>
            <a:xfrm>
              <a:off x="6157053" y="2315745"/>
              <a:ext cx="1759050" cy="20047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6"/>
            <p:cNvSpPr txBox="1"/>
            <p:nvPr/>
          </p:nvSpPr>
          <p:spPr>
            <a:xfrm>
              <a:off x="6157053" y="2315745"/>
              <a:ext cx="1759050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плотность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6" name="Google Shape;356;p17"/>
          <p:cNvSpPr txBox="1"/>
          <p:nvPr/>
        </p:nvSpPr>
        <p:spPr>
          <a:xfrm>
            <a:off x="1104900" y="1513296"/>
            <a:ext cx="99807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Каналы социальной мобильности («социальные лифты»)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пути, по которым происхо- дит перемещение людей из одних социальных групп в другие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7" name="Google Shape;357;p17"/>
          <p:cNvGrpSpPr/>
          <p:nvPr/>
        </p:nvGrpSpPr>
        <p:grpSpPr>
          <a:xfrm>
            <a:off x="2401541" y="2405491"/>
            <a:ext cx="7387398" cy="4244758"/>
            <a:chOff x="302744" y="1856"/>
            <a:chExt cx="7387398" cy="4244758"/>
          </a:xfrm>
        </p:grpSpPr>
        <p:sp>
          <p:nvSpPr>
            <p:cNvPr id="358" name="Google Shape;358;p17"/>
            <p:cNvSpPr/>
            <p:nvPr/>
          </p:nvSpPr>
          <p:spPr>
            <a:xfrm>
              <a:off x="302744" y="1856"/>
              <a:ext cx="5836743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7"/>
            <p:cNvSpPr txBox="1"/>
            <p:nvPr/>
          </p:nvSpPr>
          <p:spPr>
            <a:xfrm>
              <a:off x="314046" y="13158"/>
              <a:ext cx="5814139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каналы социальной мобильности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886419" y="387744"/>
              <a:ext cx="583674" cy="289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7"/>
            <p:cNvSpPr/>
            <p:nvPr/>
          </p:nvSpPr>
          <p:spPr>
            <a:xfrm>
              <a:off x="1470093" y="484215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7"/>
            <p:cNvSpPr txBox="1"/>
            <p:nvPr/>
          </p:nvSpPr>
          <p:spPr>
            <a:xfrm>
              <a:off x="1481395" y="495517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армия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7"/>
            <p:cNvSpPr/>
            <p:nvPr/>
          </p:nvSpPr>
          <p:spPr>
            <a:xfrm>
              <a:off x="886419" y="387744"/>
              <a:ext cx="583674" cy="771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7"/>
            <p:cNvSpPr/>
            <p:nvPr/>
          </p:nvSpPr>
          <p:spPr>
            <a:xfrm>
              <a:off x="1470093" y="966574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7"/>
            <p:cNvSpPr txBox="1"/>
            <p:nvPr/>
          </p:nvSpPr>
          <p:spPr>
            <a:xfrm>
              <a:off x="1481395" y="977876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организации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7"/>
            <p:cNvSpPr/>
            <p:nvPr/>
          </p:nvSpPr>
          <p:spPr>
            <a:xfrm>
              <a:off x="886419" y="387744"/>
              <a:ext cx="583674" cy="12541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7"/>
            <p:cNvSpPr/>
            <p:nvPr/>
          </p:nvSpPr>
          <p:spPr>
            <a:xfrm>
              <a:off x="1470093" y="1448933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7"/>
            <p:cNvSpPr txBox="1"/>
            <p:nvPr/>
          </p:nvSpPr>
          <p:spPr>
            <a:xfrm>
              <a:off x="1481395" y="1460235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школа (образование) и наука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7"/>
            <p:cNvSpPr/>
            <p:nvPr/>
          </p:nvSpPr>
          <p:spPr>
            <a:xfrm>
              <a:off x="886419" y="387744"/>
              <a:ext cx="583674" cy="1736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7"/>
            <p:cNvSpPr/>
            <p:nvPr/>
          </p:nvSpPr>
          <p:spPr>
            <a:xfrm>
              <a:off x="1470093" y="1931292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7"/>
            <p:cNvSpPr txBox="1"/>
            <p:nvPr/>
          </p:nvSpPr>
          <p:spPr>
            <a:xfrm>
              <a:off x="1481395" y="1942594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или общественная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7"/>
            <p:cNvSpPr/>
            <p:nvPr/>
          </p:nvSpPr>
          <p:spPr>
            <a:xfrm>
              <a:off x="886419" y="387744"/>
              <a:ext cx="583674" cy="22188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7"/>
            <p:cNvSpPr/>
            <p:nvPr/>
          </p:nvSpPr>
          <p:spPr>
            <a:xfrm>
              <a:off x="1470093" y="2413651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7"/>
            <p:cNvSpPr txBox="1"/>
            <p:nvPr/>
          </p:nvSpPr>
          <p:spPr>
            <a:xfrm>
              <a:off x="1481395" y="2424953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7"/>
            <p:cNvSpPr/>
            <p:nvPr/>
          </p:nvSpPr>
          <p:spPr>
            <a:xfrm>
              <a:off x="886419" y="387744"/>
              <a:ext cx="583674" cy="27012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7"/>
            <p:cNvSpPr/>
            <p:nvPr/>
          </p:nvSpPr>
          <p:spPr>
            <a:xfrm>
              <a:off x="1470093" y="2896010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7"/>
            <p:cNvSpPr txBox="1"/>
            <p:nvPr/>
          </p:nvSpPr>
          <p:spPr>
            <a:xfrm>
              <a:off x="1481395" y="2907312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 массовой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17"/>
            <p:cNvSpPr/>
            <p:nvPr/>
          </p:nvSpPr>
          <p:spPr>
            <a:xfrm>
              <a:off x="886419" y="387744"/>
              <a:ext cx="583674" cy="31835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7"/>
            <p:cNvSpPr/>
            <p:nvPr/>
          </p:nvSpPr>
          <p:spPr>
            <a:xfrm>
              <a:off x="1470093" y="3378369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7"/>
            <p:cNvSpPr txBox="1"/>
            <p:nvPr/>
          </p:nvSpPr>
          <p:spPr>
            <a:xfrm>
              <a:off x="1481395" y="3389671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накопление богатств, владение собственностью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7"/>
            <p:cNvSpPr/>
            <p:nvPr/>
          </p:nvSpPr>
          <p:spPr>
            <a:xfrm>
              <a:off x="886419" y="387744"/>
              <a:ext cx="583674" cy="36659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7"/>
            <p:cNvSpPr/>
            <p:nvPr/>
          </p:nvSpPr>
          <p:spPr>
            <a:xfrm>
              <a:off x="1470093" y="3860727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7"/>
            <p:cNvSpPr txBox="1"/>
            <p:nvPr/>
          </p:nvSpPr>
          <p:spPr>
            <a:xfrm>
              <a:off x="1481395" y="3872029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 и брак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9" name="Google Shape;389;p18"/>
          <p:cNvGrpSpPr/>
          <p:nvPr/>
        </p:nvGrpSpPr>
        <p:grpSpPr>
          <a:xfrm>
            <a:off x="2075086" y="1733791"/>
            <a:ext cx="8040309" cy="4696298"/>
            <a:chOff x="6985" y="216022"/>
            <a:chExt cx="8040309" cy="4696298"/>
          </a:xfrm>
        </p:grpSpPr>
        <p:sp>
          <p:nvSpPr>
            <p:cNvPr id="390" name="Google Shape;390;p18"/>
            <p:cNvSpPr/>
            <p:nvPr/>
          </p:nvSpPr>
          <p:spPr>
            <a:xfrm>
              <a:off x="6138606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8"/>
            <p:cNvSpPr/>
            <p:nvPr/>
          </p:nvSpPr>
          <p:spPr>
            <a:xfrm>
              <a:off x="4027140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2" name="Google Shape;392;p18"/>
            <p:cNvSpPr/>
            <p:nvPr/>
          </p:nvSpPr>
          <p:spPr>
            <a:xfrm>
              <a:off x="1824233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8"/>
            <p:cNvSpPr/>
            <p:nvPr/>
          </p:nvSpPr>
          <p:spPr>
            <a:xfrm>
              <a:off x="1869953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8"/>
            <p:cNvSpPr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8"/>
            <p:cNvSpPr txBox="1"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социальной мобильности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8"/>
            <p:cNvSpPr txBox="1"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индивидуальная мобильность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8"/>
            <p:cNvSpPr txBox="1"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перемещение конкретного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8"/>
            <p:cNvSpPr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8"/>
            <p:cNvSpPr txBox="1"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групповая мобильность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8"/>
            <p:cNvSpPr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8"/>
            <p:cNvSpPr txBox="1"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перемещения совершаются коллективно, и целые классы, социальные слои изменяют свой статус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9" name="Google Shape;409;p19"/>
          <p:cNvSpPr txBox="1"/>
          <p:nvPr/>
        </p:nvSpPr>
        <p:spPr>
          <a:xfrm>
            <a:off x="1104900" y="5935366"/>
            <a:ext cx="99807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современном обществе интенсивность протекания процессов горизонтальной и верти- кальной мобильности резко возрастает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0" name="Google Shape;410;p19"/>
          <p:cNvGrpSpPr/>
          <p:nvPr/>
        </p:nvGrpSpPr>
        <p:grpSpPr>
          <a:xfrm>
            <a:off x="2063876" y="1713223"/>
            <a:ext cx="8063812" cy="3699203"/>
            <a:chOff x="1083" y="540061"/>
            <a:chExt cx="8063812" cy="3699203"/>
          </a:xfrm>
        </p:grpSpPr>
        <p:sp>
          <p:nvSpPr>
            <p:cNvPr id="411" name="Google Shape;411;p19"/>
            <p:cNvSpPr/>
            <p:nvPr/>
          </p:nvSpPr>
          <p:spPr>
            <a:xfrm>
              <a:off x="4032448" y="1718981"/>
              <a:ext cx="2853527" cy="13413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97852"/>
                  </a:lnTo>
                  <a:lnTo>
                    <a:pt x="120000" y="97852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9"/>
            <p:cNvSpPr/>
            <p:nvPr/>
          </p:nvSpPr>
          <p:spPr>
            <a:xfrm>
              <a:off x="3986728" y="1718981"/>
              <a:ext cx="91440" cy="13413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97852"/>
                  </a:lnTo>
                  <a:lnTo>
                    <a:pt x="60711" y="97852"/>
                  </a:lnTo>
                  <a:lnTo>
                    <a:pt x="60711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9"/>
            <p:cNvSpPr/>
            <p:nvPr/>
          </p:nvSpPr>
          <p:spPr>
            <a:xfrm>
              <a:off x="1180003" y="1718981"/>
              <a:ext cx="2852444" cy="13413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97852"/>
                  </a:lnTo>
                  <a:lnTo>
                    <a:pt x="0" y="97852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4" name="Google Shape;414;p19"/>
            <p:cNvSpPr/>
            <p:nvPr/>
          </p:nvSpPr>
          <p:spPr>
            <a:xfrm>
              <a:off x="2232248" y="540061"/>
              <a:ext cx="3600398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9"/>
            <p:cNvSpPr txBox="1"/>
            <p:nvPr/>
          </p:nvSpPr>
          <p:spPr>
            <a:xfrm>
              <a:off x="2232248" y="540061"/>
              <a:ext cx="3600398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роста интенсивности социальной мобильности в современном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9"/>
            <p:cNvSpPr/>
            <p:nvPr/>
          </p:nvSpPr>
          <p:spPr>
            <a:xfrm>
              <a:off x="1083" y="3060344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9"/>
            <p:cNvSpPr txBox="1"/>
            <p:nvPr/>
          </p:nvSpPr>
          <p:spPr>
            <a:xfrm>
              <a:off x="1083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Динамизм общественной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8" name="Google Shape;418;p19"/>
            <p:cNvSpPr/>
            <p:nvPr/>
          </p:nvSpPr>
          <p:spPr>
            <a:xfrm>
              <a:off x="2854070" y="3060344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9"/>
            <p:cNvSpPr txBox="1"/>
            <p:nvPr/>
          </p:nvSpPr>
          <p:spPr>
            <a:xfrm>
              <a:off x="2854070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Стремительные преобразования в экономике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9"/>
            <p:cNvSpPr/>
            <p:nvPr/>
          </p:nvSpPr>
          <p:spPr>
            <a:xfrm>
              <a:off x="5707055" y="3060344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9"/>
            <p:cNvSpPr txBox="1"/>
            <p:nvPr/>
          </p:nvSpPr>
          <p:spPr>
            <a:xfrm>
              <a:off x="5707055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Появление новых профессий и исчезновение многих старых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7" name="Google Shape;427;p20"/>
          <p:cNvGrpSpPr/>
          <p:nvPr/>
        </p:nvGrpSpPr>
        <p:grpSpPr>
          <a:xfrm>
            <a:off x="2173111" y="2033448"/>
            <a:ext cx="7844259" cy="3976217"/>
            <a:chOff x="2306" y="576063"/>
            <a:chExt cx="7844259" cy="3976217"/>
          </a:xfrm>
        </p:grpSpPr>
        <p:sp>
          <p:nvSpPr>
            <p:cNvPr id="428" name="Google Shape;428;p20"/>
            <p:cNvSpPr/>
            <p:nvPr/>
          </p:nvSpPr>
          <p:spPr>
            <a:xfrm>
              <a:off x="4963024" y="3035436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9" name="Google Shape;429;p20"/>
            <p:cNvSpPr/>
            <p:nvPr/>
          </p:nvSpPr>
          <p:spPr>
            <a:xfrm>
              <a:off x="4917304" y="3035436"/>
              <a:ext cx="91440" cy="3541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0" name="Google Shape;430;p20"/>
            <p:cNvSpPr/>
            <p:nvPr/>
          </p:nvSpPr>
          <p:spPr>
            <a:xfrm>
              <a:off x="2922624" y="3035436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1" name="Google Shape;431;p20"/>
            <p:cNvSpPr/>
            <p:nvPr/>
          </p:nvSpPr>
          <p:spPr>
            <a:xfrm>
              <a:off x="2922624" y="1838177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2" name="Google Shape;432;p20"/>
            <p:cNvSpPr/>
            <p:nvPr/>
          </p:nvSpPr>
          <p:spPr>
            <a:xfrm>
              <a:off x="2876904" y="1838177"/>
              <a:ext cx="91440" cy="3541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20"/>
            <p:cNvSpPr/>
            <p:nvPr/>
          </p:nvSpPr>
          <p:spPr>
            <a:xfrm>
              <a:off x="882224" y="1838177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20"/>
            <p:cNvSpPr/>
            <p:nvPr/>
          </p:nvSpPr>
          <p:spPr>
            <a:xfrm>
              <a:off x="2306" y="576063"/>
              <a:ext cx="5840636" cy="12621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0"/>
            <p:cNvSpPr txBox="1"/>
            <p:nvPr/>
          </p:nvSpPr>
          <p:spPr>
            <a:xfrm>
              <a:off x="2306" y="576063"/>
              <a:ext cx="5840636" cy="126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Жизненная стратегия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основная линия жизни, избранная индивидом сознательно, исходя из его представлений о смысле жизни, ценностей и образа будущего, а также оценки своих ресурсов и потенциала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6" name="Google Shape;436;p20"/>
            <p:cNvSpPr/>
            <p:nvPr/>
          </p:nvSpPr>
          <p:spPr>
            <a:xfrm>
              <a:off x="39084" y="2192296"/>
              <a:ext cx="1686281" cy="8431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0"/>
            <p:cNvSpPr txBox="1"/>
            <p:nvPr/>
          </p:nvSpPr>
          <p:spPr>
            <a:xfrm>
              <a:off x="390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приспособлен- 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20"/>
            <p:cNvSpPr/>
            <p:nvPr/>
          </p:nvSpPr>
          <p:spPr>
            <a:xfrm>
              <a:off x="2079484" y="2192296"/>
              <a:ext cx="1686281" cy="8431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0"/>
            <p:cNvSpPr txBox="1"/>
            <p:nvPr/>
          </p:nvSpPr>
          <p:spPr>
            <a:xfrm>
              <a:off x="20794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изоляционизм (автономизм)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20"/>
            <p:cNvSpPr/>
            <p:nvPr/>
          </p:nvSpPr>
          <p:spPr>
            <a:xfrm>
              <a:off x="4119884" y="2192296"/>
              <a:ext cx="1686281" cy="8431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0"/>
            <p:cNvSpPr txBox="1"/>
            <p:nvPr/>
          </p:nvSpPr>
          <p:spPr>
            <a:xfrm>
              <a:off x="41198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2079484" y="3389556"/>
              <a:ext cx="1686281" cy="1162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0"/>
            <p:cNvSpPr txBox="1"/>
            <p:nvPr/>
          </p:nvSpPr>
          <p:spPr>
            <a:xfrm>
              <a:off x="20794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развитие системы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4" name="Google Shape;444;p20"/>
            <p:cNvSpPr/>
            <p:nvPr/>
          </p:nvSpPr>
          <p:spPr>
            <a:xfrm>
              <a:off x="4119884" y="3389556"/>
              <a:ext cx="1686281" cy="1162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0"/>
            <p:cNvSpPr txBox="1"/>
            <p:nvPr/>
          </p:nvSpPr>
          <p:spPr>
            <a:xfrm>
              <a:off x="41198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слом системы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6" name="Google Shape;446;p20"/>
            <p:cNvSpPr/>
            <p:nvPr/>
          </p:nvSpPr>
          <p:spPr>
            <a:xfrm>
              <a:off x="6160284" y="3389556"/>
              <a:ext cx="1686281" cy="1162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0"/>
            <p:cNvSpPr txBox="1"/>
            <p:nvPr/>
          </p:nvSpPr>
          <p:spPr>
            <a:xfrm>
              <a:off x="61602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радикальную перестройку системы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мобильность. Виды и каналы социальной мобильности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53" name="Google Shape;453;p21"/>
          <p:cNvGrpSpPr/>
          <p:nvPr/>
        </p:nvGrpSpPr>
        <p:grpSpPr>
          <a:xfrm>
            <a:off x="2243005" y="1459288"/>
            <a:ext cx="7704470" cy="5174818"/>
            <a:chOff x="192" y="40882"/>
            <a:chExt cx="7704470" cy="5174818"/>
          </a:xfrm>
        </p:grpSpPr>
        <p:sp>
          <p:nvSpPr>
            <p:cNvPr id="454" name="Google Shape;454;p21"/>
            <p:cNvSpPr/>
            <p:nvPr/>
          </p:nvSpPr>
          <p:spPr>
            <a:xfrm>
              <a:off x="192" y="40882"/>
              <a:ext cx="6557841" cy="862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1"/>
            <p:cNvSpPr txBox="1"/>
            <p:nvPr/>
          </p:nvSpPr>
          <p:spPr>
            <a:xfrm>
              <a:off x="25453" y="66143"/>
              <a:ext cx="6507319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влияющие на формирование жизненной стратегии в современном обществе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21"/>
            <p:cNvSpPr/>
            <p:nvPr/>
          </p:nvSpPr>
          <p:spPr>
            <a:xfrm>
              <a:off x="655976" y="903352"/>
              <a:ext cx="655784" cy="6468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21"/>
            <p:cNvSpPr/>
            <p:nvPr/>
          </p:nvSpPr>
          <p:spPr>
            <a:xfrm>
              <a:off x="1311760" y="1118969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1"/>
            <p:cNvSpPr txBox="1"/>
            <p:nvPr/>
          </p:nvSpPr>
          <p:spPr>
            <a:xfrm>
              <a:off x="1337021" y="1144230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смена установки от государственной опеки к приоритету личных усилий для достижения успеха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21"/>
            <p:cNvSpPr/>
            <p:nvPr/>
          </p:nvSpPr>
          <p:spPr>
            <a:xfrm>
              <a:off x="655976" y="903352"/>
              <a:ext cx="655784" cy="17249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0" name="Google Shape;460;p21"/>
            <p:cNvSpPr/>
            <p:nvPr/>
          </p:nvSpPr>
          <p:spPr>
            <a:xfrm>
              <a:off x="1311760" y="2197057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1"/>
            <p:cNvSpPr txBox="1"/>
            <p:nvPr/>
          </p:nvSpPr>
          <p:spPr>
            <a:xfrm>
              <a:off x="1337021" y="2222318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рационализация системы ценностей, снижение влияния идеологических целей и средств, далёких от собственных потребностей индивидов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21"/>
            <p:cNvSpPr/>
            <p:nvPr/>
          </p:nvSpPr>
          <p:spPr>
            <a:xfrm>
              <a:off x="655976" y="903352"/>
              <a:ext cx="655784" cy="28030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3" name="Google Shape;463;p21"/>
            <p:cNvSpPr/>
            <p:nvPr/>
          </p:nvSpPr>
          <p:spPr>
            <a:xfrm>
              <a:off x="1311760" y="3275144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1"/>
            <p:cNvSpPr txBox="1"/>
            <p:nvPr/>
          </p:nvSpPr>
          <p:spPr>
            <a:xfrm>
              <a:off x="1337021" y="3300405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к преимущественно рыночным отношениям, раз- витию частного предпринимательства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5" name="Google Shape;465;p21"/>
            <p:cNvSpPr/>
            <p:nvPr/>
          </p:nvSpPr>
          <p:spPr>
            <a:xfrm>
              <a:off x="655976" y="903352"/>
              <a:ext cx="655784" cy="3881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21"/>
            <p:cNvSpPr/>
            <p:nvPr/>
          </p:nvSpPr>
          <p:spPr>
            <a:xfrm>
              <a:off x="1311760" y="4353231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1"/>
            <p:cNvSpPr txBox="1"/>
            <p:nvPr/>
          </p:nvSpPr>
          <p:spPr>
            <a:xfrm>
              <a:off x="1337021" y="4378492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высшего образования, когда практически весь период социализации приходится на время обучения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4" name="Google Shape;474;p22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75" name="Google Shape;47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1104900" y="1565419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это положение человека в обществе, с которым связан определённый набор прав и  обязанностей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2531652"/>
            <a:ext cx="9980681" cy="3309133"/>
            <a:chOff x="0" y="1617"/>
            <a:chExt cx="9980681" cy="3309133"/>
          </a:xfrm>
        </p:grpSpPr>
        <p:sp>
          <p:nvSpPr>
            <p:cNvPr id="141" name="Google Shape;141;p3"/>
            <p:cNvSpPr/>
            <p:nvPr/>
          </p:nvSpPr>
          <p:spPr>
            <a:xfrm rot="5400000">
              <a:off x="5463210" y="-1537634"/>
              <a:ext cx="2647306" cy="6387636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3593046" y="461761"/>
              <a:ext cx="6258405" cy="23888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должность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политическое влияние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другие факторы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0" y="1617"/>
              <a:ext cx="3593045" cy="330913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161539" y="163156"/>
              <a:ext cx="3269967" cy="29860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8100" lIns="76200" spcFirstLastPara="1" rIns="76200" wrap="square" tIns="3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влияющие на социальный статус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5" name="Google Shape;145;p3"/>
          <p:cNvSpPr txBox="1"/>
          <p:nvPr/>
        </p:nvSpPr>
        <p:spPr>
          <a:xfrm>
            <a:off x="1104900" y="6160688"/>
            <a:ext cx="9980682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Статусный набор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всех социальных статусов личности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Картинки по запросу социальные статусы человека примеры" id="151" name="Google Shape;151;p4"/>
          <p:cNvPicPr preferRelativeResize="0"/>
          <p:nvPr/>
        </p:nvPicPr>
        <p:blipFill rotWithShape="1">
          <a:blip r:embed="rId3">
            <a:alphaModFix/>
          </a:blip>
          <a:srcRect b="5812" l="0" r="0" t="0"/>
          <a:stretch/>
        </p:blipFill>
        <p:spPr>
          <a:xfrm>
            <a:off x="6640435" y="1608661"/>
            <a:ext cx="4445147" cy="45365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52" name="Google Shape;152;p4"/>
          <p:cNvSpPr txBox="1"/>
          <p:nvPr/>
        </p:nvSpPr>
        <p:spPr>
          <a:xfrm>
            <a:off x="6702724" y="6242110"/>
            <a:ext cx="438285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Статусный набор человека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3" name="Google Shape;153;p4"/>
          <p:cNvSpPr txBox="1"/>
          <p:nvPr/>
        </p:nvSpPr>
        <p:spPr>
          <a:xfrm>
            <a:off x="1104900" y="1608661"/>
            <a:ext cx="54168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Статусный набор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всех со- циальных статусов личности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59" name="Google Shape;159;p5"/>
          <p:cNvGraphicFramePr/>
          <p:nvPr/>
        </p:nvGraphicFramePr>
        <p:xfrm>
          <a:off x="1104900" y="149604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{E0BB9268-E670-421B-AE67-897B76D00920}</a:tableStyleId>
              </a:tblPr>
              <a:tblGrid>
                <a:gridCol w="2655400"/>
                <a:gridCol w="7325275"/>
              </a:tblGrid>
              <a:tr h="484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социального статуса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790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Предписанный (припи- сываемый)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полученный носителем «автоматически», в силу факторов, которые от него не зависят. Он определяется полом, расовой и на- циональной принадлежностью, возрастом, социальным происхож- дением и т.д.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54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Приобретённый (дос- тигаемый)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который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получает благодаря своим умственным и физическим усилиям (профессиональные достижения, учёная сте- пень, звание, должность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54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обладает признаками приписываемого и достигае- мого, но достигаемого не по желанию человека. Например, в резуль- тате экономического кризиса человек становится безработным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65" name="Google Shape;165;p6"/>
          <p:cNvGraphicFramePr/>
          <p:nvPr/>
        </p:nvGraphicFramePr>
        <p:xfrm>
          <a:off x="1104900" y="152192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{E0BB9268-E670-421B-AE67-897B76D00920}</a:tableStyleId>
              </a:tblPr>
              <a:tblGrid>
                <a:gridCol w="2655400"/>
                <a:gridCol w="7325275"/>
              </a:tblGrid>
              <a:tr h="5034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социального статуса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10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сам человек или окружающие его люди считают ос- новным. Он определяет преимущественное положение человека в обществе, его образ жизни, круг знакомых, манеру поведения. В сов- ременном обществе это, как правило,  профессиональный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58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проявляется на уровне малой социальной группы, например семьи, школьного клас-са, круга близких друзей, родст- венников. В малой группе статус человека определяется личными качествами и чертами характера, авторитетом, которым он поль- зуется среди других людей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61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Групповой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характеризует индивида как члена большой со- циальной группы в качестве, например, представителя нации, кон- фессии, профессии, возрастной или гендерной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1" name="Google Shape;171;p7"/>
          <p:cNvGrpSpPr/>
          <p:nvPr/>
        </p:nvGrpSpPr>
        <p:grpSpPr>
          <a:xfrm>
            <a:off x="2593981" y="5099804"/>
            <a:ext cx="6758191" cy="782094"/>
            <a:chOff x="653352" y="0"/>
            <a:chExt cx="6758191" cy="782094"/>
          </a:xfrm>
        </p:grpSpPr>
        <p:sp>
          <p:nvSpPr>
            <p:cNvPr id="172" name="Google Shape;172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определяют то, что носитель данного статуса может делать и что он должен делать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4" name="Google Shape;174;p7"/>
          <p:cNvGrpSpPr/>
          <p:nvPr/>
        </p:nvGrpSpPr>
        <p:grpSpPr>
          <a:xfrm>
            <a:off x="4094436" y="4766717"/>
            <a:ext cx="3757279" cy="330823"/>
            <a:chOff x="2693360" y="3263588"/>
            <a:chExt cx="3757279" cy="330823"/>
          </a:xfrm>
        </p:grpSpPr>
        <p:sp>
          <p:nvSpPr>
            <p:cNvPr id="175" name="Google Shape;175;p7"/>
            <p:cNvSpPr/>
            <p:nvPr/>
          </p:nvSpPr>
          <p:spPr>
            <a:xfrm flipH="1" rot="10800000">
              <a:off x="4528279" y="3263588"/>
              <a:ext cx="1922360" cy="3308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6163"/>
                  </a:lnTo>
                  <a:lnTo>
                    <a:pt x="120000" y="56163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7"/>
            <p:cNvSpPr/>
            <p:nvPr/>
          </p:nvSpPr>
          <p:spPr>
            <a:xfrm flipH="1" rot="10800000">
              <a:off x="2693360" y="3263588"/>
              <a:ext cx="1834918" cy="3308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6163"/>
                  </a:lnTo>
                  <a:lnTo>
                    <a:pt x="0" y="56163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177" name="Google Shape;177;p7"/>
          <p:cNvGrpSpPr/>
          <p:nvPr/>
        </p:nvGrpSpPr>
        <p:grpSpPr>
          <a:xfrm>
            <a:off x="2371686" y="2075468"/>
            <a:ext cx="7194341" cy="2713192"/>
            <a:chOff x="478997" y="0"/>
            <a:chExt cx="7194341" cy="2713192"/>
          </a:xfrm>
        </p:grpSpPr>
        <p:sp>
          <p:nvSpPr>
            <p:cNvPr id="178" name="Google Shape;178;p7"/>
            <p:cNvSpPr/>
            <p:nvPr/>
          </p:nvSpPr>
          <p:spPr>
            <a:xfrm>
              <a:off x="4032448" y="782094"/>
              <a:ext cx="1922360" cy="3308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6163"/>
                  </a:lnTo>
                  <a:lnTo>
                    <a:pt x="120000" y="56163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7"/>
            <p:cNvSpPr/>
            <p:nvPr/>
          </p:nvSpPr>
          <p:spPr>
            <a:xfrm>
              <a:off x="2197529" y="782094"/>
              <a:ext cx="1834918" cy="3308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6163"/>
                  </a:lnTo>
                  <a:lnTo>
                    <a:pt x="0" y="56163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 txBox="1"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статус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78997" y="1112917"/>
              <a:ext cx="3437062" cy="16002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 txBox="1"/>
            <p:nvPr/>
          </p:nvSpPr>
          <p:spPr>
            <a:xfrm>
              <a:off x="478997" y="1112917"/>
              <a:ext cx="3437062" cy="160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статусные права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4236276" y="1112917"/>
              <a:ext cx="3437062" cy="16002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7"/>
            <p:cNvSpPr txBox="1"/>
            <p:nvPr/>
          </p:nvSpPr>
          <p:spPr>
            <a:xfrm>
              <a:off x="4236276" y="1112917"/>
              <a:ext cx="3437062" cy="160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статусные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1" name="Google Shape;191;p8"/>
          <p:cNvSpPr txBox="1"/>
          <p:nvPr/>
        </p:nvSpPr>
        <p:spPr>
          <a:xfrm>
            <a:off x="2443272" y="1825415"/>
            <a:ext cx="7139408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роль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образец поведения, который общество признаёт целесообразным для обладателя данного статуса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2" name="Google Shape;192;p8"/>
          <p:cNvSpPr txBox="1"/>
          <p:nvPr/>
        </p:nvSpPr>
        <p:spPr>
          <a:xfrm>
            <a:off x="6985490" y="3097949"/>
            <a:ext cx="2592288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роль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3" name="Google Shape;193;p8"/>
          <p:cNvSpPr txBox="1"/>
          <p:nvPr/>
        </p:nvSpPr>
        <p:spPr>
          <a:xfrm>
            <a:off x="2520994" y="3097949"/>
            <a:ext cx="2592288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Социальный статус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8"/>
          <p:cNvSpPr txBox="1"/>
          <p:nvPr/>
        </p:nvSpPr>
        <p:spPr>
          <a:xfrm>
            <a:off x="2520994" y="4399610"/>
            <a:ext cx="2592288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им обладают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5" name="Google Shape;195;p8"/>
          <p:cNvSpPr txBox="1"/>
          <p:nvPr/>
        </p:nvSpPr>
        <p:spPr>
          <a:xfrm>
            <a:off x="6985490" y="4407698"/>
            <a:ext cx="2592288" cy="36933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её выполняют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6" name="Google Shape;196;p8"/>
          <p:cNvSpPr/>
          <p:nvPr/>
        </p:nvSpPr>
        <p:spPr>
          <a:xfrm>
            <a:off x="3583112" y="3517924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7" name="Google Shape;197;p8"/>
          <p:cNvSpPr/>
          <p:nvPr/>
        </p:nvSpPr>
        <p:spPr>
          <a:xfrm>
            <a:off x="8047608" y="3552311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8" name="Google Shape;198;p8"/>
          <p:cNvSpPr txBox="1"/>
          <p:nvPr/>
        </p:nvSpPr>
        <p:spPr>
          <a:xfrm>
            <a:off x="2508644" y="5463924"/>
            <a:ext cx="7139408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Ролевой набор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принадлежащих конкретному человеку ролей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роли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4" name="Google Shape;204;p9"/>
          <p:cNvGrpSpPr/>
          <p:nvPr/>
        </p:nvGrpSpPr>
        <p:grpSpPr>
          <a:xfrm>
            <a:off x="2274494" y="2656794"/>
            <a:ext cx="7774070" cy="2880326"/>
            <a:chOff x="1396" y="1224132"/>
            <a:chExt cx="7774070" cy="2880326"/>
          </a:xfrm>
        </p:grpSpPr>
        <p:sp>
          <p:nvSpPr>
            <p:cNvPr id="205" name="Google Shape;205;p9"/>
            <p:cNvSpPr/>
            <p:nvPr/>
          </p:nvSpPr>
          <p:spPr>
            <a:xfrm>
              <a:off x="3888432" y="2041738"/>
              <a:ext cx="3069429" cy="3433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9"/>
            <p:cNvSpPr/>
            <p:nvPr/>
          </p:nvSpPr>
          <p:spPr>
            <a:xfrm>
              <a:off x="3888432" y="2041738"/>
              <a:ext cx="1090824" cy="3433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9"/>
            <p:cNvSpPr/>
            <p:nvPr/>
          </p:nvSpPr>
          <p:spPr>
            <a:xfrm>
              <a:off x="2899129" y="2041738"/>
              <a:ext cx="989302" cy="3433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9"/>
            <p:cNvSpPr/>
            <p:nvPr/>
          </p:nvSpPr>
          <p:spPr>
            <a:xfrm>
              <a:off x="819002" y="2041738"/>
              <a:ext cx="3069429" cy="3433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9"/>
            <p:cNvSpPr/>
            <p:nvPr/>
          </p:nvSpPr>
          <p:spPr>
            <a:xfrm>
              <a:off x="1853362" y="1224132"/>
              <a:ext cx="4070138" cy="8176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9"/>
            <p:cNvSpPr txBox="1"/>
            <p:nvPr/>
          </p:nvSpPr>
          <p:spPr>
            <a:xfrm>
              <a:off x="1853362" y="1224132"/>
              <a:ext cx="4070138" cy="817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социальные роли личности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1396" y="2385132"/>
              <a:ext cx="1635210" cy="17193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9"/>
            <p:cNvSpPr txBox="1"/>
            <p:nvPr/>
          </p:nvSpPr>
          <p:spPr>
            <a:xfrm>
              <a:off x="1396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семейно- бытовые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1980001" y="2385132"/>
              <a:ext cx="1838255" cy="17193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9"/>
            <p:cNvSpPr txBox="1"/>
            <p:nvPr/>
          </p:nvSpPr>
          <p:spPr>
            <a:xfrm>
              <a:off x="1980001" y="2385132"/>
              <a:ext cx="1838255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профессиональ- 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4161651" y="2385132"/>
              <a:ext cx="1635210" cy="17193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9"/>
            <p:cNvSpPr txBox="1"/>
            <p:nvPr/>
          </p:nvSpPr>
          <p:spPr>
            <a:xfrm>
              <a:off x="4161651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общественно- политические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6140256" y="2385132"/>
              <a:ext cx="1635210" cy="17193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9"/>
            <p:cNvSpPr txBox="1"/>
            <p:nvPr/>
          </p:nvSpPr>
          <p:spPr>
            <a:xfrm>
              <a:off x="6140256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ситуационные (пешеход, покупатель, пассажир)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18.12.2023</vt:lpwstr>
  </property>
</Properties>
</file>