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2" roundtripDataSignature="AMtx7mirOqEp7neef+0uR0cmGG93PrfQ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customschemas.google.com/relationships/presentationmetadata" Target="metadata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0dc7ca6be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30dc7ca6be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0dc7ca6be4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30dc7ca6be4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16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16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16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16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16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16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1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6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6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6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16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16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5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2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7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7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2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27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27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27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7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1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18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1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9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9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9" name="Google Shape;49;p1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2" name="Google Shape;52;p19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20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55" name="Google Shape;55;p20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56" name="Google Shape;56;p20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57" name="Google Shape;57;p20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58" name="Google Shape;58;p20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" name="Google Shape;59;p2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0" name="Google Shape;60;p20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1" name="Google Shape;61;p20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2" name="Google Shape;62;p20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4" name="Google Shape;64;p2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7" name="Google Shape;67;p20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8" name="Google Shape;78;p22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22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5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15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15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15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759125" y="2592151"/>
            <a:ext cx="6079825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mbria"/>
              <a:buNone/>
            </a:pPr>
            <a:r>
              <a:rPr b="1" lang="ru-RU" sz="5400" cap="none">
                <a:latin typeface="Cambria"/>
                <a:ea typeface="Cambria"/>
                <a:cs typeface="Cambria"/>
                <a:sym typeface="Cambria"/>
              </a:rPr>
              <a:t>Мораль</a:t>
            </a:r>
            <a:endParaRPr b="1" sz="54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794636" y="3479287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33925" y="71565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35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2024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s://images.onlinetestpad.com/65/e8/e6b0e6144ddaa5903b8674af2830.jpg" id="126" name="Google Shape;126;p1"/>
          <p:cNvPicPr preferRelativeResize="0"/>
          <p:nvPr/>
        </p:nvPicPr>
        <p:blipFill rotWithShape="1">
          <a:blip r:embed="rId4">
            <a:alphaModFix/>
          </a:blip>
          <a:srcRect b="0" l="11057" r="19195" t="0"/>
          <a:stretch/>
        </p:blipFill>
        <p:spPr>
          <a:xfrm>
            <a:off x="6318727" y="1310656"/>
            <a:ext cx="5873273" cy="421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«Золотое правило» нравственности</a:t>
            </a:r>
            <a:endParaRPr/>
          </a:p>
        </p:txBody>
      </p:sp>
      <p:grpSp>
        <p:nvGrpSpPr>
          <p:cNvPr id="253" name="Google Shape;253;p8"/>
          <p:cNvGrpSpPr/>
          <p:nvPr/>
        </p:nvGrpSpPr>
        <p:grpSpPr>
          <a:xfrm>
            <a:off x="2102236" y="1831678"/>
            <a:ext cx="7986008" cy="4552284"/>
            <a:chOff x="3439" y="288029"/>
            <a:chExt cx="7986008" cy="4552284"/>
          </a:xfrm>
        </p:grpSpPr>
        <p:sp>
          <p:nvSpPr>
            <p:cNvPr id="254" name="Google Shape;254;p8"/>
            <p:cNvSpPr/>
            <p:nvPr/>
          </p:nvSpPr>
          <p:spPr>
            <a:xfrm>
              <a:off x="6107557" y="2525013"/>
              <a:ext cx="91440" cy="64132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5" name="Google Shape;255;p8"/>
            <p:cNvSpPr/>
            <p:nvPr/>
          </p:nvSpPr>
          <p:spPr>
            <a:xfrm>
              <a:off x="3996443" y="983636"/>
              <a:ext cx="2156833" cy="6413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6" name="Google Shape;256;p8"/>
            <p:cNvSpPr/>
            <p:nvPr/>
          </p:nvSpPr>
          <p:spPr>
            <a:xfrm>
              <a:off x="1793890" y="2525013"/>
              <a:ext cx="91440" cy="64132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7" name="Google Shape;257;p8"/>
            <p:cNvSpPr/>
            <p:nvPr/>
          </p:nvSpPr>
          <p:spPr>
            <a:xfrm>
              <a:off x="1839610" y="983636"/>
              <a:ext cx="2156833" cy="64132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8" name="Google Shape;258;p8"/>
            <p:cNvSpPr/>
            <p:nvPr/>
          </p:nvSpPr>
          <p:spPr>
            <a:xfrm>
              <a:off x="1278437" y="288029"/>
              <a:ext cx="5436013" cy="695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8"/>
            <p:cNvSpPr txBox="1"/>
            <p:nvPr/>
          </p:nvSpPr>
          <p:spPr>
            <a:xfrm>
              <a:off x="1278437" y="288029"/>
              <a:ext cx="5436013" cy="695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Золотое правило нравственности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0" name="Google Shape;260;p8"/>
            <p:cNvSpPr/>
            <p:nvPr/>
          </p:nvSpPr>
          <p:spPr>
            <a:xfrm>
              <a:off x="3439" y="1624960"/>
              <a:ext cx="3672342" cy="9000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8"/>
            <p:cNvSpPr txBox="1"/>
            <p:nvPr/>
          </p:nvSpPr>
          <p:spPr>
            <a:xfrm>
              <a:off x="3439" y="1624960"/>
              <a:ext cx="3672342" cy="90005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отрицательная формулировка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3439" y="3166336"/>
              <a:ext cx="3672342" cy="1673977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8"/>
            <p:cNvSpPr txBox="1"/>
            <p:nvPr/>
          </p:nvSpPr>
          <p:spPr>
            <a:xfrm>
              <a:off x="85156" y="3248053"/>
              <a:ext cx="3508908" cy="151054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 поступай с другим так, как не хочешь, чтобы поступали с тобой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4" name="Google Shape;264;p8"/>
            <p:cNvSpPr/>
            <p:nvPr/>
          </p:nvSpPr>
          <p:spPr>
            <a:xfrm>
              <a:off x="4317105" y="1624960"/>
              <a:ext cx="3672342" cy="90005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8"/>
            <p:cNvSpPr txBox="1"/>
            <p:nvPr/>
          </p:nvSpPr>
          <p:spPr>
            <a:xfrm>
              <a:off x="4317105" y="1624960"/>
              <a:ext cx="3672342" cy="90005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положительная формулировка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6" name="Google Shape;266;p8"/>
            <p:cNvSpPr/>
            <p:nvPr/>
          </p:nvSpPr>
          <p:spPr>
            <a:xfrm>
              <a:off x="4317105" y="3166336"/>
              <a:ext cx="3672342" cy="1673977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8"/>
            <p:cNvSpPr txBox="1"/>
            <p:nvPr/>
          </p:nvSpPr>
          <p:spPr>
            <a:xfrm>
              <a:off x="4398822" y="3248053"/>
              <a:ext cx="3508908" cy="151054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Поступай с другими так, как хочешь, чтобы поступали с тобой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«Золотое правило» нравственности</a:t>
            </a:r>
            <a:endParaRPr/>
          </a:p>
        </p:txBody>
      </p:sp>
      <p:sp>
        <p:nvSpPr>
          <p:cNvPr id="273" name="Google Shape;273;p9"/>
          <p:cNvSpPr txBox="1"/>
          <p:nvPr/>
        </p:nvSpPr>
        <p:spPr>
          <a:xfrm>
            <a:off x="4484675" y="6375195"/>
            <a:ext cx="3473094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Иммануил Кант (1724-1804)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74" name="Google Shape;274;p9"/>
          <p:cNvGrpSpPr/>
          <p:nvPr/>
        </p:nvGrpSpPr>
        <p:grpSpPr>
          <a:xfrm>
            <a:off x="1104900" y="1484907"/>
            <a:ext cx="5873506" cy="863785"/>
            <a:chOff x="3349" y="1954098"/>
            <a:chExt cx="3801423" cy="862072"/>
          </a:xfrm>
        </p:grpSpPr>
        <p:sp>
          <p:nvSpPr>
            <p:cNvPr id="275" name="Google Shape;275;p9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9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Немецкий философ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Иммануил Кан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 сформулировал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категорический императив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высший принцип нрав- ственности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Ð°Ð½Ñ Ð½Ð° ÐºÐ°ÑÑÐ¸Ð½Ðµ ÐÐ¾Ð³Ð°Ð½Ð½Ð° ÐÐ¾ÑÐ»Ð¸Ð±Ð° ÐÐµÐºÐºÐµÑÐ° (1768)" id="277" name="Google Shape;277;p9"/>
          <p:cNvPicPr preferRelativeResize="0"/>
          <p:nvPr/>
        </p:nvPicPr>
        <p:blipFill rotWithShape="1">
          <a:blip r:embed="rId3">
            <a:alphaModFix/>
          </a:blip>
          <a:srcRect b="0" l="8336" r="0" t="6745"/>
          <a:stretch/>
        </p:blipFill>
        <p:spPr>
          <a:xfrm>
            <a:off x="7350711" y="1348320"/>
            <a:ext cx="4001201" cy="531216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278" name="Google Shape;278;p9"/>
          <p:cNvGrpSpPr/>
          <p:nvPr/>
        </p:nvGrpSpPr>
        <p:grpSpPr>
          <a:xfrm>
            <a:off x="1104900" y="2972182"/>
            <a:ext cx="5873506" cy="1668829"/>
            <a:chOff x="3349" y="1954098"/>
            <a:chExt cx="3801423" cy="862072"/>
          </a:xfrm>
        </p:grpSpPr>
        <p:sp>
          <p:nvSpPr>
            <p:cNvPr id="279" name="Google Shape;279;p9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9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-180975" lvl="0" marL="18097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Поступай так, чтобы максима твоей воли могла бы быть всеобщим законом.</a:t>
              </a:r>
              <a:endParaRPr/>
            </a:p>
            <a:p>
              <a:pPr indent="-180975" lvl="0" marL="180975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Поступай так, чтобы ты всегда относился к человечес- тву и в своём лице, и в лице всякого другого так же, как к цели, и никогда не относился бы к нему как к средству.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81" name="Google Shape;281;p9"/>
          <p:cNvGrpSpPr/>
          <p:nvPr/>
        </p:nvGrpSpPr>
        <p:grpSpPr>
          <a:xfrm>
            <a:off x="1104900" y="5273485"/>
            <a:ext cx="5873506" cy="859896"/>
            <a:chOff x="3349" y="1954098"/>
            <a:chExt cx="3801423" cy="862072"/>
          </a:xfrm>
        </p:grpSpPr>
        <p:sp>
          <p:nvSpPr>
            <p:cNvPr id="282" name="Google Shape;282;p9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9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Поступай так, чтобы твоё поведение могло стать образ- цом для всеобщего применения, в том числе и по отно-шению к тебе самому.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84" name="Google Shape;284;p9"/>
          <p:cNvSpPr/>
          <p:nvPr/>
        </p:nvSpPr>
        <p:spPr>
          <a:xfrm>
            <a:off x="3789625" y="2390454"/>
            <a:ext cx="504056" cy="539966"/>
          </a:xfrm>
          <a:prstGeom prst="downArrow">
            <a:avLst>
              <a:gd fmla="val 50000" name="adj1"/>
              <a:gd fmla="val 63691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9"/>
          <p:cNvSpPr/>
          <p:nvPr/>
        </p:nvSpPr>
        <p:spPr>
          <a:xfrm>
            <a:off x="3789625" y="4682773"/>
            <a:ext cx="504056" cy="539966"/>
          </a:xfrm>
          <a:prstGeom prst="downArrow">
            <a:avLst>
              <a:gd fmla="val 50000" name="adj1"/>
              <a:gd fmla="val 63691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Этика как наука о морали</a:t>
            </a:r>
            <a:endParaRPr/>
          </a:p>
        </p:txBody>
      </p:sp>
      <p:grpSp>
        <p:nvGrpSpPr>
          <p:cNvPr id="291" name="Google Shape;291;p10"/>
          <p:cNvGrpSpPr/>
          <p:nvPr/>
        </p:nvGrpSpPr>
        <p:grpSpPr>
          <a:xfrm>
            <a:off x="1104899" y="1414732"/>
            <a:ext cx="5966299" cy="948906"/>
            <a:chOff x="3349" y="1954098"/>
            <a:chExt cx="3801423" cy="862072"/>
          </a:xfrm>
        </p:grpSpPr>
        <p:sp>
          <p:nvSpPr>
            <p:cNvPr id="292" name="Google Shape;292;p10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10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Этика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(др.-греч. ἦθος - этос, т.е. «нрав», «обычай») - это философская дисциплина, предметом теоретического осмысления которой является мораль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ÑÑÑ ÐÑÐ¸ÑÑÐ¾ÑÐµÐ»Ñ. Ð Ð¸Ð¼ÑÐºÐ°Ñ ÐºÐ¾Ð¿Ð¸Ñ Ð³ÑÐµÑÐµÑÐºÐ¾Ð³Ð¾ Ð±ÑÐ¾Ð½Ð·Ð¾Ð²Ð¾Ð³Ð¾ Ð¾ÑÐ¸Ð³Ð¸Ð½Ð°Ð»Ð° (Ð¿Ð¾ÑÐ»Ðµ 330 Ð³. Ð´Ð¾ Ð½. Ñ.). ÐÐ²ÑÐ¾Ñ Ð¾ÑÐ¸Ð³Ð¸Ð½Ð°Ð»Ð° â ÐÐ¸ÑÐ¸Ð¿Ð¿" id="294" name="Google Shape;294;p10"/>
          <p:cNvPicPr preferRelativeResize="0"/>
          <p:nvPr/>
        </p:nvPicPr>
        <p:blipFill rotWithShape="1">
          <a:blip r:embed="rId3">
            <a:alphaModFix/>
          </a:blip>
          <a:srcRect b="0" l="0" r="0" t="7216"/>
          <a:stretch/>
        </p:blipFill>
        <p:spPr>
          <a:xfrm>
            <a:off x="6755907" y="1282080"/>
            <a:ext cx="4329675" cy="537803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95" name="Google Shape;295;p10"/>
          <p:cNvSpPr txBox="1"/>
          <p:nvPr/>
        </p:nvSpPr>
        <p:spPr>
          <a:xfrm>
            <a:off x="3247588" y="6321558"/>
            <a:ext cx="3511503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Аристотель (384-322 гг. до н.э.)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6" name="Google Shape;296;p10"/>
          <p:cNvGrpSpPr/>
          <p:nvPr/>
        </p:nvGrpSpPr>
        <p:grpSpPr>
          <a:xfrm>
            <a:off x="1104899" y="2542398"/>
            <a:ext cx="5966299" cy="1391247"/>
            <a:chOff x="3349" y="1954098"/>
            <a:chExt cx="3801423" cy="862072"/>
          </a:xfrm>
        </p:grpSpPr>
        <p:sp>
          <p:nvSpPr>
            <p:cNvPr id="297" name="Google Shape;297;p10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10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Древнегреческий философ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Аристотель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сформулировал прилагательное «этический», отнеся его к группе чело- веческих качеств, которые он назвал этическими добро- детелями. Сделав их предметом теоретического осмыс- ления, он назвал эту новую науку этикой.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Этика как наука о морали</a:t>
            </a:r>
            <a:endParaRPr/>
          </a:p>
        </p:txBody>
      </p:sp>
      <p:grpSp>
        <p:nvGrpSpPr>
          <p:cNvPr id="304" name="Google Shape;304;p11"/>
          <p:cNvGrpSpPr/>
          <p:nvPr/>
        </p:nvGrpSpPr>
        <p:grpSpPr>
          <a:xfrm>
            <a:off x="2223380" y="1612755"/>
            <a:ext cx="7982813" cy="4817603"/>
            <a:chOff x="5037" y="155370"/>
            <a:chExt cx="7982813" cy="4817603"/>
          </a:xfrm>
        </p:grpSpPr>
        <p:sp>
          <p:nvSpPr>
            <p:cNvPr id="305" name="Google Shape;305;p11"/>
            <p:cNvSpPr/>
            <p:nvPr/>
          </p:nvSpPr>
          <p:spPr>
            <a:xfrm>
              <a:off x="6142359" y="2924854"/>
              <a:ext cx="91440" cy="783726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6" name="Google Shape;306;p11"/>
            <p:cNvSpPr/>
            <p:nvPr/>
          </p:nvSpPr>
          <p:spPr>
            <a:xfrm>
              <a:off x="3996444" y="900563"/>
              <a:ext cx="2191635" cy="78372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7" name="Google Shape;307;p11"/>
            <p:cNvSpPr/>
            <p:nvPr/>
          </p:nvSpPr>
          <p:spPr>
            <a:xfrm>
              <a:off x="1759088" y="2924854"/>
              <a:ext cx="91440" cy="783726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8" name="Google Shape;308;p11"/>
            <p:cNvSpPr/>
            <p:nvPr/>
          </p:nvSpPr>
          <p:spPr>
            <a:xfrm>
              <a:off x="1804808" y="900563"/>
              <a:ext cx="2191635" cy="78372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9" name="Google Shape;309;p11"/>
            <p:cNvSpPr/>
            <p:nvPr/>
          </p:nvSpPr>
          <p:spPr>
            <a:xfrm>
              <a:off x="2632480" y="155370"/>
              <a:ext cx="2727927" cy="7451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11"/>
            <p:cNvSpPr txBox="1"/>
            <p:nvPr/>
          </p:nvSpPr>
          <p:spPr>
            <a:xfrm>
              <a:off x="2632480" y="155370"/>
              <a:ext cx="2727927" cy="7451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Этика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1" name="Google Shape;311;p11"/>
            <p:cNvSpPr/>
            <p:nvPr/>
          </p:nvSpPr>
          <p:spPr>
            <a:xfrm>
              <a:off x="5037" y="1684289"/>
              <a:ext cx="3599543" cy="124056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11"/>
            <p:cNvSpPr txBox="1"/>
            <p:nvPr/>
          </p:nvSpPr>
          <p:spPr>
            <a:xfrm>
              <a:off x="5037" y="1684289"/>
              <a:ext cx="3599543" cy="124056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философская дисциплина, предметом исследования которой являются нравственность и мораль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3" name="Google Shape;313;p11"/>
            <p:cNvSpPr/>
            <p:nvPr/>
          </p:nvSpPr>
          <p:spPr>
            <a:xfrm>
              <a:off x="5037" y="3708580"/>
              <a:ext cx="3599543" cy="1264393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11"/>
            <p:cNvSpPr txBox="1"/>
            <p:nvPr/>
          </p:nvSpPr>
          <p:spPr>
            <a:xfrm>
              <a:off x="66760" y="3770303"/>
              <a:ext cx="3476097" cy="11409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этические учения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5" name="Google Shape;315;p11"/>
            <p:cNvSpPr/>
            <p:nvPr/>
          </p:nvSpPr>
          <p:spPr>
            <a:xfrm>
              <a:off x="4388307" y="1684289"/>
              <a:ext cx="3599543" cy="124056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11"/>
            <p:cNvSpPr txBox="1"/>
            <p:nvPr/>
          </p:nvSpPr>
          <p:spPr>
            <a:xfrm>
              <a:off x="4388307" y="1684289"/>
              <a:ext cx="3599543" cy="124056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система моральных и нравст- венных норм определённой социальной группы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7" name="Google Shape;317;p11"/>
            <p:cNvSpPr/>
            <p:nvPr/>
          </p:nvSpPr>
          <p:spPr>
            <a:xfrm>
              <a:off x="4388307" y="3708580"/>
              <a:ext cx="3599543" cy="1264393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11"/>
            <p:cNvSpPr txBox="1"/>
            <p:nvPr/>
          </p:nvSpPr>
          <p:spPr>
            <a:xfrm>
              <a:off x="4450030" y="3770303"/>
              <a:ext cx="3476097" cy="11409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профессиональная этика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319" name="Google Shape;319;p11"/>
          <p:cNvSpPr/>
          <p:nvPr/>
        </p:nvSpPr>
        <p:spPr>
          <a:xfrm>
            <a:off x="3802519" y="4353481"/>
            <a:ext cx="432048" cy="864096"/>
          </a:xfrm>
          <a:prstGeom prst="downArrow">
            <a:avLst>
              <a:gd fmla="val 50000" name="adj1"/>
              <a:gd fmla="val 87137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11"/>
          <p:cNvSpPr/>
          <p:nvPr/>
        </p:nvSpPr>
        <p:spPr>
          <a:xfrm>
            <a:off x="8195007" y="4353481"/>
            <a:ext cx="432048" cy="864096"/>
          </a:xfrm>
          <a:prstGeom prst="downArrow">
            <a:avLst>
              <a:gd fmla="val 50000" name="adj1"/>
              <a:gd fmla="val 87137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Этика как наука о морали</a:t>
            </a:r>
            <a:endParaRPr/>
          </a:p>
        </p:txBody>
      </p:sp>
      <p:grpSp>
        <p:nvGrpSpPr>
          <p:cNvPr id="326" name="Google Shape;326;p12"/>
          <p:cNvGrpSpPr/>
          <p:nvPr/>
        </p:nvGrpSpPr>
        <p:grpSpPr>
          <a:xfrm>
            <a:off x="1347074" y="1459259"/>
            <a:ext cx="9496336" cy="5255146"/>
            <a:chOff x="242173" y="718"/>
            <a:chExt cx="9496336" cy="5255146"/>
          </a:xfrm>
        </p:grpSpPr>
        <p:sp>
          <p:nvSpPr>
            <p:cNvPr id="327" name="Google Shape;327;p12"/>
            <p:cNvSpPr/>
            <p:nvPr/>
          </p:nvSpPr>
          <p:spPr>
            <a:xfrm>
              <a:off x="4121585" y="4772216"/>
              <a:ext cx="574562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4394502" y="4803572"/>
              <a:ext cx="28728" cy="287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1118029" y="2628291"/>
              <a:ext cx="574562" cy="218964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60000" y="0"/>
                  </a:lnTo>
                  <a:lnTo>
                    <a:pt x="6000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12"/>
            <p:cNvSpPr txBox="1"/>
            <p:nvPr/>
          </p:nvSpPr>
          <p:spPr>
            <a:xfrm>
              <a:off x="1348716" y="3666519"/>
              <a:ext cx="113188" cy="1131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4121585" y="3677394"/>
              <a:ext cx="574562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12"/>
            <p:cNvSpPr txBox="1"/>
            <p:nvPr/>
          </p:nvSpPr>
          <p:spPr>
            <a:xfrm>
              <a:off x="4394502" y="3708750"/>
              <a:ext cx="28728" cy="287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1118029" y="2628291"/>
              <a:ext cx="574562" cy="109482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60000" y="0"/>
                  </a:lnTo>
                  <a:lnTo>
                    <a:pt x="6000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1374400" y="3144792"/>
              <a:ext cx="61821" cy="618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4121585" y="2582572"/>
              <a:ext cx="574562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12"/>
            <p:cNvSpPr txBox="1"/>
            <p:nvPr/>
          </p:nvSpPr>
          <p:spPr>
            <a:xfrm>
              <a:off x="4394502" y="2613927"/>
              <a:ext cx="28728" cy="287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1118029" y="2582572"/>
              <a:ext cx="574562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12"/>
            <p:cNvSpPr txBox="1"/>
            <p:nvPr/>
          </p:nvSpPr>
          <p:spPr>
            <a:xfrm>
              <a:off x="1390947" y="2613927"/>
              <a:ext cx="28728" cy="287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4121585" y="1487749"/>
              <a:ext cx="574562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12"/>
            <p:cNvSpPr txBox="1"/>
            <p:nvPr/>
          </p:nvSpPr>
          <p:spPr>
            <a:xfrm>
              <a:off x="4394502" y="1519105"/>
              <a:ext cx="28728" cy="287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1118029" y="1533469"/>
              <a:ext cx="574562" cy="1094822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60000" y="120000"/>
                  </a:lnTo>
                  <a:lnTo>
                    <a:pt x="60000" y="0"/>
                  </a:lnTo>
                  <a:lnTo>
                    <a:pt x="120000" y="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12"/>
            <p:cNvSpPr txBox="1"/>
            <p:nvPr/>
          </p:nvSpPr>
          <p:spPr>
            <a:xfrm>
              <a:off x="1374400" y="2049970"/>
              <a:ext cx="61821" cy="618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4121585" y="392927"/>
              <a:ext cx="574562" cy="91440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12"/>
            <p:cNvSpPr txBox="1"/>
            <p:nvPr/>
          </p:nvSpPr>
          <p:spPr>
            <a:xfrm>
              <a:off x="4394502" y="424283"/>
              <a:ext cx="28728" cy="287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1118029" y="438647"/>
              <a:ext cx="574562" cy="2189644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60000" y="120000"/>
                  </a:lnTo>
                  <a:lnTo>
                    <a:pt x="60000" y="0"/>
                  </a:lnTo>
                  <a:lnTo>
                    <a:pt x="120000" y="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12"/>
            <p:cNvSpPr txBox="1"/>
            <p:nvPr/>
          </p:nvSpPr>
          <p:spPr>
            <a:xfrm>
              <a:off x="1348716" y="1476875"/>
              <a:ext cx="113188" cy="1131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 rot="-5400000">
              <a:off x="-796065" y="2190363"/>
              <a:ext cx="295233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12"/>
            <p:cNvSpPr txBox="1"/>
            <p:nvPr/>
          </p:nvSpPr>
          <p:spPr>
            <a:xfrm rot="-5400000">
              <a:off x="-796065" y="2190363"/>
              <a:ext cx="295233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Этические учения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1692592" y="718"/>
              <a:ext cx="242899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12"/>
            <p:cNvSpPr txBox="1"/>
            <p:nvPr/>
          </p:nvSpPr>
          <p:spPr>
            <a:xfrm>
              <a:off x="1692592" y="718"/>
              <a:ext cx="242899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эвдемонизм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4696147" y="718"/>
              <a:ext cx="504236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12"/>
            <p:cNvSpPr txBox="1"/>
            <p:nvPr/>
          </p:nvSpPr>
          <p:spPr>
            <a:xfrm>
              <a:off x="4696147" y="718"/>
              <a:ext cx="504236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смысл жизни – стремление к счастью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1692592" y="1095540"/>
              <a:ext cx="242899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12"/>
            <p:cNvSpPr txBox="1"/>
            <p:nvPr/>
          </p:nvSpPr>
          <p:spPr>
            <a:xfrm>
              <a:off x="1692592" y="1095540"/>
              <a:ext cx="242899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гедонизм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4696147" y="1095540"/>
              <a:ext cx="504236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12"/>
            <p:cNvSpPr txBox="1"/>
            <p:nvPr/>
          </p:nvSpPr>
          <p:spPr>
            <a:xfrm>
              <a:off x="4696147" y="1095540"/>
              <a:ext cx="504236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смысл жизни – получение наслаждения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1692592" y="2190363"/>
              <a:ext cx="242899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12"/>
            <p:cNvSpPr txBox="1"/>
            <p:nvPr/>
          </p:nvSpPr>
          <p:spPr>
            <a:xfrm>
              <a:off x="1692592" y="2190363"/>
              <a:ext cx="242899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утилитаризм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4696147" y="2190363"/>
              <a:ext cx="504236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12"/>
            <p:cNvSpPr txBox="1"/>
            <p:nvPr/>
          </p:nvSpPr>
          <p:spPr>
            <a:xfrm>
              <a:off x="4696147" y="2190363"/>
              <a:ext cx="504236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смысл жизни – личная выгода и польза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1692592" y="3285185"/>
              <a:ext cx="242899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2"/>
            <p:cNvSpPr txBox="1"/>
            <p:nvPr/>
          </p:nvSpPr>
          <p:spPr>
            <a:xfrm>
              <a:off x="1692592" y="3285185"/>
              <a:ext cx="242899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ригоризм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4696147" y="3285185"/>
              <a:ext cx="504236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12"/>
            <p:cNvSpPr txBox="1"/>
            <p:nvPr/>
          </p:nvSpPr>
          <p:spPr>
            <a:xfrm>
              <a:off x="4696147" y="3285185"/>
              <a:ext cx="504236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смысл жизни – служение долгу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1692592" y="4380007"/>
              <a:ext cx="242899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12"/>
            <p:cNvSpPr txBox="1"/>
            <p:nvPr/>
          </p:nvSpPr>
          <p:spPr>
            <a:xfrm>
              <a:off x="1692592" y="4380007"/>
              <a:ext cx="242899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перфекционизм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4696147" y="4380007"/>
              <a:ext cx="5042362" cy="8758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12"/>
            <p:cNvSpPr txBox="1"/>
            <p:nvPr/>
          </p:nvSpPr>
          <p:spPr>
            <a:xfrm>
              <a:off x="4696147" y="4380007"/>
              <a:ext cx="5042362" cy="8758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смысл жизни – стремление к совершенству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Этика как наука о морали</a:t>
            </a:r>
            <a:endParaRPr/>
          </a:p>
        </p:txBody>
      </p:sp>
      <p:grpSp>
        <p:nvGrpSpPr>
          <p:cNvPr id="374" name="Google Shape;374;p13"/>
          <p:cNvGrpSpPr/>
          <p:nvPr/>
        </p:nvGrpSpPr>
        <p:grpSpPr>
          <a:xfrm>
            <a:off x="-350466" y="592031"/>
            <a:ext cx="10044704" cy="7000073"/>
            <a:chOff x="-5876274" y="-899860"/>
            <a:chExt cx="10044704" cy="7000073"/>
          </a:xfrm>
        </p:grpSpPr>
        <p:sp>
          <p:nvSpPr>
            <p:cNvPr id="375" name="Google Shape;375;p13"/>
            <p:cNvSpPr/>
            <p:nvPr/>
          </p:nvSpPr>
          <p:spPr>
            <a:xfrm>
              <a:off x="-5876274" y="-899860"/>
              <a:ext cx="7000073" cy="7000073"/>
            </a:xfrm>
            <a:prstGeom prst="blockArc">
              <a:avLst>
                <a:gd fmla="val 18900000" name="adj1"/>
                <a:gd fmla="val 2700000" name="adj2"/>
                <a:gd fmla="val 309" name="adj3"/>
              </a:avLst>
            </a:pr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13"/>
            <p:cNvSpPr/>
            <p:nvPr/>
          </p:nvSpPr>
          <p:spPr>
            <a:xfrm>
              <a:off x="364804" y="236408"/>
              <a:ext cx="3803626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13"/>
            <p:cNvSpPr txBox="1"/>
            <p:nvPr/>
          </p:nvSpPr>
          <p:spPr>
            <a:xfrm>
              <a:off x="364804" y="236408"/>
              <a:ext cx="3803626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медицинская 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8" name="Google Shape;378;p13"/>
            <p:cNvSpPr/>
            <p:nvPr/>
          </p:nvSpPr>
          <p:spPr>
            <a:xfrm>
              <a:off x="69424" y="177332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13"/>
            <p:cNvSpPr/>
            <p:nvPr/>
          </p:nvSpPr>
          <p:spPr>
            <a:xfrm>
              <a:off x="792793" y="945736"/>
              <a:ext cx="3375637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13"/>
            <p:cNvSpPr txBox="1"/>
            <p:nvPr/>
          </p:nvSpPr>
          <p:spPr>
            <a:xfrm>
              <a:off x="792793" y="945736"/>
              <a:ext cx="3375637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педагогическая 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497413" y="886660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13"/>
            <p:cNvSpPr/>
            <p:nvPr/>
          </p:nvSpPr>
          <p:spPr>
            <a:xfrm>
              <a:off x="1027329" y="1654543"/>
              <a:ext cx="3141101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13"/>
            <p:cNvSpPr txBox="1"/>
            <p:nvPr/>
          </p:nvSpPr>
          <p:spPr>
            <a:xfrm>
              <a:off x="1027329" y="1654543"/>
              <a:ext cx="3141101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юридическая 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4" name="Google Shape;384;p13"/>
            <p:cNvSpPr/>
            <p:nvPr/>
          </p:nvSpPr>
          <p:spPr>
            <a:xfrm>
              <a:off x="731949" y="1595467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1102214" y="2363872"/>
              <a:ext cx="3066216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13"/>
            <p:cNvSpPr txBox="1"/>
            <p:nvPr/>
          </p:nvSpPr>
          <p:spPr>
            <a:xfrm>
              <a:off x="1102214" y="2363872"/>
              <a:ext cx="3066216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научная 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806834" y="2304796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1027329" y="3073200"/>
              <a:ext cx="3141101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13"/>
            <p:cNvSpPr txBox="1"/>
            <p:nvPr/>
          </p:nvSpPr>
          <p:spPr>
            <a:xfrm>
              <a:off x="1027329" y="3073200"/>
              <a:ext cx="3141101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журналистская 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31949" y="3014124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92793" y="3782007"/>
              <a:ext cx="3375637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13"/>
            <p:cNvSpPr txBox="1"/>
            <p:nvPr/>
          </p:nvSpPr>
          <p:spPr>
            <a:xfrm>
              <a:off x="792793" y="3782007"/>
              <a:ext cx="3375637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инженерная 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497413" y="3722931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364804" y="4491336"/>
              <a:ext cx="3803626" cy="4726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3"/>
            <p:cNvSpPr txBox="1"/>
            <p:nvPr/>
          </p:nvSpPr>
          <p:spPr>
            <a:xfrm>
              <a:off x="364804" y="4491336"/>
              <a:ext cx="3803626" cy="4726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45700" lIns="375125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биоэтика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69424" y="4432260"/>
              <a:ext cx="590759" cy="590759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97" name="Google Shape;397;p13"/>
          <p:cNvGrpSpPr/>
          <p:nvPr/>
        </p:nvGrpSpPr>
        <p:grpSpPr>
          <a:xfrm>
            <a:off x="1457864" y="2587787"/>
            <a:ext cx="4716016" cy="3024336"/>
            <a:chOff x="754386" y="2363872"/>
            <a:chExt cx="5070228" cy="472607"/>
          </a:xfrm>
        </p:grpSpPr>
        <p:sp>
          <p:nvSpPr>
            <p:cNvPr id="398" name="Google Shape;398;p13"/>
            <p:cNvSpPr/>
            <p:nvPr/>
          </p:nvSpPr>
          <p:spPr>
            <a:xfrm>
              <a:off x="1102214" y="2363872"/>
              <a:ext cx="4722400" cy="4726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754386" y="2363872"/>
              <a:ext cx="5070228" cy="472607"/>
            </a:xfrm>
            <a:prstGeom prst="ellipse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63500" lIns="375125" spcFirstLastPara="1" rIns="63500" wrap="square" tIns="635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Особые моральные нормы в определённых видах человеческой деятельности (профессиональная этика)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6" name="Google Shape;406;p14"/>
          <p:cNvSpPr txBox="1"/>
          <p:nvPr>
            <p:ph idx="1" type="body"/>
          </p:nvPr>
        </p:nvSpPr>
        <p:spPr>
          <a:xfrm>
            <a:off x="1104900" y="1483743"/>
            <a:ext cx="5822111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Данилов А.Н. и др. Обществоведение: Учебное посо- бие для 10 класса. / Под ред. А.Н.Данилова. – Минск: Адукацыя і выхаванне, 2020, §19.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07" name="Google Shape;40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5468" y="1483743"/>
            <a:ext cx="3966058" cy="520903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Сущность моральной регуляции общественной жизни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Нормы морали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Динамика моральных норм и идеалов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«Золотое правило» нравственности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Этика как наука о морали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Сущность моральной регуляции общественной жизни</a:t>
            </a:r>
            <a:endParaRPr/>
          </a:p>
        </p:txBody>
      </p:sp>
      <p:grpSp>
        <p:nvGrpSpPr>
          <p:cNvPr id="139" name="Google Shape;139;p3"/>
          <p:cNvGrpSpPr/>
          <p:nvPr/>
        </p:nvGrpSpPr>
        <p:grpSpPr>
          <a:xfrm>
            <a:off x="1104899" y="1470062"/>
            <a:ext cx="5957689" cy="962587"/>
            <a:chOff x="3349" y="1954098"/>
            <a:chExt cx="3801423" cy="862072"/>
          </a:xfrm>
        </p:grpSpPr>
        <p:sp>
          <p:nvSpPr>
            <p:cNvPr id="140" name="Google Shape;140;p3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gradFill>
              <a:gsLst>
                <a:gs pos="0">
                  <a:srgbClr val="534740"/>
                </a:gs>
                <a:gs pos="71000">
                  <a:srgbClr val="52463F"/>
                </a:gs>
                <a:gs pos="100000">
                  <a:srgbClr val="493E37"/>
                </a:gs>
              </a:gsLst>
              <a:path path="circle">
                <a:fillToRect b="50%" l="50%" r="50%" t="50%"/>
              </a:path>
              <a:tileRect/>
            </a:gradFill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3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Мораль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(лат. moralis – касающийся нравов) - это меха- низм регуляции социальной жизни, основанный на при- нятых в том или ином обществе правилах поведения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https://upload.wikimedia.org/wikipedia/commons/9/9a/M-T-Cicero.jpg" id="142" name="Google Shape;142;p3"/>
          <p:cNvPicPr preferRelativeResize="0"/>
          <p:nvPr/>
        </p:nvPicPr>
        <p:blipFill rotWithShape="1">
          <a:blip r:embed="rId3">
            <a:alphaModFix/>
          </a:blip>
          <a:srcRect b="0" l="5129" r="0" t="3637"/>
          <a:stretch/>
        </p:blipFill>
        <p:spPr>
          <a:xfrm>
            <a:off x="7057748" y="1245631"/>
            <a:ext cx="4027833" cy="549921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43" name="Google Shape;143;p3"/>
          <p:cNvSpPr txBox="1"/>
          <p:nvPr/>
        </p:nvSpPr>
        <p:spPr>
          <a:xfrm>
            <a:off x="3543917" y="6406288"/>
            <a:ext cx="3595495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Цицерон (106-43 гг. до н.э.)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44" name="Google Shape;144;p3"/>
          <p:cNvGrpSpPr/>
          <p:nvPr/>
        </p:nvGrpSpPr>
        <p:grpSpPr>
          <a:xfrm>
            <a:off x="1104898" y="2613302"/>
            <a:ext cx="5957689" cy="648072"/>
            <a:chOff x="3349" y="1954098"/>
            <a:chExt cx="3801423" cy="862072"/>
          </a:xfrm>
        </p:grpSpPr>
        <p:sp>
          <p:nvSpPr>
            <p:cNvPr id="145" name="Google Shape;145;p3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3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Термин ввёл в оборот древнеримский философ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Цицерон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в I в. до н.э.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Сущность моральной регуляции общественной жизни</a:t>
            </a:r>
            <a:endParaRPr/>
          </a:p>
        </p:txBody>
      </p:sp>
      <p:grpSp>
        <p:nvGrpSpPr>
          <p:cNvPr id="152" name="Google Shape;152;p4"/>
          <p:cNvGrpSpPr/>
          <p:nvPr/>
        </p:nvGrpSpPr>
        <p:grpSpPr>
          <a:xfrm>
            <a:off x="2099333" y="1736787"/>
            <a:ext cx="7991814" cy="4552285"/>
            <a:chOff x="536" y="288029"/>
            <a:chExt cx="7991814" cy="4552285"/>
          </a:xfrm>
        </p:grpSpPr>
        <p:sp>
          <p:nvSpPr>
            <p:cNvPr id="153" name="Google Shape;153;p4"/>
            <p:cNvSpPr/>
            <p:nvPr/>
          </p:nvSpPr>
          <p:spPr>
            <a:xfrm>
              <a:off x="6778237" y="2717587"/>
              <a:ext cx="91440" cy="49072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4" name="Google Shape;154;p4"/>
            <p:cNvSpPr/>
            <p:nvPr/>
          </p:nvSpPr>
          <p:spPr>
            <a:xfrm>
              <a:off x="3996443" y="1058468"/>
              <a:ext cx="2827513" cy="49072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5" name="Google Shape;155;p4"/>
            <p:cNvSpPr/>
            <p:nvPr/>
          </p:nvSpPr>
          <p:spPr>
            <a:xfrm>
              <a:off x="3950724" y="2717587"/>
              <a:ext cx="91440" cy="49072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6" name="Google Shape;156;p4"/>
            <p:cNvSpPr/>
            <p:nvPr/>
          </p:nvSpPr>
          <p:spPr>
            <a:xfrm>
              <a:off x="3950723" y="1058468"/>
              <a:ext cx="91440" cy="49072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7" name="Google Shape;157;p4"/>
            <p:cNvSpPr/>
            <p:nvPr/>
          </p:nvSpPr>
          <p:spPr>
            <a:xfrm>
              <a:off x="1123210" y="2717587"/>
              <a:ext cx="91440" cy="49072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8" name="Google Shape;158;p4"/>
            <p:cNvSpPr/>
            <p:nvPr/>
          </p:nvSpPr>
          <p:spPr>
            <a:xfrm>
              <a:off x="1168930" y="1058468"/>
              <a:ext cx="2827513" cy="49072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59" name="Google Shape;159;p4"/>
            <p:cNvSpPr/>
            <p:nvPr/>
          </p:nvSpPr>
          <p:spPr>
            <a:xfrm>
              <a:off x="2376267" y="288029"/>
              <a:ext cx="3240353" cy="7704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4"/>
            <p:cNvSpPr txBox="1"/>
            <p:nvPr/>
          </p:nvSpPr>
          <p:spPr>
            <a:xfrm>
              <a:off x="2376267" y="288029"/>
              <a:ext cx="3240353" cy="7704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Структура морали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536" y="1549194"/>
              <a:ext cx="2336787" cy="11683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4"/>
            <p:cNvSpPr txBox="1"/>
            <p:nvPr/>
          </p:nvSpPr>
          <p:spPr>
            <a:xfrm>
              <a:off x="536" y="1549194"/>
              <a:ext cx="2336787" cy="11683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ценности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536" y="3208313"/>
              <a:ext cx="2336787" cy="163200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4"/>
            <p:cNvSpPr txBox="1"/>
            <p:nvPr/>
          </p:nvSpPr>
          <p:spPr>
            <a:xfrm>
              <a:off x="80204" y="3287981"/>
              <a:ext cx="2177451" cy="14726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представления о том, во имя чего человек выстраи- вает своё поведение тем или иным образом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2828050" y="1549194"/>
              <a:ext cx="2336787" cy="11683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4"/>
            <p:cNvSpPr txBox="1"/>
            <p:nvPr/>
          </p:nvSpPr>
          <p:spPr>
            <a:xfrm>
              <a:off x="2828050" y="1549194"/>
              <a:ext cx="2336787" cy="11683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идеалы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2828050" y="3208313"/>
              <a:ext cx="2336787" cy="163200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4"/>
            <p:cNvSpPr txBox="1"/>
            <p:nvPr/>
          </p:nvSpPr>
          <p:spPr>
            <a:xfrm>
              <a:off x="2907718" y="3287981"/>
              <a:ext cx="2177451" cy="14726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то, к чему следует стремиться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5655563" y="1549194"/>
              <a:ext cx="2336787" cy="11683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4"/>
            <p:cNvSpPr txBox="1"/>
            <p:nvPr/>
          </p:nvSpPr>
          <p:spPr>
            <a:xfrm>
              <a:off x="5655563" y="1549194"/>
              <a:ext cx="2336787" cy="11683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нормы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1" name="Google Shape;171;p4"/>
            <p:cNvSpPr/>
            <p:nvPr/>
          </p:nvSpPr>
          <p:spPr>
            <a:xfrm>
              <a:off x="5655563" y="3208313"/>
              <a:ext cx="2336787" cy="1632001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4"/>
            <p:cNvSpPr txBox="1"/>
            <p:nvPr/>
          </p:nvSpPr>
          <p:spPr>
            <a:xfrm>
              <a:off x="5735231" y="3287981"/>
              <a:ext cx="2177451" cy="14726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то, что следует соблюдать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Сущность моральной регуляции общественной жизни</a:t>
            </a:r>
            <a:endParaRPr/>
          </a:p>
        </p:txBody>
      </p:sp>
      <p:grpSp>
        <p:nvGrpSpPr>
          <p:cNvPr id="178" name="Google Shape;178;p5"/>
          <p:cNvGrpSpPr/>
          <p:nvPr/>
        </p:nvGrpSpPr>
        <p:grpSpPr>
          <a:xfrm>
            <a:off x="2082953" y="1683192"/>
            <a:ext cx="8111008" cy="793947"/>
            <a:chOff x="3349" y="1954098"/>
            <a:chExt cx="3801423" cy="862072"/>
          </a:xfrm>
        </p:grpSpPr>
        <p:sp>
          <p:nvSpPr>
            <p:cNvPr id="179" name="Google Shape;179;p5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5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Нравственность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это индивидуальные представления о правильном поведении и практическое следование идеалам и нормам морали в жизни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81" name="Google Shape;181;p5"/>
          <p:cNvGrpSpPr/>
          <p:nvPr/>
        </p:nvGrpSpPr>
        <p:grpSpPr>
          <a:xfrm>
            <a:off x="2126453" y="2909187"/>
            <a:ext cx="3026948" cy="576064"/>
            <a:chOff x="3349" y="1954098"/>
            <a:chExt cx="3801423" cy="862072"/>
          </a:xfrm>
        </p:grpSpPr>
        <p:sp>
          <p:nvSpPr>
            <p:cNvPr id="182" name="Google Shape;182;p5"/>
            <p:cNvSpPr/>
            <p:nvPr/>
          </p:nvSpPr>
          <p:spPr>
            <a:xfrm>
              <a:off x="3349" y="1954098"/>
              <a:ext cx="3801423" cy="862072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3349" y="1954098"/>
              <a:ext cx="3801423" cy="862072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Мораль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84" name="Google Shape;184;p5"/>
          <p:cNvGrpSpPr/>
          <p:nvPr/>
        </p:nvGrpSpPr>
        <p:grpSpPr>
          <a:xfrm>
            <a:off x="2126453" y="3773283"/>
            <a:ext cx="3026948" cy="1152128"/>
            <a:chOff x="3349" y="1954098"/>
            <a:chExt cx="3801423" cy="862072"/>
          </a:xfrm>
        </p:grpSpPr>
        <p:sp>
          <p:nvSpPr>
            <p:cNvPr id="185" name="Google Shape;185;p5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5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сложившиеся в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обществе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механизмы регуляции, представления о добре и зле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87" name="Google Shape;187;p5"/>
          <p:cNvGrpSpPr/>
          <p:nvPr/>
        </p:nvGrpSpPr>
        <p:grpSpPr>
          <a:xfrm>
            <a:off x="7097617" y="2909187"/>
            <a:ext cx="3026948" cy="576064"/>
            <a:chOff x="3349" y="1954098"/>
            <a:chExt cx="3801423" cy="862072"/>
          </a:xfrm>
        </p:grpSpPr>
        <p:sp>
          <p:nvSpPr>
            <p:cNvPr id="188" name="Google Shape;188;p5"/>
            <p:cNvSpPr/>
            <p:nvPr/>
          </p:nvSpPr>
          <p:spPr>
            <a:xfrm>
              <a:off x="3349" y="1954098"/>
              <a:ext cx="3801423" cy="862072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3349" y="1954098"/>
              <a:ext cx="3801423" cy="862072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Нравственность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90" name="Google Shape;190;p5"/>
          <p:cNvGrpSpPr/>
          <p:nvPr/>
        </p:nvGrpSpPr>
        <p:grpSpPr>
          <a:xfrm>
            <a:off x="7097617" y="3773283"/>
            <a:ext cx="3026948" cy="1152128"/>
            <a:chOff x="3349" y="1954098"/>
            <a:chExt cx="3801423" cy="862072"/>
          </a:xfrm>
        </p:grpSpPr>
        <p:sp>
          <p:nvSpPr>
            <p:cNvPr id="191" name="Google Shape;191;p5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5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индивидуальные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представления конкретного человека, индивидуальная мораль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93" name="Google Shape;193;p5"/>
          <p:cNvGrpSpPr/>
          <p:nvPr/>
        </p:nvGrpSpPr>
        <p:grpSpPr>
          <a:xfrm>
            <a:off x="2161235" y="5141435"/>
            <a:ext cx="3026948" cy="1152128"/>
            <a:chOff x="3349" y="1954098"/>
            <a:chExt cx="3801423" cy="862072"/>
          </a:xfrm>
        </p:grpSpPr>
        <p:sp>
          <p:nvSpPr>
            <p:cNvPr id="194" name="Google Shape;194;p5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5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представления людей о поведении, о плохом и хорошем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96" name="Google Shape;196;p5"/>
          <p:cNvGrpSpPr/>
          <p:nvPr/>
        </p:nvGrpSpPr>
        <p:grpSpPr>
          <a:xfrm>
            <a:off x="7132399" y="5141435"/>
            <a:ext cx="3026948" cy="1152128"/>
            <a:chOff x="3349" y="1954098"/>
            <a:chExt cx="3801423" cy="862072"/>
          </a:xfrm>
        </p:grpSpPr>
        <p:sp>
          <p:nvSpPr>
            <p:cNvPr id="197" name="Google Shape;197;p5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5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внутренняя установка че- ловека, правила, которыми он руководствуется в своём выборе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99" name="Google Shape;199;p5"/>
          <p:cNvSpPr/>
          <p:nvPr/>
        </p:nvSpPr>
        <p:spPr>
          <a:xfrm>
            <a:off x="5429229" y="2837179"/>
            <a:ext cx="1418456" cy="720080"/>
          </a:xfrm>
          <a:prstGeom prst="mathNotEqual">
            <a:avLst>
              <a:gd fmla="val 23520" name="adj1"/>
              <a:gd fmla="val 6600000" name="adj2"/>
              <a:gd fmla="val 11760" name="adj3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0dc7ca6be4_0_0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Нормы морали</a:t>
            </a:r>
            <a:endParaRPr sz="3200"/>
          </a:p>
        </p:txBody>
      </p:sp>
      <p:pic>
        <p:nvPicPr>
          <p:cNvPr id="205" name="Google Shape;205;g30dc7ca6be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25700"/>
            <a:ext cx="11505667" cy="5379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0dc7ca6be4_0_27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Нормы морали</a:t>
            </a:r>
            <a:endParaRPr sz="3200"/>
          </a:p>
        </p:txBody>
      </p:sp>
      <p:pic>
        <p:nvPicPr>
          <p:cNvPr id="211" name="Google Shape;211;g30dc7ca6be4_0_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8075" y="1405975"/>
            <a:ext cx="8214339" cy="53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Динамика моральных норм и идеалов</a:t>
            </a:r>
            <a:endParaRPr/>
          </a:p>
        </p:txBody>
      </p:sp>
      <p:grpSp>
        <p:nvGrpSpPr>
          <p:cNvPr id="217" name="Google Shape;217;p6"/>
          <p:cNvGrpSpPr/>
          <p:nvPr/>
        </p:nvGrpSpPr>
        <p:grpSpPr>
          <a:xfrm>
            <a:off x="2174865" y="2017349"/>
            <a:ext cx="7840751" cy="4176470"/>
            <a:chOff x="4060" y="504052"/>
            <a:chExt cx="7840751" cy="4176470"/>
          </a:xfrm>
        </p:grpSpPr>
        <p:sp>
          <p:nvSpPr>
            <p:cNvPr id="218" name="Google Shape;218;p6"/>
            <p:cNvSpPr/>
            <p:nvPr/>
          </p:nvSpPr>
          <p:spPr>
            <a:xfrm>
              <a:off x="3924436" y="2553147"/>
              <a:ext cx="3073642" cy="35562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19" name="Google Shape;219;p6"/>
            <p:cNvSpPr/>
            <p:nvPr/>
          </p:nvSpPr>
          <p:spPr>
            <a:xfrm>
              <a:off x="3924436" y="2553147"/>
              <a:ext cx="1024547" cy="35562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0" name="Google Shape;220;p6"/>
            <p:cNvSpPr/>
            <p:nvPr/>
          </p:nvSpPr>
          <p:spPr>
            <a:xfrm>
              <a:off x="2899888" y="2553147"/>
              <a:ext cx="1024547" cy="35562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1" name="Google Shape;221;p6"/>
            <p:cNvSpPr/>
            <p:nvPr/>
          </p:nvSpPr>
          <p:spPr>
            <a:xfrm>
              <a:off x="850793" y="2553147"/>
              <a:ext cx="3073642" cy="35562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2" name="Google Shape;222;p6"/>
            <p:cNvSpPr/>
            <p:nvPr/>
          </p:nvSpPr>
          <p:spPr>
            <a:xfrm>
              <a:off x="3878715" y="1350786"/>
              <a:ext cx="91440" cy="355628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3" name="Google Shape;223;p6"/>
            <p:cNvSpPr/>
            <p:nvPr/>
          </p:nvSpPr>
          <p:spPr>
            <a:xfrm>
              <a:off x="2304253" y="504052"/>
              <a:ext cx="3240364" cy="84673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6"/>
            <p:cNvSpPr txBox="1"/>
            <p:nvPr/>
          </p:nvSpPr>
          <p:spPr>
            <a:xfrm>
              <a:off x="2304253" y="504052"/>
              <a:ext cx="3240364" cy="8467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Динамика моральных норм и идеалов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3077702" y="1706414"/>
              <a:ext cx="1693466" cy="846733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6"/>
            <p:cNvSpPr txBox="1"/>
            <p:nvPr/>
          </p:nvSpPr>
          <p:spPr>
            <a:xfrm>
              <a:off x="3119036" y="1747748"/>
              <a:ext cx="1610798" cy="7640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зависит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060" y="2908775"/>
              <a:ext cx="1693466" cy="177174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6"/>
            <p:cNvSpPr txBox="1"/>
            <p:nvPr/>
          </p:nvSpPr>
          <p:spPr>
            <a:xfrm>
              <a:off x="4060" y="2908775"/>
              <a:ext cx="1693466" cy="17717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 мировоззрения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2053155" y="2908775"/>
              <a:ext cx="1693466" cy="177174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6"/>
            <p:cNvSpPr txBox="1"/>
            <p:nvPr/>
          </p:nvSpPr>
          <p:spPr>
            <a:xfrm>
              <a:off x="2053155" y="2908775"/>
              <a:ext cx="1693466" cy="17717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 социальной структуры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4102250" y="2908775"/>
              <a:ext cx="1693466" cy="177174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6"/>
            <p:cNvSpPr txBox="1"/>
            <p:nvPr/>
          </p:nvSpPr>
          <p:spPr>
            <a:xfrm>
              <a:off x="4102250" y="2908775"/>
              <a:ext cx="1693466" cy="17717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 уровня развития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6151345" y="2908775"/>
              <a:ext cx="1693466" cy="177174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6"/>
            <p:cNvSpPr txBox="1"/>
            <p:nvPr/>
          </p:nvSpPr>
          <p:spPr>
            <a:xfrm>
              <a:off x="6151345" y="2908775"/>
              <a:ext cx="1693466" cy="17717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 религиозной принадлежности носителей и т.д.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Динамика моральных норм и идеалов</a:t>
            </a:r>
            <a:endParaRPr/>
          </a:p>
        </p:txBody>
      </p:sp>
      <p:pic>
        <p:nvPicPr>
          <p:cNvPr descr="Philippa Foot, liv og vÃ¦rk â Salongen" id="240" name="Google Shape;240;p7"/>
          <p:cNvPicPr preferRelativeResize="0"/>
          <p:nvPr/>
        </p:nvPicPr>
        <p:blipFill rotWithShape="1">
          <a:blip r:embed="rId3">
            <a:alphaModFix/>
          </a:blip>
          <a:srcRect b="3247" l="9590" r="14974" t="5054"/>
          <a:stretch/>
        </p:blipFill>
        <p:spPr>
          <a:xfrm>
            <a:off x="7972148" y="1303037"/>
            <a:ext cx="3160450" cy="533774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41" name="Google Shape;241;p7"/>
          <p:cNvSpPr txBox="1"/>
          <p:nvPr/>
        </p:nvSpPr>
        <p:spPr>
          <a:xfrm>
            <a:off x="5114160" y="6328857"/>
            <a:ext cx="2990453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Филиппа Фут (1920-2010)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42" name="Google Shape;242;p7"/>
          <p:cNvGrpSpPr/>
          <p:nvPr/>
        </p:nvGrpSpPr>
        <p:grpSpPr>
          <a:xfrm>
            <a:off x="1104898" y="2743086"/>
            <a:ext cx="6920516" cy="2077490"/>
            <a:chOff x="3349" y="1954098"/>
            <a:chExt cx="3801423" cy="862072"/>
          </a:xfrm>
        </p:grpSpPr>
        <p:sp>
          <p:nvSpPr>
            <p:cNvPr id="243" name="Google Shape;243;p7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7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Английский философ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Филиппа Фут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1967 г. сформулировала мысленный эксперимент в этике, получивший название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пробле- ма вагонетки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. Тяжёлая неуправляемая вагонетка несётся по рельсам. На пути её следования находятся пять человек, привя- занные к рельсам. К счастью, вы можете переключить стрелку – и тогда вагонетка поедет по другому, запасному пути. К несчастью, на запасном пути находится один человек, также привязанный к рельсам. Каковы ваши действия?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45" name="Google Shape;245;p7"/>
          <p:cNvGrpSpPr/>
          <p:nvPr/>
        </p:nvGrpSpPr>
        <p:grpSpPr>
          <a:xfrm>
            <a:off x="1104899" y="1466492"/>
            <a:ext cx="6920516" cy="1134666"/>
            <a:chOff x="3349" y="1954098"/>
            <a:chExt cx="3801423" cy="862072"/>
          </a:xfrm>
        </p:grpSpPr>
        <p:sp>
          <p:nvSpPr>
            <p:cNvPr id="246" name="Google Shape;246;p7"/>
            <p:cNvSpPr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7"/>
            <p:cNvSpPr txBox="1"/>
            <p:nvPr/>
          </p:nvSpPr>
          <p:spPr>
            <a:xfrm>
              <a:off x="3349" y="1954098"/>
              <a:ext cx="3801423" cy="8620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Моральная дилемма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это ситуация, в которой человек постав- лен перед необходимостью нравственного выбора между двумя возможностями, причём выбор любой из них связан с наруше- нием тех или иных моральных предписаний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20.01.2024</vt:lpwstr>
  </property>
</Properties>
</file>