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4" roundtripDataSignature="AMtx7mgnmzF5R50CCkKJHIDjbwBwcbD3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B79C105-E728-4073-9E12-79E8FAED0189}">
  <a:tblStyle styleId="{DB79C105-E728-4073-9E12-79E8FAED0189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customschemas.google.com/relationships/presentationmetadata" Target="metadata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7" name="Google Shape;357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6" name="Google Shape;39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4" name="Google Shape;41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1" name="Google Shape;471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9" name="Google Shape;489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9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9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9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9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9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9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8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8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9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0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0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0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0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0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2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3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4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4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4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4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4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6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6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8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746373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b="1" lang="ru-RU" sz="3600" cap="none">
                <a:latin typeface="Cambria"/>
                <a:ea typeface="Cambria"/>
                <a:cs typeface="Cambria"/>
                <a:sym typeface="Cambria"/>
              </a:rPr>
              <a:t>Медиакультура современного общества</a:t>
            </a:r>
            <a:endParaRPr b="1" sz="36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40410" y="3794892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920189" y="724277"/>
            <a:ext cx="489236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9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Suyeon English - YouTube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0" r="30665" t="0"/>
          <a:stretch/>
        </p:blipFill>
        <p:spPr>
          <a:xfrm>
            <a:off x="6981063" y="1310886"/>
            <a:ext cx="5210937" cy="4208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медиа и медиакультуры</a:t>
            </a:r>
            <a:endParaRPr/>
          </a:p>
        </p:txBody>
      </p:sp>
      <p:grpSp>
        <p:nvGrpSpPr>
          <p:cNvPr id="285" name="Google Shape;285;p10"/>
          <p:cNvGrpSpPr/>
          <p:nvPr/>
        </p:nvGrpSpPr>
        <p:grpSpPr>
          <a:xfrm>
            <a:off x="2391995" y="2410697"/>
            <a:ext cx="7495266" cy="4212973"/>
            <a:chOff x="1242707" y="2671"/>
            <a:chExt cx="7495266" cy="4212973"/>
          </a:xfrm>
        </p:grpSpPr>
        <p:sp>
          <p:nvSpPr>
            <p:cNvPr id="286" name="Google Shape;286;p10"/>
            <p:cNvSpPr/>
            <p:nvPr/>
          </p:nvSpPr>
          <p:spPr>
            <a:xfrm>
              <a:off x="1242707" y="2671"/>
              <a:ext cx="4101510" cy="63636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0"/>
            <p:cNvSpPr txBox="1"/>
            <p:nvPr/>
          </p:nvSpPr>
          <p:spPr>
            <a:xfrm>
              <a:off x="1261346" y="21310"/>
              <a:ext cx="4064232" cy="5990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Анализ медиатекста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0"/>
            <p:cNvSpPr/>
            <p:nvPr/>
          </p:nvSpPr>
          <p:spPr>
            <a:xfrm>
              <a:off x="1652858" y="639041"/>
              <a:ext cx="410151" cy="3065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10"/>
            <p:cNvSpPr/>
            <p:nvPr/>
          </p:nvSpPr>
          <p:spPr>
            <a:xfrm>
              <a:off x="2063009" y="741230"/>
              <a:ext cx="6674964" cy="40875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0"/>
            <p:cNvSpPr txBox="1"/>
            <p:nvPr/>
          </p:nvSpPr>
          <p:spPr>
            <a:xfrm>
              <a:off x="2074981" y="753202"/>
              <a:ext cx="6651020" cy="384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Кто создал?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10"/>
            <p:cNvSpPr/>
            <p:nvPr/>
          </p:nvSpPr>
          <p:spPr>
            <a:xfrm>
              <a:off x="1652858" y="639041"/>
              <a:ext cx="410151" cy="8175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10"/>
            <p:cNvSpPr/>
            <p:nvPr/>
          </p:nvSpPr>
          <p:spPr>
            <a:xfrm>
              <a:off x="2063009" y="1252173"/>
              <a:ext cx="6674964" cy="40875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0"/>
            <p:cNvSpPr txBox="1"/>
            <p:nvPr/>
          </p:nvSpPr>
          <p:spPr>
            <a:xfrm>
              <a:off x="2074981" y="1264145"/>
              <a:ext cx="6651020" cy="384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0"/>
            <p:cNvSpPr/>
            <p:nvPr/>
          </p:nvSpPr>
          <p:spPr>
            <a:xfrm>
              <a:off x="1652858" y="639041"/>
              <a:ext cx="410151" cy="13284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10"/>
            <p:cNvSpPr/>
            <p:nvPr/>
          </p:nvSpPr>
          <p:spPr>
            <a:xfrm>
              <a:off x="2063009" y="1763116"/>
              <a:ext cx="6674964" cy="40875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0"/>
            <p:cNvSpPr txBox="1"/>
            <p:nvPr/>
          </p:nvSpPr>
          <p:spPr>
            <a:xfrm>
              <a:off x="2074981" y="1775088"/>
              <a:ext cx="6651020" cy="384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Зачем?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10"/>
            <p:cNvSpPr/>
            <p:nvPr/>
          </p:nvSpPr>
          <p:spPr>
            <a:xfrm>
              <a:off x="1652858" y="639041"/>
              <a:ext cx="410151" cy="183939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10"/>
            <p:cNvSpPr/>
            <p:nvPr/>
          </p:nvSpPr>
          <p:spPr>
            <a:xfrm>
              <a:off x="2063009" y="2274060"/>
              <a:ext cx="6674964" cy="40875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0"/>
            <p:cNvSpPr txBox="1"/>
            <p:nvPr/>
          </p:nvSpPr>
          <p:spPr>
            <a:xfrm>
              <a:off x="2074981" y="2286032"/>
              <a:ext cx="6651020" cy="384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Для кого?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0"/>
            <p:cNvSpPr/>
            <p:nvPr/>
          </p:nvSpPr>
          <p:spPr>
            <a:xfrm>
              <a:off x="1652858" y="639041"/>
              <a:ext cx="410151" cy="23503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10"/>
            <p:cNvSpPr/>
            <p:nvPr/>
          </p:nvSpPr>
          <p:spPr>
            <a:xfrm>
              <a:off x="2063009" y="2785003"/>
              <a:ext cx="6674964" cy="40875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0"/>
            <p:cNvSpPr txBox="1"/>
            <p:nvPr/>
          </p:nvSpPr>
          <p:spPr>
            <a:xfrm>
              <a:off x="2074981" y="2796975"/>
              <a:ext cx="6651020" cy="384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Кто выигрывает?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10"/>
            <p:cNvSpPr/>
            <p:nvPr/>
          </p:nvSpPr>
          <p:spPr>
            <a:xfrm>
              <a:off x="1652858" y="639041"/>
              <a:ext cx="410151" cy="28612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0"/>
            <p:cNvSpPr/>
            <p:nvPr/>
          </p:nvSpPr>
          <p:spPr>
            <a:xfrm>
              <a:off x="2063009" y="3295947"/>
              <a:ext cx="6674964" cy="40875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0"/>
            <p:cNvSpPr txBox="1"/>
            <p:nvPr/>
          </p:nvSpPr>
          <p:spPr>
            <a:xfrm>
              <a:off x="2074981" y="3307919"/>
              <a:ext cx="6651020" cy="384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Кому вредит?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0"/>
            <p:cNvSpPr/>
            <p:nvPr/>
          </p:nvSpPr>
          <p:spPr>
            <a:xfrm>
              <a:off x="1652858" y="639041"/>
              <a:ext cx="410151" cy="33722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7" name="Google Shape;307;p10"/>
            <p:cNvSpPr/>
            <p:nvPr/>
          </p:nvSpPr>
          <p:spPr>
            <a:xfrm>
              <a:off x="2063009" y="3806890"/>
              <a:ext cx="6674964" cy="40875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0"/>
            <p:cNvSpPr txBox="1"/>
            <p:nvPr/>
          </p:nvSpPr>
          <p:spPr>
            <a:xfrm>
              <a:off x="2074981" y="3818862"/>
              <a:ext cx="6651020" cy="384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Что скрыто?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09" name="Google Shape;309;p10"/>
          <p:cNvSpPr/>
          <p:nvPr/>
        </p:nvSpPr>
        <p:spPr>
          <a:xfrm>
            <a:off x="1122656" y="1453006"/>
            <a:ext cx="9980682" cy="70736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Медиа выполняют роль посредника, который формирует у человека систему оценочных суждений,  жизненную позицию,  создаёт общественное мнение.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Особенности медиакультуры</a:t>
            </a:r>
            <a:endParaRPr/>
          </a:p>
        </p:txBody>
      </p:sp>
      <p:sp>
        <p:nvSpPr>
          <p:cNvPr id="316" name="Google Shape;316;p11"/>
          <p:cNvSpPr/>
          <p:nvPr/>
        </p:nvSpPr>
        <p:spPr>
          <a:xfrm>
            <a:off x="1096022" y="1417496"/>
            <a:ext cx="9980682" cy="70736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Медиакультура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- культура производства, передачи и восприятия информации, чтения, анализа, оценки и создания медиатекстов, медиатворчества. </a:t>
            </a:r>
            <a:endParaRPr/>
          </a:p>
        </p:txBody>
      </p:sp>
      <p:grpSp>
        <p:nvGrpSpPr>
          <p:cNvPr id="317" name="Google Shape;317;p11"/>
          <p:cNvGrpSpPr/>
          <p:nvPr/>
        </p:nvGrpSpPr>
        <p:grpSpPr>
          <a:xfrm>
            <a:off x="1142277" y="2280511"/>
            <a:ext cx="9976947" cy="3228127"/>
            <a:chOff x="1867" y="29268"/>
            <a:chExt cx="9976947" cy="3228127"/>
          </a:xfrm>
        </p:grpSpPr>
        <p:sp>
          <p:nvSpPr>
            <p:cNvPr id="318" name="Google Shape;318;p11"/>
            <p:cNvSpPr/>
            <p:nvPr/>
          </p:nvSpPr>
          <p:spPr>
            <a:xfrm>
              <a:off x="7103763" y="2063661"/>
              <a:ext cx="2034392" cy="3530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9" name="Google Shape;319;p11"/>
            <p:cNvSpPr/>
            <p:nvPr/>
          </p:nvSpPr>
          <p:spPr>
            <a:xfrm>
              <a:off x="7058043" y="2063661"/>
              <a:ext cx="91440" cy="35307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0" name="Google Shape;320;p11"/>
            <p:cNvSpPr/>
            <p:nvPr/>
          </p:nvSpPr>
          <p:spPr>
            <a:xfrm>
              <a:off x="5069371" y="2063661"/>
              <a:ext cx="2034392" cy="35307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1"/>
            <p:cNvSpPr/>
            <p:nvPr/>
          </p:nvSpPr>
          <p:spPr>
            <a:xfrm>
              <a:off x="4521258" y="869926"/>
              <a:ext cx="2582505" cy="3530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2" name="Google Shape;322;p11"/>
            <p:cNvSpPr/>
            <p:nvPr/>
          </p:nvSpPr>
          <p:spPr>
            <a:xfrm>
              <a:off x="4440150" y="869926"/>
              <a:ext cx="91440" cy="353076"/>
            </a:xfrm>
            <a:custGeom>
              <a:rect b="b" l="l" r="r" t="t"/>
              <a:pathLst>
                <a:path extrusionOk="0" h="120000" w="120000">
                  <a:moveTo>
                    <a:pt x="106440" y="0"/>
                  </a:moveTo>
                  <a:lnTo>
                    <a:pt x="106440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3" name="Google Shape;323;p11"/>
            <p:cNvSpPr/>
            <p:nvPr/>
          </p:nvSpPr>
          <p:spPr>
            <a:xfrm>
              <a:off x="1938752" y="2063661"/>
              <a:ext cx="1017196" cy="3530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4" name="Google Shape;324;p11"/>
            <p:cNvSpPr/>
            <p:nvPr/>
          </p:nvSpPr>
          <p:spPr>
            <a:xfrm>
              <a:off x="842525" y="2063661"/>
              <a:ext cx="1096226" cy="35307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5" name="Google Shape;325;p11"/>
            <p:cNvSpPr/>
            <p:nvPr/>
          </p:nvSpPr>
          <p:spPr>
            <a:xfrm>
              <a:off x="1938752" y="869926"/>
              <a:ext cx="2582505" cy="35307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6" name="Google Shape;326;p11"/>
            <p:cNvSpPr/>
            <p:nvPr/>
          </p:nvSpPr>
          <p:spPr>
            <a:xfrm>
              <a:off x="2617049" y="29268"/>
              <a:ext cx="3808416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1"/>
            <p:cNvSpPr txBox="1"/>
            <p:nvPr/>
          </p:nvSpPr>
          <p:spPr>
            <a:xfrm>
              <a:off x="2617049" y="29268"/>
              <a:ext cx="3808416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Медиакультура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8" name="Google Shape;328;p11"/>
            <p:cNvSpPr/>
            <p:nvPr/>
          </p:nvSpPr>
          <p:spPr>
            <a:xfrm>
              <a:off x="752609" y="1223002"/>
              <a:ext cx="2372286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1"/>
            <p:cNvSpPr txBox="1"/>
            <p:nvPr/>
          </p:nvSpPr>
          <p:spPr>
            <a:xfrm>
              <a:off x="752609" y="1223002"/>
              <a:ext cx="2372286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производства информации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0" name="Google Shape;330;p11"/>
            <p:cNvSpPr/>
            <p:nvPr/>
          </p:nvSpPr>
          <p:spPr>
            <a:xfrm>
              <a:off x="1867" y="2416737"/>
              <a:ext cx="1681316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1"/>
            <p:cNvSpPr txBox="1"/>
            <p:nvPr/>
          </p:nvSpPr>
          <p:spPr>
            <a:xfrm>
              <a:off x="1867" y="2416737"/>
              <a:ext cx="1681316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медиатекстов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1"/>
            <p:cNvSpPr/>
            <p:nvPr/>
          </p:nvSpPr>
          <p:spPr>
            <a:xfrm>
              <a:off x="2036260" y="2416737"/>
              <a:ext cx="1839376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1"/>
            <p:cNvSpPr txBox="1"/>
            <p:nvPr/>
          </p:nvSpPr>
          <p:spPr>
            <a:xfrm>
              <a:off x="2036260" y="2416737"/>
              <a:ext cx="1839376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медиатворчество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11"/>
            <p:cNvSpPr/>
            <p:nvPr/>
          </p:nvSpPr>
          <p:spPr>
            <a:xfrm>
              <a:off x="3477971" y="1223002"/>
              <a:ext cx="2015797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1"/>
            <p:cNvSpPr txBox="1"/>
            <p:nvPr/>
          </p:nvSpPr>
          <p:spPr>
            <a:xfrm>
              <a:off x="3477971" y="1223002"/>
              <a:ext cx="2015797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передачи информации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11"/>
            <p:cNvSpPr/>
            <p:nvPr/>
          </p:nvSpPr>
          <p:spPr>
            <a:xfrm>
              <a:off x="5917620" y="1223002"/>
              <a:ext cx="2372286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1"/>
            <p:cNvSpPr txBox="1"/>
            <p:nvPr/>
          </p:nvSpPr>
          <p:spPr>
            <a:xfrm>
              <a:off x="5917620" y="1223002"/>
              <a:ext cx="2372286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восприятия информации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1"/>
            <p:cNvSpPr/>
            <p:nvPr/>
          </p:nvSpPr>
          <p:spPr>
            <a:xfrm>
              <a:off x="4228713" y="2416737"/>
              <a:ext cx="1681316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1"/>
            <p:cNvSpPr txBox="1"/>
            <p:nvPr/>
          </p:nvSpPr>
          <p:spPr>
            <a:xfrm>
              <a:off x="4228713" y="2416737"/>
              <a:ext cx="1681316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чтение медиатекстов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0" name="Google Shape;340;p11"/>
            <p:cNvSpPr/>
            <p:nvPr/>
          </p:nvSpPr>
          <p:spPr>
            <a:xfrm>
              <a:off x="6263105" y="2416737"/>
              <a:ext cx="1681316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1"/>
            <p:cNvSpPr txBox="1"/>
            <p:nvPr/>
          </p:nvSpPr>
          <p:spPr>
            <a:xfrm>
              <a:off x="6263105" y="2416737"/>
              <a:ext cx="1681316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анализ медиатекстов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11"/>
            <p:cNvSpPr/>
            <p:nvPr/>
          </p:nvSpPr>
          <p:spPr>
            <a:xfrm>
              <a:off x="8297498" y="2416737"/>
              <a:ext cx="1681316" cy="84065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1"/>
            <p:cNvSpPr txBox="1"/>
            <p:nvPr/>
          </p:nvSpPr>
          <p:spPr>
            <a:xfrm>
              <a:off x="8297498" y="2416737"/>
              <a:ext cx="1681316" cy="840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оценка медиатекстов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44" name="Google Shape;344;p11"/>
          <p:cNvGrpSpPr/>
          <p:nvPr/>
        </p:nvGrpSpPr>
        <p:grpSpPr>
          <a:xfrm>
            <a:off x="2507560" y="5633632"/>
            <a:ext cx="7246381" cy="1068004"/>
            <a:chOff x="1367150" y="835"/>
            <a:chExt cx="7246381" cy="1068004"/>
          </a:xfrm>
        </p:grpSpPr>
        <p:sp>
          <p:nvSpPr>
            <p:cNvPr id="345" name="Google Shape;345;p11"/>
            <p:cNvSpPr/>
            <p:nvPr/>
          </p:nvSpPr>
          <p:spPr>
            <a:xfrm>
              <a:off x="1367150" y="286464"/>
              <a:ext cx="1773266" cy="49674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1"/>
            <p:cNvSpPr txBox="1"/>
            <p:nvPr/>
          </p:nvSpPr>
          <p:spPr>
            <a:xfrm>
              <a:off x="1381699" y="301013"/>
              <a:ext cx="1744168" cy="467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Человек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7" name="Google Shape;347;p11"/>
            <p:cNvSpPr/>
            <p:nvPr/>
          </p:nvSpPr>
          <p:spPr>
            <a:xfrm rot="-2142401">
              <a:off x="3094417" y="350228"/>
              <a:ext cx="489396" cy="835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1"/>
            <p:cNvSpPr txBox="1"/>
            <p:nvPr/>
          </p:nvSpPr>
          <p:spPr>
            <a:xfrm rot="-2142401">
              <a:off x="3326880" y="379788"/>
              <a:ext cx="24469" cy="244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11"/>
            <p:cNvSpPr/>
            <p:nvPr/>
          </p:nvSpPr>
          <p:spPr>
            <a:xfrm>
              <a:off x="3537814" y="835"/>
              <a:ext cx="5075717" cy="49674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1"/>
            <p:cNvSpPr txBox="1"/>
            <p:nvPr/>
          </p:nvSpPr>
          <p:spPr>
            <a:xfrm>
              <a:off x="3552363" y="15384"/>
              <a:ext cx="5046619" cy="467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создатель медиаконтента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11"/>
            <p:cNvSpPr/>
            <p:nvPr/>
          </p:nvSpPr>
          <p:spPr>
            <a:xfrm rot="2142401">
              <a:off x="3094417" y="635857"/>
              <a:ext cx="489396" cy="835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1"/>
            <p:cNvSpPr txBox="1"/>
            <p:nvPr/>
          </p:nvSpPr>
          <p:spPr>
            <a:xfrm rot="2142401">
              <a:off x="3326880" y="665417"/>
              <a:ext cx="24469" cy="244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11"/>
            <p:cNvSpPr/>
            <p:nvPr/>
          </p:nvSpPr>
          <p:spPr>
            <a:xfrm>
              <a:off x="3537814" y="572093"/>
              <a:ext cx="5075717" cy="49674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1"/>
            <p:cNvSpPr txBox="1"/>
            <p:nvPr/>
          </p:nvSpPr>
          <p:spPr>
            <a:xfrm>
              <a:off x="3552363" y="586642"/>
              <a:ext cx="5046619" cy="467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потребитель медиаконтента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Особенности медиакультуры</a:t>
            </a:r>
            <a:endParaRPr/>
          </a:p>
        </p:txBody>
      </p:sp>
      <p:grpSp>
        <p:nvGrpSpPr>
          <p:cNvPr id="361" name="Google Shape;361;p12"/>
          <p:cNvGrpSpPr/>
          <p:nvPr/>
        </p:nvGrpSpPr>
        <p:grpSpPr>
          <a:xfrm>
            <a:off x="1109857" y="1519226"/>
            <a:ext cx="9970767" cy="4992739"/>
            <a:chOff x="4957" y="139000"/>
            <a:chExt cx="9970767" cy="4992739"/>
          </a:xfrm>
        </p:grpSpPr>
        <p:sp>
          <p:nvSpPr>
            <p:cNvPr id="362" name="Google Shape;362;p12"/>
            <p:cNvSpPr/>
            <p:nvPr/>
          </p:nvSpPr>
          <p:spPr>
            <a:xfrm>
              <a:off x="9238803" y="1884645"/>
              <a:ext cx="442152" cy="20315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3" name="Google Shape;363;p12"/>
            <p:cNvSpPr/>
            <p:nvPr/>
          </p:nvSpPr>
          <p:spPr>
            <a:xfrm>
              <a:off x="9238803" y="1884645"/>
              <a:ext cx="442152" cy="115878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4" name="Google Shape;364;p12"/>
            <p:cNvSpPr/>
            <p:nvPr/>
          </p:nvSpPr>
          <p:spPr>
            <a:xfrm>
              <a:off x="9238803" y="1884645"/>
              <a:ext cx="442152" cy="44990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5" name="Google Shape;365;p12"/>
            <p:cNvSpPr/>
            <p:nvPr/>
          </p:nvSpPr>
          <p:spPr>
            <a:xfrm>
              <a:off x="4990340" y="1239120"/>
              <a:ext cx="3511541" cy="1909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6" name="Google Shape;366;p12"/>
            <p:cNvSpPr/>
            <p:nvPr/>
          </p:nvSpPr>
          <p:spPr>
            <a:xfrm>
              <a:off x="299725" y="1884645"/>
              <a:ext cx="442152" cy="27960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7" name="Google Shape;367;p12"/>
            <p:cNvSpPr/>
            <p:nvPr/>
          </p:nvSpPr>
          <p:spPr>
            <a:xfrm>
              <a:off x="299725" y="1884645"/>
              <a:ext cx="442152" cy="18950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8" name="Google Shape;368;p12"/>
            <p:cNvSpPr/>
            <p:nvPr/>
          </p:nvSpPr>
          <p:spPr>
            <a:xfrm>
              <a:off x="299725" y="1884645"/>
              <a:ext cx="442152" cy="117247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9" name="Google Shape;369;p12"/>
            <p:cNvSpPr/>
            <p:nvPr/>
          </p:nvSpPr>
          <p:spPr>
            <a:xfrm>
              <a:off x="299725" y="1884645"/>
              <a:ext cx="442152" cy="4499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0" name="Google Shape;370;p12"/>
            <p:cNvSpPr/>
            <p:nvPr/>
          </p:nvSpPr>
          <p:spPr>
            <a:xfrm>
              <a:off x="1478799" y="1239120"/>
              <a:ext cx="3511541" cy="19092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1" name="Google Shape;371;p12"/>
            <p:cNvSpPr/>
            <p:nvPr/>
          </p:nvSpPr>
          <p:spPr>
            <a:xfrm>
              <a:off x="4944620" y="593595"/>
              <a:ext cx="91440" cy="19092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2" name="Google Shape;372;p12"/>
            <p:cNvSpPr/>
            <p:nvPr/>
          </p:nvSpPr>
          <p:spPr>
            <a:xfrm>
              <a:off x="1080446" y="139000"/>
              <a:ext cx="7819788" cy="4545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2"/>
            <p:cNvSpPr txBox="1"/>
            <p:nvPr/>
          </p:nvSpPr>
          <p:spPr>
            <a:xfrm>
              <a:off x="1080446" y="139000"/>
              <a:ext cx="7819788" cy="454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медиакультуры личности и общества определяется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4" name="Google Shape;374;p12"/>
            <p:cNvSpPr/>
            <p:nvPr/>
          </p:nvSpPr>
          <p:spPr>
            <a:xfrm>
              <a:off x="3162914" y="784525"/>
              <a:ext cx="3654852" cy="4545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12"/>
            <p:cNvSpPr txBox="1"/>
            <p:nvPr/>
          </p:nvSpPr>
          <p:spPr>
            <a:xfrm>
              <a:off x="3162914" y="784525"/>
              <a:ext cx="3654852" cy="454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знаниями и умениями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6" name="Google Shape;376;p12"/>
            <p:cNvSpPr/>
            <p:nvPr/>
          </p:nvSpPr>
          <p:spPr>
            <a:xfrm>
              <a:off x="4957" y="1430050"/>
              <a:ext cx="2947684" cy="4545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12"/>
            <p:cNvSpPr txBox="1"/>
            <p:nvPr/>
          </p:nvSpPr>
          <p:spPr>
            <a:xfrm>
              <a:off x="4957" y="1430050"/>
              <a:ext cx="2947684" cy="454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потребитель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8" name="Google Shape;378;p12"/>
            <p:cNvSpPr/>
            <p:nvPr/>
          </p:nvSpPr>
          <p:spPr>
            <a:xfrm>
              <a:off x="741878" y="2075574"/>
              <a:ext cx="4152997" cy="5179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2"/>
            <p:cNvSpPr txBox="1"/>
            <p:nvPr/>
          </p:nvSpPr>
          <p:spPr>
            <a:xfrm>
              <a:off x="741878" y="2075574"/>
              <a:ext cx="4152997" cy="517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знать, что такое информация и медиа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0" name="Google Shape;380;p12"/>
            <p:cNvSpPr/>
            <p:nvPr/>
          </p:nvSpPr>
          <p:spPr>
            <a:xfrm>
              <a:off x="741878" y="2784452"/>
              <a:ext cx="4152997" cy="54534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2"/>
            <p:cNvSpPr txBox="1"/>
            <p:nvPr/>
          </p:nvSpPr>
          <p:spPr>
            <a:xfrm>
              <a:off x="741878" y="2784452"/>
              <a:ext cx="4152997" cy="5453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уметь искать информацию и проверять её достоверность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2" name="Google Shape;382;p12"/>
            <p:cNvSpPr/>
            <p:nvPr/>
          </p:nvSpPr>
          <p:spPr>
            <a:xfrm>
              <a:off x="741878" y="3520727"/>
              <a:ext cx="4152997" cy="5179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2"/>
            <p:cNvSpPr txBox="1"/>
            <p:nvPr/>
          </p:nvSpPr>
          <p:spPr>
            <a:xfrm>
              <a:off x="741878" y="3520727"/>
              <a:ext cx="4152997" cy="517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уметь критически оценивать контент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4" name="Google Shape;384;p12"/>
            <p:cNvSpPr/>
            <p:nvPr/>
          </p:nvSpPr>
          <p:spPr>
            <a:xfrm>
              <a:off x="741878" y="4229605"/>
              <a:ext cx="4152997" cy="90213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2"/>
            <p:cNvSpPr txBox="1"/>
            <p:nvPr/>
          </p:nvSpPr>
          <p:spPr>
            <a:xfrm>
              <a:off x="741878" y="4229605"/>
              <a:ext cx="4152997" cy="9021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уметь безопасно использовать и рас- пространять информацию с соблюде-нием нравственных и правовых норм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6" name="Google Shape;386;p12"/>
            <p:cNvSpPr/>
            <p:nvPr/>
          </p:nvSpPr>
          <p:spPr>
            <a:xfrm>
              <a:off x="7028040" y="1430050"/>
              <a:ext cx="2947684" cy="45459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2"/>
            <p:cNvSpPr txBox="1"/>
            <p:nvPr/>
          </p:nvSpPr>
          <p:spPr>
            <a:xfrm>
              <a:off x="7028040" y="1430050"/>
              <a:ext cx="2947684" cy="4545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создатель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8" name="Google Shape;388;p12"/>
            <p:cNvSpPr/>
            <p:nvPr/>
          </p:nvSpPr>
          <p:spPr>
            <a:xfrm>
              <a:off x="5085805" y="2075574"/>
              <a:ext cx="4152997" cy="5179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2"/>
            <p:cNvSpPr txBox="1"/>
            <p:nvPr/>
          </p:nvSpPr>
          <p:spPr>
            <a:xfrm>
              <a:off x="5085805" y="2075574"/>
              <a:ext cx="4152997" cy="517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знать, что такое информация и медиа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0" name="Google Shape;390;p12"/>
            <p:cNvSpPr/>
            <p:nvPr/>
          </p:nvSpPr>
          <p:spPr>
            <a:xfrm>
              <a:off x="5085805" y="2784452"/>
              <a:ext cx="4152997" cy="51794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2"/>
            <p:cNvSpPr txBox="1"/>
            <p:nvPr/>
          </p:nvSpPr>
          <p:spPr>
            <a:xfrm>
              <a:off x="5085805" y="2784452"/>
              <a:ext cx="4152997" cy="517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уметь обрабатывать информацию с помощью разных технологий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2" name="Google Shape;392;p12"/>
            <p:cNvSpPr/>
            <p:nvPr/>
          </p:nvSpPr>
          <p:spPr>
            <a:xfrm>
              <a:off x="5085805" y="3493329"/>
              <a:ext cx="4152997" cy="8457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12"/>
            <p:cNvSpPr txBox="1"/>
            <p:nvPr/>
          </p:nvSpPr>
          <p:spPr>
            <a:xfrm>
              <a:off x="5085805" y="3493329"/>
              <a:ext cx="4152997" cy="8457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уметь создавать и распространять ме- диатексты с соблюдением нравственных и правовых норм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Особенности медиакультуры</a:t>
            </a:r>
            <a:endParaRPr/>
          </a:p>
        </p:txBody>
      </p:sp>
      <p:grpSp>
        <p:nvGrpSpPr>
          <p:cNvPr id="400" name="Google Shape;400;p13"/>
          <p:cNvGrpSpPr/>
          <p:nvPr/>
        </p:nvGrpSpPr>
        <p:grpSpPr>
          <a:xfrm>
            <a:off x="1107303" y="1559031"/>
            <a:ext cx="9975874" cy="4973511"/>
            <a:chOff x="2403" y="75289"/>
            <a:chExt cx="9975874" cy="4973511"/>
          </a:xfrm>
        </p:grpSpPr>
        <p:sp>
          <p:nvSpPr>
            <p:cNvPr id="401" name="Google Shape;401;p13"/>
            <p:cNvSpPr/>
            <p:nvPr/>
          </p:nvSpPr>
          <p:spPr>
            <a:xfrm>
              <a:off x="4990341" y="2897051"/>
              <a:ext cx="2653076" cy="6364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2" name="Google Shape;402;p13"/>
            <p:cNvSpPr/>
            <p:nvPr/>
          </p:nvSpPr>
          <p:spPr>
            <a:xfrm>
              <a:off x="2337264" y="2897051"/>
              <a:ext cx="2653076" cy="63643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3" name="Google Shape;403;p13"/>
            <p:cNvSpPr/>
            <p:nvPr/>
          </p:nvSpPr>
          <p:spPr>
            <a:xfrm>
              <a:off x="4944621" y="1145360"/>
              <a:ext cx="91440" cy="63643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4" name="Google Shape;404;p13"/>
            <p:cNvSpPr/>
            <p:nvPr/>
          </p:nvSpPr>
          <p:spPr>
            <a:xfrm>
              <a:off x="1850771" y="75289"/>
              <a:ext cx="6279138" cy="10700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3"/>
            <p:cNvSpPr txBox="1"/>
            <p:nvPr/>
          </p:nvSpPr>
          <p:spPr>
            <a:xfrm>
              <a:off x="1850771" y="75289"/>
              <a:ext cx="6279138" cy="10700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информации в социальных сетях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6" name="Google Shape;406;p13"/>
            <p:cNvSpPr/>
            <p:nvPr/>
          </p:nvSpPr>
          <p:spPr>
            <a:xfrm>
              <a:off x="1850771" y="1781793"/>
              <a:ext cx="6279138" cy="111525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3"/>
            <p:cNvSpPr txBox="1"/>
            <p:nvPr/>
          </p:nvSpPr>
          <p:spPr>
            <a:xfrm>
              <a:off x="1850771" y="1781793"/>
              <a:ext cx="6279138" cy="11152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проверки информации на достоверность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13"/>
            <p:cNvSpPr/>
            <p:nvPr/>
          </p:nvSpPr>
          <p:spPr>
            <a:xfrm>
              <a:off x="2403" y="3533484"/>
              <a:ext cx="4669720" cy="15153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3"/>
            <p:cNvSpPr txBox="1"/>
            <p:nvPr/>
          </p:nvSpPr>
          <p:spPr>
            <a:xfrm>
              <a:off x="2403" y="3533484"/>
              <a:ext cx="4669720" cy="15153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достоверная информация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0" name="Google Shape;410;p13"/>
            <p:cNvSpPr/>
            <p:nvPr/>
          </p:nvSpPr>
          <p:spPr>
            <a:xfrm>
              <a:off x="5308557" y="3533484"/>
              <a:ext cx="4669720" cy="15153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3"/>
            <p:cNvSpPr txBox="1"/>
            <p:nvPr/>
          </p:nvSpPr>
          <p:spPr>
            <a:xfrm>
              <a:off x="5308557" y="3533484"/>
              <a:ext cx="4669720" cy="15153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фейки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(ложная информация)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Особенности медиакультуры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18" name="Google Shape;418;p14"/>
          <p:cNvGrpSpPr/>
          <p:nvPr/>
        </p:nvGrpSpPr>
        <p:grpSpPr>
          <a:xfrm>
            <a:off x="1105752" y="2469742"/>
            <a:ext cx="9978976" cy="3054352"/>
            <a:chOff x="852" y="1080890"/>
            <a:chExt cx="9978976" cy="3054352"/>
          </a:xfrm>
        </p:grpSpPr>
        <p:sp>
          <p:nvSpPr>
            <p:cNvPr id="419" name="Google Shape;419;p14"/>
            <p:cNvSpPr/>
            <p:nvPr/>
          </p:nvSpPr>
          <p:spPr>
            <a:xfrm>
              <a:off x="4990341" y="1778410"/>
              <a:ext cx="4135123" cy="358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0" name="Google Shape;420;p14"/>
            <p:cNvSpPr/>
            <p:nvPr/>
          </p:nvSpPr>
          <p:spPr>
            <a:xfrm>
              <a:off x="4990341" y="1778410"/>
              <a:ext cx="2067561" cy="358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1" name="Google Shape;421;p14"/>
            <p:cNvSpPr/>
            <p:nvPr/>
          </p:nvSpPr>
          <p:spPr>
            <a:xfrm>
              <a:off x="4944621" y="1778410"/>
              <a:ext cx="91440" cy="3588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2" name="Google Shape;422;p14"/>
            <p:cNvSpPr/>
            <p:nvPr/>
          </p:nvSpPr>
          <p:spPr>
            <a:xfrm>
              <a:off x="2922779" y="1778410"/>
              <a:ext cx="2067561" cy="3588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3" name="Google Shape;423;p14"/>
            <p:cNvSpPr/>
            <p:nvPr/>
          </p:nvSpPr>
          <p:spPr>
            <a:xfrm>
              <a:off x="855217" y="1778410"/>
              <a:ext cx="4135123" cy="3588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4" name="Google Shape;424;p14"/>
            <p:cNvSpPr/>
            <p:nvPr/>
          </p:nvSpPr>
          <p:spPr>
            <a:xfrm>
              <a:off x="1835045" y="1080890"/>
              <a:ext cx="6310591" cy="6975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4"/>
            <p:cNvSpPr txBox="1"/>
            <p:nvPr/>
          </p:nvSpPr>
          <p:spPr>
            <a:xfrm>
              <a:off x="1835045" y="1080890"/>
              <a:ext cx="6310591" cy="6975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стандарты качества медиаконтента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6" name="Google Shape;426;p14"/>
            <p:cNvSpPr/>
            <p:nvPr/>
          </p:nvSpPr>
          <p:spPr>
            <a:xfrm>
              <a:off x="852" y="2137243"/>
              <a:ext cx="1708728" cy="199778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4"/>
            <p:cNvSpPr txBox="1"/>
            <p:nvPr/>
          </p:nvSpPr>
          <p:spPr>
            <a:xfrm>
              <a:off x="852" y="2137243"/>
              <a:ext cx="1708728" cy="19977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полнота и точность передачи информации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8" name="Google Shape;428;p14"/>
            <p:cNvSpPr/>
            <p:nvPr/>
          </p:nvSpPr>
          <p:spPr>
            <a:xfrm>
              <a:off x="2068414" y="2137243"/>
              <a:ext cx="1708728" cy="199778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4"/>
            <p:cNvSpPr txBox="1"/>
            <p:nvPr/>
          </p:nvSpPr>
          <p:spPr>
            <a:xfrm>
              <a:off x="2068414" y="2137243"/>
              <a:ext cx="1708728" cy="19977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оперативность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0" name="Google Shape;430;p14"/>
            <p:cNvSpPr/>
            <p:nvPr/>
          </p:nvSpPr>
          <p:spPr>
            <a:xfrm>
              <a:off x="4135976" y="2137243"/>
              <a:ext cx="1708728" cy="199778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4"/>
            <p:cNvSpPr txBox="1"/>
            <p:nvPr/>
          </p:nvSpPr>
          <p:spPr>
            <a:xfrm>
              <a:off x="4135976" y="2137243"/>
              <a:ext cx="1708728" cy="19977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отделение фактов от мнений и комментариев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2" name="Google Shape;432;p14"/>
            <p:cNvSpPr/>
            <p:nvPr/>
          </p:nvSpPr>
          <p:spPr>
            <a:xfrm>
              <a:off x="6203538" y="2137243"/>
              <a:ext cx="1708728" cy="199778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4"/>
            <p:cNvSpPr txBox="1"/>
            <p:nvPr/>
          </p:nvSpPr>
          <p:spPr>
            <a:xfrm>
              <a:off x="6203538" y="2137243"/>
              <a:ext cx="1708728" cy="19977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сбалансирован- ность (пред- ставленность разных точек зрения)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4" name="Google Shape;434;p14"/>
            <p:cNvSpPr/>
            <p:nvPr/>
          </p:nvSpPr>
          <p:spPr>
            <a:xfrm>
              <a:off x="8271100" y="2137243"/>
              <a:ext cx="1708728" cy="19979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4"/>
            <p:cNvSpPr txBox="1"/>
            <p:nvPr/>
          </p:nvSpPr>
          <p:spPr>
            <a:xfrm>
              <a:off x="8271100" y="2137243"/>
              <a:ext cx="1708728" cy="19979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обязательная ссылка на источник информации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Влияние медиа на культуру личности и общества</a:t>
            </a:r>
            <a:endParaRPr/>
          </a:p>
        </p:txBody>
      </p:sp>
      <p:grpSp>
        <p:nvGrpSpPr>
          <p:cNvPr id="442" name="Google Shape;442;p15"/>
          <p:cNvGrpSpPr/>
          <p:nvPr/>
        </p:nvGrpSpPr>
        <p:grpSpPr>
          <a:xfrm>
            <a:off x="1401174" y="1423428"/>
            <a:ext cx="9388133" cy="5218841"/>
            <a:chOff x="296274" y="70"/>
            <a:chExt cx="9388133" cy="5218841"/>
          </a:xfrm>
        </p:grpSpPr>
        <p:sp>
          <p:nvSpPr>
            <p:cNvPr id="443" name="Google Shape;443;p15"/>
            <p:cNvSpPr/>
            <p:nvPr/>
          </p:nvSpPr>
          <p:spPr>
            <a:xfrm>
              <a:off x="7373687" y="4109517"/>
              <a:ext cx="91440" cy="3281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4" name="Google Shape;444;p15"/>
            <p:cNvSpPr/>
            <p:nvPr/>
          </p:nvSpPr>
          <p:spPr>
            <a:xfrm>
              <a:off x="7373687" y="3000122"/>
              <a:ext cx="91440" cy="3281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5" name="Google Shape;445;p15"/>
            <p:cNvSpPr/>
            <p:nvPr/>
          </p:nvSpPr>
          <p:spPr>
            <a:xfrm>
              <a:off x="7373687" y="1890728"/>
              <a:ext cx="91440" cy="3281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6" name="Google Shape;446;p15"/>
            <p:cNvSpPr/>
            <p:nvPr/>
          </p:nvSpPr>
          <p:spPr>
            <a:xfrm>
              <a:off x="4990341" y="781333"/>
              <a:ext cx="2429066" cy="3281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7" name="Google Shape;447;p15"/>
            <p:cNvSpPr/>
            <p:nvPr/>
          </p:nvSpPr>
          <p:spPr>
            <a:xfrm>
              <a:off x="2515554" y="4109517"/>
              <a:ext cx="91440" cy="3281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8" name="Google Shape;448;p15"/>
            <p:cNvSpPr/>
            <p:nvPr/>
          </p:nvSpPr>
          <p:spPr>
            <a:xfrm>
              <a:off x="2515554" y="3000122"/>
              <a:ext cx="91440" cy="3281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9" name="Google Shape;449;p15"/>
            <p:cNvSpPr/>
            <p:nvPr/>
          </p:nvSpPr>
          <p:spPr>
            <a:xfrm>
              <a:off x="2515554" y="1890728"/>
              <a:ext cx="91440" cy="3281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0" name="Google Shape;450;p15"/>
            <p:cNvSpPr/>
            <p:nvPr/>
          </p:nvSpPr>
          <p:spPr>
            <a:xfrm>
              <a:off x="2561274" y="781333"/>
              <a:ext cx="2429066" cy="32813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1" name="Google Shape;451;p15"/>
            <p:cNvSpPr/>
            <p:nvPr/>
          </p:nvSpPr>
          <p:spPr>
            <a:xfrm>
              <a:off x="2019218" y="70"/>
              <a:ext cx="5942244" cy="781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5"/>
            <p:cNvSpPr txBox="1"/>
            <p:nvPr/>
          </p:nvSpPr>
          <p:spPr>
            <a:xfrm>
              <a:off x="2019218" y="70"/>
              <a:ext cx="5942244" cy="781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Роль медиа в современном обществе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3" name="Google Shape;453;p15"/>
            <p:cNvSpPr/>
            <p:nvPr/>
          </p:nvSpPr>
          <p:spPr>
            <a:xfrm>
              <a:off x="296274" y="1109464"/>
              <a:ext cx="4530001" cy="781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5"/>
            <p:cNvSpPr txBox="1"/>
            <p:nvPr/>
          </p:nvSpPr>
          <p:spPr>
            <a:xfrm>
              <a:off x="296274" y="1109464"/>
              <a:ext cx="4530001" cy="781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являются источником знаний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5" name="Google Shape;455;p15"/>
            <p:cNvSpPr/>
            <p:nvPr/>
          </p:nvSpPr>
          <p:spPr>
            <a:xfrm>
              <a:off x="296274" y="2218859"/>
              <a:ext cx="4530001" cy="781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5"/>
            <p:cNvSpPr txBox="1"/>
            <p:nvPr/>
          </p:nvSpPr>
          <p:spPr>
            <a:xfrm>
              <a:off x="296274" y="2218859"/>
              <a:ext cx="4530001" cy="781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потенциально предоставляют всю накопленную человечеством информацию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7" name="Google Shape;457;p15"/>
            <p:cNvSpPr/>
            <p:nvPr/>
          </p:nvSpPr>
          <p:spPr>
            <a:xfrm>
              <a:off x="296274" y="3328253"/>
              <a:ext cx="4530001" cy="781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15"/>
            <p:cNvSpPr txBox="1"/>
            <p:nvPr/>
          </p:nvSpPr>
          <p:spPr>
            <a:xfrm>
              <a:off x="296274" y="3328253"/>
              <a:ext cx="4530001" cy="781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активно участвуют в формировании картины мира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9" name="Google Shape;459;p15"/>
            <p:cNvSpPr/>
            <p:nvPr/>
          </p:nvSpPr>
          <p:spPr>
            <a:xfrm>
              <a:off x="296274" y="4437648"/>
              <a:ext cx="4530001" cy="781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5"/>
            <p:cNvSpPr txBox="1"/>
            <p:nvPr/>
          </p:nvSpPr>
          <p:spPr>
            <a:xfrm>
              <a:off x="296274" y="4437648"/>
              <a:ext cx="4530001" cy="781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являются посредником между разными организациями и обществом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1" name="Google Shape;461;p15"/>
            <p:cNvSpPr/>
            <p:nvPr/>
          </p:nvSpPr>
          <p:spPr>
            <a:xfrm>
              <a:off x="5154406" y="1109464"/>
              <a:ext cx="4530001" cy="781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5"/>
            <p:cNvSpPr txBox="1"/>
            <p:nvPr/>
          </p:nvSpPr>
          <p:spPr>
            <a:xfrm>
              <a:off x="5154406" y="1109464"/>
              <a:ext cx="4530001" cy="781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предоставляют нейтральной информации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3" name="Google Shape;463;p15"/>
            <p:cNvSpPr/>
            <p:nvPr/>
          </p:nvSpPr>
          <p:spPr>
            <a:xfrm>
              <a:off x="5154406" y="2218859"/>
              <a:ext cx="4530001" cy="781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15"/>
            <p:cNvSpPr txBox="1"/>
            <p:nvPr/>
          </p:nvSpPr>
          <p:spPr>
            <a:xfrm>
              <a:off x="5154406" y="2218859"/>
              <a:ext cx="4530001" cy="781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содержат влияние владельцев интернет-ресурсов (предпочтения, мнения)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5" name="Google Shape;465;p15"/>
            <p:cNvSpPr/>
            <p:nvPr/>
          </p:nvSpPr>
          <p:spPr>
            <a:xfrm>
              <a:off x="5154406" y="3328253"/>
              <a:ext cx="4530001" cy="781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5"/>
            <p:cNvSpPr txBox="1"/>
            <p:nvPr/>
          </p:nvSpPr>
          <p:spPr>
            <a:xfrm>
              <a:off x="5154406" y="3328253"/>
              <a:ext cx="4530001" cy="781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содержат скрытую коммерческую или политическую рекламу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7" name="Google Shape;467;p15"/>
            <p:cNvSpPr/>
            <p:nvPr/>
          </p:nvSpPr>
          <p:spPr>
            <a:xfrm>
              <a:off x="5154406" y="4437648"/>
              <a:ext cx="4530001" cy="78126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15"/>
            <p:cNvSpPr txBox="1"/>
            <p:nvPr/>
          </p:nvSpPr>
          <p:spPr>
            <a:xfrm>
              <a:off x="5154406" y="4437648"/>
              <a:ext cx="4530001" cy="781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определяют предметы общественной дискуссии, навязывают способы решения проблем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Влияние медиа на культуру личности и общества</a:t>
            </a:r>
            <a:endParaRPr/>
          </a:p>
        </p:txBody>
      </p:sp>
      <p:grpSp>
        <p:nvGrpSpPr>
          <p:cNvPr id="475" name="Google Shape;475;p16"/>
          <p:cNvGrpSpPr/>
          <p:nvPr/>
        </p:nvGrpSpPr>
        <p:grpSpPr>
          <a:xfrm>
            <a:off x="1108366" y="1977468"/>
            <a:ext cx="9973748" cy="4110761"/>
            <a:chOff x="3466" y="554110"/>
            <a:chExt cx="9973748" cy="4110761"/>
          </a:xfrm>
        </p:grpSpPr>
        <p:sp>
          <p:nvSpPr>
            <p:cNvPr id="476" name="Google Shape;476;p16"/>
            <p:cNvSpPr/>
            <p:nvPr/>
          </p:nvSpPr>
          <p:spPr>
            <a:xfrm>
              <a:off x="2364034" y="3024489"/>
              <a:ext cx="91440" cy="34859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7" name="Google Shape;477;p16"/>
            <p:cNvSpPr/>
            <p:nvPr/>
          </p:nvSpPr>
          <p:spPr>
            <a:xfrm>
              <a:off x="2409754" y="1384107"/>
              <a:ext cx="2580586" cy="34859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8" name="Google Shape;478;p16"/>
            <p:cNvSpPr/>
            <p:nvPr/>
          </p:nvSpPr>
          <p:spPr>
            <a:xfrm>
              <a:off x="4990341" y="1384107"/>
              <a:ext cx="2580586" cy="34859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9" name="Google Shape;479;p16"/>
            <p:cNvSpPr/>
            <p:nvPr/>
          </p:nvSpPr>
          <p:spPr>
            <a:xfrm>
              <a:off x="1833885" y="554110"/>
              <a:ext cx="6312911" cy="82999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16"/>
            <p:cNvSpPr txBox="1"/>
            <p:nvPr/>
          </p:nvSpPr>
          <p:spPr>
            <a:xfrm>
              <a:off x="1833885" y="554110"/>
              <a:ext cx="6312911" cy="8299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1" name="Google Shape;481;p16"/>
            <p:cNvSpPr/>
            <p:nvPr/>
          </p:nvSpPr>
          <p:spPr>
            <a:xfrm>
              <a:off x="5164640" y="1732706"/>
              <a:ext cx="4812574" cy="12917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16"/>
            <p:cNvSpPr txBox="1"/>
            <p:nvPr/>
          </p:nvSpPr>
          <p:spPr>
            <a:xfrm>
              <a:off x="5164640" y="1732706"/>
              <a:ext cx="4812574" cy="12917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источник роста ненависти и агрессии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3" name="Google Shape;483;p16"/>
            <p:cNvSpPr/>
            <p:nvPr/>
          </p:nvSpPr>
          <p:spPr>
            <a:xfrm>
              <a:off x="3466" y="1732706"/>
              <a:ext cx="4812574" cy="12917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6"/>
            <p:cNvSpPr txBox="1"/>
            <p:nvPr/>
          </p:nvSpPr>
          <p:spPr>
            <a:xfrm>
              <a:off x="3466" y="1732706"/>
              <a:ext cx="4812574" cy="12917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 совершенствования человеческого общества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5" name="Google Shape;485;p16"/>
            <p:cNvSpPr/>
            <p:nvPr/>
          </p:nvSpPr>
          <p:spPr>
            <a:xfrm>
              <a:off x="3466" y="3373088"/>
              <a:ext cx="4812574" cy="129178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6"/>
            <p:cNvSpPr txBox="1"/>
            <p:nvPr/>
          </p:nvSpPr>
          <p:spPr>
            <a:xfrm>
              <a:off x="3466" y="3373088"/>
              <a:ext cx="4812574" cy="12917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источник и механизм успешного межкультурного взаимодействия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93" name="Google Shape;49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7998" y="1683944"/>
            <a:ext cx="3717584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494" name="Google Shape;494;p17"/>
          <p:cNvSpPr txBox="1"/>
          <p:nvPr>
            <p:ph idx="1" type="body"/>
          </p:nvPr>
        </p:nvSpPr>
        <p:spPr>
          <a:xfrm>
            <a:off x="1104899" y="1683945"/>
            <a:ext cx="6174789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9 класса. / Под ред. А.Н.Данилова. – Минск: Адукацыя і выхаванне, 2019, §20.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Понятия медиа и медиакультуры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Особенности медиакультуры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Влияние медиа на культуру личности и общества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медиа и медиакультуры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8060" y="2070341"/>
            <a:ext cx="9974361" cy="3821496"/>
            <a:chOff x="3160" y="681489"/>
            <a:chExt cx="9974361" cy="3821496"/>
          </a:xfrm>
        </p:grpSpPr>
        <p:sp>
          <p:nvSpPr>
            <p:cNvPr id="141" name="Google Shape;141;p3"/>
            <p:cNvSpPr/>
            <p:nvPr/>
          </p:nvSpPr>
          <p:spPr>
            <a:xfrm>
              <a:off x="4990341" y="1820200"/>
              <a:ext cx="4279779" cy="2971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3"/>
            <p:cNvSpPr/>
            <p:nvPr/>
          </p:nvSpPr>
          <p:spPr>
            <a:xfrm>
              <a:off x="4990341" y="1820200"/>
              <a:ext cx="2567867" cy="2971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3"/>
            <p:cNvSpPr/>
            <p:nvPr/>
          </p:nvSpPr>
          <p:spPr>
            <a:xfrm>
              <a:off x="4990341" y="1820200"/>
              <a:ext cx="855955" cy="2971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4134385" y="1820200"/>
              <a:ext cx="855955" cy="29710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3"/>
            <p:cNvSpPr/>
            <p:nvPr/>
          </p:nvSpPr>
          <p:spPr>
            <a:xfrm>
              <a:off x="2422473" y="1820200"/>
              <a:ext cx="2567867" cy="29710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3"/>
            <p:cNvSpPr/>
            <p:nvPr/>
          </p:nvSpPr>
          <p:spPr>
            <a:xfrm>
              <a:off x="710561" y="1820200"/>
              <a:ext cx="4279779" cy="29710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3"/>
            <p:cNvSpPr/>
            <p:nvPr/>
          </p:nvSpPr>
          <p:spPr>
            <a:xfrm>
              <a:off x="1656909" y="681489"/>
              <a:ext cx="6666863" cy="113871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1656909" y="681489"/>
              <a:ext cx="6666863" cy="11387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это совокупность информационных средств и способов, служащих для передачи конкретной аудитории сообщения в той или иной форме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3160" y="2117309"/>
              <a:ext cx="1414803" cy="23856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3"/>
            <p:cNvSpPr txBox="1"/>
            <p:nvPr/>
          </p:nvSpPr>
          <p:spPr>
            <a:xfrm>
              <a:off x="3160" y="2117309"/>
              <a:ext cx="1414803" cy="2385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пресса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1715071" y="2117309"/>
              <a:ext cx="1414803" cy="23856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3"/>
            <p:cNvSpPr txBox="1"/>
            <p:nvPr/>
          </p:nvSpPr>
          <p:spPr>
            <a:xfrm>
              <a:off x="1715071" y="2117309"/>
              <a:ext cx="1414803" cy="2385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радио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3426983" y="2117309"/>
              <a:ext cx="1414803" cy="23856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3426983" y="2117309"/>
              <a:ext cx="1414803" cy="2385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кинемато- граф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5138895" y="2117309"/>
              <a:ext cx="1414803" cy="23856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3"/>
            <p:cNvSpPr txBox="1"/>
            <p:nvPr/>
          </p:nvSpPr>
          <p:spPr>
            <a:xfrm>
              <a:off x="5138895" y="2117309"/>
              <a:ext cx="1414803" cy="2385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компьютер- ные игры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6850807" y="2117309"/>
              <a:ext cx="1414803" cy="23856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3"/>
            <p:cNvSpPr txBox="1"/>
            <p:nvPr/>
          </p:nvSpPr>
          <p:spPr>
            <a:xfrm>
              <a:off x="6850807" y="2117309"/>
              <a:ext cx="1414803" cy="2385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телевидение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8562718" y="2117309"/>
              <a:ext cx="1414803" cy="238567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3"/>
            <p:cNvSpPr txBox="1"/>
            <p:nvPr/>
          </p:nvSpPr>
          <p:spPr>
            <a:xfrm>
              <a:off x="8562718" y="2117309"/>
              <a:ext cx="1414803" cy="2385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Интернет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4"/>
          <p:cNvPicPr preferRelativeResize="0"/>
          <p:nvPr/>
        </p:nvPicPr>
        <p:blipFill rotWithShape="1">
          <a:blip r:embed="rId3">
            <a:alphaModFix/>
          </a:blip>
          <a:srcRect b="0" l="11594" r="0" t="0"/>
          <a:stretch/>
        </p:blipFill>
        <p:spPr>
          <a:xfrm>
            <a:off x="7564807" y="990941"/>
            <a:ext cx="3914019" cy="533883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67" name="Google Shape;167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медиа и медиакультуры</a:t>
            </a:r>
            <a:endParaRPr/>
          </a:p>
        </p:txBody>
      </p:sp>
      <p:sp>
        <p:nvSpPr>
          <p:cNvPr id="168" name="Google Shape;168;p4"/>
          <p:cNvSpPr txBox="1"/>
          <p:nvPr/>
        </p:nvSpPr>
        <p:spPr>
          <a:xfrm>
            <a:off x="7617041" y="6362001"/>
            <a:ext cx="3852908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Маршалл Маклюэн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9" name="Google Shape;169;p4"/>
          <p:cNvSpPr/>
          <p:nvPr/>
        </p:nvSpPr>
        <p:spPr>
          <a:xfrm>
            <a:off x="1104898" y="1398987"/>
            <a:ext cx="6911638" cy="2755763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Одним из первых термин media (медиа в широком смысле означает «посредник») для обозначения средств передачи и распространения информации использовал канадский исследователь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Маршалл Мак- люэн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В своей работе «Понимание медиа: внешние расширения че- ловека» (1964 г.) он утверждал, что современные медиа буквально расширяют слух, зрение и осязание и предоставляют новые возмож- ности для обычного человека, позволяя ему мгновенно быть повсю- ду. Основываясь на типах и формах коммуникации Маршалл Мак- люэн разработал периодизацию истории человеческого общества.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70" name="Google Shape;170;p4"/>
          <p:cNvGraphicFramePr/>
          <p:nvPr/>
        </p:nvGraphicFramePr>
        <p:xfrm>
          <a:off x="878889" y="427371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{DB79C105-E728-4073-9E12-79E8FAED0189}</a:tableStyleId>
              </a:tblPr>
              <a:tblGrid>
                <a:gridCol w="1552150"/>
                <a:gridCol w="5132750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 слу- шающий</a:t>
                      </a:r>
                      <a:endParaRPr b="0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Преобладание в общении устной речи</a:t>
                      </a:r>
                      <a:endParaRPr b="0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 смотрящий</a:t>
                      </a:r>
                      <a:endParaRPr b="0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Преобладание печатного слова над устной речью. Книги, газеты, журналы</a:t>
                      </a:r>
                      <a:endParaRPr b="0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 слу- шающий и смотрящий</a:t>
                      </a:r>
                      <a:endParaRPr b="0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Преобладание аудиовизуальной коммуникации (радио добавило звук, кино и телевидение соеди- нили динамическое изображение, текст и звук, Ин- тернет привнёс гипертекст)</a:t>
                      </a:r>
                      <a:endParaRPr b="0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медиа и медиакультуры</a:t>
            </a:r>
            <a:endParaRPr/>
          </a:p>
        </p:txBody>
      </p:sp>
      <p:sp>
        <p:nvSpPr>
          <p:cNvPr id="177" name="Google Shape;177;p5"/>
          <p:cNvSpPr/>
          <p:nvPr/>
        </p:nvSpPr>
        <p:spPr>
          <a:xfrm>
            <a:off x="1087145" y="1444128"/>
            <a:ext cx="9980682" cy="70736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 появлением новых технических возможностей каждое следующее медиа дополняет возможности предыдущих.</a:t>
            </a:r>
            <a:endParaRPr/>
          </a:p>
        </p:txBody>
      </p:sp>
      <p:grpSp>
        <p:nvGrpSpPr>
          <p:cNvPr id="178" name="Google Shape;178;p5"/>
          <p:cNvGrpSpPr/>
          <p:nvPr/>
        </p:nvGrpSpPr>
        <p:grpSpPr>
          <a:xfrm>
            <a:off x="1164729" y="2276620"/>
            <a:ext cx="9967554" cy="4321834"/>
            <a:chOff x="6563" y="0"/>
            <a:chExt cx="9967554" cy="4321834"/>
          </a:xfrm>
        </p:grpSpPr>
        <p:sp>
          <p:nvSpPr>
            <p:cNvPr id="179" name="Google Shape;179;p5"/>
            <p:cNvSpPr/>
            <p:nvPr/>
          </p:nvSpPr>
          <p:spPr>
            <a:xfrm>
              <a:off x="766281" y="0"/>
              <a:ext cx="8483579" cy="4321834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6563" y="1086923"/>
              <a:ext cx="1742720" cy="214798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5"/>
            <p:cNvSpPr txBox="1"/>
            <p:nvPr/>
          </p:nvSpPr>
          <p:spPr>
            <a:xfrm>
              <a:off x="91636" y="1171996"/>
              <a:ext cx="1572574" cy="19778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Книги, газе- ты, журналы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текст, ста- тический рисунок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2039737" y="1086923"/>
              <a:ext cx="1742720" cy="214798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 txBox="1"/>
            <p:nvPr/>
          </p:nvSpPr>
          <p:spPr>
            <a:xfrm>
              <a:off x="2124810" y="1171996"/>
              <a:ext cx="1572574" cy="19778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Радио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звук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4072911" y="1086923"/>
              <a:ext cx="1834858" cy="214798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5"/>
            <p:cNvSpPr txBox="1"/>
            <p:nvPr/>
          </p:nvSpPr>
          <p:spPr>
            <a:xfrm>
              <a:off x="4162481" y="1176493"/>
              <a:ext cx="1655718" cy="19688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Кинематог- раф, телеви- дение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динамичес- кое изобра- жение, текст, звук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6198223" y="1086923"/>
              <a:ext cx="1742720" cy="214798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5"/>
            <p:cNvSpPr txBox="1"/>
            <p:nvPr/>
          </p:nvSpPr>
          <p:spPr>
            <a:xfrm>
              <a:off x="6283296" y="1171996"/>
              <a:ext cx="1572574" cy="19778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Компьюте- ры, Интер- нет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 виды медиа,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ги- пертекст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8231397" y="1086923"/>
              <a:ext cx="1742720" cy="214798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8316470" y="1171996"/>
              <a:ext cx="1572574" cy="19778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сети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57150" lvl="1" marL="1714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0" name="Google Shape;190;p5"/>
          <p:cNvSpPr/>
          <p:nvPr/>
        </p:nvSpPr>
        <p:spPr>
          <a:xfrm>
            <a:off x="1158166" y="5753064"/>
            <a:ext cx="6865908" cy="896311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Гипертекст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совокупность документов, содержащих текстовую, аудио и видеоинформацию, связанных между собой взаимными ссылками в единый текст.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медиа и медиакультуры</a:t>
            </a:r>
            <a:endParaRPr/>
          </a:p>
        </p:txBody>
      </p:sp>
      <p:grpSp>
        <p:nvGrpSpPr>
          <p:cNvPr id="197" name="Google Shape;197;p6"/>
          <p:cNvGrpSpPr/>
          <p:nvPr/>
        </p:nvGrpSpPr>
        <p:grpSpPr>
          <a:xfrm>
            <a:off x="1105752" y="1906435"/>
            <a:ext cx="9978976" cy="4244200"/>
            <a:chOff x="852" y="431318"/>
            <a:chExt cx="9978976" cy="4244200"/>
          </a:xfrm>
        </p:grpSpPr>
        <p:sp>
          <p:nvSpPr>
            <p:cNvPr id="198" name="Google Shape;198;p6"/>
            <p:cNvSpPr/>
            <p:nvPr/>
          </p:nvSpPr>
          <p:spPr>
            <a:xfrm>
              <a:off x="4990340" y="2498880"/>
              <a:ext cx="4135123" cy="358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6"/>
            <p:cNvSpPr/>
            <p:nvPr/>
          </p:nvSpPr>
          <p:spPr>
            <a:xfrm>
              <a:off x="4990340" y="2498880"/>
              <a:ext cx="2067561" cy="358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6"/>
            <p:cNvSpPr/>
            <p:nvPr/>
          </p:nvSpPr>
          <p:spPr>
            <a:xfrm>
              <a:off x="4944620" y="2498880"/>
              <a:ext cx="91440" cy="3588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6"/>
            <p:cNvSpPr/>
            <p:nvPr/>
          </p:nvSpPr>
          <p:spPr>
            <a:xfrm>
              <a:off x="2922779" y="2498880"/>
              <a:ext cx="2067561" cy="3588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6"/>
            <p:cNvSpPr/>
            <p:nvPr/>
          </p:nvSpPr>
          <p:spPr>
            <a:xfrm>
              <a:off x="855217" y="2498880"/>
              <a:ext cx="4135123" cy="3588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6"/>
            <p:cNvSpPr/>
            <p:nvPr/>
          </p:nvSpPr>
          <p:spPr>
            <a:xfrm>
              <a:off x="4944620" y="1285683"/>
              <a:ext cx="91440" cy="35883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6"/>
            <p:cNvSpPr/>
            <p:nvPr/>
          </p:nvSpPr>
          <p:spPr>
            <a:xfrm>
              <a:off x="2717953" y="431318"/>
              <a:ext cx="4544774" cy="8543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6"/>
            <p:cNvSpPr txBox="1"/>
            <p:nvPr/>
          </p:nvSpPr>
          <p:spPr>
            <a:xfrm>
              <a:off x="2717953" y="431318"/>
              <a:ext cx="4544774" cy="854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Продукт медиа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2303886" y="1644516"/>
              <a:ext cx="5372909" cy="8543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6"/>
            <p:cNvSpPr txBox="1"/>
            <p:nvPr/>
          </p:nvSpPr>
          <p:spPr>
            <a:xfrm>
              <a:off x="2303886" y="1644516"/>
              <a:ext cx="5372909" cy="854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Медиатексты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сообщения, тексты, созданные в разных видах и жанрах медиа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852" y="2857713"/>
              <a:ext cx="1708728" cy="18178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6"/>
            <p:cNvSpPr txBox="1"/>
            <p:nvPr/>
          </p:nvSpPr>
          <p:spPr>
            <a:xfrm>
              <a:off x="852" y="2857713"/>
              <a:ext cx="1708728" cy="18178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репортаж по телевидению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2068414" y="2857713"/>
              <a:ext cx="1708728" cy="18178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6"/>
            <p:cNvSpPr txBox="1"/>
            <p:nvPr/>
          </p:nvSpPr>
          <p:spPr>
            <a:xfrm>
              <a:off x="2068414" y="2857713"/>
              <a:ext cx="1708728" cy="18178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онлайн- трансляция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4135976" y="2857713"/>
              <a:ext cx="1708728" cy="18178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6"/>
            <p:cNvSpPr txBox="1"/>
            <p:nvPr/>
          </p:nvSpPr>
          <p:spPr>
            <a:xfrm>
              <a:off x="4135976" y="2857713"/>
              <a:ext cx="1708728" cy="18178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газетная статья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4" name="Google Shape;214;p6"/>
            <p:cNvSpPr/>
            <p:nvPr/>
          </p:nvSpPr>
          <p:spPr>
            <a:xfrm>
              <a:off x="6203538" y="2857713"/>
              <a:ext cx="1708728" cy="18178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6"/>
            <p:cNvSpPr txBox="1"/>
            <p:nvPr/>
          </p:nvSpPr>
          <p:spPr>
            <a:xfrm>
              <a:off x="6203538" y="2857713"/>
              <a:ext cx="1708728" cy="18178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 в блоге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8271100" y="2857713"/>
              <a:ext cx="1708728" cy="181780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6"/>
            <p:cNvSpPr txBox="1"/>
            <p:nvPr/>
          </p:nvSpPr>
          <p:spPr>
            <a:xfrm>
              <a:off x="8271100" y="2857713"/>
              <a:ext cx="1708728" cy="18178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документаль- ный, худо- жественный фильмы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медиа и медиакультуры</a:t>
            </a:r>
            <a:endParaRPr/>
          </a:p>
        </p:txBody>
      </p:sp>
      <p:graphicFrame>
        <p:nvGraphicFramePr>
          <p:cNvPr id="224" name="Google Shape;224;p7"/>
          <p:cNvGraphicFramePr/>
          <p:nvPr/>
        </p:nvGraphicFramePr>
        <p:xfrm>
          <a:off x="1104897" y="147016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{DB79C105-E728-4073-9E12-79E8FAED0189}</a:tableStyleId>
              </a:tblPr>
              <a:tblGrid>
                <a:gridCol w="2544075"/>
                <a:gridCol w="7436600"/>
              </a:tblGrid>
              <a:tr h="4334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Свойства медиатекста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300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Наличие месседжа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(главной идеи, посыла)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Каждый медиатекст содержит определённое послание, несёт главную идею, посыл, который закладывают его создатели. Например, реклама имеет цель не повеселить или просветить нас, а продать товар или услугу, поэтому её главная идея - «купи».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00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Множественность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культурных кодов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любом медиатексте содержится множество кодов. Например, для того чтобы понимать кинотексты, необходимо знать язык кино - как в фильме «работает» кадр, ракурс, план, звук, цвет.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00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Медийность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 создания медиатекста определяется особенностью канала переда- чи информации (печать, радио, телевидение, Интернет). Например, газеты будут использовать письменную речь, шрифты и иллюстрации, радио - го- лос, телевидение - видеоряд, Интернет – всё вместе.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00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Публичность и мас- совость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Приватное сообщение становится медиатекстом, как только оно опубли- ковано. Медиа почти мгновенно доставляют информацию в любую точку мира. Адресатом медиа является целевая аудитория.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медиа и медиакультуры</a:t>
            </a:r>
            <a:endParaRPr/>
          </a:p>
        </p:txBody>
      </p:sp>
      <p:grpSp>
        <p:nvGrpSpPr>
          <p:cNvPr id="231" name="Google Shape;231;p8"/>
          <p:cNvGrpSpPr/>
          <p:nvPr/>
        </p:nvGrpSpPr>
        <p:grpSpPr>
          <a:xfrm>
            <a:off x="1110062" y="2072429"/>
            <a:ext cx="9970356" cy="3848977"/>
            <a:chOff x="5162" y="683577"/>
            <a:chExt cx="9970356" cy="3848977"/>
          </a:xfrm>
        </p:grpSpPr>
        <p:sp>
          <p:nvSpPr>
            <p:cNvPr id="232" name="Google Shape;232;p8"/>
            <p:cNvSpPr/>
            <p:nvPr/>
          </p:nvSpPr>
          <p:spPr>
            <a:xfrm>
              <a:off x="4990341" y="1562627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8"/>
            <p:cNvSpPr/>
            <p:nvPr/>
          </p:nvSpPr>
          <p:spPr>
            <a:xfrm>
              <a:off x="4990341" y="1562627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8"/>
            <p:cNvSpPr/>
            <p:nvPr/>
          </p:nvSpPr>
          <p:spPr>
            <a:xfrm>
              <a:off x="3687519" y="1562627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5" name="Google Shape;235;p8"/>
            <p:cNvSpPr/>
            <p:nvPr/>
          </p:nvSpPr>
          <p:spPr>
            <a:xfrm>
              <a:off x="1081875" y="1562627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6" name="Google Shape;236;p8"/>
            <p:cNvSpPr/>
            <p:nvPr/>
          </p:nvSpPr>
          <p:spPr>
            <a:xfrm>
              <a:off x="3308742" y="683577"/>
              <a:ext cx="3363197" cy="87904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8"/>
            <p:cNvSpPr txBox="1"/>
            <p:nvPr/>
          </p:nvSpPr>
          <p:spPr>
            <a:xfrm>
              <a:off x="3308742" y="683577"/>
              <a:ext cx="3363197" cy="8790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Роль медиа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8"/>
            <p:cNvSpPr/>
            <p:nvPr/>
          </p:nvSpPr>
          <p:spPr>
            <a:xfrm>
              <a:off x="5162" y="2014846"/>
              <a:ext cx="2153424" cy="2517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8"/>
            <p:cNvSpPr txBox="1"/>
            <p:nvPr/>
          </p:nvSpPr>
          <p:spPr>
            <a:xfrm>
              <a:off x="5162" y="2014846"/>
              <a:ext cx="2153424" cy="2517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предоставляют информацию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8"/>
            <p:cNvSpPr/>
            <p:nvPr/>
          </p:nvSpPr>
          <p:spPr>
            <a:xfrm>
              <a:off x="2610806" y="2014846"/>
              <a:ext cx="2153424" cy="2517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8"/>
            <p:cNvSpPr txBox="1"/>
            <p:nvPr/>
          </p:nvSpPr>
          <p:spPr>
            <a:xfrm>
              <a:off x="2610806" y="2014846"/>
              <a:ext cx="2153424" cy="2517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обеспечивают комплексное видение мира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8"/>
            <p:cNvSpPr/>
            <p:nvPr/>
          </p:nvSpPr>
          <p:spPr>
            <a:xfrm>
              <a:off x="5216450" y="2014846"/>
              <a:ext cx="2153424" cy="2517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8"/>
            <p:cNvSpPr txBox="1"/>
            <p:nvPr/>
          </p:nvSpPr>
          <p:spPr>
            <a:xfrm>
              <a:off x="5216450" y="2014846"/>
              <a:ext cx="2153424" cy="2517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выполняют роль посредника, который формирует у чело- века систему оценоч- ных суждений, жиз- ненную позицию, создаёт обществен- ное мнение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8"/>
            <p:cNvSpPr/>
            <p:nvPr/>
          </p:nvSpPr>
          <p:spPr>
            <a:xfrm>
              <a:off x="7822094" y="2014846"/>
              <a:ext cx="2153424" cy="251770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8"/>
            <p:cNvSpPr txBox="1"/>
            <p:nvPr/>
          </p:nvSpPr>
          <p:spPr>
            <a:xfrm>
              <a:off x="7822094" y="2014846"/>
              <a:ext cx="2153424" cy="2517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создаёт свой собственный мир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Понятия медиа и медиакультуры</a:t>
            </a:r>
            <a:endParaRPr/>
          </a:p>
        </p:txBody>
      </p:sp>
      <p:grpSp>
        <p:nvGrpSpPr>
          <p:cNvPr id="252" name="Google Shape;252;p9"/>
          <p:cNvGrpSpPr/>
          <p:nvPr/>
        </p:nvGrpSpPr>
        <p:grpSpPr>
          <a:xfrm>
            <a:off x="1110062" y="1462173"/>
            <a:ext cx="9970356" cy="2682822"/>
            <a:chOff x="5162" y="73320"/>
            <a:chExt cx="9970356" cy="2682822"/>
          </a:xfrm>
        </p:grpSpPr>
        <p:sp>
          <p:nvSpPr>
            <p:cNvPr id="253" name="Google Shape;253;p9"/>
            <p:cNvSpPr/>
            <p:nvPr/>
          </p:nvSpPr>
          <p:spPr>
            <a:xfrm>
              <a:off x="4990341" y="952370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4" name="Google Shape;254;p9"/>
            <p:cNvSpPr/>
            <p:nvPr/>
          </p:nvSpPr>
          <p:spPr>
            <a:xfrm>
              <a:off x="4990341" y="952370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9"/>
            <p:cNvSpPr/>
            <p:nvPr/>
          </p:nvSpPr>
          <p:spPr>
            <a:xfrm>
              <a:off x="3687519" y="952370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9"/>
            <p:cNvSpPr/>
            <p:nvPr/>
          </p:nvSpPr>
          <p:spPr>
            <a:xfrm>
              <a:off x="1081875" y="952370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9"/>
            <p:cNvSpPr/>
            <p:nvPr/>
          </p:nvSpPr>
          <p:spPr>
            <a:xfrm>
              <a:off x="1646395" y="73320"/>
              <a:ext cx="6687891" cy="87904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9"/>
            <p:cNvSpPr txBox="1"/>
            <p:nvPr/>
          </p:nvSpPr>
          <p:spPr>
            <a:xfrm>
              <a:off x="1646395" y="73320"/>
              <a:ext cx="6687891" cy="8790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 обеспечивает комплексное видение мира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9"/>
            <p:cNvSpPr/>
            <p:nvPr/>
          </p:nvSpPr>
          <p:spPr>
            <a:xfrm>
              <a:off x="5162" y="1404589"/>
              <a:ext cx="2153424" cy="13515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9"/>
            <p:cNvSpPr txBox="1"/>
            <p:nvPr/>
          </p:nvSpPr>
          <p:spPr>
            <a:xfrm>
              <a:off x="5162" y="1404589"/>
              <a:ext cx="2153424" cy="1351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психологические аспекты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9"/>
            <p:cNvSpPr/>
            <p:nvPr/>
          </p:nvSpPr>
          <p:spPr>
            <a:xfrm>
              <a:off x="2610806" y="1404589"/>
              <a:ext cx="2153424" cy="13515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9"/>
            <p:cNvSpPr txBox="1"/>
            <p:nvPr/>
          </p:nvSpPr>
          <p:spPr>
            <a:xfrm>
              <a:off x="2610806" y="1404589"/>
              <a:ext cx="2153424" cy="1351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нравственные аспекты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9"/>
            <p:cNvSpPr/>
            <p:nvPr/>
          </p:nvSpPr>
          <p:spPr>
            <a:xfrm>
              <a:off x="5216450" y="1404589"/>
              <a:ext cx="2153424" cy="13515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9"/>
            <p:cNvSpPr txBox="1"/>
            <p:nvPr/>
          </p:nvSpPr>
          <p:spPr>
            <a:xfrm>
              <a:off x="5216450" y="1404589"/>
              <a:ext cx="2153424" cy="1351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эстетические аспекты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9"/>
            <p:cNvSpPr/>
            <p:nvPr/>
          </p:nvSpPr>
          <p:spPr>
            <a:xfrm>
              <a:off x="7822094" y="1404589"/>
              <a:ext cx="2153424" cy="13515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9"/>
            <p:cNvSpPr txBox="1"/>
            <p:nvPr/>
          </p:nvSpPr>
          <p:spPr>
            <a:xfrm>
              <a:off x="7822094" y="1404589"/>
              <a:ext cx="2153424" cy="1351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аспекты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67" name="Google Shape;267;p9"/>
          <p:cNvGrpSpPr/>
          <p:nvPr/>
        </p:nvGrpSpPr>
        <p:grpSpPr>
          <a:xfrm>
            <a:off x="1104900" y="4771804"/>
            <a:ext cx="2153424" cy="1351553"/>
            <a:chOff x="5162" y="1404589"/>
            <a:chExt cx="2153424" cy="1351553"/>
          </a:xfrm>
        </p:grpSpPr>
        <p:sp>
          <p:nvSpPr>
            <p:cNvPr id="268" name="Google Shape;268;p9"/>
            <p:cNvSpPr/>
            <p:nvPr/>
          </p:nvSpPr>
          <p:spPr>
            <a:xfrm>
              <a:off x="5162" y="1404589"/>
              <a:ext cx="2153424" cy="13515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9"/>
            <p:cNvSpPr txBox="1"/>
            <p:nvPr/>
          </p:nvSpPr>
          <p:spPr>
            <a:xfrm>
              <a:off x="5162" y="1404589"/>
              <a:ext cx="2153424" cy="13515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70" name="Google Shape;270;p9"/>
          <p:cNvGrpSpPr/>
          <p:nvPr/>
        </p:nvGrpSpPr>
        <p:grpSpPr>
          <a:xfrm>
            <a:off x="5018529" y="4711419"/>
            <a:ext cx="2153424" cy="1351553"/>
            <a:chOff x="5162" y="1404589"/>
            <a:chExt cx="2153424" cy="1351553"/>
          </a:xfrm>
        </p:grpSpPr>
        <p:sp>
          <p:nvSpPr>
            <p:cNvPr id="271" name="Google Shape;271;p9"/>
            <p:cNvSpPr/>
            <p:nvPr/>
          </p:nvSpPr>
          <p:spPr>
            <a:xfrm>
              <a:off x="5162" y="1404589"/>
              <a:ext cx="2153424" cy="13515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9"/>
            <p:cNvSpPr txBox="1"/>
            <p:nvPr/>
          </p:nvSpPr>
          <p:spPr>
            <a:xfrm>
              <a:off x="5162" y="1404589"/>
              <a:ext cx="2153424" cy="13515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Представление о мире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73" name="Google Shape;273;p9"/>
          <p:cNvGrpSpPr/>
          <p:nvPr/>
        </p:nvGrpSpPr>
        <p:grpSpPr>
          <a:xfrm>
            <a:off x="8932158" y="4711419"/>
            <a:ext cx="2153424" cy="1351553"/>
            <a:chOff x="5162" y="1404589"/>
            <a:chExt cx="2153424" cy="1351553"/>
          </a:xfrm>
        </p:grpSpPr>
        <p:sp>
          <p:nvSpPr>
            <p:cNvPr id="274" name="Google Shape;274;p9"/>
            <p:cNvSpPr/>
            <p:nvPr/>
          </p:nvSpPr>
          <p:spPr>
            <a:xfrm>
              <a:off x="5162" y="1404589"/>
              <a:ext cx="2153424" cy="13515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9"/>
            <p:cNvSpPr txBox="1"/>
            <p:nvPr/>
          </p:nvSpPr>
          <p:spPr>
            <a:xfrm>
              <a:off x="5162" y="1404589"/>
              <a:ext cx="2153424" cy="135155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Настоящий мир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76" name="Google Shape;276;p9"/>
          <p:cNvSpPr/>
          <p:nvPr/>
        </p:nvSpPr>
        <p:spPr>
          <a:xfrm>
            <a:off x="3538890" y="5111150"/>
            <a:ext cx="1199072" cy="552090"/>
          </a:xfrm>
          <a:prstGeom prst="rightArrow">
            <a:avLst>
              <a:gd fmla="val 50000" name="adj1"/>
              <a:gd fmla="val 9843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7" name="Google Shape;277;p9"/>
          <p:cNvSpPr/>
          <p:nvPr/>
        </p:nvSpPr>
        <p:spPr>
          <a:xfrm>
            <a:off x="7547410" y="4679829"/>
            <a:ext cx="1009290" cy="746183"/>
          </a:xfrm>
          <a:prstGeom prst="mathEqual">
            <a:avLst>
              <a:gd fmla="val 23520" name="adj1"/>
              <a:gd fmla="val 1176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8" name="Google Shape;278;p9"/>
          <p:cNvSpPr/>
          <p:nvPr/>
        </p:nvSpPr>
        <p:spPr>
          <a:xfrm>
            <a:off x="7547410" y="5443266"/>
            <a:ext cx="1009290" cy="746183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03.11.2023</vt:lpwstr>
  </property>
</Properties>
</file>