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binary" PartName="/ppt/metadata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y="6858000" cx="12192000"/>
  <p:notesSz cx="6858000" cy="9144000"/>
  <p:embeddedFontLst>
    <p:embeddedFont>
      <p:font typeface="Anta"/>
      <p:regular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go="http://customooxmlschemas.google.com/" r:id="rId18" roundtripDataSignature="AMtx7mgv/VVlAyT0q/MPyFUNykRzGFsEY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69B88208-3F99-4A54-9743-0ACB8ECD8388}">
  <a:tblStyle styleId="{69B88208-3F99-4A54-9743-0ACB8ECD8388}" styleName="Table_0">
    <a:wholeTbl>
      <a:tcTxStyle b="off" i="off">
        <a:font>
          <a:latin typeface="Euphemia"/>
          <a:ea typeface="Euphemia"/>
          <a:cs typeface="Euphemia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8E8"/>
          </a:solidFill>
        </a:fill>
      </a:tcStyle>
    </a:wholeTbl>
    <a:band1H>
      <a:tcTxStyle/>
      <a:tcStyle>
        <a:fill>
          <a:solidFill>
            <a:srgbClr val="CFCECD"/>
          </a:solidFill>
        </a:fill>
      </a:tcStyle>
    </a:band1H>
    <a:band2H>
      <a:tcTxStyle/>
    </a:band2H>
    <a:band1V>
      <a:tcTxStyle/>
      <a:tcStyle>
        <a:fill>
          <a:solidFill>
            <a:srgbClr val="CFCECD"/>
          </a:solidFill>
        </a:fill>
      </a:tcStyle>
    </a:band1V>
    <a:band2V>
      <a:tcTxStyle/>
    </a:band2V>
    <a:lastCol>
      <a:tcTxStyle b="on" i="off">
        <a:font>
          <a:latin typeface="Euphemia"/>
          <a:ea typeface="Euphemia"/>
          <a:cs typeface="Euphemia"/>
        </a:font>
        <a:schemeClr val="lt1"/>
      </a:tcTxStyle>
      <a:tcStyle>
        <a:fill>
          <a:solidFill>
            <a:schemeClr val="dk1"/>
          </a:solidFill>
        </a:fill>
      </a:tcStyle>
    </a:lastCol>
    <a:firstCol>
      <a:tcTxStyle b="on" i="off">
        <a:font>
          <a:latin typeface="Euphemia"/>
          <a:ea typeface="Euphemia"/>
          <a:cs typeface="Euphemia"/>
        </a:font>
        <a:schemeClr val="lt1"/>
      </a:tcTxStyle>
      <a:tcStyle>
        <a:fill>
          <a:solidFill>
            <a:schemeClr val="dk1"/>
          </a:solidFill>
        </a:fill>
      </a:tcStyle>
    </a:firstCol>
    <a:lastRow>
      <a:tcTxStyle b="on" i="off">
        <a:font>
          <a:latin typeface="Euphemia"/>
          <a:ea typeface="Euphemia"/>
          <a:cs typeface="Euphemia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dk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Euphemia"/>
          <a:ea typeface="Euphemia"/>
          <a:cs typeface="Euphemia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dk1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font" Target="fonts/Anta-regular.fntdata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8" Type="http://customschemas.google.com/relationships/presentationmetadata" Target="metadata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7" name="Google Shape;117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sp>
        <p:nvSpPr>
          <p:cNvPr id="118" name="Google Shape;118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4" name="Google Shape;224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5" name="Google Shape;225;p8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9" name="Google Shape;129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6" name="Google Shape;136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Google Shape;137;p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32d23e02427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0" name="Google Shape;160;g32d23e02427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1" name="Google Shape;161;g32d23e02427_0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32d23e02427_0_2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7" name="Google Shape;167;g32d23e02427_0_2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8" name="Google Shape;168;g32d23e02427_0_24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4" name="Google Shape;174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5" name="Google Shape;175;p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2" name="Google Shape;192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3" name="Google Shape;193;p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9" name="Google Shape;199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0" name="Google Shape;200;p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6" name="Google Shape;206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7" name="Google Shape;207;p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 с рисунком" showMasterSp="0">
  <p:cSld name="Титульный слайд с рисунком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oogle Shape;19;p10"/>
          <p:cNvGrpSpPr/>
          <p:nvPr/>
        </p:nvGrpSpPr>
        <p:grpSpPr>
          <a:xfrm rot="10800000">
            <a:off x="0" y="5645510"/>
            <a:ext cx="12192000" cy="63125"/>
            <a:chOff x="507492" y="1501519"/>
            <a:chExt cx="8129016" cy="63125"/>
          </a:xfrm>
        </p:grpSpPr>
        <p:cxnSp>
          <p:nvCxnSpPr>
            <p:cNvPr id="20" name="Google Shape;20;p10"/>
            <p:cNvCxnSpPr/>
            <p:nvPr/>
          </p:nvCxnSpPr>
          <p:spPr>
            <a:xfrm>
              <a:off x="507492" y="1564644"/>
              <a:ext cx="8129016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1" name="Google Shape;21;p10"/>
            <p:cNvCxnSpPr/>
            <p:nvPr/>
          </p:nvCxnSpPr>
          <p:spPr>
            <a:xfrm>
              <a:off x="507492" y="1501519"/>
              <a:ext cx="8129016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22" name="Google Shape;22;p10"/>
          <p:cNvGrpSpPr/>
          <p:nvPr/>
        </p:nvGrpSpPr>
        <p:grpSpPr>
          <a:xfrm>
            <a:off x="0" y="1143000"/>
            <a:ext cx="12192000" cy="63125"/>
            <a:chOff x="507492" y="1501519"/>
            <a:chExt cx="8129016" cy="63125"/>
          </a:xfrm>
        </p:grpSpPr>
        <p:cxnSp>
          <p:nvCxnSpPr>
            <p:cNvPr id="23" name="Google Shape;23;p10"/>
            <p:cNvCxnSpPr/>
            <p:nvPr/>
          </p:nvCxnSpPr>
          <p:spPr>
            <a:xfrm>
              <a:off x="507492" y="1564644"/>
              <a:ext cx="8129016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4" name="Google Shape;24;p10"/>
            <p:cNvCxnSpPr/>
            <p:nvPr/>
          </p:nvCxnSpPr>
          <p:spPr>
            <a:xfrm>
              <a:off x="507492" y="1501519"/>
              <a:ext cx="8129016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25" name="Google Shape;25;p10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10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10"/>
          <p:cNvSpPr txBox="1"/>
          <p:nvPr>
            <p:ph type="ctrTitle"/>
          </p:nvPr>
        </p:nvSpPr>
        <p:spPr>
          <a:xfrm>
            <a:off x="1104900" y="2292094"/>
            <a:ext cx="5734050" cy="22196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nta"/>
              <a:buNone/>
              <a:defRPr sz="44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10" title="Пустой заполнитель, вместо которого можно добавить изображение. Щелкните заполнитель и выберите изображение, которое требуется добавить"/>
          <p:cNvSpPr/>
          <p:nvPr>
            <p:ph idx="2" type="pic"/>
          </p:nvPr>
        </p:nvSpPr>
        <p:spPr>
          <a:xfrm>
            <a:off x="6981063" y="1310656"/>
            <a:ext cx="5210937" cy="4208604"/>
          </a:xfrm>
          <a:prstGeom prst="rect">
            <a:avLst/>
          </a:prstGeom>
          <a:solidFill>
            <a:srgbClr val="DED9D6"/>
          </a:solidFill>
          <a:ln>
            <a:noFill/>
          </a:ln>
        </p:spPr>
      </p:sp>
      <p:sp>
        <p:nvSpPr>
          <p:cNvPr id="29" name="Google Shape;29;p10"/>
          <p:cNvSpPr txBox="1"/>
          <p:nvPr>
            <p:ph idx="1" type="subTitle"/>
          </p:nvPr>
        </p:nvSpPr>
        <p:spPr>
          <a:xfrm>
            <a:off x="1104900" y="4511784"/>
            <a:ext cx="5734050" cy="9555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pic>
        <p:nvPicPr>
          <p:cNvPr id="30" name="Google Shape;30;p10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5880" y="0"/>
            <a:ext cx="1747524" cy="2292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nta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19"/>
          <p:cNvSpPr txBox="1"/>
          <p:nvPr>
            <p:ph idx="1" type="body"/>
          </p:nvPr>
        </p:nvSpPr>
        <p:spPr>
          <a:xfrm>
            <a:off x="5641848" y="1600199"/>
            <a:ext cx="5445252" cy="45720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55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  <a:defRPr sz="2000"/>
            </a:lvl1pPr>
            <a:lvl2pPr indent="-3302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/>
            </a:lvl2pPr>
            <a:lvl3pPr indent="-3302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/>
            </a:lvl3pPr>
            <a:lvl4pPr indent="-3175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8pPr>
            <a:lvl9pPr indent="-3175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9pPr>
          </a:lstStyle>
          <a:p/>
        </p:txBody>
      </p:sp>
      <p:sp>
        <p:nvSpPr>
          <p:cNvPr id="96" name="Google Shape;96;p19"/>
          <p:cNvSpPr txBox="1"/>
          <p:nvPr>
            <p:ph idx="2" type="body"/>
          </p:nvPr>
        </p:nvSpPr>
        <p:spPr>
          <a:xfrm>
            <a:off x="1104900" y="1600200"/>
            <a:ext cx="4384548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97" name="Google Shape;97;p19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19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9" name="Google Shape;99;p19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20"/>
          <p:cNvSpPr txBox="1"/>
          <p:nvPr>
            <p:ph idx="1" type="body"/>
          </p:nvPr>
        </p:nvSpPr>
        <p:spPr>
          <a:xfrm rot="5400000">
            <a:off x="3810000" y="-1104900"/>
            <a:ext cx="4572000" cy="998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103" name="Google Shape;103;p20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20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Google Shape;105;p20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showMasterSp="0" type="vertTitleAndTx">
  <p:cSld name="VERTICAL_TITLE_AND_VERTICAL_TEXT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1"/>
          <p:cNvSpPr txBox="1"/>
          <p:nvPr>
            <p:ph type="title"/>
          </p:nvPr>
        </p:nvSpPr>
        <p:spPr>
          <a:xfrm rot="5400000">
            <a:off x="7323931" y="2413794"/>
            <a:ext cx="5811838" cy="1714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8" name="Google Shape;108;p21"/>
          <p:cNvSpPr txBox="1"/>
          <p:nvPr>
            <p:ph idx="1" type="body"/>
          </p:nvPr>
        </p:nvSpPr>
        <p:spPr>
          <a:xfrm rot="5400000">
            <a:off x="2248429" y="-778404"/>
            <a:ext cx="5811838" cy="80988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109" name="Google Shape;109;p21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21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1" name="Google Shape;111;p21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112" name="Google Shape;112;p21"/>
          <p:cNvGrpSpPr/>
          <p:nvPr/>
        </p:nvGrpSpPr>
        <p:grpSpPr>
          <a:xfrm rot="5400000">
            <a:off x="6514047" y="3228843"/>
            <a:ext cx="5632704" cy="84403"/>
            <a:chOff x="1073150" y="1219201"/>
            <a:chExt cx="10058400" cy="63125"/>
          </a:xfrm>
        </p:grpSpPr>
        <p:cxnSp>
          <p:nvCxnSpPr>
            <p:cNvPr id="113" name="Google Shape;113;p21"/>
            <p:cNvCxnSpPr/>
            <p:nvPr/>
          </p:nvCxnSpPr>
          <p:spPr>
            <a:xfrm rot="10800000">
              <a:off x="1073150" y="1219201"/>
              <a:ext cx="10058400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14" name="Google Shape;114;p21"/>
            <p:cNvCxnSpPr/>
            <p:nvPr/>
          </p:nvCxnSpPr>
          <p:spPr>
            <a:xfrm rot="10800000">
              <a:off x="1073150" y="1282326"/>
              <a:ext cx="100584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11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11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34" name="Google Shape;34;p11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1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11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12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12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12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nta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3" title="Пустой заполнитель, вместо которого можно добавить изображение. Щелкните заполнитель и выберите изображение, которое требуется добавить"/>
          <p:cNvSpPr/>
          <p:nvPr>
            <p:ph idx="2" type="pic"/>
          </p:nvPr>
        </p:nvSpPr>
        <p:spPr>
          <a:xfrm>
            <a:off x="4654671" y="1600199"/>
            <a:ext cx="6430912" cy="4572001"/>
          </a:xfrm>
          <a:prstGeom prst="rect">
            <a:avLst/>
          </a:prstGeom>
          <a:noFill/>
          <a:ln>
            <a:noFill/>
          </a:ln>
        </p:spPr>
      </p:sp>
      <p:sp>
        <p:nvSpPr>
          <p:cNvPr id="45" name="Google Shape;45;p13"/>
          <p:cNvSpPr txBox="1"/>
          <p:nvPr>
            <p:ph idx="1" type="body"/>
          </p:nvPr>
        </p:nvSpPr>
        <p:spPr>
          <a:xfrm>
            <a:off x="1104900" y="1600200"/>
            <a:ext cx="3396996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46" name="Google Shape;46;p13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3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3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showMasterSp="0" type="title">
  <p:cSld name="TITLE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4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" name="Google Shape;51;p14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" name="Google Shape;52;p14"/>
          <p:cNvSpPr txBox="1"/>
          <p:nvPr>
            <p:ph type="ctrTitle"/>
          </p:nvPr>
        </p:nvSpPr>
        <p:spPr>
          <a:xfrm>
            <a:off x="1104900" y="2292094"/>
            <a:ext cx="10096500" cy="22196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nta"/>
              <a:buNone/>
              <a:defRPr sz="44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4"/>
          <p:cNvSpPr txBox="1"/>
          <p:nvPr>
            <p:ph idx="1" type="subTitle"/>
          </p:nvPr>
        </p:nvSpPr>
        <p:spPr>
          <a:xfrm>
            <a:off x="1104898" y="4511784"/>
            <a:ext cx="10096501" cy="9555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54" name="Google Shape;54;p14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14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4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57" name="Google Shape;57;p14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4445" y="0"/>
            <a:ext cx="1747524" cy="2292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showMasterSp="0" type="secHead">
  <p:cSld name="SECTION_HEADER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oogle Shape;59;p15"/>
          <p:cNvGrpSpPr/>
          <p:nvPr/>
        </p:nvGrpSpPr>
        <p:grpSpPr>
          <a:xfrm>
            <a:off x="0" y="2514600"/>
            <a:ext cx="12192000" cy="3194035"/>
            <a:chOff x="647402" y="2514600"/>
            <a:chExt cx="10838688" cy="3194035"/>
          </a:xfrm>
        </p:grpSpPr>
        <p:grpSp>
          <p:nvGrpSpPr>
            <p:cNvPr id="60" name="Google Shape;60;p15"/>
            <p:cNvGrpSpPr/>
            <p:nvPr/>
          </p:nvGrpSpPr>
          <p:grpSpPr>
            <a:xfrm>
              <a:off x="647402" y="2514600"/>
              <a:ext cx="10838688" cy="63125"/>
              <a:chOff x="507492" y="1501519"/>
              <a:chExt cx="8129016" cy="63125"/>
            </a:xfrm>
          </p:grpSpPr>
          <p:cxnSp>
            <p:nvCxnSpPr>
              <p:cNvPr id="61" name="Google Shape;61;p15"/>
              <p:cNvCxnSpPr/>
              <p:nvPr/>
            </p:nvCxnSpPr>
            <p:spPr>
              <a:xfrm>
                <a:off x="507492" y="1564644"/>
                <a:ext cx="8129016" cy="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62" name="Google Shape;62;p15"/>
              <p:cNvCxnSpPr/>
              <p:nvPr/>
            </p:nvCxnSpPr>
            <p:spPr>
              <a:xfrm>
                <a:off x="507492" y="1501519"/>
                <a:ext cx="8129016" cy="0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  <p:sp>
          <p:nvSpPr>
            <p:cNvPr id="63" name="Google Shape;63;p15"/>
            <p:cNvSpPr/>
            <p:nvPr/>
          </p:nvSpPr>
          <p:spPr>
            <a:xfrm>
              <a:off x="647402" y="2640850"/>
              <a:ext cx="10838688" cy="2941536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64" name="Google Shape;64;p15"/>
            <p:cNvGrpSpPr/>
            <p:nvPr/>
          </p:nvGrpSpPr>
          <p:grpSpPr>
            <a:xfrm rot="10800000">
              <a:off x="647402" y="5645510"/>
              <a:ext cx="10838688" cy="63125"/>
              <a:chOff x="507492" y="1501519"/>
              <a:chExt cx="8129016" cy="63125"/>
            </a:xfrm>
          </p:grpSpPr>
          <p:cxnSp>
            <p:nvCxnSpPr>
              <p:cNvPr id="65" name="Google Shape;65;p15"/>
              <p:cNvCxnSpPr/>
              <p:nvPr/>
            </p:nvCxnSpPr>
            <p:spPr>
              <a:xfrm>
                <a:off x="507492" y="1564644"/>
                <a:ext cx="8129016" cy="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66" name="Google Shape;66;p15"/>
              <p:cNvCxnSpPr/>
              <p:nvPr/>
            </p:nvCxnSpPr>
            <p:spPr>
              <a:xfrm>
                <a:off x="507492" y="1501519"/>
                <a:ext cx="8129016" cy="0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</p:grpSp>
      <p:sp>
        <p:nvSpPr>
          <p:cNvPr id="67" name="Google Shape;67;p15"/>
          <p:cNvSpPr txBox="1"/>
          <p:nvPr>
            <p:ph type="title"/>
          </p:nvPr>
        </p:nvSpPr>
        <p:spPr>
          <a:xfrm>
            <a:off x="1104899" y="2971806"/>
            <a:ext cx="10071099" cy="16841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nta"/>
              <a:buNone/>
              <a:defRPr sz="4400" cap="none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15"/>
          <p:cNvSpPr txBox="1"/>
          <p:nvPr>
            <p:ph idx="1" type="body"/>
          </p:nvPr>
        </p:nvSpPr>
        <p:spPr>
          <a:xfrm>
            <a:off x="1104899" y="4655956"/>
            <a:ext cx="10071099" cy="509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2000"/>
              <a:buNone/>
              <a:defRPr sz="2000">
                <a:solidFill>
                  <a:srgbClr val="969391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800"/>
              <a:buNone/>
              <a:defRPr sz="1800">
                <a:solidFill>
                  <a:srgbClr val="969391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9pPr>
          </a:lstStyle>
          <a:p/>
        </p:txBody>
      </p:sp>
      <p:sp>
        <p:nvSpPr>
          <p:cNvPr id="69" name="Google Shape;69;p15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5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5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72" name="Google Shape;72;p15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5880" y="0"/>
            <a:ext cx="1783188" cy="29718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типа объектов" type="twoObj">
  <p:cSld name="TWO_OBJECTS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16"/>
          <p:cNvSpPr txBox="1"/>
          <p:nvPr>
            <p:ph idx="1" type="body"/>
          </p:nvPr>
        </p:nvSpPr>
        <p:spPr>
          <a:xfrm>
            <a:off x="1104900" y="1600200"/>
            <a:ext cx="4914900" cy="4571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8pPr>
            <a:lvl9pPr indent="-3175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9pPr>
          </a:lstStyle>
          <a:p/>
        </p:txBody>
      </p:sp>
      <p:sp>
        <p:nvSpPr>
          <p:cNvPr id="76" name="Google Shape;76;p16"/>
          <p:cNvSpPr txBox="1"/>
          <p:nvPr>
            <p:ph idx="2" type="body"/>
          </p:nvPr>
        </p:nvSpPr>
        <p:spPr>
          <a:xfrm>
            <a:off x="6172200" y="1600200"/>
            <a:ext cx="4914900" cy="4571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77" name="Google Shape;77;p16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6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6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17"/>
          <p:cNvSpPr txBox="1"/>
          <p:nvPr>
            <p:ph idx="1" type="body"/>
          </p:nvPr>
        </p:nvSpPr>
        <p:spPr>
          <a:xfrm>
            <a:off x="1104900" y="1600200"/>
            <a:ext cx="4919472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83" name="Google Shape;83;p17"/>
          <p:cNvSpPr txBox="1"/>
          <p:nvPr>
            <p:ph idx="2" type="body"/>
          </p:nvPr>
        </p:nvSpPr>
        <p:spPr>
          <a:xfrm>
            <a:off x="1104900" y="2424112"/>
            <a:ext cx="4919472" cy="3748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84" name="Google Shape;84;p17"/>
          <p:cNvSpPr txBox="1"/>
          <p:nvPr>
            <p:ph idx="3" type="body"/>
          </p:nvPr>
        </p:nvSpPr>
        <p:spPr>
          <a:xfrm>
            <a:off x="6166110" y="1600200"/>
            <a:ext cx="4919472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85" name="Google Shape;85;p17"/>
          <p:cNvSpPr txBox="1"/>
          <p:nvPr>
            <p:ph idx="4" type="body"/>
          </p:nvPr>
        </p:nvSpPr>
        <p:spPr>
          <a:xfrm>
            <a:off x="6166110" y="2424112"/>
            <a:ext cx="4919472" cy="3748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86" name="Google Shape;86;p17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17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17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showMasterSp="0" type="blank">
  <p:cSld name="BLANK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8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18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18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a"/>
              <a:buNone/>
              <a:defRPr b="0" i="0" sz="2800" u="none" cap="none" strike="noStrike">
                <a:solidFill>
                  <a:schemeClr val="dk1"/>
                </a:solidFill>
                <a:latin typeface="Anta"/>
                <a:ea typeface="Anta"/>
                <a:cs typeface="Anta"/>
                <a:sym typeface="Ant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9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55600" lvl="0" marL="457200" marR="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30200" lvl="1" marL="9144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9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9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9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15" name="Google Shape;15;p9"/>
          <p:cNvGrpSpPr/>
          <p:nvPr/>
        </p:nvGrpSpPr>
        <p:grpSpPr>
          <a:xfrm>
            <a:off x="1103376" y="1219201"/>
            <a:ext cx="9985248" cy="84403"/>
            <a:chOff x="1073150" y="1219201"/>
            <a:chExt cx="10058400" cy="63125"/>
          </a:xfrm>
        </p:grpSpPr>
        <p:cxnSp>
          <p:nvCxnSpPr>
            <p:cNvPr id="16" name="Google Shape;16;p9"/>
            <p:cNvCxnSpPr/>
            <p:nvPr/>
          </p:nvCxnSpPr>
          <p:spPr>
            <a:xfrm rot="10800000">
              <a:off x="1073150" y="1219201"/>
              <a:ext cx="10058400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7" name="Google Shape;17;p9"/>
            <p:cNvCxnSpPr/>
            <p:nvPr/>
          </p:nvCxnSpPr>
          <p:spPr>
            <a:xfrm rot="10800000">
              <a:off x="1073150" y="1282326"/>
              <a:ext cx="100584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pos="696">
          <p15:clr>
            <a:srgbClr val="F26B43"/>
          </p15:clr>
        </p15:guide>
        <p15:guide id="2" pos="6984">
          <p15:clr>
            <a:srgbClr val="F26B43"/>
          </p15:clr>
        </p15:guide>
        <p15:guide id="3" orient="horz" pos="1008">
          <p15:clr>
            <a:srgbClr val="F26B43"/>
          </p15:clr>
        </p15:guide>
        <p15:guide id="4" orient="horz" pos="388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jpg"/><Relationship Id="rId4" Type="http://schemas.openxmlformats.org/officeDocument/2006/relationships/image" Target="../media/image4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8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"/>
          <p:cNvSpPr txBox="1"/>
          <p:nvPr>
            <p:ph type="ctrTitle"/>
          </p:nvPr>
        </p:nvSpPr>
        <p:spPr>
          <a:xfrm>
            <a:off x="1104900" y="2592151"/>
            <a:ext cx="5734050" cy="99643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mbria"/>
              <a:buNone/>
            </a:pPr>
            <a:r>
              <a:rPr b="1" lang="ru-RU" cap="none">
                <a:latin typeface="Cambria"/>
                <a:ea typeface="Cambria"/>
                <a:cs typeface="Cambria"/>
                <a:sym typeface="Cambria"/>
              </a:rPr>
              <a:t>Понятие права</a:t>
            </a:r>
            <a:endParaRPr b="1" cap="none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21" name="Google Shape;121;p1" title="Открытая книга на столе, размытые книги на заднем плане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81063" y="1310656"/>
            <a:ext cx="5210937" cy="4208604"/>
          </a:xfrm>
          <a:prstGeom prst="rect">
            <a:avLst/>
          </a:prstGeom>
          <a:solidFill>
            <a:srgbClr val="DED9D6"/>
          </a:solidFill>
          <a:ln>
            <a:noFill/>
          </a:ln>
        </p:spPr>
      </p:pic>
      <p:sp>
        <p:nvSpPr>
          <p:cNvPr id="122" name="Google Shape;122;p1"/>
          <p:cNvSpPr txBox="1"/>
          <p:nvPr>
            <p:ph idx="1" type="subTitle"/>
          </p:nvPr>
        </p:nvSpPr>
        <p:spPr>
          <a:xfrm>
            <a:off x="1104900" y="3352261"/>
            <a:ext cx="5734050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Обществоведение (подготовительный курс)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3" name="Google Shape;123;p1"/>
          <p:cNvSpPr txBox="1"/>
          <p:nvPr/>
        </p:nvSpPr>
        <p:spPr>
          <a:xfrm>
            <a:off x="1816672" y="741530"/>
            <a:ext cx="793807" cy="707886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40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58</a:t>
            </a:r>
            <a:endParaRPr b="1" sz="40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4" name="Google Shape;124;p1"/>
          <p:cNvSpPr txBox="1"/>
          <p:nvPr/>
        </p:nvSpPr>
        <p:spPr>
          <a:xfrm>
            <a:off x="6457950" y="5869803"/>
            <a:ext cx="5628426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None/>
            </a:pPr>
            <a:r>
              <a:rPr b="0" lang="ru-RU" sz="1800" u="non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Ситник П.В.</a:t>
            </a:r>
            <a:endParaRPr b="0" sz="1800" u="non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5" name="Google Shape;125;p1"/>
          <p:cNvSpPr txBox="1"/>
          <p:nvPr/>
        </p:nvSpPr>
        <p:spPr>
          <a:xfrm>
            <a:off x="3144382" y="6449225"/>
            <a:ext cx="5628426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None/>
            </a:pPr>
            <a:r>
              <a:rPr b="0" lang="ru-RU" sz="1800" u="non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2025</a:t>
            </a:r>
            <a:endParaRPr b="0" sz="1800" u="non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26" name="Google Shape;126;p1"/>
          <p:cNvPicPr preferRelativeResize="0"/>
          <p:nvPr/>
        </p:nvPicPr>
        <p:blipFill rotWithShape="1">
          <a:blip r:embed="rId4">
            <a:alphaModFix/>
          </a:blip>
          <a:srcRect b="0" l="26413" r="11582" t="0"/>
          <a:stretch/>
        </p:blipFill>
        <p:spPr>
          <a:xfrm>
            <a:off x="6977039" y="1310656"/>
            <a:ext cx="5218983" cy="42086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Литература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228" name="Google Shape;228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367998" y="1683944"/>
            <a:ext cx="3717584" cy="4889933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229" name="Google Shape;229;p8"/>
          <p:cNvSpPr txBox="1"/>
          <p:nvPr>
            <p:ph idx="1" type="body"/>
          </p:nvPr>
        </p:nvSpPr>
        <p:spPr>
          <a:xfrm>
            <a:off x="1104900" y="1683945"/>
            <a:ext cx="6011126" cy="105020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b="1" lang="ru-RU">
                <a:latin typeface="Cambria"/>
                <a:ea typeface="Cambria"/>
                <a:cs typeface="Cambria"/>
                <a:sym typeface="Cambria"/>
              </a:rPr>
              <a:t>Данилов А.Н. и др. Обществоведение: Учебное посо- бие для 9 класса. / Под ред. А.Н.Данилова. – Минск: Адукацыя і выхаванне, 2019, §13, п. 2.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Программа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33" name="Google Shape;133;p2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Понятие права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Нормы права как регуляторы поведения личности. Право в системе социальных норм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Понятие права</a:t>
            </a:r>
            <a:endParaRPr/>
          </a:p>
        </p:txBody>
      </p:sp>
      <p:grpSp>
        <p:nvGrpSpPr>
          <p:cNvPr id="140" name="Google Shape;140;p3"/>
          <p:cNvGrpSpPr/>
          <p:nvPr/>
        </p:nvGrpSpPr>
        <p:grpSpPr>
          <a:xfrm>
            <a:off x="1592083" y="1433095"/>
            <a:ext cx="9006315" cy="5190880"/>
            <a:chOff x="487183" y="1110"/>
            <a:chExt cx="9006315" cy="5190880"/>
          </a:xfrm>
        </p:grpSpPr>
        <p:sp>
          <p:nvSpPr>
            <p:cNvPr id="141" name="Google Shape;141;p3"/>
            <p:cNvSpPr/>
            <p:nvPr/>
          </p:nvSpPr>
          <p:spPr>
            <a:xfrm>
              <a:off x="7299820" y="3790650"/>
              <a:ext cx="91440" cy="414480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42" name="Google Shape;142;p3"/>
            <p:cNvSpPr/>
            <p:nvPr/>
          </p:nvSpPr>
          <p:spPr>
            <a:xfrm>
              <a:off x="7299820" y="2389310"/>
              <a:ext cx="91440" cy="414480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43" name="Google Shape;143;p3"/>
            <p:cNvSpPr/>
            <p:nvPr/>
          </p:nvSpPr>
          <p:spPr>
            <a:xfrm>
              <a:off x="4990341" y="987970"/>
              <a:ext cx="2355199" cy="41448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44" name="Google Shape;144;p3"/>
            <p:cNvSpPr/>
            <p:nvPr/>
          </p:nvSpPr>
          <p:spPr>
            <a:xfrm>
              <a:off x="2589421" y="2389310"/>
              <a:ext cx="91440" cy="414480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45" name="Google Shape;145;p3"/>
            <p:cNvSpPr/>
            <p:nvPr/>
          </p:nvSpPr>
          <p:spPr>
            <a:xfrm>
              <a:off x="2635141" y="987970"/>
              <a:ext cx="2355199" cy="414480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46" name="Google Shape;146;p3"/>
            <p:cNvSpPr/>
            <p:nvPr/>
          </p:nvSpPr>
          <p:spPr>
            <a:xfrm>
              <a:off x="2907741" y="1110"/>
              <a:ext cx="4165198" cy="98685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" name="Google Shape;147;p3"/>
            <p:cNvSpPr txBox="1"/>
            <p:nvPr/>
          </p:nvSpPr>
          <p:spPr>
            <a:xfrm>
              <a:off x="2907741" y="1110"/>
              <a:ext cx="4165198" cy="98685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Право</a:t>
              </a:r>
              <a:endParaRPr b="1" sz="20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48" name="Google Shape;148;p3"/>
            <p:cNvSpPr/>
            <p:nvPr/>
          </p:nvSpPr>
          <p:spPr>
            <a:xfrm>
              <a:off x="487183" y="1402451"/>
              <a:ext cx="4295917" cy="98685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" name="Google Shape;149;p3"/>
            <p:cNvSpPr txBox="1"/>
            <p:nvPr/>
          </p:nvSpPr>
          <p:spPr>
            <a:xfrm>
              <a:off x="487183" y="1402451"/>
              <a:ext cx="4295917" cy="98685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конкретная возможность человека</a:t>
              </a:r>
              <a:endParaRPr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0" name="Google Shape;150;p3"/>
            <p:cNvSpPr/>
            <p:nvPr/>
          </p:nvSpPr>
          <p:spPr>
            <a:xfrm>
              <a:off x="487745" y="2803791"/>
              <a:ext cx="4294792" cy="98685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" name="Google Shape;151;p3"/>
            <p:cNvSpPr txBox="1"/>
            <p:nvPr/>
          </p:nvSpPr>
          <p:spPr>
            <a:xfrm>
              <a:off x="487745" y="2803791"/>
              <a:ext cx="4294792" cy="98685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право на образование, право на труд и т.п.</a:t>
              </a:r>
              <a:endParaRPr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2" name="Google Shape;152;p3"/>
            <p:cNvSpPr/>
            <p:nvPr/>
          </p:nvSpPr>
          <p:spPr>
            <a:xfrm>
              <a:off x="5197581" y="1402451"/>
              <a:ext cx="4295917" cy="98685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" name="Google Shape;153;p3"/>
            <p:cNvSpPr txBox="1"/>
            <p:nvPr/>
          </p:nvSpPr>
          <p:spPr>
            <a:xfrm>
              <a:off x="5197581" y="1402451"/>
              <a:ext cx="4295917" cy="98685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система норм</a:t>
              </a:r>
              <a:endParaRPr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4" name="Google Shape;154;p3"/>
            <p:cNvSpPr/>
            <p:nvPr/>
          </p:nvSpPr>
          <p:spPr>
            <a:xfrm>
              <a:off x="5197581" y="2803791"/>
              <a:ext cx="4295917" cy="98685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5" name="Google Shape;155;p3"/>
            <p:cNvSpPr txBox="1"/>
            <p:nvPr/>
          </p:nvSpPr>
          <p:spPr>
            <a:xfrm>
              <a:off x="5197581" y="2803791"/>
              <a:ext cx="4295917" cy="98685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совокупность норм, правил, установ- ленных государством</a:t>
              </a:r>
              <a:endParaRPr b="1"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6" name="Google Shape;156;p3"/>
            <p:cNvSpPr/>
            <p:nvPr/>
          </p:nvSpPr>
          <p:spPr>
            <a:xfrm>
              <a:off x="5197581" y="4205131"/>
              <a:ext cx="4295917" cy="98685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" name="Google Shape;157;p3"/>
            <p:cNvSpPr txBox="1"/>
            <p:nvPr/>
          </p:nvSpPr>
          <p:spPr>
            <a:xfrm>
              <a:off x="5197581" y="4205131"/>
              <a:ext cx="4295917" cy="98685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главное средством государственного управления жизнью общества</a:t>
              </a:r>
              <a:endParaRPr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32d23e02427_0_0"/>
          <p:cNvSpPr txBox="1"/>
          <p:nvPr>
            <p:ph type="title"/>
          </p:nvPr>
        </p:nvSpPr>
        <p:spPr>
          <a:xfrm>
            <a:off x="1104900" y="76200"/>
            <a:ext cx="9980700" cy="10971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Понятие права</a:t>
            </a:r>
            <a:endParaRPr/>
          </a:p>
        </p:txBody>
      </p:sp>
      <p:pic>
        <p:nvPicPr>
          <p:cNvPr id="164" name="Google Shape;164;g32d23e02427_0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37400" y="1405975"/>
            <a:ext cx="10048205" cy="53798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32d23e02427_0_24"/>
          <p:cNvSpPr txBox="1"/>
          <p:nvPr>
            <p:ph type="title"/>
          </p:nvPr>
        </p:nvSpPr>
        <p:spPr>
          <a:xfrm>
            <a:off x="1104900" y="76200"/>
            <a:ext cx="9980700" cy="10971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Понятие права</a:t>
            </a:r>
            <a:endParaRPr/>
          </a:p>
        </p:txBody>
      </p:sp>
      <p:pic>
        <p:nvPicPr>
          <p:cNvPr id="171" name="Google Shape;171;g32d23e02427_0_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04900" y="1417450"/>
            <a:ext cx="9980699" cy="5379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Cambria"/>
              <a:buNone/>
            </a:pPr>
            <a:r>
              <a:rPr lang="ru-RU" sz="3700">
                <a:latin typeface="Cambria"/>
                <a:ea typeface="Cambria"/>
                <a:cs typeface="Cambria"/>
                <a:sym typeface="Cambria"/>
              </a:rPr>
              <a:t>Нормы права как регуляторы поведения лич- ности. Право в системе социальных норм</a:t>
            </a:r>
            <a:endParaRPr/>
          </a:p>
        </p:txBody>
      </p:sp>
      <p:grpSp>
        <p:nvGrpSpPr>
          <p:cNvPr id="178" name="Google Shape;178;p4"/>
          <p:cNvGrpSpPr/>
          <p:nvPr/>
        </p:nvGrpSpPr>
        <p:grpSpPr>
          <a:xfrm>
            <a:off x="1110399" y="2027205"/>
            <a:ext cx="9969683" cy="3976781"/>
            <a:chOff x="5499" y="621099"/>
            <a:chExt cx="9969683" cy="3976781"/>
          </a:xfrm>
        </p:grpSpPr>
        <p:sp>
          <p:nvSpPr>
            <p:cNvPr id="179" name="Google Shape;179;p4"/>
            <p:cNvSpPr/>
            <p:nvPr/>
          </p:nvSpPr>
          <p:spPr>
            <a:xfrm>
              <a:off x="5499" y="621099"/>
              <a:ext cx="8911448" cy="81263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0" name="Google Shape;180;p4"/>
            <p:cNvSpPr txBox="1"/>
            <p:nvPr/>
          </p:nvSpPr>
          <p:spPr>
            <a:xfrm>
              <a:off x="29300" y="644900"/>
              <a:ext cx="8863846" cy="76503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Общие черты правовых и моральных норм</a:t>
              </a:r>
              <a:endParaRPr b="1" sz="20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1" name="Google Shape;181;p4"/>
            <p:cNvSpPr/>
            <p:nvPr/>
          </p:nvSpPr>
          <p:spPr>
            <a:xfrm>
              <a:off x="896644" y="1433736"/>
              <a:ext cx="891144" cy="53315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82" name="Google Shape;182;p4"/>
            <p:cNvSpPr/>
            <p:nvPr/>
          </p:nvSpPr>
          <p:spPr>
            <a:xfrm>
              <a:off x="1787789" y="1636895"/>
              <a:ext cx="8187393" cy="659990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" name="Google Shape;183;p4"/>
            <p:cNvSpPr txBox="1"/>
            <p:nvPr/>
          </p:nvSpPr>
          <p:spPr>
            <a:xfrm>
              <a:off x="1807119" y="1656225"/>
              <a:ext cx="8148733" cy="62133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регулируют общественные отношения</a:t>
              </a:r>
              <a:endParaRPr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4" name="Google Shape;184;p4"/>
            <p:cNvSpPr/>
            <p:nvPr/>
          </p:nvSpPr>
          <p:spPr>
            <a:xfrm>
              <a:off x="896644" y="1433736"/>
              <a:ext cx="891144" cy="154376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85" name="Google Shape;185;p4"/>
            <p:cNvSpPr/>
            <p:nvPr/>
          </p:nvSpPr>
          <p:spPr>
            <a:xfrm>
              <a:off x="1787789" y="2500044"/>
              <a:ext cx="8187393" cy="954904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" name="Google Shape;186;p4"/>
            <p:cNvSpPr txBox="1"/>
            <p:nvPr/>
          </p:nvSpPr>
          <p:spPr>
            <a:xfrm>
              <a:off x="1815757" y="2528012"/>
              <a:ext cx="8131457" cy="89896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целью является упорядочение отношений между людьми, выработка прием- лемых для общества норм и ценностей, закрепление наиболее эффективных форм поведения</a:t>
              </a:r>
              <a:endParaRPr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7" name="Google Shape;187;p4"/>
            <p:cNvSpPr/>
            <p:nvPr/>
          </p:nvSpPr>
          <p:spPr>
            <a:xfrm>
              <a:off x="896644" y="1433736"/>
              <a:ext cx="891144" cy="269425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88" name="Google Shape;188;p4"/>
            <p:cNvSpPr/>
            <p:nvPr/>
          </p:nvSpPr>
          <p:spPr>
            <a:xfrm>
              <a:off x="1787789" y="3658107"/>
              <a:ext cx="8187393" cy="939773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9" name="Google Shape;189;p4"/>
            <p:cNvSpPr txBox="1"/>
            <p:nvPr/>
          </p:nvSpPr>
          <p:spPr>
            <a:xfrm>
              <a:off x="1815314" y="3685632"/>
              <a:ext cx="8132343" cy="88472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являются главными социальными регуляторами и функционируют в общес- тве одновременно, оказывая значительное влияние и взаимодополняя друг друга</a:t>
              </a:r>
              <a:endParaRPr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Cambria"/>
              <a:buNone/>
            </a:pPr>
            <a:r>
              <a:rPr lang="ru-RU" sz="3700">
                <a:latin typeface="Cambria"/>
                <a:ea typeface="Cambria"/>
                <a:cs typeface="Cambria"/>
                <a:sym typeface="Cambria"/>
              </a:rPr>
              <a:t>Нормы права как регуляторы поведения лич- ности. Право в системе социальных норм</a:t>
            </a:r>
            <a:endParaRPr/>
          </a:p>
        </p:txBody>
      </p:sp>
      <p:graphicFrame>
        <p:nvGraphicFramePr>
          <p:cNvPr id="196" name="Google Shape;196;p5"/>
          <p:cNvGraphicFramePr/>
          <p:nvPr/>
        </p:nvGraphicFramePr>
        <p:xfrm>
          <a:off x="1104900" y="1432560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{69B88208-3F99-4A54-9743-0ACB8ECD8388}</a:tableStyleId>
              </a:tblPr>
              <a:tblGrid>
                <a:gridCol w="2699700"/>
                <a:gridCol w="3640500"/>
                <a:gridCol w="3640500"/>
              </a:tblGrid>
              <a:tr h="457300">
                <a:tc gridSpan="3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Мораль и право</a:t>
                      </a:r>
                      <a:endParaRPr sz="20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/>
                </a:tc>
                <a:tc hMerge="1"/>
                <a:tc hMerge="1"/>
              </a:tr>
              <a:tr h="42212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 u="none" cap="none" strike="noStrike">
                        <a:solidFill>
                          <a:schemeClr val="dk2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solidFill>
                      <a:srgbClr val="BDB3AE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Мораль</a:t>
                      </a:r>
                      <a:endParaRPr b="1" sz="1800" u="none" cap="none" strike="noStrike">
                        <a:solidFill>
                          <a:schemeClr val="dk2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solidFill>
                      <a:srgbClr val="BDB3AE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Право</a:t>
                      </a:r>
                      <a:endParaRPr b="1" sz="1800" u="none" cap="none" strike="noStrike">
                        <a:solidFill>
                          <a:schemeClr val="dk2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solidFill>
                      <a:srgbClr val="BDB3AE"/>
                    </a:solidFill>
                  </a:tcPr>
                </a:tc>
              </a:tr>
              <a:tr h="7387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Время возникновения</a:t>
                      </a:r>
                      <a:endParaRPr sz="1800">
                        <a:solidFill>
                          <a:schemeClr val="dk2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 возникновением самого об- щества </a:t>
                      </a:r>
                      <a:endParaRPr sz="1800">
                        <a:solidFill>
                          <a:schemeClr val="dk2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 появлением государства</a:t>
                      </a:r>
                      <a:endParaRPr/>
                    </a:p>
                  </a:txBody>
                  <a:tcPr marT="45725" marB="45725" marR="91450" marL="91450" anchor="ctr"/>
                </a:tc>
              </a:tr>
              <a:tr h="12652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Когда нормы приобре- тают силу?</a:t>
                      </a:r>
                      <a:endParaRPr sz="1800">
                        <a:solidFill>
                          <a:schemeClr val="dk2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 мере принятия и соблюде- ния большинством людей</a:t>
                      </a:r>
                      <a:endParaRPr sz="1800">
                        <a:solidFill>
                          <a:schemeClr val="dk2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После принятия государствен- ными органами, независимо от желания людей</a:t>
                      </a:r>
                      <a:endParaRPr sz="1800">
                        <a:solidFill>
                          <a:schemeClr val="dk2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/>
                </a:tc>
              </a:tr>
              <a:tr h="10553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Где нормы содержатся?</a:t>
                      </a:r>
                      <a:endParaRPr sz="1800">
                        <a:solidFill>
                          <a:schemeClr val="dk2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 индивидуальном и обществен- ном сознании</a:t>
                      </a:r>
                      <a:endParaRPr sz="1800">
                        <a:solidFill>
                          <a:schemeClr val="dk2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 официальных документах в письменном виде  (кодифициро- ваны)</a:t>
                      </a:r>
                      <a:endParaRPr sz="1800">
                        <a:solidFill>
                          <a:schemeClr val="dk2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/>
                </a:tc>
              </a:tr>
              <a:tr h="10553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Насколько конкретны нормы?</a:t>
                      </a:r>
                      <a:endParaRPr sz="1800">
                        <a:solidFill>
                          <a:schemeClr val="dk2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 общей форме определяют, что</a:t>
                      </a:r>
                      <a:endParaRPr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есть зло (например: «не укра- ди»)</a:t>
                      </a:r>
                      <a:endParaRPr sz="1800">
                        <a:solidFill>
                          <a:schemeClr val="dk2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Устанавливают конкретную ме- ру зла (например: кража, грабёж и т.д.)</a:t>
                      </a:r>
                      <a:endParaRPr sz="1800">
                        <a:solidFill>
                          <a:schemeClr val="dk2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/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Cambria"/>
              <a:buNone/>
            </a:pPr>
            <a:r>
              <a:rPr lang="ru-RU" sz="3700">
                <a:latin typeface="Cambria"/>
                <a:ea typeface="Cambria"/>
                <a:cs typeface="Cambria"/>
                <a:sym typeface="Cambria"/>
              </a:rPr>
              <a:t>Нормы права как регуляторы поведения лич- ности. Право в системе социальных норм</a:t>
            </a:r>
            <a:endParaRPr/>
          </a:p>
        </p:txBody>
      </p:sp>
      <p:graphicFrame>
        <p:nvGraphicFramePr>
          <p:cNvPr id="203" name="Google Shape;203;p6"/>
          <p:cNvGraphicFramePr/>
          <p:nvPr/>
        </p:nvGraphicFramePr>
        <p:xfrm>
          <a:off x="1104900" y="1432560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{69B88208-3F99-4A54-9743-0ACB8ECD8388}</a:tableStyleId>
              </a:tblPr>
              <a:tblGrid>
                <a:gridCol w="2699700"/>
                <a:gridCol w="3640500"/>
                <a:gridCol w="3640500"/>
              </a:tblGrid>
              <a:tr h="563800">
                <a:tc gridSpan="3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Мораль и право</a:t>
                      </a:r>
                      <a:endParaRPr sz="20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/>
                </a:tc>
                <a:tc hMerge="1"/>
                <a:tc hMerge="1"/>
              </a:tr>
              <a:tr h="52042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>
                        <a:solidFill>
                          <a:schemeClr val="dk2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solidFill>
                      <a:srgbClr val="BDB3AE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Мораль</a:t>
                      </a:r>
                      <a:endParaRPr b="1" sz="1800">
                        <a:solidFill>
                          <a:schemeClr val="dk2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solidFill>
                      <a:srgbClr val="BDB3AE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Право</a:t>
                      </a:r>
                      <a:endParaRPr b="1" sz="1800">
                        <a:solidFill>
                          <a:schemeClr val="dk2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solidFill>
                      <a:srgbClr val="BDB3AE"/>
                    </a:solidFill>
                  </a:tcPr>
                </a:tc>
              </a:tr>
              <a:tr h="11007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Какие отношения регу- лируются нормами?</a:t>
                      </a:r>
                      <a:endParaRPr sz="1800">
                        <a:solidFill>
                          <a:schemeClr val="dk2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Все отношения в обществе с по- зиции различения добра и зла, хорошего и плохого</a:t>
                      </a:r>
                      <a:endParaRPr sz="1800">
                        <a:solidFill>
                          <a:schemeClr val="dk2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Те общественно значимые отно- шения, которые поддаются внешнему контролю</a:t>
                      </a:r>
                      <a:endParaRPr/>
                    </a:p>
                  </a:txBody>
                  <a:tcPr marT="45725" marB="45725" marR="91450" marL="91450" anchor="ctr"/>
                </a:tc>
              </a:tr>
              <a:tr h="15598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Насколько обязательно выполнять нормы?</a:t>
                      </a:r>
                      <a:endParaRPr sz="1800">
                        <a:solidFill>
                          <a:schemeClr val="dk2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Соблюдение является добро- вольным и осуществляется че- ловеком на основании собствен- ного выбора</a:t>
                      </a:r>
                      <a:endParaRPr sz="1800">
                        <a:solidFill>
                          <a:schemeClr val="dk2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Соблюдение является обяза- тельным (правовая свобода од- ного не может мешать правовой свободе другого)</a:t>
                      </a:r>
                      <a:endParaRPr sz="1800">
                        <a:solidFill>
                          <a:schemeClr val="dk2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/>
                </a:tc>
              </a:tr>
              <a:tr h="13010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 чему приводит не- соблюдение норм?</a:t>
                      </a:r>
                      <a:endParaRPr sz="1800">
                        <a:solidFill>
                          <a:schemeClr val="dk2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Муки совести и воздействие на человека через общественное мнение</a:t>
                      </a:r>
                      <a:endParaRPr sz="1800">
                        <a:solidFill>
                          <a:schemeClr val="dk2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Санкции со стороны государст- венных органов</a:t>
                      </a:r>
                      <a:endParaRPr sz="1800">
                        <a:solidFill>
                          <a:schemeClr val="dk2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/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Cambria"/>
              <a:buNone/>
            </a:pPr>
            <a:r>
              <a:rPr lang="ru-RU" sz="3700">
                <a:latin typeface="Cambria"/>
                <a:ea typeface="Cambria"/>
                <a:cs typeface="Cambria"/>
                <a:sym typeface="Cambria"/>
              </a:rPr>
              <a:t>Нормы права как регуляторы поведения лич- ности. Право в системе социальных норм</a:t>
            </a:r>
            <a:endParaRPr/>
          </a:p>
        </p:txBody>
      </p:sp>
      <p:grpSp>
        <p:nvGrpSpPr>
          <p:cNvPr id="210" name="Google Shape;210;p7"/>
          <p:cNvGrpSpPr/>
          <p:nvPr/>
        </p:nvGrpSpPr>
        <p:grpSpPr>
          <a:xfrm>
            <a:off x="1105570" y="1633135"/>
            <a:ext cx="9979341" cy="4687285"/>
            <a:chOff x="670" y="227028"/>
            <a:chExt cx="9979341" cy="4687285"/>
          </a:xfrm>
        </p:grpSpPr>
        <p:sp>
          <p:nvSpPr>
            <p:cNvPr id="211" name="Google Shape;211;p7"/>
            <p:cNvSpPr/>
            <p:nvPr/>
          </p:nvSpPr>
          <p:spPr>
            <a:xfrm>
              <a:off x="4990341" y="1064038"/>
              <a:ext cx="3530702" cy="61276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12" name="Google Shape;212;p7"/>
            <p:cNvSpPr/>
            <p:nvPr/>
          </p:nvSpPr>
          <p:spPr>
            <a:xfrm>
              <a:off x="4944621" y="1064038"/>
              <a:ext cx="91440" cy="61276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13" name="Google Shape;213;p7"/>
            <p:cNvSpPr/>
            <p:nvPr/>
          </p:nvSpPr>
          <p:spPr>
            <a:xfrm>
              <a:off x="1459638" y="1064038"/>
              <a:ext cx="3530702" cy="612766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14" name="Google Shape;214;p7"/>
            <p:cNvSpPr/>
            <p:nvPr/>
          </p:nvSpPr>
          <p:spPr>
            <a:xfrm>
              <a:off x="1173286" y="227028"/>
              <a:ext cx="7634108" cy="83701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" name="Google Shape;215;p7"/>
            <p:cNvSpPr txBox="1"/>
            <p:nvPr/>
          </p:nvSpPr>
          <p:spPr>
            <a:xfrm>
              <a:off x="1173286" y="227028"/>
              <a:ext cx="7634108" cy="83701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Правовая культура личности</a:t>
              </a:r>
              <a:endParaRPr b="0"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6" name="Google Shape;216;p7"/>
            <p:cNvSpPr/>
            <p:nvPr/>
          </p:nvSpPr>
          <p:spPr>
            <a:xfrm>
              <a:off x="670" y="1676805"/>
              <a:ext cx="2917936" cy="323750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" name="Google Shape;217;p7"/>
            <p:cNvSpPr txBox="1"/>
            <p:nvPr/>
          </p:nvSpPr>
          <p:spPr>
            <a:xfrm>
              <a:off x="670" y="1676805"/>
              <a:ext cx="2917936" cy="323750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знание</a:t>
              </a:r>
              <a:endParaRPr/>
            </a:p>
            <a:p>
              <a:pPr indent="0" lvl="0" marL="0" marR="0" rtl="0" algn="ctr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правовых норм</a:t>
              </a:r>
              <a:endParaRPr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8" name="Google Shape;218;p7"/>
            <p:cNvSpPr/>
            <p:nvPr/>
          </p:nvSpPr>
          <p:spPr>
            <a:xfrm>
              <a:off x="3531372" y="1676805"/>
              <a:ext cx="2917936" cy="323750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9" name="Google Shape;219;p7"/>
            <p:cNvSpPr txBox="1"/>
            <p:nvPr/>
          </p:nvSpPr>
          <p:spPr>
            <a:xfrm>
              <a:off x="3531372" y="1676805"/>
              <a:ext cx="2917936" cy="323750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уважение к закону и правопорядку</a:t>
              </a:r>
              <a:endParaRPr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0" name="Google Shape;220;p7"/>
            <p:cNvSpPr/>
            <p:nvPr/>
          </p:nvSpPr>
          <p:spPr>
            <a:xfrm>
              <a:off x="7062075" y="1676805"/>
              <a:ext cx="2917936" cy="323750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1" name="Google Shape;221;p7"/>
            <p:cNvSpPr txBox="1"/>
            <p:nvPr/>
          </p:nvSpPr>
          <p:spPr>
            <a:xfrm>
              <a:off x="7062075" y="1676805"/>
              <a:ext cx="2917936" cy="323750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поведение, соответствующее нормам права</a:t>
              </a:r>
              <a:endParaRPr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Научная литература 16 х 9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Тема Offic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2014-04-17T22:28:38Z</dcterms:created>
  <dc:creator>Ситник П.В.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07.04.2024</vt:lpwstr>
  </property>
</Properties>
</file>