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embeddedFontLst>
    <p:embeddedFont>
      <p:font typeface="Anta"/>
      <p:regular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i8QGri3NXzMu2nCdSVKWpaa+r4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FED41A8-319A-4686-AE8C-453BD741379D}">
  <a:tblStyle styleId="{2FED41A8-319A-4686-AE8C-453BD741379D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07CE64B4-DE1D-4023-B3A4-CAED9B5FD65D}" styleName="Table_1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font" Target="fonts/Ant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Relationship Id="rId4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Собственность и доходы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815489" y="34121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telegraf.bb.lv/media/k2/items/cache/3f5c6ad22c30980e3f0b4127059b1691_L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4774" r="2023" t="0"/>
          <a:stretch/>
        </p:blipFill>
        <p:spPr>
          <a:xfrm>
            <a:off x="6977040" y="1310656"/>
            <a:ext cx="5218981" cy="4203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6" name="Google Shape;276;p10"/>
          <p:cNvGraphicFramePr/>
          <p:nvPr/>
        </p:nvGraphicFramePr>
        <p:xfrm>
          <a:off x="110490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{2FED41A8-319A-4686-AE8C-453BD741379D}</a:tableStyleId>
              </a:tblPr>
              <a:tblGrid>
                <a:gridCol w="1845350"/>
                <a:gridCol w="1957550"/>
                <a:gridCol w="6177750"/>
              </a:tblGrid>
              <a:tr h="61157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Частная собственность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07577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 собственности, не приносящие дохода, исполь- зуемые и потребляемые самим собственником (предме- ты потребления)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8797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Индивидуальная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Объекты,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приносящие доход (средства производства)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21250"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Акционерная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(долевая)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Создаётся путём выпуска и продажи ценных бумаг – ак- ций. Владелец акции становится одним из собственни- ков предприятия и имеет право на получение дивиден- дов – части прибыли предприятия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57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Кооперативная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(совместная)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Создаётся путём объединения имущественных или де- нежных взносов, предполагает совместное использова- ние собственности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2" name="Google Shape;282;p11"/>
          <p:cNvGrpSpPr/>
          <p:nvPr/>
        </p:nvGrpSpPr>
        <p:grpSpPr>
          <a:xfrm>
            <a:off x="2463216" y="2291918"/>
            <a:ext cx="7264048" cy="3800653"/>
            <a:chOff x="4379" y="663845"/>
            <a:chExt cx="7264048" cy="3800653"/>
          </a:xfrm>
        </p:grpSpPr>
        <p:sp>
          <p:nvSpPr>
            <p:cNvPr id="283" name="Google Shape;283;p11"/>
            <p:cNvSpPr/>
            <p:nvPr/>
          </p:nvSpPr>
          <p:spPr>
            <a:xfrm>
              <a:off x="5492806" y="2648486"/>
              <a:ext cx="91440" cy="3444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1"/>
            <p:cNvSpPr/>
            <p:nvPr/>
          </p:nvSpPr>
          <p:spPr>
            <a:xfrm>
              <a:off x="3636404" y="1483944"/>
              <a:ext cx="1902122" cy="3444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1"/>
            <p:cNvSpPr/>
            <p:nvPr/>
          </p:nvSpPr>
          <p:spPr>
            <a:xfrm>
              <a:off x="1688561" y="2648486"/>
              <a:ext cx="91440" cy="3444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1"/>
            <p:cNvSpPr/>
            <p:nvPr/>
          </p:nvSpPr>
          <p:spPr>
            <a:xfrm>
              <a:off x="1734281" y="1483944"/>
              <a:ext cx="1902122" cy="3444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1"/>
            <p:cNvSpPr/>
            <p:nvPr/>
          </p:nvSpPr>
          <p:spPr>
            <a:xfrm>
              <a:off x="1965623" y="663845"/>
              <a:ext cx="3341561" cy="8200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1"/>
            <p:cNvSpPr txBox="1"/>
            <p:nvPr/>
          </p:nvSpPr>
          <p:spPr>
            <a:xfrm>
              <a:off x="1965623" y="663845"/>
              <a:ext cx="3341561" cy="8200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Частная собственность по характеру накопления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4379" y="1828386"/>
              <a:ext cx="3459803" cy="8200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1"/>
            <p:cNvSpPr txBox="1"/>
            <p:nvPr/>
          </p:nvSpPr>
          <p:spPr>
            <a:xfrm>
              <a:off x="4379" y="1828386"/>
              <a:ext cx="3459803" cy="8200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4379" y="2992928"/>
              <a:ext cx="3459803" cy="14715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1"/>
            <p:cNvSpPr txBox="1"/>
            <p:nvPr/>
          </p:nvSpPr>
          <p:spPr>
            <a:xfrm>
              <a:off x="4379" y="2992928"/>
              <a:ext cx="3459803" cy="14715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зарплата работника, доход предпринимателя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3808624" y="1828386"/>
              <a:ext cx="3459803" cy="8200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1"/>
            <p:cNvSpPr txBox="1"/>
            <p:nvPr/>
          </p:nvSpPr>
          <p:spPr>
            <a:xfrm>
              <a:off x="3808624" y="1828386"/>
              <a:ext cx="3459803" cy="8200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нетрудовая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3808624" y="2992928"/>
              <a:ext cx="3459803" cy="14715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1"/>
            <p:cNvSpPr txBox="1"/>
            <p:nvPr/>
          </p:nvSpPr>
          <p:spPr>
            <a:xfrm>
              <a:off x="3808624" y="2992928"/>
              <a:ext cx="3459803" cy="14715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дарение, наследование, дивиденды от акций, проценты по вкладам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2" name="Google Shape;302;p12"/>
          <p:cNvGrpSpPr/>
          <p:nvPr/>
        </p:nvGrpSpPr>
        <p:grpSpPr>
          <a:xfrm>
            <a:off x="2136212" y="1748935"/>
            <a:ext cx="7984618" cy="3472740"/>
            <a:chOff x="4134" y="575773"/>
            <a:chExt cx="7984618" cy="3472740"/>
          </a:xfrm>
        </p:grpSpPr>
        <p:sp>
          <p:nvSpPr>
            <p:cNvPr id="303" name="Google Shape;303;p12"/>
            <p:cNvSpPr/>
            <p:nvPr/>
          </p:nvSpPr>
          <p:spPr>
            <a:xfrm>
              <a:off x="6083137" y="2824090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2"/>
            <p:cNvSpPr/>
            <p:nvPr/>
          </p:nvSpPr>
          <p:spPr>
            <a:xfrm>
              <a:off x="5039790" y="2824090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2"/>
            <p:cNvSpPr/>
            <p:nvPr/>
          </p:nvSpPr>
          <p:spPr>
            <a:xfrm>
              <a:off x="3996444" y="1711547"/>
              <a:ext cx="2086693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2"/>
            <p:cNvSpPr/>
            <p:nvPr/>
          </p:nvSpPr>
          <p:spPr>
            <a:xfrm>
              <a:off x="1909750" y="2824090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2"/>
            <p:cNvSpPr/>
            <p:nvPr/>
          </p:nvSpPr>
          <p:spPr>
            <a:xfrm>
              <a:off x="866404" y="2824090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2"/>
            <p:cNvSpPr/>
            <p:nvPr/>
          </p:nvSpPr>
          <p:spPr>
            <a:xfrm>
              <a:off x="1909750" y="1711547"/>
              <a:ext cx="2086693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2"/>
            <p:cNvSpPr/>
            <p:nvPr/>
          </p:nvSpPr>
          <p:spPr>
            <a:xfrm>
              <a:off x="1152126" y="575773"/>
              <a:ext cx="5688635" cy="11357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2"/>
            <p:cNvSpPr txBox="1"/>
            <p:nvPr/>
          </p:nvSpPr>
          <p:spPr>
            <a:xfrm>
              <a:off x="1152126" y="575773"/>
              <a:ext cx="5688635" cy="11357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собственность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собственность общества (народа) в целом, которой владеет и распо- ряжается государство, а результаты используют все люди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2"/>
            <p:cNvSpPr/>
            <p:nvPr/>
          </p:nvSpPr>
          <p:spPr>
            <a:xfrm>
              <a:off x="720077" y="2073700"/>
              <a:ext cx="2379347" cy="7503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2"/>
            <p:cNvSpPr txBox="1"/>
            <p:nvPr/>
          </p:nvSpPr>
          <p:spPr>
            <a:xfrm>
              <a:off x="720077" y="2073700"/>
              <a:ext cx="2379347" cy="7503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унитарных государствах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2"/>
            <p:cNvSpPr/>
            <p:nvPr/>
          </p:nvSpPr>
          <p:spPr>
            <a:xfrm>
              <a:off x="4134" y="3186244"/>
              <a:ext cx="1724539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2"/>
            <p:cNvSpPr txBox="1"/>
            <p:nvPr/>
          </p:nvSpPr>
          <p:spPr>
            <a:xfrm>
              <a:off x="4134" y="3186244"/>
              <a:ext cx="1724539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общегосударст-венная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2"/>
            <p:cNvSpPr/>
            <p:nvPr/>
          </p:nvSpPr>
          <p:spPr>
            <a:xfrm>
              <a:off x="2090827" y="3186244"/>
              <a:ext cx="1724539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2"/>
            <p:cNvSpPr txBox="1"/>
            <p:nvPr/>
          </p:nvSpPr>
          <p:spPr>
            <a:xfrm>
              <a:off x="2090827" y="3186244"/>
              <a:ext cx="1724539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коммунальная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2"/>
            <p:cNvSpPr/>
            <p:nvPr/>
          </p:nvSpPr>
          <p:spPr>
            <a:xfrm>
              <a:off x="4893463" y="2073700"/>
              <a:ext cx="2379347" cy="7503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2"/>
            <p:cNvSpPr txBox="1"/>
            <p:nvPr/>
          </p:nvSpPr>
          <p:spPr>
            <a:xfrm>
              <a:off x="4893463" y="2073700"/>
              <a:ext cx="2379347" cy="7503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федеративных государствах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2"/>
            <p:cNvSpPr/>
            <p:nvPr/>
          </p:nvSpPr>
          <p:spPr>
            <a:xfrm>
              <a:off x="4177520" y="3186244"/>
              <a:ext cx="1724539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2"/>
            <p:cNvSpPr txBox="1"/>
            <p:nvPr/>
          </p:nvSpPr>
          <p:spPr>
            <a:xfrm>
              <a:off x="4177520" y="3186244"/>
              <a:ext cx="1724539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федеральная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2"/>
            <p:cNvSpPr/>
            <p:nvPr/>
          </p:nvSpPr>
          <p:spPr>
            <a:xfrm>
              <a:off x="6264213" y="3186244"/>
              <a:ext cx="1724539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2"/>
            <p:cNvSpPr txBox="1"/>
            <p:nvPr/>
          </p:nvSpPr>
          <p:spPr>
            <a:xfrm>
              <a:off x="6264213" y="3186244"/>
              <a:ext cx="1724539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собственность субъектов федерации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3" name="Google Shape;323;p12"/>
          <p:cNvGrpSpPr/>
          <p:nvPr/>
        </p:nvGrpSpPr>
        <p:grpSpPr>
          <a:xfrm>
            <a:off x="2171035" y="5479578"/>
            <a:ext cx="7914974" cy="919749"/>
            <a:chOff x="1152126" y="575773"/>
            <a:chExt cx="5688635" cy="1135773"/>
          </a:xfrm>
        </p:grpSpPr>
        <p:sp>
          <p:nvSpPr>
            <p:cNvPr id="324" name="Google Shape;324;p12"/>
            <p:cNvSpPr/>
            <p:nvPr/>
          </p:nvSpPr>
          <p:spPr>
            <a:xfrm>
              <a:off x="1152126" y="575773"/>
              <a:ext cx="5688635" cy="11357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2"/>
            <p:cNvSpPr txBox="1"/>
            <p:nvPr/>
          </p:nvSpPr>
          <p:spPr>
            <a:xfrm>
              <a:off x="1152126" y="575773"/>
              <a:ext cx="5688635" cy="11357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Смешанная собственность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собственность совместных предприятий, т.е. предприятий с иностранным капиталом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1" name="Google Shape;331;p13"/>
          <p:cNvGrpSpPr/>
          <p:nvPr/>
        </p:nvGrpSpPr>
        <p:grpSpPr>
          <a:xfrm>
            <a:off x="2222982" y="1478789"/>
            <a:ext cx="7988074" cy="3458288"/>
            <a:chOff x="4813" y="432046"/>
            <a:chExt cx="7988074" cy="3458288"/>
          </a:xfrm>
        </p:grpSpPr>
        <p:sp>
          <p:nvSpPr>
            <p:cNvPr id="332" name="Google Shape;332;p13"/>
            <p:cNvSpPr/>
            <p:nvPr/>
          </p:nvSpPr>
          <p:spPr>
            <a:xfrm>
              <a:off x="6041175" y="2283852"/>
              <a:ext cx="91440" cy="3804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300"/>
                  </a:lnTo>
                  <a:lnTo>
                    <a:pt x="66316" y="60300"/>
                  </a:lnTo>
                  <a:lnTo>
                    <a:pt x="66316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3"/>
            <p:cNvSpPr/>
            <p:nvPr/>
          </p:nvSpPr>
          <p:spPr>
            <a:xfrm>
              <a:off x="3996444" y="1209740"/>
              <a:ext cx="2090451" cy="3785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3"/>
            <p:cNvSpPr/>
            <p:nvPr/>
          </p:nvSpPr>
          <p:spPr>
            <a:xfrm>
              <a:off x="1860272" y="2283852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3"/>
            <p:cNvSpPr/>
            <p:nvPr/>
          </p:nvSpPr>
          <p:spPr>
            <a:xfrm>
              <a:off x="1905992" y="1209740"/>
              <a:ext cx="2090451" cy="3785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3"/>
            <p:cNvSpPr/>
            <p:nvPr/>
          </p:nvSpPr>
          <p:spPr>
            <a:xfrm>
              <a:off x="1899295" y="432046"/>
              <a:ext cx="4194296" cy="7776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3"/>
            <p:cNvSpPr txBox="1"/>
            <p:nvPr/>
          </p:nvSpPr>
          <p:spPr>
            <a:xfrm>
              <a:off x="1899295" y="432046"/>
              <a:ext cx="4194296" cy="7776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Смена формы собственности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4813" y="1588285"/>
              <a:ext cx="3802358" cy="6955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3"/>
            <p:cNvSpPr txBox="1"/>
            <p:nvPr/>
          </p:nvSpPr>
          <p:spPr>
            <a:xfrm>
              <a:off x="4813" y="1588285"/>
              <a:ext cx="3802358" cy="695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4813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3"/>
            <p:cNvSpPr txBox="1"/>
            <p:nvPr/>
          </p:nvSpPr>
          <p:spPr>
            <a:xfrm>
              <a:off x="4813" y="2662397"/>
              <a:ext cx="3802358" cy="1226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перевод частной собственности (путём безвозмездного отчуждения или через выкуп) в государствен- ную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4185716" y="1588285"/>
              <a:ext cx="3802358" cy="6955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3"/>
            <p:cNvSpPr txBox="1"/>
            <p:nvPr/>
          </p:nvSpPr>
          <p:spPr>
            <a:xfrm>
              <a:off x="4185716" y="1588285"/>
              <a:ext cx="3802358" cy="695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приватизация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4190529" y="2664299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3"/>
            <p:cNvSpPr txBox="1"/>
            <p:nvPr/>
          </p:nvSpPr>
          <p:spPr>
            <a:xfrm>
              <a:off x="4190529" y="2664299"/>
              <a:ext cx="3802358" cy="12260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передача объектов государствен- ной собственности (в результате продажи или безвозмездно) в час- тную собственность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6" name="Google Shape;346;p13"/>
          <p:cNvGrpSpPr/>
          <p:nvPr/>
        </p:nvGrpSpPr>
        <p:grpSpPr>
          <a:xfrm>
            <a:off x="2218169" y="5799270"/>
            <a:ext cx="7929870" cy="864097"/>
            <a:chOff x="4185716" y="2662397"/>
            <a:chExt cx="3802358" cy="1226035"/>
          </a:xfrm>
        </p:grpSpPr>
        <p:sp>
          <p:nvSpPr>
            <p:cNvPr id="347" name="Google Shape;347;p13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3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Приватизация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один из механизмов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разгосударствления экономики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т.е. уменьшения роли государства в управлении экономическими субъектами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9" name="Google Shape;349;p13"/>
          <p:cNvSpPr/>
          <p:nvPr/>
        </p:nvSpPr>
        <p:spPr>
          <a:xfrm>
            <a:off x="7929857" y="5007183"/>
            <a:ext cx="864096" cy="720080"/>
          </a:xfrm>
          <a:prstGeom prst="downArrow">
            <a:avLst>
              <a:gd fmla="val 50000" name="adj1"/>
              <a:gd fmla="val 6198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доходов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5" name="Google Shape;355;p14"/>
          <p:cNvGrpSpPr/>
          <p:nvPr/>
        </p:nvGrpSpPr>
        <p:grpSpPr>
          <a:xfrm>
            <a:off x="2103610" y="1633955"/>
            <a:ext cx="7988074" cy="4664215"/>
            <a:chOff x="4813" y="368192"/>
            <a:chExt cx="7988074" cy="4664215"/>
          </a:xfrm>
        </p:grpSpPr>
        <p:sp>
          <p:nvSpPr>
            <p:cNvPr id="356" name="Google Shape;356;p14"/>
            <p:cNvSpPr/>
            <p:nvPr/>
          </p:nvSpPr>
          <p:spPr>
            <a:xfrm>
              <a:off x="6041175" y="3754466"/>
              <a:ext cx="91440" cy="376643"/>
            </a:xfrm>
            <a:custGeom>
              <a:rect b="b" l="l" r="r" t="t"/>
              <a:pathLst>
                <a:path extrusionOk="0" h="120000" w="120000">
                  <a:moveTo>
                    <a:pt x="66316" y="0"/>
                  </a:moveTo>
                  <a:lnTo>
                    <a:pt x="66316" y="59697"/>
                  </a:lnTo>
                  <a:lnTo>
                    <a:pt x="60000" y="59697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7" name="Google Shape;357;p14"/>
            <p:cNvSpPr/>
            <p:nvPr/>
          </p:nvSpPr>
          <p:spPr>
            <a:xfrm>
              <a:off x="6041175" y="2219998"/>
              <a:ext cx="91440" cy="3804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300"/>
                  </a:lnTo>
                  <a:lnTo>
                    <a:pt x="66316" y="60300"/>
                  </a:lnTo>
                  <a:lnTo>
                    <a:pt x="66316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4"/>
            <p:cNvSpPr/>
            <p:nvPr/>
          </p:nvSpPr>
          <p:spPr>
            <a:xfrm>
              <a:off x="3996444" y="1145886"/>
              <a:ext cx="2090451" cy="3785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9" name="Google Shape;359;p14"/>
            <p:cNvSpPr/>
            <p:nvPr/>
          </p:nvSpPr>
          <p:spPr>
            <a:xfrm>
              <a:off x="1860272" y="3752564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4"/>
            <p:cNvSpPr/>
            <p:nvPr/>
          </p:nvSpPr>
          <p:spPr>
            <a:xfrm>
              <a:off x="1860272" y="2219998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4"/>
            <p:cNvSpPr/>
            <p:nvPr/>
          </p:nvSpPr>
          <p:spPr>
            <a:xfrm>
              <a:off x="1905992" y="1145886"/>
              <a:ext cx="2090451" cy="3785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4"/>
            <p:cNvSpPr/>
            <p:nvPr/>
          </p:nvSpPr>
          <p:spPr>
            <a:xfrm>
              <a:off x="913050" y="368192"/>
              <a:ext cx="6166786" cy="7776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4"/>
            <p:cNvSpPr txBox="1"/>
            <p:nvPr/>
          </p:nvSpPr>
          <p:spPr>
            <a:xfrm>
              <a:off x="913050" y="368192"/>
              <a:ext cx="6166786" cy="7776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любое поступление денежных средств или получение материальных благ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4813" y="1524431"/>
              <a:ext cx="3802358" cy="6955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4"/>
            <p:cNvSpPr txBox="1"/>
            <p:nvPr/>
          </p:nvSpPr>
          <p:spPr>
            <a:xfrm>
              <a:off x="4813" y="1524431"/>
              <a:ext cx="3802358" cy="695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первичные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4813" y="2598543"/>
              <a:ext cx="3802358" cy="115402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4"/>
            <p:cNvSpPr txBox="1"/>
            <p:nvPr/>
          </p:nvSpPr>
          <p:spPr>
            <a:xfrm>
              <a:off x="4813" y="2598543"/>
              <a:ext cx="3802358" cy="11540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доходы, полученные в результате деятельности в сфере производства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5191" y="4131110"/>
              <a:ext cx="3801601" cy="9012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4"/>
            <p:cNvSpPr txBox="1"/>
            <p:nvPr/>
          </p:nvSpPr>
          <p:spPr>
            <a:xfrm>
              <a:off x="5191" y="4131110"/>
              <a:ext cx="3801601" cy="9012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прибыль предприятия, зарплата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4185716" y="1524431"/>
              <a:ext cx="3802358" cy="6955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4"/>
            <p:cNvSpPr txBox="1"/>
            <p:nvPr/>
          </p:nvSpPr>
          <p:spPr>
            <a:xfrm>
              <a:off x="4185716" y="1524431"/>
              <a:ext cx="3802358" cy="695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вторичные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4190529" y="2600445"/>
              <a:ext cx="3802358" cy="115402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 txBox="1"/>
            <p:nvPr/>
          </p:nvSpPr>
          <p:spPr>
            <a:xfrm>
              <a:off x="4190529" y="2600445"/>
              <a:ext cx="3802358" cy="11540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 в результате перераспреде- ления первичных доходов в виде налогов в государственный бюджет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4186095" y="4131110"/>
              <a:ext cx="3801601" cy="9012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4"/>
            <p:cNvSpPr txBox="1"/>
            <p:nvPr/>
          </p:nvSpPr>
          <p:spPr>
            <a:xfrm>
              <a:off x="4186095" y="4131110"/>
              <a:ext cx="3801601" cy="9012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зарплата в бюджетных организа- циях,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трансферты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населению – пенсии, пособия, стипендии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доходов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81" name="Google Shape;381;p15"/>
          <p:cNvGraphicFramePr/>
          <p:nvPr/>
        </p:nvGraphicFramePr>
        <p:xfrm>
          <a:off x="1104900" y="14487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{2FED41A8-319A-4686-AE8C-453BD741379D}</a:tableStyleId>
              </a:tblPr>
              <a:tblGrid>
                <a:gridCol w="2227825"/>
                <a:gridCol w="7752850"/>
              </a:tblGrid>
              <a:tr h="511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доходов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26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Заработная плата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Доход собственников труда. Бывает повременной и сдельной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Рента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Доход от земельного участка или другого природного ресурса, исполь- зующегося для хозяйственных целей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6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Процент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Доход от капитала, а также от вклада в банке, ценных бумаг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80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Прибыль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Разница между выручкой и затратами на производство (является возна- граждением предпринимателю за новые идеи и риск)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Дивиденд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Доход владельца акции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Роялти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Доход автора произведения, плата за авторские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доходов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7" name="Google Shape;387;p16"/>
          <p:cNvGrpSpPr/>
          <p:nvPr/>
        </p:nvGrpSpPr>
        <p:grpSpPr>
          <a:xfrm>
            <a:off x="2700974" y="1427977"/>
            <a:ext cx="6870989" cy="4042947"/>
            <a:chOff x="576068" y="802"/>
            <a:chExt cx="6870989" cy="4042947"/>
          </a:xfrm>
        </p:grpSpPr>
        <p:sp>
          <p:nvSpPr>
            <p:cNvPr id="388" name="Google Shape;388;p16"/>
            <p:cNvSpPr/>
            <p:nvPr/>
          </p:nvSpPr>
          <p:spPr>
            <a:xfrm>
              <a:off x="6806238" y="1883509"/>
              <a:ext cx="392968" cy="11903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6"/>
            <p:cNvSpPr/>
            <p:nvPr/>
          </p:nvSpPr>
          <p:spPr>
            <a:xfrm>
              <a:off x="6806238" y="1883509"/>
              <a:ext cx="392968" cy="4809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6"/>
            <p:cNvSpPr/>
            <p:nvPr/>
          </p:nvSpPr>
          <p:spPr>
            <a:xfrm>
              <a:off x="6162083" y="1174102"/>
              <a:ext cx="91440" cy="2098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6"/>
            <p:cNvSpPr/>
            <p:nvPr/>
          </p:nvSpPr>
          <p:spPr>
            <a:xfrm>
              <a:off x="4027140" y="500384"/>
              <a:ext cx="2180663" cy="1741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47703"/>
                  </a:lnTo>
                  <a:lnTo>
                    <a:pt x="120000" y="47703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2" name="Google Shape;392;p16"/>
            <p:cNvSpPr/>
            <p:nvPr/>
          </p:nvSpPr>
          <p:spPr>
            <a:xfrm>
              <a:off x="823918" y="1883509"/>
              <a:ext cx="472222" cy="19104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6"/>
            <p:cNvSpPr/>
            <p:nvPr/>
          </p:nvSpPr>
          <p:spPr>
            <a:xfrm>
              <a:off x="823918" y="1883509"/>
              <a:ext cx="472222" cy="12010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6"/>
            <p:cNvSpPr/>
            <p:nvPr/>
          </p:nvSpPr>
          <p:spPr>
            <a:xfrm>
              <a:off x="823918" y="1883509"/>
              <a:ext cx="472222" cy="4916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6"/>
            <p:cNvSpPr/>
            <p:nvPr/>
          </p:nvSpPr>
          <p:spPr>
            <a:xfrm>
              <a:off x="1769602" y="1174102"/>
              <a:ext cx="91440" cy="2098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6"/>
            <p:cNvSpPr/>
            <p:nvPr/>
          </p:nvSpPr>
          <p:spPr>
            <a:xfrm>
              <a:off x="1815322" y="500384"/>
              <a:ext cx="2211817" cy="17413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47703"/>
                  </a:lnTo>
                  <a:lnTo>
                    <a:pt x="0" y="47703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7" name="Google Shape;397;p16"/>
            <p:cNvSpPr/>
            <p:nvPr/>
          </p:nvSpPr>
          <p:spPr>
            <a:xfrm>
              <a:off x="2509662" y="802"/>
              <a:ext cx="3034954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6"/>
            <p:cNvSpPr txBox="1"/>
            <p:nvPr/>
          </p:nvSpPr>
          <p:spPr>
            <a:xfrm>
              <a:off x="2509662" y="802"/>
              <a:ext cx="3034954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Заработная плата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6"/>
            <p:cNvSpPr/>
            <p:nvPr/>
          </p:nvSpPr>
          <p:spPr>
            <a:xfrm>
              <a:off x="576068" y="674519"/>
              <a:ext cx="2478509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6"/>
            <p:cNvSpPr txBox="1"/>
            <p:nvPr/>
          </p:nvSpPr>
          <p:spPr>
            <a:xfrm>
              <a:off x="576068" y="674519"/>
              <a:ext cx="2478509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повременная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6"/>
            <p:cNvSpPr/>
            <p:nvPr/>
          </p:nvSpPr>
          <p:spPr>
            <a:xfrm>
              <a:off x="576068" y="1383926"/>
              <a:ext cx="2478509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6"/>
            <p:cNvSpPr txBox="1"/>
            <p:nvPr/>
          </p:nvSpPr>
          <p:spPr>
            <a:xfrm>
              <a:off x="576068" y="1383926"/>
              <a:ext cx="2478509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от: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6"/>
            <p:cNvSpPr/>
            <p:nvPr/>
          </p:nvSpPr>
          <p:spPr>
            <a:xfrm>
              <a:off x="1296141" y="2125352"/>
              <a:ext cx="2485753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6"/>
            <p:cNvSpPr txBox="1"/>
            <p:nvPr/>
          </p:nvSpPr>
          <p:spPr>
            <a:xfrm>
              <a:off x="1296141" y="2125352"/>
              <a:ext cx="2485753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отработанного време- 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6"/>
            <p:cNvSpPr/>
            <p:nvPr/>
          </p:nvSpPr>
          <p:spPr>
            <a:xfrm>
              <a:off x="1296141" y="2834759"/>
              <a:ext cx="2485753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6"/>
            <p:cNvSpPr txBox="1"/>
            <p:nvPr/>
          </p:nvSpPr>
          <p:spPr>
            <a:xfrm>
              <a:off x="1296141" y="2834759"/>
              <a:ext cx="2485753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квалификации работ- ника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6"/>
            <p:cNvSpPr/>
            <p:nvPr/>
          </p:nvSpPr>
          <p:spPr>
            <a:xfrm>
              <a:off x="1296141" y="3544167"/>
              <a:ext cx="2485753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6"/>
            <p:cNvSpPr txBox="1"/>
            <p:nvPr/>
          </p:nvSpPr>
          <p:spPr>
            <a:xfrm>
              <a:off x="1296141" y="3544167"/>
              <a:ext cx="2485753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сложности, качества, условий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6"/>
            <p:cNvSpPr/>
            <p:nvPr/>
          </p:nvSpPr>
          <p:spPr>
            <a:xfrm>
              <a:off x="4968548" y="674519"/>
              <a:ext cx="2478509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6"/>
            <p:cNvSpPr txBox="1"/>
            <p:nvPr/>
          </p:nvSpPr>
          <p:spPr>
            <a:xfrm>
              <a:off x="4968548" y="674519"/>
              <a:ext cx="2478509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6"/>
            <p:cNvSpPr/>
            <p:nvPr/>
          </p:nvSpPr>
          <p:spPr>
            <a:xfrm>
              <a:off x="4968548" y="1383926"/>
              <a:ext cx="2478509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6"/>
            <p:cNvSpPr txBox="1"/>
            <p:nvPr/>
          </p:nvSpPr>
          <p:spPr>
            <a:xfrm>
              <a:off x="4968548" y="1383926"/>
              <a:ext cx="2478509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от: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6"/>
            <p:cNvSpPr/>
            <p:nvPr/>
          </p:nvSpPr>
          <p:spPr>
            <a:xfrm>
              <a:off x="4320484" y="2114681"/>
              <a:ext cx="2485753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6"/>
            <p:cNvSpPr txBox="1"/>
            <p:nvPr/>
          </p:nvSpPr>
          <p:spPr>
            <a:xfrm>
              <a:off x="4320484" y="2114681"/>
              <a:ext cx="2485753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количества продукции (услуг)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5" name="Google Shape;415;p16"/>
            <p:cNvSpPr/>
            <p:nvPr/>
          </p:nvSpPr>
          <p:spPr>
            <a:xfrm>
              <a:off x="4320484" y="2824088"/>
              <a:ext cx="2485753" cy="4995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6"/>
            <p:cNvSpPr txBox="1"/>
            <p:nvPr/>
          </p:nvSpPr>
          <p:spPr>
            <a:xfrm>
              <a:off x="4320484" y="2824088"/>
              <a:ext cx="2485753" cy="49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качества продукции (услуг)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17" name="Google Shape;417;p16"/>
          <p:cNvGrpSpPr/>
          <p:nvPr/>
        </p:nvGrpSpPr>
        <p:grpSpPr>
          <a:xfrm>
            <a:off x="1104901" y="5616975"/>
            <a:ext cx="4804194" cy="1120255"/>
            <a:chOff x="4185716" y="2662397"/>
            <a:chExt cx="3802358" cy="1226035"/>
          </a:xfrm>
        </p:grpSpPr>
        <p:sp>
          <p:nvSpPr>
            <p:cNvPr id="418" name="Google Shape;418;p16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6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Минимальная заработная плата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самый низкий допустимый размер оплаты труда для всех без исключения сфер экономичес- кой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0" name="Google Shape;420;p16"/>
          <p:cNvGrpSpPr/>
          <p:nvPr/>
        </p:nvGrpSpPr>
        <p:grpSpPr>
          <a:xfrm>
            <a:off x="6098875" y="5616975"/>
            <a:ext cx="4986706" cy="1120255"/>
            <a:chOff x="4185716" y="2662397"/>
            <a:chExt cx="3802358" cy="1226035"/>
          </a:xfrm>
        </p:grpSpPr>
        <p:sp>
          <p:nvSpPr>
            <p:cNvPr id="421" name="Google Shape;421;p16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6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с 1 января 2025 г. мини- мальная заработная плата установлена в раз- мере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7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26 руб.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Прожиточный минимум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8" name="Google Shape;428;p17"/>
          <p:cNvGrpSpPr/>
          <p:nvPr/>
        </p:nvGrpSpPr>
        <p:grpSpPr>
          <a:xfrm>
            <a:off x="1934228" y="1660309"/>
            <a:ext cx="8087952" cy="576065"/>
            <a:chOff x="4185716" y="2662397"/>
            <a:chExt cx="3802358" cy="1226035"/>
          </a:xfrm>
        </p:grpSpPr>
        <p:sp>
          <p:nvSpPr>
            <p:cNvPr id="429" name="Google Shape;429;p17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7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жизни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степень обеспеченности людей материальными благами, удовлетворения их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31" name="Google Shape;431;p17"/>
          <p:cNvGrpSpPr/>
          <p:nvPr/>
        </p:nvGrpSpPr>
        <p:grpSpPr>
          <a:xfrm>
            <a:off x="1938412" y="2942388"/>
            <a:ext cx="8079583" cy="2894384"/>
            <a:chOff x="4183" y="792087"/>
            <a:chExt cx="8079583" cy="2894384"/>
          </a:xfrm>
        </p:grpSpPr>
        <p:sp>
          <p:nvSpPr>
            <p:cNvPr id="432" name="Google Shape;432;p17"/>
            <p:cNvSpPr/>
            <p:nvPr/>
          </p:nvSpPr>
          <p:spPr>
            <a:xfrm>
              <a:off x="4043975" y="1664613"/>
              <a:ext cx="3167266" cy="3664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17"/>
            <p:cNvSpPr/>
            <p:nvPr/>
          </p:nvSpPr>
          <p:spPr>
            <a:xfrm>
              <a:off x="4043975" y="1664613"/>
              <a:ext cx="1055755" cy="3664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7"/>
            <p:cNvSpPr/>
            <p:nvPr/>
          </p:nvSpPr>
          <p:spPr>
            <a:xfrm>
              <a:off x="2988219" y="1664613"/>
              <a:ext cx="1055755" cy="3664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17"/>
            <p:cNvSpPr/>
            <p:nvPr/>
          </p:nvSpPr>
          <p:spPr>
            <a:xfrm>
              <a:off x="876708" y="1664613"/>
              <a:ext cx="3167266" cy="3664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7"/>
            <p:cNvSpPr/>
            <p:nvPr/>
          </p:nvSpPr>
          <p:spPr>
            <a:xfrm>
              <a:off x="1979449" y="792087"/>
              <a:ext cx="4129051" cy="8725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7"/>
            <p:cNvSpPr txBox="1"/>
            <p:nvPr/>
          </p:nvSpPr>
          <p:spPr>
            <a:xfrm>
              <a:off x="1979449" y="792087"/>
              <a:ext cx="4129051" cy="872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Показатели, используемые для определения уровня жизни населения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7"/>
            <p:cNvSpPr/>
            <p:nvPr/>
          </p:nvSpPr>
          <p:spPr>
            <a:xfrm>
              <a:off x="4183" y="2031073"/>
              <a:ext cx="1745050" cy="16553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7"/>
            <p:cNvSpPr txBox="1"/>
            <p:nvPr/>
          </p:nvSpPr>
          <p:spPr>
            <a:xfrm>
              <a:off x="4183" y="2031073"/>
              <a:ext cx="1745050" cy="16553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размер дохода на душу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17"/>
            <p:cNvSpPr/>
            <p:nvPr/>
          </p:nvSpPr>
          <p:spPr>
            <a:xfrm>
              <a:off x="2115694" y="2031073"/>
              <a:ext cx="1745050" cy="16553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7"/>
            <p:cNvSpPr txBox="1"/>
            <p:nvPr/>
          </p:nvSpPr>
          <p:spPr>
            <a:xfrm>
              <a:off x="2115694" y="2031073"/>
              <a:ext cx="1745050" cy="16553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доля расходов на питание в семейном бюджете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17"/>
            <p:cNvSpPr/>
            <p:nvPr/>
          </p:nvSpPr>
          <p:spPr>
            <a:xfrm>
              <a:off x="4227205" y="2031073"/>
              <a:ext cx="1745050" cy="16553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7"/>
            <p:cNvSpPr txBox="1"/>
            <p:nvPr/>
          </p:nvSpPr>
          <p:spPr>
            <a:xfrm>
              <a:off x="4227205" y="2031073"/>
              <a:ext cx="1745050" cy="16553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потребление товаров длительного пользования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4" name="Google Shape;444;p17"/>
            <p:cNvSpPr/>
            <p:nvPr/>
          </p:nvSpPr>
          <p:spPr>
            <a:xfrm>
              <a:off x="6338716" y="2031073"/>
              <a:ext cx="1745050" cy="16553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7"/>
            <p:cNvSpPr txBox="1"/>
            <p:nvPr/>
          </p:nvSpPr>
          <p:spPr>
            <a:xfrm>
              <a:off x="6338716" y="2031073"/>
              <a:ext cx="1745050" cy="16553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жилой площади на одного человека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Прожиточный минимум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51" name="Google Shape;451;p18"/>
          <p:cNvPicPr preferRelativeResize="0"/>
          <p:nvPr/>
        </p:nvPicPr>
        <p:blipFill rotWithShape="1">
          <a:blip r:embed="rId3">
            <a:alphaModFix/>
          </a:blip>
          <a:srcRect b="0" l="0" r="0" t="9767"/>
          <a:stretch/>
        </p:blipFill>
        <p:spPr>
          <a:xfrm>
            <a:off x="6504317" y="1466491"/>
            <a:ext cx="4579572" cy="52516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52" name="Google Shape;452;p18"/>
          <p:cNvGrpSpPr/>
          <p:nvPr/>
        </p:nvGrpSpPr>
        <p:grpSpPr>
          <a:xfrm>
            <a:off x="1104900" y="1461537"/>
            <a:ext cx="5701342" cy="2610131"/>
            <a:chOff x="4185716" y="2662397"/>
            <a:chExt cx="3802358" cy="1226035"/>
          </a:xfrm>
        </p:grpSpPr>
        <p:sp>
          <p:nvSpPr>
            <p:cNvPr id="453" name="Google Shape;453;p18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8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Немецкий экономист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Эрнст Энгель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(1821-1896 гг.) сформулировал в 1850-е гг. экономический закон, сог- ласно которому чем ниже доходы человека, тем боль- шую часть доходов (в %) он тратит на питание. С рос- том доходов доля расходов на питание снижается, на одежду, жилище и коммунальные услуги несколько увеличивается, на удовлетворение культурных и иных нематериальных потребностей (путешествия, спорт и т.д.), а также на сбережения – заметно возрас- тает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55" name="Google Shape;455;p18"/>
          <p:cNvSpPr txBox="1"/>
          <p:nvPr/>
        </p:nvSpPr>
        <p:spPr>
          <a:xfrm>
            <a:off x="2892468" y="6379569"/>
            <a:ext cx="361015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Эрнст Энгель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56" name="Google Shape;45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02624" y="6489523"/>
            <a:ext cx="49530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Прожиточный минимум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62" name="Google Shape;462;p19"/>
          <p:cNvGrpSpPr/>
          <p:nvPr/>
        </p:nvGrpSpPr>
        <p:grpSpPr>
          <a:xfrm>
            <a:off x="1108276" y="1486611"/>
            <a:ext cx="9980215" cy="868400"/>
            <a:chOff x="4185716" y="2662397"/>
            <a:chExt cx="3802358" cy="1226035"/>
          </a:xfrm>
        </p:grpSpPr>
        <p:sp>
          <p:nvSpPr>
            <p:cNvPr id="463" name="Google Shape;463;p19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9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 прожиточного минимума (БПМ 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стоимость минимального набора материальных благ и услуг, которые необходимы для обеспечения жизнедеятельности человека и сохране- ния его здоровья. Учитывает также обязательные платежи и взносы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65" name="Google Shape;465;p19"/>
          <p:cNvGrpSpPr/>
          <p:nvPr/>
        </p:nvGrpSpPr>
        <p:grpSpPr>
          <a:xfrm>
            <a:off x="1120715" y="2481101"/>
            <a:ext cx="9964867" cy="648072"/>
            <a:chOff x="4185716" y="2662397"/>
            <a:chExt cx="3802358" cy="1226035"/>
          </a:xfrm>
        </p:grpSpPr>
        <p:sp>
          <p:nvSpPr>
            <p:cNvPr id="466" name="Google Shape;466;p19"/>
            <p:cNvSpPr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9"/>
            <p:cNvSpPr txBox="1"/>
            <p:nvPr/>
          </p:nvSpPr>
          <p:spPr>
            <a:xfrm>
              <a:off x="4185716" y="2662397"/>
              <a:ext cx="3802358" cy="12260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Бюджет прожиточного минимума ежеквартально утверждается постановлением Совета Ми- нистров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468" name="Google Shape;468;p19"/>
          <p:cNvGraphicFramePr/>
          <p:nvPr/>
        </p:nvGraphicFramePr>
        <p:xfrm>
          <a:off x="1104900" y="325526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{07CE64B4-DE1D-4023-B3A4-CAED9B5FD65D}</a:tableStyleId>
              </a:tblPr>
              <a:tblGrid>
                <a:gridCol w="7848050"/>
                <a:gridCol w="2132625"/>
              </a:tblGrid>
              <a:tr h="821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Бюджет прожиточного минимума в Республике Беларусь для разных категорий населения с 1 ноября 2024 г. по 31 января 2025 г.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среднем на душу населения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437,80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трудоспособного населения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468,58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пенсионеров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319,93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детей от 6 до 18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436,16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детей от 3 до 6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365,59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детей до 3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274,09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руб.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доходов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Прожиточный минимум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5" name="Google Shape;475;p20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76" name="Google Shape;47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411924"/>
            <a:ext cx="9980682" cy="63402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Собственность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признанные обществом отношения в связи с распределением и прис- воением экономических благ между различными субъектами экономических отношений</a:t>
            </a:r>
            <a:endParaRPr/>
          </a:p>
        </p:txBody>
      </p:sp>
      <p:pic>
        <p:nvPicPr>
          <p:cNvPr id="140" name="Google Shape;14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6521" y="2206181"/>
            <a:ext cx="3099061" cy="451100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1" name="Google Shape;141;p3"/>
          <p:cNvSpPr/>
          <p:nvPr/>
        </p:nvSpPr>
        <p:spPr>
          <a:xfrm>
            <a:off x="1104899" y="2161851"/>
            <a:ext cx="6727885" cy="49536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Право собственности закрепляется законом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104899" y="2773116"/>
            <a:ext cx="6727885" cy="200591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44: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Государство гарантирует каждому право собствен- ности и содействует её приобретению. Собственник имеет право владеть, пользоваться и распоряжаться имуществом как единолично, так и совместно с другими лицами. Непри- косновенность собственности, право её наследования охра- няются законом. Собственность, приобретённая законным способом, защищается государством.</a:t>
            </a:r>
            <a:endParaRPr/>
          </a:p>
        </p:txBody>
      </p:sp>
      <p:sp>
        <p:nvSpPr>
          <p:cNvPr id="143" name="Google Shape;143;p3"/>
          <p:cNvSpPr txBox="1"/>
          <p:nvPr/>
        </p:nvSpPr>
        <p:spPr>
          <a:xfrm>
            <a:off x="4290163" y="6378634"/>
            <a:ext cx="361015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grpSp>
        <p:nvGrpSpPr>
          <p:cNvPr id="149" name="Google Shape;149;p4"/>
          <p:cNvGrpSpPr/>
          <p:nvPr/>
        </p:nvGrpSpPr>
        <p:grpSpPr>
          <a:xfrm>
            <a:off x="2063334" y="1942710"/>
            <a:ext cx="8063813" cy="4104457"/>
            <a:chOff x="541" y="576063"/>
            <a:chExt cx="8063813" cy="4104457"/>
          </a:xfrm>
        </p:grpSpPr>
        <p:sp>
          <p:nvSpPr>
            <p:cNvPr id="150" name="Google Shape;150;p4"/>
            <p:cNvSpPr/>
            <p:nvPr/>
          </p:nvSpPr>
          <p:spPr>
            <a:xfrm>
              <a:off x="4032448" y="1710314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3986728" y="2997553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3986728" y="1710314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1133741" y="2997553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1179461" y="1710314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1152122" y="576063"/>
              <a:ext cx="5760651" cy="11342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1152122" y="576063"/>
              <a:ext cx="5760651" cy="11342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 собственности (собственник) –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это лицо или группа лиц, обладающих каким-либо имуществом, распоряжающихся и пользующихся им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541" y="2205460"/>
              <a:ext cx="2357840" cy="792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541" y="2205460"/>
              <a:ext cx="2357840" cy="792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физическое лицо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541" y="3492699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541" y="3492699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отдельное лицо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2853527" y="2205460"/>
              <a:ext cx="2357840" cy="792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2853527" y="2205460"/>
              <a:ext cx="2357840" cy="792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юридическое лицо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2853527" y="3492699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2853527" y="3492699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организация, предприятие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5706514" y="2205460"/>
              <a:ext cx="2357840" cy="24750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5706514" y="2205460"/>
              <a:ext cx="2357840" cy="24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grpSp>
        <p:nvGrpSpPr>
          <p:cNvPr id="172" name="Google Shape;172;p5"/>
          <p:cNvGrpSpPr/>
          <p:nvPr/>
        </p:nvGrpSpPr>
        <p:grpSpPr>
          <a:xfrm>
            <a:off x="2063334" y="2086727"/>
            <a:ext cx="8063813" cy="3817263"/>
            <a:chOff x="541" y="720080"/>
            <a:chExt cx="8063813" cy="3817263"/>
          </a:xfrm>
        </p:grpSpPr>
        <p:sp>
          <p:nvSpPr>
            <p:cNvPr id="173" name="Google Shape;173;p5"/>
            <p:cNvSpPr/>
            <p:nvPr/>
          </p:nvSpPr>
          <p:spPr>
            <a:xfrm>
              <a:off x="4032448" y="1566297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5"/>
            <p:cNvSpPr/>
            <p:nvPr/>
          </p:nvSpPr>
          <p:spPr>
            <a:xfrm>
              <a:off x="3986728" y="2853536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5"/>
            <p:cNvSpPr/>
            <p:nvPr/>
          </p:nvSpPr>
          <p:spPr>
            <a:xfrm>
              <a:off x="3986728" y="1566297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5"/>
            <p:cNvSpPr/>
            <p:nvPr/>
          </p:nvSpPr>
          <p:spPr>
            <a:xfrm>
              <a:off x="1133741" y="2853536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5"/>
            <p:cNvSpPr/>
            <p:nvPr/>
          </p:nvSpPr>
          <p:spPr>
            <a:xfrm>
              <a:off x="1179461" y="1566297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5"/>
            <p:cNvSpPr/>
            <p:nvPr/>
          </p:nvSpPr>
          <p:spPr>
            <a:xfrm>
              <a:off x="1152122" y="720080"/>
              <a:ext cx="5760651" cy="8462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152122" y="720080"/>
              <a:ext cx="5760651" cy="8462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Объекты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541" y="2061443"/>
              <a:ext cx="2357840" cy="792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 txBox="1"/>
            <p:nvPr/>
          </p:nvSpPr>
          <p:spPr>
            <a:xfrm>
              <a:off x="541" y="2062343"/>
              <a:ext cx="2357700" cy="792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541" y="3348682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541" y="3348682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вещи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2853527" y="2061443"/>
              <a:ext cx="2357840" cy="792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2853527" y="2062343"/>
              <a:ext cx="2357700" cy="792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нематериальные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2853527" y="3348682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2853527" y="3349582"/>
              <a:ext cx="2357700" cy="1179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авторские права, патенты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5706514" y="2061443"/>
              <a:ext cx="2357840" cy="24750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5706514" y="2062343"/>
              <a:ext cx="2357700" cy="2475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живые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grpSp>
        <p:nvGrpSpPr>
          <p:cNvPr id="195" name="Google Shape;195;p6"/>
          <p:cNvGrpSpPr/>
          <p:nvPr/>
        </p:nvGrpSpPr>
        <p:grpSpPr>
          <a:xfrm>
            <a:off x="2138397" y="1600086"/>
            <a:ext cx="7913686" cy="4914948"/>
            <a:chOff x="3596" y="142701"/>
            <a:chExt cx="7913686" cy="4914948"/>
          </a:xfrm>
        </p:grpSpPr>
        <p:sp>
          <p:nvSpPr>
            <p:cNvPr id="196" name="Google Shape;196;p6"/>
            <p:cNvSpPr/>
            <p:nvPr/>
          </p:nvSpPr>
          <p:spPr>
            <a:xfrm>
              <a:off x="6876166" y="1505097"/>
              <a:ext cx="91440" cy="3426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6"/>
            <p:cNvSpPr/>
            <p:nvPr/>
          </p:nvSpPr>
          <p:spPr>
            <a:xfrm>
              <a:off x="3960117" y="657201"/>
              <a:ext cx="2961768" cy="3426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6"/>
            <p:cNvSpPr/>
            <p:nvPr/>
          </p:nvSpPr>
          <p:spPr>
            <a:xfrm>
              <a:off x="4722297" y="1506410"/>
              <a:ext cx="91440" cy="3426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6"/>
            <p:cNvSpPr/>
            <p:nvPr/>
          </p:nvSpPr>
          <p:spPr>
            <a:xfrm>
              <a:off x="3960117" y="657201"/>
              <a:ext cx="807899" cy="3426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2747999" y="1506410"/>
              <a:ext cx="91440" cy="3426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6"/>
            <p:cNvSpPr/>
            <p:nvPr/>
          </p:nvSpPr>
          <p:spPr>
            <a:xfrm>
              <a:off x="2793719" y="657201"/>
              <a:ext cx="1166397" cy="3426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773702" y="1506410"/>
              <a:ext cx="91440" cy="3426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819422" y="657201"/>
              <a:ext cx="3140695" cy="3426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2241393" y="142701"/>
              <a:ext cx="3437448" cy="514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2241393" y="142701"/>
              <a:ext cx="3437448" cy="514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собственности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3596" y="999848"/>
              <a:ext cx="1631651" cy="506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3596" y="999848"/>
              <a:ext cx="1631651" cy="506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3596" y="1849057"/>
              <a:ext cx="1631651" cy="32085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3596" y="1849057"/>
              <a:ext cx="1631651" cy="3208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реальное обладание объектом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1977894" y="999848"/>
              <a:ext cx="1631651" cy="506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1977894" y="999848"/>
              <a:ext cx="1631651" cy="506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пользование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1977894" y="1849057"/>
              <a:ext cx="1631651" cy="32085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1977894" y="1849057"/>
              <a:ext cx="1631651" cy="3208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объекта соб- ственности в соответствии с его назначе- нием по усмот- рению и жела- нию пользова- теля, который присваивает полезные ре- зультаты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3952192" y="999848"/>
              <a:ext cx="1631651" cy="5065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3952192" y="999848"/>
              <a:ext cx="1631651" cy="506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распоряжение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3952192" y="1849057"/>
              <a:ext cx="1631651" cy="32085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3952192" y="1849057"/>
              <a:ext cx="1631651" cy="3208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собствен- ностью (про- дажа, дарение, обмен, пере- дача в аренду, завещание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5927134" y="999848"/>
              <a:ext cx="1989504" cy="5052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 txBox="1"/>
            <p:nvPr/>
          </p:nvSpPr>
          <p:spPr>
            <a:xfrm>
              <a:off x="5927134" y="999848"/>
              <a:ext cx="1989504" cy="5052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5926489" y="1847744"/>
              <a:ext cx="1990793" cy="32085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5926489" y="1847744"/>
              <a:ext cx="1990793" cy="3208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надлежащего использования объекта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pic>
        <p:nvPicPr>
          <p:cNvPr id="227" name="Google Shape;22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5648" y="1445181"/>
            <a:ext cx="3699934" cy="516877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8" name="Google Shape;228;p7"/>
          <p:cNvSpPr/>
          <p:nvPr/>
        </p:nvSpPr>
        <p:spPr>
          <a:xfrm>
            <a:off x="1102094" y="2469574"/>
            <a:ext cx="6152721" cy="120527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212: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Риск случайной гибели, случайной порчи или случайного повреждения имущества несёт его соб- ственник, если иное не предусмотрено законодатель- ством или договором.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9" name="Google Shape;229;p7"/>
          <p:cNvSpPr/>
          <p:nvPr/>
        </p:nvSpPr>
        <p:spPr>
          <a:xfrm>
            <a:off x="1104900" y="1407742"/>
            <a:ext cx="6149915" cy="93001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211: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Собственник несёт бремя содержания при- надлежащего ему имущества, если иное не предусмотре- но законодательством или договором.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0" name="Google Shape;230;p7"/>
          <p:cNvSpPr txBox="1"/>
          <p:nvPr/>
        </p:nvSpPr>
        <p:spPr>
          <a:xfrm>
            <a:off x="3148642" y="6312845"/>
            <a:ext cx="42370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Гражданский кодекс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Отношения собственности</a:t>
            </a:r>
            <a:endParaRPr/>
          </a:p>
        </p:txBody>
      </p:sp>
      <p:grpSp>
        <p:nvGrpSpPr>
          <p:cNvPr id="236" name="Google Shape;236;p8"/>
          <p:cNvGrpSpPr/>
          <p:nvPr/>
        </p:nvGrpSpPr>
        <p:grpSpPr>
          <a:xfrm>
            <a:off x="2680127" y="1483860"/>
            <a:ext cx="6830227" cy="5127151"/>
            <a:chOff x="581330" y="596"/>
            <a:chExt cx="6830227" cy="5127151"/>
          </a:xfrm>
        </p:grpSpPr>
        <p:sp>
          <p:nvSpPr>
            <p:cNvPr id="237" name="Google Shape;237;p8"/>
            <p:cNvSpPr/>
            <p:nvPr/>
          </p:nvSpPr>
          <p:spPr>
            <a:xfrm>
              <a:off x="5724743" y="4228913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5724743" y="3330079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5724743" y="2431245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5724743" y="1532411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3996444" y="633577"/>
              <a:ext cx="1774019" cy="2658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8"/>
            <p:cNvSpPr/>
            <p:nvPr/>
          </p:nvSpPr>
          <p:spPr>
            <a:xfrm>
              <a:off x="2176704" y="2431245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8"/>
            <p:cNvSpPr/>
            <p:nvPr/>
          </p:nvSpPr>
          <p:spPr>
            <a:xfrm>
              <a:off x="2176704" y="1532411"/>
              <a:ext cx="91440" cy="26585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8"/>
            <p:cNvSpPr/>
            <p:nvPr/>
          </p:nvSpPr>
          <p:spPr>
            <a:xfrm>
              <a:off x="2222424" y="633577"/>
              <a:ext cx="1774019" cy="26585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8"/>
            <p:cNvSpPr/>
            <p:nvPr/>
          </p:nvSpPr>
          <p:spPr>
            <a:xfrm>
              <a:off x="1872208" y="596"/>
              <a:ext cx="4248471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8"/>
            <p:cNvSpPr txBox="1"/>
            <p:nvPr/>
          </p:nvSpPr>
          <p:spPr>
            <a:xfrm>
              <a:off x="1872208" y="596"/>
              <a:ext cx="4248471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приобретения права собственности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581330" y="899430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581330" y="899430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первоначальные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(возник- новение права собственности)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581330" y="1798264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581330" y="1798264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производство, создание вещи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8"/>
            <p:cNvSpPr/>
            <p:nvPr/>
          </p:nvSpPr>
          <p:spPr>
            <a:xfrm>
              <a:off x="581330" y="2697098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581330" y="2697098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находка и сбор общедоступных вещей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4129370" y="899430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4129370" y="899430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вторичные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(переход права собственности)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4129370" y="1798264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8"/>
            <p:cNvSpPr txBox="1"/>
            <p:nvPr/>
          </p:nvSpPr>
          <p:spPr>
            <a:xfrm>
              <a:off x="4129370" y="1798264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продажа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4129370" y="2697098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4129370" y="2697098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дарение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4129370" y="3595932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4129370" y="3595932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4129370" y="4494766"/>
              <a:ext cx="3282187" cy="63298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8"/>
            <p:cNvSpPr txBox="1"/>
            <p:nvPr/>
          </p:nvSpPr>
          <p:spPr>
            <a:xfrm>
              <a:off x="4129370" y="4494766"/>
              <a:ext cx="3282187" cy="6329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наследование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Основные формы собственности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68" name="Google Shape;26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41451" y="1409987"/>
            <a:ext cx="3644131" cy="530441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9" name="Google Shape;269;p9"/>
          <p:cNvSpPr/>
          <p:nvPr/>
        </p:nvSpPr>
        <p:spPr>
          <a:xfrm>
            <a:off x="1104900" y="1412776"/>
            <a:ext cx="6210300" cy="95086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13: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Собственность может быть государственной и частной. Государство гарантирует … равную защиту и равные условия для развития всех форм собственности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9"/>
          <p:cNvSpPr txBox="1"/>
          <p:nvPr/>
        </p:nvSpPr>
        <p:spPr>
          <a:xfrm>
            <a:off x="3831295" y="6375845"/>
            <a:ext cx="361015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18.02.2024</vt:lpwstr>
  </property>
</Properties>
</file>