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4" roundtripDataSignature="AMtx7mihf/bTNnp6ockM1cWpFOC0gdEp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189B868-705F-4DA3-8453-A7B2DB6250CC}">
  <a:tblStyle styleId="{2189B868-705F-4DA3-8453-A7B2DB6250CC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5" name="Google Shape;415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9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9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9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9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8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8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9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0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0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2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3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4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4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4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4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4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6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6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8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46014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Субкультура и контркультура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13778" y="3684495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10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Victor's Site on Strikingly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4079" r="16793" t="0"/>
          <a:stretch/>
        </p:blipFill>
        <p:spPr>
          <a:xfrm>
            <a:off x="6981062" y="1310656"/>
            <a:ext cx="5210937" cy="4202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молодёжных субкультур</a:t>
            </a:r>
            <a:endParaRPr/>
          </a:p>
        </p:txBody>
      </p:sp>
      <p:grpSp>
        <p:nvGrpSpPr>
          <p:cNvPr id="255" name="Google Shape;255;p10"/>
          <p:cNvGrpSpPr/>
          <p:nvPr/>
        </p:nvGrpSpPr>
        <p:grpSpPr>
          <a:xfrm>
            <a:off x="1108060" y="1558832"/>
            <a:ext cx="9974361" cy="4937762"/>
            <a:chOff x="3160" y="148044"/>
            <a:chExt cx="9974361" cy="4937762"/>
          </a:xfrm>
        </p:grpSpPr>
        <p:sp>
          <p:nvSpPr>
            <p:cNvPr id="256" name="Google Shape;256;p10"/>
            <p:cNvSpPr/>
            <p:nvPr/>
          </p:nvSpPr>
          <p:spPr>
            <a:xfrm>
              <a:off x="4990341" y="2864466"/>
              <a:ext cx="4279779" cy="2971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10"/>
            <p:cNvSpPr/>
            <p:nvPr/>
          </p:nvSpPr>
          <p:spPr>
            <a:xfrm>
              <a:off x="4990341" y="2864466"/>
              <a:ext cx="2567867" cy="2971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10"/>
            <p:cNvSpPr/>
            <p:nvPr/>
          </p:nvSpPr>
          <p:spPr>
            <a:xfrm>
              <a:off x="4990341" y="2864466"/>
              <a:ext cx="855955" cy="2971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10"/>
            <p:cNvSpPr/>
            <p:nvPr/>
          </p:nvSpPr>
          <p:spPr>
            <a:xfrm>
              <a:off x="4134385" y="2864466"/>
              <a:ext cx="855955" cy="2971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10"/>
            <p:cNvSpPr/>
            <p:nvPr/>
          </p:nvSpPr>
          <p:spPr>
            <a:xfrm>
              <a:off x="2422473" y="2864466"/>
              <a:ext cx="2567867" cy="2971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10"/>
            <p:cNvSpPr/>
            <p:nvPr/>
          </p:nvSpPr>
          <p:spPr>
            <a:xfrm>
              <a:off x="710561" y="2864466"/>
              <a:ext cx="4279779" cy="2971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10"/>
            <p:cNvSpPr/>
            <p:nvPr/>
          </p:nvSpPr>
          <p:spPr>
            <a:xfrm>
              <a:off x="4944620" y="1859956"/>
              <a:ext cx="91440" cy="2971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10"/>
            <p:cNvSpPr/>
            <p:nvPr/>
          </p:nvSpPr>
          <p:spPr>
            <a:xfrm>
              <a:off x="4944620" y="855446"/>
              <a:ext cx="91440" cy="2971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4" name="Google Shape;264;p10"/>
            <p:cNvSpPr/>
            <p:nvPr/>
          </p:nvSpPr>
          <p:spPr>
            <a:xfrm>
              <a:off x="2812435" y="148044"/>
              <a:ext cx="4355810" cy="7074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0"/>
            <p:cNvSpPr txBox="1"/>
            <p:nvPr/>
          </p:nvSpPr>
          <p:spPr>
            <a:xfrm>
              <a:off x="2812435" y="148044"/>
              <a:ext cx="4355810" cy="707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Молодёжные субкультуры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2812435" y="1152554"/>
              <a:ext cx="4355810" cy="7074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0"/>
            <p:cNvSpPr txBox="1"/>
            <p:nvPr/>
          </p:nvSpPr>
          <p:spPr>
            <a:xfrm>
              <a:off x="2812435" y="1152554"/>
              <a:ext cx="4355810" cy="707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субкультуры образа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1218773" y="2157064"/>
              <a:ext cx="7543135" cy="7074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0"/>
            <p:cNvSpPr txBox="1"/>
            <p:nvPr/>
          </p:nvSpPr>
          <p:spPr>
            <a:xfrm>
              <a:off x="1218773" y="2157064"/>
              <a:ext cx="7543135" cy="707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оказывают влияние на образ жизни и поведение молодого человека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3160" y="3161575"/>
              <a:ext cx="1414803" cy="19242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0"/>
            <p:cNvSpPr txBox="1"/>
            <p:nvPr/>
          </p:nvSpPr>
          <p:spPr>
            <a:xfrm>
              <a:off x="3160" y="3161575"/>
              <a:ext cx="1414803" cy="19242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меняют внешний вид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10"/>
            <p:cNvSpPr/>
            <p:nvPr/>
          </p:nvSpPr>
          <p:spPr>
            <a:xfrm>
              <a:off x="1715071" y="3161575"/>
              <a:ext cx="1414803" cy="19242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0"/>
            <p:cNvSpPr txBox="1"/>
            <p:nvPr/>
          </p:nvSpPr>
          <p:spPr>
            <a:xfrm>
              <a:off x="1715071" y="3161575"/>
              <a:ext cx="1414803" cy="19242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меняют повседнев- ные привыч- 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3426983" y="3161575"/>
              <a:ext cx="1414803" cy="19242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0"/>
            <p:cNvSpPr txBox="1"/>
            <p:nvPr/>
          </p:nvSpPr>
          <p:spPr>
            <a:xfrm>
              <a:off x="3426983" y="3161575"/>
              <a:ext cx="1414803" cy="19242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меняют используе- мую лексику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10"/>
            <p:cNvSpPr/>
            <p:nvPr/>
          </p:nvSpPr>
          <p:spPr>
            <a:xfrm>
              <a:off x="5138895" y="3161575"/>
              <a:ext cx="1414803" cy="19242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0"/>
            <p:cNvSpPr txBox="1"/>
            <p:nvPr/>
          </p:nvSpPr>
          <p:spPr>
            <a:xfrm>
              <a:off x="5138895" y="3161575"/>
              <a:ext cx="1414803" cy="19242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меняют музыкаль- ные пред- почтения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10"/>
            <p:cNvSpPr/>
            <p:nvPr/>
          </p:nvSpPr>
          <p:spPr>
            <a:xfrm>
              <a:off x="6850807" y="3161575"/>
              <a:ext cx="1414803" cy="19242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0"/>
            <p:cNvSpPr txBox="1"/>
            <p:nvPr/>
          </p:nvSpPr>
          <p:spPr>
            <a:xfrm>
              <a:off x="6850807" y="3161575"/>
              <a:ext cx="1414803" cy="19242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меняют отношение к происходя- щему вокруг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10"/>
            <p:cNvSpPr/>
            <p:nvPr/>
          </p:nvSpPr>
          <p:spPr>
            <a:xfrm>
              <a:off x="8562718" y="3161575"/>
              <a:ext cx="1414803" cy="19242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0"/>
            <p:cNvSpPr txBox="1"/>
            <p:nvPr/>
          </p:nvSpPr>
          <p:spPr>
            <a:xfrm>
              <a:off x="8562718" y="3161575"/>
              <a:ext cx="1414803" cy="19242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меняют способ реакции на социальные события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молодёжных субкультур</a:t>
            </a:r>
            <a:endParaRPr/>
          </a:p>
        </p:txBody>
      </p:sp>
      <p:graphicFrame>
        <p:nvGraphicFramePr>
          <p:cNvPr id="288" name="Google Shape;288;p11"/>
          <p:cNvGraphicFramePr/>
          <p:nvPr/>
        </p:nvGraphicFramePr>
        <p:xfrm>
          <a:off x="1104899" y="152085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{2189B868-705F-4DA3-8453-A7B2DB6250CC}</a:tableStyleId>
              </a:tblPr>
              <a:tblGrid>
                <a:gridCol w="2162075"/>
                <a:gridCol w="7818600"/>
              </a:tblGrid>
              <a:tr h="5491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субкультур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87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Агрессивная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Имеет культ физической силы (жесткое противостояние «мы - они») и внутреннюю иерархию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87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Эпатажная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Подразумевает самовыражение через внешний вид, вызов сложившимся нормам и правилам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87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Альтернативная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Представляет собой выработку поведения, проведение досуга, образ жизни, отличные от общепринятых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87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Направлена на решение конкретных социальных задач (экологические, этнокультурные, волонтёрские движения)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87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Направлена на изменения в стране согласно идеям политических партий и движений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молодёжных субкультур</a:t>
            </a:r>
            <a:endParaRPr/>
          </a:p>
        </p:txBody>
      </p:sp>
      <p:grpSp>
        <p:nvGrpSpPr>
          <p:cNvPr id="295" name="Google Shape;295;p12"/>
          <p:cNvGrpSpPr/>
          <p:nvPr/>
        </p:nvGrpSpPr>
        <p:grpSpPr>
          <a:xfrm>
            <a:off x="1105570" y="1736370"/>
            <a:ext cx="9979341" cy="4638307"/>
            <a:chOff x="670" y="261253"/>
            <a:chExt cx="9979341" cy="4638307"/>
          </a:xfrm>
        </p:grpSpPr>
        <p:sp>
          <p:nvSpPr>
            <p:cNvPr id="296" name="Google Shape;296;p12"/>
            <p:cNvSpPr/>
            <p:nvPr/>
          </p:nvSpPr>
          <p:spPr>
            <a:xfrm>
              <a:off x="4990341" y="1094615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12"/>
            <p:cNvSpPr/>
            <p:nvPr/>
          </p:nvSpPr>
          <p:spPr>
            <a:xfrm>
              <a:off x="4944621" y="1094615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2"/>
            <p:cNvSpPr/>
            <p:nvPr/>
          </p:nvSpPr>
          <p:spPr>
            <a:xfrm>
              <a:off x="1459638" y="1094615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2"/>
            <p:cNvSpPr/>
            <p:nvPr/>
          </p:nvSpPr>
          <p:spPr>
            <a:xfrm>
              <a:off x="1523570" y="261253"/>
              <a:ext cx="6933541" cy="8333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2"/>
            <p:cNvSpPr txBox="1"/>
            <p:nvPr/>
          </p:nvSpPr>
          <p:spPr>
            <a:xfrm>
              <a:off x="1523570" y="261253"/>
              <a:ext cx="6933541" cy="8333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современных молодёжных субкультур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12"/>
            <p:cNvSpPr/>
            <p:nvPr/>
          </p:nvSpPr>
          <p:spPr>
            <a:xfrm>
              <a:off x="670" y="1707382"/>
              <a:ext cx="2917936" cy="31921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2"/>
            <p:cNvSpPr txBox="1"/>
            <p:nvPr/>
          </p:nvSpPr>
          <p:spPr>
            <a:xfrm>
              <a:off x="670" y="1707382"/>
              <a:ext cx="2917936" cy="31921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принятие молодыми людь- ми и разделение ими норм данной субкультуры, цен- ностей, мировоззрения, манер, стиля жизни, а так- же внешних атрибутов принадлежности к данной субкультуре (причёска, одежда, жаргон, украшения и т. п.)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2"/>
            <p:cNvSpPr/>
            <p:nvPr/>
          </p:nvSpPr>
          <p:spPr>
            <a:xfrm>
              <a:off x="3531372" y="1707382"/>
              <a:ext cx="2917936" cy="31921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2"/>
            <p:cNvSpPr txBox="1"/>
            <p:nvPr/>
          </p:nvSpPr>
          <p:spPr>
            <a:xfrm>
              <a:off x="3531372" y="1707382"/>
              <a:ext cx="2917936" cy="31921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значимость идей и цен- ностей данной субкуль- туры, получающих внеш- нее выражение в обяза- тельной для её членов  символике и атрибутике группы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2"/>
            <p:cNvSpPr/>
            <p:nvPr/>
          </p:nvSpPr>
          <p:spPr>
            <a:xfrm>
              <a:off x="7062075" y="1707382"/>
              <a:ext cx="2917936" cy="31921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2"/>
            <p:cNvSpPr txBox="1"/>
            <p:nvPr/>
          </p:nvSpPr>
          <p:spPr>
            <a:xfrm>
              <a:off x="7062075" y="1707382"/>
              <a:ext cx="2917936" cy="31921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акцент на компьютериза- ции, виртуализации обще- ния и реальности, переносе своей активности в иной тип социального простран- ства (например, виртуаль- ное пространство)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Контркультура. Отличия субкультуры от контркультуры</a:t>
            </a:r>
            <a:endParaRPr/>
          </a:p>
        </p:txBody>
      </p:sp>
      <p:grpSp>
        <p:nvGrpSpPr>
          <p:cNvPr id="313" name="Google Shape;313;p13"/>
          <p:cNvGrpSpPr/>
          <p:nvPr/>
        </p:nvGrpSpPr>
        <p:grpSpPr>
          <a:xfrm>
            <a:off x="1113509" y="1574874"/>
            <a:ext cx="9963462" cy="4975346"/>
            <a:chOff x="8609" y="129252"/>
            <a:chExt cx="9963462" cy="4975346"/>
          </a:xfrm>
        </p:grpSpPr>
        <p:sp>
          <p:nvSpPr>
            <p:cNvPr id="314" name="Google Shape;314;p13"/>
            <p:cNvSpPr/>
            <p:nvPr/>
          </p:nvSpPr>
          <p:spPr>
            <a:xfrm>
              <a:off x="8377923" y="3713170"/>
              <a:ext cx="91440" cy="3364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3"/>
            <p:cNvSpPr/>
            <p:nvPr/>
          </p:nvSpPr>
          <p:spPr>
            <a:xfrm>
              <a:off x="8377923" y="2321742"/>
              <a:ext cx="91440" cy="3364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6" name="Google Shape;316;p13"/>
            <p:cNvSpPr/>
            <p:nvPr/>
          </p:nvSpPr>
          <p:spPr>
            <a:xfrm>
              <a:off x="4990341" y="930313"/>
              <a:ext cx="3433302" cy="3364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7" name="Google Shape;317;p13"/>
            <p:cNvSpPr/>
            <p:nvPr/>
          </p:nvSpPr>
          <p:spPr>
            <a:xfrm>
              <a:off x="4944621" y="3713170"/>
              <a:ext cx="91440" cy="3364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3"/>
            <p:cNvSpPr/>
            <p:nvPr/>
          </p:nvSpPr>
          <p:spPr>
            <a:xfrm>
              <a:off x="4944621" y="2321742"/>
              <a:ext cx="91440" cy="3364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13"/>
            <p:cNvSpPr/>
            <p:nvPr/>
          </p:nvSpPr>
          <p:spPr>
            <a:xfrm>
              <a:off x="4944621" y="930313"/>
              <a:ext cx="91440" cy="3364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0" name="Google Shape;320;p13"/>
            <p:cNvSpPr/>
            <p:nvPr/>
          </p:nvSpPr>
          <p:spPr>
            <a:xfrm>
              <a:off x="1511318" y="3713170"/>
              <a:ext cx="91440" cy="3364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3"/>
            <p:cNvSpPr/>
            <p:nvPr/>
          </p:nvSpPr>
          <p:spPr>
            <a:xfrm>
              <a:off x="1511318" y="2321742"/>
              <a:ext cx="91440" cy="3364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2" name="Google Shape;322;p13"/>
            <p:cNvSpPr/>
            <p:nvPr/>
          </p:nvSpPr>
          <p:spPr>
            <a:xfrm>
              <a:off x="1557038" y="930313"/>
              <a:ext cx="3433302" cy="33644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3" name="Google Shape;323;p13"/>
            <p:cNvSpPr/>
            <p:nvPr/>
          </p:nvSpPr>
          <p:spPr>
            <a:xfrm>
              <a:off x="2342174" y="129252"/>
              <a:ext cx="5296332" cy="8010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3"/>
            <p:cNvSpPr txBox="1"/>
            <p:nvPr/>
          </p:nvSpPr>
          <p:spPr>
            <a:xfrm>
              <a:off x="2342174" y="129252"/>
              <a:ext cx="5296332" cy="801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социального напряжения в 1960-х гг.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8609" y="1266759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3"/>
            <p:cNvSpPr txBox="1"/>
            <p:nvPr/>
          </p:nvSpPr>
          <p:spPr>
            <a:xfrm>
              <a:off x="8609" y="1266759"/>
              <a:ext cx="3096856" cy="1054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выступления в США в защиту прав афроамериканцев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8609" y="2658188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3"/>
            <p:cNvSpPr txBox="1"/>
            <p:nvPr/>
          </p:nvSpPr>
          <p:spPr>
            <a:xfrm>
              <a:off x="8609" y="2658188"/>
              <a:ext cx="3096856" cy="10549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8609" y="4049616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3"/>
            <p:cNvSpPr txBox="1"/>
            <p:nvPr/>
          </p:nvSpPr>
          <p:spPr>
            <a:xfrm>
              <a:off x="8609" y="4049616"/>
              <a:ext cx="3096856" cy="10549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441912" y="1266759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3"/>
            <p:cNvSpPr txBox="1"/>
            <p:nvPr/>
          </p:nvSpPr>
          <p:spPr>
            <a:xfrm>
              <a:off x="3441912" y="1266759"/>
              <a:ext cx="3096856" cy="1054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протесты против войны во Вьетнаме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441912" y="2658188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3"/>
            <p:cNvSpPr txBox="1"/>
            <p:nvPr/>
          </p:nvSpPr>
          <p:spPr>
            <a:xfrm>
              <a:off x="3441912" y="2658188"/>
              <a:ext cx="3096856" cy="10549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441912" y="4049616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3"/>
            <p:cNvSpPr txBox="1"/>
            <p:nvPr/>
          </p:nvSpPr>
          <p:spPr>
            <a:xfrm>
              <a:off x="3441912" y="4049616"/>
              <a:ext cx="3096856" cy="10549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6875215" y="1266759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3"/>
            <p:cNvSpPr txBox="1"/>
            <p:nvPr/>
          </p:nvSpPr>
          <p:spPr>
            <a:xfrm>
              <a:off x="6875215" y="1266759"/>
              <a:ext cx="3096856" cy="1054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интереса к коммунистическим идеям в Западной Европе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6875215" y="2658188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3"/>
            <p:cNvSpPr txBox="1"/>
            <p:nvPr/>
          </p:nvSpPr>
          <p:spPr>
            <a:xfrm>
              <a:off x="6875215" y="2658188"/>
              <a:ext cx="3096856" cy="10549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6875215" y="4049616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3"/>
            <p:cNvSpPr txBox="1"/>
            <p:nvPr/>
          </p:nvSpPr>
          <p:spPr>
            <a:xfrm>
              <a:off x="6875215" y="4049616"/>
              <a:ext cx="3096856" cy="10549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3" name="Google Shape;343;p13"/>
          <p:cNvGrpSpPr/>
          <p:nvPr/>
        </p:nvGrpSpPr>
        <p:grpSpPr>
          <a:xfrm>
            <a:off x="1096023" y="4093907"/>
            <a:ext cx="9980682" cy="1099530"/>
            <a:chOff x="8609" y="2658188"/>
            <a:chExt cx="3096856" cy="1054982"/>
          </a:xfrm>
        </p:grpSpPr>
        <p:sp>
          <p:nvSpPr>
            <p:cNvPr id="344" name="Google Shape;344;p13"/>
            <p:cNvSpPr/>
            <p:nvPr/>
          </p:nvSpPr>
          <p:spPr>
            <a:xfrm>
              <a:off x="8609" y="2658188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3"/>
            <p:cNvSpPr txBox="1"/>
            <p:nvPr/>
          </p:nvSpPr>
          <p:spPr>
            <a:xfrm>
              <a:off x="8609" y="2658188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переоценка ценностей доминирующей западной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46" name="Google Shape;346;p13"/>
          <p:cNvGrpSpPr/>
          <p:nvPr/>
        </p:nvGrpSpPr>
        <p:grpSpPr>
          <a:xfrm>
            <a:off x="1104900" y="5442012"/>
            <a:ext cx="9980682" cy="1127051"/>
            <a:chOff x="8609" y="2658188"/>
            <a:chExt cx="3096856" cy="1054982"/>
          </a:xfrm>
        </p:grpSpPr>
        <p:sp>
          <p:nvSpPr>
            <p:cNvPr id="347" name="Google Shape;347;p13"/>
            <p:cNvSpPr/>
            <p:nvPr/>
          </p:nvSpPr>
          <p:spPr>
            <a:xfrm>
              <a:off x="8609" y="2658188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3"/>
            <p:cNvSpPr txBox="1"/>
            <p:nvPr/>
          </p:nvSpPr>
          <p:spPr>
            <a:xfrm>
              <a:off x="8609" y="2658188"/>
              <a:ext cx="3096856" cy="10549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Контркультура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особый вид субкультуры, заявляющий абсолютно противоположную, аль- тернативную систему ценностей, которая в корне противоречит ценностям доминирующей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Контркультура. Отличия субкультуры от контркультуры</a:t>
            </a:r>
            <a:endParaRPr/>
          </a:p>
        </p:txBody>
      </p:sp>
      <p:grpSp>
        <p:nvGrpSpPr>
          <p:cNvPr id="355" name="Google Shape;355;p14"/>
          <p:cNvGrpSpPr/>
          <p:nvPr/>
        </p:nvGrpSpPr>
        <p:grpSpPr>
          <a:xfrm>
            <a:off x="1110062" y="1804339"/>
            <a:ext cx="9970356" cy="4502369"/>
            <a:chOff x="5162" y="329222"/>
            <a:chExt cx="9970356" cy="4502369"/>
          </a:xfrm>
        </p:grpSpPr>
        <p:sp>
          <p:nvSpPr>
            <p:cNvPr id="356" name="Google Shape;356;p14"/>
            <p:cNvSpPr/>
            <p:nvPr/>
          </p:nvSpPr>
          <p:spPr>
            <a:xfrm>
              <a:off x="4990341" y="1051523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7" name="Google Shape;357;p14"/>
            <p:cNvSpPr/>
            <p:nvPr/>
          </p:nvSpPr>
          <p:spPr>
            <a:xfrm>
              <a:off x="4990341" y="1051523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8" name="Google Shape;358;p14"/>
            <p:cNvSpPr/>
            <p:nvPr/>
          </p:nvSpPr>
          <p:spPr>
            <a:xfrm>
              <a:off x="3687519" y="1051523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9" name="Google Shape;359;p14"/>
            <p:cNvSpPr/>
            <p:nvPr/>
          </p:nvSpPr>
          <p:spPr>
            <a:xfrm>
              <a:off x="1081875" y="1051523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0" name="Google Shape;360;p14"/>
            <p:cNvSpPr/>
            <p:nvPr/>
          </p:nvSpPr>
          <p:spPr>
            <a:xfrm>
              <a:off x="2202840" y="329222"/>
              <a:ext cx="5575001" cy="7223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4"/>
            <p:cNvSpPr txBox="1"/>
            <p:nvPr/>
          </p:nvSpPr>
          <p:spPr>
            <a:xfrm>
              <a:off x="2202840" y="329222"/>
              <a:ext cx="5575001" cy="7223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Движение хиппи – наиболее яркое выражение идей контркультуры в 1960-е гг.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2" name="Google Shape;362;p14"/>
            <p:cNvSpPr/>
            <p:nvPr/>
          </p:nvSpPr>
          <p:spPr>
            <a:xfrm>
              <a:off x="5162" y="1503743"/>
              <a:ext cx="2153424" cy="33278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4"/>
            <p:cNvSpPr txBox="1"/>
            <p:nvPr/>
          </p:nvSpPr>
          <p:spPr>
            <a:xfrm>
              <a:off x="5162" y="1503743"/>
              <a:ext cx="2153424" cy="33278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выражали нонкон- формистские прин- ципы, протестуя против старого ми- ра, где все должны были следовать нормам буржуазной морали и сложив- шегося образа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4" name="Google Shape;364;p14"/>
            <p:cNvSpPr/>
            <p:nvPr/>
          </p:nvSpPr>
          <p:spPr>
            <a:xfrm>
              <a:off x="2610806" y="1503743"/>
              <a:ext cx="2153424" cy="33278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4"/>
            <p:cNvSpPr txBox="1"/>
            <p:nvPr/>
          </p:nvSpPr>
          <p:spPr>
            <a:xfrm>
              <a:off x="2610806" y="1503743"/>
              <a:ext cx="2153424" cy="33278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пропагандировали возвращение к природной чистоте через любовь и стремление к миру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4"/>
            <p:cNvSpPr/>
            <p:nvPr/>
          </p:nvSpPr>
          <p:spPr>
            <a:xfrm>
              <a:off x="5216450" y="1503743"/>
              <a:ext cx="2153424" cy="33278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4"/>
            <p:cNvSpPr txBox="1"/>
            <p:nvPr/>
          </p:nvSpPr>
          <p:spPr>
            <a:xfrm>
              <a:off x="5216450" y="1503743"/>
              <a:ext cx="2153424" cy="33278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являлись сторонниками идеи о всеобщей свободе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7822094" y="1503743"/>
              <a:ext cx="2153424" cy="33258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4"/>
            <p:cNvSpPr txBox="1"/>
            <p:nvPr/>
          </p:nvSpPr>
          <p:spPr>
            <a:xfrm>
              <a:off x="7822094" y="1503743"/>
              <a:ext cx="2153424" cy="33258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были подвержены пагубным привыч- кам, употреблению наркотиков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Контркультура. Отличия субкультуры от контркультуры</a:t>
            </a:r>
            <a:endParaRPr/>
          </a:p>
        </p:txBody>
      </p:sp>
      <p:grpSp>
        <p:nvGrpSpPr>
          <p:cNvPr id="376" name="Google Shape;376;p15"/>
          <p:cNvGrpSpPr/>
          <p:nvPr/>
        </p:nvGrpSpPr>
        <p:grpSpPr>
          <a:xfrm>
            <a:off x="1510836" y="1447174"/>
            <a:ext cx="9168809" cy="5187204"/>
            <a:chOff x="405936" y="1551"/>
            <a:chExt cx="9168809" cy="5187204"/>
          </a:xfrm>
        </p:grpSpPr>
        <p:sp>
          <p:nvSpPr>
            <p:cNvPr id="377" name="Google Shape;377;p15"/>
            <p:cNvSpPr/>
            <p:nvPr/>
          </p:nvSpPr>
          <p:spPr>
            <a:xfrm>
              <a:off x="7414960" y="2779661"/>
              <a:ext cx="91440" cy="71254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5"/>
            <p:cNvSpPr/>
            <p:nvPr/>
          </p:nvSpPr>
          <p:spPr>
            <a:xfrm>
              <a:off x="4990341" y="969838"/>
              <a:ext cx="2470339" cy="7125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5"/>
            <p:cNvSpPr/>
            <p:nvPr/>
          </p:nvSpPr>
          <p:spPr>
            <a:xfrm>
              <a:off x="2474281" y="2779661"/>
              <a:ext cx="91440" cy="71254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0" name="Google Shape;380;p15"/>
            <p:cNvSpPr/>
            <p:nvPr/>
          </p:nvSpPr>
          <p:spPr>
            <a:xfrm>
              <a:off x="2520001" y="969838"/>
              <a:ext cx="2470339" cy="71254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15"/>
            <p:cNvSpPr/>
            <p:nvPr/>
          </p:nvSpPr>
          <p:spPr>
            <a:xfrm>
              <a:off x="2603437" y="1551"/>
              <a:ext cx="4773807" cy="9682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5"/>
            <p:cNvSpPr txBox="1"/>
            <p:nvPr/>
          </p:nvSpPr>
          <p:spPr>
            <a:xfrm>
              <a:off x="2603437" y="1551"/>
              <a:ext cx="4773807" cy="9682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Контркультура 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(содержание)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5"/>
            <p:cNvSpPr/>
            <p:nvPr/>
          </p:nvSpPr>
          <p:spPr>
            <a:xfrm>
              <a:off x="405936" y="1682387"/>
              <a:ext cx="4228130" cy="10972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5"/>
            <p:cNvSpPr txBox="1"/>
            <p:nvPr/>
          </p:nvSpPr>
          <p:spPr>
            <a:xfrm>
              <a:off x="405936" y="1682387"/>
              <a:ext cx="4228130" cy="10972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положительное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5"/>
            <p:cNvSpPr/>
            <p:nvPr/>
          </p:nvSpPr>
          <p:spPr>
            <a:xfrm>
              <a:off x="405936" y="3492210"/>
              <a:ext cx="4228130" cy="1696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5"/>
            <p:cNvSpPr txBox="1"/>
            <p:nvPr/>
          </p:nvSpPr>
          <p:spPr>
            <a:xfrm>
              <a:off x="405936" y="3492210"/>
              <a:ext cx="4228130" cy="1696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выражает протест против негативных явлений в обществе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5"/>
            <p:cNvSpPr/>
            <p:nvPr/>
          </p:nvSpPr>
          <p:spPr>
            <a:xfrm>
              <a:off x="5346615" y="1682387"/>
              <a:ext cx="4228130" cy="10972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5"/>
            <p:cNvSpPr txBox="1"/>
            <p:nvPr/>
          </p:nvSpPr>
          <p:spPr>
            <a:xfrm>
              <a:off x="5346615" y="1682387"/>
              <a:ext cx="4228130" cy="10972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отрицательное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15"/>
            <p:cNvSpPr/>
            <p:nvPr/>
          </p:nvSpPr>
          <p:spPr>
            <a:xfrm>
              <a:off x="5346615" y="3492210"/>
              <a:ext cx="4228130" cy="1696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5"/>
            <p:cNvSpPr txBox="1"/>
            <p:nvPr/>
          </p:nvSpPr>
          <p:spPr>
            <a:xfrm>
              <a:off x="5346615" y="3492210"/>
              <a:ext cx="4228130" cy="1696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уничтожает полезное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Контркультура. Отличия субкультуры от контркультуры</a:t>
            </a:r>
            <a:endParaRPr/>
          </a:p>
        </p:txBody>
      </p:sp>
      <p:grpSp>
        <p:nvGrpSpPr>
          <p:cNvPr id="397" name="Google Shape;397;p16"/>
          <p:cNvGrpSpPr/>
          <p:nvPr/>
        </p:nvGrpSpPr>
        <p:grpSpPr>
          <a:xfrm>
            <a:off x="1510836" y="1447174"/>
            <a:ext cx="9168809" cy="5187204"/>
            <a:chOff x="405936" y="1551"/>
            <a:chExt cx="9168809" cy="5187204"/>
          </a:xfrm>
        </p:grpSpPr>
        <p:sp>
          <p:nvSpPr>
            <p:cNvPr id="398" name="Google Shape;398;p16"/>
            <p:cNvSpPr/>
            <p:nvPr/>
          </p:nvSpPr>
          <p:spPr>
            <a:xfrm>
              <a:off x="7414960" y="2779661"/>
              <a:ext cx="91440" cy="71254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9" name="Google Shape;399;p16"/>
            <p:cNvSpPr/>
            <p:nvPr/>
          </p:nvSpPr>
          <p:spPr>
            <a:xfrm>
              <a:off x="4990341" y="969838"/>
              <a:ext cx="2470339" cy="7125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0" name="Google Shape;400;p16"/>
            <p:cNvSpPr/>
            <p:nvPr/>
          </p:nvSpPr>
          <p:spPr>
            <a:xfrm>
              <a:off x="2474281" y="2779661"/>
              <a:ext cx="91440" cy="71254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1" name="Google Shape;401;p16"/>
            <p:cNvSpPr/>
            <p:nvPr/>
          </p:nvSpPr>
          <p:spPr>
            <a:xfrm>
              <a:off x="2520001" y="969838"/>
              <a:ext cx="2470339" cy="71254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2" name="Google Shape;402;p16"/>
            <p:cNvSpPr/>
            <p:nvPr/>
          </p:nvSpPr>
          <p:spPr>
            <a:xfrm>
              <a:off x="2168002" y="1551"/>
              <a:ext cx="5644677" cy="9682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6"/>
            <p:cNvSpPr txBox="1"/>
            <p:nvPr/>
          </p:nvSpPr>
          <p:spPr>
            <a:xfrm>
              <a:off x="2168002" y="1551"/>
              <a:ext cx="5644677" cy="9682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Механизм адаптации контркультурной деятельности к доминирующей культуре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6"/>
            <p:cNvSpPr/>
            <p:nvPr/>
          </p:nvSpPr>
          <p:spPr>
            <a:xfrm>
              <a:off x="405936" y="1682387"/>
              <a:ext cx="4228130" cy="10972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6"/>
            <p:cNvSpPr txBox="1"/>
            <p:nvPr/>
          </p:nvSpPr>
          <p:spPr>
            <a:xfrm>
              <a:off x="405936" y="1682387"/>
              <a:ext cx="4228130" cy="10972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коммерциализация любой новой культуры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6" name="Google Shape;406;p16"/>
            <p:cNvSpPr/>
            <p:nvPr/>
          </p:nvSpPr>
          <p:spPr>
            <a:xfrm>
              <a:off x="405936" y="3492210"/>
              <a:ext cx="4228130" cy="1696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6"/>
            <p:cNvSpPr txBox="1"/>
            <p:nvPr/>
          </p:nvSpPr>
          <p:spPr>
            <a:xfrm>
              <a:off x="405936" y="3492210"/>
              <a:ext cx="4228130" cy="1696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выпуск на рынок музыки хиппи миллионными тиражами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6"/>
            <p:cNvSpPr/>
            <p:nvPr/>
          </p:nvSpPr>
          <p:spPr>
            <a:xfrm>
              <a:off x="5346615" y="1682387"/>
              <a:ext cx="4228130" cy="10972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6"/>
            <p:cNvSpPr txBox="1"/>
            <p:nvPr/>
          </p:nvSpPr>
          <p:spPr>
            <a:xfrm>
              <a:off x="5346615" y="1682387"/>
              <a:ext cx="4228130" cy="10972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превращение новой контркультуры в модную новинку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0" name="Google Shape;410;p16"/>
            <p:cNvSpPr/>
            <p:nvPr/>
          </p:nvSpPr>
          <p:spPr>
            <a:xfrm>
              <a:off x="5346615" y="3492210"/>
              <a:ext cx="4228130" cy="1696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6"/>
            <p:cNvSpPr txBox="1"/>
            <p:nvPr/>
          </p:nvSpPr>
          <p:spPr>
            <a:xfrm>
              <a:off x="5346615" y="3492210"/>
              <a:ext cx="4228130" cy="1696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популяризация джинсов, которые из рабочей одежды буквально превратились в мировую униформу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12" name="Google Shape;412;p16"/>
          <p:cNvSpPr txBox="1"/>
          <p:nvPr/>
        </p:nvSpPr>
        <p:spPr>
          <a:xfrm>
            <a:off x="5489947" y="4354286"/>
            <a:ext cx="1210589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примеры: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19" name="Google Shape;41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7998" y="1683944"/>
            <a:ext cx="3717584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20" name="Google Shape;420;p17"/>
          <p:cNvSpPr txBox="1"/>
          <p:nvPr>
            <p:ph idx="1" type="body"/>
          </p:nvPr>
        </p:nvSpPr>
        <p:spPr>
          <a:xfrm>
            <a:off x="1104899" y="1683945"/>
            <a:ext cx="6192545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9 класса. / Под ред. А.Н.Данилова. – Минск: Адука- цыя і выхаванне, 2019, §21.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субкультуры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молодёжных субкультур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Контркультура. Отличия субкультуры от контркультуры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субкультуры</a:t>
            </a:r>
            <a:endParaRPr/>
          </a:p>
        </p:txBody>
      </p:sp>
      <p:sp>
        <p:nvSpPr>
          <p:cNvPr id="140" name="Google Shape;140;p3"/>
          <p:cNvSpPr/>
          <p:nvPr/>
        </p:nvSpPr>
        <p:spPr>
          <a:xfrm>
            <a:off x="1104900" y="5667555"/>
            <a:ext cx="9980682" cy="83676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Доминирующая культура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общества – это культура, ценности которой преобладают в общес- тве, а следование им рассматривается как социальная и культурная норма.</a:t>
            </a:r>
            <a:endParaRPr/>
          </a:p>
        </p:txBody>
      </p:sp>
      <p:grpSp>
        <p:nvGrpSpPr>
          <p:cNvPr id="141" name="Google Shape;141;p3"/>
          <p:cNvGrpSpPr/>
          <p:nvPr/>
        </p:nvGrpSpPr>
        <p:grpSpPr>
          <a:xfrm>
            <a:off x="1105570" y="1659335"/>
            <a:ext cx="9979341" cy="3530703"/>
            <a:chOff x="670" y="184218"/>
            <a:chExt cx="9979341" cy="3530703"/>
          </a:xfrm>
        </p:grpSpPr>
        <p:sp>
          <p:nvSpPr>
            <p:cNvPr id="142" name="Google Shape;142;p3"/>
            <p:cNvSpPr/>
            <p:nvPr/>
          </p:nvSpPr>
          <p:spPr>
            <a:xfrm>
              <a:off x="4990341" y="1643186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4944621" y="1643186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1459638" y="1643186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3531372" y="18421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3531372" y="18421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670" y="225595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670" y="225595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Доминирующая культура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3531372" y="225595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3531372" y="225595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Субкультура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7062075" y="225595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7062075" y="225595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Контркультура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субкультуры</a:t>
            </a:r>
            <a:endParaRPr/>
          </a:p>
        </p:txBody>
      </p:sp>
      <p:sp>
        <p:nvSpPr>
          <p:cNvPr id="159" name="Google Shape;159;p4"/>
          <p:cNvSpPr/>
          <p:nvPr/>
        </p:nvSpPr>
        <p:spPr>
          <a:xfrm>
            <a:off x="1104900" y="1690778"/>
            <a:ext cx="9980682" cy="73324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Субкультура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(лат. </a:t>
            </a: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sub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«под» + </a:t>
            </a: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cultura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«культура») - это система норм и ценностей, отличающих отдельную группу людей от большинства общества.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0" name="Google Shape;160;p4"/>
          <p:cNvGrpSpPr/>
          <p:nvPr/>
        </p:nvGrpSpPr>
        <p:grpSpPr>
          <a:xfrm>
            <a:off x="1110062" y="2820838"/>
            <a:ext cx="9970356" cy="3433313"/>
            <a:chOff x="5162" y="232913"/>
            <a:chExt cx="9970356" cy="3433313"/>
          </a:xfrm>
        </p:grpSpPr>
        <p:sp>
          <p:nvSpPr>
            <p:cNvPr id="161" name="Google Shape;161;p4"/>
            <p:cNvSpPr/>
            <p:nvPr/>
          </p:nvSpPr>
          <p:spPr>
            <a:xfrm>
              <a:off x="4990341" y="130962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2" name="Google Shape;162;p4"/>
            <p:cNvSpPr/>
            <p:nvPr/>
          </p:nvSpPr>
          <p:spPr>
            <a:xfrm>
              <a:off x="4990341" y="130962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3" name="Google Shape;163;p4"/>
            <p:cNvSpPr/>
            <p:nvPr/>
          </p:nvSpPr>
          <p:spPr>
            <a:xfrm>
              <a:off x="3687519" y="130962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4" name="Google Shape;164;p4"/>
            <p:cNvSpPr/>
            <p:nvPr/>
          </p:nvSpPr>
          <p:spPr>
            <a:xfrm>
              <a:off x="1081875" y="130962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5" name="Google Shape;165;p4"/>
            <p:cNvSpPr/>
            <p:nvPr/>
          </p:nvSpPr>
          <p:spPr>
            <a:xfrm>
              <a:off x="3632359" y="232913"/>
              <a:ext cx="2715963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3632359" y="232913"/>
              <a:ext cx="2715963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Субкультура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4"/>
            <p:cNvSpPr/>
            <p:nvPr/>
          </p:nvSpPr>
          <p:spPr>
            <a:xfrm>
              <a:off x="5162" y="1761845"/>
              <a:ext cx="2153424" cy="19043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 txBox="1"/>
            <p:nvPr/>
          </p:nvSpPr>
          <p:spPr>
            <a:xfrm>
              <a:off x="5162" y="1761845"/>
              <a:ext cx="2153424" cy="190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этнических групп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" name="Google Shape;169;p4"/>
            <p:cNvSpPr/>
            <p:nvPr/>
          </p:nvSpPr>
          <p:spPr>
            <a:xfrm>
              <a:off x="2610806" y="1761845"/>
              <a:ext cx="2153424" cy="19043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"/>
            <p:cNvSpPr txBox="1"/>
            <p:nvPr/>
          </p:nvSpPr>
          <p:spPr>
            <a:xfrm>
              <a:off x="2610806" y="1761845"/>
              <a:ext cx="2153424" cy="190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профессиональных групп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1" name="Google Shape;171;p4"/>
            <p:cNvSpPr/>
            <p:nvPr/>
          </p:nvSpPr>
          <p:spPr>
            <a:xfrm>
              <a:off x="5216450" y="1761845"/>
              <a:ext cx="2153424" cy="19043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5216450" y="1761845"/>
              <a:ext cx="2153424" cy="190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демографических групп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3" name="Google Shape;173;p4"/>
            <p:cNvSpPr/>
            <p:nvPr/>
          </p:nvSpPr>
          <p:spPr>
            <a:xfrm>
              <a:off x="7822094" y="1761845"/>
              <a:ext cx="2153424" cy="19043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"/>
            <p:cNvSpPr txBox="1"/>
            <p:nvPr/>
          </p:nvSpPr>
          <p:spPr>
            <a:xfrm>
              <a:off x="7822094" y="1761845"/>
              <a:ext cx="2153424" cy="190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других групп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субкультуры</a:t>
            </a:r>
            <a:endParaRPr/>
          </a:p>
        </p:txBody>
      </p:sp>
      <p:grpSp>
        <p:nvGrpSpPr>
          <p:cNvPr id="181" name="Google Shape;181;p5"/>
          <p:cNvGrpSpPr/>
          <p:nvPr/>
        </p:nvGrpSpPr>
        <p:grpSpPr>
          <a:xfrm>
            <a:off x="1946835" y="1466758"/>
            <a:ext cx="8296810" cy="5140806"/>
            <a:chOff x="841935" y="268"/>
            <a:chExt cx="8296810" cy="5140806"/>
          </a:xfrm>
        </p:grpSpPr>
        <p:sp>
          <p:nvSpPr>
            <p:cNvPr id="182" name="Google Shape;182;p5"/>
            <p:cNvSpPr/>
            <p:nvPr/>
          </p:nvSpPr>
          <p:spPr>
            <a:xfrm>
              <a:off x="841935" y="268"/>
              <a:ext cx="3529387" cy="7090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862703" y="21036"/>
              <a:ext cx="3487851" cy="6675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Отличия субкультуры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1194874" y="709344"/>
              <a:ext cx="352938" cy="5318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5"/>
            <p:cNvSpPr/>
            <p:nvPr/>
          </p:nvSpPr>
          <p:spPr>
            <a:xfrm>
              <a:off x="1547812" y="886614"/>
              <a:ext cx="7590933" cy="7090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 txBox="1"/>
            <p:nvPr/>
          </p:nvSpPr>
          <p:spPr>
            <a:xfrm>
              <a:off x="1568580" y="907382"/>
              <a:ext cx="7549397" cy="6675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особая система ценностей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1194874" y="709344"/>
              <a:ext cx="352938" cy="1418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8" name="Google Shape;188;p5"/>
            <p:cNvSpPr/>
            <p:nvPr/>
          </p:nvSpPr>
          <p:spPr>
            <a:xfrm>
              <a:off x="1547812" y="1772960"/>
              <a:ext cx="7590933" cy="7090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1568580" y="1793728"/>
              <a:ext cx="7549397" cy="6675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особый язык (сленг)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1194874" y="709344"/>
              <a:ext cx="352938" cy="23044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5"/>
            <p:cNvSpPr/>
            <p:nvPr/>
          </p:nvSpPr>
          <p:spPr>
            <a:xfrm>
              <a:off x="1547812" y="2659306"/>
              <a:ext cx="7590933" cy="7090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1568580" y="2680074"/>
              <a:ext cx="7549397" cy="6675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особый образ жизни, манера поведения, одежда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1194874" y="709344"/>
              <a:ext cx="352938" cy="31908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5"/>
            <p:cNvSpPr/>
            <p:nvPr/>
          </p:nvSpPr>
          <p:spPr>
            <a:xfrm>
              <a:off x="1547812" y="3545652"/>
              <a:ext cx="7590933" cy="7090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5"/>
            <p:cNvSpPr txBox="1"/>
            <p:nvPr/>
          </p:nvSpPr>
          <p:spPr>
            <a:xfrm>
              <a:off x="1568580" y="3566420"/>
              <a:ext cx="7549397" cy="6675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восприятия мира (например, особый юмор)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1194874" y="709344"/>
              <a:ext cx="352938" cy="40771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5"/>
            <p:cNvSpPr/>
            <p:nvPr/>
          </p:nvSpPr>
          <p:spPr>
            <a:xfrm>
              <a:off x="1547812" y="4431998"/>
              <a:ext cx="7590933" cy="7090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5"/>
            <p:cNvSpPr txBox="1"/>
            <p:nvPr/>
          </p:nvSpPr>
          <p:spPr>
            <a:xfrm>
              <a:off x="1568580" y="4452766"/>
              <a:ext cx="7549397" cy="6675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особая художественная культура (например, музыка, литература)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субкультуры</a:t>
            </a:r>
            <a:endParaRPr/>
          </a:p>
        </p:txBody>
      </p:sp>
      <p:graphicFrame>
        <p:nvGraphicFramePr>
          <p:cNvPr id="205" name="Google Shape;205;p6"/>
          <p:cNvGraphicFramePr/>
          <p:nvPr/>
        </p:nvGraphicFramePr>
        <p:xfrm>
          <a:off x="896646" y="141214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{2189B868-705F-4DA3-8453-A7B2DB6250CC}</a:tableStyleId>
              </a:tblPr>
              <a:tblGrid>
                <a:gridCol w="448125"/>
                <a:gridCol w="7239925"/>
                <a:gridCol w="2698825"/>
              </a:tblGrid>
              <a:tr h="375525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взаимоотношений субкультуры с доминирующей культурой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46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AC7C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Характер взаимоотношений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AC7C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Примеры субкультур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AC7C4"/>
                    </a:solidFill>
                  </a:tcPr>
                </a:tc>
              </a:tr>
              <a:tr h="14035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Субкультура может быть лояльна по отношению к доминирующей культуре, проявляя себя как продолжение и развитие доминирую- щей системы ценностей. Между доминирующей культурой и суб- культурой устанавливаются партнёрские отношения, субкультуры активно присутствуют в пространстве доминирующей культуры.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Профессиональные, эт- нические, возрастные субкультуры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265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Субкультура может резко отрицать ценности доминирующей куль- туры, заявляя себя в качестве альтернативы существующим цен- ностям. Доминирующая культура всячески борется с формами про- явления такой субкультуры. 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Криминальные суб- культуры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265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Существуют субкультуры, которые обладают созвучным требова- ниям времени ценностным потенциалом, и сами постепенно стано- вятся элементами доминирующей культуры, изменяя прежнюю систему ценностей.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Движения в защиту прав женщин, экологи- ческие движения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06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традиционных культурах, как правило, существует запрет на лю- бую субкультуру.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субкультуры</a:t>
            </a:r>
            <a:endParaRPr/>
          </a:p>
        </p:txBody>
      </p:sp>
      <p:grpSp>
        <p:nvGrpSpPr>
          <p:cNvPr id="212" name="Google Shape;212;p7"/>
          <p:cNvGrpSpPr/>
          <p:nvPr/>
        </p:nvGrpSpPr>
        <p:grpSpPr>
          <a:xfrm>
            <a:off x="1113373" y="1534766"/>
            <a:ext cx="9963735" cy="5041514"/>
            <a:chOff x="8473" y="59649"/>
            <a:chExt cx="9963735" cy="5041514"/>
          </a:xfrm>
        </p:grpSpPr>
        <p:sp>
          <p:nvSpPr>
            <p:cNvPr id="213" name="Google Shape;213;p7"/>
            <p:cNvSpPr/>
            <p:nvPr/>
          </p:nvSpPr>
          <p:spPr>
            <a:xfrm>
              <a:off x="7605376" y="2804523"/>
              <a:ext cx="91440" cy="67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000000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214" name="Google Shape;214;p7"/>
            <p:cNvSpPr/>
            <p:nvPr/>
          </p:nvSpPr>
          <p:spPr>
            <a:xfrm>
              <a:off x="4990341" y="1086441"/>
              <a:ext cx="2660755" cy="6792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7"/>
            <p:cNvSpPr/>
            <p:nvPr/>
          </p:nvSpPr>
          <p:spPr>
            <a:xfrm>
              <a:off x="2329585" y="1086441"/>
              <a:ext cx="2660755" cy="67928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7"/>
            <p:cNvSpPr/>
            <p:nvPr/>
          </p:nvSpPr>
          <p:spPr>
            <a:xfrm>
              <a:off x="442473" y="59649"/>
              <a:ext cx="9095734" cy="10267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7"/>
            <p:cNvSpPr txBox="1"/>
            <p:nvPr/>
          </p:nvSpPr>
          <p:spPr>
            <a:xfrm>
              <a:off x="442473" y="59649"/>
              <a:ext cx="9095734" cy="10267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Взаимоотношения субкультуры с доминирующей культурой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7"/>
            <p:cNvSpPr/>
            <p:nvPr/>
          </p:nvSpPr>
          <p:spPr>
            <a:xfrm>
              <a:off x="8473" y="1765730"/>
              <a:ext cx="4642223" cy="10387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7"/>
            <p:cNvSpPr txBox="1"/>
            <p:nvPr/>
          </p:nvSpPr>
          <p:spPr>
            <a:xfrm>
              <a:off x="8473" y="1765730"/>
              <a:ext cx="4642223" cy="10387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партнёрство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7"/>
            <p:cNvSpPr/>
            <p:nvPr/>
          </p:nvSpPr>
          <p:spPr>
            <a:xfrm>
              <a:off x="5329985" y="1765730"/>
              <a:ext cx="4642223" cy="10387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7"/>
            <p:cNvSpPr txBox="1"/>
            <p:nvPr/>
          </p:nvSpPr>
          <p:spPr>
            <a:xfrm>
              <a:off x="5329985" y="1765730"/>
              <a:ext cx="4642223" cy="10387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противодействие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7"/>
            <p:cNvSpPr/>
            <p:nvPr/>
          </p:nvSpPr>
          <p:spPr>
            <a:xfrm>
              <a:off x="5329985" y="3483811"/>
              <a:ext cx="4642223" cy="161735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7"/>
            <p:cNvSpPr txBox="1"/>
            <p:nvPr/>
          </p:nvSpPr>
          <p:spPr>
            <a:xfrm>
              <a:off x="5329985" y="3483811"/>
              <a:ext cx="4642223" cy="16173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Контркультура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культура, которая заявляет абсолютно противоположную, альтернативную систему ценностей, в корне противоречащую ценностям доминирующей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молодёжных субкультур</a:t>
            </a:r>
            <a:endParaRPr/>
          </a:p>
        </p:txBody>
      </p:sp>
      <p:grpSp>
        <p:nvGrpSpPr>
          <p:cNvPr id="230" name="Google Shape;230;p8"/>
          <p:cNvGrpSpPr/>
          <p:nvPr/>
        </p:nvGrpSpPr>
        <p:grpSpPr>
          <a:xfrm>
            <a:off x="1105570" y="2290172"/>
            <a:ext cx="9979341" cy="3530703"/>
            <a:chOff x="670" y="815055"/>
            <a:chExt cx="9979341" cy="3530703"/>
          </a:xfrm>
        </p:grpSpPr>
        <p:sp>
          <p:nvSpPr>
            <p:cNvPr id="231" name="Google Shape;231;p8"/>
            <p:cNvSpPr/>
            <p:nvPr/>
          </p:nvSpPr>
          <p:spPr>
            <a:xfrm>
              <a:off x="4990341" y="2274023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8"/>
            <p:cNvSpPr/>
            <p:nvPr/>
          </p:nvSpPr>
          <p:spPr>
            <a:xfrm>
              <a:off x="4944621" y="2274023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8"/>
            <p:cNvSpPr/>
            <p:nvPr/>
          </p:nvSpPr>
          <p:spPr>
            <a:xfrm>
              <a:off x="1459638" y="2274023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8"/>
            <p:cNvSpPr/>
            <p:nvPr/>
          </p:nvSpPr>
          <p:spPr>
            <a:xfrm>
              <a:off x="887839" y="815055"/>
              <a:ext cx="8205003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8"/>
            <p:cNvSpPr txBox="1"/>
            <p:nvPr/>
          </p:nvSpPr>
          <p:spPr>
            <a:xfrm>
              <a:off x="887839" y="815055"/>
              <a:ext cx="8205003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Молодёжная субкультура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культура молодого поколения, характеризую- щаяся общностью стиля жизни, манер поведения, групповых норм и стереотипов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8"/>
            <p:cNvSpPr/>
            <p:nvPr/>
          </p:nvSpPr>
          <p:spPr>
            <a:xfrm>
              <a:off x="670" y="2886790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8"/>
            <p:cNvSpPr txBox="1"/>
            <p:nvPr/>
          </p:nvSpPr>
          <p:spPr>
            <a:xfrm>
              <a:off x="670" y="2886790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начала возникать во второй половине ХХ в.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8"/>
            <p:cNvSpPr/>
            <p:nvPr/>
          </p:nvSpPr>
          <p:spPr>
            <a:xfrm>
              <a:off x="3531372" y="2886790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8"/>
            <p:cNvSpPr txBox="1"/>
            <p:nvPr/>
          </p:nvSpPr>
          <p:spPr>
            <a:xfrm>
              <a:off x="3531372" y="2886790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отражала происходящие в обществе перемены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8"/>
            <p:cNvSpPr/>
            <p:nvPr/>
          </p:nvSpPr>
          <p:spPr>
            <a:xfrm>
              <a:off x="7062075" y="2886790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8"/>
            <p:cNvSpPr txBox="1"/>
            <p:nvPr/>
          </p:nvSpPr>
          <p:spPr>
            <a:xfrm>
              <a:off x="7062075" y="2886790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процесс возникновения совпал с научно- технической революцией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молодёжных субкультур</a:t>
            </a:r>
            <a:endParaRPr/>
          </a:p>
        </p:txBody>
      </p:sp>
      <p:graphicFrame>
        <p:nvGraphicFramePr>
          <p:cNvPr id="248" name="Google Shape;248;p9"/>
          <p:cNvGraphicFramePr/>
          <p:nvPr/>
        </p:nvGraphicFramePr>
        <p:xfrm>
          <a:off x="895679" y="132926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{2189B868-705F-4DA3-8453-A7B2DB6250CC}</a:tableStyleId>
              </a:tblPr>
              <a:tblGrid>
                <a:gridCol w="1998450"/>
                <a:gridCol w="84006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Факторы возникновения молодёжных субкультур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 row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Социально-пси- хологические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Стремление обозначить собственную позицию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Критическое переосмысление авторитета взрослых обществ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-182563" lvl="0" marL="182563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Стремление к проявлению собственной индивидуальности (быть не как все)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Поиск взаимопонимания и поддержки среди сверстников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row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Познавательные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2563" lvl="0" marL="182563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Молодёжь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является самым обучаемым и оперативно реагирующим потреби- телем информации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-182563" lvl="0" marL="182563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Формирование критического мышления на основе рационального осмысле- ния происходящего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-182563" lvl="0" marL="182563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Затруднения в принятии ответственного,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взвешенного решения по поводу происходящего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-182563" lvl="0" marL="182563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Неполная сформированность знаний и умений пользоваться своим разумом, социальной ответственности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Раздробленность, разобщённость современного общества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-182563" lvl="0" marL="182563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Неспособность доминирующей культуры предложить неформальную, прив- лекательную для молодёжи систему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ценностей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04.11.2023</vt:lpwstr>
  </property>
</Properties>
</file>