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33" roundtripDataSignature="AMtx7mjiFKw1mHvhO6RkneRPrDfNB+Bd7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71985D49-438F-4F21-8CD2-42742D57F319}">
  <a:tblStyle styleId="{71985D49-438F-4F21-8CD2-42742D57F319}" styleName="Table_0">
    <a:wholeTbl>
      <a:tcTxStyle b="off" i="off">
        <a:font>
          <a:latin typeface="Euphemia"/>
          <a:ea typeface="Euphemia"/>
          <a:cs typeface="Euphemia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8E8"/>
          </a:solidFill>
        </a:fill>
      </a:tcStyle>
    </a:wholeTbl>
    <a:band1H>
      <a:tcTxStyle/>
      <a:tcStyle>
        <a:fill>
          <a:solidFill>
            <a:srgbClr val="CFCECD"/>
          </a:solidFill>
        </a:fill>
      </a:tcStyle>
    </a:band1H>
    <a:band2H>
      <a:tcTxStyle/>
    </a:band2H>
    <a:band1V>
      <a:tcTxStyle/>
      <a:tcStyle>
        <a:fill>
          <a:solidFill>
            <a:srgbClr val="CFCECD"/>
          </a:solidFill>
        </a:fill>
      </a:tcStyle>
    </a:band1V>
    <a:band2V>
      <a:tcTxStyle/>
    </a:band2V>
    <a:la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customschemas.google.com/relationships/presentationmetadata" Target="metadata"/><Relationship Id="rId10" Type="http://schemas.openxmlformats.org/officeDocument/2006/relationships/slide" Target="slides/slide4.xml"/><Relationship Id="rId32" Type="http://schemas.openxmlformats.org/officeDocument/2006/relationships/slide" Target="slides/slide26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118" name="Google Shape;11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0" name="Google Shape;280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1" name="Google Shape;281;p1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7" name="Google Shape;307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8" name="Google Shape;308;p1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4" name="Google Shape;314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5" name="Google Shape;315;p1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5" name="Google Shape;335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6" name="Google Shape;336;p1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9" name="Google Shape;379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0" name="Google Shape;380;p1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9" name="Google Shape;409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0" name="Google Shape;410;p1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0" name="Google Shape;420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1" name="Google Shape;421;p1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5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7" name="Google Shape;447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8" name="Google Shape;448;p1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6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68" name="Google Shape;468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9" name="Google Shape;469;p1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6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8" name="Google Shape;488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9" name="Google Shape;489;p1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p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11" name="Google Shape;511;p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2" name="Google Shape;512;p2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0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Google Shape;551;p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52" name="Google Shape;552;p2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3" name="Google Shape;553;p2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1" name="Shape 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Google Shape;572;p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73" name="Google Shape;573;p2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4" name="Google Shape;574;p2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8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Google Shape;579;p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80" name="Google Shape;580;p2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1" name="Google Shape;581;p2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9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01" name="Google Shape;601;p2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2" name="Google Shape;602;p2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9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p2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31" name="Google Shape;631;p2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2" name="Google Shape;632;p2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2" name="Shape 6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Google Shape;663;p2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64" name="Google Shape;664;p2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5" name="Google Shape;665;p2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" name="Google Shape;136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9" name="Google Shape;159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6" name="Google Shape;166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3" name="Google Shape;173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5" name="Google Shape;225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6" name="Google Shape;226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2" name="Google Shape;232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Google Shape;233;p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3" name="Google Shape;253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4" name="Google Shape;254;p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 с рисунком" showMasterSp="0">
  <p:cSld name="Титульный слайд с рисунком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28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20" name="Google Shape;20;p28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" name="Google Shape;21;p28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2" name="Google Shape;22;p28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23" name="Google Shape;23;p28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" name="Google Shape;24;p28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5" name="Google Shape;25;p28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28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28"/>
          <p:cNvSpPr txBox="1"/>
          <p:nvPr>
            <p:ph type="ctrTitle"/>
          </p:nvPr>
        </p:nvSpPr>
        <p:spPr>
          <a:xfrm>
            <a:off x="1104900" y="2292094"/>
            <a:ext cx="573405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8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sp>
      <p:sp>
        <p:nvSpPr>
          <p:cNvPr id="29" name="Google Shape;29;p28"/>
          <p:cNvSpPr txBox="1"/>
          <p:nvPr>
            <p:ph idx="1" type="subTitle"/>
          </p:nvPr>
        </p:nvSpPr>
        <p:spPr>
          <a:xfrm>
            <a:off x="1104900" y="4511784"/>
            <a:ext cx="5734050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30" name="Google Shape;30;p28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37"/>
          <p:cNvSpPr txBox="1"/>
          <p:nvPr>
            <p:ph idx="1" type="body"/>
          </p:nvPr>
        </p:nvSpPr>
        <p:spPr>
          <a:xfrm>
            <a:off x="5641848" y="1600199"/>
            <a:ext cx="5445252" cy="4572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  <a:defRPr sz="2000"/>
            </a:lvl1pPr>
            <a:lvl2pPr indent="-3302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2pPr>
            <a:lvl3pPr indent="-3302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9pPr>
          </a:lstStyle>
          <a:p/>
        </p:txBody>
      </p:sp>
      <p:sp>
        <p:nvSpPr>
          <p:cNvPr id="96" name="Google Shape;96;p37"/>
          <p:cNvSpPr txBox="1"/>
          <p:nvPr>
            <p:ph idx="2" type="body"/>
          </p:nvPr>
        </p:nvSpPr>
        <p:spPr>
          <a:xfrm>
            <a:off x="1104900" y="1600200"/>
            <a:ext cx="4384548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7" name="Google Shape;97;p3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3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3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38"/>
          <p:cNvSpPr txBox="1"/>
          <p:nvPr>
            <p:ph idx="1" type="body"/>
          </p:nvPr>
        </p:nvSpPr>
        <p:spPr>
          <a:xfrm rot="5400000">
            <a:off x="3810000" y="-1104900"/>
            <a:ext cx="4572000" cy="99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3" name="Google Shape;103;p3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3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3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9"/>
          <p:cNvSpPr txBox="1"/>
          <p:nvPr>
            <p:ph type="title"/>
          </p:nvPr>
        </p:nvSpPr>
        <p:spPr>
          <a:xfrm rot="5400000">
            <a:off x="7323931" y="2413794"/>
            <a:ext cx="5811838" cy="17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39"/>
          <p:cNvSpPr txBox="1"/>
          <p:nvPr>
            <p:ph idx="1" type="body"/>
          </p:nvPr>
        </p:nvSpPr>
        <p:spPr>
          <a:xfrm rot="5400000">
            <a:off x="2248429" y="-778404"/>
            <a:ext cx="5811838" cy="80988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9" name="Google Shape;109;p3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3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3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12" name="Google Shape;112;p39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113" name="Google Shape;113;p39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4" name="Google Shape;114;p39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29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34" name="Google Shape;34;p2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3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3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3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3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31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4654671" y="1600199"/>
            <a:ext cx="6430912" cy="4572001"/>
          </a:xfrm>
          <a:prstGeom prst="rect">
            <a:avLst/>
          </a:prstGeom>
          <a:noFill/>
          <a:ln>
            <a:noFill/>
          </a:ln>
        </p:spPr>
      </p:sp>
      <p:sp>
        <p:nvSpPr>
          <p:cNvPr id="45" name="Google Shape;45;p31"/>
          <p:cNvSpPr txBox="1"/>
          <p:nvPr>
            <p:ph idx="1" type="body"/>
          </p:nvPr>
        </p:nvSpPr>
        <p:spPr>
          <a:xfrm>
            <a:off x="1104900" y="1600200"/>
            <a:ext cx="3396996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46" name="Google Shape;46;p3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3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3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32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32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32"/>
          <p:cNvSpPr txBox="1"/>
          <p:nvPr>
            <p:ph type="ctrTitle"/>
          </p:nvPr>
        </p:nvSpPr>
        <p:spPr>
          <a:xfrm>
            <a:off x="1104900" y="2292094"/>
            <a:ext cx="1009650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32"/>
          <p:cNvSpPr txBox="1"/>
          <p:nvPr>
            <p:ph idx="1" type="subTitle"/>
          </p:nvPr>
        </p:nvSpPr>
        <p:spPr>
          <a:xfrm>
            <a:off x="1104898" y="4511784"/>
            <a:ext cx="10096501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54" name="Google Shape;54;p3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3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3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57" name="Google Shape;57;p32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oogle Shape;59;p33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60" name="Google Shape;60;p33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61" name="Google Shape;61;p33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2" name="Google Shape;62;p33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63" name="Google Shape;63;p33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4" name="Google Shape;64;p33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65" name="Google Shape;65;p33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6" name="Google Shape;66;p33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</p:grpSp>
      <p:sp>
        <p:nvSpPr>
          <p:cNvPr id="67" name="Google Shape;67;p33"/>
          <p:cNvSpPr txBox="1"/>
          <p:nvPr>
            <p:ph type="title"/>
          </p:nvPr>
        </p:nvSpPr>
        <p:spPr>
          <a:xfrm>
            <a:off x="1104899" y="2971806"/>
            <a:ext cx="10071099" cy="1684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33"/>
          <p:cNvSpPr txBox="1"/>
          <p:nvPr>
            <p:ph idx="1" type="body"/>
          </p:nvPr>
        </p:nvSpPr>
        <p:spPr>
          <a:xfrm>
            <a:off x="1104899" y="4655956"/>
            <a:ext cx="10071099" cy="50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2000"/>
              <a:buNone/>
              <a:defRPr sz="2000">
                <a:solidFill>
                  <a:srgbClr val="96939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800"/>
              <a:buNone/>
              <a:defRPr sz="1800">
                <a:solidFill>
                  <a:srgbClr val="96939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9pPr>
          </a:lstStyle>
          <a:p/>
        </p:txBody>
      </p:sp>
      <p:sp>
        <p:nvSpPr>
          <p:cNvPr id="69" name="Google Shape;69;p3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3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3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72" name="Google Shape;72;p33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83188" cy="2971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типа объектов" type="twoObj">
  <p:cSld name="TWO_OBJECTS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3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34"/>
          <p:cNvSpPr txBox="1"/>
          <p:nvPr>
            <p:ph idx="1" type="body"/>
          </p:nvPr>
        </p:nvSpPr>
        <p:spPr>
          <a:xfrm>
            <a:off x="11049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9pPr>
          </a:lstStyle>
          <a:p/>
        </p:txBody>
      </p:sp>
      <p:sp>
        <p:nvSpPr>
          <p:cNvPr id="76" name="Google Shape;76;p34"/>
          <p:cNvSpPr txBox="1"/>
          <p:nvPr>
            <p:ph idx="2" type="body"/>
          </p:nvPr>
        </p:nvSpPr>
        <p:spPr>
          <a:xfrm>
            <a:off x="61722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7" name="Google Shape;77;p3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3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3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3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35"/>
          <p:cNvSpPr txBox="1"/>
          <p:nvPr>
            <p:ph idx="1" type="body"/>
          </p:nvPr>
        </p:nvSpPr>
        <p:spPr>
          <a:xfrm>
            <a:off x="110490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3" name="Google Shape;83;p35"/>
          <p:cNvSpPr txBox="1"/>
          <p:nvPr>
            <p:ph idx="2" type="body"/>
          </p:nvPr>
        </p:nvSpPr>
        <p:spPr>
          <a:xfrm>
            <a:off x="110490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4" name="Google Shape;84;p35"/>
          <p:cNvSpPr txBox="1"/>
          <p:nvPr>
            <p:ph idx="3" type="body"/>
          </p:nvPr>
        </p:nvSpPr>
        <p:spPr>
          <a:xfrm>
            <a:off x="616611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5" name="Google Shape;85;p35"/>
          <p:cNvSpPr txBox="1"/>
          <p:nvPr>
            <p:ph idx="4" type="body"/>
          </p:nvPr>
        </p:nvSpPr>
        <p:spPr>
          <a:xfrm>
            <a:off x="616611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6" name="Google Shape;86;p3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3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3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showMasterSp="0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3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3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27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2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5" name="Google Shape;15;p27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6" name="Google Shape;16;p27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7" name="Google Shape;17;p27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jpg"/><Relationship Id="rId4" Type="http://schemas.openxmlformats.org/officeDocument/2006/relationships/image" Target="../media/image5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8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6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/>
          <p:nvPr>
            <p:ph type="ctrTitle"/>
          </p:nvPr>
        </p:nvSpPr>
        <p:spPr>
          <a:xfrm>
            <a:off x="1104900" y="2592151"/>
            <a:ext cx="5734050" cy="9964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mbria"/>
              <a:buNone/>
            </a:pPr>
            <a:r>
              <a:rPr b="1" lang="ru-RU" sz="4800" cap="none">
                <a:latin typeface="Cambria"/>
                <a:ea typeface="Cambria"/>
                <a:cs typeface="Cambria"/>
                <a:sym typeface="Cambria"/>
              </a:rPr>
              <a:t>Деятельностная сущность человека</a:t>
            </a:r>
            <a:endParaRPr b="1" sz="4800" cap="none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1" name="Google Shape;121;p1" title="Открытая книга на столе, размытые книги на заднем плане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pic>
      <p:sp>
        <p:nvSpPr>
          <p:cNvPr id="122" name="Google Shape;122;p1"/>
          <p:cNvSpPr txBox="1"/>
          <p:nvPr>
            <p:ph idx="1" type="subTitle"/>
          </p:nvPr>
        </p:nvSpPr>
        <p:spPr>
          <a:xfrm>
            <a:off x="1104900" y="3768695"/>
            <a:ext cx="5734050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Обществоведение (подготовительный курс)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1937442" y="724277"/>
            <a:ext cx="489236" cy="70788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6</a:t>
            </a:r>
            <a:endParaRPr b="1" sz="40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4" name="Google Shape;124;p1"/>
          <p:cNvSpPr txBox="1"/>
          <p:nvPr/>
        </p:nvSpPr>
        <p:spPr>
          <a:xfrm>
            <a:off x="6457950" y="5869803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5" name="Google Shape;125;p1"/>
          <p:cNvSpPr txBox="1"/>
          <p:nvPr/>
        </p:nvSpPr>
        <p:spPr>
          <a:xfrm>
            <a:off x="3144382" y="6449225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2024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6" name="Google Shape;126;p1"/>
          <p:cNvPicPr preferRelativeResize="0"/>
          <p:nvPr/>
        </p:nvPicPr>
        <p:blipFill rotWithShape="1">
          <a:blip r:embed="rId4">
            <a:alphaModFix/>
          </a:blip>
          <a:srcRect b="0" l="13442" r="13513" t="0"/>
          <a:stretch/>
        </p:blipFill>
        <p:spPr>
          <a:xfrm>
            <a:off x="6981645" y="1307516"/>
            <a:ext cx="5210355" cy="42086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Структура деятельности</a:t>
            </a:r>
            <a:endParaRPr/>
          </a:p>
        </p:txBody>
      </p:sp>
      <p:grpSp>
        <p:nvGrpSpPr>
          <p:cNvPr id="284" name="Google Shape;284;p10"/>
          <p:cNvGrpSpPr/>
          <p:nvPr/>
        </p:nvGrpSpPr>
        <p:grpSpPr>
          <a:xfrm>
            <a:off x="4443241" y="1966827"/>
            <a:ext cx="5572028" cy="4416714"/>
            <a:chOff x="1070313" y="215665"/>
            <a:chExt cx="5572028" cy="4416714"/>
          </a:xfrm>
        </p:grpSpPr>
        <p:sp>
          <p:nvSpPr>
            <p:cNvPr id="285" name="Google Shape;285;p10"/>
            <p:cNvSpPr/>
            <p:nvPr/>
          </p:nvSpPr>
          <p:spPr>
            <a:xfrm>
              <a:off x="1991440" y="2424022"/>
              <a:ext cx="604260" cy="172711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60000" y="0"/>
                  </a:lnTo>
                  <a:lnTo>
                    <a:pt x="6000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" name="Google Shape;286;p10"/>
            <p:cNvSpPr txBox="1"/>
            <p:nvPr/>
          </p:nvSpPr>
          <p:spPr>
            <a:xfrm>
              <a:off x="2247826" y="3241836"/>
              <a:ext cx="91488" cy="914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" name="Google Shape;287;p10"/>
            <p:cNvSpPr/>
            <p:nvPr/>
          </p:nvSpPr>
          <p:spPr>
            <a:xfrm>
              <a:off x="1991440" y="2424022"/>
              <a:ext cx="604260" cy="57570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60000" y="0"/>
                  </a:lnTo>
                  <a:lnTo>
                    <a:pt x="6000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8" name="Google Shape;288;p10"/>
            <p:cNvSpPr txBox="1"/>
            <p:nvPr/>
          </p:nvSpPr>
          <p:spPr>
            <a:xfrm>
              <a:off x="2272705" y="2691010"/>
              <a:ext cx="41730" cy="4173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9" name="Google Shape;289;p10"/>
            <p:cNvSpPr/>
            <p:nvPr/>
          </p:nvSpPr>
          <p:spPr>
            <a:xfrm>
              <a:off x="1991440" y="1848317"/>
              <a:ext cx="604260" cy="575705"/>
            </a:xfrm>
            <a:custGeom>
              <a:rect b="b" l="l" r="r" t="t"/>
              <a:pathLst>
                <a:path extrusionOk="0" h="120000" w="120000">
                  <a:moveTo>
                    <a:pt x="0" y="120000"/>
                  </a:moveTo>
                  <a:lnTo>
                    <a:pt x="60000" y="120000"/>
                  </a:lnTo>
                  <a:lnTo>
                    <a:pt x="60000" y="0"/>
                  </a:lnTo>
                  <a:lnTo>
                    <a:pt x="120000" y="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" name="Google Shape;290;p10"/>
            <p:cNvSpPr txBox="1"/>
            <p:nvPr/>
          </p:nvSpPr>
          <p:spPr>
            <a:xfrm>
              <a:off x="2272705" y="2115304"/>
              <a:ext cx="41730" cy="4173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" name="Google Shape;291;p10"/>
            <p:cNvSpPr/>
            <p:nvPr/>
          </p:nvSpPr>
          <p:spPr>
            <a:xfrm>
              <a:off x="1991440" y="696906"/>
              <a:ext cx="604260" cy="1727116"/>
            </a:xfrm>
            <a:custGeom>
              <a:rect b="b" l="l" r="r" t="t"/>
              <a:pathLst>
                <a:path extrusionOk="0" h="120000" w="120000">
                  <a:moveTo>
                    <a:pt x="0" y="120000"/>
                  </a:moveTo>
                  <a:lnTo>
                    <a:pt x="60000" y="120000"/>
                  </a:lnTo>
                  <a:lnTo>
                    <a:pt x="60000" y="0"/>
                  </a:lnTo>
                  <a:lnTo>
                    <a:pt x="120000" y="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2" name="Google Shape;292;p10"/>
            <p:cNvSpPr txBox="1"/>
            <p:nvPr/>
          </p:nvSpPr>
          <p:spPr>
            <a:xfrm>
              <a:off x="2247826" y="1514720"/>
              <a:ext cx="91488" cy="914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" name="Google Shape;293;p10"/>
            <p:cNvSpPr/>
            <p:nvPr/>
          </p:nvSpPr>
          <p:spPr>
            <a:xfrm rot="-5400000">
              <a:off x="-677480" y="1963458"/>
              <a:ext cx="4416714" cy="92112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" name="Google Shape;294;p10"/>
            <p:cNvSpPr txBox="1"/>
            <p:nvPr/>
          </p:nvSpPr>
          <p:spPr>
            <a:xfrm rot="-5400000">
              <a:off x="-677480" y="1963458"/>
              <a:ext cx="4416714" cy="92112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Виды действий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5" name="Google Shape;295;p10"/>
            <p:cNvSpPr/>
            <p:nvPr/>
          </p:nvSpPr>
          <p:spPr>
            <a:xfrm>
              <a:off x="2595701" y="236342"/>
              <a:ext cx="4046640" cy="92112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" name="Google Shape;296;p10"/>
            <p:cNvSpPr txBox="1"/>
            <p:nvPr/>
          </p:nvSpPr>
          <p:spPr>
            <a:xfrm>
              <a:off x="2595701" y="236342"/>
              <a:ext cx="4046640" cy="92112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целерациональное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7" name="Google Shape;297;p10"/>
            <p:cNvSpPr/>
            <p:nvPr/>
          </p:nvSpPr>
          <p:spPr>
            <a:xfrm>
              <a:off x="2595701" y="1387752"/>
              <a:ext cx="4046640" cy="92112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" name="Google Shape;298;p10"/>
            <p:cNvSpPr txBox="1"/>
            <p:nvPr/>
          </p:nvSpPr>
          <p:spPr>
            <a:xfrm>
              <a:off x="2595701" y="1387752"/>
              <a:ext cx="4046640" cy="92112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ценностно-рациональное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9" name="Google Shape;299;p10"/>
            <p:cNvSpPr/>
            <p:nvPr/>
          </p:nvSpPr>
          <p:spPr>
            <a:xfrm>
              <a:off x="2595701" y="2539163"/>
              <a:ext cx="4046640" cy="92112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" name="Google Shape;300;p10"/>
            <p:cNvSpPr txBox="1"/>
            <p:nvPr/>
          </p:nvSpPr>
          <p:spPr>
            <a:xfrm>
              <a:off x="2595701" y="2539163"/>
              <a:ext cx="4046640" cy="92112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традиционное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1" name="Google Shape;301;p10"/>
            <p:cNvSpPr/>
            <p:nvPr/>
          </p:nvSpPr>
          <p:spPr>
            <a:xfrm>
              <a:off x="2595701" y="3690574"/>
              <a:ext cx="4046640" cy="92112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" name="Google Shape;302;p10"/>
            <p:cNvSpPr txBox="1"/>
            <p:nvPr/>
          </p:nvSpPr>
          <p:spPr>
            <a:xfrm>
              <a:off x="2595701" y="3690574"/>
              <a:ext cx="4046640" cy="92112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аффективное (эмоциональное)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id="303" name="Google Shape;303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04900" y="1751162"/>
            <a:ext cx="2975393" cy="3967191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304" name="Google Shape;304;p10"/>
          <p:cNvSpPr txBox="1"/>
          <p:nvPr/>
        </p:nvSpPr>
        <p:spPr>
          <a:xfrm>
            <a:off x="1104900" y="5809715"/>
            <a:ext cx="2975400" cy="585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Макс Вебер, немецкий социолог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1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Структура деятельности</a:t>
            </a:r>
            <a:endParaRPr/>
          </a:p>
        </p:txBody>
      </p:sp>
      <p:graphicFrame>
        <p:nvGraphicFramePr>
          <p:cNvPr id="311" name="Google Shape;311;p11"/>
          <p:cNvGraphicFramePr/>
          <p:nvPr/>
        </p:nvGraphicFramePr>
        <p:xfrm>
          <a:off x="1104900" y="1694451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{71985D49-438F-4F21-8CD2-42742D57F319}</a:tableStyleId>
              </a:tblPr>
              <a:tblGrid>
                <a:gridCol w="3337700"/>
                <a:gridCol w="6642975"/>
              </a:tblGrid>
              <a:tr h="56377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Виды действий (по М.Веберу)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9107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Целерациональное дейст- вие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Ориентировано на достижение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рационально выбранной цели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1907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Ценностно-рациональное действие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Основывается на личных убеждениях о долге, чести, досто- инстве, совести и иных социальных ценностях, понимаемых в качестве главного ориентира определённого поступка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9107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Традиционное действие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Основано на силе привычки и совершается, как правило, без должного осмысления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1907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Аффективное (эмоциональ- ное) действие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Обусловлено эмоциональным состоянием индивидуума, ко- торый, как правило, не отдаёт себе отчёта в собственных дей- ствиях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1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Структура деятельности</a:t>
            </a:r>
            <a:endParaRPr/>
          </a:p>
        </p:txBody>
      </p:sp>
      <p:grpSp>
        <p:nvGrpSpPr>
          <p:cNvPr id="318" name="Google Shape;318;p12"/>
          <p:cNvGrpSpPr/>
          <p:nvPr/>
        </p:nvGrpSpPr>
        <p:grpSpPr>
          <a:xfrm>
            <a:off x="1108462" y="1671633"/>
            <a:ext cx="9973556" cy="4472265"/>
            <a:chOff x="3562" y="343165"/>
            <a:chExt cx="9973556" cy="4472265"/>
          </a:xfrm>
        </p:grpSpPr>
        <p:sp>
          <p:nvSpPr>
            <p:cNvPr id="319" name="Google Shape;319;p12"/>
            <p:cNvSpPr/>
            <p:nvPr/>
          </p:nvSpPr>
          <p:spPr>
            <a:xfrm>
              <a:off x="7564657" y="2562043"/>
              <a:ext cx="91440" cy="50658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0" name="Google Shape;320;p12"/>
            <p:cNvSpPr/>
            <p:nvPr/>
          </p:nvSpPr>
          <p:spPr>
            <a:xfrm>
              <a:off x="4990341" y="1200215"/>
              <a:ext cx="2620036" cy="50658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1" name="Google Shape;321;p12"/>
            <p:cNvSpPr/>
            <p:nvPr/>
          </p:nvSpPr>
          <p:spPr>
            <a:xfrm>
              <a:off x="2324584" y="2562043"/>
              <a:ext cx="91440" cy="50658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2" name="Google Shape;322;p12"/>
            <p:cNvSpPr/>
            <p:nvPr/>
          </p:nvSpPr>
          <p:spPr>
            <a:xfrm>
              <a:off x="2370304" y="1200215"/>
              <a:ext cx="2620036" cy="50658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3" name="Google Shape;323;p12"/>
            <p:cNvSpPr/>
            <p:nvPr/>
          </p:nvSpPr>
          <p:spPr>
            <a:xfrm>
              <a:off x="2303893" y="343165"/>
              <a:ext cx="5372894" cy="85705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" name="Google Shape;324;p12"/>
            <p:cNvSpPr txBox="1"/>
            <p:nvPr/>
          </p:nvSpPr>
          <p:spPr>
            <a:xfrm>
              <a:off x="2303893" y="343165"/>
              <a:ext cx="5372894" cy="85705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Деятельность включает в себя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5" name="Google Shape;325;p12"/>
            <p:cNvSpPr/>
            <p:nvPr/>
          </p:nvSpPr>
          <p:spPr>
            <a:xfrm>
              <a:off x="3562" y="1706802"/>
              <a:ext cx="4733484" cy="85524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" name="Google Shape;326;p12"/>
            <p:cNvSpPr txBox="1"/>
            <p:nvPr/>
          </p:nvSpPr>
          <p:spPr>
            <a:xfrm>
              <a:off x="3562" y="1706802"/>
              <a:ext cx="4733484" cy="85524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сознательное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7" name="Google Shape;327;p12"/>
            <p:cNvSpPr/>
            <p:nvPr/>
          </p:nvSpPr>
          <p:spPr>
            <a:xfrm>
              <a:off x="3562" y="3068631"/>
              <a:ext cx="4733484" cy="174679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" name="Google Shape;328;p12"/>
            <p:cNvSpPr txBox="1"/>
            <p:nvPr/>
          </p:nvSpPr>
          <p:spPr>
            <a:xfrm>
              <a:off x="3562" y="3068631"/>
              <a:ext cx="4733484" cy="174679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осмысленность объективного мира и своего собственного бытия, определяющую и регулирующую деятельность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9" name="Google Shape;329;p12"/>
            <p:cNvSpPr/>
            <p:nvPr/>
          </p:nvSpPr>
          <p:spPr>
            <a:xfrm>
              <a:off x="5243634" y="1706802"/>
              <a:ext cx="4733484" cy="85524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" name="Google Shape;330;p12"/>
            <p:cNvSpPr txBox="1"/>
            <p:nvPr/>
          </p:nvSpPr>
          <p:spPr>
            <a:xfrm>
              <a:off x="5243634" y="1706802"/>
              <a:ext cx="4733484" cy="85524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бессознательное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1" name="Google Shape;331;p12"/>
            <p:cNvSpPr/>
            <p:nvPr/>
          </p:nvSpPr>
          <p:spPr>
            <a:xfrm>
              <a:off x="5243634" y="3068631"/>
              <a:ext cx="4733484" cy="174679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" name="Google Shape;332;p12"/>
            <p:cNvSpPr txBox="1"/>
            <p:nvPr/>
          </p:nvSpPr>
          <p:spPr>
            <a:xfrm>
              <a:off x="5243634" y="3068631"/>
              <a:ext cx="4733484" cy="174679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действие, совершаемое автоматически, рефлекторно, не осознаваемое субъектом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1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потребности, виды потребностей</a:t>
            </a:r>
            <a:endParaRPr/>
          </a:p>
        </p:txBody>
      </p:sp>
      <p:grpSp>
        <p:nvGrpSpPr>
          <p:cNvPr id="339" name="Google Shape;339;p13"/>
          <p:cNvGrpSpPr/>
          <p:nvPr/>
        </p:nvGrpSpPr>
        <p:grpSpPr>
          <a:xfrm>
            <a:off x="1104897" y="1518693"/>
            <a:ext cx="9980681" cy="4991337"/>
            <a:chOff x="0" y="444"/>
            <a:chExt cx="9980681" cy="4991337"/>
          </a:xfrm>
        </p:grpSpPr>
        <p:sp>
          <p:nvSpPr>
            <p:cNvPr id="340" name="Google Shape;340;p13"/>
            <p:cNvSpPr/>
            <p:nvPr/>
          </p:nvSpPr>
          <p:spPr>
            <a:xfrm>
              <a:off x="8308888" y="4219160"/>
              <a:ext cx="91440" cy="17639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34822"/>
                  </a:lnTo>
                  <a:lnTo>
                    <a:pt x="60883" y="34822"/>
                  </a:lnTo>
                  <a:lnTo>
                    <a:pt x="60883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1" name="Google Shape;341;p13"/>
            <p:cNvSpPr/>
            <p:nvPr/>
          </p:nvSpPr>
          <p:spPr>
            <a:xfrm>
              <a:off x="8308888" y="3372517"/>
              <a:ext cx="91440" cy="25041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2" name="Google Shape;342;p13"/>
            <p:cNvSpPr/>
            <p:nvPr/>
          </p:nvSpPr>
          <p:spPr>
            <a:xfrm>
              <a:off x="8308888" y="2525873"/>
              <a:ext cx="91440" cy="25041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3" name="Google Shape;343;p13"/>
            <p:cNvSpPr/>
            <p:nvPr/>
          </p:nvSpPr>
          <p:spPr>
            <a:xfrm>
              <a:off x="8308888" y="1679230"/>
              <a:ext cx="91440" cy="25041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4" name="Google Shape;344;p13"/>
            <p:cNvSpPr/>
            <p:nvPr/>
          </p:nvSpPr>
          <p:spPr>
            <a:xfrm>
              <a:off x="4990341" y="804165"/>
              <a:ext cx="3364267" cy="27883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6116"/>
                  </a:lnTo>
                  <a:lnTo>
                    <a:pt x="120000" y="66116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5" name="Google Shape;345;p13"/>
            <p:cNvSpPr/>
            <p:nvPr/>
          </p:nvSpPr>
          <p:spPr>
            <a:xfrm>
              <a:off x="1579685" y="4193474"/>
              <a:ext cx="91440" cy="202079"/>
            </a:xfrm>
            <a:custGeom>
              <a:rect b="b" l="l" r="r" t="t"/>
              <a:pathLst>
                <a:path extrusionOk="0" h="120000" w="120000">
                  <a:moveTo>
                    <a:pt x="60877" y="0"/>
                  </a:moveTo>
                  <a:lnTo>
                    <a:pt x="60877" y="45648"/>
                  </a:lnTo>
                  <a:lnTo>
                    <a:pt x="60000" y="45648"/>
                  </a:ln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6" name="Google Shape;346;p13"/>
            <p:cNvSpPr/>
            <p:nvPr/>
          </p:nvSpPr>
          <p:spPr>
            <a:xfrm>
              <a:off x="1580353" y="3353568"/>
              <a:ext cx="91440" cy="24367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7" name="Google Shape;347;p13"/>
            <p:cNvSpPr/>
            <p:nvPr/>
          </p:nvSpPr>
          <p:spPr>
            <a:xfrm>
              <a:off x="1580353" y="2506925"/>
              <a:ext cx="91440" cy="25041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8" name="Google Shape;348;p13"/>
            <p:cNvSpPr/>
            <p:nvPr/>
          </p:nvSpPr>
          <p:spPr>
            <a:xfrm>
              <a:off x="1580353" y="1660282"/>
              <a:ext cx="91440" cy="25041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9" name="Google Shape;349;p13"/>
            <p:cNvSpPr/>
            <p:nvPr/>
          </p:nvSpPr>
          <p:spPr>
            <a:xfrm>
              <a:off x="1626073" y="804165"/>
              <a:ext cx="3364267" cy="25988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2187"/>
                  </a:lnTo>
                  <a:lnTo>
                    <a:pt x="0" y="62187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0" name="Google Shape;350;p13"/>
            <p:cNvSpPr/>
            <p:nvPr/>
          </p:nvSpPr>
          <p:spPr>
            <a:xfrm>
              <a:off x="1419856" y="444"/>
              <a:ext cx="7140969" cy="80372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" name="Google Shape;351;p13"/>
            <p:cNvSpPr txBox="1"/>
            <p:nvPr/>
          </p:nvSpPr>
          <p:spPr>
            <a:xfrm>
              <a:off x="1419856" y="444"/>
              <a:ext cx="7140969" cy="80372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Потребность 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состояние нужды, недостатка в чём-либо необходи- мом отдельному человеку, группе людей или обществу в целом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2" name="Google Shape;352;p13"/>
            <p:cNvSpPr/>
            <p:nvPr/>
          </p:nvSpPr>
          <p:spPr>
            <a:xfrm>
              <a:off x="0" y="1064055"/>
              <a:ext cx="3252147" cy="59622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" name="Google Shape;353;p13"/>
            <p:cNvSpPr txBox="1"/>
            <p:nvPr/>
          </p:nvSpPr>
          <p:spPr>
            <a:xfrm>
              <a:off x="0" y="1064055"/>
              <a:ext cx="3252147" cy="59622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естественные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4" name="Google Shape;354;p13"/>
            <p:cNvSpPr/>
            <p:nvPr/>
          </p:nvSpPr>
          <p:spPr>
            <a:xfrm>
              <a:off x="0" y="1910698"/>
              <a:ext cx="3252147" cy="59622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" name="Google Shape;355;p13"/>
            <p:cNvSpPr txBox="1"/>
            <p:nvPr/>
          </p:nvSpPr>
          <p:spPr>
            <a:xfrm>
              <a:off x="0" y="1910698"/>
              <a:ext cx="3252147" cy="59622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врождённые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6" name="Google Shape;356;p13"/>
            <p:cNvSpPr/>
            <p:nvPr/>
          </p:nvSpPr>
          <p:spPr>
            <a:xfrm>
              <a:off x="0" y="2757341"/>
              <a:ext cx="3252147" cy="59622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7" name="Google Shape;357;p13"/>
            <p:cNvSpPr txBox="1"/>
            <p:nvPr/>
          </p:nvSpPr>
          <p:spPr>
            <a:xfrm>
              <a:off x="0" y="2757341"/>
              <a:ext cx="3252147" cy="59622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первичные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8" name="Google Shape;358;p13"/>
            <p:cNvSpPr/>
            <p:nvPr/>
          </p:nvSpPr>
          <p:spPr>
            <a:xfrm>
              <a:off x="0" y="3597247"/>
              <a:ext cx="3252147" cy="59622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9" name="Google Shape;359;p13"/>
            <p:cNvSpPr txBox="1"/>
            <p:nvPr/>
          </p:nvSpPr>
          <p:spPr>
            <a:xfrm>
              <a:off x="0" y="3597247"/>
              <a:ext cx="3252147" cy="59622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материальные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0" name="Google Shape;360;p13"/>
            <p:cNvSpPr/>
            <p:nvPr/>
          </p:nvSpPr>
          <p:spPr>
            <a:xfrm>
              <a:off x="5" y="4395554"/>
              <a:ext cx="3250799" cy="59622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1" name="Google Shape;361;p13"/>
            <p:cNvSpPr txBox="1"/>
            <p:nvPr/>
          </p:nvSpPr>
          <p:spPr>
            <a:xfrm>
              <a:off x="5" y="4395554"/>
              <a:ext cx="3250799" cy="59622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постоянные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2" name="Google Shape;362;p13"/>
            <p:cNvSpPr/>
            <p:nvPr/>
          </p:nvSpPr>
          <p:spPr>
            <a:xfrm>
              <a:off x="6728534" y="1083003"/>
              <a:ext cx="3252147" cy="59622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3" name="Google Shape;363;p13"/>
            <p:cNvSpPr txBox="1"/>
            <p:nvPr/>
          </p:nvSpPr>
          <p:spPr>
            <a:xfrm>
              <a:off x="6728534" y="1083003"/>
              <a:ext cx="3252147" cy="59622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социальные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4" name="Google Shape;364;p13"/>
            <p:cNvSpPr/>
            <p:nvPr/>
          </p:nvSpPr>
          <p:spPr>
            <a:xfrm>
              <a:off x="6728534" y="1929646"/>
              <a:ext cx="3252147" cy="59622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" name="Google Shape;365;p13"/>
            <p:cNvSpPr txBox="1"/>
            <p:nvPr/>
          </p:nvSpPr>
          <p:spPr>
            <a:xfrm>
              <a:off x="6728534" y="1929646"/>
              <a:ext cx="3252147" cy="59622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приобретённые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6" name="Google Shape;366;p13"/>
            <p:cNvSpPr/>
            <p:nvPr/>
          </p:nvSpPr>
          <p:spPr>
            <a:xfrm>
              <a:off x="6728534" y="2776289"/>
              <a:ext cx="3252147" cy="59622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" name="Google Shape;367;p13"/>
            <p:cNvSpPr txBox="1"/>
            <p:nvPr/>
          </p:nvSpPr>
          <p:spPr>
            <a:xfrm>
              <a:off x="6728534" y="2776289"/>
              <a:ext cx="3252147" cy="59622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вторичные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8" name="Google Shape;368;p13"/>
            <p:cNvSpPr/>
            <p:nvPr/>
          </p:nvSpPr>
          <p:spPr>
            <a:xfrm>
              <a:off x="6728534" y="3622932"/>
              <a:ext cx="3252147" cy="59622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" name="Google Shape;369;p13"/>
            <p:cNvSpPr txBox="1"/>
            <p:nvPr/>
          </p:nvSpPr>
          <p:spPr>
            <a:xfrm>
              <a:off x="6728534" y="3622932"/>
              <a:ext cx="3252147" cy="59622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духовные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0" name="Google Shape;370;p13"/>
            <p:cNvSpPr/>
            <p:nvPr/>
          </p:nvSpPr>
          <p:spPr>
            <a:xfrm>
              <a:off x="6729882" y="4395554"/>
              <a:ext cx="3250799" cy="59622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1" name="Google Shape;371;p13"/>
            <p:cNvSpPr txBox="1"/>
            <p:nvPr/>
          </p:nvSpPr>
          <p:spPr>
            <a:xfrm>
              <a:off x="6729882" y="4395554"/>
              <a:ext cx="3250799" cy="59622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ситуативные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372" name="Google Shape;372;p13"/>
          <p:cNvSpPr/>
          <p:nvPr/>
        </p:nvSpPr>
        <p:spPr>
          <a:xfrm>
            <a:off x="5262789" y="2662725"/>
            <a:ext cx="1664899" cy="482465"/>
          </a:xfrm>
          <a:prstGeom prst="leftRightArrow">
            <a:avLst>
              <a:gd fmla="val 50000" name="adj1"/>
              <a:gd fmla="val 82184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3" name="Google Shape;373;p13"/>
          <p:cNvSpPr/>
          <p:nvPr/>
        </p:nvSpPr>
        <p:spPr>
          <a:xfrm>
            <a:off x="5262789" y="3490277"/>
            <a:ext cx="1664899" cy="482465"/>
          </a:xfrm>
          <a:prstGeom prst="leftRightArrow">
            <a:avLst>
              <a:gd fmla="val 50000" name="adj1"/>
              <a:gd fmla="val 82184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4" name="Google Shape;374;p13"/>
          <p:cNvSpPr/>
          <p:nvPr/>
        </p:nvSpPr>
        <p:spPr>
          <a:xfrm>
            <a:off x="5262789" y="4348795"/>
            <a:ext cx="1664899" cy="482465"/>
          </a:xfrm>
          <a:prstGeom prst="leftRightArrow">
            <a:avLst>
              <a:gd fmla="val 50000" name="adj1"/>
              <a:gd fmla="val 82184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5" name="Google Shape;375;p13"/>
          <p:cNvSpPr/>
          <p:nvPr/>
        </p:nvSpPr>
        <p:spPr>
          <a:xfrm>
            <a:off x="5262789" y="5211202"/>
            <a:ext cx="1664899" cy="482465"/>
          </a:xfrm>
          <a:prstGeom prst="leftRightArrow">
            <a:avLst>
              <a:gd fmla="val 50000" name="adj1"/>
              <a:gd fmla="val 82184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6" name="Google Shape;376;p13"/>
          <p:cNvSpPr/>
          <p:nvPr/>
        </p:nvSpPr>
        <p:spPr>
          <a:xfrm>
            <a:off x="5262789" y="5944448"/>
            <a:ext cx="1664899" cy="482465"/>
          </a:xfrm>
          <a:prstGeom prst="leftRightArrow">
            <a:avLst>
              <a:gd fmla="val 50000" name="adj1"/>
              <a:gd fmla="val 82184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1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потребности, виды потребностей</a:t>
            </a:r>
            <a:endParaRPr/>
          </a:p>
        </p:txBody>
      </p:sp>
      <p:grpSp>
        <p:nvGrpSpPr>
          <p:cNvPr id="383" name="Google Shape;383;p14"/>
          <p:cNvGrpSpPr/>
          <p:nvPr/>
        </p:nvGrpSpPr>
        <p:grpSpPr>
          <a:xfrm>
            <a:off x="2658674" y="1561381"/>
            <a:ext cx="7873293" cy="5149969"/>
            <a:chOff x="1553774" y="0"/>
            <a:chExt cx="7873293" cy="5149969"/>
          </a:xfrm>
        </p:grpSpPr>
        <p:sp>
          <p:nvSpPr>
            <p:cNvPr id="384" name="Google Shape;384;p14"/>
            <p:cNvSpPr/>
            <p:nvPr/>
          </p:nvSpPr>
          <p:spPr>
            <a:xfrm>
              <a:off x="1553774" y="0"/>
              <a:ext cx="5149969" cy="5149969"/>
            </a:xfrm>
            <a:prstGeom prst="triangle">
              <a:avLst>
                <a:gd fmla="val 5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5" name="Google Shape;385;p14"/>
            <p:cNvSpPr/>
            <p:nvPr/>
          </p:nvSpPr>
          <p:spPr>
            <a:xfrm>
              <a:off x="4153380" y="551344"/>
              <a:ext cx="5247811" cy="523043"/>
            </a:xfrm>
            <a:prstGeom prst="roundRect">
              <a:avLst>
                <a:gd fmla="val 16667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6" name="Google Shape;386;p14"/>
            <p:cNvSpPr txBox="1"/>
            <p:nvPr/>
          </p:nvSpPr>
          <p:spPr>
            <a:xfrm>
              <a:off x="4178913" y="576877"/>
              <a:ext cx="5196745" cy="47197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потребность в самоактуализации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7" name="Google Shape;387;p14"/>
            <p:cNvSpPr/>
            <p:nvPr/>
          </p:nvSpPr>
          <p:spPr>
            <a:xfrm>
              <a:off x="4153882" y="1164314"/>
              <a:ext cx="5248815" cy="523043"/>
            </a:xfrm>
            <a:prstGeom prst="roundRect">
              <a:avLst>
                <a:gd fmla="val 16667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8" name="Google Shape;388;p14"/>
            <p:cNvSpPr txBox="1"/>
            <p:nvPr/>
          </p:nvSpPr>
          <p:spPr>
            <a:xfrm>
              <a:off x="4179415" y="1189847"/>
              <a:ext cx="5197749" cy="47197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эстетические потребности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9" name="Google Shape;389;p14"/>
            <p:cNvSpPr/>
            <p:nvPr/>
          </p:nvSpPr>
          <p:spPr>
            <a:xfrm>
              <a:off x="4179256" y="1788578"/>
              <a:ext cx="5247811" cy="523043"/>
            </a:xfrm>
            <a:prstGeom prst="roundRect">
              <a:avLst>
                <a:gd fmla="val 16667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0" name="Google Shape;390;p14"/>
            <p:cNvSpPr txBox="1"/>
            <p:nvPr/>
          </p:nvSpPr>
          <p:spPr>
            <a:xfrm>
              <a:off x="4204789" y="1814111"/>
              <a:ext cx="5196745" cy="47197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познавательные потребности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1" name="Google Shape;391;p14"/>
            <p:cNvSpPr/>
            <p:nvPr/>
          </p:nvSpPr>
          <p:spPr>
            <a:xfrm>
              <a:off x="4179256" y="2377002"/>
              <a:ext cx="5247811" cy="523043"/>
            </a:xfrm>
            <a:prstGeom prst="roundRect">
              <a:avLst>
                <a:gd fmla="val 16667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2" name="Google Shape;392;p14"/>
            <p:cNvSpPr txBox="1"/>
            <p:nvPr/>
          </p:nvSpPr>
          <p:spPr>
            <a:xfrm>
              <a:off x="4204789" y="2402535"/>
              <a:ext cx="5196745" cy="47197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потребность в уважении и признании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3" name="Google Shape;393;p14"/>
            <p:cNvSpPr/>
            <p:nvPr/>
          </p:nvSpPr>
          <p:spPr>
            <a:xfrm>
              <a:off x="4179256" y="2965426"/>
              <a:ext cx="5247811" cy="523043"/>
            </a:xfrm>
            <a:prstGeom prst="roundRect">
              <a:avLst>
                <a:gd fmla="val 16667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4" name="Google Shape;394;p14"/>
            <p:cNvSpPr txBox="1"/>
            <p:nvPr/>
          </p:nvSpPr>
          <p:spPr>
            <a:xfrm>
              <a:off x="4204789" y="2990959"/>
              <a:ext cx="5196745" cy="47197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социальные потребности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5" name="Google Shape;395;p14"/>
            <p:cNvSpPr/>
            <p:nvPr/>
          </p:nvSpPr>
          <p:spPr>
            <a:xfrm>
              <a:off x="4179256" y="3553851"/>
              <a:ext cx="5247811" cy="523043"/>
            </a:xfrm>
            <a:prstGeom prst="roundRect">
              <a:avLst>
                <a:gd fmla="val 16667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6" name="Google Shape;396;p14"/>
            <p:cNvSpPr txBox="1"/>
            <p:nvPr/>
          </p:nvSpPr>
          <p:spPr>
            <a:xfrm>
              <a:off x="4204789" y="3579384"/>
              <a:ext cx="5196745" cy="47197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потребности в безопасности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7" name="Google Shape;397;p14"/>
            <p:cNvSpPr/>
            <p:nvPr/>
          </p:nvSpPr>
          <p:spPr>
            <a:xfrm>
              <a:off x="4179256" y="4142275"/>
              <a:ext cx="5247811" cy="523043"/>
            </a:xfrm>
            <a:prstGeom prst="roundRect">
              <a:avLst>
                <a:gd fmla="val 16667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8" name="Google Shape;398;p14"/>
            <p:cNvSpPr txBox="1"/>
            <p:nvPr/>
          </p:nvSpPr>
          <p:spPr>
            <a:xfrm>
              <a:off x="4204789" y="4167808"/>
              <a:ext cx="5196745" cy="47197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физиологические потребности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399" name="Google Shape;399;p14"/>
          <p:cNvSpPr/>
          <p:nvPr/>
        </p:nvSpPr>
        <p:spPr>
          <a:xfrm>
            <a:off x="4865298" y="2536166"/>
            <a:ext cx="319177" cy="2130725"/>
          </a:xfrm>
          <a:prstGeom prst="leftBrace">
            <a:avLst>
              <a:gd fmla="val 65090" name="adj1"/>
              <a:gd fmla="val 52797" name="adj2"/>
            </a:avLst>
          </a:prstGeom>
          <a:noFill/>
          <a:ln cap="flat" cmpd="thickThin" w="485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0" name="Google Shape;400;p14"/>
          <p:cNvSpPr/>
          <p:nvPr/>
        </p:nvSpPr>
        <p:spPr>
          <a:xfrm>
            <a:off x="4796287" y="5102526"/>
            <a:ext cx="319177" cy="996350"/>
          </a:xfrm>
          <a:prstGeom prst="leftBrace">
            <a:avLst>
              <a:gd fmla="val 65090" name="adj1"/>
              <a:gd fmla="val 52797" name="adj2"/>
            </a:avLst>
          </a:prstGeom>
          <a:noFill/>
          <a:ln cap="flat" cmpd="thickThin" w="485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1" name="Google Shape;401;p14"/>
          <p:cNvSpPr txBox="1"/>
          <p:nvPr/>
        </p:nvSpPr>
        <p:spPr>
          <a:xfrm rot="-5400000">
            <a:off x="3964539" y="3442951"/>
            <a:ext cx="1432187" cy="36933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вторичные</a:t>
            </a:r>
            <a:endParaRPr b="1"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02" name="Google Shape;402;p14"/>
          <p:cNvSpPr txBox="1"/>
          <p:nvPr/>
        </p:nvSpPr>
        <p:spPr>
          <a:xfrm>
            <a:off x="3405037" y="5416035"/>
            <a:ext cx="1446230" cy="36933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первичные</a:t>
            </a:r>
            <a:endParaRPr b="1"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03" name="Google Shape;403;p14"/>
          <p:cNvSpPr/>
          <p:nvPr/>
        </p:nvSpPr>
        <p:spPr>
          <a:xfrm>
            <a:off x="10826789" y="1561381"/>
            <a:ext cx="517585" cy="5149970"/>
          </a:xfrm>
          <a:prstGeom prst="upArrow">
            <a:avLst>
              <a:gd fmla="val 50000" name="adj1"/>
              <a:gd fmla="val 21500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04" name="Google Shape;404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04900" y="1304646"/>
            <a:ext cx="2509568" cy="3120706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405" name="Google Shape;405;p14"/>
          <p:cNvSpPr txBox="1"/>
          <p:nvPr/>
        </p:nvSpPr>
        <p:spPr>
          <a:xfrm>
            <a:off x="1069060" y="4465297"/>
            <a:ext cx="2545500" cy="585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Абрахам Маслоу, американский психолог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06" name="Google Shape;406;p14"/>
          <p:cNvSpPr txBox="1"/>
          <p:nvPr/>
        </p:nvSpPr>
        <p:spPr>
          <a:xfrm>
            <a:off x="5607170" y="1313469"/>
            <a:ext cx="5080958" cy="40011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«Пирамида потребностей» по А.Маслоу</a:t>
            </a:r>
            <a:endParaRPr b="1" sz="20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1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потребности, виды потребностей</a:t>
            </a:r>
            <a:endParaRPr/>
          </a:p>
        </p:txBody>
      </p:sp>
      <p:graphicFrame>
        <p:nvGraphicFramePr>
          <p:cNvPr id="413" name="Google Shape;413;p15"/>
          <p:cNvGraphicFramePr/>
          <p:nvPr/>
        </p:nvGraphicFramePr>
        <p:xfrm>
          <a:off x="1104900" y="1565056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{71985D49-438F-4F21-8CD2-42742D57F319}</a:tableStyleId>
              </a:tblPr>
              <a:tblGrid>
                <a:gridCol w="4554025"/>
                <a:gridCol w="4735900"/>
              </a:tblGrid>
              <a:tr h="3350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Потребности (по А.Маслоу)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412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Потребность в самоактуализации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Самовыражение, реализация идей, разви- тие способностей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11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Эстетические потребности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Гармония, порядок, красота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908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Познавательные потребности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Знать, понимать, уметь, исследовать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11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Потребность в уважении и признании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Привязанность, любовь, сотрудничество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11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Социальные потребности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Социальные связи, общение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412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Потребности в безопасности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Безопасность существования, комфорт, постоянство условий жизни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11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Физиологические потребности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Голод, жажда, половое влечение и др.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sp>
        <p:nvSpPr>
          <p:cNvPr id="414" name="Google Shape;414;p15"/>
          <p:cNvSpPr/>
          <p:nvPr/>
        </p:nvSpPr>
        <p:spPr>
          <a:xfrm>
            <a:off x="10567997" y="1502833"/>
            <a:ext cx="517585" cy="4173389"/>
          </a:xfrm>
          <a:prstGeom prst="upArrow">
            <a:avLst>
              <a:gd fmla="val 50000" name="adj1"/>
              <a:gd fmla="val 21500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15" name="Google Shape;415;p15"/>
          <p:cNvGrpSpPr/>
          <p:nvPr/>
        </p:nvGrpSpPr>
        <p:grpSpPr>
          <a:xfrm>
            <a:off x="1104900" y="5835342"/>
            <a:ext cx="9289930" cy="755239"/>
            <a:chOff x="1581074" y="794958"/>
            <a:chExt cx="8834000" cy="594982"/>
          </a:xfrm>
        </p:grpSpPr>
        <p:sp>
          <p:nvSpPr>
            <p:cNvPr id="416" name="Google Shape;416;p15"/>
            <p:cNvSpPr/>
            <p:nvPr/>
          </p:nvSpPr>
          <p:spPr>
            <a:xfrm>
              <a:off x="1581074" y="794958"/>
              <a:ext cx="8834000" cy="594982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7" name="Google Shape;417;p15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Интерес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положительно окрашенный эмоциональный процесс, связанный с потреб- ностью узнать что-то новое об определённом объекте, с повышенным вниманием к не- му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1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потребности, виды потребностей</a:t>
            </a:r>
            <a:endParaRPr/>
          </a:p>
        </p:txBody>
      </p:sp>
      <p:grpSp>
        <p:nvGrpSpPr>
          <p:cNvPr id="424" name="Google Shape;424;p16"/>
          <p:cNvGrpSpPr/>
          <p:nvPr/>
        </p:nvGrpSpPr>
        <p:grpSpPr>
          <a:xfrm>
            <a:off x="1162071" y="1494640"/>
            <a:ext cx="9866338" cy="5154055"/>
            <a:chOff x="57171" y="2270"/>
            <a:chExt cx="9866338" cy="5154055"/>
          </a:xfrm>
        </p:grpSpPr>
        <p:sp>
          <p:nvSpPr>
            <p:cNvPr id="425" name="Google Shape;425;p16"/>
            <p:cNvSpPr/>
            <p:nvPr/>
          </p:nvSpPr>
          <p:spPr>
            <a:xfrm>
              <a:off x="8409085" y="2424732"/>
              <a:ext cx="91440" cy="52705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6" name="Google Shape;426;p16"/>
            <p:cNvSpPr/>
            <p:nvPr/>
          </p:nvSpPr>
          <p:spPr>
            <a:xfrm>
              <a:off x="4990341" y="768320"/>
              <a:ext cx="3464464" cy="52705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7" name="Google Shape;427;p16"/>
            <p:cNvSpPr/>
            <p:nvPr/>
          </p:nvSpPr>
          <p:spPr>
            <a:xfrm>
              <a:off x="4944621" y="2424732"/>
              <a:ext cx="91440" cy="52705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8" name="Google Shape;428;p16"/>
            <p:cNvSpPr/>
            <p:nvPr/>
          </p:nvSpPr>
          <p:spPr>
            <a:xfrm>
              <a:off x="4944621" y="768320"/>
              <a:ext cx="91440" cy="52705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9" name="Google Shape;429;p16"/>
            <p:cNvSpPr/>
            <p:nvPr/>
          </p:nvSpPr>
          <p:spPr>
            <a:xfrm>
              <a:off x="1480156" y="2424732"/>
              <a:ext cx="91440" cy="52705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30" name="Google Shape;430;p16"/>
            <p:cNvSpPr/>
            <p:nvPr/>
          </p:nvSpPr>
          <p:spPr>
            <a:xfrm>
              <a:off x="1525876" y="768320"/>
              <a:ext cx="3464464" cy="52705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31" name="Google Shape;431;p16"/>
            <p:cNvSpPr/>
            <p:nvPr/>
          </p:nvSpPr>
          <p:spPr>
            <a:xfrm>
              <a:off x="3288640" y="2270"/>
              <a:ext cx="3403401" cy="76605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2" name="Google Shape;432;p16"/>
            <p:cNvSpPr txBox="1"/>
            <p:nvPr/>
          </p:nvSpPr>
          <p:spPr>
            <a:xfrm>
              <a:off x="3288640" y="2270"/>
              <a:ext cx="3403401" cy="76605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Потребности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3" name="Google Shape;433;p16"/>
            <p:cNvSpPr/>
            <p:nvPr/>
          </p:nvSpPr>
          <p:spPr>
            <a:xfrm>
              <a:off x="57171" y="1295376"/>
              <a:ext cx="2937408" cy="112935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4" name="Google Shape;434;p16"/>
            <p:cNvSpPr txBox="1"/>
            <p:nvPr/>
          </p:nvSpPr>
          <p:spPr>
            <a:xfrm>
              <a:off x="57171" y="1295376"/>
              <a:ext cx="2937408" cy="11293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Биологические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(органи- ческие, естественные, при- родные, физиологические)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5" name="Google Shape;435;p16"/>
            <p:cNvSpPr/>
            <p:nvPr/>
          </p:nvSpPr>
          <p:spPr>
            <a:xfrm>
              <a:off x="57171" y="2951788"/>
              <a:ext cx="2937408" cy="220453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6" name="Google Shape;436;p16"/>
            <p:cNvSpPr txBox="1"/>
            <p:nvPr/>
          </p:nvSpPr>
          <p:spPr>
            <a:xfrm>
              <a:off x="57171" y="2951788"/>
              <a:ext cx="2937408" cy="220453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обеспечивают существо- вание человека как био- логического организма (еда, воздух, движение, тепло, самосохранение, продолжение рода)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7" name="Google Shape;437;p16"/>
            <p:cNvSpPr/>
            <p:nvPr/>
          </p:nvSpPr>
          <p:spPr>
            <a:xfrm>
              <a:off x="3521636" y="1295376"/>
              <a:ext cx="2937408" cy="112935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8" name="Google Shape;438;p16"/>
            <p:cNvSpPr txBox="1"/>
            <p:nvPr/>
          </p:nvSpPr>
          <p:spPr>
            <a:xfrm>
              <a:off x="3521636" y="1295376"/>
              <a:ext cx="2937408" cy="11293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Социальные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9" name="Google Shape;439;p16"/>
            <p:cNvSpPr/>
            <p:nvPr/>
          </p:nvSpPr>
          <p:spPr>
            <a:xfrm>
              <a:off x="3521636" y="2951788"/>
              <a:ext cx="2937408" cy="220453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0" name="Google Shape;440;p16"/>
            <p:cNvSpPr txBox="1"/>
            <p:nvPr/>
          </p:nvSpPr>
          <p:spPr>
            <a:xfrm>
              <a:off x="3521636" y="2951788"/>
              <a:ext cx="2937408" cy="220453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вызываются социальными условиями и обеспечивают существование человека как социального существа (принятие в группу, общение, общественное признание, забота, деятельность)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41" name="Google Shape;441;p16"/>
            <p:cNvSpPr/>
            <p:nvPr/>
          </p:nvSpPr>
          <p:spPr>
            <a:xfrm>
              <a:off x="6986101" y="1295376"/>
              <a:ext cx="2937408" cy="112935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2" name="Google Shape;442;p16"/>
            <p:cNvSpPr txBox="1"/>
            <p:nvPr/>
          </p:nvSpPr>
          <p:spPr>
            <a:xfrm>
              <a:off x="6986101" y="1295376"/>
              <a:ext cx="2937408" cy="11293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Идеальные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(духовные, познавательные)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43" name="Google Shape;443;p16"/>
            <p:cNvSpPr/>
            <p:nvPr/>
          </p:nvSpPr>
          <p:spPr>
            <a:xfrm>
              <a:off x="6986101" y="2951788"/>
              <a:ext cx="2937408" cy="220453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4" name="Google Shape;444;p16"/>
            <p:cNvSpPr txBox="1"/>
            <p:nvPr/>
          </p:nvSpPr>
          <p:spPr>
            <a:xfrm>
              <a:off x="6986101" y="2951788"/>
              <a:ext cx="2937408" cy="220453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свойственны человеку как существу духовному (поз- нание, самопознание, поиск смысла жизни, самовыра- жение, творчество)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p1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потребности, виды потребностей</a:t>
            </a:r>
            <a:endParaRPr/>
          </a:p>
        </p:txBody>
      </p:sp>
      <p:grpSp>
        <p:nvGrpSpPr>
          <p:cNvPr id="451" name="Google Shape;451;p17"/>
          <p:cNvGrpSpPr/>
          <p:nvPr/>
        </p:nvGrpSpPr>
        <p:grpSpPr>
          <a:xfrm>
            <a:off x="1387099" y="1494640"/>
            <a:ext cx="9416283" cy="5154055"/>
            <a:chOff x="282199" y="2270"/>
            <a:chExt cx="9416283" cy="5154055"/>
          </a:xfrm>
        </p:grpSpPr>
        <p:sp>
          <p:nvSpPr>
            <p:cNvPr id="452" name="Google Shape;452;p17"/>
            <p:cNvSpPr/>
            <p:nvPr/>
          </p:nvSpPr>
          <p:spPr>
            <a:xfrm>
              <a:off x="7430455" y="2424732"/>
              <a:ext cx="91440" cy="52705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3" name="Google Shape;453;p17"/>
            <p:cNvSpPr/>
            <p:nvPr/>
          </p:nvSpPr>
          <p:spPr>
            <a:xfrm>
              <a:off x="4990341" y="768320"/>
              <a:ext cx="2485834" cy="52705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4" name="Google Shape;454;p17"/>
            <p:cNvSpPr/>
            <p:nvPr/>
          </p:nvSpPr>
          <p:spPr>
            <a:xfrm>
              <a:off x="2458786" y="2424732"/>
              <a:ext cx="91440" cy="52705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5" name="Google Shape;455;p17"/>
            <p:cNvSpPr/>
            <p:nvPr/>
          </p:nvSpPr>
          <p:spPr>
            <a:xfrm>
              <a:off x="2504506" y="768320"/>
              <a:ext cx="2485834" cy="52705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6" name="Google Shape;456;p17"/>
            <p:cNvSpPr/>
            <p:nvPr/>
          </p:nvSpPr>
          <p:spPr>
            <a:xfrm>
              <a:off x="3288640" y="2270"/>
              <a:ext cx="3403401" cy="76605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7" name="Google Shape;457;p17"/>
            <p:cNvSpPr txBox="1"/>
            <p:nvPr/>
          </p:nvSpPr>
          <p:spPr>
            <a:xfrm>
              <a:off x="3288640" y="2270"/>
              <a:ext cx="3403401" cy="76605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Потребности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58" name="Google Shape;458;p17"/>
            <p:cNvSpPr/>
            <p:nvPr/>
          </p:nvSpPr>
          <p:spPr>
            <a:xfrm>
              <a:off x="282199" y="1295376"/>
              <a:ext cx="4444613" cy="112935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9" name="Google Shape;459;p17"/>
            <p:cNvSpPr txBox="1"/>
            <p:nvPr/>
          </p:nvSpPr>
          <p:spPr>
            <a:xfrm>
              <a:off x="282199" y="1295376"/>
              <a:ext cx="4444613" cy="11293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разумные (подлинные)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0" name="Google Shape;460;p17"/>
            <p:cNvSpPr/>
            <p:nvPr/>
          </p:nvSpPr>
          <p:spPr>
            <a:xfrm>
              <a:off x="282199" y="2951788"/>
              <a:ext cx="4444613" cy="220453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1" name="Google Shape;461;p17"/>
            <p:cNvSpPr txBox="1"/>
            <p:nvPr/>
          </p:nvSpPr>
          <p:spPr>
            <a:xfrm>
              <a:off x="282199" y="2951788"/>
              <a:ext cx="4444613" cy="220453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способствуют сохранению здоровья человека и развитию его личности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2" name="Google Shape;462;p17"/>
            <p:cNvSpPr/>
            <p:nvPr/>
          </p:nvSpPr>
          <p:spPr>
            <a:xfrm>
              <a:off x="5253869" y="1295376"/>
              <a:ext cx="4444613" cy="112935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3" name="Google Shape;463;p17"/>
            <p:cNvSpPr txBox="1"/>
            <p:nvPr/>
          </p:nvSpPr>
          <p:spPr>
            <a:xfrm>
              <a:off x="5253869" y="1295376"/>
              <a:ext cx="4444613" cy="11293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мнимые (ложные)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4" name="Google Shape;464;p17"/>
            <p:cNvSpPr/>
            <p:nvPr/>
          </p:nvSpPr>
          <p:spPr>
            <a:xfrm>
              <a:off x="5253869" y="2951788"/>
              <a:ext cx="4444613" cy="220453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5" name="Google Shape;465;p17"/>
            <p:cNvSpPr txBox="1"/>
            <p:nvPr/>
          </p:nvSpPr>
          <p:spPr>
            <a:xfrm>
              <a:off x="5253869" y="2951788"/>
              <a:ext cx="4444613" cy="220453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ведут к разрушению здоровья и организма человека, способствуют деградации личности (курение, алкоголь, наркотики и т.д.)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0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p1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mbria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Мотивы деятельности. Взаимосвязь потребностей и мотивов в деятельности человека</a:t>
            </a:r>
            <a:endParaRPr/>
          </a:p>
        </p:txBody>
      </p:sp>
      <p:grpSp>
        <p:nvGrpSpPr>
          <p:cNvPr id="472" name="Google Shape;472;p18"/>
          <p:cNvGrpSpPr/>
          <p:nvPr/>
        </p:nvGrpSpPr>
        <p:grpSpPr>
          <a:xfrm>
            <a:off x="3419476" y="1518369"/>
            <a:ext cx="5351529" cy="594982"/>
            <a:chOff x="1581074" y="794958"/>
            <a:chExt cx="8834000" cy="594982"/>
          </a:xfrm>
        </p:grpSpPr>
        <p:sp>
          <p:nvSpPr>
            <p:cNvPr id="473" name="Google Shape;473;p18"/>
            <p:cNvSpPr/>
            <p:nvPr/>
          </p:nvSpPr>
          <p:spPr>
            <a:xfrm>
              <a:off x="1581074" y="794958"/>
              <a:ext cx="8834000" cy="594982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4" name="Google Shape;474;p18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Мотив</a:t>
              </a:r>
              <a:r>
                <a:rPr b="0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(фр. </a:t>
              </a:r>
              <a:r>
                <a:rPr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m</a:t>
              </a:r>
              <a:r>
                <a:rPr b="0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otif от лат. </a:t>
              </a:r>
              <a:r>
                <a:rPr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m</a:t>
              </a:r>
              <a:r>
                <a:rPr b="0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overe – двигать)</a:t>
              </a:r>
              <a:endParaRPr b="0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475" name="Google Shape;475;p18"/>
          <p:cNvGrpSpPr/>
          <p:nvPr/>
        </p:nvGrpSpPr>
        <p:grpSpPr>
          <a:xfrm>
            <a:off x="2850133" y="2747693"/>
            <a:ext cx="6528711" cy="594982"/>
            <a:chOff x="1581074" y="794958"/>
            <a:chExt cx="8834000" cy="594982"/>
          </a:xfrm>
        </p:grpSpPr>
        <p:sp>
          <p:nvSpPr>
            <p:cNvPr id="476" name="Google Shape;476;p18"/>
            <p:cNvSpPr/>
            <p:nvPr/>
          </p:nvSpPr>
          <p:spPr>
            <a:xfrm>
              <a:off x="1581074" y="794958"/>
              <a:ext cx="8834000" cy="594982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7" name="Google Shape;477;p18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внутренний побудитель действия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478" name="Google Shape;478;p18"/>
          <p:cNvGrpSpPr/>
          <p:nvPr/>
        </p:nvGrpSpPr>
        <p:grpSpPr>
          <a:xfrm>
            <a:off x="2839576" y="3377422"/>
            <a:ext cx="6528711" cy="594982"/>
            <a:chOff x="1581074" y="794958"/>
            <a:chExt cx="8834000" cy="594982"/>
          </a:xfrm>
        </p:grpSpPr>
        <p:sp>
          <p:nvSpPr>
            <p:cNvPr id="479" name="Google Shape;479;p18"/>
            <p:cNvSpPr/>
            <p:nvPr/>
          </p:nvSpPr>
          <p:spPr>
            <a:xfrm>
              <a:off x="1581074" y="794958"/>
              <a:ext cx="8834000" cy="594982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0" name="Google Shape;480;p18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то, ради чего человек выполняет те или иные действия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481" name="Google Shape;481;p18"/>
          <p:cNvSpPr/>
          <p:nvPr/>
        </p:nvSpPr>
        <p:spPr>
          <a:xfrm>
            <a:off x="5588664" y="2195452"/>
            <a:ext cx="992038" cy="47014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2" name="Google Shape;482;p18"/>
          <p:cNvSpPr/>
          <p:nvPr/>
        </p:nvSpPr>
        <p:spPr>
          <a:xfrm>
            <a:off x="5901145" y="4240123"/>
            <a:ext cx="2424023" cy="2333204"/>
          </a:xfrm>
          <a:prstGeom prst="ellipse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Мотив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побуждает изнутри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83" name="Google Shape;483;p18"/>
          <p:cNvSpPr/>
          <p:nvPr/>
        </p:nvSpPr>
        <p:spPr>
          <a:xfrm>
            <a:off x="7834716" y="5178125"/>
            <a:ext cx="1544128" cy="457200"/>
          </a:xfrm>
          <a:prstGeom prst="rightArrow">
            <a:avLst>
              <a:gd fmla="val 50000" name="adj1"/>
              <a:gd fmla="val 159434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4" name="Google Shape;484;p18"/>
          <p:cNvSpPr/>
          <p:nvPr/>
        </p:nvSpPr>
        <p:spPr>
          <a:xfrm>
            <a:off x="2934912" y="5178125"/>
            <a:ext cx="2881223" cy="457200"/>
          </a:xfrm>
          <a:prstGeom prst="rightArrow">
            <a:avLst>
              <a:gd fmla="val 50000" name="adj1"/>
              <a:gd fmla="val 159434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5" name="Google Shape;485;p18"/>
          <p:cNvSpPr txBox="1"/>
          <p:nvPr/>
        </p:nvSpPr>
        <p:spPr>
          <a:xfrm>
            <a:off x="2748545" y="4708252"/>
            <a:ext cx="2501661" cy="139694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22850" lIns="34275" spcFirstLastPara="1" rIns="34275" wrap="square" tIns="2285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Стимул</a:t>
            </a:r>
            <a:r>
              <a:rPr b="0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толкает, </a:t>
            </a:r>
            <a:endParaRPr/>
          </a:p>
          <a:p>
            <a:pPr indent="0" lvl="0" marL="0" marR="0" rtl="0" algn="ctr">
              <a:lnSpc>
                <a:spcPct val="90000"/>
              </a:lnSpc>
              <a:spcBef>
                <a:spcPts val="63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630"/>
              </a:spcBef>
              <a:spcAft>
                <a:spcPts val="0"/>
              </a:spcAft>
              <a:buNone/>
            </a:pPr>
            <a:r>
              <a:rPr b="0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побуждает снаружи</a:t>
            </a:r>
            <a:endParaRPr b="0"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0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p1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mbria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Мотивы деятельности. Взаимосвязь потребностей и мотивов в деятельности человека</a:t>
            </a:r>
            <a:endParaRPr/>
          </a:p>
        </p:txBody>
      </p:sp>
      <p:grpSp>
        <p:nvGrpSpPr>
          <p:cNvPr id="492" name="Google Shape;492;p19"/>
          <p:cNvGrpSpPr/>
          <p:nvPr/>
        </p:nvGrpSpPr>
        <p:grpSpPr>
          <a:xfrm>
            <a:off x="1104901" y="2163554"/>
            <a:ext cx="9980681" cy="709043"/>
            <a:chOff x="1581074" y="794958"/>
            <a:chExt cx="8834000" cy="594982"/>
          </a:xfrm>
        </p:grpSpPr>
        <p:sp>
          <p:nvSpPr>
            <p:cNvPr id="493" name="Google Shape;493;p19"/>
            <p:cNvSpPr/>
            <p:nvPr/>
          </p:nvSpPr>
          <p:spPr>
            <a:xfrm>
              <a:off x="1581074" y="794958"/>
              <a:ext cx="8834000" cy="594982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4" name="Google Shape;494;p19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Мотив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побуждение к сознательным активным действиям, основу которых составляет эмоционально переживаемое желание чего-то достичь, добиться в жизни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495" name="Google Shape;495;p19"/>
          <p:cNvGrpSpPr/>
          <p:nvPr/>
        </p:nvGrpSpPr>
        <p:grpSpPr>
          <a:xfrm>
            <a:off x="1104902" y="3492052"/>
            <a:ext cx="4456702" cy="950552"/>
            <a:chOff x="1581074" y="794958"/>
            <a:chExt cx="8834000" cy="594982"/>
          </a:xfrm>
        </p:grpSpPr>
        <p:sp>
          <p:nvSpPr>
            <p:cNvPr id="496" name="Google Shape;496;p19"/>
            <p:cNvSpPr/>
            <p:nvPr/>
          </p:nvSpPr>
          <p:spPr>
            <a:xfrm>
              <a:off x="1581074" y="794958"/>
              <a:ext cx="8834000" cy="594982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7" name="Google Shape;497;p19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Одинаковые действия могут быть продиктованы разными мотивами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498" name="Google Shape;498;p19"/>
          <p:cNvGrpSpPr/>
          <p:nvPr/>
        </p:nvGrpSpPr>
        <p:grpSpPr>
          <a:xfrm>
            <a:off x="6589504" y="3492052"/>
            <a:ext cx="4456702" cy="950552"/>
            <a:chOff x="1581074" y="794958"/>
            <a:chExt cx="8834000" cy="594982"/>
          </a:xfrm>
        </p:grpSpPr>
        <p:sp>
          <p:nvSpPr>
            <p:cNvPr id="499" name="Google Shape;499;p19"/>
            <p:cNvSpPr/>
            <p:nvPr/>
          </p:nvSpPr>
          <p:spPr>
            <a:xfrm>
              <a:off x="1581074" y="794958"/>
              <a:ext cx="8834000" cy="594982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0" name="Google Shape;500;p19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Одинаковые мотивы могут привести к разным поступкам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cxnSp>
        <p:nvCxnSpPr>
          <p:cNvPr id="501" name="Google Shape;501;p19"/>
          <p:cNvCxnSpPr>
            <a:stCxn id="493" idx="2"/>
            <a:endCxn id="496" idx="0"/>
          </p:cNvCxnSpPr>
          <p:nvPr/>
        </p:nvCxnSpPr>
        <p:spPr>
          <a:xfrm flipH="1">
            <a:off x="3333142" y="2872597"/>
            <a:ext cx="2762100" cy="619500"/>
          </a:xfrm>
          <a:prstGeom prst="straightConnector1">
            <a:avLst/>
          </a:prstGeom>
          <a:noFill/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</p:cxnSp>
      <p:cxnSp>
        <p:nvCxnSpPr>
          <p:cNvPr id="502" name="Google Shape;502;p19"/>
          <p:cNvCxnSpPr>
            <a:endCxn id="500" idx="0"/>
          </p:cNvCxnSpPr>
          <p:nvPr/>
        </p:nvCxnSpPr>
        <p:spPr>
          <a:xfrm>
            <a:off x="6104055" y="2900392"/>
            <a:ext cx="2713800" cy="619500"/>
          </a:xfrm>
          <a:prstGeom prst="straightConnector1">
            <a:avLst/>
          </a:prstGeom>
          <a:noFill/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</p:cxnSp>
      <p:grpSp>
        <p:nvGrpSpPr>
          <p:cNvPr id="503" name="Google Shape;503;p19"/>
          <p:cNvGrpSpPr/>
          <p:nvPr/>
        </p:nvGrpSpPr>
        <p:grpSpPr>
          <a:xfrm>
            <a:off x="1104900" y="4906783"/>
            <a:ext cx="4456702" cy="1174839"/>
            <a:chOff x="1581074" y="794958"/>
            <a:chExt cx="8834000" cy="594982"/>
          </a:xfrm>
        </p:grpSpPr>
        <p:sp>
          <p:nvSpPr>
            <p:cNvPr id="504" name="Google Shape;504;p19"/>
            <p:cNvSpPr/>
            <p:nvPr/>
          </p:nvSpPr>
          <p:spPr>
            <a:xfrm>
              <a:off x="1581074" y="794958"/>
              <a:ext cx="8834000" cy="594982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5" name="Google Shape;505;p19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Купить коробку конфет, чтобы побаловать себя / Купить коробку конфет в подарок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506" name="Google Shape;506;p19"/>
          <p:cNvGrpSpPr/>
          <p:nvPr/>
        </p:nvGrpSpPr>
        <p:grpSpPr>
          <a:xfrm>
            <a:off x="6589502" y="4906783"/>
            <a:ext cx="4456702" cy="1174839"/>
            <a:chOff x="1581074" y="794958"/>
            <a:chExt cx="8834000" cy="594982"/>
          </a:xfrm>
        </p:grpSpPr>
        <p:sp>
          <p:nvSpPr>
            <p:cNvPr id="507" name="Google Shape;507;p19"/>
            <p:cNvSpPr/>
            <p:nvPr/>
          </p:nvSpPr>
          <p:spPr>
            <a:xfrm>
              <a:off x="1581074" y="794958"/>
              <a:ext cx="8834000" cy="594982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8" name="Google Shape;508;p19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Чтобы получить хорошую отметку на экзамене (мотив), один учащийся выучивает материал, а другой делает шпаргалку и списывает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Программа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3" name="Google Shape;133;p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Понятие деятельности.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Структура деятельности.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Понятие потребности, виды потребностей.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Мотивы деятельности. Взаимосвязь потребностей и мотивов в деятельности чело- века.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Виды деятельности.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3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Google Shape;514;p2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mbria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Мотивы деятельности. Взаимосвязь потребностей и мотивов в деятельности человека</a:t>
            </a:r>
            <a:endParaRPr/>
          </a:p>
        </p:txBody>
      </p:sp>
      <p:grpSp>
        <p:nvGrpSpPr>
          <p:cNvPr id="515" name="Google Shape;515;p20"/>
          <p:cNvGrpSpPr/>
          <p:nvPr/>
        </p:nvGrpSpPr>
        <p:grpSpPr>
          <a:xfrm>
            <a:off x="1224429" y="1477428"/>
            <a:ext cx="9741623" cy="5084963"/>
            <a:chOff x="119529" y="148959"/>
            <a:chExt cx="9741623" cy="5084963"/>
          </a:xfrm>
        </p:grpSpPr>
        <p:sp>
          <p:nvSpPr>
            <p:cNvPr id="516" name="Google Shape;516;p20"/>
            <p:cNvSpPr/>
            <p:nvPr/>
          </p:nvSpPr>
          <p:spPr>
            <a:xfrm>
              <a:off x="3129704" y="4677826"/>
              <a:ext cx="669612" cy="91440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7" name="Google Shape;517;p20"/>
            <p:cNvSpPr txBox="1"/>
            <p:nvPr/>
          </p:nvSpPr>
          <p:spPr>
            <a:xfrm>
              <a:off x="3447770" y="4706806"/>
              <a:ext cx="33480" cy="3348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8" name="Google Shape;518;p20"/>
            <p:cNvSpPr/>
            <p:nvPr/>
          </p:nvSpPr>
          <p:spPr>
            <a:xfrm>
              <a:off x="863166" y="2691440"/>
              <a:ext cx="669612" cy="203210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60000" y="0"/>
                  </a:lnTo>
                  <a:lnTo>
                    <a:pt x="6000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9" name="Google Shape;519;p20"/>
            <p:cNvSpPr txBox="1"/>
            <p:nvPr/>
          </p:nvSpPr>
          <p:spPr>
            <a:xfrm>
              <a:off x="1144482" y="3654004"/>
              <a:ext cx="106979" cy="10697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0" name="Google Shape;520;p20"/>
            <p:cNvSpPr/>
            <p:nvPr/>
          </p:nvSpPr>
          <p:spPr>
            <a:xfrm>
              <a:off x="3130374" y="3401888"/>
              <a:ext cx="669612" cy="91440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1" name="Google Shape;521;p20"/>
            <p:cNvSpPr txBox="1"/>
            <p:nvPr/>
          </p:nvSpPr>
          <p:spPr>
            <a:xfrm>
              <a:off x="3448440" y="3430867"/>
              <a:ext cx="33480" cy="3348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2" name="Google Shape;522;p20"/>
            <p:cNvSpPr/>
            <p:nvPr/>
          </p:nvSpPr>
          <p:spPr>
            <a:xfrm>
              <a:off x="863166" y="2691440"/>
              <a:ext cx="669612" cy="75616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60000" y="0"/>
                  </a:lnTo>
                  <a:lnTo>
                    <a:pt x="6000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3" name="Google Shape;523;p20"/>
            <p:cNvSpPr txBox="1"/>
            <p:nvPr/>
          </p:nvSpPr>
          <p:spPr>
            <a:xfrm>
              <a:off x="1172721" y="3044273"/>
              <a:ext cx="50501" cy="505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4" name="Google Shape;524;p20"/>
            <p:cNvSpPr/>
            <p:nvPr/>
          </p:nvSpPr>
          <p:spPr>
            <a:xfrm>
              <a:off x="3130374" y="2125949"/>
              <a:ext cx="669612" cy="91440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5" name="Google Shape;525;p20"/>
            <p:cNvSpPr txBox="1"/>
            <p:nvPr/>
          </p:nvSpPr>
          <p:spPr>
            <a:xfrm>
              <a:off x="3448440" y="2154929"/>
              <a:ext cx="33480" cy="3348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6" name="Google Shape;526;p20"/>
            <p:cNvSpPr/>
            <p:nvPr/>
          </p:nvSpPr>
          <p:spPr>
            <a:xfrm>
              <a:off x="863166" y="2171669"/>
              <a:ext cx="669612" cy="519771"/>
            </a:xfrm>
            <a:custGeom>
              <a:rect b="b" l="l" r="r" t="t"/>
              <a:pathLst>
                <a:path extrusionOk="0" h="120000" w="120000">
                  <a:moveTo>
                    <a:pt x="0" y="120000"/>
                  </a:moveTo>
                  <a:lnTo>
                    <a:pt x="60000" y="120000"/>
                  </a:lnTo>
                  <a:lnTo>
                    <a:pt x="60000" y="0"/>
                  </a:lnTo>
                  <a:lnTo>
                    <a:pt x="120000" y="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7" name="Google Shape;527;p20"/>
            <p:cNvSpPr txBox="1"/>
            <p:nvPr/>
          </p:nvSpPr>
          <p:spPr>
            <a:xfrm>
              <a:off x="1176780" y="2410363"/>
              <a:ext cx="42383" cy="4238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8" name="Google Shape;528;p20"/>
            <p:cNvSpPr/>
            <p:nvPr/>
          </p:nvSpPr>
          <p:spPr>
            <a:xfrm>
              <a:off x="3130374" y="731812"/>
              <a:ext cx="669612" cy="91440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9" name="Google Shape;529;p20"/>
            <p:cNvSpPr txBox="1"/>
            <p:nvPr/>
          </p:nvSpPr>
          <p:spPr>
            <a:xfrm>
              <a:off x="3448440" y="760792"/>
              <a:ext cx="33480" cy="3348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0" name="Google Shape;530;p20"/>
            <p:cNvSpPr/>
            <p:nvPr/>
          </p:nvSpPr>
          <p:spPr>
            <a:xfrm>
              <a:off x="863166" y="777532"/>
              <a:ext cx="669612" cy="1913908"/>
            </a:xfrm>
            <a:custGeom>
              <a:rect b="b" l="l" r="r" t="t"/>
              <a:pathLst>
                <a:path extrusionOk="0" h="120000" w="120000">
                  <a:moveTo>
                    <a:pt x="0" y="120000"/>
                  </a:moveTo>
                  <a:lnTo>
                    <a:pt x="60000" y="120000"/>
                  </a:lnTo>
                  <a:lnTo>
                    <a:pt x="60000" y="0"/>
                  </a:lnTo>
                  <a:lnTo>
                    <a:pt x="120000" y="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1" name="Google Shape;531;p20"/>
            <p:cNvSpPr txBox="1"/>
            <p:nvPr/>
          </p:nvSpPr>
          <p:spPr>
            <a:xfrm>
              <a:off x="1147280" y="1683795"/>
              <a:ext cx="101383" cy="10138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2" name="Google Shape;532;p20"/>
            <p:cNvSpPr/>
            <p:nvPr/>
          </p:nvSpPr>
          <p:spPr>
            <a:xfrm rot="-5400000">
              <a:off x="-1200547" y="2319622"/>
              <a:ext cx="3383789" cy="74363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3" name="Google Shape;533;p20"/>
            <p:cNvSpPr txBox="1"/>
            <p:nvPr/>
          </p:nvSpPr>
          <p:spPr>
            <a:xfrm rot="-5400000">
              <a:off x="-1200547" y="2319622"/>
              <a:ext cx="3383789" cy="74363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Мотивы деятельности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34" name="Google Shape;534;p20"/>
            <p:cNvSpPr/>
            <p:nvPr/>
          </p:nvSpPr>
          <p:spPr>
            <a:xfrm>
              <a:off x="1532778" y="148959"/>
              <a:ext cx="1597595" cy="125714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5" name="Google Shape;535;p20"/>
            <p:cNvSpPr txBox="1"/>
            <p:nvPr/>
          </p:nvSpPr>
          <p:spPr>
            <a:xfrm>
              <a:off x="1532778" y="148959"/>
              <a:ext cx="1597595" cy="12571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Убеждения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36" name="Google Shape;536;p20"/>
            <p:cNvSpPr/>
            <p:nvPr/>
          </p:nvSpPr>
          <p:spPr>
            <a:xfrm>
              <a:off x="3799986" y="148959"/>
              <a:ext cx="6060128" cy="125714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7" name="Google Shape;537;p20"/>
            <p:cNvSpPr txBox="1"/>
            <p:nvPr/>
          </p:nvSpPr>
          <p:spPr>
            <a:xfrm>
              <a:off x="3799986" y="148959"/>
              <a:ext cx="6060128" cy="12571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твёрдая уверенность личности в чём-либо, побуждающая её поступать в соответствии со своими взглядами и суж- дениями о важном и неважном, достойном и недостой- ном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38" name="Google Shape;538;p20"/>
            <p:cNvSpPr/>
            <p:nvPr/>
          </p:nvSpPr>
          <p:spPr>
            <a:xfrm>
              <a:off x="1532778" y="1661293"/>
              <a:ext cx="1597595" cy="102075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9" name="Google Shape;539;p20"/>
            <p:cNvSpPr txBox="1"/>
            <p:nvPr/>
          </p:nvSpPr>
          <p:spPr>
            <a:xfrm>
              <a:off x="1532778" y="1661293"/>
              <a:ext cx="1597595" cy="102075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Интересы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40" name="Google Shape;540;p20"/>
            <p:cNvSpPr/>
            <p:nvPr/>
          </p:nvSpPr>
          <p:spPr>
            <a:xfrm>
              <a:off x="3799986" y="1661293"/>
              <a:ext cx="6060128" cy="102075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1" name="Google Shape;541;p20"/>
            <p:cNvSpPr txBox="1"/>
            <p:nvPr/>
          </p:nvSpPr>
          <p:spPr>
            <a:xfrm>
              <a:off x="3799986" y="1661293"/>
              <a:ext cx="6060128" cy="102075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реальная причина, которая осознаётся нами и направ- ляет познавательную и практическую деятельность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42" name="Google Shape;542;p20"/>
            <p:cNvSpPr/>
            <p:nvPr/>
          </p:nvSpPr>
          <p:spPr>
            <a:xfrm>
              <a:off x="1532778" y="2937232"/>
              <a:ext cx="1597595" cy="102075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3" name="Google Shape;543;p20"/>
            <p:cNvSpPr txBox="1"/>
            <p:nvPr/>
          </p:nvSpPr>
          <p:spPr>
            <a:xfrm>
              <a:off x="1532778" y="2937232"/>
              <a:ext cx="1597595" cy="102075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Установки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44" name="Google Shape;544;p20"/>
            <p:cNvSpPr/>
            <p:nvPr/>
          </p:nvSpPr>
          <p:spPr>
            <a:xfrm>
              <a:off x="3799986" y="2937232"/>
              <a:ext cx="6060128" cy="102075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5" name="Google Shape;545;p20"/>
            <p:cNvSpPr txBox="1"/>
            <p:nvPr/>
          </p:nvSpPr>
          <p:spPr>
            <a:xfrm>
              <a:off x="3799986" y="2937232"/>
              <a:ext cx="6060128" cy="102075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состояние готовности человека совершить что-либо, предрасположенность к активным действиям в опреде- лённой ситуации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46" name="Google Shape;546;p20"/>
            <p:cNvSpPr/>
            <p:nvPr/>
          </p:nvSpPr>
          <p:spPr>
            <a:xfrm>
              <a:off x="1532778" y="4213171"/>
              <a:ext cx="1596925" cy="102075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7" name="Google Shape;547;p20"/>
            <p:cNvSpPr txBox="1"/>
            <p:nvPr/>
          </p:nvSpPr>
          <p:spPr>
            <a:xfrm>
              <a:off x="1532778" y="4213171"/>
              <a:ext cx="1596925" cy="102075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Потребности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48" name="Google Shape;548;p20"/>
            <p:cNvSpPr/>
            <p:nvPr/>
          </p:nvSpPr>
          <p:spPr>
            <a:xfrm>
              <a:off x="3799317" y="4213171"/>
              <a:ext cx="6061835" cy="102075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9" name="Google Shape;549;p20"/>
            <p:cNvSpPr txBox="1"/>
            <p:nvPr/>
          </p:nvSpPr>
          <p:spPr>
            <a:xfrm>
              <a:off x="3799317" y="4213171"/>
              <a:ext cx="6061835" cy="102075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переживаемая о осознаваемая человеком нужда в том, что необходимо для поддержания организма человека и развития его личности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4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p2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mbria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Мотивы деятельности. Взаимосвязь потребностей и мотивов в деятельности человека</a:t>
            </a:r>
            <a:endParaRPr/>
          </a:p>
        </p:txBody>
      </p:sp>
      <p:grpSp>
        <p:nvGrpSpPr>
          <p:cNvPr id="556" name="Google Shape;556;p21"/>
          <p:cNvGrpSpPr/>
          <p:nvPr/>
        </p:nvGrpSpPr>
        <p:grpSpPr>
          <a:xfrm>
            <a:off x="1108462" y="1671633"/>
            <a:ext cx="9973556" cy="4472265"/>
            <a:chOff x="3562" y="343165"/>
            <a:chExt cx="9973556" cy="4472265"/>
          </a:xfrm>
        </p:grpSpPr>
        <p:sp>
          <p:nvSpPr>
            <p:cNvPr id="557" name="Google Shape;557;p21"/>
            <p:cNvSpPr/>
            <p:nvPr/>
          </p:nvSpPr>
          <p:spPr>
            <a:xfrm>
              <a:off x="7564657" y="2562043"/>
              <a:ext cx="91440" cy="50658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58" name="Google Shape;558;p21"/>
            <p:cNvSpPr/>
            <p:nvPr/>
          </p:nvSpPr>
          <p:spPr>
            <a:xfrm>
              <a:off x="4990341" y="1200215"/>
              <a:ext cx="2620036" cy="50658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59" name="Google Shape;559;p21"/>
            <p:cNvSpPr/>
            <p:nvPr/>
          </p:nvSpPr>
          <p:spPr>
            <a:xfrm>
              <a:off x="2324584" y="2562043"/>
              <a:ext cx="91440" cy="50658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60" name="Google Shape;560;p21"/>
            <p:cNvSpPr/>
            <p:nvPr/>
          </p:nvSpPr>
          <p:spPr>
            <a:xfrm>
              <a:off x="2370304" y="1200215"/>
              <a:ext cx="2620036" cy="50658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61" name="Google Shape;561;p21"/>
            <p:cNvSpPr/>
            <p:nvPr/>
          </p:nvSpPr>
          <p:spPr>
            <a:xfrm>
              <a:off x="2303893" y="343165"/>
              <a:ext cx="5372894" cy="85705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2" name="Google Shape;562;p21"/>
            <p:cNvSpPr txBox="1"/>
            <p:nvPr/>
          </p:nvSpPr>
          <p:spPr>
            <a:xfrm>
              <a:off x="2303893" y="343165"/>
              <a:ext cx="5372894" cy="85705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Мотивы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63" name="Google Shape;563;p21"/>
            <p:cNvSpPr/>
            <p:nvPr/>
          </p:nvSpPr>
          <p:spPr>
            <a:xfrm>
              <a:off x="3562" y="1706802"/>
              <a:ext cx="4733484" cy="85524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4" name="Google Shape;564;p21"/>
            <p:cNvSpPr txBox="1"/>
            <p:nvPr/>
          </p:nvSpPr>
          <p:spPr>
            <a:xfrm>
              <a:off x="3562" y="1706802"/>
              <a:ext cx="4733484" cy="85524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положительные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65" name="Google Shape;565;p21"/>
            <p:cNvSpPr/>
            <p:nvPr/>
          </p:nvSpPr>
          <p:spPr>
            <a:xfrm>
              <a:off x="3562" y="3068631"/>
              <a:ext cx="4733484" cy="174679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6" name="Google Shape;566;p21"/>
            <p:cNvSpPr txBox="1"/>
            <p:nvPr/>
          </p:nvSpPr>
          <p:spPr>
            <a:xfrm>
              <a:off x="3562" y="3068631"/>
              <a:ext cx="4733484" cy="174679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«Если я наведу порядок на столе, я получу конфету»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67" name="Google Shape;567;p21"/>
            <p:cNvSpPr/>
            <p:nvPr/>
          </p:nvSpPr>
          <p:spPr>
            <a:xfrm>
              <a:off x="5243634" y="1706802"/>
              <a:ext cx="4733484" cy="85524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8" name="Google Shape;568;p21"/>
            <p:cNvSpPr txBox="1"/>
            <p:nvPr/>
          </p:nvSpPr>
          <p:spPr>
            <a:xfrm>
              <a:off x="5243634" y="1706802"/>
              <a:ext cx="4733484" cy="85524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отрицательные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69" name="Google Shape;569;p21"/>
            <p:cNvSpPr/>
            <p:nvPr/>
          </p:nvSpPr>
          <p:spPr>
            <a:xfrm>
              <a:off x="5243634" y="3068631"/>
              <a:ext cx="4733484" cy="174679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0" name="Google Shape;570;p21"/>
            <p:cNvSpPr txBox="1"/>
            <p:nvPr/>
          </p:nvSpPr>
          <p:spPr>
            <a:xfrm>
              <a:off x="5243634" y="3068631"/>
              <a:ext cx="4733484" cy="174679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«Если я наведу порядок на столе, то меня не накажут»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5" name="Shape 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" name="Google Shape;576;p2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Виды деятельности</a:t>
            </a:r>
            <a:endParaRPr/>
          </a:p>
        </p:txBody>
      </p:sp>
      <p:graphicFrame>
        <p:nvGraphicFramePr>
          <p:cNvPr id="577" name="Google Shape;577;p22"/>
          <p:cNvGraphicFramePr/>
          <p:nvPr/>
        </p:nvGraphicFramePr>
        <p:xfrm>
          <a:off x="1104900" y="1358020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{71985D49-438F-4F21-8CD2-42742D57F319}</a:tableStyleId>
              </a:tblPr>
              <a:tblGrid>
                <a:gridCol w="2578575"/>
                <a:gridCol w="7402100"/>
              </a:tblGrid>
              <a:tr h="38317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Виды деятельности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6801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Трудовая деятель- ность (труд)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Преобразование человеком как материальных, так и нематериаль- ных объектов, чтобы в дальнейшем их использовать для удовлетво- рения своих нужд. По характеру прилагаемых действий трудовую деятельность делят на: </a:t>
                      </a: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практическую (продуктивную) деятель- ность 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(изменение объектов природы либо изменение общества) и </a:t>
                      </a: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духовную деятельность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(интеллектуальная, творческая и т.д.)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1495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Учебная деятель- ность (обучение, об- разование)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Деятельность, направленная на получение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знаний, умений, навыков. Учение – широкое понятие, включающее в себя кроме обучения в учебном заведении, самообразование, чтение книг, просмотр кино и телепередач, спортивные тренировки и т.д.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1495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Игровая деятель- ность (игра)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Вид деятельности, цель которой сама деятельность, а не результат. Игра в той или иной степени учит какому-то виду умственной или физической деятельности, формирует определённые навыки, зна- ния, умения.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878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Общение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Вид деятельности, при котором происходит обмен идеями и эмоция- ми.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2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p2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Виды деятельности</a:t>
            </a:r>
            <a:endParaRPr/>
          </a:p>
        </p:txBody>
      </p:sp>
      <p:grpSp>
        <p:nvGrpSpPr>
          <p:cNvPr id="584" name="Google Shape;584;p23"/>
          <p:cNvGrpSpPr/>
          <p:nvPr/>
        </p:nvGrpSpPr>
        <p:grpSpPr>
          <a:xfrm>
            <a:off x="1108462" y="1671633"/>
            <a:ext cx="9973556" cy="4472265"/>
            <a:chOff x="3562" y="343165"/>
            <a:chExt cx="9973556" cy="4472265"/>
          </a:xfrm>
        </p:grpSpPr>
        <p:sp>
          <p:nvSpPr>
            <p:cNvPr id="585" name="Google Shape;585;p23"/>
            <p:cNvSpPr/>
            <p:nvPr/>
          </p:nvSpPr>
          <p:spPr>
            <a:xfrm>
              <a:off x="7564657" y="2562043"/>
              <a:ext cx="91440" cy="50658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86" name="Google Shape;586;p23"/>
            <p:cNvSpPr/>
            <p:nvPr/>
          </p:nvSpPr>
          <p:spPr>
            <a:xfrm>
              <a:off x="4990341" y="1200215"/>
              <a:ext cx="2620036" cy="50658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87" name="Google Shape;587;p23"/>
            <p:cNvSpPr/>
            <p:nvPr/>
          </p:nvSpPr>
          <p:spPr>
            <a:xfrm>
              <a:off x="2324584" y="2562043"/>
              <a:ext cx="91440" cy="50658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88" name="Google Shape;588;p23"/>
            <p:cNvSpPr/>
            <p:nvPr/>
          </p:nvSpPr>
          <p:spPr>
            <a:xfrm>
              <a:off x="2370304" y="1200215"/>
              <a:ext cx="2620036" cy="50658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89" name="Google Shape;589;p23"/>
            <p:cNvSpPr/>
            <p:nvPr/>
          </p:nvSpPr>
          <p:spPr>
            <a:xfrm>
              <a:off x="2303893" y="343165"/>
              <a:ext cx="5372894" cy="85705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0" name="Google Shape;590;p23"/>
            <p:cNvSpPr txBox="1"/>
            <p:nvPr/>
          </p:nvSpPr>
          <p:spPr>
            <a:xfrm>
              <a:off x="2303893" y="343165"/>
              <a:ext cx="5372894" cy="85705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Виды деятельности по характеру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91" name="Google Shape;591;p23"/>
            <p:cNvSpPr/>
            <p:nvPr/>
          </p:nvSpPr>
          <p:spPr>
            <a:xfrm>
              <a:off x="3562" y="1706802"/>
              <a:ext cx="4733484" cy="85524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2" name="Google Shape;592;p23"/>
            <p:cNvSpPr txBox="1"/>
            <p:nvPr/>
          </p:nvSpPr>
          <p:spPr>
            <a:xfrm>
              <a:off x="3562" y="1706802"/>
              <a:ext cx="4733484" cy="85524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репродуктивная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93" name="Google Shape;593;p23"/>
            <p:cNvSpPr/>
            <p:nvPr/>
          </p:nvSpPr>
          <p:spPr>
            <a:xfrm>
              <a:off x="3562" y="3068631"/>
              <a:ext cx="4733484" cy="174679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4" name="Google Shape;594;p23"/>
            <p:cNvSpPr txBox="1"/>
            <p:nvPr/>
          </p:nvSpPr>
          <p:spPr>
            <a:xfrm>
              <a:off x="3562" y="3068631"/>
              <a:ext cx="4733484" cy="174679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повторение уже отработанного средства достижения заранее известного результата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95" name="Google Shape;595;p23"/>
            <p:cNvSpPr/>
            <p:nvPr/>
          </p:nvSpPr>
          <p:spPr>
            <a:xfrm>
              <a:off x="5243634" y="1706802"/>
              <a:ext cx="4733484" cy="85524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6" name="Google Shape;596;p23"/>
            <p:cNvSpPr txBox="1"/>
            <p:nvPr/>
          </p:nvSpPr>
          <p:spPr>
            <a:xfrm>
              <a:off x="5243634" y="1706802"/>
              <a:ext cx="4733484" cy="85524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творческая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97" name="Google Shape;597;p23"/>
            <p:cNvSpPr/>
            <p:nvPr/>
          </p:nvSpPr>
          <p:spPr>
            <a:xfrm>
              <a:off x="5243634" y="3068631"/>
              <a:ext cx="4733484" cy="174679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8" name="Google Shape;598;p23"/>
            <p:cNvSpPr txBox="1"/>
            <p:nvPr/>
          </p:nvSpPr>
          <p:spPr>
            <a:xfrm>
              <a:off x="5243634" y="3068631"/>
              <a:ext cx="4733484" cy="174679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создание нового для себя и других людей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3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Google Shape;604;p2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Виды деятельности</a:t>
            </a:r>
            <a:endParaRPr/>
          </a:p>
        </p:txBody>
      </p:sp>
      <p:grpSp>
        <p:nvGrpSpPr>
          <p:cNvPr id="605" name="Google Shape;605;p24"/>
          <p:cNvGrpSpPr/>
          <p:nvPr/>
        </p:nvGrpSpPr>
        <p:grpSpPr>
          <a:xfrm>
            <a:off x="1107125" y="1660582"/>
            <a:ext cx="9976230" cy="2087597"/>
            <a:chOff x="2225" y="168212"/>
            <a:chExt cx="9976230" cy="2087597"/>
          </a:xfrm>
        </p:grpSpPr>
        <p:sp>
          <p:nvSpPr>
            <p:cNvPr id="606" name="Google Shape;606;p24"/>
            <p:cNvSpPr/>
            <p:nvPr/>
          </p:nvSpPr>
          <p:spPr>
            <a:xfrm>
              <a:off x="4990341" y="979817"/>
              <a:ext cx="2633657" cy="55839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07" name="Google Shape;607;p24"/>
            <p:cNvSpPr/>
            <p:nvPr/>
          </p:nvSpPr>
          <p:spPr>
            <a:xfrm>
              <a:off x="2356683" y="979817"/>
              <a:ext cx="2633657" cy="55839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08" name="Google Shape;608;p24"/>
            <p:cNvSpPr/>
            <p:nvPr/>
          </p:nvSpPr>
          <p:spPr>
            <a:xfrm>
              <a:off x="2510921" y="168212"/>
              <a:ext cx="4958839" cy="81160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9" name="Google Shape;609;p24"/>
            <p:cNvSpPr txBox="1"/>
            <p:nvPr/>
          </p:nvSpPr>
          <p:spPr>
            <a:xfrm>
              <a:off x="2510921" y="168212"/>
              <a:ext cx="4958839" cy="81160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Виды деятельности по характеру отношений с внешним миром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10" name="Google Shape;610;p24"/>
            <p:cNvSpPr/>
            <p:nvPr/>
          </p:nvSpPr>
          <p:spPr>
            <a:xfrm>
              <a:off x="2225" y="1538215"/>
              <a:ext cx="4708916" cy="71759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1" name="Google Shape;611;p24"/>
            <p:cNvSpPr txBox="1"/>
            <p:nvPr/>
          </p:nvSpPr>
          <p:spPr>
            <a:xfrm>
              <a:off x="2225" y="1538215"/>
              <a:ext cx="4708916" cy="71759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практическая (материальная)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12" name="Google Shape;612;p24"/>
            <p:cNvSpPr/>
            <p:nvPr/>
          </p:nvSpPr>
          <p:spPr>
            <a:xfrm>
              <a:off x="5269539" y="1538215"/>
              <a:ext cx="4708916" cy="71759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3" name="Google Shape;613;p24"/>
            <p:cNvSpPr txBox="1"/>
            <p:nvPr/>
          </p:nvSpPr>
          <p:spPr>
            <a:xfrm>
              <a:off x="5269539" y="1538215"/>
              <a:ext cx="4708916" cy="71759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духовная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614" name="Google Shape;614;p24"/>
          <p:cNvGrpSpPr/>
          <p:nvPr/>
        </p:nvGrpSpPr>
        <p:grpSpPr>
          <a:xfrm>
            <a:off x="1110062" y="4302747"/>
            <a:ext cx="9970356" cy="2186210"/>
            <a:chOff x="5162" y="67147"/>
            <a:chExt cx="9970356" cy="2186210"/>
          </a:xfrm>
        </p:grpSpPr>
        <p:sp>
          <p:nvSpPr>
            <p:cNvPr id="615" name="Google Shape;615;p24"/>
            <p:cNvSpPr/>
            <p:nvPr/>
          </p:nvSpPr>
          <p:spPr>
            <a:xfrm>
              <a:off x="4990341" y="724426"/>
              <a:ext cx="3908465" cy="45221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16" name="Google Shape;616;p24"/>
            <p:cNvSpPr/>
            <p:nvPr/>
          </p:nvSpPr>
          <p:spPr>
            <a:xfrm>
              <a:off x="4990341" y="724426"/>
              <a:ext cx="1302821" cy="45221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17" name="Google Shape;617;p24"/>
            <p:cNvSpPr/>
            <p:nvPr/>
          </p:nvSpPr>
          <p:spPr>
            <a:xfrm>
              <a:off x="3687519" y="724426"/>
              <a:ext cx="1302821" cy="45221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18" name="Google Shape;618;p24"/>
            <p:cNvSpPr/>
            <p:nvPr/>
          </p:nvSpPr>
          <p:spPr>
            <a:xfrm>
              <a:off x="1081875" y="724426"/>
              <a:ext cx="3908465" cy="45221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19" name="Google Shape;619;p24"/>
            <p:cNvSpPr/>
            <p:nvPr/>
          </p:nvSpPr>
          <p:spPr>
            <a:xfrm>
              <a:off x="1498778" y="67147"/>
              <a:ext cx="6983125" cy="65727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0" name="Google Shape;620;p24"/>
            <p:cNvSpPr txBox="1"/>
            <p:nvPr/>
          </p:nvSpPr>
          <p:spPr>
            <a:xfrm>
              <a:off x="1498778" y="67147"/>
              <a:ext cx="6983125" cy="65727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Виды деятельности по общественным сферам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21" name="Google Shape;621;p24"/>
            <p:cNvSpPr/>
            <p:nvPr/>
          </p:nvSpPr>
          <p:spPr>
            <a:xfrm>
              <a:off x="5162" y="1176645"/>
              <a:ext cx="2153424" cy="107671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2" name="Google Shape;622;p24"/>
            <p:cNvSpPr txBox="1"/>
            <p:nvPr/>
          </p:nvSpPr>
          <p:spPr>
            <a:xfrm>
              <a:off x="5162" y="1176645"/>
              <a:ext cx="2153424" cy="10767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экономическая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23" name="Google Shape;623;p24"/>
            <p:cNvSpPr/>
            <p:nvPr/>
          </p:nvSpPr>
          <p:spPr>
            <a:xfrm>
              <a:off x="2610806" y="1176645"/>
              <a:ext cx="2153424" cy="107671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4" name="Google Shape;624;p24"/>
            <p:cNvSpPr txBox="1"/>
            <p:nvPr/>
          </p:nvSpPr>
          <p:spPr>
            <a:xfrm>
              <a:off x="2610806" y="1176645"/>
              <a:ext cx="2153424" cy="10767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социальная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25" name="Google Shape;625;p24"/>
            <p:cNvSpPr/>
            <p:nvPr/>
          </p:nvSpPr>
          <p:spPr>
            <a:xfrm>
              <a:off x="5216450" y="1176645"/>
              <a:ext cx="2153424" cy="107671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6" name="Google Shape;626;p24"/>
            <p:cNvSpPr txBox="1"/>
            <p:nvPr/>
          </p:nvSpPr>
          <p:spPr>
            <a:xfrm>
              <a:off x="5216450" y="1176645"/>
              <a:ext cx="2153424" cy="10767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политическая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27" name="Google Shape;627;p24"/>
            <p:cNvSpPr/>
            <p:nvPr/>
          </p:nvSpPr>
          <p:spPr>
            <a:xfrm>
              <a:off x="7822094" y="1176645"/>
              <a:ext cx="2153424" cy="107671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8" name="Google Shape;628;p24"/>
            <p:cNvSpPr txBox="1"/>
            <p:nvPr/>
          </p:nvSpPr>
          <p:spPr>
            <a:xfrm>
              <a:off x="7822094" y="1176645"/>
              <a:ext cx="2153424" cy="10767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духовная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3" name="Shape 6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" name="Google Shape;634;p2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Виды деятельности</a:t>
            </a:r>
            <a:endParaRPr/>
          </a:p>
        </p:txBody>
      </p:sp>
      <p:grpSp>
        <p:nvGrpSpPr>
          <p:cNvPr id="635" name="Google Shape;635;p25"/>
          <p:cNvGrpSpPr/>
          <p:nvPr/>
        </p:nvGrpSpPr>
        <p:grpSpPr>
          <a:xfrm>
            <a:off x="1110062" y="4302747"/>
            <a:ext cx="9970356" cy="2186210"/>
            <a:chOff x="5162" y="67147"/>
            <a:chExt cx="9970356" cy="2186210"/>
          </a:xfrm>
        </p:grpSpPr>
        <p:sp>
          <p:nvSpPr>
            <p:cNvPr id="636" name="Google Shape;636;p25"/>
            <p:cNvSpPr/>
            <p:nvPr/>
          </p:nvSpPr>
          <p:spPr>
            <a:xfrm>
              <a:off x="4990341" y="724426"/>
              <a:ext cx="3908465" cy="45221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37" name="Google Shape;637;p25"/>
            <p:cNvSpPr/>
            <p:nvPr/>
          </p:nvSpPr>
          <p:spPr>
            <a:xfrm>
              <a:off x="4990341" y="724426"/>
              <a:ext cx="1302821" cy="45221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38" name="Google Shape;638;p25"/>
            <p:cNvSpPr/>
            <p:nvPr/>
          </p:nvSpPr>
          <p:spPr>
            <a:xfrm>
              <a:off x="3687519" y="724426"/>
              <a:ext cx="1302821" cy="45221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39" name="Google Shape;639;p25"/>
            <p:cNvSpPr/>
            <p:nvPr/>
          </p:nvSpPr>
          <p:spPr>
            <a:xfrm>
              <a:off x="1081875" y="724426"/>
              <a:ext cx="3908465" cy="45221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40" name="Google Shape;640;p25"/>
            <p:cNvSpPr/>
            <p:nvPr/>
          </p:nvSpPr>
          <p:spPr>
            <a:xfrm>
              <a:off x="1498778" y="67147"/>
              <a:ext cx="6983125" cy="65727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1" name="Google Shape;641;p25"/>
            <p:cNvSpPr txBox="1"/>
            <p:nvPr/>
          </p:nvSpPr>
          <p:spPr>
            <a:xfrm>
              <a:off x="1498778" y="67147"/>
              <a:ext cx="6983125" cy="65727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Виды деятельности в зависимости от социальных норм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42" name="Google Shape;642;p25"/>
            <p:cNvSpPr/>
            <p:nvPr/>
          </p:nvSpPr>
          <p:spPr>
            <a:xfrm>
              <a:off x="5162" y="1176645"/>
              <a:ext cx="2153424" cy="107671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3" name="Google Shape;643;p25"/>
            <p:cNvSpPr txBox="1"/>
            <p:nvPr/>
          </p:nvSpPr>
          <p:spPr>
            <a:xfrm>
              <a:off x="5162" y="1176645"/>
              <a:ext cx="2153424" cy="10767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моральная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44" name="Google Shape;644;p25"/>
            <p:cNvSpPr/>
            <p:nvPr/>
          </p:nvSpPr>
          <p:spPr>
            <a:xfrm>
              <a:off x="2610806" y="1176645"/>
              <a:ext cx="2153424" cy="107671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5" name="Google Shape;645;p25"/>
            <p:cNvSpPr txBox="1"/>
            <p:nvPr/>
          </p:nvSpPr>
          <p:spPr>
            <a:xfrm>
              <a:off x="2610806" y="1176645"/>
              <a:ext cx="2153424" cy="10767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аморальная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46" name="Google Shape;646;p25"/>
            <p:cNvSpPr/>
            <p:nvPr/>
          </p:nvSpPr>
          <p:spPr>
            <a:xfrm>
              <a:off x="5216450" y="1176645"/>
              <a:ext cx="2153424" cy="107671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7" name="Google Shape;647;p25"/>
            <p:cNvSpPr txBox="1"/>
            <p:nvPr/>
          </p:nvSpPr>
          <p:spPr>
            <a:xfrm>
              <a:off x="5216450" y="1176645"/>
              <a:ext cx="2153424" cy="10767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законная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48" name="Google Shape;648;p25"/>
            <p:cNvSpPr/>
            <p:nvPr/>
          </p:nvSpPr>
          <p:spPr>
            <a:xfrm>
              <a:off x="7822094" y="1176645"/>
              <a:ext cx="2153424" cy="107671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9" name="Google Shape;649;p25"/>
            <p:cNvSpPr txBox="1"/>
            <p:nvPr/>
          </p:nvSpPr>
          <p:spPr>
            <a:xfrm>
              <a:off x="7822094" y="1176645"/>
              <a:ext cx="2153424" cy="10767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незаконная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650" name="Google Shape;650;p25"/>
          <p:cNvGrpSpPr/>
          <p:nvPr/>
        </p:nvGrpSpPr>
        <p:grpSpPr>
          <a:xfrm>
            <a:off x="2188922" y="1544823"/>
            <a:ext cx="7812636" cy="2319176"/>
            <a:chOff x="1084022" y="664"/>
            <a:chExt cx="7812636" cy="2319176"/>
          </a:xfrm>
        </p:grpSpPr>
        <p:sp>
          <p:nvSpPr>
            <p:cNvPr id="651" name="Google Shape;651;p25"/>
            <p:cNvSpPr/>
            <p:nvPr/>
          </p:nvSpPr>
          <p:spPr>
            <a:xfrm>
              <a:off x="4990341" y="697919"/>
              <a:ext cx="2764120" cy="47972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52" name="Google Shape;652;p25"/>
            <p:cNvSpPr/>
            <p:nvPr/>
          </p:nvSpPr>
          <p:spPr>
            <a:xfrm>
              <a:off x="4944621" y="697919"/>
              <a:ext cx="91440" cy="47972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53" name="Google Shape;653;p25"/>
            <p:cNvSpPr/>
            <p:nvPr/>
          </p:nvSpPr>
          <p:spPr>
            <a:xfrm>
              <a:off x="2226220" y="697919"/>
              <a:ext cx="2764120" cy="47972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54" name="Google Shape;654;p25"/>
            <p:cNvSpPr/>
            <p:nvPr/>
          </p:nvSpPr>
          <p:spPr>
            <a:xfrm>
              <a:off x="1286419" y="664"/>
              <a:ext cx="7407842" cy="69725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5" name="Google Shape;655;p25"/>
            <p:cNvSpPr txBox="1"/>
            <p:nvPr/>
          </p:nvSpPr>
          <p:spPr>
            <a:xfrm>
              <a:off x="1286419" y="664"/>
              <a:ext cx="7407842" cy="6972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Виды деятельности по степени включённости общества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56" name="Google Shape;656;p25"/>
            <p:cNvSpPr/>
            <p:nvPr/>
          </p:nvSpPr>
          <p:spPr>
            <a:xfrm>
              <a:off x="1084022" y="1177642"/>
              <a:ext cx="2284396" cy="114219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7" name="Google Shape;657;p25"/>
            <p:cNvSpPr txBox="1"/>
            <p:nvPr/>
          </p:nvSpPr>
          <p:spPr>
            <a:xfrm>
              <a:off x="1084022" y="1177642"/>
              <a:ext cx="2284396" cy="114219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массовая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58" name="Google Shape;658;p25"/>
            <p:cNvSpPr/>
            <p:nvPr/>
          </p:nvSpPr>
          <p:spPr>
            <a:xfrm>
              <a:off x="3848142" y="1177642"/>
              <a:ext cx="2284396" cy="114219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9" name="Google Shape;659;p25"/>
            <p:cNvSpPr txBox="1"/>
            <p:nvPr/>
          </p:nvSpPr>
          <p:spPr>
            <a:xfrm>
              <a:off x="3848142" y="1177642"/>
              <a:ext cx="2284396" cy="114219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коллективная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60" name="Google Shape;660;p25"/>
            <p:cNvSpPr/>
            <p:nvPr/>
          </p:nvSpPr>
          <p:spPr>
            <a:xfrm>
              <a:off x="6612262" y="1177642"/>
              <a:ext cx="2284396" cy="114219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1" name="Google Shape;661;p25"/>
            <p:cNvSpPr txBox="1"/>
            <p:nvPr/>
          </p:nvSpPr>
          <p:spPr>
            <a:xfrm>
              <a:off x="6612262" y="1177642"/>
              <a:ext cx="2284396" cy="114219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индивидуальная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6" name="Shape 6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" name="Google Shape;667;p2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Литература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668" name="Google Shape;668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47041" y="1608137"/>
            <a:ext cx="3838541" cy="5018249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669" name="Google Shape;669;p26"/>
          <p:cNvSpPr txBox="1"/>
          <p:nvPr>
            <p:ph idx="1" type="body"/>
          </p:nvPr>
        </p:nvSpPr>
        <p:spPr>
          <a:xfrm>
            <a:off x="1104900" y="1683945"/>
            <a:ext cx="6011126" cy="10502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Обществоведение: Учебное пособие для 9 класса. / Под ред. А.Н.Данилова. – Минск: Адукацыя і выха- ванне, 2019, §6.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деятельности</a:t>
            </a:r>
            <a:endParaRPr/>
          </a:p>
        </p:txBody>
      </p:sp>
      <p:grpSp>
        <p:nvGrpSpPr>
          <p:cNvPr id="140" name="Google Shape;140;p3"/>
          <p:cNvGrpSpPr/>
          <p:nvPr/>
        </p:nvGrpSpPr>
        <p:grpSpPr>
          <a:xfrm>
            <a:off x="1104901" y="1720006"/>
            <a:ext cx="9980681" cy="1030377"/>
            <a:chOff x="1581074" y="794958"/>
            <a:chExt cx="8834000" cy="594982"/>
          </a:xfrm>
        </p:grpSpPr>
        <p:sp>
          <p:nvSpPr>
            <p:cNvPr id="141" name="Google Shape;141;p3"/>
            <p:cNvSpPr/>
            <p:nvPr/>
          </p:nvSpPr>
          <p:spPr>
            <a:xfrm>
              <a:off x="1581074" y="794958"/>
              <a:ext cx="8834000" cy="594982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" name="Google Shape;142;p3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Деятельность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специфическая форма отношения человека к окружающему миру и самому себе, выражающаяся в целесообразном изменении и преобразовании мира и человеческого сознания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43" name="Google Shape;143;p3"/>
          <p:cNvGrpSpPr/>
          <p:nvPr/>
        </p:nvGrpSpPr>
        <p:grpSpPr>
          <a:xfrm>
            <a:off x="1124589" y="2974436"/>
            <a:ext cx="9980681" cy="709043"/>
            <a:chOff x="1581074" y="794958"/>
            <a:chExt cx="8834000" cy="594982"/>
          </a:xfrm>
        </p:grpSpPr>
        <p:sp>
          <p:nvSpPr>
            <p:cNvPr id="144" name="Google Shape;144;p3"/>
            <p:cNvSpPr/>
            <p:nvPr/>
          </p:nvSpPr>
          <p:spPr>
            <a:xfrm>
              <a:off x="1581074" y="794958"/>
              <a:ext cx="8834000" cy="594982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" name="Google Shape;145;p3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Деятельность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специфический вид активности человека, направленный на совершенствова- ние окружающего мира и самого себя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46" name="Google Shape;146;p3"/>
          <p:cNvGrpSpPr/>
          <p:nvPr/>
        </p:nvGrpSpPr>
        <p:grpSpPr>
          <a:xfrm>
            <a:off x="1124589" y="3940595"/>
            <a:ext cx="9980681" cy="709043"/>
            <a:chOff x="1581074" y="794958"/>
            <a:chExt cx="8834000" cy="594982"/>
          </a:xfrm>
        </p:grpSpPr>
        <p:sp>
          <p:nvSpPr>
            <p:cNvPr id="147" name="Google Shape;147;p3"/>
            <p:cNvSpPr/>
            <p:nvPr/>
          </p:nvSpPr>
          <p:spPr>
            <a:xfrm>
              <a:off x="1581074" y="794958"/>
              <a:ext cx="8834000" cy="594982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" name="Google Shape;148;p3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Деятельность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отличающее человека активное отношение к разнообразным условиям своей жизни и к самому себе, их осознанное преобразование в соответствии со своими желаниями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49" name="Google Shape;149;p3"/>
          <p:cNvGrpSpPr/>
          <p:nvPr/>
        </p:nvGrpSpPr>
        <p:grpSpPr>
          <a:xfrm>
            <a:off x="1124590" y="5269093"/>
            <a:ext cx="4456702" cy="950552"/>
            <a:chOff x="1581074" y="794958"/>
            <a:chExt cx="8834000" cy="594982"/>
          </a:xfrm>
        </p:grpSpPr>
        <p:sp>
          <p:nvSpPr>
            <p:cNvPr id="150" name="Google Shape;150;p3"/>
            <p:cNvSpPr/>
            <p:nvPr/>
          </p:nvSpPr>
          <p:spPr>
            <a:xfrm>
              <a:off x="1581074" y="794958"/>
              <a:ext cx="8834000" cy="594982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" name="Google Shape;151;p3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последовательность сменяющих друг друга действий по достижению постав- ленной цели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52" name="Google Shape;152;p3"/>
          <p:cNvGrpSpPr/>
          <p:nvPr/>
        </p:nvGrpSpPr>
        <p:grpSpPr>
          <a:xfrm>
            <a:off x="6609192" y="5269093"/>
            <a:ext cx="4456702" cy="950552"/>
            <a:chOff x="1581074" y="794958"/>
            <a:chExt cx="8834000" cy="594982"/>
          </a:xfrm>
        </p:grpSpPr>
        <p:sp>
          <p:nvSpPr>
            <p:cNvPr id="153" name="Google Shape;153;p3"/>
            <p:cNvSpPr/>
            <p:nvPr/>
          </p:nvSpPr>
          <p:spPr>
            <a:xfrm>
              <a:off x="1581074" y="794958"/>
              <a:ext cx="8834000" cy="594982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" name="Google Shape;154;p3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изменение мотивов, направляющих действия человека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cxnSp>
        <p:nvCxnSpPr>
          <p:cNvPr id="155" name="Google Shape;155;p3"/>
          <p:cNvCxnSpPr>
            <a:stCxn id="147" idx="2"/>
            <a:endCxn id="150" idx="0"/>
          </p:cNvCxnSpPr>
          <p:nvPr/>
        </p:nvCxnSpPr>
        <p:spPr>
          <a:xfrm flipH="1">
            <a:off x="3352830" y="4649638"/>
            <a:ext cx="2762100" cy="619500"/>
          </a:xfrm>
          <a:prstGeom prst="straightConnector1">
            <a:avLst/>
          </a:prstGeom>
          <a:noFill/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</p:cxnSp>
      <p:cxnSp>
        <p:nvCxnSpPr>
          <p:cNvPr id="156" name="Google Shape;156;p3"/>
          <p:cNvCxnSpPr>
            <a:endCxn id="154" idx="0"/>
          </p:cNvCxnSpPr>
          <p:nvPr/>
        </p:nvCxnSpPr>
        <p:spPr>
          <a:xfrm>
            <a:off x="6123743" y="4677433"/>
            <a:ext cx="2713800" cy="619500"/>
          </a:xfrm>
          <a:prstGeom prst="straightConnector1">
            <a:avLst/>
          </a:prstGeom>
          <a:noFill/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</p:cxn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деятельности</a:t>
            </a:r>
            <a:endParaRPr/>
          </a:p>
        </p:txBody>
      </p:sp>
      <p:graphicFrame>
        <p:nvGraphicFramePr>
          <p:cNvPr id="163" name="Google Shape;163;p4"/>
          <p:cNvGraphicFramePr/>
          <p:nvPr/>
        </p:nvGraphicFramePr>
        <p:xfrm>
          <a:off x="1104900" y="1470164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{71985D49-438F-4F21-8CD2-42742D57F319}</a:tableStyleId>
              </a:tblPr>
              <a:tblGrid>
                <a:gridCol w="4990350"/>
                <a:gridCol w="4990350"/>
              </a:tblGrid>
              <a:tr h="43292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Отличия деятельности человека от поведения животных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051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Поведение животных</a:t>
                      </a:r>
                      <a:endParaRPr b="1"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Деятельность человека</a:t>
                      </a:r>
                      <a:endParaRPr b="1"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FBFBF"/>
                    </a:solidFill>
                  </a:tcPr>
                </a:tc>
              </a:tr>
              <a:tr h="6993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Подчиняется инстинкту, действия изначаль- но запрограммированы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Сознательная постановка целей, связанная со способностью анализировать ситуацию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6993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Целесообразно – способствует удовлетворе- нию потребностей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Целенаправленна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6993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Приспособительный, потребительский харак- тер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Преобразовательный, созидательный, твор- ческий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характер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6993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Использование собственных органов или предметов природы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Использование орудий труда, их изготовле- ние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6993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Результат биологической эволюции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Продукт истории, воплощение опыта всего человечества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6993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Поведение генетически обусловлено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Формируется и развивается в процессе обуче- ния и воспитания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деятельности</a:t>
            </a:r>
            <a:endParaRPr/>
          </a:p>
        </p:txBody>
      </p:sp>
      <p:graphicFrame>
        <p:nvGraphicFramePr>
          <p:cNvPr id="170" name="Google Shape;170;p5"/>
          <p:cNvGraphicFramePr/>
          <p:nvPr/>
        </p:nvGraphicFramePr>
        <p:xfrm>
          <a:off x="1104900" y="1470164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{71985D49-438F-4F21-8CD2-42742D57F319}</a:tableStyleId>
              </a:tblPr>
              <a:tblGrid>
                <a:gridCol w="2776975"/>
                <a:gridCol w="7203700"/>
              </a:tblGrid>
              <a:tr h="51137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Особенности деятельности человека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786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Характер деятельности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 чём проявляется отличие от поведения других живых существ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FBFBF"/>
                    </a:solidFill>
                  </a:tcPr>
                </a:tc>
              </a:tr>
              <a:tr h="8260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Сознательный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Сознательное выдвижение целей своей деятельности и предвиде- ние результатов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8260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Продуктивный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Направленность на создание полезного продукта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8260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Орудийный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Создание и дальнейшее использование орудий труда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8260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Преобразующий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Изменение человеком окружающего мира и самого себя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8260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Общественный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Необходимость разнообразных отношений с другими людьми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Структура деятельности</a:t>
            </a:r>
            <a:endParaRPr/>
          </a:p>
        </p:txBody>
      </p:sp>
      <p:grpSp>
        <p:nvGrpSpPr>
          <p:cNvPr id="177" name="Google Shape;177;p6"/>
          <p:cNvGrpSpPr/>
          <p:nvPr/>
        </p:nvGrpSpPr>
        <p:grpSpPr>
          <a:xfrm>
            <a:off x="1104900" y="1740860"/>
            <a:ext cx="9980681" cy="683164"/>
            <a:chOff x="1581074" y="794958"/>
            <a:chExt cx="8834000" cy="594982"/>
          </a:xfrm>
        </p:grpSpPr>
        <p:sp>
          <p:nvSpPr>
            <p:cNvPr id="178" name="Google Shape;178;p6"/>
            <p:cNvSpPr/>
            <p:nvPr/>
          </p:nvSpPr>
          <p:spPr>
            <a:xfrm>
              <a:off x="1581074" y="794958"/>
              <a:ext cx="8834000" cy="594982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6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Структура деятельности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целостное единство компонентов и их всесторонних связей, реализующих деятельность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80" name="Google Shape;180;p6"/>
          <p:cNvGrpSpPr/>
          <p:nvPr/>
        </p:nvGrpSpPr>
        <p:grpSpPr>
          <a:xfrm>
            <a:off x="3198570" y="2914652"/>
            <a:ext cx="1681432" cy="756330"/>
            <a:chOff x="1476411" y="794958"/>
            <a:chExt cx="8938669" cy="606036"/>
          </a:xfrm>
        </p:grpSpPr>
        <p:sp>
          <p:nvSpPr>
            <p:cNvPr id="181" name="Google Shape;181;p6"/>
            <p:cNvSpPr/>
            <p:nvPr/>
          </p:nvSpPr>
          <p:spPr>
            <a:xfrm>
              <a:off x="1581074" y="794958"/>
              <a:ext cx="8834000" cy="594982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" name="Google Shape;182;p6"/>
            <p:cNvSpPr txBox="1"/>
            <p:nvPr/>
          </p:nvSpPr>
          <p:spPr>
            <a:xfrm>
              <a:off x="1476411" y="794958"/>
              <a:ext cx="8938669" cy="606036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Ради чего?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83" name="Google Shape;183;p6"/>
          <p:cNvGrpSpPr/>
          <p:nvPr/>
        </p:nvGrpSpPr>
        <p:grpSpPr>
          <a:xfrm>
            <a:off x="9324414" y="2871933"/>
            <a:ext cx="1661743" cy="742535"/>
            <a:chOff x="1581074" y="794958"/>
            <a:chExt cx="8834000" cy="594982"/>
          </a:xfrm>
        </p:grpSpPr>
        <p:sp>
          <p:nvSpPr>
            <p:cNvPr id="184" name="Google Shape;184;p6"/>
            <p:cNvSpPr/>
            <p:nvPr/>
          </p:nvSpPr>
          <p:spPr>
            <a:xfrm>
              <a:off x="1581074" y="794958"/>
              <a:ext cx="8834000" cy="594982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" name="Google Shape;185;p6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Что в итоге?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86" name="Google Shape;186;p6"/>
          <p:cNvGrpSpPr/>
          <p:nvPr/>
        </p:nvGrpSpPr>
        <p:grpSpPr>
          <a:xfrm>
            <a:off x="7289029" y="2880200"/>
            <a:ext cx="1661743" cy="742535"/>
            <a:chOff x="1581074" y="794958"/>
            <a:chExt cx="8834000" cy="594982"/>
          </a:xfrm>
        </p:grpSpPr>
        <p:sp>
          <p:nvSpPr>
            <p:cNvPr id="187" name="Google Shape;187;p6"/>
            <p:cNvSpPr/>
            <p:nvPr/>
          </p:nvSpPr>
          <p:spPr>
            <a:xfrm>
              <a:off x="1581074" y="794958"/>
              <a:ext cx="8834000" cy="594982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" name="Google Shape;188;p6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Как?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89" name="Google Shape;189;p6"/>
          <p:cNvGrpSpPr/>
          <p:nvPr/>
        </p:nvGrpSpPr>
        <p:grpSpPr>
          <a:xfrm>
            <a:off x="5253644" y="2891940"/>
            <a:ext cx="1661743" cy="742535"/>
            <a:chOff x="1581074" y="794958"/>
            <a:chExt cx="8834000" cy="594982"/>
          </a:xfrm>
        </p:grpSpPr>
        <p:sp>
          <p:nvSpPr>
            <p:cNvPr id="190" name="Google Shape;190;p6"/>
            <p:cNvSpPr/>
            <p:nvPr/>
          </p:nvSpPr>
          <p:spPr>
            <a:xfrm>
              <a:off x="1581074" y="794958"/>
              <a:ext cx="8834000" cy="594982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" name="Google Shape;191;p6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 помощью чего?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92" name="Google Shape;192;p6"/>
          <p:cNvGrpSpPr/>
          <p:nvPr/>
        </p:nvGrpSpPr>
        <p:grpSpPr>
          <a:xfrm>
            <a:off x="1182873" y="2903115"/>
            <a:ext cx="1661743" cy="742535"/>
            <a:chOff x="1581074" y="794958"/>
            <a:chExt cx="8834000" cy="594982"/>
          </a:xfrm>
        </p:grpSpPr>
        <p:sp>
          <p:nvSpPr>
            <p:cNvPr id="193" name="Google Shape;193;p6"/>
            <p:cNvSpPr/>
            <p:nvPr/>
          </p:nvSpPr>
          <p:spPr>
            <a:xfrm>
              <a:off x="1581074" y="794958"/>
              <a:ext cx="8834000" cy="594982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" name="Google Shape;194;p6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Почему?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95" name="Google Shape;195;p6"/>
          <p:cNvGrpSpPr/>
          <p:nvPr/>
        </p:nvGrpSpPr>
        <p:grpSpPr>
          <a:xfrm>
            <a:off x="1124588" y="5567923"/>
            <a:ext cx="9819694" cy="829762"/>
            <a:chOff x="1581074" y="794958"/>
            <a:chExt cx="8834000" cy="594982"/>
          </a:xfrm>
        </p:grpSpPr>
        <p:sp>
          <p:nvSpPr>
            <p:cNvPr id="196" name="Google Shape;196;p6"/>
            <p:cNvSpPr/>
            <p:nvPr/>
          </p:nvSpPr>
          <p:spPr>
            <a:xfrm>
              <a:off x="1581074" y="794958"/>
              <a:ext cx="8834000" cy="594982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" name="Google Shape;197;p6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Поступок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личностно значимый, самостоятельный и законченный акт деятельности. Определяется ценностными ориентирами человека. Всегда совершается как выбор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98" name="Google Shape;198;p6"/>
          <p:cNvGrpSpPr/>
          <p:nvPr/>
        </p:nvGrpSpPr>
        <p:grpSpPr>
          <a:xfrm>
            <a:off x="3159972" y="4265411"/>
            <a:ext cx="1681432" cy="756330"/>
            <a:chOff x="1476411" y="794958"/>
            <a:chExt cx="8938669" cy="606036"/>
          </a:xfrm>
        </p:grpSpPr>
        <p:sp>
          <p:nvSpPr>
            <p:cNvPr id="199" name="Google Shape;199;p6"/>
            <p:cNvSpPr/>
            <p:nvPr/>
          </p:nvSpPr>
          <p:spPr>
            <a:xfrm>
              <a:off x="1581074" y="794958"/>
              <a:ext cx="8834000" cy="594982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" name="Google Shape;200;p6"/>
            <p:cNvSpPr txBox="1"/>
            <p:nvPr/>
          </p:nvSpPr>
          <p:spPr>
            <a:xfrm>
              <a:off x="1476411" y="794958"/>
              <a:ext cx="8938669" cy="606036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Цель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01" name="Google Shape;201;p6"/>
          <p:cNvGrpSpPr/>
          <p:nvPr/>
        </p:nvGrpSpPr>
        <p:grpSpPr>
          <a:xfrm>
            <a:off x="9285816" y="4222692"/>
            <a:ext cx="1661743" cy="742535"/>
            <a:chOff x="1581074" y="794958"/>
            <a:chExt cx="8834000" cy="594982"/>
          </a:xfrm>
        </p:grpSpPr>
        <p:sp>
          <p:nvSpPr>
            <p:cNvPr id="202" name="Google Shape;202;p6"/>
            <p:cNvSpPr/>
            <p:nvPr/>
          </p:nvSpPr>
          <p:spPr>
            <a:xfrm>
              <a:off x="1581074" y="794958"/>
              <a:ext cx="8834000" cy="594982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" name="Google Shape;203;p6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Результат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04" name="Google Shape;204;p6"/>
          <p:cNvGrpSpPr/>
          <p:nvPr/>
        </p:nvGrpSpPr>
        <p:grpSpPr>
          <a:xfrm>
            <a:off x="7250431" y="4230959"/>
            <a:ext cx="1661743" cy="742535"/>
            <a:chOff x="1581074" y="794958"/>
            <a:chExt cx="8834000" cy="594982"/>
          </a:xfrm>
        </p:grpSpPr>
        <p:sp>
          <p:nvSpPr>
            <p:cNvPr id="205" name="Google Shape;205;p6"/>
            <p:cNvSpPr/>
            <p:nvPr/>
          </p:nvSpPr>
          <p:spPr>
            <a:xfrm>
              <a:off x="1581074" y="794958"/>
              <a:ext cx="8834000" cy="594982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" name="Google Shape;206;p6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Действия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07" name="Google Shape;207;p6"/>
          <p:cNvGrpSpPr/>
          <p:nvPr/>
        </p:nvGrpSpPr>
        <p:grpSpPr>
          <a:xfrm>
            <a:off x="5215046" y="4242699"/>
            <a:ext cx="1661743" cy="742535"/>
            <a:chOff x="1581074" y="794958"/>
            <a:chExt cx="8834000" cy="594982"/>
          </a:xfrm>
        </p:grpSpPr>
        <p:sp>
          <p:nvSpPr>
            <p:cNvPr id="208" name="Google Shape;208;p6"/>
            <p:cNvSpPr/>
            <p:nvPr/>
          </p:nvSpPr>
          <p:spPr>
            <a:xfrm>
              <a:off x="1581074" y="794958"/>
              <a:ext cx="8834000" cy="594982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" name="Google Shape;209;p6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Средства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10" name="Google Shape;210;p6"/>
          <p:cNvGrpSpPr/>
          <p:nvPr/>
        </p:nvGrpSpPr>
        <p:grpSpPr>
          <a:xfrm>
            <a:off x="1144275" y="4253874"/>
            <a:ext cx="1661743" cy="742535"/>
            <a:chOff x="1581074" y="794958"/>
            <a:chExt cx="8834000" cy="594982"/>
          </a:xfrm>
        </p:grpSpPr>
        <p:sp>
          <p:nvSpPr>
            <p:cNvPr id="211" name="Google Shape;211;p6"/>
            <p:cNvSpPr/>
            <p:nvPr/>
          </p:nvSpPr>
          <p:spPr>
            <a:xfrm>
              <a:off x="1581074" y="794958"/>
              <a:ext cx="8834000" cy="594982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" name="Google Shape;212;p6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Мотив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cxnSp>
        <p:nvCxnSpPr>
          <p:cNvPr id="213" name="Google Shape;213;p6"/>
          <p:cNvCxnSpPr/>
          <p:nvPr/>
        </p:nvCxnSpPr>
        <p:spPr>
          <a:xfrm>
            <a:off x="1978322" y="3657187"/>
            <a:ext cx="5890" cy="582892"/>
          </a:xfrm>
          <a:prstGeom prst="straightConnector1">
            <a:avLst/>
          </a:prstGeom>
          <a:noFill/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</p:cxnSp>
      <p:cxnSp>
        <p:nvCxnSpPr>
          <p:cNvPr id="214" name="Google Shape;214;p6"/>
          <p:cNvCxnSpPr/>
          <p:nvPr/>
        </p:nvCxnSpPr>
        <p:spPr>
          <a:xfrm>
            <a:off x="3994798" y="3659807"/>
            <a:ext cx="5890" cy="582892"/>
          </a:xfrm>
          <a:prstGeom prst="straightConnector1">
            <a:avLst/>
          </a:prstGeom>
          <a:noFill/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</p:cxnSp>
      <p:cxnSp>
        <p:nvCxnSpPr>
          <p:cNvPr id="215" name="Google Shape;215;p6"/>
          <p:cNvCxnSpPr/>
          <p:nvPr/>
        </p:nvCxnSpPr>
        <p:spPr>
          <a:xfrm>
            <a:off x="6048413" y="3668889"/>
            <a:ext cx="5890" cy="582892"/>
          </a:xfrm>
          <a:prstGeom prst="straightConnector1">
            <a:avLst/>
          </a:prstGeom>
          <a:noFill/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</p:cxnSp>
      <p:cxnSp>
        <p:nvCxnSpPr>
          <p:cNvPr id="216" name="Google Shape;216;p6"/>
          <p:cNvCxnSpPr/>
          <p:nvPr/>
        </p:nvCxnSpPr>
        <p:spPr>
          <a:xfrm>
            <a:off x="8071778" y="3642501"/>
            <a:ext cx="5890" cy="582892"/>
          </a:xfrm>
          <a:prstGeom prst="straightConnector1">
            <a:avLst/>
          </a:prstGeom>
          <a:noFill/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</p:cxnSp>
      <p:cxnSp>
        <p:nvCxnSpPr>
          <p:cNvPr id="217" name="Google Shape;217;p6"/>
          <p:cNvCxnSpPr/>
          <p:nvPr/>
        </p:nvCxnSpPr>
        <p:spPr>
          <a:xfrm>
            <a:off x="10110797" y="3623867"/>
            <a:ext cx="5890" cy="582892"/>
          </a:xfrm>
          <a:prstGeom prst="straightConnector1">
            <a:avLst/>
          </a:prstGeom>
          <a:noFill/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</p:cxnSp>
      <p:cxnSp>
        <p:nvCxnSpPr>
          <p:cNvPr id="218" name="Google Shape;218;p6"/>
          <p:cNvCxnSpPr/>
          <p:nvPr/>
        </p:nvCxnSpPr>
        <p:spPr>
          <a:xfrm>
            <a:off x="8081302" y="5006778"/>
            <a:ext cx="5890" cy="582892"/>
          </a:xfrm>
          <a:prstGeom prst="straightConnector1">
            <a:avLst/>
          </a:prstGeom>
          <a:noFill/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</p:cxnSp>
      <p:cxnSp>
        <p:nvCxnSpPr>
          <p:cNvPr id="219" name="Google Shape;219;p6"/>
          <p:cNvCxnSpPr>
            <a:endCxn id="200" idx="1"/>
          </p:cNvCxnSpPr>
          <p:nvPr/>
        </p:nvCxnSpPr>
        <p:spPr>
          <a:xfrm>
            <a:off x="2822172" y="4643576"/>
            <a:ext cx="337800" cy="0"/>
          </a:xfrm>
          <a:prstGeom prst="straightConnector1">
            <a:avLst/>
          </a:prstGeom>
          <a:noFill/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</p:cxnSp>
      <p:cxnSp>
        <p:nvCxnSpPr>
          <p:cNvPr id="220" name="Google Shape;220;p6"/>
          <p:cNvCxnSpPr/>
          <p:nvPr/>
        </p:nvCxnSpPr>
        <p:spPr>
          <a:xfrm>
            <a:off x="4877113" y="4643576"/>
            <a:ext cx="337933" cy="0"/>
          </a:xfrm>
          <a:prstGeom prst="straightConnector1">
            <a:avLst/>
          </a:prstGeom>
          <a:noFill/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</p:cxnSp>
      <p:cxnSp>
        <p:nvCxnSpPr>
          <p:cNvPr id="221" name="Google Shape;221;p6"/>
          <p:cNvCxnSpPr/>
          <p:nvPr/>
        </p:nvCxnSpPr>
        <p:spPr>
          <a:xfrm>
            <a:off x="6912498" y="4646141"/>
            <a:ext cx="337933" cy="0"/>
          </a:xfrm>
          <a:prstGeom prst="straightConnector1">
            <a:avLst/>
          </a:prstGeom>
          <a:noFill/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</p:cxnSp>
      <p:cxnSp>
        <p:nvCxnSpPr>
          <p:cNvPr id="222" name="Google Shape;222;p6"/>
          <p:cNvCxnSpPr/>
          <p:nvPr/>
        </p:nvCxnSpPr>
        <p:spPr>
          <a:xfrm>
            <a:off x="8947883" y="4643576"/>
            <a:ext cx="337933" cy="0"/>
          </a:xfrm>
          <a:prstGeom prst="straightConnector1">
            <a:avLst/>
          </a:prstGeom>
          <a:noFill/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</p:cxn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Структура деятельности</a:t>
            </a:r>
            <a:endParaRPr/>
          </a:p>
        </p:txBody>
      </p:sp>
      <p:graphicFrame>
        <p:nvGraphicFramePr>
          <p:cNvPr id="229" name="Google Shape;229;p7"/>
          <p:cNvGraphicFramePr/>
          <p:nvPr/>
        </p:nvGraphicFramePr>
        <p:xfrm>
          <a:off x="1104900" y="1694451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{71985D49-438F-4F21-8CD2-42742D57F319}</a:tableStyleId>
              </a:tblPr>
              <a:tblGrid>
                <a:gridCol w="2181775"/>
                <a:gridCol w="7798925"/>
              </a:tblGrid>
              <a:tr h="43292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Структура деятельности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6993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Субъект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Тот, кто осуществляет деятельность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6993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Объект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То, на что направлена деятельность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6993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Цель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Осознанный образ желаемого результата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6993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Средства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Орудия труда, материалы, деньги, предметы, технологии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6993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Действия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Дискретный (ограниченный в пространстве и времени) акт человечес- кой деятельности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6993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Результат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Объект или знание, которые субъект получает по окончании деятель- ности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Структура деятельности</a:t>
            </a:r>
            <a:endParaRPr/>
          </a:p>
        </p:txBody>
      </p:sp>
      <p:grpSp>
        <p:nvGrpSpPr>
          <p:cNvPr id="236" name="Google Shape;236;p8"/>
          <p:cNvGrpSpPr/>
          <p:nvPr/>
        </p:nvGrpSpPr>
        <p:grpSpPr>
          <a:xfrm>
            <a:off x="1110062" y="2363636"/>
            <a:ext cx="9970356" cy="3088259"/>
            <a:chOff x="5162" y="1035168"/>
            <a:chExt cx="9970356" cy="3088259"/>
          </a:xfrm>
        </p:grpSpPr>
        <p:sp>
          <p:nvSpPr>
            <p:cNvPr id="237" name="Google Shape;237;p8"/>
            <p:cNvSpPr/>
            <p:nvPr/>
          </p:nvSpPr>
          <p:spPr>
            <a:xfrm>
              <a:off x="4990341" y="2111881"/>
              <a:ext cx="3908465" cy="45221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8" name="Google Shape;238;p8"/>
            <p:cNvSpPr/>
            <p:nvPr/>
          </p:nvSpPr>
          <p:spPr>
            <a:xfrm>
              <a:off x="4990341" y="2111881"/>
              <a:ext cx="1302821" cy="45221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9" name="Google Shape;239;p8"/>
            <p:cNvSpPr/>
            <p:nvPr/>
          </p:nvSpPr>
          <p:spPr>
            <a:xfrm>
              <a:off x="3687519" y="2111881"/>
              <a:ext cx="1302821" cy="45221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0" name="Google Shape;240;p8"/>
            <p:cNvSpPr/>
            <p:nvPr/>
          </p:nvSpPr>
          <p:spPr>
            <a:xfrm>
              <a:off x="1081875" y="2111881"/>
              <a:ext cx="3908465" cy="45221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1" name="Google Shape;241;p8"/>
            <p:cNvSpPr/>
            <p:nvPr/>
          </p:nvSpPr>
          <p:spPr>
            <a:xfrm>
              <a:off x="2950875" y="1035168"/>
              <a:ext cx="4078930" cy="107671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" name="Google Shape;242;p8"/>
            <p:cNvSpPr txBox="1"/>
            <p:nvPr/>
          </p:nvSpPr>
          <p:spPr>
            <a:xfrm>
              <a:off x="2950875" y="1035168"/>
              <a:ext cx="4078930" cy="10767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Субъект деятельности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3" name="Google Shape;243;p8"/>
            <p:cNvSpPr/>
            <p:nvPr/>
          </p:nvSpPr>
          <p:spPr>
            <a:xfrm>
              <a:off x="5162" y="2564100"/>
              <a:ext cx="2153424" cy="155932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" name="Google Shape;244;p8"/>
            <p:cNvSpPr txBox="1"/>
            <p:nvPr/>
          </p:nvSpPr>
          <p:spPr>
            <a:xfrm>
              <a:off x="5162" y="2564100"/>
              <a:ext cx="2153424" cy="155932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отдельная личность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5" name="Google Shape;245;p8"/>
            <p:cNvSpPr/>
            <p:nvPr/>
          </p:nvSpPr>
          <p:spPr>
            <a:xfrm>
              <a:off x="2610806" y="2564100"/>
              <a:ext cx="2153424" cy="155932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" name="Google Shape;246;p8"/>
            <p:cNvSpPr txBox="1"/>
            <p:nvPr/>
          </p:nvSpPr>
          <p:spPr>
            <a:xfrm>
              <a:off x="2610806" y="2564100"/>
              <a:ext cx="2153424" cy="155932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группа людей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7" name="Google Shape;247;p8"/>
            <p:cNvSpPr/>
            <p:nvPr/>
          </p:nvSpPr>
          <p:spPr>
            <a:xfrm>
              <a:off x="5216450" y="2564100"/>
              <a:ext cx="2153424" cy="155932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" name="Google Shape;248;p8"/>
            <p:cNvSpPr txBox="1"/>
            <p:nvPr/>
          </p:nvSpPr>
          <p:spPr>
            <a:xfrm>
              <a:off x="5216450" y="2564100"/>
              <a:ext cx="2153424" cy="155932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организация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9" name="Google Shape;249;p8"/>
            <p:cNvSpPr/>
            <p:nvPr/>
          </p:nvSpPr>
          <p:spPr>
            <a:xfrm>
              <a:off x="7822094" y="2564100"/>
              <a:ext cx="2153424" cy="155932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" name="Google Shape;250;p8"/>
            <p:cNvSpPr txBox="1"/>
            <p:nvPr/>
          </p:nvSpPr>
          <p:spPr>
            <a:xfrm>
              <a:off x="7822094" y="2564100"/>
              <a:ext cx="2153424" cy="155932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государственный орган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Структура деятельности</a:t>
            </a:r>
            <a:endParaRPr/>
          </a:p>
        </p:txBody>
      </p:sp>
      <p:grpSp>
        <p:nvGrpSpPr>
          <p:cNvPr id="257" name="Google Shape;257;p9"/>
          <p:cNvGrpSpPr/>
          <p:nvPr/>
        </p:nvGrpSpPr>
        <p:grpSpPr>
          <a:xfrm>
            <a:off x="1783085" y="1511458"/>
            <a:ext cx="8624311" cy="5077285"/>
            <a:chOff x="678185" y="1836"/>
            <a:chExt cx="8624311" cy="5077285"/>
          </a:xfrm>
        </p:grpSpPr>
        <p:sp>
          <p:nvSpPr>
            <p:cNvPr id="258" name="Google Shape;258;p9"/>
            <p:cNvSpPr/>
            <p:nvPr/>
          </p:nvSpPr>
          <p:spPr>
            <a:xfrm>
              <a:off x="4783526" y="2540479"/>
              <a:ext cx="413628" cy="222325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60000" y="0"/>
                  </a:lnTo>
                  <a:lnTo>
                    <a:pt x="6000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9" name="Google Shape;259;p9"/>
            <p:cNvSpPr/>
            <p:nvPr/>
          </p:nvSpPr>
          <p:spPr>
            <a:xfrm>
              <a:off x="4783526" y="2540479"/>
              <a:ext cx="413628" cy="133395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60000" y="0"/>
                  </a:lnTo>
                  <a:lnTo>
                    <a:pt x="6000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0" name="Google Shape;260;p9"/>
            <p:cNvSpPr/>
            <p:nvPr/>
          </p:nvSpPr>
          <p:spPr>
            <a:xfrm>
              <a:off x="4783526" y="2540479"/>
              <a:ext cx="413628" cy="44465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60000" y="0"/>
                  </a:lnTo>
                  <a:lnTo>
                    <a:pt x="6000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1" name="Google Shape;261;p9"/>
            <p:cNvSpPr/>
            <p:nvPr/>
          </p:nvSpPr>
          <p:spPr>
            <a:xfrm>
              <a:off x="4783526" y="2095829"/>
              <a:ext cx="413628" cy="444650"/>
            </a:xfrm>
            <a:custGeom>
              <a:rect b="b" l="l" r="r" t="t"/>
              <a:pathLst>
                <a:path extrusionOk="0" h="120000" w="120000">
                  <a:moveTo>
                    <a:pt x="0" y="120000"/>
                  </a:moveTo>
                  <a:lnTo>
                    <a:pt x="60000" y="120000"/>
                  </a:lnTo>
                  <a:lnTo>
                    <a:pt x="60000" y="0"/>
                  </a:lnTo>
                  <a:lnTo>
                    <a:pt x="120000" y="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2" name="Google Shape;262;p9"/>
            <p:cNvSpPr/>
            <p:nvPr/>
          </p:nvSpPr>
          <p:spPr>
            <a:xfrm>
              <a:off x="4783526" y="1206528"/>
              <a:ext cx="413628" cy="1333950"/>
            </a:xfrm>
            <a:custGeom>
              <a:rect b="b" l="l" r="r" t="t"/>
              <a:pathLst>
                <a:path extrusionOk="0" h="120000" w="120000">
                  <a:moveTo>
                    <a:pt x="0" y="120000"/>
                  </a:moveTo>
                  <a:lnTo>
                    <a:pt x="60000" y="120000"/>
                  </a:lnTo>
                  <a:lnTo>
                    <a:pt x="60000" y="0"/>
                  </a:lnTo>
                  <a:lnTo>
                    <a:pt x="120000" y="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3" name="Google Shape;263;p9"/>
            <p:cNvSpPr/>
            <p:nvPr/>
          </p:nvSpPr>
          <p:spPr>
            <a:xfrm>
              <a:off x="4783526" y="317228"/>
              <a:ext cx="413628" cy="2223251"/>
            </a:xfrm>
            <a:custGeom>
              <a:rect b="b" l="l" r="r" t="t"/>
              <a:pathLst>
                <a:path extrusionOk="0" h="120000" w="120000">
                  <a:moveTo>
                    <a:pt x="0" y="120000"/>
                  </a:moveTo>
                  <a:lnTo>
                    <a:pt x="60000" y="120000"/>
                  </a:lnTo>
                  <a:lnTo>
                    <a:pt x="60000" y="0"/>
                  </a:lnTo>
                  <a:lnTo>
                    <a:pt x="120000" y="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4" name="Google Shape;264;p9"/>
            <p:cNvSpPr/>
            <p:nvPr/>
          </p:nvSpPr>
          <p:spPr>
            <a:xfrm>
              <a:off x="678185" y="2225088"/>
              <a:ext cx="4105341" cy="63078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" name="Google Shape;265;p9"/>
            <p:cNvSpPr txBox="1"/>
            <p:nvPr/>
          </p:nvSpPr>
          <p:spPr>
            <a:xfrm>
              <a:off x="678185" y="2225088"/>
              <a:ext cx="4105341" cy="6307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Объект деятельности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6" name="Google Shape;266;p9"/>
            <p:cNvSpPr/>
            <p:nvPr/>
          </p:nvSpPr>
          <p:spPr>
            <a:xfrm>
              <a:off x="5197155" y="1836"/>
              <a:ext cx="4105341" cy="63078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" name="Google Shape;267;p9"/>
            <p:cNvSpPr txBox="1"/>
            <p:nvPr/>
          </p:nvSpPr>
          <p:spPr>
            <a:xfrm>
              <a:off x="5197155" y="1836"/>
              <a:ext cx="4105341" cy="6307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природные материалы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8" name="Google Shape;268;p9"/>
            <p:cNvSpPr/>
            <p:nvPr/>
          </p:nvSpPr>
          <p:spPr>
            <a:xfrm>
              <a:off x="5197155" y="891137"/>
              <a:ext cx="4105341" cy="63078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" name="Google Shape;269;p9"/>
            <p:cNvSpPr txBox="1"/>
            <p:nvPr/>
          </p:nvSpPr>
          <p:spPr>
            <a:xfrm>
              <a:off x="5197155" y="891137"/>
              <a:ext cx="4105341" cy="6307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предметы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0" name="Google Shape;270;p9"/>
            <p:cNvSpPr/>
            <p:nvPr/>
          </p:nvSpPr>
          <p:spPr>
            <a:xfrm>
              <a:off x="5197155" y="1780437"/>
              <a:ext cx="4105341" cy="63078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" name="Google Shape;271;p9"/>
            <p:cNvSpPr txBox="1"/>
            <p:nvPr/>
          </p:nvSpPr>
          <p:spPr>
            <a:xfrm>
              <a:off x="5197155" y="1780437"/>
              <a:ext cx="4105341" cy="6307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сферы жизни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2" name="Google Shape;272;p9"/>
            <p:cNvSpPr/>
            <p:nvPr/>
          </p:nvSpPr>
          <p:spPr>
            <a:xfrm>
              <a:off x="5197155" y="2669738"/>
              <a:ext cx="4105341" cy="63078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" name="Google Shape;273;p9"/>
            <p:cNvSpPr txBox="1"/>
            <p:nvPr/>
          </p:nvSpPr>
          <p:spPr>
            <a:xfrm>
              <a:off x="5197155" y="2669738"/>
              <a:ext cx="4105341" cy="6307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отдельные люди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4" name="Google Shape;274;p9"/>
            <p:cNvSpPr/>
            <p:nvPr/>
          </p:nvSpPr>
          <p:spPr>
            <a:xfrm>
              <a:off x="5197155" y="3559038"/>
              <a:ext cx="4105341" cy="63078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" name="Google Shape;275;p9"/>
            <p:cNvSpPr txBox="1"/>
            <p:nvPr/>
          </p:nvSpPr>
          <p:spPr>
            <a:xfrm>
              <a:off x="5197155" y="3559038"/>
              <a:ext cx="4105341" cy="6307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группы людей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6" name="Google Shape;276;p9"/>
            <p:cNvSpPr/>
            <p:nvPr/>
          </p:nvSpPr>
          <p:spPr>
            <a:xfrm>
              <a:off x="5197155" y="4448339"/>
              <a:ext cx="4105341" cy="63078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" name="Google Shape;277;p9"/>
            <p:cNvSpPr txBox="1"/>
            <p:nvPr/>
          </p:nvSpPr>
          <p:spPr>
            <a:xfrm>
              <a:off x="5197155" y="4448339"/>
              <a:ext cx="4105341" cy="6307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сам человек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2014-04-17T22:28:38Z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17.10.2023</vt:lpwstr>
  </property>
</Properties>
</file>