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23" roundtripDataSignature="AMtx7mgPv8z/hgrHfFbkzR8jOGAVfDiDx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7C25D803-CAC0-414F-AB46-4A547C6DA349}">
  <a:tblStyle styleId="{7C25D803-CAC0-414F-AB46-4A547C6DA349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8E8"/>
          </a:solidFill>
        </a:fill>
      </a:tcStyle>
    </a:wholeTbl>
    <a:band1H>
      <a:tcTxStyle/>
      <a:tcStyle>
        <a:fill>
          <a:solidFill>
            <a:srgbClr val="CFCECD"/>
          </a:solidFill>
        </a:fill>
      </a:tcStyle>
    </a:band1H>
    <a:band2H>
      <a:tcTxStyle/>
    </a:band2H>
    <a:band1V>
      <a:tcTxStyle/>
      <a:tcStyle>
        <a:fill>
          <a:solidFill>
            <a:srgbClr val="CFCECD"/>
          </a:solidFill>
        </a:fill>
      </a:tcStyle>
    </a:band1V>
    <a:band2V>
      <a:tcTxStyle/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11" Type="http://schemas.openxmlformats.org/officeDocument/2006/relationships/slide" Target="slides/slide5.xml"/><Relationship Id="rId22" Type="http://schemas.openxmlformats.org/officeDocument/2006/relationships/slide" Target="slides/slide16.xml"/><Relationship Id="rId10" Type="http://schemas.openxmlformats.org/officeDocument/2006/relationships/slide" Target="slides/slide4.xml"/><Relationship Id="rId21" Type="http://schemas.openxmlformats.org/officeDocument/2006/relationships/slide" Target="slides/slide15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customschemas.google.com/relationships/presentationmetadata" Target="meta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200"/>
          </a:p>
        </p:txBody>
      </p:sp>
      <p:sp>
        <p:nvSpPr>
          <p:cNvPr id="118" name="Google Shape;11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4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49" name="Google Shape;249;p4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4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78" name="Google Shape;278;p4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4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91" name="Google Shape;291;p4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4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11" name="Google Shape;311;p4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5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19" name="Google Shape;319;p5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5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26" name="Google Shape;326;p5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2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3" name="Google Shape;343;p2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44" name="Google Shape;344;p2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0" name="Google Shape;130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6" name="Google Shape;136;p3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4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7" name="Google Shape;147;p4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4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3" name="Google Shape;173;p4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4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9" name="Google Shape;199;p4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4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7" name="Google Shape;207;p4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4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15" name="Google Shape;215;p4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4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3" name="Google Shape;223;p4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 с рисунком" showMasterSp="0">
  <p:cSld name="Титульный слайд с рисунком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27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20" name="Google Shape;20;p27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" name="Google Shape;21;p27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2" name="Google Shape;22;p27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23" name="Google Shape;23;p27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" name="Google Shape;24;p27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5" name="Google Shape;25;p27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2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27"/>
          <p:cNvSpPr txBox="1"/>
          <p:nvPr>
            <p:ph type="ctrTitle"/>
          </p:nvPr>
        </p:nvSpPr>
        <p:spPr>
          <a:xfrm>
            <a:off x="1104900" y="2292094"/>
            <a:ext cx="573405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7"/>
          <p:cNvSpPr/>
          <p:nvPr>
            <p:ph idx="2" type="pic"/>
          </p:nvPr>
        </p:nvSpPr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sp>
      <p:sp>
        <p:nvSpPr>
          <p:cNvPr id="29" name="Google Shape;29;p27"/>
          <p:cNvSpPr txBox="1"/>
          <p:nvPr>
            <p:ph idx="1" type="subTitle"/>
          </p:nvPr>
        </p:nvSpPr>
        <p:spPr>
          <a:xfrm>
            <a:off x="1104900" y="4511784"/>
            <a:ext cx="5734050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30" name="Google Shape;30;p2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36"/>
          <p:cNvSpPr txBox="1"/>
          <p:nvPr>
            <p:ph idx="1" type="body"/>
          </p:nvPr>
        </p:nvSpPr>
        <p:spPr>
          <a:xfrm>
            <a:off x="5641848" y="1600199"/>
            <a:ext cx="5445252" cy="4572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  <a:defRPr sz="2000"/>
            </a:lvl1pPr>
            <a:lvl2pPr indent="-3302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2pPr>
            <a:lvl3pPr indent="-3302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9pPr>
          </a:lstStyle>
          <a:p/>
        </p:txBody>
      </p:sp>
      <p:sp>
        <p:nvSpPr>
          <p:cNvPr id="96" name="Google Shape;96;p36"/>
          <p:cNvSpPr txBox="1"/>
          <p:nvPr>
            <p:ph idx="2" type="body"/>
          </p:nvPr>
        </p:nvSpPr>
        <p:spPr>
          <a:xfrm>
            <a:off x="1104900" y="1600200"/>
            <a:ext cx="4384548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7" name="Google Shape;97;p3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3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3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37"/>
          <p:cNvSpPr txBox="1"/>
          <p:nvPr>
            <p:ph idx="1" type="body"/>
          </p:nvPr>
        </p:nvSpPr>
        <p:spPr>
          <a:xfrm rot="5400000">
            <a:off x="3810000" y="-1104900"/>
            <a:ext cx="4572000" cy="99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3" name="Google Shape;103;p3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3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3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8"/>
          <p:cNvSpPr txBox="1"/>
          <p:nvPr>
            <p:ph type="title"/>
          </p:nvPr>
        </p:nvSpPr>
        <p:spPr>
          <a:xfrm rot="5400000">
            <a:off x="7323931" y="2413794"/>
            <a:ext cx="5811838" cy="17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38"/>
          <p:cNvSpPr txBox="1"/>
          <p:nvPr>
            <p:ph idx="1" type="body"/>
          </p:nvPr>
        </p:nvSpPr>
        <p:spPr>
          <a:xfrm rot="5400000">
            <a:off x="2248429" y="-778404"/>
            <a:ext cx="5811838" cy="80988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9" name="Google Shape;109;p3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3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3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12" name="Google Shape;112;p38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113" name="Google Shape;113;p38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4" name="Google Shape;114;p38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28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34" name="Google Shape;34;p2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9"/>
          <p:cNvSpPr/>
          <p:nvPr>
            <p:ph idx="2" type="pic"/>
          </p:nvPr>
        </p:nvSpPr>
        <p:spPr>
          <a:xfrm>
            <a:off x="4654671" y="1600199"/>
            <a:ext cx="6430912" cy="4572001"/>
          </a:xfrm>
          <a:prstGeom prst="rect">
            <a:avLst/>
          </a:prstGeom>
          <a:noFill/>
          <a:ln>
            <a:noFill/>
          </a:ln>
        </p:spPr>
      </p:sp>
      <p:sp>
        <p:nvSpPr>
          <p:cNvPr id="40" name="Google Shape;40;p29"/>
          <p:cNvSpPr txBox="1"/>
          <p:nvPr>
            <p:ph idx="1" type="body"/>
          </p:nvPr>
        </p:nvSpPr>
        <p:spPr>
          <a:xfrm>
            <a:off x="1104900" y="1600200"/>
            <a:ext cx="3396996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41" name="Google Shape;41;p2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2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0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30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30"/>
          <p:cNvSpPr txBox="1"/>
          <p:nvPr>
            <p:ph type="ctrTitle"/>
          </p:nvPr>
        </p:nvSpPr>
        <p:spPr>
          <a:xfrm>
            <a:off x="1104900" y="2292094"/>
            <a:ext cx="1009650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30"/>
          <p:cNvSpPr txBox="1"/>
          <p:nvPr>
            <p:ph idx="1" type="subTitle"/>
          </p:nvPr>
        </p:nvSpPr>
        <p:spPr>
          <a:xfrm>
            <a:off x="1104898" y="4511784"/>
            <a:ext cx="10096501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49" name="Google Shape;49;p3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3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3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52" name="Google Shape;52;p3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31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55" name="Google Shape;55;p31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56" name="Google Shape;56;p31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57" name="Google Shape;57;p31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58" name="Google Shape;58;p31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9" name="Google Shape;59;p31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60" name="Google Shape;60;p31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1" name="Google Shape;61;p31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</p:grpSp>
      <p:sp>
        <p:nvSpPr>
          <p:cNvPr id="62" name="Google Shape;62;p31"/>
          <p:cNvSpPr txBox="1"/>
          <p:nvPr>
            <p:ph type="title"/>
          </p:nvPr>
        </p:nvSpPr>
        <p:spPr>
          <a:xfrm>
            <a:off x="1104899" y="2971806"/>
            <a:ext cx="10071099" cy="1684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cap="none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31"/>
          <p:cNvSpPr txBox="1"/>
          <p:nvPr>
            <p:ph idx="1" type="body"/>
          </p:nvPr>
        </p:nvSpPr>
        <p:spPr>
          <a:xfrm>
            <a:off x="1104899" y="4655956"/>
            <a:ext cx="10071099" cy="50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2000"/>
              <a:buNone/>
              <a:defRPr sz="2000">
                <a:solidFill>
                  <a:srgbClr val="96939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800"/>
              <a:buNone/>
              <a:defRPr sz="1800">
                <a:solidFill>
                  <a:srgbClr val="96939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9pPr>
          </a:lstStyle>
          <a:p/>
        </p:txBody>
      </p:sp>
      <p:sp>
        <p:nvSpPr>
          <p:cNvPr id="64" name="Google Shape;64;p3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3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3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67" name="Google Shape;67;p3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83188" cy="2971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типа объектов" type="twoObj">
  <p:cSld name="TWO_OBJECTS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32"/>
          <p:cNvSpPr txBox="1"/>
          <p:nvPr>
            <p:ph idx="1" type="body"/>
          </p:nvPr>
        </p:nvSpPr>
        <p:spPr>
          <a:xfrm>
            <a:off x="11049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9pPr>
          </a:lstStyle>
          <a:p/>
        </p:txBody>
      </p:sp>
      <p:sp>
        <p:nvSpPr>
          <p:cNvPr id="71" name="Google Shape;71;p32"/>
          <p:cNvSpPr txBox="1"/>
          <p:nvPr>
            <p:ph idx="2" type="body"/>
          </p:nvPr>
        </p:nvSpPr>
        <p:spPr>
          <a:xfrm>
            <a:off x="61722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2" name="Google Shape;72;p3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3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3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3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33"/>
          <p:cNvSpPr txBox="1"/>
          <p:nvPr>
            <p:ph idx="1" type="body"/>
          </p:nvPr>
        </p:nvSpPr>
        <p:spPr>
          <a:xfrm>
            <a:off x="110490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8" name="Google Shape;78;p33"/>
          <p:cNvSpPr txBox="1"/>
          <p:nvPr>
            <p:ph idx="2" type="body"/>
          </p:nvPr>
        </p:nvSpPr>
        <p:spPr>
          <a:xfrm>
            <a:off x="110490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9" name="Google Shape;79;p33"/>
          <p:cNvSpPr txBox="1"/>
          <p:nvPr>
            <p:ph idx="3" type="body"/>
          </p:nvPr>
        </p:nvSpPr>
        <p:spPr>
          <a:xfrm>
            <a:off x="616611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0" name="Google Shape;80;p33"/>
          <p:cNvSpPr txBox="1"/>
          <p:nvPr>
            <p:ph idx="4" type="body"/>
          </p:nvPr>
        </p:nvSpPr>
        <p:spPr>
          <a:xfrm>
            <a:off x="616611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1" name="Google Shape;81;p3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3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3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3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3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3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3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showMasterSp="0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3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3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26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2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5" name="Google Shape;15;p26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6" name="Google Shape;16;p26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7" name="Google Shape;17;p26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jpg"/><Relationship Id="rId4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8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8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/>
          <p:nvPr>
            <p:ph type="ctrTitle"/>
          </p:nvPr>
        </p:nvSpPr>
        <p:spPr>
          <a:xfrm>
            <a:off x="546755" y="2592151"/>
            <a:ext cx="6292196" cy="9964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b="1" lang="ru-RU" sz="5400">
                <a:latin typeface="Cambria"/>
                <a:ea typeface="Cambria"/>
                <a:cs typeface="Cambria"/>
                <a:sym typeface="Cambria"/>
              </a:rPr>
              <a:t>Политические идеологии</a:t>
            </a:r>
            <a:endParaRPr b="1" sz="54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1" name="Google Shape;121;p1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pic>
      <p:sp>
        <p:nvSpPr>
          <p:cNvPr id="122" name="Google Shape;122;p1"/>
          <p:cNvSpPr txBox="1"/>
          <p:nvPr>
            <p:ph idx="1" type="subTitle"/>
          </p:nvPr>
        </p:nvSpPr>
        <p:spPr>
          <a:xfrm>
            <a:off x="541774" y="3845236"/>
            <a:ext cx="5734050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Обществоведение (подготовительный курс)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1833925" y="715650"/>
            <a:ext cx="881566" cy="70784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53</a:t>
            </a:r>
            <a:endParaRPr b="1" i="0" sz="40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4" name="Google Shape;124;p1"/>
          <p:cNvSpPr txBox="1"/>
          <p:nvPr/>
        </p:nvSpPr>
        <p:spPr>
          <a:xfrm>
            <a:off x="6457950" y="5869803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 b="0" i="0" sz="18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5" name="Google Shape;125;p1"/>
          <p:cNvSpPr txBox="1"/>
          <p:nvPr/>
        </p:nvSpPr>
        <p:spPr>
          <a:xfrm>
            <a:off x="3144382" y="6449225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2025</a:t>
            </a:r>
            <a:endParaRPr b="0" i="0" sz="18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Идеологии: начало и конец - Sensus Novus" id="126" name="Google Shape;126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738295" y="1291472"/>
            <a:ext cx="5453705" cy="42326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4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Основные виды политической идеологии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52" name="Google Shape;252;p46"/>
          <p:cNvSpPr/>
          <p:nvPr/>
        </p:nvSpPr>
        <p:spPr>
          <a:xfrm>
            <a:off x="2153199" y="3053913"/>
            <a:ext cx="7920880" cy="792088"/>
          </a:xfrm>
          <a:prstGeom prst="leftRightArrow">
            <a:avLst>
              <a:gd fmla="val 50000" name="adj1"/>
              <a:gd fmla="val 177421" name="adj2"/>
            </a:avLst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Google Shape;253;p46"/>
          <p:cNvSpPr/>
          <p:nvPr/>
        </p:nvSpPr>
        <p:spPr>
          <a:xfrm>
            <a:off x="3348183" y="1724573"/>
            <a:ext cx="5472608" cy="432048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Политический спектр идеологий</a:t>
            </a:r>
            <a:endParaRPr b="1" i="0" sz="20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54" name="Google Shape;254;p46"/>
          <p:cNvSpPr/>
          <p:nvPr/>
        </p:nvSpPr>
        <p:spPr>
          <a:xfrm>
            <a:off x="3350553" y="4200413"/>
            <a:ext cx="432048" cy="2232248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5" name="Google Shape;255;p46"/>
          <p:cNvSpPr txBox="1"/>
          <p:nvPr/>
        </p:nvSpPr>
        <p:spPr>
          <a:xfrm rot="-5400000">
            <a:off x="2319700" y="5110118"/>
            <a:ext cx="2493900" cy="390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анархизм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56" name="Google Shape;256;p46"/>
          <p:cNvSpPr/>
          <p:nvPr/>
        </p:nvSpPr>
        <p:spPr>
          <a:xfrm>
            <a:off x="3918238" y="4200413"/>
            <a:ext cx="432048" cy="2232248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7" name="Google Shape;257;p46"/>
          <p:cNvSpPr txBox="1"/>
          <p:nvPr/>
        </p:nvSpPr>
        <p:spPr>
          <a:xfrm rot="-5400000">
            <a:off x="2887372" y="5110118"/>
            <a:ext cx="2493900" cy="390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коммунизм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58" name="Google Shape;258;p46"/>
          <p:cNvSpPr/>
          <p:nvPr/>
        </p:nvSpPr>
        <p:spPr>
          <a:xfrm>
            <a:off x="4501750" y="4200413"/>
            <a:ext cx="432048" cy="2232248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9" name="Google Shape;259;p46"/>
          <p:cNvSpPr txBox="1"/>
          <p:nvPr/>
        </p:nvSpPr>
        <p:spPr>
          <a:xfrm rot="-5400000">
            <a:off x="3470895" y="5110118"/>
            <a:ext cx="2493900" cy="390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социализм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60" name="Google Shape;260;p46"/>
          <p:cNvSpPr/>
          <p:nvPr/>
        </p:nvSpPr>
        <p:spPr>
          <a:xfrm>
            <a:off x="5074090" y="4213992"/>
            <a:ext cx="432048" cy="2232248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1" name="Google Shape;261;p46"/>
          <p:cNvSpPr txBox="1"/>
          <p:nvPr/>
        </p:nvSpPr>
        <p:spPr>
          <a:xfrm rot="-5400000">
            <a:off x="4043217" y="5125575"/>
            <a:ext cx="2493900" cy="390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социал-демократия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62" name="Google Shape;262;p46"/>
          <p:cNvSpPr/>
          <p:nvPr/>
        </p:nvSpPr>
        <p:spPr>
          <a:xfrm>
            <a:off x="5652016" y="4213992"/>
            <a:ext cx="432048" cy="2232248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3" name="Google Shape;263;p46"/>
          <p:cNvSpPr txBox="1"/>
          <p:nvPr/>
        </p:nvSpPr>
        <p:spPr>
          <a:xfrm rot="-5400000">
            <a:off x="4621139" y="5125575"/>
            <a:ext cx="2493900" cy="390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либерализм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64" name="Google Shape;264;p46"/>
          <p:cNvSpPr/>
          <p:nvPr/>
        </p:nvSpPr>
        <p:spPr>
          <a:xfrm>
            <a:off x="6224356" y="4213992"/>
            <a:ext cx="432048" cy="2232248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5" name="Google Shape;265;p46"/>
          <p:cNvSpPr txBox="1"/>
          <p:nvPr/>
        </p:nvSpPr>
        <p:spPr>
          <a:xfrm rot="-5400000">
            <a:off x="5193487" y="5125575"/>
            <a:ext cx="2493900" cy="390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консерватизм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66" name="Google Shape;266;p46"/>
          <p:cNvSpPr/>
          <p:nvPr/>
        </p:nvSpPr>
        <p:spPr>
          <a:xfrm>
            <a:off x="6804144" y="4205052"/>
            <a:ext cx="432048" cy="2232248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7" name="Google Shape;267;p46"/>
          <p:cNvSpPr txBox="1"/>
          <p:nvPr/>
        </p:nvSpPr>
        <p:spPr>
          <a:xfrm rot="-5400000">
            <a:off x="5773259" y="5115413"/>
            <a:ext cx="2493900" cy="390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национализм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68" name="Google Shape;268;p46"/>
          <p:cNvSpPr/>
          <p:nvPr/>
        </p:nvSpPr>
        <p:spPr>
          <a:xfrm>
            <a:off x="7380208" y="4213992"/>
            <a:ext cx="432048" cy="2232248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" name="Google Shape;269;p46"/>
          <p:cNvSpPr txBox="1"/>
          <p:nvPr/>
        </p:nvSpPr>
        <p:spPr>
          <a:xfrm rot="-5400000">
            <a:off x="6349331" y="5125575"/>
            <a:ext cx="2493900" cy="390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шовинизм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70" name="Google Shape;270;p46"/>
          <p:cNvSpPr/>
          <p:nvPr/>
        </p:nvSpPr>
        <p:spPr>
          <a:xfrm>
            <a:off x="7956272" y="4213992"/>
            <a:ext cx="432048" cy="2232248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1" name="Google Shape;271;p46"/>
          <p:cNvSpPr txBox="1"/>
          <p:nvPr/>
        </p:nvSpPr>
        <p:spPr>
          <a:xfrm rot="-5400000">
            <a:off x="6925378" y="5125575"/>
            <a:ext cx="2493900" cy="390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расизм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72" name="Google Shape;272;p46"/>
          <p:cNvSpPr/>
          <p:nvPr/>
        </p:nvSpPr>
        <p:spPr>
          <a:xfrm>
            <a:off x="8528612" y="4200413"/>
            <a:ext cx="432048" cy="2232248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3" name="Google Shape;273;p46"/>
          <p:cNvSpPr txBox="1"/>
          <p:nvPr/>
        </p:nvSpPr>
        <p:spPr>
          <a:xfrm rot="-5400000">
            <a:off x="7497726" y="5110118"/>
            <a:ext cx="2493900" cy="390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фашизм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74" name="Google Shape;274;p46"/>
          <p:cNvSpPr/>
          <p:nvPr/>
        </p:nvSpPr>
        <p:spPr>
          <a:xfrm>
            <a:off x="2086777" y="2395801"/>
            <a:ext cx="2520280" cy="663967"/>
          </a:xfrm>
          <a:prstGeom prst="roundRect">
            <a:avLst>
              <a:gd fmla="val 16667" name="adj"/>
            </a:avLst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левые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75" name="Google Shape;275;p46"/>
          <p:cNvSpPr/>
          <p:nvPr/>
        </p:nvSpPr>
        <p:spPr>
          <a:xfrm>
            <a:off x="7589803" y="2407354"/>
            <a:ext cx="2520280" cy="663967"/>
          </a:xfrm>
          <a:prstGeom prst="roundRect">
            <a:avLst>
              <a:gd fmla="val 16667" name="adj"/>
            </a:avLst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правые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4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Основные виды политической идеологии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81" name="Google Shape;281;p47"/>
          <p:cNvSpPr/>
          <p:nvPr/>
        </p:nvSpPr>
        <p:spPr>
          <a:xfrm>
            <a:off x="2415486" y="4137039"/>
            <a:ext cx="2520280" cy="3168352"/>
          </a:xfrm>
          <a:prstGeom prst="blockArc">
            <a:avLst>
              <a:gd fmla="val 8247889" name="adj1"/>
              <a:gd fmla="val 2543937" name="adj2"/>
              <a:gd fmla="val 17326" name="adj3"/>
            </a:avLst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Google Shape;282;p47"/>
          <p:cNvSpPr/>
          <p:nvPr/>
        </p:nvSpPr>
        <p:spPr>
          <a:xfrm>
            <a:off x="1996386" y="1472743"/>
            <a:ext cx="8064896" cy="936104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Радикализм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(лат. radicalis – коренной) – это идеологическая и практичес- кая ориентация на коренное и быстрое изменение общества и государст- ва, чаще всего насильственным путём</a:t>
            </a:r>
            <a:endParaRPr b="1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83" name="Google Shape;283;p47"/>
          <p:cNvSpPr/>
          <p:nvPr/>
        </p:nvSpPr>
        <p:spPr>
          <a:xfrm>
            <a:off x="1996386" y="3128927"/>
            <a:ext cx="8064896" cy="648072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Радикализм – не отдельная идеология. Радикалами могут быть как левые, так и правые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84" name="Google Shape;284;p47"/>
          <p:cNvSpPr/>
          <p:nvPr/>
        </p:nvSpPr>
        <p:spPr>
          <a:xfrm>
            <a:off x="5740802" y="2396835"/>
            <a:ext cx="576064" cy="703441"/>
          </a:xfrm>
          <a:prstGeom prst="downArrow">
            <a:avLst>
              <a:gd fmla="val 50000" name="adj1"/>
              <a:gd fmla="val 69467" name="adj2"/>
            </a:avLst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" name="Google Shape;285;p47"/>
          <p:cNvSpPr/>
          <p:nvPr/>
        </p:nvSpPr>
        <p:spPr>
          <a:xfrm>
            <a:off x="5233791" y="4209047"/>
            <a:ext cx="4837484" cy="2256353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Теория подковы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утверждает, что ультрале- вые и ультраправые радикалы на самом де- ле не являются антагонистами и не нахо- дятся на противоположных концах линей- ного политического спектра, а во многом подходят друг на друга, напоминая концы подковы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86" name="Google Shape;286;p47"/>
          <p:cNvSpPr/>
          <p:nvPr/>
        </p:nvSpPr>
        <p:spPr>
          <a:xfrm>
            <a:off x="2451490" y="3625036"/>
            <a:ext cx="2520280" cy="663967"/>
          </a:xfrm>
          <a:prstGeom prst="roundRect">
            <a:avLst>
              <a:gd fmla="val 16667" name="adj"/>
            </a:avLst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центр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87" name="Google Shape;287;p47"/>
          <p:cNvSpPr/>
          <p:nvPr/>
        </p:nvSpPr>
        <p:spPr>
          <a:xfrm>
            <a:off x="1875934" y="6369287"/>
            <a:ext cx="1835696" cy="663967"/>
          </a:xfrm>
          <a:prstGeom prst="roundRect">
            <a:avLst>
              <a:gd fmla="val 16667" name="adj"/>
            </a:avLst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ультралевые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88" name="Google Shape;288;p47"/>
          <p:cNvSpPr/>
          <p:nvPr/>
        </p:nvSpPr>
        <p:spPr>
          <a:xfrm>
            <a:off x="3639622" y="6369286"/>
            <a:ext cx="1835696" cy="663967"/>
          </a:xfrm>
          <a:prstGeom prst="roundRect">
            <a:avLst>
              <a:gd fmla="val 16667" name="adj"/>
            </a:avLst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ультраправые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4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Идеологическое разнообразие современности</a:t>
            </a:r>
            <a:endParaRPr sz="36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94" name="Google Shape;294;p48"/>
          <p:cNvGrpSpPr/>
          <p:nvPr/>
        </p:nvGrpSpPr>
        <p:grpSpPr>
          <a:xfrm>
            <a:off x="2191117" y="1404357"/>
            <a:ext cx="8118897" cy="3043705"/>
            <a:chOff x="3695" y="134331"/>
            <a:chExt cx="8118897" cy="3043705"/>
          </a:xfrm>
        </p:grpSpPr>
        <p:sp>
          <p:nvSpPr>
            <p:cNvPr id="295" name="Google Shape;295;p48"/>
            <p:cNvSpPr/>
            <p:nvPr/>
          </p:nvSpPr>
          <p:spPr>
            <a:xfrm>
              <a:off x="3695" y="134331"/>
              <a:ext cx="4770913" cy="75390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" name="Google Shape;296;p48"/>
            <p:cNvSpPr txBox="1"/>
            <p:nvPr/>
          </p:nvSpPr>
          <p:spPr>
            <a:xfrm>
              <a:off x="3695" y="134331"/>
              <a:ext cx="4770913" cy="75390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Основные тенденции в идеологической сфере современного общества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7" name="Google Shape;297;p48"/>
            <p:cNvSpPr/>
            <p:nvPr/>
          </p:nvSpPr>
          <p:spPr>
            <a:xfrm>
              <a:off x="480786" y="888235"/>
              <a:ext cx="477091" cy="43109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8" name="Google Shape;298;p48"/>
            <p:cNvSpPr/>
            <p:nvPr/>
          </p:nvSpPr>
          <p:spPr>
            <a:xfrm>
              <a:off x="957878" y="1076711"/>
              <a:ext cx="7164714" cy="485235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" name="Google Shape;299;p48"/>
            <p:cNvSpPr txBox="1"/>
            <p:nvPr/>
          </p:nvSpPr>
          <p:spPr>
            <a:xfrm>
              <a:off x="957878" y="1076711"/>
              <a:ext cx="7164714" cy="48523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rPr>
                <a:t>дробление суперидеологий</a:t>
              </a:r>
              <a:endParaRPr b="0" i="0" sz="18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0" name="Google Shape;300;p48"/>
            <p:cNvSpPr/>
            <p:nvPr/>
          </p:nvSpPr>
          <p:spPr>
            <a:xfrm>
              <a:off x="480786" y="888235"/>
              <a:ext cx="477091" cy="123913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1" name="Google Shape;301;p48"/>
            <p:cNvSpPr/>
            <p:nvPr/>
          </p:nvSpPr>
          <p:spPr>
            <a:xfrm>
              <a:off x="957878" y="1750421"/>
              <a:ext cx="7164714" cy="753903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" name="Google Shape;302;p48"/>
            <p:cNvSpPr txBox="1"/>
            <p:nvPr/>
          </p:nvSpPr>
          <p:spPr>
            <a:xfrm>
              <a:off x="957878" y="1750421"/>
              <a:ext cx="7164714" cy="75390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rPr>
                <a:t>усиление влияния национализма, феминизма, идеологии «зелё- ных», религиозного фундаментализма</a:t>
              </a:r>
              <a:endParaRPr b="0" i="0" sz="18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3" name="Google Shape;303;p48"/>
            <p:cNvSpPr/>
            <p:nvPr/>
          </p:nvSpPr>
          <p:spPr>
            <a:xfrm>
              <a:off x="480786" y="888235"/>
              <a:ext cx="477091" cy="204718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4" name="Google Shape;304;p48"/>
            <p:cNvSpPr/>
            <p:nvPr/>
          </p:nvSpPr>
          <p:spPr>
            <a:xfrm>
              <a:off x="957878" y="2692801"/>
              <a:ext cx="7164714" cy="485235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" name="Google Shape;305;p48"/>
            <p:cNvSpPr txBox="1"/>
            <p:nvPr/>
          </p:nvSpPr>
          <p:spPr>
            <a:xfrm>
              <a:off x="957878" y="2692801"/>
              <a:ext cx="7164714" cy="48523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rPr>
                <a:t>идеологические заимствования, смешивание различных идей</a:t>
              </a:r>
              <a:endParaRPr b="0" i="0" sz="18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306" name="Google Shape;306;p48"/>
          <p:cNvSpPr/>
          <p:nvPr/>
        </p:nvSpPr>
        <p:spPr>
          <a:xfrm>
            <a:off x="1131217" y="4582394"/>
            <a:ext cx="9945278" cy="936104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Популизм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(лат. populus – народ) – это выдвижение нереальных, но популярных в конкрет- ной ситуации лозунгов для получения поддержки народа, обещание лёгкого решения ост- рых социальных проблем</a:t>
            </a:r>
            <a:endParaRPr b="1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07" name="Google Shape;307;p48"/>
          <p:cNvSpPr/>
          <p:nvPr/>
        </p:nvSpPr>
        <p:spPr>
          <a:xfrm>
            <a:off x="1197205" y="6209928"/>
            <a:ext cx="9879290" cy="483103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Популизм – не идеология, а стиль риторики, обращения к электорату (избирателю)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08" name="Google Shape;308;p48"/>
          <p:cNvSpPr/>
          <p:nvPr/>
        </p:nvSpPr>
        <p:spPr>
          <a:xfrm>
            <a:off x="5783623" y="5527925"/>
            <a:ext cx="576064" cy="691430"/>
          </a:xfrm>
          <a:prstGeom prst="downArrow">
            <a:avLst>
              <a:gd fmla="val 50000" name="adj1"/>
              <a:gd fmla="val 69467" name="adj2"/>
            </a:avLst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4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Идеологическое разнообразие современности</a:t>
            </a:r>
            <a:endParaRPr sz="36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14" name="Google Shape;314;p49"/>
          <p:cNvSpPr/>
          <p:nvPr/>
        </p:nvSpPr>
        <p:spPr>
          <a:xfrm>
            <a:off x="1104444" y="1438442"/>
            <a:ext cx="9981478" cy="710869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 условиях идеологического разнообразия усиливается значение идеологии государства, ко- торая отражает национально-государственные интересы в целом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315" name="Google Shape;315;p4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99650" y="2284276"/>
            <a:ext cx="3074148" cy="4474743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316" name="Google Shape;316;p49"/>
          <p:cNvSpPr/>
          <p:nvPr/>
        </p:nvSpPr>
        <p:spPr>
          <a:xfrm>
            <a:off x="1095017" y="2303129"/>
            <a:ext cx="6625536" cy="1674982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Статья 4.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Демократия в Республике Беларусь осуществляет- ся на основе идеологии белорусского государства, а также многообразия политических институтов и мнений. Идеоло- гия политических партий, религиозных или иных общест- венных объединений, социальных групп не может устанав- ливаться в качестве обязательной для граждан.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5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Идеологическое разнообразие современности</a:t>
            </a:r>
            <a:endParaRPr sz="36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322" name="Google Shape;322;p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55770" y="1409401"/>
            <a:ext cx="3649785" cy="5312643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323" name="Google Shape;323;p50"/>
          <p:cNvSpPr/>
          <p:nvPr/>
        </p:nvSpPr>
        <p:spPr>
          <a:xfrm>
            <a:off x="1131619" y="1447109"/>
            <a:ext cx="6032752" cy="1808710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Статья 33.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Каждому гарантируется свобода мнений, убеждений и их свободное выражение. Никто не может быть принуждён к выражению своих убеждений или отказу от них. Монополизация средств массовой ин- формации государством, организациями или отдель- ными гражданами, а также цензура не допускаются.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5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Идеологическое разнообразие современности</a:t>
            </a:r>
            <a:endParaRPr sz="36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29" name="Google Shape;329;p51"/>
          <p:cNvGrpSpPr/>
          <p:nvPr/>
        </p:nvGrpSpPr>
        <p:grpSpPr>
          <a:xfrm>
            <a:off x="1973389" y="2276879"/>
            <a:ext cx="8126100" cy="3276230"/>
            <a:chOff x="93" y="522124"/>
            <a:chExt cx="8126100" cy="3276230"/>
          </a:xfrm>
        </p:grpSpPr>
        <p:sp>
          <p:nvSpPr>
            <p:cNvPr id="330" name="Google Shape;330;p51"/>
            <p:cNvSpPr/>
            <p:nvPr/>
          </p:nvSpPr>
          <p:spPr>
            <a:xfrm>
              <a:off x="93" y="522124"/>
              <a:ext cx="7116613" cy="113406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" name="Google Shape;331;p51"/>
            <p:cNvSpPr txBox="1"/>
            <p:nvPr/>
          </p:nvSpPr>
          <p:spPr>
            <a:xfrm>
              <a:off x="93" y="522124"/>
              <a:ext cx="7116613" cy="113406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Сохранение гражданского мира и условий для стабильного  развития общества требует запрещения деятельности тех политических сил, которые: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2" name="Google Shape;332;p51"/>
            <p:cNvSpPr/>
            <p:nvPr/>
          </p:nvSpPr>
          <p:spPr>
            <a:xfrm>
              <a:off x="711754" y="1656185"/>
              <a:ext cx="711661" cy="40329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3" name="Google Shape;333;p51"/>
            <p:cNvSpPr/>
            <p:nvPr/>
          </p:nvSpPr>
          <p:spPr>
            <a:xfrm>
              <a:off x="1423415" y="1832509"/>
              <a:ext cx="6702778" cy="453950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" name="Google Shape;334;p51"/>
            <p:cNvSpPr txBox="1"/>
            <p:nvPr/>
          </p:nvSpPr>
          <p:spPr>
            <a:xfrm>
              <a:off x="1423415" y="1832509"/>
              <a:ext cx="6702778" cy="45395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rPr>
                <a:t>ведут пропаганду войны</a:t>
              </a:r>
              <a:endParaRPr b="0" i="0" sz="18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5" name="Google Shape;335;p51"/>
            <p:cNvSpPr/>
            <p:nvPr/>
          </p:nvSpPr>
          <p:spPr>
            <a:xfrm>
              <a:off x="711754" y="1656185"/>
              <a:ext cx="711661" cy="115924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6" name="Google Shape;336;p51"/>
            <p:cNvSpPr/>
            <p:nvPr/>
          </p:nvSpPr>
          <p:spPr>
            <a:xfrm>
              <a:off x="1423415" y="2462784"/>
              <a:ext cx="6702778" cy="705296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" name="Google Shape;337;p51"/>
            <p:cNvSpPr txBox="1"/>
            <p:nvPr/>
          </p:nvSpPr>
          <p:spPr>
            <a:xfrm>
              <a:off x="1423415" y="2462784"/>
              <a:ext cx="6702778" cy="70529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rPr>
                <a:t> ведут пропаганду социальной, национальной, религиозной и расовой вражды</a:t>
              </a:r>
              <a:endParaRPr b="0" i="0" sz="18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8" name="Google Shape;338;p51"/>
            <p:cNvSpPr/>
            <p:nvPr/>
          </p:nvSpPr>
          <p:spPr>
            <a:xfrm>
              <a:off x="711754" y="1656185"/>
              <a:ext cx="711661" cy="191519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9" name="Google Shape;339;p51"/>
            <p:cNvSpPr/>
            <p:nvPr/>
          </p:nvSpPr>
          <p:spPr>
            <a:xfrm>
              <a:off x="1423415" y="3344404"/>
              <a:ext cx="6702778" cy="453950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" name="Google Shape;340;p51"/>
            <p:cNvSpPr txBox="1"/>
            <p:nvPr/>
          </p:nvSpPr>
          <p:spPr>
            <a:xfrm>
              <a:off x="1423415" y="3344404"/>
              <a:ext cx="6702778" cy="45395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rPr>
                <a:t>имеют целью насильственное изменение конституционного строя</a:t>
              </a:r>
              <a:endParaRPr b="0" i="0" sz="18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2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Литература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47" name="Google Shape;347;p25"/>
          <p:cNvSpPr txBox="1"/>
          <p:nvPr>
            <p:ph idx="1" type="body"/>
          </p:nvPr>
        </p:nvSpPr>
        <p:spPr>
          <a:xfrm>
            <a:off x="1104900" y="1483743"/>
            <a:ext cx="5822111" cy="10502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Данилов А.Н. и др. Обществоведение: Учебное посо- бие для 10 класса. / Под ред. А.Н.Данилова. – Минск: Адукацыя і выхаванне, 2020, §10.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348" name="Google Shape;348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55468" y="1483743"/>
            <a:ext cx="3966058" cy="5209030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313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Программа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3" name="Google Shape;133;p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Понятие и функции политической идеологии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Основные виды политической идеологии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Идеологическое разнообразие современности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3700">
                <a:latin typeface="Cambria"/>
                <a:ea typeface="Cambria"/>
                <a:cs typeface="Cambria"/>
                <a:sym typeface="Cambria"/>
              </a:rPr>
              <a:t>Понятие и функции политической идеологии</a:t>
            </a:r>
            <a:endParaRPr sz="37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9" name="Google Shape;139;p39"/>
          <p:cNvSpPr txBox="1"/>
          <p:nvPr/>
        </p:nvSpPr>
        <p:spPr>
          <a:xfrm>
            <a:off x="7083475" y="6322053"/>
            <a:ext cx="4040350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Антуан Дестют де Траси (1754-1836 гг.)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0" name="Google Shape;140;p39"/>
          <p:cNvSpPr/>
          <p:nvPr/>
        </p:nvSpPr>
        <p:spPr>
          <a:xfrm>
            <a:off x="1116172" y="1431627"/>
            <a:ext cx="5850236" cy="1145318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Французский философ </a:t>
            </a: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Антуан Дестют де Траси 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 конце XVIII в. ввёл понятие «идеология» для обозна- чения науки об общих принципах формирования идей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Idealogue vs. Ideologue - What's the difference? | Ask Difference" id="141" name="Google Shape;141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77390" y="1293082"/>
            <a:ext cx="4005547" cy="4968554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142" name="Google Shape;142;p39"/>
          <p:cNvSpPr/>
          <p:nvPr/>
        </p:nvSpPr>
        <p:spPr>
          <a:xfrm>
            <a:off x="1092889" y="2689132"/>
            <a:ext cx="5859663" cy="1449093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Политическая идеология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– это  совокупность идей, идеалов, ценностей, в которых отражаются значимые,  существенные интересы определённых социальных слоёв, стремящихся реализовать их с помощью госу- дарственной власти</a:t>
            </a:r>
            <a:endParaRPr/>
          </a:p>
        </p:txBody>
      </p:sp>
      <p:sp>
        <p:nvSpPr>
          <p:cNvPr id="143" name="Google Shape;143;p39"/>
          <p:cNvSpPr/>
          <p:nvPr/>
        </p:nvSpPr>
        <p:spPr>
          <a:xfrm>
            <a:off x="1163305" y="5187159"/>
            <a:ext cx="5784249" cy="698594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Мировоззренческая основа политики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4" name="Google Shape;144;p39"/>
          <p:cNvSpPr/>
          <p:nvPr/>
        </p:nvSpPr>
        <p:spPr>
          <a:xfrm>
            <a:off x="3743317" y="4141340"/>
            <a:ext cx="648072" cy="1008112"/>
          </a:xfrm>
          <a:prstGeom prst="downArrow">
            <a:avLst>
              <a:gd fmla="val 50000" name="adj1"/>
              <a:gd fmla="val 75291" name="adj2"/>
            </a:avLst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4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3700">
                <a:latin typeface="Cambria"/>
                <a:ea typeface="Cambria"/>
                <a:cs typeface="Cambria"/>
                <a:sym typeface="Cambria"/>
              </a:rPr>
              <a:t>Понятие и функции политической идеологии</a:t>
            </a:r>
            <a:endParaRPr sz="37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50" name="Google Shape;150;p40"/>
          <p:cNvGrpSpPr/>
          <p:nvPr/>
        </p:nvGrpSpPr>
        <p:grpSpPr>
          <a:xfrm>
            <a:off x="2071429" y="1979874"/>
            <a:ext cx="7991814" cy="4264252"/>
            <a:chOff x="536" y="432045"/>
            <a:chExt cx="7991814" cy="4264252"/>
          </a:xfrm>
        </p:grpSpPr>
        <p:sp>
          <p:nvSpPr>
            <p:cNvPr id="151" name="Google Shape;151;p40"/>
            <p:cNvSpPr/>
            <p:nvPr/>
          </p:nvSpPr>
          <p:spPr>
            <a:xfrm>
              <a:off x="6778237" y="2466979"/>
              <a:ext cx="91440" cy="49072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2" name="Google Shape;152;p40"/>
            <p:cNvSpPr/>
            <p:nvPr/>
          </p:nvSpPr>
          <p:spPr>
            <a:xfrm>
              <a:off x="3996444" y="1202484"/>
              <a:ext cx="2827513" cy="49072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3" name="Google Shape;153;p40"/>
            <p:cNvSpPr/>
            <p:nvPr/>
          </p:nvSpPr>
          <p:spPr>
            <a:xfrm>
              <a:off x="3950724" y="2466979"/>
              <a:ext cx="91440" cy="49072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4" name="Google Shape;154;p40"/>
            <p:cNvSpPr/>
            <p:nvPr/>
          </p:nvSpPr>
          <p:spPr>
            <a:xfrm>
              <a:off x="3950724" y="1202484"/>
              <a:ext cx="91440" cy="49072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5" name="Google Shape;155;p40"/>
            <p:cNvSpPr/>
            <p:nvPr/>
          </p:nvSpPr>
          <p:spPr>
            <a:xfrm>
              <a:off x="1123210" y="2466979"/>
              <a:ext cx="91440" cy="49072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6" name="Google Shape;156;p40"/>
            <p:cNvSpPr/>
            <p:nvPr/>
          </p:nvSpPr>
          <p:spPr>
            <a:xfrm>
              <a:off x="1168930" y="1202484"/>
              <a:ext cx="2827513" cy="49072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7" name="Google Shape;157;p40"/>
            <p:cNvSpPr/>
            <p:nvPr/>
          </p:nvSpPr>
          <p:spPr>
            <a:xfrm>
              <a:off x="2088234" y="432045"/>
              <a:ext cx="3816418" cy="77043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" name="Google Shape;158;p40"/>
            <p:cNvSpPr txBox="1"/>
            <p:nvPr/>
          </p:nvSpPr>
          <p:spPr>
            <a:xfrm>
              <a:off x="2088234" y="432045"/>
              <a:ext cx="3816418" cy="7704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Уровни идеологии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9" name="Google Shape;159;p40"/>
            <p:cNvSpPr/>
            <p:nvPr/>
          </p:nvSpPr>
          <p:spPr>
            <a:xfrm>
              <a:off x="536" y="1693210"/>
              <a:ext cx="2336787" cy="77376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" name="Google Shape;160;p40"/>
            <p:cNvSpPr txBox="1"/>
            <p:nvPr/>
          </p:nvSpPr>
          <p:spPr>
            <a:xfrm>
              <a:off x="536" y="1693210"/>
              <a:ext cx="2336787" cy="7737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теоретический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1" name="Google Shape;161;p40"/>
            <p:cNvSpPr/>
            <p:nvPr/>
          </p:nvSpPr>
          <p:spPr>
            <a:xfrm>
              <a:off x="536" y="2957704"/>
              <a:ext cx="2336787" cy="173859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" name="Google Shape;162;p40"/>
            <p:cNvSpPr txBox="1"/>
            <p:nvPr/>
          </p:nvSpPr>
          <p:spPr>
            <a:xfrm>
              <a:off x="536" y="2957704"/>
              <a:ext cx="2336787" cy="17385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политические теории, общественные идеалы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3" name="Google Shape;163;p40"/>
            <p:cNvSpPr/>
            <p:nvPr/>
          </p:nvSpPr>
          <p:spPr>
            <a:xfrm>
              <a:off x="2828050" y="1693210"/>
              <a:ext cx="2336787" cy="77376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" name="Google Shape;164;p40"/>
            <p:cNvSpPr txBox="1"/>
            <p:nvPr/>
          </p:nvSpPr>
          <p:spPr>
            <a:xfrm>
              <a:off x="2828050" y="1693210"/>
              <a:ext cx="2336787" cy="7737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программно- политический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5" name="Google Shape;165;p40"/>
            <p:cNvSpPr/>
            <p:nvPr/>
          </p:nvSpPr>
          <p:spPr>
            <a:xfrm>
              <a:off x="2828050" y="2957704"/>
              <a:ext cx="2336787" cy="173859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" name="Google Shape;166;p40"/>
            <p:cNvSpPr txBox="1"/>
            <p:nvPr/>
          </p:nvSpPr>
          <p:spPr>
            <a:xfrm>
              <a:off x="2828050" y="2957704"/>
              <a:ext cx="2336787" cy="17385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программы партий, предвыборные платформы, лозунги, заявления лидеров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7" name="Google Shape;167;p40"/>
            <p:cNvSpPr/>
            <p:nvPr/>
          </p:nvSpPr>
          <p:spPr>
            <a:xfrm>
              <a:off x="5655563" y="1693210"/>
              <a:ext cx="2336787" cy="77376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" name="Google Shape;168;p40"/>
            <p:cNvSpPr txBox="1"/>
            <p:nvPr/>
          </p:nvSpPr>
          <p:spPr>
            <a:xfrm>
              <a:off x="5655563" y="1693210"/>
              <a:ext cx="2336787" cy="7737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обыденный (поведенческий)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9" name="Google Shape;169;p40"/>
            <p:cNvSpPr/>
            <p:nvPr/>
          </p:nvSpPr>
          <p:spPr>
            <a:xfrm>
              <a:off x="5655563" y="2957704"/>
              <a:ext cx="2336787" cy="173859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" name="Google Shape;170;p40"/>
            <p:cNvSpPr txBox="1"/>
            <p:nvPr/>
          </p:nvSpPr>
          <p:spPr>
            <a:xfrm>
              <a:off x="5655563" y="2957704"/>
              <a:ext cx="2336787" cy="17385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убеждения конкретных людей, социальных групп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4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Основные виды политической идеологии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76" name="Google Shape;176;p41"/>
          <p:cNvGrpSpPr/>
          <p:nvPr/>
        </p:nvGrpSpPr>
        <p:grpSpPr>
          <a:xfrm>
            <a:off x="2033722" y="1866752"/>
            <a:ext cx="7991814" cy="4264252"/>
            <a:chOff x="536" y="432045"/>
            <a:chExt cx="7991814" cy="4264252"/>
          </a:xfrm>
        </p:grpSpPr>
        <p:sp>
          <p:nvSpPr>
            <p:cNvPr id="177" name="Google Shape;177;p41"/>
            <p:cNvSpPr/>
            <p:nvPr/>
          </p:nvSpPr>
          <p:spPr>
            <a:xfrm>
              <a:off x="6778237" y="2466979"/>
              <a:ext cx="91440" cy="49072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8" name="Google Shape;178;p41"/>
            <p:cNvSpPr/>
            <p:nvPr/>
          </p:nvSpPr>
          <p:spPr>
            <a:xfrm>
              <a:off x="3996444" y="1202484"/>
              <a:ext cx="2827513" cy="49072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9" name="Google Shape;179;p41"/>
            <p:cNvSpPr/>
            <p:nvPr/>
          </p:nvSpPr>
          <p:spPr>
            <a:xfrm>
              <a:off x="3950724" y="2466979"/>
              <a:ext cx="91440" cy="49072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0" name="Google Shape;180;p41"/>
            <p:cNvSpPr/>
            <p:nvPr/>
          </p:nvSpPr>
          <p:spPr>
            <a:xfrm>
              <a:off x="3950724" y="1202484"/>
              <a:ext cx="91440" cy="49072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1" name="Google Shape;181;p41"/>
            <p:cNvSpPr/>
            <p:nvPr/>
          </p:nvSpPr>
          <p:spPr>
            <a:xfrm>
              <a:off x="1123210" y="2466979"/>
              <a:ext cx="91440" cy="49072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2" name="Google Shape;182;p41"/>
            <p:cNvSpPr/>
            <p:nvPr/>
          </p:nvSpPr>
          <p:spPr>
            <a:xfrm>
              <a:off x="1168930" y="1202484"/>
              <a:ext cx="2827513" cy="49072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3" name="Google Shape;183;p41"/>
            <p:cNvSpPr/>
            <p:nvPr/>
          </p:nvSpPr>
          <p:spPr>
            <a:xfrm>
              <a:off x="2088234" y="432045"/>
              <a:ext cx="3816418" cy="77043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" name="Google Shape;184;p41"/>
            <p:cNvSpPr txBox="1"/>
            <p:nvPr/>
          </p:nvSpPr>
          <p:spPr>
            <a:xfrm>
              <a:off x="2088234" y="432045"/>
              <a:ext cx="3816418" cy="7704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Возникновение идеологий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5" name="Google Shape;185;p41"/>
            <p:cNvSpPr/>
            <p:nvPr/>
          </p:nvSpPr>
          <p:spPr>
            <a:xfrm>
              <a:off x="536" y="1693210"/>
              <a:ext cx="2336787" cy="77376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" name="Google Shape;186;p41"/>
            <p:cNvSpPr txBox="1"/>
            <p:nvPr/>
          </p:nvSpPr>
          <p:spPr>
            <a:xfrm>
              <a:off x="536" y="1693210"/>
              <a:ext cx="2336787" cy="7737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либерализм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7" name="Google Shape;187;p41"/>
            <p:cNvSpPr/>
            <p:nvPr/>
          </p:nvSpPr>
          <p:spPr>
            <a:xfrm>
              <a:off x="536" y="2957704"/>
              <a:ext cx="2336787" cy="173859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" name="Google Shape;188;p41"/>
            <p:cNvSpPr txBox="1"/>
            <p:nvPr/>
          </p:nvSpPr>
          <p:spPr>
            <a:xfrm>
              <a:off x="536" y="2957704"/>
              <a:ext cx="2336787" cy="17385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(лат. liberalis – свобод- ный) возник в XVII- XVIII вв. в период бур- жуазных революций 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9" name="Google Shape;189;p41"/>
            <p:cNvSpPr/>
            <p:nvPr/>
          </p:nvSpPr>
          <p:spPr>
            <a:xfrm>
              <a:off x="2828050" y="1693210"/>
              <a:ext cx="2336787" cy="77376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" name="Google Shape;190;p41"/>
            <p:cNvSpPr txBox="1"/>
            <p:nvPr/>
          </p:nvSpPr>
          <p:spPr>
            <a:xfrm>
              <a:off x="2828050" y="1693210"/>
              <a:ext cx="2336787" cy="7737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консерватизм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1" name="Google Shape;191;p41"/>
            <p:cNvSpPr/>
            <p:nvPr/>
          </p:nvSpPr>
          <p:spPr>
            <a:xfrm>
              <a:off x="2828050" y="2957704"/>
              <a:ext cx="2336787" cy="173859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" name="Google Shape;192;p41"/>
            <p:cNvSpPr txBox="1"/>
            <p:nvPr/>
          </p:nvSpPr>
          <p:spPr>
            <a:xfrm>
              <a:off x="2828050" y="2957704"/>
              <a:ext cx="2336787" cy="17385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(лат. conservo – сох- ранять, беречь) воз- ник в конце XVIII в. как реакция на рево- люции и либерализм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3" name="Google Shape;193;p41"/>
            <p:cNvSpPr/>
            <p:nvPr/>
          </p:nvSpPr>
          <p:spPr>
            <a:xfrm>
              <a:off x="5655563" y="1693210"/>
              <a:ext cx="2336787" cy="77376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" name="Google Shape;194;p41"/>
            <p:cNvSpPr txBox="1"/>
            <p:nvPr/>
          </p:nvSpPr>
          <p:spPr>
            <a:xfrm>
              <a:off x="5655563" y="1693210"/>
              <a:ext cx="2336787" cy="7737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социализм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5" name="Google Shape;195;p41"/>
            <p:cNvSpPr/>
            <p:nvPr/>
          </p:nvSpPr>
          <p:spPr>
            <a:xfrm>
              <a:off x="5655563" y="2957704"/>
              <a:ext cx="2336787" cy="173859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" name="Google Shape;196;p41"/>
            <p:cNvSpPr txBox="1"/>
            <p:nvPr/>
          </p:nvSpPr>
          <p:spPr>
            <a:xfrm>
              <a:off x="5655563" y="2957704"/>
              <a:ext cx="2336787" cy="17385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(лат. socialis – общест- венный) возник в на- чале XIX в. как идео- логия рабочего клас- са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4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Основные виды политической идеологии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02" name="Google Shape;202;p42"/>
          <p:cNvSpPr/>
          <p:nvPr/>
        </p:nvSpPr>
        <p:spPr>
          <a:xfrm>
            <a:off x="4676014" y="1440510"/>
            <a:ext cx="2880320" cy="432048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Суперидеологии</a:t>
            </a:r>
            <a:endParaRPr b="1" i="0" sz="20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03" name="Google Shape;203;p42"/>
          <p:cNvSpPr/>
          <p:nvPr/>
        </p:nvSpPr>
        <p:spPr>
          <a:xfrm>
            <a:off x="5846144" y="1875536"/>
            <a:ext cx="540060" cy="720080"/>
          </a:xfrm>
          <a:prstGeom prst="downArrow">
            <a:avLst>
              <a:gd fmla="val 50000" name="adj1"/>
              <a:gd fmla="val 75291" name="adj2"/>
            </a:avLst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04" name="Google Shape;204;p42"/>
          <p:cNvGraphicFramePr/>
          <p:nvPr/>
        </p:nvGraphicFramePr>
        <p:xfrm>
          <a:off x="2155734" y="2591234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{7C25D803-CAC0-414F-AB46-4A547C6DA349}</a:tableStyleId>
              </a:tblPr>
              <a:tblGrid>
                <a:gridCol w="3960450"/>
                <a:gridCol w="3960450"/>
              </a:tblGrid>
              <a:tr h="489825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Либерализм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584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Классический</a:t>
                      </a:r>
                      <a:endParaRPr b="1"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Современный</a:t>
                      </a:r>
                      <a:endParaRPr b="1"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</a:tr>
              <a:tr h="31649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Индивидуализм, свобода</a:t>
                      </a:r>
                      <a:endParaRPr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личности</a:t>
                      </a:r>
                      <a:endParaRPr/>
                    </a:p>
                    <a:p>
                      <a:pPr indent="-180975" lvl="0" marL="180975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• Индивидуальная свобода, само- ценность человеческой личности, права и свободы человека.</a:t>
                      </a:r>
                      <a:endParaRPr/>
                    </a:p>
                    <a:p>
                      <a:pPr indent="-180975" lvl="0" marL="180975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• Защита частной собственности и рыночной экономики, невмеша- тельство государства в сферу эко- номики.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Государство должно регулиро- вать рынок и придавать экономи- ке социальную направленность, защищать многообразие форм собственности, проводить эконо- мические и социальные реформы, последовательно реализовывать всё более расширяющиеся права и свободы человека.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4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Основные виды политической идеологии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10" name="Google Shape;210;p43"/>
          <p:cNvSpPr/>
          <p:nvPr/>
        </p:nvSpPr>
        <p:spPr>
          <a:xfrm>
            <a:off x="4676014" y="1440510"/>
            <a:ext cx="2880320" cy="432048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Суперидеологии</a:t>
            </a:r>
            <a:endParaRPr b="1" i="0" sz="20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11" name="Google Shape;211;p43"/>
          <p:cNvSpPr/>
          <p:nvPr/>
        </p:nvSpPr>
        <p:spPr>
          <a:xfrm>
            <a:off x="5846144" y="1875536"/>
            <a:ext cx="540060" cy="720080"/>
          </a:xfrm>
          <a:prstGeom prst="downArrow">
            <a:avLst>
              <a:gd fmla="val 50000" name="adj1"/>
              <a:gd fmla="val 75291" name="adj2"/>
            </a:avLst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12" name="Google Shape;212;p43"/>
          <p:cNvGraphicFramePr/>
          <p:nvPr/>
        </p:nvGraphicFramePr>
        <p:xfrm>
          <a:off x="2193441" y="2619513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{7C25D803-CAC0-414F-AB46-4A547C6DA349}</a:tableStyleId>
              </a:tblPr>
              <a:tblGrid>
                <a:gridCol w="3960450"/>
                <a:gridCol w="3960450"/>
              </a:tblGrid>
              <a:tr h="489825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Консерватизм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584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Классический</a:t>
                      </a:r>
                      <a:endParaRPr b="1"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Современный</a:t>
                      </a:r>
                      <a:endParaRPr b="1"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</a:tr>
              <a:tr h="31649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Традиционализм</a:t>
                      </a:r>
                      <a:endParaRPr/>
                    </a:p>
                    <a:p>
                      <a:pPr indent="-180975" lvl="0" marL="180975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• Традиционные ценности (семей- ные, монархические, религиозные и др.).</a:t>
                      </a:r>
                      <a:endParaRPr/>
                    </a:p>
                    <a:p>
                      <a:pPr indent="-180975" lvl="0" marL="180975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• Частная собственность священна и неприкосновенна.</a:t>
                      </a:r>
                      <a:endParaRPr/>
                    </a:p>
                    <a:p>
                      <a:pPr indent="-180975" lvl="0" marL="180975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• Против революционных преобра- зований.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• Преемственность и стабильность - необходимые условия сохранения целостности общества и тради- ционных ценностей в период гло- бальных изменений.</a:t>
                      </a:r>
                      <a:endParaRPr/>
                    </a:p>
                    <a:p>
                      <a:pPr indent="-180975" lvl="0" marL="180975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• Признание необходимости ре- форм, которые должны опираться на традиционные устои.</a:t>
                      </a:r>
                      <a:endParaRPr/>
                    </a:p>
                    <a:p>
                      <a:pPr indent="-180975" lvl="0" marL="180975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• Необходимость авторитетного и сильного государства.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4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Основные виды политической идеологии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18" name="Google Shape;218;p44"/>
          <p:cNvSpPr/>
          <p:nvPr/>
        </p:nvSpPr>
        <p:spPr>
          <a:xfrm>
            <a:off x="4676014" y="1440510"/>
            <a:ext cx="2880320" cy="432048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Суперидеологии</a:t>
            </a:r>
            <a:endParaRPr b="1" i="0" sz="20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19" name="Google Shape;219;p44"/>
          <p:cNvSpPr/>
          <p:nvPr/>
        </p:nvSpPr>
        <p:spPr>
          <a:xfrm>
            <a:off x="5846144" y="1875536"/>
            <a:ext cx="540060" cy="720080"/>
          </a:xfrm>
          <a:prstGeom prst="downArrow">
            <a:avLst>
              <a:gd fmla="val 50000" name="adj1"/>
              <a:gd fmla="val 75291" name="adj2"/>
            </a:avLst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20" name="Google Shape;220;p44"/>
          <p:cNvGraphicFramePr/>
          <p:nvPr/>
        </p:nvGraphicFramePr>
        <p:xfrm>
          <a:off x="1052944" y="2610086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{7C25D803-CAC0-414F-AB46-4A547C6DA349}</a:tableStyleId>
              </a:tblPr>
              <a:tblGrid>
                <a:gridCol w="5029200"/>
                <a:gridCol w="5029200"/>
              </a:tblGrid>
              <a:tr h="489825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Социализм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584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Классический</a:t>
                      </a:r>
                      <a:endParaRPr b="1"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Современный</a:t>
                      </a:r>
                      <a:endParaRPr b="1"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1649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Коллективизм</a:t>
                      </a:r>
                      <a:endParaRPr/>
                    </a:p>
                    <a:p>
                      <a:pPr indent="-180975" lvl="0" marL="180975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• Приоритет интересов социальной  общнос- ти и общего блага над интересами личнос- ти.</a:t>
                      </a:r>
                      <a:endParaRPr/>
                    </a:p>
                    <a:p>
                      <a:pPr indent="-180975" lvl="0" marL="180975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• Справедливое общество на основе общест- венной собственности и социального равен- ства.</a:t>
                      </a:r>
                      <a:endParaRPr/>
                    </a:p>
                    <a:p>
                      <a:pPr indent="-180975" lvl="0" marL="180975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• Проведение преобразований (революцион- ным путём – коммунизм, реформы - социал- реформизм).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• Расширение участия граждан в управлении государством при сохранении и совершен- ствовании современных демократических институтов.</a:t>
                      </a:r>
                      <a:endParaRPr/>
                    </a:p>
                    <a:p>
                      <a:pPr indent="-180975" lvl="0" marL="180975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• Усиление социальной направленности эко- номической сферы, функционирование сме- шанной экономики.</a:t>
                      </a:r>
                      <a:endParaRPr/>
                    </a:p>
                    <a:p>
                      <a:pPr indent="-180975" lvl="0" marL="180975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• Ориентация на высокое качество жизни для всех слоёв населения, борьбу с бедностью.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4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Основные виды политической идеологии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26" name="Google Shape;226;p45"/>
          <p:cNvGrpSpPr/>
          <p:nvPr/>
        </p:nvGrpSpPr>
        <p:grpSpPr>
          <a:xfrm>
            <a:off x="2068538" y="1599140"/>
            <a:ext cx="8057564" cy="5003458"/>
            <a:chOff x="3665" y="98446"/>
            <a:chExt cx="8057564" cy="5003458"/>
          </a:xfrm>
        </p:grpSpPr>
        <p:sp>
          <p:nvSpPr>
            <p:cNvPr id="227" name="Google Shape;227;p45"/>
            <p:cNvSpPr/>
            <p:nvPr/>
          </p:nvSpPr>
          <p:spPr>
            <a:xfrm>
              <a:off x="6105394" y="3691705"/>
              <a:ext cx="91440" cy="41710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228" name="Google Shape;228;p45"/>
            <p:cNvSpPr/>
            <p:nvPr/>
          </p:nvSpPr>
          <p:spPr>
            <a:xfrm>
              <a:off x="6105394" y="2281505"/>
              <a:ext cx="91440" cy="41710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229" name="Google Shape;229;p45"/>
            <p:cNvSpPr/>
            <p:nvPr/>
          </p:nvSpPr>
          <p:spPr>
            <a:xfrm>
              <a:off x="4032448" y="871305"/>
              <a:ext cx="2118666" cy="41710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230" name="Google Shape;230;p45"/>
            <p:cNvSpPr/>
            <p:nvPr/>
          </p:nvSpPr>
          <p:spPr>
            <a:xfrm>
              <a:off x="1868061" y="3691705"/>
              <a:ext cx="91440" cy="41710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231" name="Google Shape;231;p45"/>
            <p:cNvSpPr/>
            <p:nvPr/>
          </p:nvSpPr>
          <p:spPr>
            <a:xfrm>
              <a:off x="1868061" y="2281505"/>
              <a:ext cx="91440" cy="41710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232" name="Google Shape;232;p45"/>
            <p:cNvSpPr/>
            <p:nvPr/>
          </p:nvSpPr>
          <p:spPr>
            <a:xfrm>
              <a:off x="1913781" y="871305"/>
              <a:ext cx="2118666" cy="41710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233" name="Google Shape;233;p45"/>
            <p:cNvSpPr/>
            <p:nvPr/>
          </p:nvSpPr>
          <p:spPr>
            <a:xfrm>
              <a:off x="1800200" y="98446"/>
              <a:ext cx="4464494" cy="77285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" name="Google Shape;234;p45"/>
            <p:cNvSpPr txBox="1"/>
            <p:nvPr/>
          </p:nvSpPr>
          <p:spPr>
            <a:xfrm>
              <a:off x="1800200" y="98446"/>
              <a:ext cx="4464494" cy="7728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Политический спектр идеологий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5" name="Google Shape;235;p45"/>
            <p:cNvSpPr/>
            <p:nvPr/>
          </p:nvSpPr>
          <p:spPr>
            <a:xfrm>
              <a:off x="3665" y="1288406"/>
              <a:ext cx="3820231" cy="99309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" name="Google Shape;236;p45"/>
            <p:cNvSpPr txBox="1"/>
            <p:nvPr/>
          </p:nvSpPr>
          <p:spPr>
            <a:xfrm>
              <a:off x="3665" y="1288406"/>
              <a:ext cx="3820231" cy="99309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левые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7" name="Google Shape;237;p45"/>
            <p:cNvSpPr/>
            <p:nvPr/>
          </p:nvSpPr>
          <p:spPr>
            <a:xfrm>
              <a:off x="3665" y="2698606"/>
              <a:ext cx="3820231" cy="99309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" name="Google Shape;238;p45"/>
            <p:cNvSpPr txBox="1"/>
            <p:nvPr/>
          </p:nvSpPr>
          <p:spPr>
            <a:xfrm>
              <a:off x="3665" y="2698606"/>
              <a:ext cx="3820231" cy="99309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защита интересов трудящихся, социальная справедливость и равенство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9" name="Google Shape;239;p45"/>
            <p:cNvSpPr/>
            <p:nvPr/>
          </p:nvSpPr>
          <p:spPr>
            <a:xfrm>
              <a:off x="3665" y="4108806"/>
              <a:ext cx="3820231" cy="99309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" name="Google Shape;240;p45"/>
            <p:cNvSpPr txBox="1"/>
            <p:nvPr/>
          </p:nvSpPr>
          <p:spPr>
            <a:xfrm>
              <a:off x="3665" y="4108806"/>
              <a:ext cx="3820231" cy="99309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социализм, социал-демократизм, коммунизм, анархизм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1" name="Google Shape;241;p45"/>
            <p:cNvSpPr/>
            <p:nvPr/>
          </p:nvSpPr>
          <p:spPr>
            <a:xfrm>
              <a:off x="4240998" y="1288406"/>
              <a:ext cx="3820231" cy="99309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" name="Google Shape;242;p45"/>
            <p:cNvSpPr txBox="1"/>
            <p:nvPr/>
          </p:nvSpPr>
          <p:spPr>
            <a:xfrm>
              <a:off x="4240998" y="1288406"/>
              <a:ext cx="3820231" cy="99309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правые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3" name="Google Shape;243;p45"/>
            <p:cNvSpPr/>
            <p:nvPr/>
          </p:nvSpPr>
          <p:spPr>
            <a:xfrm>
              <a:off x="4240998" y="2698606"/>
              <a:ext cx="3820231" cy="99309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" name="Google Shape;244;p45"/>
            <p:cNvSpPr txBox="1"/>
            <p:nvPr/>
          </p:nvSpPr>
          <p:spPr>
            <a:xfrm>
              <a:off x="4240998" y="2698606"/>
              <a:ext cx="3820231" cy="99309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защита устоявшихся ценностей, поддержание сложившегося иерар- хического устройства общества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5" name="Google Shape;245;p45"/>
            <p:cNvSpPr/>
            <p:nvPr/>
          </p:nvSpPr>
          <p:spPr>
            <a:xfrm>
              <a:off x="4240998" y="4108806"/>
              <a:ext cx="3820231" cy="99309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" name="Google Shape;246;p45"/>
            <p:cNvSpPr txBox="1"/>
            <p:nvPr/>
          </p:nvSpPr>
          <p:spPr>
            <a:xfrm>
              <a:off x="4240998" y="4108806"/>
              <a:ext cx="3820231" cy="99309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либерализм, консерватизм, нацио- нализм, шовинизм, расизм, фашизм, религиозный фундаментализм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2014-04-17T22:28:38Z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28.03.2024</vt:lpwstr>
  </property>
</Properties>
</file>