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858000" cy="9144000"/>
  <p:embeddedFontLst>
    <p:embeddedFont>
      <p:font typeface="Cambria Math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jrR5WI6ia3jCpvR/RLkClZXB0y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6705F54-3D2A-4622-B580-5807B46511A4}">
  <a:tblStyle styleId="{F6705F54-3D2A-4622-B580-5807B46511A4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CambriaMath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3" name="Google Shape;52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sz="4600" cap="none">
                <a:latin typeface="Cambria"/>
                <a:ea typeface="Cambria"/>
                <a:cs typeface="Cambria"/>
                <a:sym typeface="Cambria"/>
              </a:rPr>
              <a:t>Наука</a:t>
            </a:r>
            <a:endParaRPr b="1" sz="4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59125" y="336387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mgpu.ru/wp-content/uploads/2020/03/EOUJnclX0AA_7mM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7901" r="16666" t="0"/>
          <a:stretch/>
        </p:blipFill>
        <p:spPr>
          <a:xfrm>
            <a:off x="6951785" y="1317021"/>
            <a:ext cx="5240215" cy="4202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Наука как социальный институт</a:t>
            </a:r>
            <a:endParaRPr/>
          </a:p>
        </p:txBody>
      </p:sp>
      <p:pic>
        <p:nvPicPr>
          <p:cNvPr descr="ÐÐ°ÑÐ¸Ð¾Ð½Ð°Ð»ÑÐ½Ð°Ñ Ð°ÐºÐ°Ð´ÐµÐ¼Ð¸Ñ Ð½Ð°ÑÐº Ð ÐµÑÐ¿ÑÐ±Ð»Ð¸ÐºÐ¸ ÐÐµÐ»Ð°ÑÑÑÑ Ð¸Ð·Ð±ÑÐ°Ð»Ð°  ÑÐ»ÐµÐ½Ð°Ð¼Ð¸-ÐºÐ¾ÑÑÐµÑÐ¿Ð¾Ð½Ð´ÐµÐ½ÑÐ°Ð¼Ð¸ Ð¿Ð¾ Ð¾ÑÐ´ÐµÐ»ÐµÐ½Ð¸Ñ ÑÐ¸Ð·Ð¸ÐºÐ¾-ÑÐµÑÐ½Ð¸ÑÐµÑÐºÐ¸Ñ Ð½Ð°ÑÐº | ÐÐµÑÑÐ¸ ÐÐÐ¢Ð£" id="290" name="Google Shape;29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6778" y="2303252"/>
            <a:ext cx="5868804" cy="440160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1" name="Google Shape;291;p10"/>
          <p:cNvSpPr/>
          <p:nvPr/>
        </p:nvSpPr>
        <p:spPr>
          <a:xfrm>
            <a:off x="1104900" y="1484784"/>
            <a:ext cx="9980682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Национальная академия наук Беларуси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была открыта в 1929 г. и является ведущей науч- ной организацией нашей страны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2" name="Google Shape;292;p10"/>
          <p:cNvSpPr txBox="1"/>
          <p:nvPr/>
        </p:nvSpPr>
        <p:spPr>
          <a:xfrm>
            <a:off x="3704609" y="6426687"/>
            <a:ext cx="151216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НАН Беларуси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Наука как социальный институт</a:t>
            </a:r>
            <a:endParaRPr/>
          </a:p>
        </p:txBody>
      </p:sp>
      <p:sp>
        <p:nvSpPr>
          <p:cNvPr id="298" name="Google Shape;298;p11"/>
          <p:cNvSpPr/>
          <p:nvPr/>
        </p:nvSpPr>
        <p:spPr>
          <a:xfrm>
            <a:off x="1104899" y="1440611"/>
            <a:ext cx="5606451" cy="98341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социолог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Роберт Мертон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(1910- 2003) сформулировал основные принципы науч- ной деятельности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ÐµÑÑÐ¾Ð½ Ð Ð¾Ð±ÐµÑÑ-ÐÑÐ½Ò â ÐÐ½ÑÐ¸ÐºÐ»Ð¾Ð¿ÐµÐ´ÑÑ Ð¡ÑÑÐ°ÑÐ½Ð¾Ñ Ð£ÐºÑÐ°ÑÐ½Ð¸" id="299" name="Google Shape;29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6244" y="1440611"/>
            <a:ext cx="4209338" cy="526939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0" name="Google Shape;300;p11"/>
          <p:cNvSpPr txBox="1"/>
          <p:nvPr/>
        </p:nvSpPr>
        <p:spPr>
          <a:xfrm>
            <a:off x="5004036" y="6371449"/>
            <a:ext cx="187220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Роберт Мертон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1" name="Google Shape;301;p11"/>
          <p:cNvGrpSpPr/>
          <p:nvPr/>
        </p:nvGrpSpPr>
        <p:grpSpPr>
          <a:xfrm>
            <a:off x="1409439" y="2692726"/>
            <a:ext cx="4997367" cy="3165842"/>
            <a:chOff x="271216" y="1254"/>
            <a:chExt cx="4997367" cy="3165842"/>
          </a:xfrm>
        </p:grpSpPr>
        <p:sp>
          <p:nvSpPr>
            <p:cNvPr id="302" name="Google Shape;302;p11"/>
            <p:cNvSpPr/>
            <p:nvPr/>
          </p:nvSpPr>
          <p:spPr>
            <a:xfrm>
              <a:off x="271216" y="1254"/>
              <a:ext cx="4997367" cy="4889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1"/>
            <p:cNvSpPr txBox="1"/>
            <p:nvPr/>
          </p:nvSpPr>
          <p:spPr>
            <a:xfrm>
              <a:off x="285535" y="15573"/>
              <a:ext cx="4968729" cy="4602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научной деятельности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1"/>
            <p:cNvSpPr/>
            <p:nvPr/>
          </p:nvSpPr>
          <p:spPr>
            <a:xfrm>
              <a:off x="770953" y="490158"/>
              <a:ext cx="499736" cy="3905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1"/>
            <p:cNvSpPr/>
            <p:nvPr/>
          </p:nvSpPr>
          <p:spPr>
            <a:xfrm>
              <a:off x="1270690" y="620336"/>
              <a:ext cx="3859652" cy="52070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1"/>
            <p:cNvSpPr txBox="1"/>
            <p:nvPr/>
          </p:nvSpPr>
          <p:spPr>
            <a:xfrm>
              <a:off x="1285941" y="635587"/>
              <a:ext cx="3829150" cy="4902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1"/>
            <p:cNvSpPr/>
            <p:nvPr/>
          </p:nvSpPr>
          <p:spPr>
            <a:xfrm>
              <a:off x="770953" y="490158"/>
              <a:ext cx="499736" cy="10414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1"/>
            <p:cNvSpPr/>
            <p:nvPr/>
          </p:nvSpPr>
          <p:spPr>
            <a:xfrm>
              <a:off x="1270690" y="1271222"/>
              <a:ext cx="3859652" cy="52070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 txBox="1"/>
            <p:nvPr/>
          </p:nvSpPr>
          <p:spPr>
            <a:xfrm>
              <a:off x="1285941" y="1286473"/>
              <a:ext cx="3829150" cy="4902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770953" y="490158"/>
              <a:ext cx="499736" cy="16923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1"/>
            <p:cNvSpPr/>
            <p:nvPr/>
          </p:nvSpPr>
          <p:spPr>
            <a:xfrm>
              <a:off x="1270690" y="1922108"/>
              <a:ext cx="3859652" cy="52070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 txBox="1"/>
            <p:nvPr/>
          </p:nvSpPr>
          <p:spPr>
            <a:xfrm>
              <a:off x="1285941" y="1937359"/>
              <a:ext cx="3829150" cy="4902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бескорыстность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1"/>
            <p:cNvSpPr/>
            <p:nvPr/>
          </p:nvSpPr>
          <p:spPr>
            <a:xfrm>
              <a:off x="770953" y="490158"/>
              <a:ext cx="499736" cy="23798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1"/>
            <p:cNvSpPr/>
            <p:nvPr/>
          </p:nvSpPr>
          <p:spPr>
            <a:xfrm>
              <a:off x="1270690" y="2572994"/>
              <a:ext cx="3859652" cy="59410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1"/>
            <p:cNvSpPr txBox="1"/>
            <p:nvPr/>
          </p:nvSpPr>
          <p:spPr>
            <a:xfrm>
              <a:off x="1288091" y="2590395"/>
              <a:ext cx="3824850" cy="559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организованный скептицизм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Наука как социальный институт</a:t>
            </a:r>
            <a:endParaRPr/>
          </a:p>
        </p:txBody>
      </p:sp>
      <p:graphicFrame>
        <p:nvGraphicFramePr>
          <p:cNvPr id="321" name="Google Shape;321;p12"/>
          <p:cNvGraphicFramePr/>
          <p:nvPr/>
        </p:nvGraphicFramePr>
        <p:xfrm>
          <a:off x="1104900" y="156318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{F6705F54-3D2A-4622-B580-5807B46511A4}</a:tableStyleId>
              </a:tblPr>
              <a:tblGrid>
                <a:gridCol w="2673400"/>
                <a:gridCol w="7307275"/>
              </a:tblGrid>
              <a:tr h="385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научной деятельности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74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Универсализм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Утверждения науки справедливы вне зависимости от того, кем они высказаны.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Ценность научного вклада не зависит от национальности, классо- вой принадлежности или личных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качеств учёного.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Независимость результатов научной деятельности от личностных характеристик учёного.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Провозглашение равных прав на занятия наукой и на научную карьеру для людей любой национальности и любого общественно- го положения.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8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14300" lvl="0" marL="8572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Научные открытия являются продуктом социального сотрудни- чества и принадлежат сообществу.</a:t>
                      </a:r>
                      <a:endParaRPr/>
                    </a:p>
                    <a:p>
                      <a:pPr indent="-114300" lvl="0" marL="8572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«Права собственности» в науке фактически не существует.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Бескорыстность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Первичным является поиск истины, а не приобретение наград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2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Организованный скептицизм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Требование подвергать критическому анализу как свои работы, так и работы предшественников и коллег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научно-тех- нического прогресса в развитии человечества</a:t>
            </a:r>
            <a:endParaRPr/>
          </a:p>
        </p:txBody>
      </p:sp>
      <p:grpSp>
        <p:nvGrpSpPr>
          <p:cNvPr id="327" name="Google Shape;327;p13"/>
          <p:cNvGrpSpPr/>
          <p:nvPr/>
        </p:nvGrpSpPr>
        <p:grpSpPr>
          <a:xfrm>
            <a:off x="2331049" y="2310876"/>
            <a:ext cx="7444596" cy="958537"/>
            <a:chOff x="1961" y="3158664"/>
            <a:chExt cx="3678872" cy="1839436"/>
          </a:xfrm>
        </p:grpSpPr>
        <p:sp>
          <p:nvSpPr>
            <p:cNvPr id="328" name="Google Shape;328;p13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3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Научно-технический прогресс (НТП)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процесс поступательного взаимосвязанного развития науки, техники и технологии, производства и сферы потребления</a:t>
              </a:r>
              <a:endParaRPr/>
            </a:p>
          </p:txBody>
        </p:sp>
      </p:grpSp>
      <p:grpSp>
        <p:nvGrpSpPr>
          <p:cNvPr id="330" name="Google Shape;330;p13"/>
          <p:cNvGrpSpPr/>
          <p:nvPr/>
        </p:nvGrpSpPr>
        <p:grpSpPr>
          <a:xfrm>
            <a:off x="2331049" y="3578959"/>
            <a:ext cx="3540664" cy="2010959"/>
            <a:chOff x="1961" y="3158664"/>
            <a:chExt cx="3678872" cy="1839436"/>
          </a:xfrm>
        </p:grpSpPr>
        <p:sp>
          <p:nvSpPr>
            <p:cNvPr id="331" name="Google Shape;331;p13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греч. τεχνικός - искусство, мастерство, умение) - это вся совокупность средств, с помощью которых человек воз- действует на предмет труда в процессе производственной деятельности</a:t>
              </a:r>
              <a:endParaRPr/>
            </a:p>
          </p:txBody>
        </p:sp>
      </p:grpSp>
      <p:grpSp>
        <p:nvGrpSpPr>
          <p:cNvPr id="333" name="Google Shape;333;p13"/>
          <p:cNvGrpSpPr/>
          <p:nvPr/>
        </p:nvGrpSpPr>
        <p:grpSpPr>
          <a:xfrm>
            <a:off x="6234981" y="3578959"/>
            <a:ext cx="3540664" cy="2010959"/>
            <a:chOff x="1961" y="3158664"/>
            <a:chExt cx="3678872" cy="1839436"/>
          </a:xfrm>
        </p:grpSpPr>
        <p:sp>
          <p:nvSpPr>
            <p:cNvPr id="334" name="Google Shape;334;p13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3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методов обработки, изменения свойств исходного материала в процессе его добычи, производ- ства, транспортировки, хранения продукции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научно-тех- нического прогресса в развитии человечества</a:t>
            </a:r>
            <a:endParaRPr/>
          </a:p>
        </p:txBody>
      </p:sp>
      <p:grpSp>
        <p:nvGrpSpPr>
          <p:cNvPr id="341" name="Google Shape;341;p14"/>
          <p:cNvGrpSpPr/>
          <p:nvPr/>
        </p:nvGrpSpPr>
        <p:grpSpPr>
          <a:xfrm>
            <a:off x="2691319" y="2380409"/>
            <a:ext cx="7076780" cy="3321652"/>
            <a:chOff x="2752" y="940277"/>
            <a:chExt cx="7076780" cy="3321652"/>
          </a:xfrm>
        </p:grpSpPr>
        <p:sp>
          <p:nvSpPr>
            <p:cNvPr id="342" name="Google Shape;342;p14"/>
            <p:cNvSpPr/>
            <p:nvPr/>
          </p:nvSpPr>
          <p:spPr>
            <a:xfrm>
              <a:off x="5336331" y="2763422"/>
              <a:ext cx="91440" cy="2868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4"/>
            <p:cNvSpPr/>
            <p:nvPr/>
          </p:nvSpPr>
          <p:spPr>
            <a:xfrm>
              <a:off x="3541143" y="1623261"/>
              <a:ext cx="1840908" cy="2868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4"/>
            <p:cNvSpPr/>
            <p:nvPr/>
          </p:nvSpPr>
          <p:spPr>
            <a:xfrm>
              <a:off x="1654514" y="2763422"/>
              <a:ext cx="91440" cy="2868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5" name="Google Shape;345;p14"/>
            <p:cNvSpPr/>
            <p:nvPr/>
          </p:nvSpPr>
          <p:spPr>
            <a:xfrm>
              <a:off x="1700234" y="1623261"/>
              <a:ext cx="1840908" cy="2868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4"/>
            <p:cNvSpPr/>
            <p:nvPr/>
          </p:nvSpPr>
          <p:spPr>
            <a:xfrm>
              <a:off x="1466489" y="940277"/>
              <a:ext cx="4149306" cy="6829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4"/>
            <p:cNvSpPr txBox="1"/>
            <p:nvPr/>
          </p:nvSpPr>
          <p:spPr>
            <a:xfrm>
              <a:off x="1466489" y="940277"/>
              <a:ext cx="4149306" cy="6829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Оценка научно-технического прогресса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2752" y="1910115"/>
              <a:ext cx="3394963" cy="85330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4"/>
            <p:cNvSpPr txBox="1"/>
            <p:nvPr/>
          </p:nvSpPr>
          <p:spPr>
            <a:xfrm>
              <a:off x="44407" y="1951770"/>
              <a:ext cx="3311653" cy="7699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экотехнологический оптимизм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2752" y="3050275"/>
              <a:ext cx="3394963" cy="12116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4"/>
            <p:cNvSpPr txBox="1"/>
            <p:nvPr/>
          </p:nvSpPr>
          <p:spPr>
            <a:xfrm>
              <a:off x="2752" y="3050275"/>
              <a:ext cx="3394963" cy="1211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акцентирует положительную роль развития науки и техники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3684569" y="1910115"/>
              <a:ext cx="3394963" cy="85330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4"/>
            <p:cNvSpPr txBox="1"/>
            <p:nvPr/>
          </p:nvSpPr>
          <p:spPr>
            <a:xfrm>
              <a:off x="3726224" y="1951770"/>
              <a:ext cx="3311653" cy="7699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экотехнологический пессимизм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3684569" y="3050275"/>
              <a:ext cx="3394963" cy="12116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4"/>
            <p:cNvSpPr txBox="1"/>
            <p:nvPr/>
          </p:nvSpPr>
          <p:spPr>
            <a:xfrm>
              <a:off x="3684569" y="3050275"/>
              <a:ext cx="3394963" cy="1211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обращает внимание на негативные экологические и социальные последствия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научно-тех- нического прогресса в развитии человечества</a:t>
            </a:r>
            <a:endParaRPr/>
          </a:p>
        </p:txBody>
      </p:sp>
      <p:grpSp>
        <p:nvGrpSpPr>
          <p:cNvPr id="361" name="Google Shape;361;p15"/>
          <p:cNvGrpSpPr/>
          <p:nvPr/>
        </p:nvGrpSpPr>
        <p:grpSpPr>
          <a:xfrm>
            <a:off x="1966387" y="1695997"/>
            <a:ext cx="8130307" cy="4837606"/>
            <a:chOff x="1961" y="160494"/>
            <a:chExt cx="8130307" cy="4837606"/>
          </a:xfrm>
        </p:grpSpPr>
        <p:sp>
          <p:nvSpPr>
            <p:cNvPr id="362" name="Google Shape;362;p15"/>
            <p:cNvSpPr/>
            <p:nvPr/>
          </p:nvSpPr>
          <p:spPr>
            <a:xfrm>
              <a:off x="6247112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363" name="Google Shape;363;p15"/>
            <p:cNvSpPr/>
            <p:nvPr/>
          </p:nvSpPr>
          <p:spPr>
            <a:xfrm>
              <a:off x="4067114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5"/>
            <p:cNvSpPr/>
            <p:nvPr/>
          </p:nvSpPr>
          <p:spPr>
            <a:xfrm>
              <a:off x="1795677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365" name="Google Shape;365;p15"/>
            <p:cNvSpPr/>
            <p:nvPr/>
          </p:nvSpPr>
          <p:spPr>
            <a:xfrm>
              <a:off x="1841397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5"/>
            <p:cNvSpPr/>
            <p:nvPr/>
          </p:nvSpPr>
          <p:spPr>
            <a:xfrm>
              <a:off x="2372258" y="160494"/>
              <a:ext cx="3389712" cy="81751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5"/>
            <p:cNvSpPr txBox="1"/>
            <p:nvPr/>
          </p:nvSpPr>
          <p:spPr>
            <a:xfrm>
              <a:off x="2372258" y="160494"/>
              <a:ext cx="3389712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научно-технического прогресса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1961" y="1750576"/>
              <a:ext cx="3678872" cy="63552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5"/>
            <p:cNvSpPr txBox="1"/>
            <p:nvPr/>
          </p:nvSpPr>
          <p:spPr>
            <a:xfrm>
              <a:off x="32985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эволюционная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5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постепенные и вместе с тем существенные изменения, происходящие естественным образом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5"/>
            <p:cNvSpPr/>
            <p:nvPr/>
          </p:nvSpPr>
          <p:spPr>
            <a:xfrm>
              <a:off x="4453396" y="1750576"/>
              <a:ext cx="3678872" cy="63552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5"/>
            <p:cNvSpPr txBox="1"/>
            <p:nvPr/>
          </p:nvSpPr>
          <p:spPr>
            <a:xfrm>
              <a:off x="4484420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революционная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5"/>
            <p:cNvSpPr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5"/>
            <p:cNvSpPr txBox="1"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резкий, скачкообразный переход к качественно новому состоянию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научно-тех- нического прогресса в развитии человечества</a:t>
            </a:r>
            <a:endParaRPr/>
          </a:p>
        </p:txBody>
      </p:sp>
      <p:grpSp>
        <p:nvGrpSpPr>
          <p:cNvPr id="381" name="Google Shape;381;p16"/>
          <p:cNvGrpSpPr/>
          <p:nvPr/>
        </p:nvGrpSpPr>
        <p:grpSpPr>
          <a:xfrm>
            <a:off x="1741098" y="1639019"/>
            <a:ext cx="8659004" cy="1147312"/>
            <a:chOff x="1961" y="3158664"/>
            <a:chExt cx="3678872" cy="1839436"/>
          </a:xfrm>
        </p:grpSpPr>
        <p:sp>
          <p:nvSpPr>
            <p:cNvPr id="382" name="Google Shape;382;p16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6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Научно-техническая революция (НТР)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глубинный поворот в истории человечества, связанный с широким использованием науки и техники в производстве, радикальным преобразованием производительных сил, всей технологии общественного производства, организации и управления</a:t>
              </a:r>
              <a:endParaRPr/>
            </a:p>
          </p:txBody>
        </p:sp>
      </p:grpSp>
      <p:grpSp>
        <p:nvGrpSpPr>
          <p:cNvPr id="384" name="Google Shape;384;p16"/>
          <p:cNvGrpSpPr/>
          <p:nvPr/>
        </p:nvGrpSpPr>
        <p:grpSpPr>
          <a:xfrm>
            <a:off x="4620883" y="3070000"/>
            <a:ext cx="5779219" cy="665238"/>
            <a:chOff x="1961" y="3158664"/>
            <a:chExt cx="3678872" cy="1839436"/>
          </a:xfrm>
        </p:grpSpPr>
        <p:sp>
          <p:nvSpPr>
            <p:cNvPr id="385" name="Google Shape;385;p16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6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Научно-техническая революция началась в середине XX в. после Второй мировой войны</a:t>
              </a:r>
              <a:endParaRPr/>
            </a:p>
          </p:txBody>
        </p:sp>
      </p:grpSp>
      <p:sp>
        <p:nvSpPr>
          <p:cNvPr id="387" name="Google Shape;387;p16"/>
          <p:cNvSpPr/>
          <p:nvPr/>
        </p:nvSpPr>
        <p:spPr>
          <a:xfrm rot="5400000">
            <a:off x="3858307" y="2817386"/>
            <a:ext cx="793630" cy="73152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8" name="Google Shape;388;p16"/>
          <p:cNvGrpSpPr/>
          <p:nvPr/>
        </p:nvGrpSpPr>
        <p:grpSpPr>
          <a:xfrm>
            <a:off x="2005446" y="3897133"/>
            <a:ext cx="8130307" cy="2658941"/>
            <a:chOff x="1961" y="33502"/>
            <a:chExt cx="8130307" cy="2658941"/>
          </a:xfrm>
        </p:grpSpPr>
        <p:sp>
          <p:nvSpPr>
            <p:cNvPr id="389" name="Google Shape;389;p16"/>
            <p:cNvSpPr/>
            <p:nvPr/>
          </p:nvSpPr>
          <p:spPr>
            <a:xfrm>
              <a:off x="4067115" y="851021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6"/>
            <p:cNvSpPr/>
            <p:nvPr/>
          </p:nvSpPr>
          <p:spPr>
            <a:xfrm>
              <a:off x="1841397" y="851021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6"/>
            <p:cNvSpPr/>
            <p:nvPr/>
          </p:nvSpPr>
          <p:spPr>
            <a:xfrm>
              <a:off x="1932320" y="33502"/>
              <a:ext cx="4269588" cy="81751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6"/>
            <p:cNvSpPr txBox="1"/>
            <p:nvPr/>
          </p:nvSpPr>
          <p:spPr>
            <a:xfrm>
              <a:off x="1932320" y="33502"/>
              <a:ext cx="4269588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научно-технической революции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6"/>
            <p:cNvSpPr/>
            <p:nvPr/>
          </p:nvSpPr>
          <p:spPr>
            <a:xfrm>
              <a:off x="1961" y="1623584"/>
              <a:ext cx="3678872" cy="106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6"/>
            <p:cNvSpPr txBox="1"/>
            <p:nvPr/>
          </p:nvSpPr>
          <p:spPr>
            <a:xfrm>
              <a:off x="1961" y="1623584"/>
              <a:ext cx="3678872" cy="106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успехи естествознания (теория относительности, квантовая меха- ника, кибернетика, овладение атомной энергией и др.)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6"/>
            <p:cNvSpPr/>
            <p:nvPr/>
          </p:nvSpPr>
          <p:spPr>
            <a:xfrm>
              <a:off x="4453396" y="1623584"/>
              <a:ext cx="3678872" cy="106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6"/>
            <p:cNvSpPr txBox="1"/>
            <p:nvPr/>
          </p:nvSpPr>
          <p:spPr>
            <a:xfrm>
              <a:off x="4453396" y="1623584"/>
              <a:ext cx="3678872" cy="106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финансирования науки, уве- личение количества исследова- тельских учреждений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научно-тех- нического прогресса в развитии человечества</a:t>
            </a:r>
            <a:endParaRPr/>
          </a:p>
        </p:txBody>
      </p:sp>
      <p:grpSp>
        <p:nvGrpSpPr>
          <p:cNvPr id="402" name="Google Shape;402;p17"/>
          <p:cNvGrpSpPr/>
          <p:nvPr/>
        </p:nvGrpSpPr>
        <p:grpSpPr>
          <a:xfrm>
            <a:off x="2007527" y="2242866"/>
            <a:ext cx="8126144" cy="3130388"/>
            <a:chOff x="4042" y="1017915"/>
            <a:chExt cx="8126144" cy="3130388"/>
          </a:xfrm>
        </p:grpSpPr>
        <p:sp>
          <p:nvSpPr>
            <p:cNvPr id="403" name="Google Shape;403;p17"/>
            <p:cNvSpPr/>
            <p:nvPr/>
          </p:nvSpPr>
          <p:spPr>
            <a:xfrm>
              <a:off x="4067115" y="1699102"/>
              <a:ext cx="2874509" cy="4988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7"/>
            <p:cNvSpPr/>
            <p:nvPr/>
          </p:nvSpPr>
          <p:spPr>
            <a:xfrm>
              <a:off x="4020646" y="1699102"/>
              <a:ext cx="91440" cy="498881"/>
            </a:xfrm>
            <a:custGeom>
              <a:rect b="b" l="l" r="r" t="t"/>
              <a:pathLst>
                <a:path extrusionOk="0" h="120000" w="120000">
                  <a:moveTo>
                    <a:pt x="60982" y="0"/>
                  </a:moveTo>
                  <a:lnTo>
                    <a:pt x="60982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7"/>
            <p:cNvSpPr/>
            <p:nvPr/>
          </p:nvSpPr>
          <p:spPr>
            <a:xfrm>
              <a:off x="1191856" y="1699102"/>
              <a:ext cx="2875258" cy="4988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17"/>
            <p:cNvSpPr/>
            <p:nvPr/>
          </p:nvSpPr>
          <p:spPr>
            <a:xfrm>
              <a:off x="2083513" y="1017915"/>
              <a:ext cx="3967203" cy="6811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7"/>
            <p:cNvSpPr txBox="1"/>
            <p:nvPr/>
          </p:nvSpPr>
          <p:spPr>
            <a:xfrm>
              <a:off x="2083513" y="1017915"/>
              <a:ext cx="3967203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научно-технической революции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7"/>
            <p:cNvSpPr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7"/>
            <p:cNvSpPr txBox="1"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ведущей формой че- ловеческой деятель- ности становится научный труд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7"/>
            <p:cNvSpPr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7"/>
            <p:cNvSpPr txBox="1"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открытия преобразуют произ- водство, медицину, транспорт, связь и другие сферы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2" name="Google Shape;412;p17"/>
            <p:cNvSpPr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7"/>
            <p:cNvSpPr txBox="1"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меняется роль чело- века в процессе производства и управления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Беларусь. Достижения в развитии научного потенциала суверенной Беларуси</a:t>
            </a:r>
            <a:endParaRPr/>
          </a:p>
        </p:txBody>
      </p:sp>
      <p:grpSp>
        <p:nvGrpSpPr>
          <p:cNvPr id="419" name="Google Shape;419;p18"/>
          <p:cNvGrpSpPr/>
          <p:nvPr/>
        </p:nvGrpSpPr>
        <p:grpSpPr>
          <a:xfrm>
            <a:off x="1950251" y="1770210"/>
            <a:ext cx="8289979" cy="4258339"/>
            <a:chOff x="176844" y="1794"/>
            <a:chExt cx="8289979" cy="4258339"/>
          </a:xfrm>
        </p:grpSpPr>
        <p:sp>
          <p:nvSpPr>
            <p:cNvPr id="420" name="Google Shape;420;p18"/>
            <p:cNvSpPr/>
            <p:nvPr/>
          </p:nvSpPr>
          <p:spPr>
            <a:xfrm>
              <a:off x="6422976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8"/>
            <p:cNvSpPr/>
            <p:nvPr/>
          </p:nvSpPr>
          <p:spPr>
            <a:xfrm>
              <a:off x="6422976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8"/>
            <p:cNvSpPr/>
            <p:nvPr/>
          </p:nvSpPr>
          <p:spPr>
            <a:xfrm>
              <a:off x="4321834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8"/>
            <p:cNvSpPr/>
            <p:nvPr/>
          </p:nvSpPr>
          <p:spPr>
            <a:xfrm>
              <a:off x="2129251" y="3254405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8"/>
            <p:cNvSpPr/>
            <p:nvPr/>
          </p:nvSpPr>
          <p:spPr>
            <a:xfrm>
              <a:off x="2129251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8"/>
            <p:cNvSpPr/>
            <p:nvPr/>
          </p:nvSpPr>
          <p:spPr>
            <a:xfrm>
              <a:off x="2129251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6" name="Google Shape;426;p18"/>
            <p:cNvSpPr/>
            <p:nvPr/>
          </p:nvSpPr>
          <p:spPr>
            <a:xfrm>
              <a:off x="2174971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7" name="Google Shape;427;p18"/>
            <p:cNvSpPr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8"/>
            <p:cNvSpPr txBox="1"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научной деятельности в Республики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8"/>
            <p:cNvSpPr txBox="1"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учреждения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8"/>
            <p:cNvSpPr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8"/>
            <p:cNvSpPr txBox="1"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академическая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3" name="Google Shape;433;p18"/>
            <p:cNvSpPr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8"/>
            <p:cNvSpPr txBox="1"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организации, осуществляющие иссле- довательскую и научно-техническую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8"/>
            <p:cNvSpPr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8"/>
            <p:cNvSpPr txBox="1"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академия наук Бела- руси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главное научное учреждение (открыта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1929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18"/>
            <p:cNvSpPr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8"/>
            <p:cNvSpPr txBox="1"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18"/>
            <p:cNvSpPr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8"/>
            <p:cNvSpPr txBox="1"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университетская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1" name="Google Shape;441;p18"/>
            <p:cNvSpPr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8"/>
            <p:cNvSpPr txBox="1"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высшего образования – университеты, институты, академии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Беларусь. Достижения в развитии научного потенциала суверенной Беларуси</a:t>
            </a:r>
            <a:endParaRPr/>
          </a:p>
        </p:txBody>
      </p:sp>
      <p:grpSp>
        <p:nvGrpSpPr>
          <p:cNvPr id="448" name="Google Shape;448;p19"/>
          <p:cNvGrpSpPr/>
          <p:nvPr/>
        </p:nvGrpSpPr>
        <p:grpSpPr>
          <a:xfrm>
            <a:off x="1642558" y="1576793"/>
            <a:ext cx="8905364" cy="4979000"/>
            <a:chOff x="7173" y="67170"/>
            <a:chExt cx="8905364" cy="4979000"/>
          </a:xfrm>
        </p:grpSpPr>
        <p:sp>
          <p:nvSpPr>
            <p:cNvPr id="449" name="Google Shape;449;p19"/>
            <p:cNvSpPr/>
            <p:nvPr/>
          </p:nvSpPr>
          <p:spPr>
            <a:xfrm>
              <a:off x="7173" y="67170"/>
              <a:ext cx="5147132" cy="6217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9"/>
            <p:cNvSpPr txBox="1"/>
            <p:nvPr/>
          </p:nvSpPr>
          <p:spPr>
            <a:xfrm>
              <a:off x="25383" y="85380"/>
              <a:ext cx="5110712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и задачи научных исследований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521886" y="688893"/>
              <a:ext cx="514713" cy="559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9"/>
            <p:cNvSpPr/>
            <p:nvPr/>
          </p:nvSpPr>
          <p:spPr>
            <a:xfrm>
              <a:off x="1036600" y="844324"/>
              <a:ext cx="7875937" cy="8074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9"/>
            <p:cNvSpPr txBox="1"/>
            <p:nvPr/>
          </p:nvSpPr>
          <p:spPr>
            <a:xfrm>
              <a:off x="1060248" y="867972"/>
              <a:ext cx="7828641" cy="760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новых знаний о человеке, обществе, природе, искусственно созданных объектах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521886" y="688893"/>
              <a:ext cx="514713" cy="14990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19"/>
            <p:cNvSpPr/>
            <p:nvPr/>
          </p:nvSpPr>
          <p:spPr>
            <a:xfrm>
              <a:off x="1036600" y="1807155"/>
              <a:ext cx="7875937" cy="76166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9"/>
            <p:cNvSpPr txBox="1"/>
            <p:nvPr/>
          </p:nvSpPr>
          <p:spPr>
            <a:xfrm>
              <a:off x="1058908" y="1829463"/>
              <a:ext cx="7831321" cy="71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и внедрение новых технологий и оборудования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521886" y="688893"/>
              <a:ext cx="514713" cy="23462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19"/>
            <p:cNvSpPr/>
            <p:nvPr/>
          </p:nvSpPr>
          <p:spPr>
            <a:xfrm>
              <a:off x="1036600" y="2724253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9"/>
            <p:cNvSpPr txBox="1"/>
            <p:nvPr/>
          </p:nvSpPr>
          <p:spPr>
            <a:xfrm>
              <a:off x="1054810" y="2742463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отраслей экономики и социальной сферы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521886" y="688893"/>
              <a:ext cx="514713" cy="31233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1" name="Google Shape;461;p19"/>
            <p:cNvSpPr/>
            <p:nvPr/>
          </p:nvSpPr>
          <p:spPr>
            <a:xfrm>
              <a:off x="1036600" y="3501407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9"/>
            <p:cNvSpPr txBox="1"/>
            <p:nvPr/>
          </p:nvSpPr>
          <p:spPr>
            <a:xfrm>
              <a:off x="1054810" y="3519617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рациональное использование ресурсов и охрана окружающей среды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521886" y="688893"/>
              <a:ext cx="514713" cy="39734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19"/>
            <p:cNvSpPr/>
            <p:nvPr/>
          </p:nvSpPr>
          <p:spPr>
            <a:xfrm>
              <a:off x="1036600" y="4278560"/>
              <a:ext cx="7875937" cy="7676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9"/>
            <p:cNvSpPr txBox="1"/>
            <p:nvPr/>
          </p:nvSpPr>
          <p:spPr>
            <a:xfrm>
              <a:off x="1059083" y="4301043"/>
              <a:ext cx="7830971" cy="722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исследование и использование космического пространства в мирных це- 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Научное познание, цели и ценности науки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Уровни научного познания. Теория. Эмпирия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Классификация наук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Наука как социальный институт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научно-технического прогресса. Роль научно-технического прогресса в развитии человечества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Беларусь. Достижения в развитии научного потен- циала суверенной Беларуси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Беларусь. Достижения в развитии научного потенциала суверенной Беларуси</a:t>
            </a:r>
            <a:endParaRPr/>
          </a:p>
        </p:txBody>
      </p:sp>
      <p:grpSp>
        <p:nvGrpSpPr>
          <p:cNvPr id="471" name="Google Shape;471;p21"/>
          <p:cNvGrpSpPr/>
          <p:nvPr/>
        </p:nvGrpSpPr>
        <p:grpSpPr>
          <a:xfrm>
            <a:off x="1844245" y="1477318"/>
            <a:ext cx="8501991" cy="5109520"/>
            <a:chOff x="33480" y="1523"/>
            <a:chExt cx="8501991" cy="5109520"/>
          </a:xfrm>
        </p:grpSpPr>
        <p:sp>
          <p:nvSpPr>
            <p:cNvPr id="472" name="Google Shape;472;p21"/>
            <p:cNvSpPr/>
            <p:nvPr/>
          </p:nvSpPr>
          <p:spPr>
            <a:xfrm>
              <a:off x="33480" y="1523"/>
              <a:ext cx="5753822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1"/>
            <p:cNvSpPr txBox="1"/>
            <p:nvPr/>
          </p:nvSpPr>
          <p:spPr>
            <a:xfrm>
              <a:off x="48829" y="16872"/>
              <a:ext cx="5723124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развитые отрасли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21"/>
            <p:cNvSpPr/>
            <p:nvPr/>
          </p:nvSpPr>
          <p:spPr>
            <a:xfrm>
              <a:off x="608862" y="525577"/>
              <a:ext cx="575382" cy="3930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5" name="Google Shape;475;p21"/>
            <p:cNvSpPr/>
            <p:nvPr/>
          </p:nvSpPr>
          <p:spPr>
            <a:xfrm>
              <a:off x="1184244" y="6565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1"/>
            <p:cNvSpPr txBox="1"/>
            <p:nvPr/>
          </p:nvSpPr>
          <p:spPr>
            <a:xfrm>
              <a:off x="1199593" y="6719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информатизация и программное обеспечение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7" name="Google Shape;477;p21"/>
            <p:cNvSpPr/>
            <p:nvPr/>
          </p:nvSpPr>
          <p:spPr>
            <a:xfrm>
              <a:off x="608862" y="525577"/>
              <a:ext cx="575382" cy="10481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8" name="Google Shape;478;p21"/>
            <p:cNvSpPr/>
            <p:nvPr/>
          </p:nvSpPr>
          <p:spPr>
            <a:xfrm>
              <a:off x="1184244" y="13116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1"/>
            <p:cNvSpPr txBox="1"/>
            <p:nvPr/>
          </p:nvSpPr>
          <p:spPr>
            <a:xfrm>
              <a:off x="1199593" y="13270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нанотехнологии и новые материалы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0" name="Google Shape;480;p21"/>
            <p:cNvSpPr/>
            <p:nvPr/>
          </p:nvSpPr>
          <p:spPr>
            <a:xfrm>
              <a:off x="608862" y="525577"/>
              <a:ext cx="575382" cy="17031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1" name="Google Shape;481;p21"/>
            <p:cNvSpPr/>
            <p:nvPr/>
          </p:nvSpPr>
          <p:spPr>
            <a:xfrm>
              <a:off x="1184244" y="1966723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1"/>
            <p:cNvSpPr txBox="1"/>
            <p:nvPr/>
          </p:nvSpPr>
          <p:spPr>
            <a:xfrm>
              <a:off x="1199593" y="1982072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энергоэффективные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608862" y="525577"/>
              <a:ext cx="575382" cy="23582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4" name="Google Shape;484;p21"/>
            <p:cNvSpPr/>
            <p:nvPr/>
          </p:nvSpPr>
          <p:spPr>
            <a:xfrm>
              <a:off x="1184244" y="26217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1"/>
            <p:cNvSpPr txBox="1"/>
            <p:nvPr/>
          </p:nvSpPr>
          <p:spPr>
            <a:xfrm>
              <a:off x="1199593" y="26371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21"/>
            <p:cNvSpPr/>
            <p:nvPr/>
          </p:nvSpPr>
          <p:spPr>
            <a:xfrm>
              <a:off x="608862" y="525577"/>
              <a:ext cx="575382" cy="30133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7" name="Google Shape;487;p21"/>
            <p:cNvSpPr/>
            <p:nvPr/>
          </p:nvSpPr>
          <p:spPr>
            <a:xfrm>
              <a:off x="1184244" y="32768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1"/>
            <p:cNvSpPr txBox="1"/>
            <p:nvPr/>
          </p:nvSpPr>
          <p:spPr>
            <a:xfrm>
              <a:off x="1199593" y="32922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генетика и биотехнология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9" name="Google Shape;489;p21"/>
            <p:cNvSpPr/>
            <p:nvPr/>
          </p:nvSpPr>
          <p:spPr>
            <a:xfrm>
              <a:off x="608862" y="525577"/>
              <a:ext cx="575382" cy="366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0" name="Google Shape;490;p21"/>
            <p:cNvSpPr/>
            <p:nvPr/>
          </p:nvSpPr>
          <p:spPr>
            <a:xfrm>
              <a:off x="1184244" y="3931924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1"/>
            <p:cNvSpPr txBox="1"/>
            <p:nvPr/>
          </p:nvSpPr>
          <p:spPr>
            <a:xfrm>
              <a:off x="1199593" y="3947273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экологическая устойчивость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2" name="Google Shape;492;p21"/>
            <p:cNvSpPr/>
            <p:nvPr/>
          </p:nvSpPr>
          <p:spPr>
            <a:xfrm>
              <a:off x="608862" y="525577"/>
              <a:ext cx="575382" cy="43234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3" name="Google Shape;493;p21"/>
            <p:cNvSpPr/>
            <p:nvPr/>
          </p:nvSpPr>
          <p:spPr>
            <a:xfrm>
              <a:off x="1184244" y="45869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1"/>
            <p:cNvSpPr txBox="1"/>
            <p:nvPr/>
          </p:nvSpPr>
          <p:spPr>
            <a:xfrm>
              <a:off x="1199593" y="46023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радиационная безопасность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Беларусь. Достижения в развитии научного потенциала суверенной Беларуси</a:t>
            </a:r>
            <a:endParaRPr/>
          </a:p>
        </p:txBody>
      </p:sp>
      <p:grpSp>
        <p:nvGrpSpPr>
          <p:cNvPr id="500" name="Google Shape;500;p22"/>
          <p:cNvGrpSpPr/>
          <p:nvPr/>
        </p:nvGrpSpPr>
        <p:grpSpPr>
          <a:xfrm>
            <a:off x="1817096" y="1668627"/>
            <a:ext cx="8556288" cy="4623384"/>
            <a:chOff x="6331" y="244591"/>
            <a:chExt cx="8556288" cy="4623384"/>
          </a:xfrm>
        </p:grpSpPr>
        <p:sp>
          <p:nvSpPr>
            <p:cNvPr id="501" name="Google Shape;501;p22"/>
            <p:cNvSpPr/>
            <p:nvPr/>
          </p:nvSpPr>
          <p:spPr>
            <a:xfrm>
              <a:off x="6331" y="244591"/>
              <a:ext cx="4631358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2"/>
            <p:cNvSpPr txBox="1"/>
            <p:nvPr/>
          </p:nvSpPr>
          <p:spPr>
            <a:xfrm>
              <a:off x="22262" y="260522"/>
              <a:ext cx="4599496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3" name="Google Shape;503;p22"/>
            <p:cNvSpPr/>
            <p:nvPr/>
          </p:nvSpPr>
          <p:spPr>
            <a:xfrm>
              <a:off x="469467" y="788519"/>
              <a:ext cx="463135" cy="4079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4" name="Google Shape;504;p22"/>
            <p:cNvSpPr/>
            <p:nvPr/>
          </p:nvSpPr>
          <p:spPr>
            <a:xfrm>
              <a:off x="932603" y="924501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2"/>
            <p:cNvSpPr txBox="1"/>
            <p:nvPr/>
          </p:nvSpPr>
          <p:spPr>
            <a:xfrm>
              <a:off x="948534" y="940432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спутник дистанционного зондирования Земли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6" name="Google Shape;506;p22"/>
            <p:cNvSpPr/>
            <p:nvPr/>
          </p:nvSpPr>
          <p:spPr>
            <a:xfrm>
              <a:off x="469467" y="788519"/>
              <a:ext cx="463135" cy="1087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7" name="Google Shape;507;p22"/>
            <p:cNvSpPr/>
            <p:nvPr/>
          </p:nvSpPr>
          <p:spPr>
            <a:xfrm>
              <a:off x="932603" y="160441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2"/>
            <p:cNvSpPr txBox="1"/>
            <p:nvPr/>
          </p:nvSpPr>
          <p:spPr>
            <a:xfrm>
              <a:off x="948534" y="162034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суперкомпьютер «СКИФ-ГЕО-ЦОД РБ»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9" name="Google Shape;509;p22"/>
            <p:cNvSpPr/>
            <p:nvPr/>
          </p:nvSpPr>
          <p:spPr>
            <a:xfrm>
              <a:off x="469467" y="788519"/>
              <a:ext cx="463135" cy="17677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0" name="Google Shape;510;p22"/>
            <p:cNvSpPr/>
            <p:nvPr/>
          </p:nvSpPr>
          <p:spPr>
            <a:xfrm>
              <a:off x="932603" y="228432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2"/>
            <p:cNvSpPr txBox="1"/>
            <p:nvPr/>
          </p:nvSpPr>
          <p:spPr>
            <a:xfrm>
              <a:off x="948534" y="230025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лазеры нового поколения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2" name="Google Shape;512;p22"/>
            <p:cNvSpPr/>
            <p:nvPr/>
          </p:nvSpPr>
          <p:spPr>
            <a:xfrm>
              <a:off x="469467" y="788519"/>
              <a:ext cx="463135" cy="24476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3" name="Google Shape;513;p22"/>
            <p:cNvSpPr/>
            <p:nvPr/>
          </p:nvSpPr>
          <p:spPr>
            <a:xfrm>
              <a:off x="932603" y="296422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2"/>
            <p:cNvSpPr txBox="1"/>
            <p:nvPr/>
          </p:nvSpPr>
          <p:spPr>
            <a:xfrm>
              <a:off x="948534" y="298016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сорта сельскохозяйственных растений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5" name="Google Shape;515;p22"/>
            <p:cNvSpPr/>
            <p:nvPr/>
          </p:nvSpPr>
          <p:spPr>
            <a:xfrm>
              <a:off x="469467" y="788519"/>
              <a:ext cx="463135" cy="31275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6" name="Google Shape;516;p22"/>
            <p:cNvSpPr/>
            <p:nvPr/>
          </p:nvSpPr>
          <p:spPr>
            <a:xfrm>
              <a:off x="932603" y="364413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2"/>
            <p:cNvSpPr txBox="1"/>
            <p:nvPr/>
          </p:nvSpPr>
          <p:spPr>
            <a:xfrm>
              <a:off x="948534" y="366007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лекарства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8" name="Google Shape;518;p22"/>
            <p:cNvSpPr/>
            <p:nvPr/>
          </p:nvSpPr>
          <p:spPr>
            <a:xfrm>
              <a:off x="469467" y="788519"/>
              <a:ext cx="463135" cy="38074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9" name="Google Shape;519;p22"/>
            <p:cNvSpPr/>
            <p:nvPr/>
          </p:nvSpPr>
          <p:spPr>
            <a:xfrm>
              <a:off x="932603" y="4324048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2"/>
            <p:cNvSpPr txBox="1"/>
            <p:nvPr/>
          </p:nvSpPr>
          <p:spPr>
            <a:xfrm>
              <a:off x="948534" y="4339979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линейка электротранспортных средств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27" name="Google Shape;527;p23"/>
          <p:cNvSpPr txBox="1"/>
          <p:nvPr>
            <p:ph idx="1" type="body"/>
          </p:nvPr>
        </p:nvSpPr>
        <p:spPr>
          <a:xfrm>
            <a:off x="1208417" y="4140679"/>
            <a:ext cx="7823440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§1, п. 1; §21, п. 2. 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34290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28" name="Google Shape;52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7428" y="4140679"/>
            <a:ext cx="2019541" cy="25965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529" name="Google Shape;529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75983" y="1438132"/>
            <a:ext cx="1965717" cy="258177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30" name="Google Shape;530;p23"/>
          <p:cNvSpPr txBox="1"/>
          <p:nvPr/>
        </p:nvSpPr>
        <p:spPr>
          <a:xfrm>
            <a:off x="1104900" y="1483743"/>
            <a:ext cx="7926957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10 класса. / Под ред. А.Н.Данилова. – Минск: Адукацыя і выхаванне, 2020, §22.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Научное познание, цели и ценности науки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2032098" y="1475657"/>
            <a:ext cx="8126285" cy="5250575"/>
            <a:chOff x="1" y="3004"/>
            <a:chExt cx="8126285" cy="5250575"/>
          </a:xfrm>
        </p:grpSpPr>
        <p:sp>
          <p:nvSpPr>
            <p:cNvPr id="140" name="Google Shape;140;p3"/>
            <p:cNvSpPr/>
            <p:nvPr/>
          </p:nvSpPr>
          <p:spPr>
            <a:xfrm>
              <a:off x="3580330" y="533712"/>
              <a:ext cx="2017090" cy="2228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3"/>
            <p:cNvSpPr/>
            <p:nvPr/>
          </p:nvSpPr>
          <p:spPr>
            <a:xfrm>
              <a:off x="412570" y="2239155"/>
              <a:ext cx="618854" cy="27490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412570" y="2239155"/>
              <a:ext cx="618854" cy="19954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12570" y="2239155"/>
              <a:ext cx="618854" cy="1241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412570" y="2239155"/>
              <a:ext cx="618854" cy="4882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2017129" y="1485549"/>
              <a:ext cx="91440" cy="2228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2062849" y="533712"/>
              <a:ext cx="1517481" cy="2228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2709512" y="3004"/>
              <a:ext cx="1741636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2709512" y="3004"/>
              <a:ext cx="1741636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157207" y="756610"/>
              <a:ext cx="3811283" cy="7289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157207" y="756610"/>
              <a:ext cx="3811283" cy="7289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по выработке и систематизации объективных знаний о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1" y="1708446"/>
              <a:ext cx="4125696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1" y="1708446"/>
              <a:ext cx="4125696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научного познания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1031425" y="2462052"/>
              <a:ext cx="7094861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031425" y="2462052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исследует неизученные явления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1031425" y="3215658"/>
              <a:ext cx="7094861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3"/>
            <p:cNvSpPr txBox="1"/>
            <p:nvPr/>
          </p:nvSpPr>
          <p:spPr>
            <a:xfrm>
              <a:off x="1031425" y="3215658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предполагает наличие особых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инструментов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(приборы + спе- циальная терминология)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031425" y="3969265"/>
              <a:ext cx="7094861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3"/>
            <p:cNvSpPr txBox="1"/>
            <p:nvPr/>
          </p:nvSpPr>
          <p:spPr>
            <a:xfrm>
              <a:off x="1031425" y="3969265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требует специальной подготовки (владение предметными знания- ми, приёмами и методами исследования, языком науки)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1031425" y="4722871"/>
              <a:ext cx="7094861" cy="530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1031425" y="4722871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к достижению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истины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(истина является и целью, и ценностью познания)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4191388" y="756610"/>
              <a:ext cx="2812065" cy="7289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3"/>
            <p:cNvSpPr txBox="1"/>
            <p:nvPr/>
          </p:nvSpPr>
          <p:spPr>
            <a:xfrm>
              <a:off x="4191388" y="756610"/>
              <a:ext cx="2812065" cy="7289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институт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Научное познание, цели и ценности науки</a:t>
            </a:r>
            <a:endParaRPr/>
          </a:p>
        </p:txBody>
      </p:sp>
      <p:sp>
        <p:nvSpPr>
          <p:cNvPr id="168" name="Google Shape;168;p4"/>
          <p:cNvSpPr/>
          <p:nvPr/>
        </p:nvSpPr>
        <p:spPr>
          <a:xfrm>
            <a:off x="2010985" y="2454475"/>
            <a:ext cx="3528392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Истина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9" name="Google Shape;169;p4"/>
          <p:cNvSpPr/>
          <p:nvPr/>
        </p:nvSpPr>
        <p:spPr>
          <a:xfrm>
            <a:off x="2061761" y="3448523"/>
            <a:ext cx="3477616" cy="12382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соответствие знаний о мире самому миру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0" name="Google Shape;170;p4"/>
          <p:cNvSpPr/>
          <p:nvPr/>
        </p:nvSpPr>
        <p:spPr>
          <a:xfrm>
            <a:off x="6475481" y="2454475"/>
            <a:ext cx="3528392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Правда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1" name="Google Shape;171;p4"/>
          <p:cNvSpPr/>
          <p:nvPr/>
        </p:nvSpPr>
        <p:spPr>
          <a:xfrm>
            <a:off x="5467369" y="2454475"/>
            <a:ext cx="1080120" cy="72008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"/>
          <p:cNvSpPr/>
          <p:nvPr/>
        </p:nvSpPr>
        <p:spPr>
          <a:xfrm>
            <a:off x="2061761" y="4991523"/>
            <a:ext cx="3477616" cy="93610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Истина соответствует объек- тивной действительности, она объективна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3" name="Google Shape;173;p4"/>
          <p:cNvSpPr/>
          <p:nvPr/>
        </p:nvSpPr>
        <p:spPr>
          <a:xfrm>
            <a:off x="6500869" y="3448523"/>
            <a:ext cx="3477616" cy="12382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отражает действительность значимым для личности обра- зом, в согласии с нравственны- ми категориями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4" name="Google Shape;174;p4"/>
          <p:cNvSpPr/>
          <p:nvPr/>
        </p:nvSpPr>
        <p:spPr>
          <a:xfrm>
            <a:off x="6475481" y="4991523"/>
            <a:ext cx="3477616" cy="93610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Правда соответствует духов- ной действительности, она субъективна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Научное познание, цели и ценности науки</a:t>
            </a:r>
            <a:endParaRPr/>
          </a:p>
        </p:txBody>
      </p:sp>
      <p:sp>
        <p:nvSpPr>
          <p:cNvPr id="180" name="Google Shape;180;p5"/>
          <p:cNvSpPr/>
          <p:nvPr/>
        </p:nvSpPr>
        <p:spPr>
          <a:xfrm>
            <a:off x="1180175" y="1466490"/>
            <a:ext cx="5858979" cy="208759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Классическая концепция истины была сформулиро- вана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Аристотелем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. Она предполагает, что истина есть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соответствие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 вещи и интеллекта, т.е. адекватная ин- формация об объекте, получаемая посредством чувст- венного и интеллектуального изучения либо приня- тия сообщения об объекте и характеризуемая с пози- ции достоверности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ÑÑÑ ÐÑÐ¸ÑÑÐ¾ÑÐµÐ»Ñ. Ð Ð¸Ð¼ÑÐºÐ°Ñ ÐºÐ¾Ð¿Ð¸Ñ Ð³ÑÐµÑÐµÑÐºÐ¾Ð³Ð¾ Ð±ÑÐ¾Ð½Ð·Ð¾Ð²Ð¾Ð³Ð¾ Ð¾ÑÐ¸Ð³Ð¸Ð½Ð°Ð»Ð° (Ð¿Ð¾ÑÐ»Ðµ 330 Ð³. Ð´Ð¾ Ð½. Ñ.). ÐÐ²ÑÐ¾Ñ Ð¾ÑÐ¸Ð³Ð¸Ð½Ð°Ð»Ð° â ÐÐ¸ÑÐ¸Ð¿Ð¿" id="181" name="Google Shape;181;p5"/>
          <p:cNvPicPr preferRelativeResize="0"/>
          <p:nvPr/>
        </p:nvPicPr>
        <p:blipFill rotWithShape="1">
          <a:blip r:embed="rId3">
            <a:alphaModFix/>
          </a:blip>
          <a:srcRect b="0" l="0" r="0" t="8083"/>
          <a:stretch/>
        </p:blipFill>
        <p:spPr>
          <a:xfrm>
            <a:off x="6745857" y="1354931"/>
            <a:ext cx="4339725" cy="534012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2" name="Google Shape;182;p5"/>
          <p:cNvSpPr txBox="1"/>
          <p:nvPr/>
        </p:nvSpPr>
        <p:spPr>
          <a:xfrm>
            <a:off x="5233688" y="6356499"/>
            <a:ext cx="151216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Аристотель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Уровни научного познания. Теория. Эмпирия</a:t>
            </a:r>
            <a:endParaRPr/>
          </a:p>
        </p:txBody>
      </p:sp>
      <p:grpSp>
        <p:nvGrpSpPr>
          <p:cNvPr id="188" name="Google Shape;188;p6"/>
          <p:cNvGrpSpPr/>
          <p:nvPr/>
        </p:nvGrpSpPr>
        <p:grpSpPr>
          <a:xfrm>
            <a:off x="1817491" y="1460357"/>
            <a:ext cx="8555498" cy="5275518"/>
            <a:chOff x="166723" y="2494"/>
            <a:chExt cx="8555498" cy="5275518"/>
          </a:xfrm>
        </p:grpSpPr>
        <p:sp>
          <p:nvSpPr>
            <p:cNvPr id="189" name="Google Shape;189;p6"/>
            <p:cNvSpPr/>
            <p:nvPr/>
          </p:nvSpPr>
          <p:spPr>
            <a:xfrm>
              <a:off x="6644011" y="3658337"/>
              <a:ext cx="91440" cy="42553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6"/>
            <p:cNvSpPr/>
            <p:nvPr/>
          </p:nvSpPr>
          <p:spPr>
            <a:xfrm>
              <a:off x="6644011" y="1242821"/>
              <a:ext cx="91440" cy="42553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6"/>
            <p:cNvSpPr/>
            <p:nvPr/>
          </p:nvSpPr>
          <p:spPr>
            <a:xfrm>
              <a:off x="4444472" y="421621"/>
              <a:ext cx="2245259" cy="4255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6"/>
            <p:cNvSpPr/>
            <p:nvPr/>
          </p:nvSpPr>
          <p:spPr>
            <a:xfrm>
              <a:off x="2153493" y="3658337"/>
              <a:ext cx="91440" cy="42553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6"/>
            <p:cNvSpPr/>
            <p:nvPr/>
          </p:nvSpPr>
          <p:spPr>
            <a:xfrm>
              <a:off x="2153493" y="1242821"/>
              <a:ext cx="91440" cy="42553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6"/>
            <p:cNvSpPr/>
            <p:nvPr/>
          </p:nvSpPr>
          <p:spPr>
            <a:xfrm>
              <a:off x="2199213" y="421621"/>
              <a:ext cx="2245259" cy="42553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6"/>
            <p:cNvSpPr/>
            <p:nvPr/>
          </p:nvSpPr>
          <p:spPr>
            <a:xfrm>
              <a:off x="2384150" y="2494"/>
              <a:ext cx="4120643" cy="4191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6"/>
            <p:cNvSpPr txBox="1"/>
            <p:nvPr/>
          </p:nvSpPr>
          <p:spPr>
            <a:xfrm>
              <a:off x="2384150" y="2494"/>
              <a:ext cx="4120643" cy="4191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научного познания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166723" y="847161"/>
              <a:ext cx="4064979" cy="3956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6"/>
            <p:cNvSpPr txBox="1"/>
            <p:nvPr/>
          </p:nvSpPr>
          <p:spPr>
            <a:xfrm>
              <a:off x="186038" y="866476"/>
              <a:ext cx="4026349" cy="3570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эмпирический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166723" y="1668361"/>
              <a:ext cx="4064979" cy="19899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6"/>
            <p:cNvSpPr txBox="1"/>
            <p:nvPr/>
          </p:nvSpPr>
          <p:spPr>
            <a:xfrm>
              <a:off x="166723" y="1668361"/>
              <a:ext cx="4064979" cy="19899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(греч.  εμπειρία - опыт) определяется как человеческий опыт; восприятие внешнего мира посред- ством органов чувств; наблюдение в естественных условиях (в отличие от эксперимента)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6"/>
            <p:cNvSpPr/>
            <p:nvPr/>
          </p:nvSpPr>
          <p:spPr>
            <a:xfrm>
              <a:off x="166723" y="4083877"/>
              <a:ext cx="4064979" cy="11941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 txBox="1"/>
            <p:nvPr/>
          </p:nvSpPr>
          <p:spPr>
            <a:xfrm>
              <a:off x="166723" y="4083877"/>
              <a:ext cx="4064979" cy="1194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Главный результат эмпирического познания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научный факт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4657242" y="847161"/>
              <a:ext cx="4064979" cy="3956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6"/>
            <p:cNvSpPr txBox="1"/>
            <p:nvPr/>
          </p:nvSpPr>
          <p:spPr>
            <a:xfrm>
              <a:off x="4676557" y="866476"/>
              <a:ext cx="4026349" cy="3570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теоретический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4657242" y="1668361"/>
              <a:ext cx="4064979" cy="19899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6"/>
            <p:cNvSpPr txBox="1"/>
            <p:nvPr/>
          </p:nvSpPr>
          <p:spPr>
            <a:xfrm>
              <a:off x="4657242" y="1668361"/>
              <a:ext cx="4064979" cy="19899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(греч. θεωρία – рассмотрение, исследование) определяется как сис- тема научного знания, описывающая и объясняющая совокупность явле- ний и сводящая открытые в данной области закономерные связи к еди- ному объединяющему началу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4657242" y="4083877"/>
              <a:ext cx="4064979" cy="11941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6"/>
            <p:cNvSpPr txBox="1"/>
            <p:nvPr/>
          </p:nvSpPr>
          <p:spPr>
            <a:xfrm>
              <a:off x="4657242" y="4083877"/>
              <a:ext cx="4064979" cy="1194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Главный результат теоретического познания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научная теория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создан- ная на основе обобщения и интерпре- тации фактов, проверки сформулиро- ванных гипотез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Классификация наук</a:t>
            </a:r>
            <a:endParaRPr/>
          </a:p>
        </p:txBody>
      </p:sp>
      <p:grpSp>
        <p:nvGrpSpPr>
          <p:cNvPr id="214" name="Google Shape;214;p7"/>
          <p:cNvGrpSpPr/>
          <p:nvPr/>
        </p:nvGrpSpPr>
        <p:grpSpPr>
          <a:xfrm>
            <a:off x="2098797" y="1528075"/>
            <a:ext cx="7981926" cy="4952456"/>
            <a:chOff x="0" y="87943"/>
            <a:chExt cx="7981926" cy="4952456"/>
          </a:xfrm>
        </p:grpSpPr>
        <p:sp>
          <p:nvSpPr>
            <p:cNvPr id="215" name="Google Shape;215;p7"/>
            <p:cNvSpPr/>
            <p:nvPr/>
          </p:nvSpPr>
          <p:spPr>
            <a:xfrm>
              <a:off x="6764638" y="3651450"/>
              <a:ext cx="91440" cy="3967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7876"/>
                  </a:lnTo>
                  <a:lnTo>
                    <a:pt x="92706" y="57876"/>
                  </a:lnTo>
                  <a:lnTo>
                    <a:pt x="92706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7"/>
            <p:cNvSpPr/>
            <p:nvPr/>
          </p:nvSpPr>
          <p:spPr>
            <a:xfrm>
              <a:off x="6764638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7"/>
            <p:cNvSpPr/>
            <p:nvPr/>
          </p:nvSpPr>
          <p:spPr>
            <a:xfrm>
              <a:off x="3996444" y="873551"/>
              <a:ext cx="2813914" cy="410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7"/>
            <p:cNvSpPr/>
            <p:nvPr/>
          </p:nvSpPr>
          <p:spPr>
            <a:xfrm>
              <a:off x="4060529" y="365145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7"/>
            <p:cNvSpPr/>
            <p:nvPr/>
          </p:nvSpPr>
          <p:spPr>
            <a:xfrm>
              <a:off x="4060529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7"/>
            <p:cNvSpPr/>
            <p:nvPr/>
          </p:nvSpPr>
          <p:spPr>
            <a:xfrm>
              <a:off x="3996444" y="873551"/>
              <a:ext cx="109805" cy="410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7"/>
            <p:cNvSpPr/>
            <p:nvPr/>
          </p:nvSpPr>
          <p:spPr>
            <a:xfrm>
              <a:off x="1242892" y="365145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7"/>
            <p:cNvSpPr/>
            <p:nvPr/>
          </p:nvSpPr>
          <p:spPr>
            <a:xfrm>
              <a:off x="1242892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7"/>
            <p:cNvSpPr/>
            <p:nvPr/>
          </p:nvSpPr>
          <p:spPr>
            <a:xfrm>
              <a:off x="1288612" y="873551"/>
              <a:ext cx="2707831" cy="41081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7"/>
            <p:cNvSpPr/>
            <p:nvPr/>
          </p:nvSpPr>
          <p:spPr>
            <a:xfrm>
              <a:off x="2370179" y="87943"/>
              <a:ext cx="3252528" cy="7856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7"/>
            <p:cNvSpPr txBox="1"/>
            <p:nvPr/>
          </p:nvSpPr>
          <p:spPr>
            <a:xfrm>
              <a:off x="2370179" y="87943"/>
              <a:ext cx="3252528" cy="785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Классификация наук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7"/>
            <p:cNvSpPr/>
            <p:nvPr/>
          </p:nvSpPr>
          <p:spPr>
            <a:xfrm>
              <a:off x="0" y="1284367"/>
              <a:ext cx="2577225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0" y="1284367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гуманитарные (социогуманитарные)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0" y="2673317"/>
              <a:ext cx="2577225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0" y="2673317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изучение человека 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0" y="4062266"/>
              <a:ext cx="2577225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7"/>
            <p:cNvSpPr txBox="1"/>
            <p:nvPr/>
          </p:nvSpPr>
          <p:spPr>
            <a:xfrm>
              <a:off x="0" y="4062266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психология, культурология, история, социология, политология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2959602" y="1284367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2959602" y="128436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естественные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7"/>
            <p:cNvSpPr/>
            <p:nvPr/>
          </p:nvSpPr>
          <p:spPr>
            <a:xfrm>
              <a:off x="2959602" y="2673317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2959602" y="267331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изучение природы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2959602" y="4062266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2959602" y="4062266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физика, химия, биология, география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5663711" y="1284367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7"/>
            <p:cNvSpPr txBox="1"/>
            <p:nvPr/>
          </p:nvSpPr>
          <p:spPr>
            <a:xfrm>
              <a:off x="5663711" y="128436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технические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5663711" y="2673317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7"/>
            <p:cNvSpPr txBox="1"/>
            <p:nvPr/>
          </p:nvSpPr>
          <p:spPr>
            <a:xfrm>
              <a:off x="5663711" y="267331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и развитие техники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5688634" y="4048220"/>
              <a:ext cx="2293292" cy="9781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7"/>
            <p:cNvSpPr txBox="1"/>
            <p:nvPr/>
          </p:nvSpPr>
          <p:spPr>
            <a:xfrm>
              <a:off x="5688634" y="4048220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электротехника, информатика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Классификация наук</a:t>
            </a:r>
            <a:endParaRPr/>
          </a:p>
        </p:txBody>
      </p:sp>
      <p:grpSp>
        <p:nvGrpSpPr>
          <p:cNvPr id="249" name="Google Shape;249;p8"/>
          <p:cNvGrpSpPr/>
          <p:nvPr/>
        </p:nvGrpSpPr>
        <p:grpSpPr>
          <a:xfrm>
            <a:off x="2034884" y="1999963"/>
            <a:ext cx="8120713" cy="4162479"/>
            <a:chOff x="2787" y="619060"/>
            <a:chExt cx="8120713" cy="4162479"/>
          </a:xfrm>
        </p:grpSpPr>
        <p:sp>
          <p:nvSpPr>
            <p:cNvPr id="250" name="Google Shape;250;p8"/>
            <p:cNvSpPr/>
            <p:nvPr/>
          </p:nvSpPr>
          <p:spPr>
            <a:xfrm>
              <a:off x="6156707" y="2304258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8"/>
            <p:cNvSpPr/>
            <p:nvPr/>
          </p:nvSpPr>
          <p:spPr>
            <a:xfrm>
              <a:off x="4063143" y="1260017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8"/>
            <p:cNvSpPr/>
            <p:nvPr/>
          </p:nvSpPr>
          <p:spPr>
            <a:xfrm>
              <a:off x="1878140" y="2304258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8"/>
            <p:cNvSpPr/>
            <p:nvPr/>
          </p:nvSpPr>
          <p:spPr>
            <a:xfrm>
              <a:off x="1923860" y="1260017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8"/>
            <p:cNvSpPr/>
            <p:nvPr/>
          </p:nvSpPr>
          <p:spPr>
            <a:xfrm>
              <a:off x="1950139" y="619060"/>
              <a:ext cx="4226009" cy="6409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8"/>
            <p:cNvSpPr txBox="1"/>
            <p:nvPr/>
          </p:nvSpPr>
          <p:spPr>
            <a:xfrm>
              <a:off x="1950139" y="619060"/>
              <a:ext cx="4226009" cy="6409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исследования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2787" y="1696438"/>
              <a:ext cx="3842146" cy="6078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32458" y="1726109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фундаментальные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8"/>
            <p:cNvSpPr/>
            <p:nvPr/>
          </p:nvSpPr>
          <p:spPr>
            <a:xfrm>
              <a:off x="2787" y="2740679"/>
              <a:ext cx="3842146" cy="20408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2787" y="2740679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открытие основополагающих законов устройства мира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8"/>
            <p:cNvSpPr/>
            <p:nvPr/>
          </p:nvSpPr>
          <p:spPr>
            <a:xfrm>
              <a:off x="4281354" y="1696438"/>
              <a:ext cx="3842146" cy="6078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8"/>
            <p:cNvSpPr txBox="1"/>
            <p:nvPr/>
          </p:nvSpPr>
          <p:spPr>
            <a:xfrm>
              <a:off x="4311025" y="1726109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прикладные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4281354" y="2740679"/>
              <a:ext cx="3842146" cy="20408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4281354" y="2740679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практическое решение технических и социальных проблем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Наука как социальный институт</a:t>
            </a:r>
            <a:endParaRPr/>
          </a:p>
        </p:txBody>
      </p:sp>
      <p:grpSp>
        <p:nvGrpSpPr>
          <p:cNvPr id="269" name="Google Shape;269;p9"/>
          <p:cNvGrpSpPr/>
          <p:nvPr/>
        </p:nvGrpSpPr>
        <p:grpSpPr>
          <a:xfrm>
            <a:off x="2034884" y="2355872"/>
            <a:ext cx="8120713" cy="4162479"/>
            <a:chOff x="2787" y="151008"/>
            <a:chExt cx="8120713" cy="4162479"/>
          </a:xfrm>
        </p:grpSpPr>
        <p:sp>
          <p:nvSpPr>
            <p:cNvPr id="270" name="Google Shape;270;p9"/>
            <p:cNvSpPr/>
            <p:nvPr/>
          </p:nvSpPr>
          <p:spPr>
            <a:xfrm>
              <a:off x="6156707" y="1836206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9"/>
            <p:cNvSpPr/>
            <p:nvPr/>
          </p:nvSpPr>
          <p:spPr>
            <a:xfrm>
              <a:off x="4063143" y="791965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9"/>
            <p:cNvSpPr/>
            <p:nvPr/>
          </p:nvSpPr>
          <p:spPr>
            <a:xfrm>
              <a:off x="1878140" y="1836206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9"/>
            <p:cNvSpPr/>
            <p:nvPr/>
          </p:nvSpPr>
          <p:spPr>
            <a:xfrm>
              <a:off x="1923860" y="791965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9"/>
            <p:cNvSpPr/>
            <p:nvPr/>
          </p:nvSpPr>
          <p:spPr>
            <a:xfrm>
              <a:off x="1950139" y="151008"/>
              <a:ext cx="4226009" cy="6409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1950139" y="151008"/>
              <a:ext cx="4226009" cy="6409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Наука как социальный институт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2787" y="1228386"/>
              <a:ext cx="3842146" cy="6078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32458" y="1258057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академическая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9"/>
            <p:cNvSpPr/>
            <p:nvPr/>
          </p:nvSpPr>
          <p:spPr>
            <a:xfrm>
              <a:off x="2787" y="2272627"/>
              <a:ext cx="3842146" cy="20408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9"/>
            <p:cNvSpPr txBox="1"/>
            <p:nvPr/>
          </p:nvSpPr>
          <p:spPr>
            <a:xfrm>
              <a:off x="2787" y="2272627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научно-исследовательские институты, академия наук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4281354" y="1228386"/>
              <a:ext cx="3842146" cy="6078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"/>
            <p:cNvSpPr txBox="1"/>
            <p:nvPr/>
          </p:nvSpPr>
          <p:spPr>
            <a:xfrm>
              <a:off x="4311025" y="1258057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университетская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9"/>
            <p:cNvSpPr/>
            <p:nvPr/>
          </p:nvSpPr>
          <p:spPr>
            <a:xfrm>
              <a:off x="4281354" y="2272627"/>
              <a:ext cx="3842146" cy="20408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4281354" y="2272627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высшие учебные заведения (вузы)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84" name="Google Shape;284;p9"/>
          <p:cNvSpPr/>
          <p:nvPr/>
        </p:nvSpPr>
        <p:spPr>
          <a:xfrm>
            <a:off x="1104900" y="1484784"/>
            <a:ext cx="9980682" cy="72008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Наука как социальный институт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 разветвлённая система организаций, которые зани- маются научной деятельностью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22.04.2022</vt:lpwstr>
  </property>
</Properties>
</file>