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iEjLSTp3ssU4NzHBcCNciyFOyU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13F983C-32AC-4BE8-8E35-3EA69F5D2FE7}">
  <a:tblStyle styleId="{913F983C-32AC-4BE8-8E35-3EA69F5D2FE7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Семейные отношения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31533" y="3515049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30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449" r="8539" t="0"/>
          <a:stretch/>
        </p:blipFill>
        <p:spPr>
          <a:xfrm>
            <a:off x="6981063" y="1293962"/>
            <a:ext cx="5227607" cy="4225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pSp>
        <p:nvGrpSpPr>
          <p:cNvPr id="265" name="Google Shape;265;p10"/>
          <p:cNvGrpSpPr/>
          <p:nvPr/>
        </p:nvGrpSpPr>
        <p:grpSpPr>
          <a:xfrm>
            <a:off x="1104900" y="5874588"/>
            <a:ext cx="9980682" cy="794771"/>
            <a:chOff x="1104900" y="5229200"/>
            <a:chExt cx="9980682" cy="1440160"/>
          </a:xfrm>
        </p:grpSpPr>
        <p:sp>
          <p:nvSpPr>
            <p:cNvPr id="266" name="Google Shape;266;p10"/>
            <p:cNvSpPr/>
            <p:nvPr/>
          </p:nvSpPr>
          <p:spPr>
            <a:xfrm>
              <a:off x="1104900" y="5229200"/>
              <a:ext cx="9980682" cy="14401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1181818" y="5271380"/>
              <a:ext cx="9903763" cy="135580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rgbClr val="5C4D39"/>
                  </a:solidFill>
                  <a:latin typeface="Cambria"/>
                  <a:ea typeface="Cambria"/>
                  <a:cs typeface="Cambria"/>
                  <a:sym typeface="Cambria"/>
                </a:rPr>
                <a:t>Продолжительность поколения - </a:t>
              </a:r>
              <a:r>
                <a:rPr lang="ru-RU" sz="1800">
                  <a:solidFill>
                    <a:srgbClr val="5C4D39"/>
                  </a:solidFill>
                  <a:latin typeface="Cambria"/>
                  <a:ea typeface="Cambria"/>
                  <a:cs typeface="Cambria"/>
                  <a:sym typeface="Cambria"/>
                </a:rPr>
                <a:t>промежуток времени между рождением родителей и детей (в среднем это около 30 лет)</a:t>
              </a:r>
              <a:endParaRPr/>
            </a:p>
          </p:txBody>
        </p:sp>
      </p:grpSp>
      <p:grpSp>
        <p:nvGrpSpPr>
          <p:cNvPr id="268" name="Google Shape;268;p10"/>
          <p:cNvGrpSpPr/>
          <p:nvPr/>
        </p:nvGrpSpPr>
        <p:grpSpPr>
          <a:xfrm>
            <a:off x="1585252" y="1509755"/>
            <a:ext cx="9096892" cy="4028239"/>
            <a:chOff x="403435" y="2104"/>
            <a:chExt cx="9096892" cy="4028239"/>
          </a:xfrm>
        </p:grpSpPr>
        <p:sp>
          <p:nvSpPr>
            <p:cNvPr id="269" name="Google Shape;269;p10"/>
            <p:cNvSpPr/>
            <p:nvPr/>
          </p:nvSpPr>
          <p:spPr>
            <a:xfrm>
              <a:off x="403435" y="2104"/>
              <a:ext cx="7786494" cy="11509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 txBox="1"/>
            <p:nvPr/>
          </p:nvSpPr>
          <p:spPr>
            <a:xfrm>
              <a:off x="437144" y="35813"/>
              <a:ext cx="7719076" cy="10835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Поколение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1182084" y="1153029"/>
              <a:ext cx="778649" cy="8631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2" name="Google Shape;272;p10"/>
            <p:cNvSpPr/>
            <p:nvPr/>
          </p:nvSpPr>
          <p:spPr>
            <a:xfrm>
              <a:off x="1960734" y="1440761"/>
              <a:ext cx="7539593" cy="11509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 txBox="1"/>
            <p:nvPr/>
          </p:nvSpPr>
          <p:spPr>
            <a:xfrm>
              <a:off x="1994443" y="1474470"/>
              <a:ext cx="7472175" cy="10835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исторически конкретная социальная группа людей, одинаково отда- лённых в родственном отношении от общих предков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1182084" y="1153029"/>
              <a:ext cx="778649" cy="23018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5" name="Google Shape;275;p10"/>
            <p:cNvSpPr/>
            <p:nvPr/>
          </p:nvSpPr>
          <p:spPr>
            <a:xfrm>
              <a:off x="1960734" y="2879418"/>
              <a:ext cx="7539593" cy="11509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0"/>
            <p:cNvSpPr txBox="1"/>
            <p:nvPr/>
          </p:nvSpPr>
          <p:spPr>
            <a:xfrm>
              <a:off x="1994443" y="2913127"/>
              <a:ext cx="7472175" cy="10835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историко-культурных исследованиях - участники или современники важных исторических событий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aphicFrame>
        <p:nvGraphicFramePr>
          <p:cNvPr id="283" name="Google Shape;283;p11"/>
          <p:cNvGraphicFramePr/>
          <p:nvPr/>
        </p:nvGraphicFramePr>
        <p:xfrm>
          <a:off x="1104900" y="156505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{913F983C-32AC-4BE8-8E35-3EA69F5D2FE7}</a:tableStyleId>
              </a:tblPr>
              <a:tblGrid>
                <a:gridCol w="2431925"/>
                <a:gridCol w="7548750"/>
              </a:tblGrid>
              <a:tr h="620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Семейные ценности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60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Ценности, связанные с супружеством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Ценность брака, ценность равноправия супругов или ценность доми- нирования одного из них, ценность межличностных коммуникаций между супругами, ценность отношений взаимоподдержки и взаимо- понимания супругов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1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Ценности, связанные с родительством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Ценность детей, включающая в себя ценность многодетности или ма- лодетности, ценность воспитания и социализации детей в семье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31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Ценности, связанные с родством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Ценность наличия родственников (дедушек и бабушек, братьев и сес- тёр и т.д.), ценность взаимодействия и взаимопомощи между родст- венниками, ценность расширенной или нуклеарной семьи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pic>
        <p:nvPicPr>
          <p:cNvPr id="290" name="Google Shape;29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763" y="1477962"/>
            <a:ext cx="10082955" cy="5380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aphicFrame>
        <p:nvGraphicFramePr>
          <p:cNvPr id="297" name="Google Shape;297;p13"/>
          <p:cNvGraphicFramePr/>
          <p:nvPr/>
        </p:nvGraphicFramePr>
        <p:xfrm>
          <a:off x="1104900" y="144428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{913F983C-32AC-4BE8-8E35-3EA69F5D2FE7}</a:tableStyleId>
              </a:tblPr>
              <a:tblGrid>
                <a:gridCol w="2296450"/>
                <a:gridCol w="3842125"/>
                <a:gridCol w="3842125"/>
              </a:tblGrid>
              <a:tr h="5178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современной семьи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484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 семьи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Достоинства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Недостатки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</a:tr>
              <a:tr h="1194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Больше порядка и стабильности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Принижается роль женщины и де- тей, на мужчину возлагается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мно- жество обязанностей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87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Способствует росту самосознания женщины, её социальному и куль- турному развитию; в семье нового типа больше эмоций и свободы для всех участников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Предпочтение, отдаваемое личной свободе, наносит ущерб взаимной ответственности супругов и спло- чённости семьи; уменьшается чис- ло лиц, официально вступающих в брак; ослабевает прочность семей- ных отношений; увеличивается количество разводов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pSp>
        <p:nvGrpSpPr>
          <p:cNvPr id="304" name="Google Shape;304;p14"/>
          <p:cNvGrpSpPr/>
          <p:nvPr/>
        </p:nvGrpSpPr>
        <p:grpSpPr>
          <a:xfrm>
            <a:off x="1104900" y="1934085"/>
            <a:ext cx="9980682" cy="4406330"/>
            <a:chOff x="623428" y="1916832"/>
            <a:chExt cx="7062553" cy="3888432"/>
          </a:xfrm>
        </p:grpSpPr>
        <p:grpSp>
          <p:nvGrpSpPr>
            <p:cNvPr id="305" name="Google Shape;305;p14"/>
            <p:cNvGrpSpPr/>
            <p:nvPr/>
          </p:nvGrpSpPr>
          <p:grpSpPr>
            <a:xfrm>
              <a:off x="1927085" y="1916832"/>
              <a:ext cx="4752524" cy="1145060"/>
              <a:chOff x="1728193" y="87889"/>
              <a:chExt cx="4752524" cy="568996"/>
            </a:xfrm>
          </p:grpSpPr>
          <p:sp>
            <p:nvSpPr>
              <p:cNvPr id="306" name="Google Shape;306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12700" lIns="12700" spcFirstLastPara="1" rIns="12700" wrap="square" tIns="1270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Нуклеаризация </a:t>
                </a: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- стремление молодых супругов жить отдельно от родителей</a:t>
                </a: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 </a:t>
                </a:r>
                <a:endParaRPr b="1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308" name="Google Shape;308;p14"/>
            <p:cNvGrpSpPr/>
            <p:nvPr/>
          </p:nvGrpSpPr>
          <p:grpSpPr>
            <a:xfrm>
              <a:off x="623428" y="4581128"/>
              <a:ext cx="3312368" cy="1224136"/>
              <a:chOff x="1728193" y="87889"/>
              <a:chExt cx="4752524" cy="568996"/>
            </a:xfrm>
          </p:grpSpPr>
          <p:sp>
            <p:nvSpPr>
              <p:cNvPr id="309" name="Google Shape;309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12700" lIns="12700" spcFirstLastPara="1" rIns="12700" wrap="square" tIns="1270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семья лишается систематической помощи родителей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311" name="Google Shape;311;p14"/>
            <p:cNvGrpSpPr/>
            <p:nvPr/>
          </p:nvGrpSpPr>
          <p:grpSpPr>
            <a:xfrm>
              <a:off x="4373613" y="4581128"/>
              <a:ext cx="3312368" cy="1224136"/>
              <a:chOff x="1728193" y="87889"/>
              <a:chExt cx="4752524" cy="568996"/>
            </a:xfrm>
          </p:grpSpPr>
          <p:sp>
            <p:nvSpPr>
              <p:cNvPr id="312" name="Google Shape;312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3" name="Google Shape;313;p14"/>
              <p:cNvSpPr/>
              <p:nvPr/>
            </p:nvSpPr>
            <p:spPr>
              <a:xfrm>
                <a:off x="1728193" y="87889"/>
                <a:ext cx="4752524" cy="568996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12700" lIns="12700" spcFirstLastPara="1" rIns="12700" wrap="square" tIns="1270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адаптация к новым ролям, условиям жизни идёт быстрее; формируется ответственность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sp>
          <p:nvSpPr>
            <p:cNvPr id="314" name="Google Shape;314;p14"/>
            <p:cNvSpPr/>
            <p:nvPr/>
          </p:nvSpPr>
          <p:spPr>
            <a:xfrm>
              <a:off x="2233881" y="3259832"/>
              <a:ext cx="914400" cy="914400"/>
            </a:xfrm>
            <a:prstGeom prst="mathMinus">
              <a:avLst>
                <a:gd fmla="val 23520" name="adj1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5436096" y="3259832"/>
              <a:ext cx="914400" cy="914400"/>
            </a:xfrm>
            <a:prstGeom prst="mathPlus">
              <a:avLst>
                <a:gd fmla="val 23520" name="adj1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pSp>
        <p:nvGrpSpPr>
          <p:cNvPr id="322" name="Google Shape;322;p15"/>
          <p:cNvGrpSpPr/>
          <p:nvPr/>
        </p:nvGrpSpPr>
        <p:grpSpPr>
          <a:xfrm>
            <a:off x="1244350" y="1484531"/>
            <a:ext cx="9701780" cy="5200153"/>
            <a:chOff x="139450" y="788"/>
            <a:chExt cx="9701780" cy="5200153"/>
          </a:xfrm>
        </p:grpSpPr>
        <p:sp>
          <p:nvSpPr>
            <p:cNvPr id="323" name="Google Shape;323;p15"/>
            <p:cNvSpPr/>
            <p:nvPr/>
          </p:nvSpPr>
          <p:spPr>
            <a:xfrm>
              <a:off x="7442984" y="3862480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5"/>
            <p:cNvSpPr/>
            <p:nvPr/>
          </p:nvSpPr>
          <p:spPr>
            <a:xfrm>
              <a:off x="7442984" y="2489394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5"/>
            <p:cNvSpPr/>
            <p:nvPr/>
          </p:nvSpPr>
          <p:spPr>
            <a:xfrm>
              <a:off x="7442984" y="1116307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5"/>
            <p:cNvSpPr/>
            <p:nvPr/>
          </p:nvSpPr>
          <p:spPr>
            <a:xfrm>
              <a:off x="4990341" y="443233"/>
              <a:ext cx="2498363" cy="2916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5"/>
            <p:cNvSpPr/>
            <p:nvPr/>
          </p:nvSpPr>
          <p:spPr>
            <a:xfrm>
              <a:off x="2446257" y="3862480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5"/>
            <p:cNvSpPr/>
            <p:nvPr/>
          </p:nvSpPr>
          <p:spPr>
            <a:xfrm>
              <a:off x="2446257" y="2489394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5"/>
            <p:cNvSpPr/>
            <p:nvPr/>
          </p:nvSpPr>
          <p:spPr>
            <a:xfrm>
              <a:off x="2446257" y="1116307"/>
              <a:ext cx="91440" cy="291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5"/>
            <p:cNvSpPr/>
            <p:nvPr/>
          </p:nvSpPr>
          <p:spPr>
            <a:xfrm>
              <a:off x="2491977" y="443233"/>
              <a:ext cx="2498363" cy="29167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5"/>
            <p:cNvSpPr/>
            <p:nvPr/>
          </p:nvSpPr>
          <p:spPr>
            <a:xfrm>
              <a:off x="2424657" y="788"/>
              <a:ext cx="5131367" cy="4424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5"/>
            <p:cNvSpPr txBox="1"/>
            <p:nvPr/>
          </p:nvSpPr>
          <p:spPr>
            <a:xfrm>
              <a:off x="2424657" y="788"/>
              <a:ext cx="5131367" cy="4424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Ведущие мотивы создания семьи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5"/>
            <p:cNvSpPr/>
            <p:nvPr/>
          </p:nvSpPr>
          <p:spPr>
            <a:xfrm>
              <a:off x="173666" y="734905"/>
              <a:ext cx="4636623" cy="3814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5"/>
            <p:cNvSpPr txBox="1"/>
            <p:nvPr/>
          </p:nvSpPr>
          <p:spPr>
            <a:xfrm>
              <a:off x="173666" y="734905"/>
              <a:ext cx="4636623" cy="381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Современной: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139450" y="1407979"/>
              <a:ext cx="4705054" cy="108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5"/>
            <p:cNvSpPr txBox="1"/>
            <p:nvPr/>
          </p:nvSpPr>
          <p:spPr>
            <a:xfrm>
              <a:off x="139450" y="1407979"/>
              <a:ext cx="4705054" cy="108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духовное сообщество, содружество во имя интересной, культурной и богатой впечатлениями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139450" y="2781066"/>
              <a:ext cx="4705054" cy="108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5"/>
            <p:cNvSpPr txBox="1"/>
            <p:nvPr/>
          </p:nvSpPr>
          <p:spPr>
            <a:xfrm>
              <a:off x="139450" y="2781066"/>
              <a:ext cx="4705054" cy="108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устойчивости в бурно изменяющемся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140151" y="4154152"/>
              <a:ext cx="4703652" cy="10467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5"/>
            <p:cNvSpPr txBox="1"/>
            <p:nvPr/>
          </p:nvSpPr>
          <p:spPr>
            <a:xfrm>
              <a:off x="140151" y="4154152"/>
              <a:ext cx="4703652" cy="1046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в совместной выработке тактики поведения в обществе и определения жизненных перспектив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5"/>
            <p:cNvSpPr/>
            <p:nvPr/>
          </p:nvSpPr>
          <p:spPr>
            <a:xfrm>
              <a:off x="5170392" y="734905"/>
              <a:ext cx="4636623" cy="3814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5"/>
            <p:cNvSpPr txBox="1"/>
            <p:nvPr/>
          </p:nvSpPr>
          <p:spPr>
            <a:xfrm>
              <a:off x="5170392" y="734905"/>
              <a:ext cx="4636623" cy="381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Традиционной: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5136176" y="1407979"/>
              <a:ext cx="4705054" cy="108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5"/>
            <p:cNvSpPr txBox="1"/>
            <p:nvPr/>
          </p:nvSpPr>
          <p:spPr>
            <a:xfrm>
              <a:off x="5136176" y="1407979"/>
              <a:ext cx="4705054" cy="108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продолжение рода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5"/>
            <p:cNvSpPr/>
            <p:nvPr/>
          </p:nvSpPr>
          <p:spPr>
            <a:xfrm>
              <a:off x="5136176" y="2781066"/>
              <a:ext cx="4705054" cy="108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5"/>
            <p:cNvSpPr txBox="1"/>
            <p:nvPr/>
          </p:nvSpPr>
          <p:spPr>
            <a:xfrm>
              <a:off x="5136176" y="2781066"/>
              <a:ext cx="4705054" cy="108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передача накопленных прежними поколениями материальных ценностей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5136878" y="4154152"/>
              <a:ext cx="4703652" cy="10467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5"/>
            <p:cNvSpPr txBox="1"/>
            <p:nvPr/>
          </p:nvSpPr>
          <p:spPr>
            <a:xfrm>
              <a:off x="5136878" y="4154152"/>
              <a:ext cx="4703652" cy="1046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более экономное расходование сил и средств на жилищное и иное обеспечение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/>
          </a:p>
        </p:txBody>
      </p:sp>
      <p:grpSp>
        <p:nvGrpSpPr>
          <p:cNvPr id="355" name="Google Shape;355;p16"/>
          <p:cNvGrpSpPr/>
          <p:nvPr/>
        </p:nvGrpSpPr>
        <p:grpSpPr>
          <a:xfrm>
            <a:off x="1104900" y="5676180"/>
            <a:ext cx="9980682" cy="977485"/>
            <a:chOff x="1728193" y="87889"/>
            <a:chExt cx="4752524" cy="568996"/>
          </a:xfrm>
        </p:grpSpPr>
        <p:sp>
          <p:nvSpPr>
            <p:cNvPr id="356" name="Google Shape;356;p16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6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Могут быть и иные мотивы создания семьи. В современном мире немало семей промежу- точного типа. Для прочности брака прежде всего необходимо сходство во взглядах и ожида- ниях между супругами.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58" name="Google Shape;35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9702" y="1492740"/>
            <a:ext cx="7291078" cy="39913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5" name="Google Shape;36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0627" y="1539559"/>
            <a:ext cx="3784639" cy="509206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6" name="Google Shape;366;p17"/>
          <p:cNvSpPr txBox="1"/>
          <p:nvPr>
            <p:ph idx="1" type="body"/>
          </p:nvPr>
        </p:nvSpPr>
        <p:spPr>
          <a:xfrm>
            <a:off x="1145218" y="1683945"/>
            <a:ext cx="5970807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§9.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и функции семьи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Семья как ценность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845187"/>
            <a:ext cx="9980682" cy="4525184"/>
            <a:chOff x="179512" y="1700808"/>
            <a:chExt cx="8064896" cy="4525184"/>
          </a:xfrm>
        </p:grpSpPr>
        <p:grpSp>
          <p:nvGrpSpPr>
            <p:cNvPr id="141" name="Google Shape;141;p3"/>
            <p:cNvGrpSpPr/>
            <p:nvPr/>
          </p:nvGrpSpPr>
          <p:grpSpPr>
            <a:xfrm>
              <a:off x="179512" y="1700808"/>
              <a:ext cx="8064896" cy="4525184"/>
              <a:chOff x="0" y="-52519"/>
              <a:chExt cx="6624736" cy="9357217"/>
            </a:xfrm>
          </p:grpSpPr>
          <p:sp>
            <p:nvSpPr>
              <p:cNvPr id="142" name="Google Shape;142;p3"/>
              <p:cNvSpPr/>
              <p:nvPr/>
            </p:nvSpPr>
            <p:spPr>
              <a:xfrm>
                <a:off x="0" y="-52519"/>
                <a:ext cx="6624736" cy="1473191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0" y="-52519"/>
                <a:ext cx="6624736" cy="147319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rotWithShape="0" algn="bl" dir="5400000" dist="19050">
                  <a:srgbClr val="000000">
                    <a:alpha val="50000"/>
                  </a:srgbClr>
                </a:outerShdw>
              </a:effectLst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Семья </a:t>
                </a: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- союз лиц, основанный на браке, родстве, воспитании детей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44" name="Google Shape;144;p3"/>
              <p:cNvSpPr/>
              <p:nvPr/>
            </p:nvSpPr>
            <p:spPr>
              <a:xfrm>
                <a:off x="0" y="1420672"/>
                <a:ext cx="6624736" cy="1473191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Ядром семьи, её основой являются супружеские, брачные отношения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45" name="Google Shape;145;p3"/>
              <p:cNvSpPr/>
              <p:nvPr/>
            </p:nvSpPr>
            <p:spPr>
              <a:xfrm>
                <a:off x="0" y="5903433"/>
                <a:ext cx="6624736" cy="3401265"/>
              </a:xfrm>
              <a:prstGeom prst="rect">
                <a:avLst/>
              </a:prstGeom>
              <a:solidFill>
                <a:schemeClr val="lt1"/>
              </a:solidFill>
              <a:ln cap="flat" cmpd="thickThin" w="480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tl" dir="27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Брак</a:t>
                </a:r>
                <a:r>
                  <a:rPr lang="ru-RU" sz="1800">
                    <a:solidFill>
                      <a:schemeClr val="dk1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 - это исторически сложившаяся форма отношений между мужчиной и женщиной, посредством которой общество упорядочивает их половую жизнь и устанавливает их супружеские и родительские права и обязанности</a:t>
                </a:r>
                <a:endParaRPr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sp>
          <p:nvSpPr>
            <p:cNvPr id="146" name="Google Shape;146;p3"/>
            <p:cNvSpPr/>
            <p:nvPr/>
          </p:nvSpPr>
          <p:spPr>
            <a:xfrm>
              <a:off x="3419872" y="3125688"/>
              <a:ext cx="1584176" cy="145544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/>
          </a:p>
        </p:txBody>
      </p:sp>
      <p:grpSp>
        <p:nvGrpSpPr>
          <p:cNvPr id="153" name="Google Shape;153;p4"/>
          <p:cNvGrpSpPr/>
          <p:nvPr/>
        </p:nvGrpSpPr>
        <p:grpSpPr>
          <a:xfrm>
            <a:off x="2285287" y="1561779"/>
            <a:ext cx="7619906" cy="5017920"/>
            <a:chOff x="1180387" y="398"/>
            <a:chExt cx="7619906" cy="5017920"/>
          </a:xfrm>
        </p:grpSpPr>
        <p:sp>
          <p:nvSpPr>
            <p:cNvPr id="154" name="Google Shape;154;p4"/>
            <p:cNvSpPr/>
            <p:nvPr/>
          </p:nvSpPr>
          <p:spPr>
            <a:xfrm>
              <a:off x="1180387" y="398"/>
              <a:ext cx="5038539" cy="209967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>
              <a:off x="1282885" y="102896"/>
              <a:ext cx="4833543" cy="18946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Супружеское родство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мужчиной и женщиной, вступающими в брак и образую- щими семью по брачному союзу, а также родственниками супругов (отцы и матери, бабушки и дедушки, тёти и дяди, братья и сёстры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3379902" y="2189604"/>
              <a:ext cx="639509" cy="639509"/>
            </a:xfrm>
            <a:prstGeom prst="mathPlus">
              <a:avLst>
                <a:gd fmla="val 23520" name="adj1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3464669" y="2434152"/>
              <a:ext cx="469975" cy="1504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1180387" y="2918644"/>
              <a:ext cx="5038539" cy="209967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1282885" y="3021142"/>
              <a:ext cx="4833543" cy="18946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Кровное родство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родителями и детьми, между братьями и сёстрами, двоюродными родственниками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6384316" y="2304274"/>
              <a:ext cx="350627" cy="410168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>
              <a:off x="6384316" y="2386308"/>
              <a:ext cx="245439" cy="24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6880487" y="2005072"/>
              <a:ext cx="1919806" cy="10085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6929721" y="2054306"/>
              <a:ext cx="1821338" cy="910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Родня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/>
          </a:p>
        </p:txBody>
      </p:sp>
      <p:grpSp>
        <p:nvGrpSpPr>
          <p:cNvPr id="170" name="Google Shape;170;p5"/>
          <p:cNvGrpSpPr/>
          <p:nvPr/>
        </p:nvGrpSpPr>
        <p:grpSpPr>
          <a:xfrm>
            <a:off x="1456196" y="1431506"/>
            <a:ext cx="9278088" cy="5271323"/>
            <a:chOff x="351296" y="0"/>
            <a:chExt cx="9278088" cy="5271323"/>
          </a:xfrm>
        </p:grpSpPr>
        <p:sp>
          <p:nvSpPr>
            <p:cNvPr id="171" name="Google Shape;171;p5"/>
            <p:cNvSpPr/>
            <p:nvPr/>
          </p:nvSpPr>
          <p:spPr>
            <a:xfrm>
              <a:off x="5072748" y="772157"/>
              <a:ext cx="2972788" cy="6662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93"/>
                  </a:lnTo>
                  <a:lnTo>
                    <a:pt x="120000" y="60093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5"/>
            <p:cNvSpPr/>
            <p:nvPr/>
          </p:nvSpPr>
          <p:spPr>
            <a:xfrm>
              <a:off x="2690545" y="3005485"/>
              <a:ext cx="3619046" cy="6819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1476"/>
                  </a:lnTo>
                  <a:lnTo>
                    <a:pt x="120000" y="61476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5"/>
            <p:cNvSpPr/>
            <p:nvPr/>
          </p:nvSpPr>
          <p:spPr>
            <a:xfrm>
              <a:off x="2115656" y="3005485"/>
              <a:ext cx="574889" cy="68198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1476"/>
                  </a:lnTo>
                  <a:lnTo>
                    <a:pt x="0" y="61476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5"/>
            <p:cNvSpPr/>
            <p:nvPr/>
          </p:nvSpPr>
          <p:spPr>
            <a:xfrm>
              <a:off x="2690545" y="772157"/>
              <a:ext cx="2382203" cy="64947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546"/>
                  </a:lnTo>
                  <a:lnTo>
                    <a:pt x="0" y="58546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5"/>
            <p:cNvSpPr/>
            <p:nvPr/>
          </p:nvSpPr>
          <p:spPr>
            <a:xfrm>
              <a:off x="1662754" y="0"/>
              <a:ext cx="6819988" cy="7721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 txBox="1"/>
            <p:nvPr/>
          </p:nvSpPr>
          <p:spPr>
            <a:xfrm>
              <a:off x="1662754" y="0"/>
              <a:ext cx="6819988" cy="7721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Исторический характер семьи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1106697" y="1421637"/>
              <a:ext cx="3167696" cy="1583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 txBox="1"/>
            <p:nvPr/>
          </p:nvSpPr>
          <p:spPr>
            <a:xfrm>
              <a:off x="1106697" y="1421637"/>
              <a:ext cx="3167696" cy="1583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Полигамная семья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(состоит из более двух партнёров)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51296" y="3687475"/>
              <a:ext cx="3528719" cy="1583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 txBox="1"/>
            <p:nvPr/>
          </p:nvSpPr>
          <p:spPr>
            <a:xfrm>
              <a:off x="351296" y="3687475"/>
              <a:ext cx="3528719" cy="1583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Полиандрия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(одновременное состояние женщины в браке с несколькими мужчинами)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4545232" y="3687475"/>
              <a:ext cx="3528719" cy="1583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4545232" y="3687475"/>
              <a:ext cx="3528719" cy="1583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Полигиния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(одновременное состояние мужчины в браке с несколькими женщинами)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6461688" y="1438410"/>
              <a:ext cx="3167696" cy="1583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 txBox="1"/>
            <p:nvPr/>
          </p:nvSpPr>
          <p:spPr>
            <a:xfrm>
              <a:off x="6461688" y="1438410"/>
              <a:ext cx="3167696" cy="1583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Моногамная семья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(состоит из двух партнёров)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85" name="Google Shape;185;p5"/>
          <p:cNvSpPr/>
          <p:nvPr/>
        </p:nvSpPr>
        <p:spPr>
          <a:xfrm>
            <a:off x="5609456" y="3319490"/>
            <a:ext cx="1678168" cy="79208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/>
          </a:p>
        </p:txBody>
      </p:sp>
      <p:grpSp>
        <p:nvGrpSpPr>
          <p:cNvPr id="192" name="Google Shape;192;p6"/>
          <p:cNvGrpSpPr/>
          <p:nvPr/>
        </p:nvGrpSpPr>
        <p:grpSpPr>
          <a:xfrm>
            <a:off x="1214281" y="1440132"/>
            <a:ext cx="9871300" cy="5272359"/>
            <a:chOff x="109381" y="0"/>
            <a:chExt cx="9871300" cy="5272359"/>
          </a:xfrm>
        </p:grpSpPr>
        <p:sp>
          <p:nvSpPr>
            <p:cNvPr id="193" name="Google Shape;193;p6"/>
            <p:cNvSpPr/>
            <p:nvPr/>
          </p:nvSpPr>
          <p:spPr>
            <a:xfrm>
              <a:off x="8572566" y="3560572"/>
              <a:ext cx="91440" cy="669442"/>
            </a:xfrm>
            <a:custGeom>
              <a:rect b="b" l="l" r="r" t="t"/>
              <a:pathLst>
                <a:path extrusionOk="0" h="120000" w="120000">
                  <a:moveTo>
                    <a:pt x="101390" y="0"/>
                  </a:moveTo>
                  <a:lnTo>
                    <a:pt x="101390" y="94346"/>
                  </a:lnTo>
                  <a:lnTo>
                    <a:pt x="60000" y="94346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6"/>
            <p:cNvSpPr/>
            <p:nvPr/>
          </p:nvSpPr>
          <p:spPr>
            <a:xfrm>
              <a:off x="5721507" y="3560572"/>
              <a:ext cx="2928318" cy="6694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94346"/>
                  </a:lnTo>
                  <a:lnTo>
                    <a:pt x="0" y="94346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6"/>
            <p:cNvSpPr/>
            <p:nvPr/>
          </p:nvSpPr>
          <p:spPr>
            <a:xfrm>
              <a:off x="4992535" y="764438"/>
              <a:ext cx="3657290" cy="5480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8664"/>
                  </a:lnTo>
                  <a:lnTo>
                    <a:pt x="120000" y="88664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6"/>
            <p:cNvSpPr/>
            <p:nvPr/>
          </p:nvSpPr>
          <p:spPr>
            <a:xfrm>
              <a:off x="4946815" y="764438"/>
              <a:ext cx="91440" cy="54806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8664"/>
                  </a:lnTo>
                  <a:lnTo>
                    <a:pt x="122928" y="88664"/>
                  </a:lnTo>
                  <a:lnTo>
                    <a:pt x="122928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6"/>
            <p:cNvSpPr/>
            <p:nvPr/>
          </p:nvSpPr>
          <p:spPr>
            <a:xfrm>
              <a:off x="1440237" y="764438"/>
              <a:ext cx="3552298" cy="5470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8607"/>
                  </a:lnTo>
                  <a:lnTo>
                    <a:pt x="0" y="88607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6"/>
            <p:cNvSpPr/>
            <p:nvPr/>
          </p:nvSpPr>
          <p:spPr>
            <a:xfrm>
              <a:off x="2649743" y="0"/>
              <a:ext cx="4685583" cy="7644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2649743" y="0"/>
              <a:ext cx="4685583" cy="764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Исторический характер семьи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6"/>
            <p:cNvSpPr/>
            <p:nvPr/>
          </p:nvSpPr>
          <p:spPr>
            <a:xfrm>
              <a:off x="109381" y="1311508"/>
              <a:ext cx="2661712" cy="22480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6"/>
            <p:cNvSpPr txBox="1"/>
            <p:nvPr/>
          </p:nvSpPr>
          <p:spPr>
            <a:xfrm>
              <a:off x="109381" y="1311508"/>
              <a:ext cx="2661712" cy="22480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Кровно-родственная семья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(запрещались половые контакты меж- ду поколениями, родителями и детьми)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3709630" y="1312503"/>
              <a:ext cx="2661712" cy="22480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3709630" y="1312503"/>
              <a:ext cx="2661712" cy="22480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Групповая семья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(исключались половые контакты уже между внутриутробными братьями и сёстрами)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7318969" y="1312503"/>
              <a:ext cx="2661712" cy="22480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7318969" y="1312503"/>
              <a:ext cx="2661712" cy="22480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Парная семья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(один мужчина живёт с одной женщиной)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4416235" y="4230015"/>
              <a:ext cx="2610544" cy="1042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4416235" y="4230015"/>
              <a:ext cx="2610544" cy="1042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Большая материнская семья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(матриархат)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7313014" y="4230015"/>
              <a:ext cx="2610544" cy="1042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7313014" y="4230015"/>
              <a:ext cx="2610544" cy="1042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Большая отцовская семья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(патриархат)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0" name="Google Shape;210;p6"/>
          <p:cNvSpPr/>
          <p:nvPr/>
        </p:nvSpPr>
        <p:spPr>
          <a:xfrm>
            <a:off x="3931288" y="3544140"/>
            <a:ext cx="883246" cy="79208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6"/>
          <p:cNvSpPr/>
          <p:nvPr/>
        </p:nvSpPr>
        <p:spPr>
          <a:xfrm>
            <a:off x="7552598" y="3472132"/>
            <a:ext cx="883246" cy="79208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брака и семьи</a:t>
            </a:r>
            <a:endParaRPr/>
          </a:p>
        </p:txBody>
      </p:sp>
      <p:grpSp>
        <p:nvGrpSpPr>
          <p:cNvPr id="218" name="Google Shape;218;p7"/>
          <p:cNvGrpSpPr/>
          <p:nvPr/>
        </p:nvGrpSpPr>
        <p:grpSpPr>
          <a:xfrm>
            <a:off x="1104900" y="1400217"/>
            <a:ext cx="9980682" cy="5265925"/>
            <a:chOff x="0" y="3217"/>
            <a:chExt cx="9980682" cy="5265925"/>
          </a:xfrm>
        </p:grpSpPr>
        <p:sp>
          <p:nvSpPr>
            <p:cNvPr id="219" name="Google Shape;219;p7"/>
            <p:cNvSpPr/>
            <p:nvPr/>
          </p:nvSpPr>
          <p:spPr>
            <a:xfrm>
              <a:off x="0" y="3217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"/>
            <p:cNvSpPr txBox="1"/>
            <p:nvPr/>
          </p:nvSpPr>
          <p:spPr>
            <a:xfrm>
              <a:off x="15423" y="18640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Этапы (стадии) развития семьи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7"/>
            <p:cNvSpPr/>
            <p:nvPr/>
          </p:nvSpPr>
          <p:spPr>
            <a:xfrm rot="5400000">
              <a:off x="4891604" y="542974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7"/>
            <p:cNvSpPr txBox="1"/>
            <p:nvPr/>
          </p:nvSpPr>
          <p:spPr>
            <a:xfrm>
              <a:off x="4919250" y="562721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7"/>
            <p:cNvSpPr/>
            <p:nvPr/>
          </p:nvSpPr>
          <p:spPr>
            <a:xfrm>
              <a:off x="0" y="793106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15423" y="808529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Предбрачные отношения между потенциальными супругами (любовь, сватовство, помолвка)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7"/>
            <p:cNvSpPr/>
            <p:nvPr/>
          </p:nvSpPr>
          <p:spPr>
            <a:xfrm rot="5400000">
              <a:off x="4891604" y="1332863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7"/>
            <p:cNvSpPr txBox="1"/>
            <p:nvPr/>
          </p:nvSpPr>
          <p:spPr>
            <a:xfrm>
              <a:off x="4919250" y="1352610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7"/>
            <p:cNvSpPr/>
            <p:nvPr/>
          </p:nvSpPr>
          <p:spPr>
            <a:xfrm>
              <a:off x="0" y="1582994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7"/>
            <p:cNvSpPr txBox="1"/>
            <p:nvPr/>
          </p:nvSpPr>
          <p:spPr>
            <a:xfrm>
              <a:off x="15423" y="1598417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Вступление в брак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7"/>
            <p:cNvSpPr/>
            <p:nvPr/>
          </p:nvSpPr>
          <p:spPr>
            <a:xfrm rot="5400000">
              <a:off x="4891604" y="2122752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7"/>
            <p:cNvSpPr txBox="1"/>
            <p:nvPr/>
          </p:nvSpPr>
          <p:spPr>
            <a:xfrm>
              <a:off x="4919250" y="2142499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7"/>
            <p:cNvSpPr/>
            <p:nvPr/>
          </p:nvSpPr>
          <p:spPr>
            <a:xfrm>
              <a:off x="0" y="2372883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7"/>
            <p:cNvSpPr txBox="1"/>
            <p:nvPr/>
          </p:nvSpPr>
          <p:spPr>
            <a:xfrm>
              <a:off x="15423" y="2388306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Молодая семья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7"/>
            <p:cNvSpPr/>
            <p:nvPr/>
          </p:nvSpPr>
          <p:spPr>
            <a:xfrm rot="5400000">
              <a:off x="4891604" y="2912641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7"/>
            <p:cNvSpPr txBox="1"/>
            <p:nvPr/>
          </p:nvSpPr>
          <p:spPr>
            <a:xfrm>
              <a:off x="4919250" y="2932388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0" y="3162772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15423" y="3178195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Полная семья (с появлением детей)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7"/>
            <p:cNvSpPr/>
            <p:nvPr/>
          </p:nvSpPr>
          <p:spPr>
            <a:xfrm rot="5400000">
              <a:off x="4891604" y="3702529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4919250" y="3722276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0" y="3952661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15423" y="3968084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Зрелая семья (взросление детей, их социализация)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 rot="5400000">
              <a:off x="4891604" y="4492418"/>
              <a:ext cx="197472" cy="236966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7"/>
            <p:cNvSpPr txBox="1"/>
            <p:nvPr/>
          </p:nvSpPr>
          <p:spPr>
            <a:xfrm>
              <a:off x="4919250" y="4512165"/>
              <a:ext cx="142180" cy="1382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0" y="4742550"/>
              <a:ext cx="9980682" cy="526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15423" y="4757973"/>
              <a:ext cx="9949836" cy="495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Распад семьи (вследствие развода, смерти одного из родителей, отделения детей от родителей)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 функции семьи</a:t>
            </a:r>
            <a:endParaRPr/>
          </a:p>
        </p:txBody>
      </p:sp>
      <p:graphicFrame>
        <p:nvGraphicFramePr>
          <p:cNvPr id="251" name="Google Shape;251;p8"/>
          <p:cNvGraphicFramePr/>
          <p:nvPr/>
        </p:nvGraphicFramePr>
        <p:xfrm>
          <a:off x="1104900" y="13981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{913F983C-32AC-4BE8-8E35-3EA69F5D2FE7}</a:tableStyleId>
              </a:tblPr>
              <a:tblGrid>
                <a:gridCol w="2673400"/>
                <a:gridCol w="2940725"/>
                <a:gridCol w="4366550"/>
              </a:tblGrid>
              <a:tr h="4534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семьи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7840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числу родителей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Наличие обоих родителей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4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Неполная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Отсутствие одного из родителей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242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количеству поколе- 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Нуклеарная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состав входят родители и дети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24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Расширенная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Включает бабушек, дедушек и других родственников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2425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выбору места жительства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Патрилокальная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Молодожёны живут с родителями мужа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24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Матрилокальная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Молодожёны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живут с родителями же- 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24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Неолокальная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Молодожёны живут отдельно от роди- 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 функции семьи</a:t>
            </a:r>
            <a:endParaRPr/>
          </a:p>
        </p:txBody>
      </p:sp>
      <p:graphicFrame>
        <p:nvGraphicFramePr>
          <p:cNvPr id="258" name="Google Shape;258;p9"/>
          <p:cNvGraphicFramePr/>
          <p:nvPr/>
        </p:nvGraphicFramePr>
        <p:xfrm>
          <a:off x="1020932" y="142473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{913F983C-32AC-4BE8-8E35-3EA69F5D2FE7}</a:tableStyleId>
              </a:tblPr>
              <a:tblGrid>
                <a:gridCol w="2285375"/>
                <a:gridCol w="5254150"/>
                <a:gridCol w="2634300"/>
              </a:tblGrid>
              <a:tr h="39937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семьи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90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Репродуктивная (лат. </a:t>
                      </a:r>
                      <a:r>
                        <a:rPr lang="ru-RU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reproduction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производить)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Биологическое воспроизводство человека как вида Homo sapiens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71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Воспитательно-ре- гулятивная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Воспитание детей, определение норм поведения членов семьи в различ- ных сферах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840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Эмоционально-пси-хологическая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Удовлетворение потребностей членов семьи в любви и дружбе,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 уваже- нии и признании, эмоциональной поддержке и психологической защите, в формировании чувства защищённости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90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Рекреативная (лат. </a:t>
                      </a:r>
                      <a:r>
                        <a:rPr lang="ru-RU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recreatio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восста- новление)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Обеспечение членам семьи комфорта и домашнего уюта, организация ра- ционального досуга и отдыха, создание условий для укрепления здо- ровья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71317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Хозяйственно-бы- товая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Обеспечение материальных условий жизнедеятельности домочадцев и ведение домашнего хозяйства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636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Функция производства, распределения и пот- ребления материальных благ в рамках семьи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Функция наследования семейного имущества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12.01.2024</vt:lpwstr>
  </property>
</Properties>
</file>