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12192000"/>
  <p:notesSz cx="6858000" cy="9144000"/>
  <p:embeddedFontLst>
    <p:embeddedFont>
      <p:font typeface="Anta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hC/YV0cKuiIEfDeSSkNKolXXqo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80EB41-A128-4A7F-99DB-204B4FCE8D01}">
  <a:tblStyle styleId="{1580EB41-A128-4A7F-99DB-204B4FCE8D01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font" Target="fonts/Ant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22fee734b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22fee734b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9675" y="2592151"/>
            <a:ext cx="5769276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Конкуренция и её роль в экономике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69675" y="36567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44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940" r="7364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Взаимосвязь менеджмента и эффективности производства</a:t>
            </a:r>
            <a:endParaRPr/>
          </a:p>
        </p:txBody>
      </p:sp>
      <p:sp>
        <p:nvSpPr>
          <p:cNvPr id="253" name="Google Shape;253;p9"/>
          <p:cNvSpPr txBox="1"/>
          <p:nvPr/>
        </p:nvSpPr>
        <p:spPr>
          <a:xfrm>
            <a:off x="5499320" y="6404018"/>
            <a:ext cx="126957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Генри Форд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1104900" y="1449238"/>
            <a:ext cx="5554692" cy="100929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Одним из первых положения теории менеджмента на практике применил американский промышлен- ник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Генри Форд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(1863-1947 гг.).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55" name="Google Shape;25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2643" y="1449238"/>
            <a:ext cx="4309194" cy="529333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Маркетинг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1" name="Google Shape;261;p10"/>
          <p:cNvSpPr/>
          <p:nvPr/>
        </p:nvSpPr>
        <p:spPr>
          <a:xfrm>
            <a:off x="1104900" y="1475794"/>
            <a:ext cx="9980682" cy="68943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Маркетинг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(англ. marketing – рыночная деятельность) – совокупность процессов создания, продвижения и предоставления продукта или услуги покупателям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2" name="Google Shape;262;p10"/>
          <p:cNvGrpSpPr/>
          <p:nvPr/>
        </p:nvGrpSpPr>
        <p:grpSpPr>
          <a:xfrm>
            <a:off x="1966464" y="2519349"/>
            <a:ext cx="8257552" cy="4145497"/>
            <a:chOff x="2599" y="51487"/>
            <a:chExt cx="8257552" cy="4145497"/>
          </a:xfrm>
        </p:grpSpPr>
        <p:sp>
          <p:nvSpPr>
            <p:cNvPr id="263" name="Google Shape;263;p10"/>
            <p:cNvSpPr/>
            <p:nvPr/>
          </p:nvSpPr>
          <p:spPr>
            <a:xfrm>
              <a:off x="2599" y="51487"/>
              <a:ext cx="4498748" cy="6909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0"/>
            <p:cNvSpPr txBox="1"/>
            <p:nvPr/>
          </p:nvSpPr>
          <p:spPr>
            <a:xfrm>
              <a:off x="22835" y="71723"/>
              <a:ext cx="4458276" cy="650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маркетинга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452474" y="742403"/>
              <a:ext cx="449874" cy="5181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0"/>
            <p:cNvSpPr/>
            <p:nvPr/>
          </p:nvSpPr>
          <p:spPr>
            <a:xfrm>
              <a:off x="902348" y="915132"/>
              <a:ext cx="7357803" cy="6909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922584" y="935368"/>
              <a:ext cx="7317331" cy="650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выявление потребностей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452474" y="742403"/>
              <a:ext cx="449874" cy="13818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0"/>
            <p:cNvSpPr/>
            <p:nvPr/>
          </p:nvSpPr>
          <p:spPr>
            <a:xfrm>
              <a:off x="902348" y="1778777"/>
              <a:ext cx="7357803" cy="6909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 txBox="1"/>
            <p:nvPr/>
          </p:nvSpPr>
          <p:spPr>
            <a:xfrm>
              <a:off x="922584" y="1799013"/>
              <a:ext cx="7317331" cy="650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предвидение потребностей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452474" y="742403"/>
              <a:ext cx="449874" cy="22454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0"/>
            <p:cNvSpPr/>
            <p:nvPr/>
          </p:nvSpPr>
          <p:spPr>
            <a:xfrm>
              <a:off x="902348" y="2642423"/>
              <a:ext cx="7357803" cy="6909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 txBox="1"/>
            <p:nvPr/>
          </p:nvSpPr>
          <p:spPr>
            <a:xfrm>
              <a:off x="922584" y="2662659"/>
              <a:ext cx="7317331" cy="650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потребностей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452474" y="742403"/>
              <a:ext cx="449874" cy="31091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10"/>
            <p:cNvSpPr/>
            <p:nvPr/>
          </p:nvSpPr>
          <p:spPr>
            <a:xfrm>
              <a:off x="902348" y="3506068"/>
              <a:ext cx="7357803" cy="6909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0"/>
            <p:cNvSpPr txBox="1"/>
            <p:nvPr/>
          </p:nvSpPr>
          <p:spPr>
            <a:xfrm>
              <a:off x="922584" y="3526304"/>
              <a:ext cx="7317331" cy="650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целенаправленное формирование новых потребностей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Маркетинг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2" name="Google Shape;282;p11"/>
          <p:cNvGrpSpPr/>
          <p:nvPr/>
        </p:nvGrpSpPr>
        <p:grpSpPr>
          <a:xfrm>
            <a:off x="1817520" y="1532327"/>
            <a:ext cx="8555439" cy="5322753"/>
            <a:chOff x="159893" y="2919"/>
            <a:chExt cx="8555439" cy="5322753"/>
          </a:xfrm>
        </p:grpSpPr>
        <p:sp>
          <p:nvSpPr>
            <p:cNvPr id="283" name="Google Shape;283;p11"/>
            <p:cNvSpPr/>
            <p:nvPr/>
          </p:nvSpPr>
          <p:spPr>
            <a:xfrm>
              <a:off x="159893" y="2919"/>
              <a:ext cx="474989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1"/>
            <p:cNvSpPr txBox="1"/>
            <p:nvPr/>
          </p:nvSpPr>
          <p:spPr>
            <a:xfrm>
              <a:off x="178234" y="21260"/>
              <a:ext cx="471321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маркетинга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634883" y="629125"/>
              <a:ext cx="474989" cy="4696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1"/>
            <p:cNvSpPr/>
            <p:nvPr/>
          </p:nvSpPr>
          <p:spPr>
            <a:xfrm>
              <a:off x="1109873" y="785677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1"/>
            <p:cNvSpPr txBox="1"/>
            <p:nvPr/>
          </p:nvSpPr>
          <p:spPr>
            <a:xfrm>
              <a:off x="1128214" y="804018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комплексное исследование рынков сбыта (деятельность конкурентов, нужды потребителей и т.п.)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634883" y="629125"/>
              <a:ext cx="474989" cy="12524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1"/>
            <p:cNvSpPr/>
            <p:nvPr/>
          </p:nvSpPr>
          <p:spPr>
            <a:xfrm>
              <a:off x="1109873" y="1568435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1"/>
            <p:cNvSpPr txBox="1"/>
            <p:nvPr/>
          </p:nvSpPr>
          <p:spPr>
            <a:xfrm>
              <a:off x="1128214" y="1586776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материально-технического снабжения предприятия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634883" y="629125"/>
              <a:ext cx="474989" cy="20351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1"/>
            <p:cNvSpPr/>
            <p:nvPr/>
          </p:nvSpPr>
          <p:spPr>
            <a:xfrm>
              <a:off x="1109873" y="2351192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 txBox="1"/>
            <p:nvPr/>
          </p:nvSpPr>
          <p:spPr>
            <a:xfrm>
              <a:off x="1128214" y="2369533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ассортиментной и ценовой политики предприятия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634883" y="629125"/>
              <a:ext cx="474989" cy="28179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1"/>
            <p:cNvSpPr/>
            <p:nvPr/>
          </p:nvSpPr>
          <p:spPr>
            <a:xfrm>
              <a:off x="1109873" y="3133950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1"/>
            <p:cNvSpPr txBox="1"/>
            <p:nvPr/>
          </p:nvSpPr>
          <p:spPr>
            <a:xfrm>
              <a:off x="1128214" y="3152291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транспортирование и сбыт продукции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634883" y="629125"/>
              <a:ext cx="474989" cy="36006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1"/>
            <p:cNvSpPr/>
            <p:nvPr/>
          </p:nvSpPr>
          <p:spPr>
            <a:xfrm>
              <a:off x="1109873" y="3916708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 txBox="1"/>
            <p:nvPr/>
          </p:nvSpPr>
          <p:spPr>
            <a:xfrm>
              <a:off x="1128214" y="3935049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послепродажное сервисное обслуживание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634883" y="629125"/>
              <a:ext cx="474989" cy="4383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1"/>
            <p:cNvSpPr/>
            <p:nvPr/>
          </p:nvSpPr>
          <p:spPr>
            <a:xfrm>
              <a:off x="1109873" y="4699466"/>
              <a:ext cx="7605459" cy="6262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1"/>
            <p:cNvSpPr txBox="1"/>
            <p:nvPr/>
          </p:nvSpPr>
          <p:spPr>
            <a:xfrm>
              <a:off x="1128214" y="4717807"/>
              <a:ext cx="7568777" cy="589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взаимодействие с потребителями и их поощрение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Маркетинг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8" name="Google Shape;308;p12"/>
          <p:cNvGrpSpPr/>
          <p:nvPr/>
        </p:nvGrpSpPr>
        <p:grpSpPr>
          <a:xfrm>
            <a:off x="2187934" y="3771824"/>
            <a:ext cx="7912685" cy="2067894"/>
            <a:chOff x="4097" y="1018280"/>
            <a:chExt cx="7912685" cy="2067894"/>
          </a:xfrm>
        </p:grpSpPr>
        <p:sp>
          <p:nvSpPr>
            <p:cNvPr id="309" name="Google Shape;309;p12"/>
            <p:cNvSpPr/>
            <p:nvPr/>
          </p:nvSpPr>
          <p:spPr>
            <a:xfrm>
              <a:off x="3960440" y="18727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2"/>
            <p:cNvSpPr/>
            <p:nvPr/>
          </p:nvSpPr>
          <p:spPr>
            <a:xfrm>
              <a:off x="3960440" y="18727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2"/>
            <p:cNvSpPr/>
            <p:nvPr/>
          </p:nvSpPr>
          <p:spPr>
            <a:xfrm>
              <a:off x="2926492" y="18727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2"/>
            <p:cNvSpPr/>
            <p:nvPr/>
          </p:nvSpPr>
          <p:spPr>
            <a:xfrm>
              <a:off x="858598" y="18727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2"/>
            <p:cNvSpPr/>
            <p:nvPr/>
          </p:nvSpPr>
          <p:spPr>
            <a:xfrm>
              <a:off x="2088226" y="1018280"/>
              <a:ext cx="3744426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2"/>
            <p:cNvSpPr txBox="1"/>
            <p:nvPr/>
          </p:nvSpPr>
          <p:spPr>
            <a:xfrm>
              <a:off x="2088226" y="1018280"/>
              <a:ext cx="3744426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MARKETING MIX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2"/>
            <p:cNvSpPr/>
            <p:nvPr/>
          </p:nvSpPr>
          <p:spPr>
            <a:xfrm>
              <a:off x="4097" y="22316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2"/>
            <p:cNvSpPr txBox="1"/>
            <p:nvPr/>
          </p:nvSpPr>
          <p:spPr>
            <a:xfrm>
              <a:off x="4097" y="22316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Product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(продукт)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2"/>
            <p:cNvSpPr/>
            <p:nvPr/>
          </p:nvSpPr>
          <p:spPr>
            <a:xfrm>
              <a:off x="2071991" y="22316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2"/>
            <p:cNvSpPr txBox="1"/>
            <p:nvPr/>
          </p:nvSpPr>
          <p:spPr>
            <a:xfrm>
              <a:off x="2071991" y="22316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Promotion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(продвижение)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2"/>
            <p:cNvSpPr/>
            <p:nvPr/>
          </p:nvSpPr>
          <p:spPr>
            <a:xfrm>
              <a:off x="4139885" y="22316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2"/>
            <p:cNvSpPr txBox="1"/>
            <p:nvPr/>
          </p:nvSpPr>
          <p:spPr>
            <a:xfrm>
              <a:off x="4139885" y="22316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Price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(цена)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2"/>
            <p:cNvSpPr/>
            <p:nvPr/>
          </p:nvSpPr>
          <p:spPr>
            <a:xfrm>
              <a:off x="6207779" y="22316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2"/>
            <p:cNvSpPr txBox="1"/>
            <p:nvPr/>
          </p:nvSpPr>
          <p:spPr>
            <a:xfrm>
              <a:off x="6207779" y="22316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Place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(позиция)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3" name="Google Shape;323;p12"/>
          <p:cNvGrpSpPr/>
          <p:nvPr/>
        </p:nvGrpSpPr>
        <p:grpSpPr>
          <a:xfrm>
            <a:off x="4272064" y="1899043"/>
            <a:ext cx="3744426" cy="854501"/>
            <a:chOff x="2088226" y="1566228"/>
            <a:chExt cx="3744426" cy="854501"/>
          </a:xfrm>
        </p:grpSpPr>
        <p:sp>
          <p:nvSpPr>
            <p:cNvPr id="324" name="Google Shape;324;p12"/>
            <p:cNvSpPr/>
            <p:nvPr/>
          </p:nvSpPr>
          <p:spPr>
            <a:xfrm>
              <a:off x="2088226" y="1566228"/>
              <a:ext cx="3744426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2"/>
            <p:cNvSpPr txBox="1"/>
            <p:nvPr/>
          </p:nvSpPr>
          <p:spPr>
            <a:xfrm>
              <a:off x="2088226" y="1566228"/>
              <a:ext cx="3744426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Основа маркетинга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26" name="Google Shape;326;p12"/>
          <p:cNvSpPr/>
          <p:nvPr/>
        </p:nvSpPr>
        <p:spPr>
          <a:xfrm>
            <a:off x="5689173" y="2753544"/>
            <a:ext cx="792088" cy="1008112"/>
          </a:xfrm>
          <a:prstGeom prst="downArrow">
            <a:avLst>
              <a:gd fmla="val 50000" name="adj1"/>
              <a:gd fmla="val 80015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3" name="Google Shape;333;p13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34" name="Google Shape;33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конкуренции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конкуренции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Менеджмент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Взаимосвязь менеджмента и эффективности производства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Маркетинг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конкуренции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2048447" y="1533543"/>
            <a:ext cx="8136904" cy="93610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Конкуренция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состязательность, соперничество между экономически- ми субъектами за наиболее выгодные условия производства и/или реали-зации товаров и услуг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40" name="Google Shape;140;p3"/>
          <p:cNvGraphicFramePr/>
          <p:nvPr/>
        </p:nvGraphicFramePr>
        <p:xfrm>
          <a:off x="2120455" y="282968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{1580EB41-A128-4A7F-99DB-204B4FCE8D01}</a:tableStyleId>
              </a:tblPr>
              <a:tblGrid>
                <a:gridCol w="3996450"/>
                <a:gridCol w="39964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Роль конкуренции в экономике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99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Улучшение качества товаров и услуг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Разорение предприятий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Уменьшение цены товаров и услуг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Увольнение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работников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Расширение ассортимента продук- 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Экономическая нестабильность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Повышение научно-технического уровня и улучшение организации производства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напряжённость в об- ществе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41" name="Google Shape;141;p3"/>
          <p:cNvSpPr/>
          <p:nvPr/>
        </p:nvSpPr>
        <p:spPr>
          <a:xfrm>
            <a:off x="3416599" y="3189729"/>
            <a:ext cx="914400" cy="914400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7647454" y="3189729"/>
            <a:ext cx="914400" cy="914400"/>
          </a:xfrm>
          <a:prstGeom prst="mathMin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конкуренции</a:t>
            </a:r>
            <a:endParaRPr/>
          </a:p>
        </p:txBody>
      </p:sp>
      <p:grpSp>
        <p:nvGrpSpPr>
          <p:cNvPr id="148" name="Google Shape;148;p4"/>
          <p:cNvGrpSpPr/>
          <p:nvPr/>
        </p:nvGrpSpPr>
        <p:grpSpPr>
          <a:xfrm>
            <a:off x="2067223" y="1626168"/>
            <a:ext cx="8056035" cy="5003805"/>
            <a:chOff x="4430" y="134277"/>
            <a:chExt cx="8056035" cy="5003805"/>
          </a:xfrm>
        </p:grpSpPr>
        <p:sp>
          <p:nvSpPr>
            <p:cNvPr id="149" name="Google Shape;149;p4"/>
            <p:cNvSpPr/>
            <p:nvPr/>
          </p:nvSpPr>
          <p:spPr>
            <a:xfrm>
              <a:off x="7546688" y="2219824"/>
              <a:ext cx="308266" cy="24044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4"/>
            <p:cNvSpPr/>
            <p:nvPr/>
          </p:nvSpPr>
          <p:spPr>
            <a:xfrm>
              <a:off x="7546688" y="2219824"/>
              <a:ext cx="308266" cy="94535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4032448" y="760695"/>
              <a:ext cx="3000462" cy="4315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3986727" y="3678953"/>
              <a:ext cx="91440" cy="431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3986727" y="2219824"/>
              <a:ext cx="91440" cy="431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3986727" y="760695"/>
              <a:ext cx="91440" cy="431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209941" y="2219824"/>
              <a:ext cx="308266" cy="24044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4"/>
            <p:cNvSpPr/>
            <p:nvPr/>
          </p:nvSpPr>
          <p:spPr>
            <a:xfrm>
              <a:off x="209941" y="2219824"/>
              <a:ext cx="308266" cy="9453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4"/>
            <p:cNvSpPr/>
            <p:nvPr/>
          </p:nvSpPr>
          <p:spPr>
            <a:xfrm>
              <a:off x="1031985" y="760695"/>
              <a:ext cx="3000462" cy="4315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4"/>
            <p:cNvSpPr/>
            <p:nvPr/>
          </p:nvSpPr>
          <p:spPr>
            <a:xfrm>
              <a:off x="2555131" y="134277"/>
              <a:ext cx="2954633" cy="6264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2555131" y="134277"/>
              <a:ext cx="2954633" cy="6264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конкуренции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4430" y="1192269"/>
              <a:ext cx="2055111" cy="102755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>
              <a:off x="54591" y="1242430"/>
              <a:ext cx="1954789" cy="9272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методам осуществления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518207" y="2651398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518207" y="2651398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ценовая (ценовой фактор)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518207" y="4110527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>
              <a:off x="518207" y="4110527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неценовая (качест- во, упаковка, рек- лама, обслужива- 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3004892" y="1192269"/>
              <a:ext cx="2055111" cy="102755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3055053" y="1242430"/>
              <a:ext cx="1954789" cy="9272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отраслевой принадлежности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3004892" y="2651398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3004892" y="2651398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внутриотраслевая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3004892" y="4110527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3004892" y="4110527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межотраслевая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6005354" y="1192269"/>
              <a:ext cx="2055111" cy="102755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6055515" y="1242430"/>
              <a:ext cx="1954789" cy="9272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степени свободы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5491576" y="2651398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5491576" y="2651398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свободная (совер- шенная)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5491576" y="4110527"/>
              <a:ext cx="2055111" cy="1027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5491576" y="4110527"/>
              <a:ext cx="2055111" cy="1027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несовершенная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22fee734be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конкуренции</a:t>
            </a:r>
            <a:endParaRPr/>
          </a:p>
        </p:txBody>
      </p:sp>
      <p:pic>
        <p:nvPicPr>
          <p:cNvPr id="183" name="Google Shape;183;g322fee734be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650" y="1371575"/>
            <a:ext cx="8483199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конкуренции</a:t>
            </a:r>
            <a:endParaRPr/>
          </a:p>
        </p:txBody>
      </p:sp>
      <p:pic>
        <p:nvPicPr>
          <p:cNvPr id="189" name="Google Shape;18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7950"/>
            <a:ext cx="9980674" cy="5187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Менеджмент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5" name="Google Shape;195;p6"/>
          <p:cNvSpPr/>
          <p:nvPr/>
        </p:nvSpPr>
        <p:spPr>
          <a:xfrm>
            <a:off x="1104900" y="1415409"/>
            <a:ext cx="9980682" cy="72008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Экономическая эффективность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соотношение полученного результата с произведён- ными затратами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6" name="Google Shape;196;p6"/>
          <p:cNvGrpSpPr/>
          <p:nvPr/>
        </p:nvGrpSpPr>
        <p:grpSpPr>
          <a:xfrm>
            <a:off x="2080345" y="2427213"/>
            <a:ext cx="8058852" cy="4278935"/>
            <a:chOff x="3021" y="49475"/>
            <a:chExt cx="8058852" cy="4278935"/>
          </a:xfrm>
        </p:grpSpPr>
        <p:sp>
          <p:nvSpPr>
            <p:cNvPr id="197" name="Google Shape;197;p6"/>
            <p:cNvSpPr/>
            <p:nvPr/>
          </p:nvSpPr>
          <p:spPr>
            <a:xfrm>
              <a:off x="4032448" y="3246688"/>
              <a:ext cx="2813774" cy="3824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6"/>
            <p:cNvSpPr/>
            <p:nvPr/>
          </p:nvSpPr>
          <p:spPr>
            <a:xfrm>
              <a:off x="3986728" y="3246688"/>
              <a:ext cx="91440" cy="3824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6"/>
            <p:cNvSpPr/>
            <p:nvPr/>
          </p:nvSpPr>
          <p:spPr>
            <a:xfrm>
              <a:off x="1218673" y="3246688"/>
              <a:ext cx="2813774" cy="3824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3986728" y="1796599"/>
              <a:ext cx="91440" cy="3824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6"/>
            <p:cNvSpPr/>
            <p:nvPr/>
          </p:nvSpPr>
          <p:spPr>
            <a:xfrm>
              <a:off x="3986728" y="655557"/>
              <a:ext cx="91440" cy="3824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470557" y="49475"/>
              <a:ext cx="7123781" cy="6060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470557" y="49475"/>
              <a:ext cx="7123781" cy="6060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Менеджмент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470557" y="1038029"/>
              <a:ext cx="7123781" cy="7585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470557" y="1038029"/>
              <a:ext cx="7123781" cy="7585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совокупность принципов, методов, средств и форм управления, направленных на повышение эффективности работы предприятия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2180262" y="2179071"/>
              <a:ext cx="3704370" cy="10676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2180262" y="2179071"/>
              <a:ext cx="3704370" cy="10676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планирование деятельности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организация деятельности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контроль за выполнением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3021" y="3629160"/>
              <a:ext cx="2431302" cy="6992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3021" y="3629160"/>
              <a:ext cx="2431302" cy="6992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 управляет?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2816796" y="3629160"/>
              <a:ext cx="2431302" cy="6992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2816796" y="3629160"/>
              <a:ext cx="2431302" cy="6992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управления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5630571" y="3629160"/>
              <a:ext cx="2431302" cy="6992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5630571" y="3629160"/>
              <a:ext cx="2431302" cy="6992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Механизмы управления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Менеджмент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2099333" y="1690659"/>
            <a:ext cx="7991814" cy="4696301"/>
            <a:chOff x="536" y="216021"/>
            <a:chExt cx="7991814" cy="4696301"/>
          </a:xfrm>
        </p:grpSpPr>
        <p:sp>
          <p:nvSpPr>
            <p:cNvPr id="220" name="Google Shape;220;p7"/>
            <p:cNvSpPr/>
            <p:nvPr/>
          </p:nvSpPr>
          <p:spPr>
            <a:xfrm>
              <a:off x="6778237" y="239497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7"/>
            <p:cNvSpPr/>
            <p:nvPr/>
          </p:nvSpPr>
          <p:spPr>
            <a:xfrm>
              <a:off x="3996443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7"/>
            <p:cNvSpPr/>
            <p:nvPr/>
          </p:nvSpPr>
          <p:spPr>
            <a:xfrm>
              <a:off x="3950724" y="239497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7"/>
            <p:cNvSpPr/>
            <p:nvPr/>
          </p:nvSpPr>
          <p:spPr>
            <a:xfrm>
              <a:off x="3950723" y="102976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7"/>
            <p:cNvSpPr/>
            <p:nvPr/>
          </p:nvSpPr>
          <p:spPr>
            <a:xfrm>
              <a:off x="1123210" y="239497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7"/>
            <p:cNvSpPr/>
            <p:nvPr/>
          </p:nvSpPr>
          <p:spPr>
            <a:xfrm>
              <a:off x="1168930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7"/>
            <p:cNvSpPr/>
            <p:nvPr/>
          </p:nvSpPr>
          <p:spPr>
            <a:xfrm>
              <a:off x="2376267" y="216021"/>
              <a:ext cx="3240353" cy="8137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2376267" y="216021"/>
              <a:ext cx="3240353" cy="8137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управления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536" y="1520486"/>
              <a:ext cx="2336787" cy="8744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536" y="1520486"/>
              <a:ext cx="2336787" cy="8744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материальное стимулирование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536" y="2885696"/>
              <a:ext cx="2336787" cy="20266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7"/>
            <p:cNvSpPr txBox="1"/>
            <p:nvPr/>
          </p:nvSpPr>
          <p:spPr>
            <a:xfrm>
              <a:off x="536" y="2885696"/>
              <a:ext cx="2336787" cy="20266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надбавки, премии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2828050" y="1520486"/>
              <a:ext cx="2336787" cy="8744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2828050" y="1520486"/>
              <a:ext cx="2336787" cy="8744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воздействие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7"/>
            <p:cNvSpPr/>
            <p:nvPr/>
          </p:nvSpPr>
          <p:spPr>
            <a:xfrm>
              <a:off x="2828050" y="2885696"/>
              <a:ext cx="2336787" cy="20266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2828050" y="2885696"/>
              <a:ext cx="2336787" cy="20266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приказы, инструкции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5655563" y="1520486"/>
              <a:ext cx="2336787" cy="8744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5655563" y="1520486"/>
              <a:ext cx="2336787" cy="8744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оциально-психоло-гические методы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5655563" y="2885696"/>
              <a:ext cx="2336787" cy="20266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7"/>
            <p:cNvSpPr txBox="1"/>
            <p:nvPr/>
          </p:nvSpPr>
          <p:spPr>
            <a:xfrm>
              <a:off x="5655563" y="2885696"/>
              <a:ext cx="2336787" cy="20266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благо- приятного морально- психологического климата, объявление благодарностей, представление к наг- радам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Взаимосвязь менеджмента и эффективности производства</a:t>
            </a:r>
            <a:endParaRPr/>
          </a:p>
        </p:txBody>
      </p:sp>
      <p:pic>
        <p:nvPicPr>
          <p:cNvPr descr="ÐÑÑÑ Ð¼ÐµÐ½ÐµÐ´Ð¶Ð¼ÐµÐ½ÑÐ°" id="245" name="Google Shape;245;p8"/>
          <p:cNvPicPr preferRelativeResize="0"/>
          <p:nvPr/>
        </p:nvPicPr>
        <p:blipFill rotWithShape="1">
          <a:blip r:embed="rId3">
            <a:alphaModFix/>
          </a:blip>
          <a:srcRect b="1004" l="0" r="0" t="0"/>
          <a:stretch/>
        </p:blipFill>
        <p:spPr>
          <a:xfrm flipH="1">
            <a:off x="7572494" y="1418405"/>
            <a:ext cx="3513088" cy="53069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6" name="Google Shape;246;p8"/>
          <p:cNvSpPr txBox="1"/>
          <p:nvPr/>
        </p:nvSpPr>
        <p:spPr>
          <a:xfrm>
            <a:off x="5745327" y="6386765"/>
            <a:ext cx="182716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Фредерик Тейлор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7" name="Google Shape;247;p8"/>
          <p:cNvSpPr/>
          <p:nvPr/>
        </p:nvSpPr>
        <p:spPr>
          <a:xfrm>
            <a:off x="1197428" y="1437251"/>
            <a:ext cx="6238541" cy="234271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инженер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Фредерик Тейлор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(1856-1915 гг.) стал основоположником научной организации труда и менеджмента. Рассматривал организацию в основном как процесс, ориентированный на обеспечение эффек- тивной трудовой деятельности, учёный в начале XX в. высказал убеждение, что не техника, а именно управле- ние людьми является  основным фактором, влияющим на повышение эффективности производства.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28.02.2024</vt:lpwstr>
  </property>
</Properties>
</file>