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22" roundtripDataSignature="AMtx7mhhTJQHII2uNRbKB1SHZNr93d2Cl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36EE2944-BA75-4400-B52C-7E893FA2D016}">
  <a:tblStyle styleId="{36EE2944-BA75-4400-B52C-7E893FA2D016}" styleName="Table_0">
    <a:wholeTbl>
      <a:tcTxStyle b="off" i="off">
        <a:font>
          <a:latin typeface="Euphemia"/>
          <a:ea typeface="Euphemia"/>
          <a:cs typeface="Euphemia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8E8"/>
          </a:solidFill>
        </a:fill>
      </a:tcStyle>
    </a:wholeTbl>
    <a:band1H>
      <a:tcTxStyle/>
      <a:tcStyle>
        <a:fill>
          <a:solidFill>
            <a:srgbClr val="CFCECD"/>
          </a:solidFill>
        </a:fill>
      </a:tcStyle>
    </a:band1H>
    <a:band2H>
      <a:tcTxStyle/>
    </a:band2H>
    <a:band1V>
      <a:tcTxStyle/>
      <a:tcStyle>
        <a:fill>
          <a:solidFill>
            <a:srgbClr val="CFCECD"/>
          </a:solidFill>
        </a:fill>
      </a:tcStyle>
    </a:band1V>
    <a:band2V>
      <a:tcTxStyle/>
    </a:band2V>
    <a:la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dk1"/>
          </a:solidFill>
        </a:fill>
      </a:tcStyle>
    </a:lastCol>
    <a:fir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dk1"/>
          </a:solidFill>
        </a:fill>
      </a:tcStyle>
    </a:firstCol>
    <a:la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dk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dk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11" Type="http://schemas.openxmlformats.org/officeDocument/2006/relationships/slide" Target="slides/slide5.xml"/><Relationship Id="rId22" Type="http://customschemas.google.com/relationships/presentationmetadata" Target="metadata"/><Relationship Id="rId10" Type="http://schemas.openxmlformats.org/officeDocument/2006/relationships/slide" Target="slides/slide4.xml"/><Relationship Id="rId21" Type="http://schemas.openxmlformats.org/officeDocument/2006/relationships/slide" Target="slides/slide15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118" name="Google Shape;11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9" name="Google Shape;249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5" name="Google Shape;255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4" name="Google Shape;264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8" name="Google Shape;308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7" name="Google Shape;317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3" name="Google Shape;323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4" name="Google Shape;324;p1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" name="Google Shape;222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8" name="Google Shape;228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 с рисунком" showMasterSp="0">
  <p:cSld name="Титульный слайд с рисунком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17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20" name="Google Shape;20;p17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" name="Google Shape;21;p17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2" name="Google Shape;22;p17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23" name="Google Shape;23;p17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" name="Google Shape;24;p17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5" name="Google Shape;25;p17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1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17"/>
          <p:cNvSpPr txBox="1"/>
          <p:nvPr>
            <p:ph type="ctrTitle"/>
          </p:nvPr>
        </p:nvSpPr>
        <p:spPr>
          <a:xfrm>
            <a:off x="1104900" y="2292094"/>
            <a:ext cx="573405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7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sp>
      <p:sp>
        <p:nvSpPr>
          <p:cNvPr id="29" name="Google Shape;29;p17"/>
          <p:cNvSpPr txBox="1"/>
          <p:nvPr>
            <p:ph idx="1" type="subTitle"/>
          </p:nvPr>
        </p:nvSpPr>
        <p:spPr>
          <a:xfrm>
            <a:off x="1104900" y="4511784"/>
            <a:ext cx="5734050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30" name="Google Shape;30;p17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26"/>
          <p:cNvSpPr txBox="1"/>
          <p:nvPr>
            <p:ph idx="1" type="body"/>
          </p:nvPr>
        </p:nvSpPr>
        <p:spPr>
          <a:xfrm>
            <a:off x="5641848" y="1600199"/>
            <a:ext cx="5445252" cy="4572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  <a:defRPr sz="2000"/>
            </a:lvl1pPr>
            <a:lvl2pPr indent="-3302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2pPr>
            <a:lvl3pPr indent="-3302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9pPr>
          </a:lstStyle>
          <a:p/>
        </p:txBody>
      </p:sp>
      <p:sp>
        <p:nvSpPr>
          <p:cNvPr id="96" name="Google Shape;96;p26"/>
          <p:cNvSpPr txBox="1"/>
          <p:nvPr>
            <p:ph idx="2" type="body"/>
          </p:nvPr>
        </p:nvSpPr>
        <p:spPr>
          <a:xfrm>
            <a:off x="1104900" y="1600200"/>
            <a:ext cx="4384548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7" name="Google Shape;97;p2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2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2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27"/>
          <p:cNvSpPr txBox="1"/>
          <p:nvPr>
            <p:ph idx="1" type="body"/>
          </p:nvPr>
        </p:nvSpPr>
        <p:spPr>
          <a:xfrm rot="5400000">
            <a:off x="3810000" y="-1104900"/>
            <a:ext cx="4572000" cy="99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3" name="Google Shape;103;p2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2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2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8"/>
          <p:cNvSpPr txBox="1"/>
          <p:nvPr>
            <p:ph type="title"/>
          </p:nvPr>
        </p:nvSpPr>
        <p:spPr>
          <a:xfrm rot="5400000">
            <a:off x="7323931" y="2413794"/>
            <a:ext cx="5811838" cy="17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28"/>
          <p:cNvSpPr txBox="1"/>
          <p:nvPr>
            <p:ph idx="1" type="body"/>
          </p:nvPr>
        </p:nvSpPr>
        <p:spPr>
          <a:xfrm rot="5400000">
            <a:off x="2248429" y="-778404"/>
            <a:ext cx="5811838" cy="80988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9" name="Google Shape;109;p2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2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2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12" name="Google Shape;112;p28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113" name="Google Shape;113;p28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4" name="Google Shape;114;p28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8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34" name="Google Shape;34;p1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9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4654671" y="1600199"/>
            <a:ext cx="6430912" cy="4572001"/>
          </a:xfrm>
          <a:prstGeom prst="rect">
            <a:avLst/>
          </a:prstGeom>
          <a:noFill/>
          <a:ln>
            <a:noFill/>
          </a:ln>
        </p:spPr>
      </p:sp>
      <p:sp>
        <p:nvSpPr>
          <p:cNvPr id="40" name="Google Shape;40;p19"/>
          <p:cNvSpPr txBox="1"/>
          <p:nvPr>
            <p:ph idx="1" type="body"/>
          </p:nvPr>
        </p:nvSpPr>
        <p:spPr>
          <a:xfrm>
            <a:off x="1104900" y="1600200"/>
            <a:ext cx="3396996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41" name="Google Shape;41;p1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0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20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20"/>
          <p:cNvSpPr txBox="1"/>
          <p:nvPr>
            <p:ph type="ctrTitle"/>
          </p:nvPr>
        </p:nvSpPr>
        <p:spPr>
          <a:xfrm>
            <a:off x="1104900" y="2292094"/>
            <a:ext cx="1009650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0"/>
          <p:cNvSpPr txBox="1"/>
          <p:nvPr>
            <p:ph idx="1" type="subTitle"/>
          </p:nvPr>
        </p:nvSpPr>
        <p:spPr>
          <a:xfrm>
            <a:off x="1104898" y="4511784"/>
            <a:ext cx="10096501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49" name="Google Shape;49;p2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2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52" name="Google Shape;52;p20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21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55" name="Google Shape;55;p21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56" name="Google Shape;56;p21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57" name="Google Shape;57;p21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58" name="Google Shape;58;p21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9" name="Google Shape;59;p21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60" name="Google Shape;60;p21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1" name="Google Shape;61;p21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</p:grpSp>
      <p:sp>
        <p:nvSpPr>
          <p:cNvPr id="62" name="Google Shape;62;p21"/>
          <p:cNvSpPr txBox="1"/>
          <p:nvPr>
            <p:ph type="title"/>
          </p:nvPr>
        </p:nvSpPr>
        <p:spPr>
          <a:xfrm>
            <a:off x="1104899" y="2971806"/>
            <a:ext cx="10071099" cy="1684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1"/>
          <p:cNvSpPr txBox="1"/>
          <p:nvPr>
            <p:ph idx="1" type="body"/>
          </p:nvPr>
        </p:nvSpPr>
        <p:spPr>
          <a:xfrm>
            <a:off x="1104899" y="4655956"/>
            <a:ext cx="10071099" cy="50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2000"/>
              <a:buNone/>
              <a:defRPr sz="2000">
                <a:solidFill>
                  <a:srgbClr val="96939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800"/>
              <a:buNone/>
              <a:defRPr sz="1800">
                <a:solidFill>
                  <a:srgbClr val="96939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9pPr>
          </a:lstStyle>
          <a:p/>
        </p:txBody>
      </p:sp>
      <p:sp>
        <p:nvSpPr>
          <p:cNvPr id="64" name="Google Shape;64;p2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2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67" name="Google Shape;67;p21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83188" cy="2971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типа объектов" type="twoObj">
  <p:cSld name="TWO_OBJECTS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2"/>
          <p:cNvSpPr txBox="1"/>
          <p:nvPr>
            <p:ph idx="1" type="body"/>
          </p:nvPr>
        </p:nvSpPr>
        <p:spPr>
          <a:xfrm>
            <a:off x="11049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9pPr>
          </a:lstStyle>
          <a:p/>
        </p:txBody>
      </p:sp>
      <p:sp>
        <p:nvSpPr>
          <p:cNvPr id="71" name="Google Shape;71;p22"/>
          <p:cNvSpPr txBox="1"/>
          <p:nvPr>
            <p:ph idx="2" type="body"/>
          </p:nvPr>
        </p:nvSpPr>
        <p:spPr>
          <a:xfrm>
            <a:off x="61722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2" name="Google Shape;72;p2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3"/>
          <p:cNvSpPr txBox="1"/>
          <p:nvPr>
            <p:ph idx="1" type="body"/>
          </p:nvPr>
        </p:nvSpPr>
        <p:spPr>
          <a:xfrm>
            <a:off x="110490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8" name="Google Shape;78;p23"/>
          <p:cNvSpPr txBox="1"/>
          <p:nvPr>
            <p:ph idx="2" type="body"/>
          </p:nvPr>
        </p:nvSpPr>
        <p:spPr>
          <a:xfrm>
            <a:off x="110490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9" name="Google Shape;79;p23"/>
          <p:cNvSpPr txBox="1"/>
          <p:nvPr>
            <p:ph idx="3" type="body"/>
          </p:nvPr>
        </p:nvSpPr>
        <p:spPr>
          <a:xfrm>
            <a:off x="616611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0" name="Google Shape;80;p23"/>
          <p:cNvSpPr txBox="1"/>
          <p:nvPr>
            <p:ph idx="4" type="body"/>
          </p:nvPr>
        </p:nvSpPr>
        <p:spPr>
          <a:xfrm>
            <a:off x="616611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1" name="Google Shape;81;p2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2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showMasterSp="0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2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6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5" name="Google Shape;15;p16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6" name="Google Shape;16;p16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7" name="Google Shape;17;p16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5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9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/>
          <p:nvPr>
            <p:ph type="ctrTitle"/>
          </p:nvPr>
        </p:nvSpPr>
        <p:spPr>
          <a:xfrm>
            <a:off x="1104900" y="2746373"/>
            <a:ext cx="5734050" cy="9964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b="1" lang="ru-RU" sz="3600" cap="none">
                <a:latin typeface="Cambria"/>
                <a:ea typeface="Cambria"/>
                <a:cs typeface="Cambria"/>
                <a:sym typeface="Cambria"/>
              </a:rPr>
              <a:t>Ступени общественного развития</a:t>
            </a:r>
            <a:endParaRPr b="1" sz="3600" cap="none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1" name="Google Shape;121;p1" title="Открытая книга на столе, размытые книги на заднем плане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pic>
      <p:sp>
        <p:nvSpPr>
          <p:cNvPr id="122" name="Google Shape;122;p1"/>
          <p:cNvSpPr txBox="1"/>
          <p:nvPr>
            <p:ph idx="1" type="subTitle"/>
          </p:nvPr>
        </p:nvSpPr>
        <p:spPr>
          <a:xfrm>
            <a:off x="1113778" y="3844674"/>
            <a:ext cx="5734050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Обществоведение (подготовительный курс)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1816672" y="741530"/>
            <a:ext cx="793807" cy="70788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13</a:t>
            </a:r>
            <a:endParaRPr b="1" sz="40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4" name="Google Shape;124;p1"/>
          <p:cNvSpPr txBox="1"/>
          <p:nvPr/>
        </p:nvSpPr>
        <p:spPr>
          <a:xfrm>
            <a:off x="6457950" y="5869803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5" name="Google Shape;125;p1"/>
          <p:cNvSpPr txBox="1"/>
          <p:nvPr/>
        </p:nvSpPr>
        <p:spPr>
          <a:xfrm>
            <a:off x="3144382" y="6449225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2024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https://stihi.ru/pics/2016/11/19/4060.jpg" id="126" name="Google Shape;126;p1"/>
          <p:cNvPicPr preferRelativeResize="0"/>
          <p:nvPr/>
        </p:nvPicPr>
        <p:blipFill rotWithShape="1">
          <a:blip r:embed="rId4">
            <a:alphaModFix/>
          </a:blip>
          <a:srcRect b="0" l="5680" r="5767" t="0"/>
          <a:stretch/>
        </p:blipFill>
        <p:spPr>
          <a:xfrm>
            <a:off x="6947140" y="1266688"/>
            <a:ext cx="5244860" cy="42965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Стадиальный подход</a:t>
            </a:r>
            <a:endParaRPr/>
          </a:p>
        </p:txBody>
      </p:sp>
      <p:graphicFrame>
        <p:nvGraphicFramePr>
          <p:cNvPr id="252" name="Google Shape;252;p10"/>
          <p:cNvGraphicFramePr/>
          <p:nvPr/>
        </p:nvGraphicFramePr>
        <p:xfrm>
          <a:off x="1104900" y="1370084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{36EE2944-BA75-4400-B52C-7E893FA2D016}</a:tableStyleId>
              </a:tblPr>
              <a:tblGrid>
                <a:gridCol w="2052375"/>
                <a:gridCol w="7928325"/>
              </a:tblGrid>
              <a:tr h="36130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Стадии развития общества (по У.Ростоу)</a:t>
                      </a:r>
                      <a:endParaRPr sz="20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959625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Традиционное общество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Замедленное развитие. Низкий уровень производительности труда. Пре- обладание сельского хозяйства в экономике. Иерархическая социальная структура. Власть принадлежит крупным земельным собственникам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833775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Переходное общество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Зарождение предпринимательства и капиталистических отношений. Формирование централизованных государств. Рост национального само- сознания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8365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Стадия взлёта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Промышленная революция. Начало индустриализации. Социально-эконо- мические и политические реформы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8365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Стадия зрелости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Технический прогресс Урбанизация. Окончание индустриализации. Повы- шение доли квалифицированного труда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833775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Эра высокого уровня массового потребления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Высокий уровень потребления товаров длительного пользования и услуг. Создание системы социального обеспечения. Становление «общества все- общего благосостояния»)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833775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«Поиск качества жизни» (добавле- на в 1971 г.)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Качественное улучшение жизненных условий человека. Расширение сфе- ры услуг в области медицины, досуга, путешествий и т.д.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1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Технологический подход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ÐÐ¾ÑÐµÐ¼Ñ Ð¿ÑÐ°Ð²Ð¸Ð» Ð­Ð»Ð²Ð¸Ð½Ð° Ð¢Ð¾ÑÑÐ»ÐµÑÐ° Ð´Ð»Ñ Ð½Ð°ÑÐ°Ð»Ð° XXI Ð²ÐµÐºÐ°" id="258" name="Google Shape;258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66673" y="1440611"/>
            <a:ext cx="3818909" cy="5298866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59" name="Google Shape;259;p11"/>
          <p:cNvSpPr txBox="1"/>
          <p:nvPr/>
        </p:nvSpPr>
        <p:spPr>
          <a:xfrm>
            <a:off x="5515511" y="6425481"/>
            <a:ext cx="1751162" cy="31399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Элвин Тоффлер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60" name="Google Shape;260;p11"/>
          <p:cNvSpPr txBox="1"/>
          <p:nvPr/>
        </p:nvSpPr>
        <p:spPr>
          <a:xfrm>
            <a:off x="1104901" y="1466250"/>
            <a:ext cx="6078028" cy="913410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Технологический подход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позволяет выделить разные типы общества в зависимости от </a:t>
            </a: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уровня развития тех- ники и технологий</a:t>
            </a:r>
            <a:endParaRPr b="1"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61" name="Google Shape;261;p11"/>
          <p:cNvSpPr txBox="1"/>
          <p:nvPr/>
        </p:nvSpPr>
        <p:spPr>
          <a:xfrm>
            <a:off x="1104900" y="2553421"/>
            <a:ext cx="6078029" cy="1483742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Американский социолог </a:t>
            </a: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Элвин Тоффлер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,</a:t>
            </a: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автор работы «Третья волна» (1980 г.), считал, что в развитии челове- чества можно выделить три стадии-«волны», непосред- ственно связанные с технико-технологическим разви- тием. Эти «волны» создают особые типы общества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1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Технологический подход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67" name="Google Shape;267;p12"/>
          <p:cNvGrpSpPr/>
          <p:nvPr/>
        </p:nvGrpSpPr>
        <p:grpSpPr>
          <a:xfrm>
            <a:off x="1835758" y="1435470"/>
            <a:ext cx="8632627" cy="5255140"/>
            <a:chOff x="44338" y="3486"/>
            <a:chExt cx="8632627" cy="5255140"/>
          </a:xfrm>
        </p:grpSpPr>
        <p:sp>
          <p:nvSpPr>
            <p:cNvPr id="268" name="Google Shape;268;p12"/>
            <p:cNvSpPr/>
            <p:nvPr/>
          </p:nvSpPr>
          <p:spPr>
            <a:xfrm>
              <a:off x="7311731" y="4280494"/>
              <a:ext cx="91440" cy="35770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9" name="Google Shape;269;p12"/>
            <p:cNvSpPr/>
            <p:nvPr/>
          </p:nvSpPr>
          <p:spPr>
            <a:xfrm>
              <a:off x="7311731" y="2637167"/>
              <a:ext cx="91440" cy="35770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0" name="Google Shape;270;p12"/>
            <p:cNvSpPr/>
            <p:nvPr/>
          </p:nvSpPr>
          <p:spPr>
            <a:xfrm>
              <a:off x="7311731" y="1427767"/>
              <a:ext cx="91440" cy="35770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1" name="Google Shape;271;p12"/>
            <p:cNvSpPr/>
            <p:nvPr/>
          </p:nvSpPr>
          <p:spPr>
            <a:xfrm>
              <a:off x="4360682" y="577976"/>
              <a:ext cx="2996769" cy="35770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2" name="Google Shape;272;p12"/>
            <p:cNvSpPr/>
            <p:nvPr/>
          </p:nvSpPr>
          <p:spPr>
            <a:xfrm>
              <a:off x="4314992" y="4278493"/>
              <a:ext cx="91440" cy="35770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3" name="Google Shape;273;p12"/>
            <p:cNvSpPr/>
            <p:nvPr/>
          </p:nvSpPr>
          <p:spPr>
            <a:xfrm>
              <a:off x="4314992" y="2637167"/>
              <a:ext cx="91440" cy="35770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4" name="Google Shape;274;p12"/>
            <p:cNvSpPr/>
            <p:nvPr/>
          </p:nvSpPr>
          <p:spPr>
            <a:xfrm>
              <a:off x="4314992" y="1427767"/>
              <a:ext cx="91440" cy="35770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5" name="Google Shape;275;p12"/>
            <p:cNvSpPr/>
            <p:nvPr/>
          </p:nvSpPr>
          <p:spPr>
            <a:xfrm>
              <a:off x="4314962" y="577976"/>
              <a:ext cx="91440" cy="35770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60000"/>
                  </a:lnTo>
                  <a:lnTo>
                    <a:pt x="60038" y="60000"/>
                  </a:lnTo>
                  <a:lnTo>
                    <a:pt x="60038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6" name="Google Shape;276;p12"/>
            <p:cNvSpPr/>
            <p:nvPr/>
          </p:nvSpPr>
          <p:spPr>
            <a:xfrm>
              <a:off x="1318193" y="4278493"/>
              <a:ext cx="91440" cy="35770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7" name="Google Shape;277;p12"/>
            <p:cNvSpPr/>
            <p:nvPr/>
          </p:nvSpPr>
          <p:spPr>
            <a:xfrm>
              <a:off x="1318193" y="2637167"/>
              <a:ext cx="91440" cy="35770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8" name="Google Shape;278;p12"/>
            <p:cNvSpPr/>
            <p:nvPr/>
          </p:nvSpPr>
          <p:spPr>
            <a:xfrm>
              <a:off x="1318193" y="1427767"/>
              <a:ext cx="91440" cy="35770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9" name="Google Shape;279;p12"/>
            <p:cNvSpPr/>
            <p:nvPr/>
          </p:nvSpPr>
          <p:spPr>
            <a:xfrm>
              <a:off x="1363913" y="577976"/>
              <a:ext cx="2996769" cy="35770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0" name="Google Shape;280;p12"/>
            <p:cNvSpPr/>
            <p:nvPr/>
          </p:nvSpPr>
          <p:spPr>
            <a:xfrm>
              <a:off x="1989117" y="3486"/>
              <a:ext cx="4743129" cy="57449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" name="Google Shape;281;p12"/>
            <p:cNvSpPr txBox="1"/>
            <p:nvPr/>
          </p:nvSpPr>
          <p:spPr>
            <a:xfrm>
              <a:off x="1989117" y="3486"/>
              <a:ext cx="4743129" cy="57449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Теория «третьей волны» Э.Тоффлера</a:t>
              </a:r>
              <a:endParaRPr b="0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2" name="Google Shape;282;p12"/>
            <p:cNvSpPr/>
            <p:nvPr/>
          </p:nvSpPr>
          <p:spPr>
            <a:xfrm>
              <a:off x="47422" y="935686"/>
              <a:ext cx="2632982" cy="49208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" name="Google Shape;283;p12"/>
            <p:cNvSpPr txBox="1"/>
            <p:nvPr/>
          </p:nvSpPr>
          <p:spPr>
            <a:xfrm>
              <a:off x="47422" y="935686"/>
              <a:ext cx="2632982" cy="49208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Первая волна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4" name="Google Shape;284;p12"/>
            <p:cNvSpPr/>
            <p:nvPr/>
          </p:nvSpPr>
          <p:spPr>
            <a:xfrm>
              <a:off x="46459" y="1785477"/>
              <a:ext cx="2634907" cy="85168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" name="Google Shape;285;p12"/>
            <p:cNvSpPr txBox="1"/>
            <p:nvPr/>
          </p:nvSpPr>
          <p:spPr>
            <a:xfrm>
              <a:off x="46459" y="1785477"/>
              <a:ext cx="2634907" cy="85168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связана с аграрной революцией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6" name="Google Shape;286;p12"/>
            <p:cNvSpPr/>
            <p:nvPr/>
          </p:nvSpPr>
          <p:spPr>
            <a:xfrm>
              <a:off x="44705" y="2994877"/>
              <a:ext cx="2638416" cy="128361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" name="Google Shape;287;p12"/>
            <p:cNvSpPr txBox="1"/>
            <p:nvPr/>
          </p:nvSpPr>
          <p:spPr>
            <a:xfrm>
              <a:off x="44705" y="2994877"/>
              <a:ext cx="2638416" cy="128361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 смену обществу охот- ников и собирателей пришло общество зем- ледельцев и скотоводов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8" name="Google Shape;288;p12"/>
            <p:cNvSpPr/>
            <p:nvPr/>
          </p:nvSpPr>
          <p:spPr>
            <a:xfrm>
              <a:off x="44338" y="4636202"/>
              <a:ext cx="2639148" cy="62042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" name="Google Shape;289;p12"/>
            <p:cNvSpPr txBox="1"/>
            <p:nvPr/>
          </p:nvSpPr>
          <p:spPr>
            <a:xfrm>
              <a:off x="44338" y="4636202"/>
              <a:ext cx="2639148" cy="62042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волна практически исчерпала свою силу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0" name="Google Shape;290;p12"/>
            <p:cNvSpPr/>
            <p:nvPr/>
          </p:nvSpPr>
          <p:spPr>
            <a:xfrm>
              <a:off x="3043965" y="935686"/>
              <a:ext cx="2633493" cy="49208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" name="Google Shape;291;p12"/>
            <p:cNvSpPr txBox="1"/>
            <p:nvPr/>
          </p:nvSpPr>
          <p:spPr>
            <a:xfrm>
              <a:off x="3043965" y="935686"/>
              <a:ext cx="2633493" cy="49208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Вторая волна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2" name="Google Shape;292;p12"/>
            <p:cNvSpPr/>
            <p:nvPr/>
          </p:nvSpPr>
          <p:spPr>
            <a:xfrm>
              <a:off x="3043258" y="1785477"/>
              <a:ext cx="2634907" cy="85168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" name="Google Shape;293;p12"/>
            <p:cNvSpPr txBox="1"/>
            <p:nvPr/>
          </p:nvSpPr>
          <p:spPr>
            <a:xfrm>
              <a:off x="3043258" y="1785477"/>
              <a:ext cx="2634907" cy="85168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связана с промышленной революцией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4" name="Google Shape;294;p12"/>
            <p:cNvSpPr/>
            <p:nvPr/>
          </p:nvSpPr>
          <p:spPr>
            <a:xfrm>
              <a:off x="3041504" y="2994877"/>
              <a:ext cx="2638416" cy="128361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" name="Google Shape;295;p12"/>
            <p:cNvSpPr txBox="1"/>
            <p:nvPr/>
          </p:nvSpPr>
          <p:spPr>
            <a:xfrm>
              <a:off x="3041504" y="2994877"/>
              <a:ext cx="2638416" cy="128361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переход от ручного тру- да к машинному произ- водству; формирование индустриального об- щества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6" name="Google Shape;296;p12"/>
            <p:cNvSpPr/>
            <p:nvPr/>
          </p:nvSpPr>
          <p:spPr>
            <a:xfrm>
              <a:off x="3041197" y="4636202"/>
              <a:ext cx="2639029" cy="62042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" name="Google Shape;297;p12"/>
            <p:cNvSpPr txBox="1"/>
            <p:nvPr/>
          </p:nvSpPr>
          <p:spPr>
            <a:xfrm>
              <a:off x="3041197" y="4636202"/>
              <a:ext cx="2639029" cy="62042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волна начала откатываться назад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8" name="Google Shape;298;p12"/>
            <p:cNvSpPr/>
            <p:nvPr/>
          </p:nvSpPr>
          <p:spPr>
            <a:xfrm>
              <a:off x="6040960" y="935686"/>
              <a:ext cx="2632982" cy="49208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" name="Google Shape;299;p12"/>
            <p:cNvSpPr txBox="1"/>
            <p:nvPr/>
          </p:nvSpPr>
          <p:spPr>
            <a:xfrm>
              <a:off x="6040960" y="935686"/>
              <a:ext cx="2632982" cy="49208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Третья волна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0" name="Google Shape;300;p12"/>
            <p:cNvSpPr/>
            <p:nvPr/>
          </p:nvSpPr>
          <p:spPr>
            <a:xfrm>
              <a:off x="6039997" y="1785477"/>
              <a:ext cx="2634907" cy="85168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" name="Google Shape;301;p12"/>
            <p:cNvSpPr txBox="1"/>
            <p:nvPr/>
          </p:nvSpPr>
          <p:spPr>
            <a:xfrm>
              <a:off x="6039997" y="1785477"/>
              <a:ext cx="2634907" cy="85168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связана с научно-технической революцией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2" name="Google Shape;302;p12"/>
            <p:cNvSpPr/>
            <p:nvPr/>
          </p:nvSpPr>
          <p:spPr>
            <a:xfrm>
              <a:off x="6038243" y="2994877"/>
              <a:ext cx="2638416" cy="128561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" name="Google Shape;303;p12"/>
            <p:cNvSpPr txBox="1"/>
            <p:nvPr/>
          </p:nvSpPr>
          <p:spPr>
            <a:xfrm>
              <a:off x="6038243" y="2994877"/>
              <a:ext cx="2638416" cy="128561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становление постиндустриального общества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4" name="Google Shape;304;p12"/>
            <p:cNvSpPr/>
            <p:nvPr/>
          </p:nvSpPr>
          <p:spPr>
            <a:xfrm>
              <a:off x="6037936" y="4638204"/>
              <a:ext cx="2639029" cy="62042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" name="Google Shape;305;p12"/>
            <p:cNvSpPr txBox="1"/>
            <p:nvPr/>
          </p:nvSpPr>
          <p:spPr>
            <a:xfrm>
              <a:off x="6037936" y="4638204"/>
              <a:ext cx="2639029" cy="62042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волна ускоряет свой разбег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1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Технологический подход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311" name="Google Shape;311;p13"/>
          <p:cNvGraphicFramePr/>
          <p:nvPr/>
        </p:nvGraphicFramePr>
        <p:xfrm>
          <a:off x="1104900" y="1382528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{36EE2944-BA75-4400-B52C-7E893FA2D016}</a:tableStyleId>
              </a:tblPr>
              <a:tblGrid>
                <a:gridCol w="2043750"/>
                <a:gridCol w="7936950"/>
              </a:tblGrid>
              <a:tr h="3565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«Три волны» развития общества</a:t>
                      </a:r>
                      <a:endParaRPr sz="20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052425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Доиндустриаль- ное (традицион- ное) общество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Господство сельского хозяйства. Сословное общество. Большая роль в жизни церкви, собственников земли, армии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622825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Индустриальное общество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Преобладание промышленного производства. Рост городов и городского населения. Значительная роль науки и научных открытий. Развитие то- варно-денежных отношений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15595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Постиндустриаль-ное общество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Главный фактор производства – научно-технический прогресс и инфор- мационные технологии. Значительная роль в жизни знаний. Преоблада- ние в экономике сферы услуг. Сокращение числа работников, занятый в материальном производстве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pic>
        <p:nvPicPr>
          <p:cNvPr descr="ÐÐ°Ð½Ð¸ÑÐ» ÐÐµÐ»Ð» | ÐÐ¸Ð±ÑÑÑÐµÐº" id="312" name="Google Shape;312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838758" y="5011947"/>
            <a:ext cx="1246824" cy="1801768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313" name="Google Shape;313;p13"/>
          <p:cNvSpPr txBox="1"/>
          <p:nvPr/>
        </p:nvSpPr>
        <p:spPr>
          <a:xfrm>
            <a:off x="8101973" y="6499719"/>
            <a:ext cx="1751162" cy="31399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Дэниэл Белл</a:t>
            </a:r>
            <a:endParaRPr/>
          </a:p>
        </p:txBody>
      </p:sp>
      <p:sp>
        <p:nvSpPr>
          <p:cNvPr id="314" name="Google Shape;314;p13"/>
          <p:cNvSpPr txBox="1"/>
          <p:nvPr/>
        </p:nvSpPr>
        <p:spPr>
          <a:xfrm>
            <a:off x="1104901" y="5115967"/>
            <a:ext cx="8591190" cy="913897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Термин </a:t>
            </a: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«постиндустриальное общество»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получил широкое распространение в результате появления научных работ американского социолога </a:t>
            </a: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Дэниэла Бел- ла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, в частности, книги «Грядущее постиндустриальное общество» (1973 г.)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1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Технологический подход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320" name="Google Shape;320;p14"/>
          <p:cNvGraphicFramePr/>
          <p:nvPr/>
        </p:nvGraphicFramePr>
        <p:xfrm>
          <a:off x="1104900" y="1332747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{36EE2944-BA75-4400-B52C-7E893FA2D016}</a:tableStyleId>
              </a:tblPr>
              <a:tblGrid>
                <a:gridCol w="2121375"/>
                <a:gridCol w="2569725"/>
                <a:gridCol w="2480700"/>
                <a:gridCol w="2808875"/>
              </a:tblGrid>
              <a:tr h="380575">
                <a:tc gridSpan="4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«Три волны» в развитии общества</a:t>
                      </a:r>
                      <a:endParaRPr sz="20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hMerge="1"/>
              </a:tr>
              <a:tr h="6147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Доиндустриальная волна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Индустриальная волна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Постиндустриальная волна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878275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Технологии, лежа- щие в основе «волны»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Примитивные техно- логии (ручной труд)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Машинное производ- ство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Наукоёмкие технологии, компьютеризация про- изводства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614775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Основная отрасль экономики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Сельское хозяйство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Промышленность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Сфера услуг и производ- ство информации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405225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Социальная структура общест- ва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Строгая иерархия об- щества с низкой со- циальной мобиль- ностью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Общество с высоким уровнем горизон- тальной и вертикаль- ной социальной мо- бильности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Профессиональное деле- ние, рост среднего клас- са, развитие гражданско- го общества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614775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Главная ценность общества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Традиции, религия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Города, техника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Наука, образование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14775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Хронологические рамки периода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От возникновения че- ловечества до XIX в.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XIX в.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XX-XXI вв.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1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Литература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27" name="Google Shape;327;p15"/>
          <p:cNvSpPr txBox="1"/>
          <p:nvPr>
            <p:ph idx="1" type="body"/>
          </p:nvPr>
        </p:nvSpPr>
        <p:spPr>
          <a:xfrm>
            <a:off x="1104900" y="1683945"/>
            <a:ext cx="6011126" cy="10502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Чуприс О.И. и др. Обществоведение: Учебное пособие для 11 класса. – Минск: Адукацыя і выхаванне, 2021, §2.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328" name="Google Shape;328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82301" y="1683945"/>
            <a:ext cx="3803281" cy="4889933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Программа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3" name="Google Shape;133;p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Основные подходы к рассмотрению истории общества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Формационный подход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Стадиальный подход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Технологический подход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Cambria"/>
              <a:buNone/>
            </a:pPr>
            <a:r>
              <a:rPr lang="ru-RU" sz="3700">
                <a:latin typeface="Cambria"/>
                <a:ea typeface="Cambria"/>
                <a:cs typeface="Cambria"/>
                <a:sym typeface="Cambria"/>
              </a:rPr>
              <a:t>Основные подходы к рассмотрению истории общества</a:t>
            </a:r>
            <a:endParaRPr/>
          </a:p>
        </p:txBody>
      </p:sp>
      <p:grpSp>
        <p:nvGrpSpPr>
          <p:cNvPr id="139" name="Google Shape;139;p3"/>
          <p:cNvGrpSpPr/>
          <p:nvPr/>
        </p:nvGrpSpPr>
        <p:grpSpPr>
          <a:xfrm>
            <a:off x="2218885" y="1400021"/>
            <a:ext cx="7745603" cy="5239297"/>
            <a:chOff x="427465" y="3021"/>
            <a:chExt cx="7745603" cy="5239297"/>
          </a:xfrm>
        </p:grpSpPr>
        <p:sp>
          <p:nvSpPr>
            <p:cNvPr id="140" name="Google Shape;140;p3"/>
            <p:cNvSpPr/>
            <p:nvPr/>
          </p:nvSpPr>
          <p:spPr>
            <a:xfrm>
              <a:off x="5350084" y="999085"/>
              <a:ext cx="1516079" cy="41834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1" name="Google Shape;141;p3"/>
            <p:cNvSpPr/>
            <p:nvPr/>
          </p:nvSpPr>
          <p:spPr>
            <a:xfrm>
              <a:off x="6198760" y="3827907"/>
              <a:ext cx="91440" cy="41834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2" name="Google Shape;142;p3"/>
            <p:cNvSpPr/>
            <p:nvPr/>
          </p:nvSpPr>
          <p:spPr>
            <a:xfrm>
              <a:off x="3834004" y="2413496"/>
              <a:ext cx="2410475" cy="41834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3" name="Google Shape;143;p3"/>
            <p:cNvSpPr/>
            <p:nvPr/>
          </p:nvSpPr>
          <p:spPr>
            <a:xfrm>
              <a:off x="3788284" y="3827907"/>
              <a:ext cx="91440" cy="41834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4" name="Google Shape;144;p3"/>
            <p:cNvSpPr/>
            <p:nvPr/>
          </p:nvSpPr>
          <p:spPr>
            <a:xfrm>
              <a:off x="3788284" y="2413496"/>
              <a:ext cx="91440" cy="41834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5" name="Google Shape;145;p3"/>
            <p:cNvSpPr/>
            <p:nvPr/>
          </p:nvSpPr>
          <p:spPr>
            <a:xfrm>
              <a:off x="1377809" y="3827907"/>
              <a:ext cx="91440" cy="41834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6" name="Google Shape;146;p3"/>
            <p:cNvSpPr/>
            <p:nvPr/>
          </p:nvSpPr>
          <p:spPr>
            <a:xfrm>
              <a:off x="1423529" y="2413496"/>
              <a:ext cx="2410475" cy="41834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7" name="Google Shape;147;p3"/>
            <p:cNvSpPr/>
            <p:nvPr/>
          </p:nvSpPr>
          <p:spPr>
            <a:xfrm>
              <a:off x="3834004" y="999085"/>
              <a:ext cx="1516079" cy="41834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8" name="Google Shape;148;p3"/>
            <p:cNvSpPr/>
            <p:nvPr/>
          </p:nvSpPr>
          <p:spPr>
            <a:xfrm>
              <a:off x="3738801" y="3021"/>
              <a:ext cx="3222566" cy="99606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" name="Google Shape;149;p3"/>
            <p:cNvSpPr txBox="1"/>
            <p:nvPr/>
          </p:nvSpPr>
          <p:spPr>
            <a:xfrm>
              <a:off x="3738801" y="3021"/>
              <a:ext cx="3222566" cy="9960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Основные подходы к рассмотрению истории общества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0" name="Google Shape;150;p3"/>
            <p:cNvSpPr/>
            <p:nvPr/>
          </p:nvSpPr>
          <p:spPr>
            <a:xfrm>
              <a:off x="2527098" y="1417432"/>
              <a:ext cx="2613811" cy="99606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" name="Google Shape;151;p3"/>
            <p:cNvSpPr txBox="1"/>
            <p:nvPr/>
          </p:nvSpPr>
          <p:spPr>
            <a:xfrm>
              <a:off x="2527098" y="1417432"/>
              <a:ext cx="2613811" cy="9960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линейные подходы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2" name="Google Shape;152;p3"/>
            <p:cNvSpPr/>
            <p:nvPr/>
          </p:nvSpPr>
          <p:spPr>
            <a:xfrm>
              <a:off x="427465" y="2831843"/>
              <a:ext cx="1992128" cy="99606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" name="Google Shape;153;p3"/>
            <p:cNvSpPr txBox="1"/>
            <p:nvPr/>
          </p:nvSpPr>
          <p:spPr>
            <a:xfrm>
              <a:off x="427465" y="2831843"/>
              <a:ext cx="1992128" cy="9960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формационный подход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4" name="Google Shape;154;p3"/>
            <p:cNvSpPr/>
            <p:nvPr/>
          </p:nvSpPr>
          <p:spPr>
            <a:xfrm>
              <a:off x="427465" y="4246254"/>
              <a:ext cx="1992128" cy="99606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" name="Google Shape;155;p3"/>
            <p:cNvSpPr txBox="1"/>
            <p:nvPr/>
          </p:nvSpPr>
          <p:spPr>
            <a:xfrm>
              <a:off x="427465" y="4246254"/>
              <a:ext cx="1992128" cy="9960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6" name="Google Shape;156;p3"/>
            <p:cNvSpPr/>
            <p:nvPr/>
          </p:nvSpPr>
          <p:spPr>
            <a:xfrm>
              <a:off x="2837940" y="2831843"/>
              <a:ext cx="1992128" cy="99606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3"/>
            <p:cNvSpPr txBox="1"/>
            <p:nvPr/>
          </p:nvSpPr>
          <p:spPr>
            <a:xfrm>
              <a:off x="2837940" y="2831843"/>
              <a:ext cx="1992128" cy="9960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стадиальный подход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8" name="Google Shape;158;p3"/>
            <p:cNvSpPr/>
            <p:nvPr/>
          </p:nvSpPr>
          <p:spPr>
            <a:xfrm>
              <a:off x="2837940" y="4246254"/>
              <a:ext cx="1992128" cy="99606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p3"/>
            <p:cNvSpPr txBox="1"/>
            <p:nvPr/>
          </p:nvSpPr>
          <p:spPr>
            <a:xfrm>
              <a:off x="2837940" y="4246254"/>
              <a:ext cx="1992128" cy="9960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0" name="Google Shape;160;p3"/>
            <p:cNvSpPr/>
            <p:nvPr/>
          </p:nvSpPr>
          <p:spPr>
            <a:xfrm>
              <a:off x="5248415" y="2831843"/>
              <a:ext cx="1992128" cy="99606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" name="Google Shape;161;p3"/>
            <p:cNvSpPr txBox="1"/>
            <p:nvPr/>
          </p:nvSpPr>
          <p:spPr>
            <a:xfrm>
              <a:off x="5248415" y="2831843"/>
              <a:ext cx="1992128" cy="9960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технологический подход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2" name="Google Shape;162;p3"/>
            <p:cNvSpPr/>
            <p:nvPr/>
          </p:nvSpPr>
          <p:spPr>
            <a:xfrm>
              <a:off x="5248415" y="4246254"/>
              <a:ext cx="1992128" cy="99606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" name="Google Shape;163;p3"/>
            <p:cNvSpPr txBox="1"/>
            <p:nvPr/>
          </p:nvSpPr>
          <p:spPr>
            <a:xfrm>
              <a:off x="5248415" y="4246254"/>
              <a:ext cx="1992128" cy="9960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4" name="Google Shape;164;p3"/>
            <p:cNvSpPr/>
            <p:nvPr/>
          </p:nvSpPr>
          <p:spPr>
            <a:xfrm>
              <a:off x="5559257" y="1417432"/>
              <a:ext cx="2613811" cy="99606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" name="Google Shape;165;p3"/>
            <p:cNvSpPr txBox="1"/>
            <p:nvPr/>
          </p:nvSpPr>
          <p:spPr>
            <a:xfrm>
              <a:off x="5559257" y="1417432"/>
              <a:ext cx="2613811" cy="9960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цивилизационный подход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66" name="Google Shape;166;p3"/>
          <p:cNvGrpSpPr/>
          <p:nvPr/>
        </p:nvGrpSpPr>
        <p:grpSpPr>
          <a:xfrm>
            <a:off x="2218713" y="5646275"/>
            <a:ext cx="6810268" cy="1038609"/>
            <a:chOff x="427465" y="4246253"/>
            <a:chExt cx="1992128" cy="1038609"/>
          </a:xfrm>
        </p:grpSpPr>
        <p:sp>
          <p:nvSpPr>
            <p:cNvPr id="167" name="Google Shape;167;p3"/>
            <p:cNvSpPr/>
            <p:nvPr/>
          </p:nvSpPr>
          <p:spPr>
            <a:xfrm>
              <a:off x="427465" y="4246254"/>
              <a:ext cx="1992128" cy="99606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" name="Google Shape;168;p3"/>
            <p:cNvSpPr txBox="1"/>
            <p:nvPr/>
          </p:nvSpPr>
          <p:spPr>
            <a:xfrm>
              <a:off x="427465" y="4246253"/>
              <a:ext cx="1992128" cy="103860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история делится на определённые стадии (ступени, этапы) в зависимости от уровня развития производительных сил, техники, технологий, экономики</a:t>
              </a:r>
              <a:endParaRPr/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Cambria"/>
              <a:buNone/>
            </a:pPr>
            <a:r>
              <a:rPr lang="ru-RU" sz="3700">
                <a:latin typeface="Cambria"/>
                <a:ea typeface="Cambria"/>
                <a:cs typeface="Cambria"/>
                <a:sym typeface="Cambria"/>
              </a:rPr>
              <a:t>Основные подходы к рассмотрению истории общества</a:t>
            </a:r>
            <a:endParaRPr/>
          </a:p>
        </p:txBody>
      </p:sp>
      <p:graphicFrame>
        <p:nvGraphicFramePr>
          <p:cNvPr id="174" name="Google Shape;174;p4"/>
          <p:cNvGraphicFramePr/>
          <p:nvPr/>
        </p:nvGraphicFramePr>
        <p:xfrm>
          <a:off x="1104897" y="1475117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{36EE2944-BA75-4400-B52C-7E893FA2D016}</a:tableStyleId>
              </a:tblPr>
              <a:tblGrid>
                <a:gridCol w="4990350"/>
                <a:gridCol w="4990350"/>
              </a:tblGrid>
              <a:tr h="5871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Линейные подходы к рассмотрению истории общества</a:t>
                      </a:r>
                      <a:endParaRPr sz="20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495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Достоинства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9D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Недостатки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9D6"/>
                    </a:solidFill>
                  </a:tcPr>
                </a:tc>
              </a:tr>
              <a:tr h="134710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Предоставляют возможность увидеть общие закономерности в историческом развитии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Многие процессы рассматриваются упрощён- но (в первую очередь те, которые касаются духовной жизни общества, развития куль- туры)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35495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Предоставляют возможность показать исто- рию человеческого общества как единый процесс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Мало внимания уделяется своеобразию раз- вития различных обществ и народов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35495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Предлагают общую периодизацию истории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vMerge="1"/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Cambria"/>
              <a:buNone/>
            </a:pPr>
            <a:r>
              <a:rPr lang="ru-RU" sz="3700">
                <a:latin typeface="Cambria"/>
                <a:ea typeface="Cambria"/>
                <a:cs typeface="Cambria"/>
                <a:sym typeface="Cambria"/>
              </a:rPr>
              <a:t>Основные подходы к рассмотрению истории общества</a:t>
            </a:r>
            <a:endParaRPr/>
          </a:p>
        </p:txBody>
      </p:sp>
      <p:grpSp>
        <p:nvGrpSpPr>
          <p:cNvPr id="180" name="Google Shape;180;p5"/>
          <p:cNvGrpSpPr/>
          <p:nvPr/>
        </p:nvGrpSpPr>
        <p:grpSpPr>
          <a:xfrm>
            <a:off x="2510353" y="1400021"/>
            <a:ext cx="7162667" cy="5239297"/>
            <a:chOff x="718933" y="3021"/>
            <a:chExt cx="7162667" cy="5239297"/>
          </a:xfrm>
        </p:grpSpPr>
        <p:sp>
          <p:nvSpPr>
            <p:cNvPr id="181" name="Google Shape;181;p5"/>
            <p:cNvSpPr/>
            <p:nvPr/>
          </p:nvSpPr>
          <p:spPr>
            <a:xfrm>
              <a:off x="6528716" y="3827907"/>
              <a:ext cx="91440" cy="41834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2" name="Google Shape;182;p5"/>
            <p:cNvSpPr/>
            <p:nvPr/>
          </p:nvSpPr>
          <p:spPr>
            <a:xfrm>
              <a:off x="5057998" y="2413496"/>
              <a:ext cx="1516437" cy="41834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3" name="Google Shape;183;p5"/>
            <p:cNvSpPr/>
            <p:nvPr/>
          </p:nvSpPr>
          <p:spPr>
            <a:xfrm>
              <a:off x="3495840" y="3827907"/>
              <a:ext cx="91440" cy="41834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4" name="Google Shape;184;p5"/>
            <p:cNvSpPr/>
            <p:nvPr/>
          </p:nvSpPr>
          <p:spPr>
            <a:xfrm>
              <a:off x="3541560" y="2413496"/>
              <a:ext cx="1516437" cy="41834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5" name="Google Shape;185;p5"/>
            <p:cNvSpPr/>
            <p:nvPr/>
          </p:nvSpPr>
          <p:spPr>
            <a:xfrm>
              <a:off x="3541919" y="999085"/>
              <a:ext cx="1516079" cy="41834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6" name="Google Shape;186;p5"/>
            <p:cNvSpPr/>
            <p:nvPr/>
          </p:nvSpPr>
          <p:spPr>
            <a:xfrm>
              <a:off x="2025839" y="999085"/>
              <a:ext cx="1516079" cy="41834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7" name="Google Shape;187;p5"/>
            <p:cNvSpPr/>
            <p:nvPr/>
          </p:nvSpPr>
          <p:spPr>
            <a:xfrm>
              <a:off x="1930635" y="3021"/>
              <a:ext cx="3222566" cy="99606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" name="Google Shape;188;p5"/>
            <p:cNvSpPr txBox="1"/>
            <p:nvPr/>
          </p:nvSpPr>
          <p:spPr>
            <a:xfrm>
              <a:off x="1930635" y="3021"/>
              <a:ext cx="3222566" cy="9960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Основные подходы к рассмотрению истории общества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9" name="Google Shape;189;p5"/>
            <p:cNvSpPr/>
            <p:nvPr/>
          </p:nvSpPr>
          <p:spPr>
            <a:xfrm>
              <a:off x="718933" y="1417432"/>
              <a:ext cx="2613811" cy="99606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" name="Google Shape;190;p5"/>
            <p:cNvSpPr txBox="1"/>
            <p:nvPr/>
          </p:nvSpPr>
          <p:spPr>
            <a:xfrm>
              <a:off x="718933" y="1417432"/>
              <a:ext cx="2613811" cy="9960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линейные подходы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1" name="Google Shape;191;p5"/>
            <p:cNvSpPr/>
            <p:nvPr/>
          </p:nvSpPr>
          <p:spPr>
            <a:xfrm>
              <a:off x="3751092" y="1417432"/>
              <a:ext cx="2613811" cy="99606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" name="Google Shape;192;p5"/>
            <p:cNvSpPr txBox="1"/>
            <p:nvPr/>
          </p:nvSpPr>
          <p:spPr>
            <a:xfrm>
              <a:off x="3751092" y="1417432"/>
              <a:ext cx="2613811" cy="9960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цивилизационный подход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3" name="Google Shape;193;p5"/>
            <p:cNvSpPr/>
            <p:nvPr/>
          </p:nvSpPr>
          <p:spPr>
            <a:xfrm>
              <a:off x="2234764" y="2831843"/>
              <a:ext cx="2613592" cy="99606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" name="Google Shape;194;p5"/>
            <p:cNvSpPr txBox="1"/>
            <p:nvPr/>
          </p:nvSpPr>
          <p:spPr>
            <a:xfrm>
              <a:off x="2234764" y="2831843"/>
              <a:ext cx="2613592" cy="9960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цивилизация – это определённая ступень в развитии общества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5" name="Google Shape;195;p5"/>
            <p:cNvSpPr/>
            <p:nvPr/>
          </p:nvSpPr>
          <p:spPr>
            <a:xfrm>
              <a:off x="2234196" y="4246254"/>
              <a:ext cx="2614728" cy="99606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" name="Google Shape;196;p5"/>
            <p:cNvSpPr txBox="1"/>
            <p:nvPr/>
          </p:nvSpPr>
          <p:spPr>
            <a:xfrm>
              <a:off x="2234196" y="4246254"/>
              <a:ext cx="2614728" cy="9960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7" name="Google Shape;197;p5"/>
            <p:cNvSpPr/>
            <p:nvPr/>
          </p:nvSpPr>
          <p:spPr>
            <a:xfrm>
              <a:off x="5267640" y="2831843"/>
              <a:ext cx="2613592" cy="99606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" name="Google Shape;198;p5"/>
            <p:cNvSpPr txBox="1"/>
            <p:nvPr/>
          </p:nvSpPr>
          <p:spPr>
            <a:xfrm>
              <a:off x="5267640" y="2831843"/>
              <a:ext cx="2613592" cy="9960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цивилизация – это общность людей, объединённых рядом признаков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9" name="Google Shape;199;p5"/>
            <p:cNvSpPr/>
            <p:nvPr/>
          </p:nvSpPr>
          <p:spPr>
            <a:xfrm>
              <a:off x="5267271" y="4246254"/>
              <a:ext cx="2614329" cy="99606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" name="Google Shape;200;p5"/>
            <p:cNvSpPr txBox="1"/>
            <p:nvPr/>
          </p:nvSpPr>
          <p:spPr>
            <a:xfrm>
              <a:off x="5267271" y="4246254"/>
              <a:ext cx="2614329" cy="9960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01" name="Google Shape;201;p5"/>
          <p:cNvGrpSpPr/>
          <p:nvPr/>
        </p:nvGrpSpPr>
        <p:grpSpPr>
          <a:xfrm>
            <a:off x="4012259" y="5646275"/>
            <a:ext cx="5680956" cy="1047487"/>
            <a:chOff x="2234196" y="4246254"/>
            <a:chExt cx="2614728" cy="996064"/>
          </a:xfrm>
        </p:grpSpPr>
        <p:sp>
          <p:nvSpPr>
            <p:cNvPr id="202" name="Google Shape;202;p5"/>
            <p:cNvSpPr/>
            <p:nvPr/>
          </p:nvSpPr>
          <p:spPr>
            <a:xfrm>
              <a:off x="2234196" y="4246254"/>
              <a:ext cx="2614728" cy="99606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" name="Google Shape;203;p5"/>
            <p:cNvSpPr txBox="1"/>
            <p:nvPr/>
          </p:nvSpPr>
          <p:spPr>
            <a:xfrm>
              <a:off x="2234196" y="4246254"/>
              <a:ext cx="2614728" cy="99606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основе лежит идея уникальности социальных циви- лизаций, своеобразия путей, пройденных отдельны- ми народами (или локальными цивилизациями)</a:t>
              </a:r>
              <a:endParaRPr/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Формационный подход</a:t>
            </a:r>
            <a:endParaRPr/>
          </a:p>
        </p:txBody>
      </p:sp>
      <p:pic>
        <p:nvPicPr>
          <p:cNvPr descr="https://upload.wikimedia.org/wikipedia/commons/7/7d/Marx_color.jpg" id="209" name="Google Shape;209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9492" y="1449238"/>
            <a:ext cx="4096090" cy="5259178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10" name="Google Shape;210;p6"/>
          <p:cNvSpPr txBox="1"/>
          <p:nvPr/>
        </p:nvSpPr>
        <p:spPr>
          <a:xfrm>
            <a:off x="5502813" y="6394420"/>
            <a:ext cx="1486679" cy="31399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Карл Маркс</a:t>
            </a:r>
            <a:endParaRPr/>
          </a:p>
        </p:txBody>
      </p:sp>
      <p:sp>
        <p:nvSpPr>
          <p:cNvPr id="211" name="Google Shape;211;p6"/>
          <p:cNvSpPr txBox="1"/>
          <p:nvPr/>
        </p:nvSpPr>
        <p:spPr>
          <a:xfrm>
            <a:off x="1104900" y="1536591"/>
            <a:ext cx="5735847" cy="914402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Формационный подход к периодизации истории возник во </a:t>
            </a: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второй половине XIX в.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 рамках марк- сизма.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12" name="Google Shape;212;p6"/>
          <p:cNvSpPr txBox="1"/>
          <p:nvPr/>
        </p:nvSpPr>
        <p:spPr>
          <a:xfrm>
            <a:off x="1104899" y="2706048"/>
            <a:ext cx="5735847" cy="1495016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Немецкий философ </a:t>
            </a: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Карл Маркс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во второй половине XIX в. сформулировал идею о том, что исторический процесс развёртывается как последовательная и за- кономерная смена </a:t>
            </a: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общественно-экономических формаций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Формационный подход</a:t>
            </a:r>
            <a:endParaRPr/>
          </a:p>
        </p:txBody>
      </p:sp>
      <p:sp>
        <p:nvSpPr>
          <p:cNvPr id="218" name="Google Shape;218;p7"/>
          <p:cNvSpPr txBox="1"/>
          <p:nvPr/>
        </p:nvSpPr>
        <p:spPr>
          <a:xfrm>
            <a:off x="1104900" y="1449236"/>
            <a:ext cx="9980682" cy="664236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Общества, где утвердилась одна и та же социально-экономическая система, относятся к еди- ному историческому типу, называемому </a:t>
            </a: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общественно-экономической формацией</a:t>
            </a:r>
            <a:endParaRPr b="1"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219" name="Google Shape;219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12675" y="2246797"/>
            <a:ext cx="8616857" cy="44397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Формационный подход</a:t>
            </a:r>
            <a:endParaRPr/>
          </a:p>
        </p:txBody>
      </p:sp>
      <p:graphicFrame>
        <p:nvGraphicFramePr>
          <p:cNvPr id="225" name="Google Shape;225;p8"/>
          <p:cNvGraphicFramePr/>
          <p:nvPr/>
        </p:nvGraphicFramePr>
        <p:xfrm>
          <a:off x="1104900" y="1406105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{36EE2944-BA75-4400-B52C-7E893FA2D016}</a:tableStyleId>
              </a:tblPr>
              <a:tblGrid>
                <a:gridCol w="2647600"/>
                <a:gridCol w="7333100"/>
              </a:tblGrid>
              <a:tr h="3660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Основные общественно-экономические формации (по К.Марксу)</a:t>
                      </a:r>
                      <a:endParaRPr sz="20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87480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Первобытно-общинная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Совместный труд в рамках общины. Общественная собственность на средства производства. Уравнительное распределение продук- тов. Отсутствие общественных классов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84475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Рабовладельческая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Возникновение частной собственности на средства производства. Рабский труд. Существование классов рабовладельцев и рабов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098175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Феодальная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Господство натурального хозяйства. Побуждение к труду посредст- вом личной зависимости. Существование классов феодалов (собст- венников земли) и зависимых крестьян, которые трудятся на земле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098175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Капиталистическая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Развитие товарного хозяйства. Основной механизм побуждения к труду – экономическое принуждение. Существование классов бур- жуазии (владельцев средств производства) и пролетариата (наём- ные рабочие)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84475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Коммунистическая (должна возникнуть в будущем)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Существование общественной собственности на средства произ- водства. Распределение благ не по труду, а по потребностям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Стадиальный подход</a:t>
            </a:r>
            <a:endParaRPr/>
          </a:p>
        </p:txBody>
      </p:sp>
      <p:pic>
        <p:nvPicPr>
          <p:cNvPr descr="ÐÐ¸Ð¾Ð³ÑÐ°ÑÐ¸Ñ Ð£Ð¾Ð»Ñ Ð£Ð¸ÑÐ¼ÐµÐ½ Ð Ð¾ÑÑÐ¾Ñ" id="231" name="Google Shape;231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90924" y="1457864"/>
            <a:ext cx="4094658" cy="5292725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32" name="Google Shape;232;p9"/>
          <p:cNvSpPr txBox="1"/>
          <p:nvPr/>
        </p:nvSpPr>
        <p:spPr>
          <a:xfrm>
            <a:off x="5504245" y="6424073"/>
            <a:ext cx="1486679" cy="31399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Уолт Ростоу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33" name="Google Shape;233;p9"/>
          <p:cNvSpPr txBox="1"/>
          <p:nvPr/>
        </p:nvSpPr>
        <p:spPr>
          <a:xfrm>
            <a:off x="1104900" y="1457864"/>
            <a:ext cx="5767479" cy="664234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 1960-х гг. была сформулирована </a:t>
            </a: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теория стадий экономического роста</a:t>
            </a:r>
            <a:endParaRPr b="1"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34" name="Google Shape;234;p9"/>
          <p:cNvSpPr txBox="1"/>
          <p:nvPr/>
        </p:nvSpPr>
        <p:spPr>
          <a:xfrm>
            <a:off x="1104899" y="2268028"/>
            <a:ext cx="5767479" cy="1199072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Американский учёный </a:t>
            </a: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Уолт Ростоу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 работе «Ста- дии экономического роста. Некоммунистический ма- нифест» (1960 г.) выделил пять стадий развития об- щества</a:t>
            </a:r>
            <a:endParaRPr b="1"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35" name="Google Shape;235;p9"/>
          <p:cNvGrpSpPr/>
          <p:nvPr/>
        </p:nvGrpSpPr>
        <p:grpSpPr>
          <a:xfrm>
            <a:off x="1108642" y="3850175"/>
            <a:ext cx="5759993" cy="2135286"/>
            <a:chOff x="3742" y="118488"/>
            <a:chExt cx="5759993" cy="2135286"/>
          </a:xfrm>
        </p:grpSpPr>
        <p:sp>
          <p:nvSpPr>
            <p:cNvPr id="236" name="Google Shape;236;p9"/>
            <p:cNvSpPr/>
            <p:nvPr/>
          </p:nvSpPr>
          <p:spPr>
            <a:xfrm>
              <a:off x="2883739" y="830279"/>
              <a:ext cx="1991145" cy="21327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7" name="Google Shape;237;p9"/>
            <p:cNvSpPr/>
            <p:nvPr/>
          </p:nvSpPr>
          <p:spPr>
            <a:xfrm>
              <a:off x="2838019" y="830279"/>
              <a:ext cx="91440" cy="21327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8" name="Google Shape;238;p9"/>
            <p:cNvSpPr/>
            <p:nvPr/>
          </p:nvSpPr>
          <p:spPr>
            <a:xfrm>
              <a:off x="892593" y="830279"/>
              <a:ext cx="1991145" cy="21327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9" name="Google Shape;239;p9"/>
            <p:cNvSpPr/>
            <p:nvPr/>
          </p:nvSpPr>
          <p:spPr>
            <a:xfrm>
              <a:off x="238664" y="118488"/>
              <a:ext cx="5290148" cy="71179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" name="Google Shape;240;p9"/>
            <p:cNvSpPr txBox="1"/>
            <p:nvPr/>
          </p:nvSpPr>
          <p:spPr>
            <a:xfrm>
              <a:off x="238664" y="118488"/>
              <a:ext cx="5290148" cy="71179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Экономические критерии выделения стадий развития общества (по У.Ростоу)</a:t>
              </a:r>
              <a:endParaRPr b="0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1" name="Google Shape;241;p9"/>
            <p:cNvSpPr/>
            <p:nvPr/>
          </p:nvSpPr>
          <p:spPr>
            <a:xfrm>
              <a:off x="3742" y="1043550"/>
              <a:ext cx="1777702" cy="121022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" name="Google Shape;242;p9"/>
            <p:cNvSpPr txBox="1"/>
            <p:nvPr/>
          </p:nvSpPr>
          <p:spPr>
            <a:xfrm>
              <a:off x="3742" y="1043550"/>
              <a:ext cx="1777702" cy="12102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технологичес- кие нововведе- 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3" name="Google Shape;243;p9"/>
            <p:cNvSpPr/>
            <p:nvPr/>
          </p:nvSpPr>
          <p:spPr>
            <a:xfrm>
              <a:off x="1994715" y="1043550"/>
              <a:ext cx="1778047" cy="121022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" name="Google Shape;244;p9"/>
            <p:cNvSpPr txBox="1"/>
            <p:nvPr/>
          </p:nvSpPr>
          <p:spPr>
            <a:xfrm>
              <a:off x="1994715" y="1043550"/>
              <a:ext cx="1778047" cy="12102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скорость эконо- мического роста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5" name="Google Shape;245;p9"/>
            <p:cNvSpPr/>
            <p:nvPr/>
          </p:nvSpPr>
          <p:spPr>
            <a:xfrm>
              <a:off x="3986033" y="1043550"/>
              <a:ext cx="1777702" cy="121022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" name="Google Shape;246;p9"/>
            <p:cNvSpPr txBox="1"/>
            <p:nvPr/>
          </p:nvSpPr>
          <p:spPr>
            <a:xfrm>
              <a:off x="3986033" y="1043550"/>
              <a:ext cx="1777702" cy="12102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изменения в структуре производства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2014-04-17T22:28:38Z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06.11.2023</vt:lpwstr>
  </property>
</Properties>
</file>