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1" roundtripDataSignature="AMtx7miqw+PRnVfmS0SZGoPzirkHOOgt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356A2B9-F61B-4C75-BC21-3D2CC441F114}">
  <a:tblStyle styleId="{3356A2B9-F61B-4C75-BC21-3D2CC441F114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Образование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59125" y="336387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ÐµÑÑÐ²ÐµÐ½Ð½Ð¾Ðµ Ð¾Ð±ÑÐ°Ð·Ð¾Ð²Ð°Ð½Ð¸Ðµ - Ð¾Ð´Ð½Ð¾ Ð¸Ð· Ð´Ð¾ÑÑÐ¸Ð¶ÐµÐ½Ð¸Ð¹ ÐÐµÐ·Ð°Ð²Ð¸ÑÐ¸Ð¼Ð¾ÑÑÐ¸ - ÑÐºÑÐ¿ÐµÑÑ -  365info.kz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2530" r="8288" t="0"/>
          <a:stretch/>
        </p:blipFill>
        <p:spPr>
          <a:xfrm>
            <a:off x="6964392" y="1306544"/>
            <a:ext cx="5227608" cy="4212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/>
          </a:p>
        </p:txBody>
      </p:sp>
      <p:grpSp>
        <p:nvGrpSpPr>
          <p:cNvPr id="277" name="Google Shape;277;p11"/>
          <p:cNvGrpSpPr/>
          <p:nvPr/>
        </p:nvGrpSpPr>
        <p:grpSpPr>
          <a:xfrm>
            <a:off x="2995417" y="1583528"/>
            <a:ext cx="6199647" cy="4904611"/>
            <a:chOff x="860616" y="3854"/>
            <a:chExt cx="6199647" cy="4904611"/>
          </a:xfrm>
        </p:grpSpPr>
        <p:sp>
          <p:nvSpPr>
            <p:cNvPr id="278" name="Google Shape;278;p11"/>
            <p:cNvSpPr/>
            <p:nvPr/>
          </p:nvSpPr>
          <p:spPr>
            <a:xfrm>
              <a:off x="5602452" y="347361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1"/>
            <p:cNvSpPr/>
            <p:nvPr/>
          </p:nvSpPr>
          <p:spPr>
            <a:xfrm>
              <a:off x="5602452" y="203868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1"/>
            <p:cNvSpPr/>
            <p:nvPr/>
          </p:nvSpPr>
          <p:spPr>
            <a:xfrm>
              <a:off x="3960440" y="648681"/>
              <a:ext cx="1687732" cy="5512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11"/>
            <p:cNvSpPr/>
            <p:nvPr/>
          </p:nvSpPr>
          <p:spPr>
            <a:xfrm>
              <a:off x="2226987" y="3473508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1"/>
            <p:cNvSpPr/>
            <p:nvPr/>
          </p:nvSpPr>
          <p:spPr>
            <a:xfrm>
              <a:off x="2226987" y="203868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1"/>
            <p:cNvSpPr/>
            <p:nvPr/>
          </p:nvSpPr>
          <p:spPr>
            <a:xfrm>
              <a:off x="2272707" y="648681"/>
              <a:ext cx="1687732" cy="5512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1"/>
            <p:cNvSpPr/>
            <p:nvPr/>
          </p:nvSpPr>
          <p:spPr>
            <a:xfrm>
              <a:off x="1902523" y="3854"/>
              <a:ext cx="4115833" cy="6448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1"/>
            <p:cNvSpPr txBox="1"/>
            <p:nvPr/>
          </p:nvSpPr>
          <p:spPr>
            <a:xfrm>
              <a:off x="1902523" y="3854"/>
              <a:ext cx="4115833" cy="6448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860616" y="1199962"/>
              <a:ext cx="2824183" cy="8387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1"/>
            <p:cNvSpPr txBox="1"/>
            <p:nvPr/>
          </p:nvSpPr>
          <p:spPr>
            <a:xfrm>
              <a:off x="901559" y="1240905"/>
              <a:ext cx="2742297" cy="7568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доступное и бесплатное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861456" y="2589963"/>
              <a:ext cx="2822503" cy="883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 txBox="1"/>
            <p:nvPr/>
          </p:nvSpPr>
          <p:spPr>
            <a:xfrm>
              <a:off x="861456" y="2589963"/>
              <a:ext cx="2822503" cy="883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среднее 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861508" y="4024789"/>
              <a:ext cx="2822398" cy="8835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 txBox="1"/>
            <p:nvPr/>
          </p:nvSpPr>
          <p:spPr>
            <a:xfrm>
              <a:off x="861508" y="4024789"/>
              <a:ext cx="2822398" cy="883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профессионально-техническое 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4236080" y="1199962"/>
              <a:ext cx="2824183" cy="83872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 txBox="1"/>
            <p:nvPr/>
          </p:nvSpPr>
          <p:spPr>
            <a:xfrm>
              <a:off x="4277023" y="1240905"/>
              <a:ext cx="2742297" cy="7568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бесплатное на конкурсной основе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4236920" y="2589963"/>
              <a:ext cx="2822503" cy="8836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1"/>
            <p:cNvSpPr txBox="1"/>
            <p:nvPr/>
          </p:nvSpPr>
          <p:spPr>
            <a:xfrm>
              <a:off x="4236920" y="2589963"/>
              <a:ext cx="2822503" cy="8836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специальное 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4236972" y="4024894"/>
              <a:ext cx="2822398" cy="8835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 txBox="1"/>
            <p:nvPr/>
          </p:nvSpPr>
          <p:spPr>
            <a:xfrm>
              <a:off x="4236972" y="4024894"/>
              <a:ext cx="2822398" cy="883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высшее 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/>
          </a:p>
        </p:txBody>
      </p:sp>
      <p:pic>
        <p:nvPicPr>
          <p:cNvPr id="303" name="Google Shape;30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3368" y="1465660"/>
            <a:ext cx="3962214" cy="527990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4" name="Google Shape;304;p12"/>
          <p:cNvSpPr txBox="1"/>
          <p:nvPr/>
        </p:nvSpPr>
        <p:spPr>
          <a:xfrm>
            <a:off x="4082377" y="6418390"/>
            <a:ext cx="3040991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Питирим Сорокин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5" name="Google Shape;305;p12"/>
          <p:cNvSpPr/>
          <p:nvPr/>
        </p:nvSpPr>
        <p:spPr>
          <a:xfrm>
            <a:off x="1104900" y="1464136"/>
            <a:ext cx="5882496" cy="346154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Питирм Сорокин: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«В обществе, где школы доступны всем его членам, школьная система представляет со- бой «социальный лифт», движущийся с самого низа общества до самых верхов. В обществе, где привилеги- рованные школы доступны только высшим слоям на- селения, школьная система представляет собой лифт, движущийся только по верхним этажам социального здания, перевозящий вверх и вниз только жильцов верхних этажей. Однако даже в таких обществах не- которым индивидам из низших слоёв всё-таки удава- лось проникнуть в этот школьный лиф и благодаря ему возвыситься»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Тенденции развития образования</a:t>
            </a:r>
            <a:endParaRPr/>
          </a:p>
        </p:txBody>
      </p:sp>
      <p:grpSp>
        <p:nvGrpSpPr>
          <p:cNvPr id="311" name="Google Shape;311;p13"/>
          <p:cNvGrpSpPr/>
          <p:nvPr/>
        </p:nvGrpSpPr>
        <p:grpSpPr>
          <a:xfrm>
            <a:off x="2032642" y="1494884"/>
            <a:ext cx="8125196" cy="5056343"/>
            <a:chOff x="545" y="72004"/>
            <a:chExt cx="8125196" cy="5056343"/>
          </a:xfrm>
        </p:grpSpPr>
        <p:sp>
          <p:nvSpPr>
            <p:cNvPr id="312" name="Google Shape;312;p13"/>
            <p:cNvSpPr/>
            <p:nvPr/>
          </p:nvSpPr>
          <p:spPr>
            <a:xfrm>
              <a:off x="6892128" y="241190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3"/>
            <p:cNvSpPr/>
            <p:nvPr/>
          </p:nvSpPr>
          <p:spPr>
            <a:xfrm>
              <a:off x="4063144" y="725096"/>
              <a:ext cx="2874704" cy="498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3"/>
            <p:cNvSpPr/>
            <p:nvPr/>
          </p:nvSpPr>
          <p:spPr>
            <a:xfrm>
              <a:off x="4017424" y="72509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3"/>
            <p:cNvSpPr/>
            <p:nvPr/>
          </p:nvSpPr>
          <p:spPr>
            <a:xfrm>
              <a:off x="1142719" y="241190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3"/>
            <p:cNvSpPr/>
            <p:nvPr/>
          </p:nvSpPr>
          <p:spPr>
            <a:xfrm>
              <a:off x="1188439" y="725096"/>
              <a:ext cx="2874704" cy="4989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3"/>
            <p:cNvSpPr/>
            <p:nvPr/>
          </p:nvSpPr>
          <p:spPr>
            <a:xfrm>
              <a:off x="1717575" y="72004"/>
              <a:ext cx="4691137" cy="653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3"/>
            <p:cNvSpPr txBox="1"/>
            <p:nvPr/>
          </p:nvSpPr>
          <p:spPr>
            <a:xfrm>
              <a:off x="1717575" y="72004"/>
              <a:ext cx="4691137" cy="653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Тенденции развития образования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545" y="1224012"/>
              <a:ext cx="2375788" cy="11878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3"/>
            <p:cNvSpPr txBox="1"/>
            <p:nvPr/>
          </p:nvSpPr>
          <p:spPr>
            <a:xfrm>
              <a:off x="545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непрерывность образования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545" y="2910822"/>
              <a:ext cx="2375788" cy="22175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3"/>
            <p:cNvSpPr txBox="1"/>
            <p:nvPr/>
          </p:nvSpPr>
          <p:spPr>
            <a:xfrm>
              <a:off x="545" y="2910822"/>
              <a:ext cx="2375788" cy="2217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непрерывное обра- зование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образова- ние, охватывающее всю жизнь человека и включающее в себя формальное и нефор- мальное образование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2875249" y="1224012"/>
              <a:ext cx="2375788" cy="11878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3"/>
            <p:cNvSpPr txBox="1"/>
            <p:nvPr/>
          </p:nvSpPr>
          <p:spPr>
            <a:xfrm>
              <a:off x="2875249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дистанционных форм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5749953" y="1224012"/>
              <a:ext cx="2375788" cy="11878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5749953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общества знания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5749953" y="2910822"/>
              <a:ext cx="2375788" cy="22175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5749953" y="2910822"/>
              <a:ext cx="2375788" cy="2217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общество знания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концепция современ- ного этапа общест- венного развития, где доминирующей цен- ностью становится знание как таковое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Тенденции развития образования</a:t>
            </a:r>
            <a:endParaRPr/>
          </a:p>
        </p:txBody>
      </p:sp>
      <p:graphicFrame>
        <p:nvGraphicFramePr>
          <p:cNvPr id="334" name="Google Shape;334;p14"/>
          <p:cNvGraphicFramePr/>
          <p:nvPr/>
        </p:nvGraphicFramePr>
        <p:xfrm>
          <a:off x="1104900" y="146601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{3356A2B9-F61B-4C75-BC21-3D2CC441F114}</a:tableStyleId>
              </a:tblPr>
              <a:tblGrid>
                <a:gridCol w="2863250"/>
                <a:gridCol w="7117425"/>
              </a:tblGrid>
              <a:tr h="422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Компетенции XXI века (4К)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60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Критическое мышление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Умения анализировать информацию, находить связи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между ут- верждениями, вопросами, аргументами, оценивать их надёжность и убедительность, обнаруживать нехватку информации, форму- лировать гипотезы, делать самостоятельные выводы, проводить их проверку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75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Креативность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предлагать новые подходы к решению проблем, ге- нерировать идеи, принимать нестандартные решения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75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выражать мысли, чувства и факты в устной и пись- менной форме, разъяснять свои идеи и предложения, договари- ваться с собеседником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67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Кооперация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Эффективное взаимодействие с другими людьми и работа в раз- личных командах, умение определять общую цель и способы её достижения, распределять роли, оценивать результат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1" name="Google Shape;341;p1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§23.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2" name="Google Shape;34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образования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Тенденции развития образования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образования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2606181" y="1527339"/>
            <a:ext cx="6978118" cy="5126456"/>
            <a:chOff x="327364" y="943"/>
            <a:chExt cx="6978118" cy="5126456"/>
          </a:xfrm>
        </p:grpSpPr>
        <p:sp>
          <p:nvSpPr>
            <p:cNvPr id="140" name="Google Shape;140;p3"/>
            <p:cNvSpPr/>
            <p:nvPr/>
          </p:nvSpPr>
          <p:spPr>
            <a:xfrm>
              <a:off x="327364" y="943"/>
              <a:ext cx="4195833" cy="85440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352389" y="25968"/>
              <a:ext cx="4145783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образование – одно из важнейших прав человека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746948" y="855353"/>
              <a:ext cx="419583" cy="6408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1166531" y="1068955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1191556" y="1093980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Всеобщая декларация прав человека (1948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46948" y="855353"/>
              <a:ext cx="419583" cy="17088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1166531" y="2136967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1191556" y="2161992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пакт об экономических, социальных и культурных правах (1966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746948" y="855353"/>
              <a:ext cx="419583" cy="27768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3"/>
            <p:cNvSpPr/>
            <p:nvPr/>
          </p:nvSpPr>
          <p:spPr>
            <a:xfrm>
              <a:off x="1166531" y="3204979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1191556" y="3230004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Конвенция о правах ребёнка (1989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746948" y="855353"/>
              <a:ext cx="419583" cy="3844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3"/>
            <p:cNvSpPr/>
            <p:nvPr/>
          </p:nvSpPr>
          <p:spPr>
            <a:xfrm>
              <a:off x="1166531" y="4272990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1191556" y="4298015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 правовые акты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образования</a:t>
            </a:r>
            <a:endParaRPr/>
          </a:p>
        </p:txBody>
      </p:sp>
      <p:pic>
        <p:nvPicPr>
          <p:cNvPr id="159" name="Google Shape;15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5556" y="1475116"/>
            <a:ext cx="3810026" cy="52420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0" name="Google Shape;160;p4"/>
          <p:cNvSpPr/>
          <p:nvPr/>
        </p:nvSpPr>
        <p:spPr>
          <a:xfrm>
            <a:off x="1104900" y="1479874"/>
            <a:ext cx="6020519" cy="230325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49: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Каждый имеет право на образование. Гаран- тируются доступность и бесплатность общего среднего и профессионально-технического образования. Сред- нее специальное и высшее образование доступно для всех в соответствии со способностями каждого. Каж- дый может на конкурсной основе бесплатно получить соответствующее образование в государственных учеб- ных заведения.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1" name="Google Shape;161;p4"/>
          <p:cNvSpPr txBox="1"/>
          <p:nvPr/>
        </p:nvSpPr>
        <p:spPr>
          <a:xfrm>
            <a:off x="3783553" y="6393095"/>
            <a:ext cx="349200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образования</a:t>
            </a:r>
            <a:endParaRPr/>
          </a:p>
        </p:txBody>
      </p:sp>
      <p:grpSp>
        <p:nvGrpSpPr>
          <p:cNvPr id="167" name="Google Shape;167;p5"/>
          <p:cNvGrpSpPr/>
          <p:nvPr/>
        </p:nvGrpSpPr>
        <p:grpSpPr>
          <a:xfrm>
            <a:off x="2108180" y="1891757"/>
            <a:ext cx="7916917" cy="3968612"/>
            <a:chOff x="1981" y="579865"/>
            <a:chExt cx="7916917" cy="3968612"/>
          </a:xfrm>
        </p:grpSpPr>
        <p:sp>
          <p:nvSpPr>
            <p:cNvPr id="168" name="Google Shape;168;p5"/>
            <p:cNvSpPr/>
            <p:nvPr/>
          </p:nvSpPr>
          <p:spPr>
            <a:xfrm>
              <a:off x="3960440" y="1599951"/>
              <a:ext cx="2197254" cy="8720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5"/>
            <p:cNvSpPr/>
            <p:nvPr/>
          </p:nvSpPr>
          <p:spPr>
            <a:xfrm>
              <a:off x="1763185" y="1599951"/>
              <a:ext cx="2197254" cy="8720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5"/>
            <p:cNvSpPr/>
            <p:nvPr/>
          </p:nvSpPr>
          <p:spPr>
            <a:xfrm>
              <a:off x="371024" y="579865"/>
              <a:ext cx="7178830" cy="10200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 txBox="1"/>
            <p:nvPr/>
          </p:nvSpPr>
          <p:spPr>
            <a:xfrm>
              <a:off x="371024" y="579865"/>
              <a:ext cx="7178830" cy="10200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целенаправленный процесс обучения и воспитания, осуществляемый на профессиональной основе специально подготовленными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981" y="2472051"/>
              <a:ext cx="3522409" cy="20764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 txBox="1"/>
            <p:nvPr/>
          </p:nvSpPr>
          <p:spPr>
            <a:xfrm>
              <a:off x="1981" y="2472051"/>
              <a:ext cx="3522409" cy="2076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Обучение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организация деятельности обучающихся, в ходе которой они усваивают знания, умения и навыки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4396489" y="2472051"/>
              <a:ext cx="3522409" cy="20764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 txBox="1"/>
            <p:nvPr/>
          </p:nvSpPr>
          <p:spPr>
            <a:xfrm>
              <a:off x="4396489" y="2472051"/>
              <a:ext cx="3522409" cy="2076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организация деятельности учащихся, в ходе которой формируются ценности, мировоззрение, личностные качества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76" name="Google Shape;176;p5"/>
          <p:cNvSpPr/>
          <p:nvPr/>
        </p:nvSpPr>
        <p:spPr>
          <a:xfrm>
            <a:off x="5609439" y="4336228"/>
            <a:ext cx="914400" cy="914400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образования</a:t>
            </a:r>
            <a:endParaRPr/>
          </a:p>
        </p:txBody>
      </p:sp>
      <p:sp>
        <p:nvSpPr>
          <p:cNvPr id="182" name="Google Shape;182;p6"/>
          <p:cNvSpPr/>
          <p:nvPr/>
        </p:nvSpPr>
        <p:spPr>
          <a:xfrm>
            <a:off x="1104900" y="1455042"/>
            <a:ext cx="9980682" cy="125387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2015 г.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государства – члены Организации Объединённых Наций приняли документ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«Пре- образование нашего мира: Повестка дня в области устойчивого развития на период до 2030 года»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который содержит 17 глобальных целей развития человечества на ближайшие годы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://profil.adu.by/pluginfile.php/3756/mod_book/chapter/9998/%D0%A6%D0%B5%D0%BB%D0%B8%20%D0%B2%20%D0%BE%D0%B1%D0%BB%D0%B0%D1%81%D1%82%D0%B8%20%D1%83%D1%81%D1%82%D0%BE%D0%B9%D1%87%D0%B8%D0%B2%D0%BE%D0%B3%D0%BE%20%D1%80%D0%B0%D0%B7%D0%B2%D0%B8%D1%82%D0%B8%D1%8F.jpg" id="183" name="Google Shape;18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1447" y="2872596"/>
            <a:ext cx="4783324" cy="37967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4" name="Google Shape;184;p6"/>
          <p:cNvSpPr/>
          <p:nvPr/>
        </p:nvSpPr>
        <p:spPr>
          <a:xfrm>
            <a:off x="1104900" y="2872596"/>
            <a:ext cx="5097492" cy="125945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Четвёртая цель: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Обеспечение всеохватываю- щего и справедливого качественного образо- вания и поощрение возможности обучения на протяжении всей жизни для всех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/>
          </a:p>
        </p:txBody>
      </p:sp>
      <p:grpSp>
        <p:nvGrpSpPr>
          <p:cNvPr id="190" name="Google Shape;190;p7"/>
          <p:cNvGrpSpPr/>
          <p:nvPr/>
        </p:nvGrpSpPr>
        <p:grpSpPr>
          <a:xfrm>
            <a:off x="2943220" y="1580311"/>
            <a:ext cx="6304041" cy="4911047"/>
            <a:chOff x="808419" y="636"/>
            <a:chExt cx="6304041" cy="4911047"/>
          </a:xfrm>
        </p:grpSpPr>
        <p:sp>
          <p:nvSpPr>
            <p:cNvPr id="191" name="Google Shape;191;p7"/>
            <p:cNvSpPr/>
            <p:nvPr/>
          </p:nvSpPr>
          <p:spPr>
            <a:xfrm>
              <a:off x="5664338" y="2563846"/>
              <a:ext cx="91440" cy="6944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7"/>
            <p:cNvSpPr/>
            <p:nvPr/>
          </p:nvSpPr>
          <p:spPr>
            <a:xfrm>
              <a:off x="3960440" y="812905"/>
              <a:ext cx="1749618" cy="6944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7"/>
            <p:cNvSpPr/>
            <p:nvPr/>
          </p:nvSpPr>
          <p:spPr>
            <a:xfrm>
              <a:off x="2165101" y="2563846"/>
              <a:ext cx="91440" cy="6944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7"/>
            <p:cNvSpPr/>
            <p:nvPr/>
          </p:nvSpPr>
          <p:spPr>
            <a:xfrm>
              <a:off x="2210821" y="812905"/>
              <a:ext cx="1749618" cy="6944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7"/>
            <p:cNvSpPr/>
            <p:nvPr/>
          </p:nvSpPr>
          <p:spPr>
            <a:xfrm>
              <a:off x="1102279" y="636"/>
              <a:ext cx="5716321" cy="8122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 txBox="1"/>
            <p:nvPr/>
          </p:nvSpPr>
          <p:spPr>
            <a:xfrm>
              <a:off x="1102279" y="636"/>
              <a:ext cx="5716321" cy="812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социальный институт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808419" y="1507336"/>
              <a:ext cx="2804805" cy="10565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7"/>
            <p:cNvSpPr txBox="1"/>
            <p:nvPr/>
          </p:nvSpPr>
          <p:spPr>
            <a:xfrm>
              <a:off x="808419" y="1507336"/>
              <a:ext cx="2804805" cy="1056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809262" y="3258277"/>
              <a:ext cx="2803118" cy="1653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7"/>
            <p:cNvSpPr txBox="1"/>
            <p:nvPr/>
          </p:nvSpPr>
          <p:spPr>
            <a:xfrm>
              <a:off x="809262" y="3258277"/>
              <a:ext cx="2803118" cy="1653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детские сады, школы, колледжи, университеты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>
              <a:off x="4307655" y="1507336"/>
              <a:ext cx="2804805" cy="10565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4307655" y="1507336"/>
              <a:ext cx="2804805" cy="1056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норм, правил, социальных ролей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4308498" y="3258277"/>
              <a:ext cx="2803118" cy="16534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7"/>
            <p:cNvSpPr txBox="1"/>
            <p:nvPr/>
          </p:nvSpPr>
          <p:spPr>
            <a:xfrm>
              <a:off x="4308498" y="3258277"/>
              <a:ext cx="2803118" cy="16534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учитель, учащийся, преподаватель, студент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/>
          </a:p>
        </p:txBody>
      </p:sp>
      <p:grpSp>
        <p:nvGrpSpPr>
          <p:cNvPr id="210" name="Google Shape;210;p8"/>
          <p:cNvGrpSpPr/>
          <p:nvPr/>
        </p:nvGrpSpPr>
        <p:grpSpPr>
          <a:xfrm>
            <a:off x="2069959" y="1501206"/>
            <a:ext cx="8050563" cy="4974687"/>
            <a:chOff x="1858" y="112832"/>
            <a:chExt cx="8050563" cy="4974687"/>
          </a:xfrm>
        </p:grpSpPr>
        <p:sp>
          <p:nvSpPr>
            <p:cNvPr id="211" name="Google Shape;211;p8"/>
            <p:cNvSpPr/>
            <p:nvPr/>
          </p:nvSpPr>
          <p:spPr>
            <a:xfrm>
              <a:off x="7413372" y="1213265"/>
              <a:ext cx="383429" cy="11674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8"/>
            <p:cNvSpPr/>
            <p:nvPr/>
          </p:nvSpPr>
          <p:spPr>
            <a:xfrm>
              <a:off x="4027140" y="567556"/>
              <a:ext cx="2747182" cy="1909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8"/>
            <p:cNvSpPr/>
            <p:nvPr/>
          </p:nvSpPr>
          <p:spPr>
            <a:xfrm>
              <a:off x="3981419" y="2165527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8"/>
            <p:cNvSpPr/>
            <p:nvPr/>
          </p:nvSpPr>
          <p:spPr>
            <a:xfrm>
              <a:off x="3981419" y="1213265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8"/>
            <p:cNvSpPr/>
            <p:nvPr/>
          </p:nvSpPr>
          <p:spPr>
            <a:xfrm>
              <a:off x="3981419" y="567556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8"/>
            <p:cNvSpPr/>
            <p:nvPr/>
          </p:nvSpPr>
          <p:spPr>
            <a:xfrm>
              <a:off x="257477" y="1213265"/>
              <a:ext cx="383429" cy="36468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8"/>
            <p:cNvSpPr/>
            <p:nvPr/>
          </p:nvSpPr>
          <p:spPr>
            <a:xfrm>
              <a:off x="257477" y="1213265"/>
              <a:ext cx="383429" cy="30011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8"/>
            <p:cNvSpPr/>
            <p:nvPr/>
          </p:nvSpPr>
          <p:spPr>
            <a:xfrm>
              <a:off x="257477" y="1213265"/>
              <a:ext cx="383429" cy="23554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8"/>
            <p:cNvSpPr/>
            <p:nvPr/>
          </p:nvSpPr>
          <p:spPr>
            <a:xfrm>
              <a:off x="257477" y="1213265"/>
              <a:ext cx="383429" cy="17097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8"/>
            <p:cNvSpPr/>
            <p:nvPr/>
          </p:nvSpPr>
          <p:spPr>
            <a:xfrm>
              <a:off x="257477" y="1213265"/>
              <a:ext cx="383429" cy="1064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8"/>
            <p:cNvSpPr/>
            <p:nvPr/>
          </p:nvSpPr>
          <p:spPr>
            <a:xfrm>
              <a:off x="257477" y="1213265"/>
              <a:ext cx="38342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8"/>
            <p:cNvSpPr/>
            <p:nvPr/>
          </p:nvSpPr>
          <p:spPr>
            <a:xfrm>
              <a:off x="1279957" y="567556"/>
              <a:ext cx="2747182" cy="1909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8"/>
            <p:cNvSpPr/>
            <p:nvPr/>
          </p:nvSpPr>
          <p:spPr>
            <a:xfrm>
              <a:off x="1069501" y="112832"/>
              <a:ext cx="5915276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 txBox="1"/>
            <p:nvPr/>
          </p:nvSpPr>
          <p:spPr>
            <a:xfrm>
              <a:off x="1069501" y="112832"/>
              <a:ext cx="5915276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образования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1858" y="758541"/>
              <a:ext cx="2556198" cy="45472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 txBox="1"/>
            <p:nvPr/>
          </p:nvSpPr>
          <p:spPr>
            <a:xfrm>
              <a:off x="24056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основное образование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640907" y="1404250"/>
              <a:ext cx="1938718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8"/>
            <p:cNvSpPr txBox="1"/>
            <p:nvPr/>
          </p:nvSpPr>
          <p:spPr>
            <a:xfrm>
              <a:off x="640907" y="1404250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дошкольное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640907" y="2049959"/>
              <a:ext cx="1938718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8"/>
            <p:cNvSpPr txBox="1"/>
            <p:nvPr/>
          </p:nvSpPr>
          <p:spPr>
            <a:xfrm>
              <a:off x="640907" y="2049959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среднее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8"/>
            <p:cNvSpPr/>
            <p:nvPr/>
          </p:nvSpPr>
          <p:spPr>
            <a:xfrm>
              <a:off x="640907" y="2695668"/>
              <a:ext cx="1938718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8"/>
            <p:cNvSpPr txBox="1"/>
            <p:nvPr/>
          </p:nvSpPr>
          <p:spPr>
            <a:xfrm>
              <a:off x="640907" y="2695668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профессионально-техническое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640907" y="3341377"/>
              <a:ext cx="1938718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8"/>
            <p:cNvSpPr txBox="1"/>
            <p:nvPr/>
          </p:nvSpPr>
          <p:spPr>
            <a:xfrm>
              <a:off x="640907" y="3341377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специальное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640907" y="3987086"/>
              <a:ext cx="1938718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8"/>
            <p:cNvSpPr txBox="1"/>
            <p:nvPr/>
          </p:nvSpPr>
          <p:spPr>
            <a:xfrm>
              <a:off x="640907" y="3987086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высшее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640907" y="4632795"/>
              <a:ext cx="1937836" cy="4547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8"/>
            <p:cNvSpPr txBox="1"/>
            <p:nvPr/>
          </p:nvSpPr>
          <p:spPr>
            <a:xfrm>
              <a:off x="640907" y="4632795"/>
              <a:ext cx="1937836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послевузовское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8"/>
            <p:cNvSpPr/>
            <p:nvPr/>
          </p:nvSpPr>
          <p:spPr>
            <a:xfrm>
              <a:off x="2749040" y="758541"/>
              <a:ext cx="2556198" cy="45472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8"/>
            <p:cNvSpPr txBox="1"/>
            <p:nvPr/>
          </p:nvSpPr>
          <p:spPr>
            <a:xfrm>
              <a:off x="2771238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8"/>
            <p:cNvSpPr/>
            <p:nvPr/>
          </p:nvSpPr>
          <p:spPr>
            <a:xfrm>
              <a:off x="2797696" y="1404250"/>
              <a:ext cx="2458887" cy="7612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8"/>
            <p:cNvSpPr txBox="1"/>
            <p:nvPr/>
          </p:nvSpPr>
          <p:spPr>
            <a:xfrm>
              <a:off x="2797696" y="1404250"/>
              <a:ext cx="2458887" cy="761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 детей и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8"/>
            <p:cNvSpPr/>
            <p:nvPr/>
          </p:nvSpPr>
          <p:spPr>
            <a:xfrm>
              <a:off x="2797696" y="2356511"/>
              <a:ext cx="2458887" cy="7612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8"/>
            <p:cNvSpPr txBox="1"/>
            <p:nvPr/>
          </p:nvSpPr>
          <p:spPr>
            <a:xfrm>
              <a:off x="2797696" y="2356511"/>
              <a:ext cx="2458887" cy="761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 взрослых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8"/>
            <p:cNvSpPr/>
            <p:nvPr/>
          </p:nvSpPr>
          <p:spPr>
            <a:xfrm>
              <a:off x="5496223" y="758541"/>
              <a:ext cx="2556198" cy="45472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8"/>
            <p:cNvSpPr txBox="1"/>
            <p:nvPr/>
          </p:nvSpPr>
          <p:spPr>
            <a:xfrm>
              <a:off x="5518421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специальное образование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5513359" y="1404250"/>
              <a:ext cx="1900012" cy="19529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5513359" y="1404250"/>
              <a:ext cx="1900012" cy="19529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прог- рамм специаль- ного образования для обучающихся с особенностями психофизического развития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Образование как социальный институт</a:t>
            </a:r>
            <a:endParaRPr/>
          </a:p>
        </p:txBody>
      </p:sp>
      <p:grpSp>
        <p:nvGrpSpPr>
          <p:cNvPr id="254" name="Google Shape;254;p10"/>
          <p:cNvGrpSpPr/>
          <p:nvPr/>
        </p:nvGrpSpPr>
        <p:grpSpPr>
          <a:xfrm>
            <a:off x="2069720" y="2197050"/>
            <a:ext cx="8051040" cy="3152574"/>
            <a:chOff x="1619" y="1023888"/>
            <a:chExt cx="8051040" cy="3152574"/>
          </a:xfrm>
        </p:grpSpPr>
        <p:sp>
          <p:nvSpPr>
            <p:cNvPr id="255" name="Google Shape;255;p10"/>
            <p:cNvSpPr/>
            <p:nvPr/>
          </p:nvSpPr>
          <p:spPr>
            <a:xfrm>
              <a:off x="7071347" y="2492472"/>
              <a:ext cx="588788" cy="13635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10"/>
            <p:cNvSpPr/>
            <p:nvPr/>
          </p:nvSpPr>
          <p:spPr>
            <a:xfrm>
              <a:off x="7071347" y="2492472"/>
              <a:ext cx="588788" cy="52159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10"/>
            <p:cNvSpPr/>
            <p:nvPr/>
          </p:nvSpPr>
          <p:spPr>
            <a:xfrm>
              <a:off x="4027139" y="1636571"/>
              <a:ext cx="2062893" cy="200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10"/>
            <p:cNvSpPr/>
            <p:nvPr/>
          </p:nvSpPr>
          <p:spPr>
            <a:xfrm>
              <a:off x="394144" y="2492472"/>
              <a:ext cx="588788" cy="4392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10"/>
            <p:cNvSpPr/>
            <p:nvPr/>
          </p:nvSpPr>
          <p:spPr>
            <a:xfrm>
              <a:off x="1964246" y="1636571"/>
              <a:ext cx="2062893" cy="2005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0"/>
            <p:cNvSpPr/>
            <p:nvPr/>
          </p:nvSpPr>
          <p:spPr>
            <a:xfrm>
              <a:off x="2581670" y="1023888"/>
              <a:ext cx="2890939" cy="612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0"/>
            <p:cNvSpPr txBox="1"/>
            <p:nvPr/>
          </p:nvSpPr>
          <p:spPr>
            <a:xfrm>
              <a:off x="2581670" y="1023888"/>
              <a:ext cx="2890939" cy="612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10"/>
            <p:cNvSpPr/>
            <p:nvPr/>
          </p:nvSpPr>
          <p:spPr>
            <a:xfrm>
              <a:off x="1619" y="1837105"/>
              <a:ext cx="3925253" cy="65536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0"/>
            <p:cNvSpPr txBox="1"/>
            <p:nvPr/>
          </p:nvSpPr>
          <p:spPr>
            <a:xfrm>
              <a:off x="33611" y="1869097"/>
              <a:ext cx="3861269" cy="5913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формализованное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(институализированное)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982932" y="2693006"/>
              <a:ext cx="2479206" cy="4774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 txBox="1"/>
            <p:nvPr/>
          </p:nvSpPr>
          <p:spPr>
            <a:xfrm>
              <a:off x="982932" y="2693006"/>
              <a:ext cx="2479206" cy="4774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школа, университет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4127406" y="1837105"/>
              <a:ext cx="3925253" cy="65536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4159398" y="1869097"/>
              <a:ext cx="3861269" cy="5913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неформализованное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(неинституализированное)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4212244" y="2693006"/>
              <a:ext cx="2859102" cy="6421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 txBox="1"/>
            <p:nvPr/>
          </p:nvSpPr>
          <p:spPr>
            <a:xfrm>
              <a:off x="4212244" y="2693006"/>
              <a:ext cx="2859102" cy="642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значимые люди, кружки по интересам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4212941" y="3535662"/>
              <a:ext cx="2858405" cy="6408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 txBox="1"/>
            <p:nvPr/>
          </p:nvSpPr>
          <p:spPr>
            <a:xfrm>
              <a:off x="4212941" y="3535662"/>
              <a:ext cx="2858405" cy="640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образовательные курсы без сертификации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22.04.2022</vt:lpwstr>
  </property>
</Properties>
</file>