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gZ3o50MfY/fzsQ+I6oDVoQ0jDX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E7E37A0-5DBC-471D-B2EA-D9A7F8F49BC8}">
  <a:tblStyle styleId="{7E7E37A0-5DBC-471D-B2EA-D9A7F8F49BC8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customschemas.google.com/relationships/presentationmetadata" Target="meta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5" name="Google Shape;265;p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3" name="Google Shape;273;p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7" name="Google Shape;297;p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3" name="Google Shape;303;p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9" name="Google Shape;309;p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6" name="Google Shape;316;p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4" name="Google Shape;324;p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1" name="Google Shape;331;p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8" name="Google Shape;338;p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5" name="Google Shape;345;p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2" name="Google Shape;352;p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p5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2" name="Google Shape;362;p5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2" name="Google Shape;172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2cc7b78c5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8" name="Google Shape;178;g32cc7b78c5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2cc7b78c59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4" name="Google Shape;184;g32cc7b78c59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0" name="Google Shape;190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6" name="Google Shape;216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5" name="Google Shape;245;p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7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7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7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7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7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7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7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7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6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6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7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8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8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8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6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56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000"/>
            </a:lvl9pPr>
          </a:lstStyle>
          <a:p/>
        </p:txBody>
      </p:sp>
      <p:sp>
        <p:nvSpPr>
          <p:cNvPr id="41" name="Google Shape;41;p5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3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3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3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3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3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3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3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3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3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3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3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6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6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6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6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jpg"/><Relationship Id="rId4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347472" y="2592151"/>
            <a:ext cx="6491479" cy="148022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lang="ru-RU" sz="4000">
                <a:latin typeface="Cambria"/>
                <a:ea typeface="Cambria"/>
                <a:cs typeface="Cambria"/>
                <a:sym typeface="Cambria"/>
              </a:rPr>
              <a:t>Республика Беларусь в системе международных отношений</a:t>
            </a:r>
            <a:endParaRPr b="1"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347472" y="4140491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0403" cy="70784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57</a:t>
            </a:r>
            <a:endParaRPr b="1" i="0" sz="40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www.nlb.by/upload/iblock/535/image001.jpg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8045" r="3320" t="0"/>
          <a:stretch/>
        </p:blipFill>
        <p:spPr>
          <a:xfrm>
            <a:off x="6970776" y="1311523"/>
            <a:ext cx="5221224" cy="4207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Принципы и направления внешней политики Республики Беларусь</a:t>
            </a:r>
            <a:endParaRPr sz="36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static1-repo.aif.by/1/f1/7807/bd9b421f1d19e51e73d6605b335aa260.jpg" id="268" name="Google Shape;268;p44"/>
          <p:cNvPicPr preferRelativeResize="0"/>
          <p:nvPr/>
        </p:nvPicPr>
        <p:blipFill rotWithShape="1">
          <a:blip r:embed="rId3">
            <a:alphaModFix/>
          </a:blip>
          <a:srcRect b="4673" l="2569" r="3190" t="4861"/>
          <a:stretch/>
        </p:blipFill>
        <p:spPr>
          <a:xfrm>
            <a:off x="5107779" y="1419044"/>
            <a:ext cx="5977803" cy="526699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69" name="Google Shape;269;p44"/>
          <p:cNvSpPr txBox="1"/>
          <p:nvPr/>
        </p:nvSpPr>
        <p:spPr>
          <a:xfrm>
            <a:off x="1104900" y="1419045"/>
            <a:ext cx="3906012" cy="3372412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По состоянию на начало 2025 г. Бе- ларусь имеет свои дипломатичес- кие представительства в</a:t>
            </a:r>
            <a:r>
              <a:rPr b="1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57 </a:t>
            </a: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госу- дарствах. С учётом аккредитации послов по совместительству страна представлена в </a:t>
            </a:r>
            <a:r>
              <a:rPr b="1" lang="ru-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более чем 90</a:t>
            </a: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из 183 государств, с которыми уста- новлены дипломатические отно- шения. Координацию внешнеполи- тической деятельности осущест- вляет Министерство иностранных дел Республики Беларусь.</a:t>
            </a:r>
            <a:endParaRPr b="0" i="0" sz="1600" u="none" cap="none" strike="noStrike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0" name="Google Shape;270;p44"/>
          <p:cNvSpPr txBox="1"/>
          <p:nvPr/>
        </p:nvSpPr>
        <p:spPr>
          <a:xfrm>
            <a:off x="573520" y="6128798"/>
            <a:ext cx="4534259" cy="55723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Дипломатические представительства Беларуси за рубежом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Участие Беларуси в международных организациях и международном сотрудничестве</a:t>
            </a:r>
            <a:endParaRPr sz="3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76" name="Google Shape;276;p45"/>
          <p:cNvGrpSpPr/>
          <p:nvPr/>
        </p:nvGrpSpPr>
        <p:grpSpPr>
          <a:xfrm>
            <a:off x="2384785" y="4327697"/>
            <a:ext cx="8565784" cy="2372269"/>
            <a:chOff x="4435" y="245850"/>
            <a:chExt cx="8565784" cy="2372269"/>
          </a:xfrm>
        </p:grpSpPr>
        <p:sp>
          <p:nvSpPr>
            <p:cNvPr id="277" name="Google Shape;277;p45"/>
            <p:cNvSpPr/>
            <p:nvPr/>
          </p:nvSpPr>
          <p:spPr>
            <a:xfrm>
              <a:off x="4287328" y="742000"/>
              <a:ext cx="3357861" cy="3885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8" name="Google Shape;278;p45"/>
            <p:cNvSpPr/>
            <p:nvPr/>
          </p:nvSpPr>
          <p:spPr>
            <a:xfrm>
              <a:off x="4287328" y="742000"/>
              <a:ext cx="1119287" cy="3885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9" name="Google Shape;279;p45"/>
            <p:cNvSpPr/>
            <p:nvPr/>
          </p:nvSpPr>
          <p:spPr>
            <a:xfrm>
              <a:off x="3168040" y="742000"/>
              <a:ext cx="1119287" cy="38851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0" name="Google Shape;280;p45"/>
            <p:cNvSpPr/>
            <p:nvPr/>
          </p:nvSpPr>
          <p:spPr>
            <a:xfrm>
              <a:off x="929466" y="742000"/>
              <a:ext cx="3357861" cy="38851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1" name="Google Shape;281;p45"/>
            <p:cNvSpPr/>
            <p:nvPr/>
          </p:nvSpPr>
          <p:spPr>
            <a:xfrm>
              <a:off x="2755837" y="245850"/>
              <a:ext cx="3062980" cy="49614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45"/>
            <p:cNvSpPr txBox="1"/>
            <p:nvPr/>
          </p:nvSpPr>
          <p:spPr>
            <a:xfrm>
              <a:off x="2755837" y="245850"/>
              <a:ext cx="3062980" cy="4961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Цели деятельности ООН</a:t>
              </a:r>
              <a:endParaRPr b="0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3" name="Google Shape;283;p45"/>
            <p:cNvSpPr/>
            <p:nvPr/>
          </p:nvSpPr>
          <p:spPr>
            <a:xfrm>
              <a:off x="4435" y="1130513"/>
              <a:ext cx="1850061" cy="148760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45"/>
            <p:cNvSpPr txBox="1"/>
            <p:nvPr/>
          </p:nvSpPr>
          <p:spPr>
            <a:xfrm>
              <a:off x="4435" y="1130513"/>
              <a:ext cx="1850061" cy="14876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поддержание межгосударствен-ного мира и безопасности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5" name="Google Shape;285;p45"/>
            <p:cNvSpPr/>
            <p:nvPr/>
          </p:nvSpPr>
          <p:spPr>
            <a:xfrm>
              <a:off x="2243009" y="1130513"/>
              <a:ext cx="1850061" cy="148760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45"/>
            <p:cNvSpPr txBox="1"/>
            <p:nvPr/>
          </p:nvSpPr>
          <p:spPr>
            <a:xfrm>
              <a:off x="2243009" y="1130513"/>
              <a:ext cx="1850061" cy="14876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дружественных отношений между нациями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7" name="Google Shape;287;p45"/>
            <p:cNvSpPr/>
            <p:nvPr/>
          </p:nvSpPr>
          <p:spPr>
            <a:xfrm>
              <a:off x="4481584" y="1130513"/>
              <a:ext cx="1850061" cy="148760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45"/>
            <p:cNvSpPr txBox="1"/>
            <p:nvPr/>
          </p:nvSpPr>
          <p:spPr>
            <a:xfrm>
              <a:off x="4481584" y="1130513"/>
              <a:ext cx="1850061" cy="14876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осуществление сотрудничества в разрешении межгосударствен-ных проблем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45"/>
            <p:cNvSpPr/>
            <p:nvPr/>
          </p:nvSpPr>
          <p:spPr>
            <a:xfrm>
              <a:off x="6720158" y="1130513"/>
              <a:ext cx="1850061" cy="14868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45"/>
            <p:cNvSpPr txBox="1"/>
            <p:nvPr/>
          </p:nvSpPr>
          <p:spPr>
            <a:xfrm>
              <a:off x="6720158" y="1130513"/>
              <a:ext cx="1850061" cy="14868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согласование действий наций в достижении общих целей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Ð·Ð¾Ð±ÑÐ°Ð¶ÐµÐ½Ð¸Ðµ Ð»Ð¾Ð³Ð¾ÑÐ¸Ð¿Ð°" id="291" name="Google Shape;291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12060" y="1434133"/>
            <a:ext cx="3458891" cy="293870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292" name="Google Shape;292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42436" y="1289990"/>
            <a:ext cx="2579172" cy="359742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93" name="Google Shape;293;p45"/>
          <p:cNvSpPr txBox="1"/>
          <p:nvPr/>
        </p:nvSpPr>
        <p:spPr>
          <a:xfrm>
            <a:off x="3801919" y="3429004"/>
            <a:ext cx="2950200" cy="862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Антониу Гутерриш, Генеральный Секретарь ООН с 1 января 2017 г.</a:t>
            </a:r>
            <a:endParaRPr/>
          </a:p>
        </p:txBody>
      </p:sp>
      <p:pic>
        <p:nvPicPr>
          <p:cNvPr id="294" name="Google Shape;294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88625" y="1462475"/>
            <a:ext cx="4169327" cy="1677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Участие Беларуси в международных организациях и международном сотрудничестве</a:t>
            </a:r>
            <a:endParaRPr sz="3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00" name="Google Shape;300;p46"/>
          <p:cNvGraphicFramePr/>
          <p:nvPr/>
        </p:nvGraphicFramePr>
        <p:xfrm>
          <a:off x="1104900" y="149710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{7E7E37A0-5DBC-471D-B2EA-D9A7F8F49BC8}</a:tableStyleId>
              </a:tblPr>
              <a:tblGrid>
                <a:gridCol w="2191125"/>
                <a:gridCol w="7789575"/>
              </a:tblGrid>
              <a:tr h="2494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Структура ООН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578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Генеральная Ассамблея</a:t>
                      </a:r>
                      <a:endParaRPr b="1" sz="17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Главный совещательный, директивный и представительный орган. 193 страны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21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Совет Безопаснос- ти</a:t>
                      </a:r>
                      <a:endParaRPr b="1" sz="17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Поддержание международного мира и безопасности. Вводит международ- ные санкции, направляет миротворческие силы ООН, санкционирует прове- дение военных операций. 15 стран, 5 постоянных членов с правом «вето» (Великобритания, Китай, Россия, США, Франция)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04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Секретариат</a:t>
                      </a:r>
                      <a:endParaRPr b="1" sz="17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Руководство</a:t>
                      </a:r>
                      <a:r>
                        <a:rPr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миротворческими операциями, посредничество в международ- ных спорах, составление обзоров экономических и социальных тенденций, доклады по правам человека и развитию и др. Возглавляет Генеральный Секретарь (избирается сроком на 5 лет)</a:t>
                      </a:r>
                      <a:endParaRPr sz="17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78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Экономический и Социальный Совет</a:t>
                      </a:r>
                      <a:endParaRPr b="1" sz="17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Координирует сотрудничество ООН и её специализированных учреждений в экономической и социальной областях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78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Международный суд</a:t>
                      </a:r>
                      <a:endParaRPr b="1" sz="17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Решает</a:t>
                      </a:r>
                      <a:r>
                        <a:rPr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вопросы территориальных и пограничных споров, незаконного при- менения силы. 15 судей</a:t>
                      </a:r>
                      <a:endParaRPr sz="17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78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Совет по опеке</a:t>
                      </a:r>
                      <a:endParaRPr b="1" sz="17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Управление подопечными территориями. В 1994 г. приостановил</a:t>
                      </a:r>
                      <a:r>
                        <a:rPr lang="ru-RU" sz="17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деятель- ность</a:t>
                      </a:r>
                      <a:endParaRPr sz="17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Участие Беларуси в международных организациях и международном сотрудничестве</a:t>
            </a:r>
            <a:endParaRPr sz="3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06" name="Google Shape;306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2813" y="1417312"/>
            <a:ext cx="10344839" cy="5380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Участие Беларуси в международных организациях и международном сотрудничестве</a:t>
            </a:r>
            <a:endParaRPr sz="3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12" name="Google Shape;312;p48"/>
          <p:cNvGraphicFramePr/>
          <p:nvPr/>
        </p:nvGraphicFramePr>
        <p:xfrm>
          <a:off x="1930436" y="145948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{7E7E37A0-5DBC-471D-B2EA-D9A7F8F49BC8}</a:tableStyleId>
              </a:tblPr>
              <a:tblGrid>
                <a:gridCol w="6514225"/>
                <a:gridCol w="2126750"/>
              </a:tblGrid>
              <a:tr h="507925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в составе международных организаций и межгосударственных объединений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475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Организация Объединённых Наций (ООН)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8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Дата создания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- 24.10.1945 г.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468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участники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- 193 государства-члена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1172125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Руководящие органы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Генеральная Ассамблея. Совет Безопасности. Экономи- ческий и Социальный Совет. Совет по опеке. Международный суд. Секретариат. 15 специализированных учреждений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875425">
                <a:tc gridSpan="2"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является одним из учредителей Организации Объединённых Наций. На данный момент членами ООН являются 193 страны – почти все суверенные государства мира. С 1993 г. в Беларуси работает ПРООН (Программа развития ООН) для осуществления проектов технической помощи Беларуси и оказания консультационного содействия в области рыночных преобразований. В Минске открыто Представительство Детского фонда ООН (ЮНИСЕФ) для осуществления программы по защите материнства и детства.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descr="ÐÐ·Ð¾Ð±ÑÐ°Ð¶ÐµÐ½Ð¸Ðµ Ð»Ð¾Ð³Ð¾ÑÐ¸Ð¿Ð°" id="313" name="Google Shape;313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74444" y="2233451"/>
            <a:ext cx="1492369" cy="126793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Участие Беларуси в международных организациях и международном сотрудничестве</a:t>
            </a:r>
            <a:endParaRPr sz="3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19" name="Google Shape;319;p49"/>
          <p:cNvGraphicFramePr/>
          <p:nvPr/>
        </p:nvGraphicFramePr>
        <p:xfrm>
          <a:off x="1924152" y="142254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{7E7E37A0-5DBC-471D-B2EA-D9A7F8F49BC8}</a:tableStyleId>
              </a:tblPr>
              <a:tblGrid>
                <a:gridCol w="6514225"/>
                <a:gridCol w="2126750"/>
              </a:tblGrid>
              <a:tr h="507925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в составе международных организаций и межгосударственных объединений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475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Организация по безопасности и сотрудничеству в Европе (ОБСЕ)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8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Дата создания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июль 1973 г. как СБСЕ, с января 1995 г. - ОБСЕ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468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участники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- 57 государств-участников, 11 парт- нёров по сотрудничеству. Беларусь – с 1992 г.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816975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Руководящие органы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Саммит, Совет министров иностранных дел, Парламен- тская ассамблея ОБСЕ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875425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ОБСЕ - крупнейшая в мире региональная организация, занимающаяся вопроса- ми безопасности</a:t>
                      </a:r>
                      <a:endParaRPr b="0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descr="ÐÐ·Ð¾Ð±ÑÐ°Ð¶ÐµÐ½Ð¸Ðµ Ð»Ð¾Ð³Ð¾ÑÐ¸Ð¿Ð°" id="320" name="Google Shape;320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95011" y="3062603"/>
            <a:ext cx="1849333" cy="57406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Logo of the Organization for Security and Co-operation in Europe" id="321" name="Google Shape;321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95011" y="2375081"/>
            <a:ext cx="1849333" cy="57406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5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Участие Беларуси в международных организациях и международном сотрудничестве</a:t>
            </a:r>
            <a:endParaRPr sz="3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27" name="Google Shape;327;p50"/>
          <p:cNvGraphicFramePr/>
          <p:nvPr/>
        </p:nvGraphicFramePr>
        <p:xfrm>
          <a:off x="1104900" y="137556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{7E7E37A0-5DBC-471D-B2EA-D9A7F8F49BC8}</a:tableStyleId>
              </a:tblPr>
              <a:tblGrid>
                <a:gridCol w="7524200"/>
                <a:gridCol w="2456475"/>
              </a:tblGrid>
              <a:tr h="507925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в составе международных организаций и межгосударственных объединений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475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Содружество Независимых Государств (СНГ)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8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Дата создания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- 08.12.1991 г.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468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участники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- 9 государств – действительных членов (Азер- байджан, Армения, Беларусь, Казахстан, Киргизия, Россия, Таджикис- тан, Узбекистан)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472200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Руководящие органы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Исполнительный комитет, Межпарламентская Ассамблея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875425">
                <a:tc gridSpan="2"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Цели создания </a:t>
                      </a:r>
                      <a:r>
                        <a:rPr b="0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Сотрудничество в политической, экономической, экологической, гума- нитарной, культурной и иных областях; всестороннее развитие государств-членов в рамках общего экономического пространства, межгосударственной кооперации и интеграции; обес- печение прав и свобод человека; сотрудничество в обеспечении международного мира и бе- зопасности, достижение всеобщего и полного разоружения; взаимная правовая помощь; мир- ное разрешение споров и конфликтов между государствами организации.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descr="Ð¡ÐÐÐ Ð£ÐÐÐ¡Ð¢ÐÐ ÐÐÐÐÐÐÐ¡ÐÐÐ«Ð¥ ÐÐÐ¡Ð£ÐÐÐ Ð¡Ð¢Ð â Ð¸Ð½ÑÐ¾ÑÐ¼Ð°ÑÐ¸Ñ Ð½Ð° Ð¿Ð¾ÑÑÐ°Ð»Ðµ Ð­Ð½ÑÐ¸ÐºÐ»Ð¾Ð¿ÐµÐ´Ð¸Ñ  ÐÑÐµÐ¼Ð¸ÑÐ½Ð°Ñ Ð¸ÑÑÐ¾ÑÐ¸Ñ" id="328" name="Google Shape;328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61602" y="2161004"/>
            <a:ext cx="1747084" cy="166274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Участие Беларуси в международных организациях и международном сотрудничестве</a:t>
            </a:r>
            <a:endParaRPr sz="3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34" name="Google Shape;334;p51"/>
          <p:cNvGraphicFramePr/>
          <p:nvPr/>
        </p:nvGraphicFramePr>
        <p:xfrm>
          <a:off x="1838996" y="147614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{7E7E37A0-5DBC-471D-B2EA-D9A7F8F49BC8}</a:tableStyleId>
              </a:tblPr>
              <a:tblGrid>
                <a:gridCol w="6514225"/>
                <a:gridCol w="2126750"/>
              </a:tblGrid>
              <a:tr h="726275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в составе международных организаций и межгосударственных объединений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492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Союзное государство Беларуси и России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85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Дата создания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- 08.12.1999 г.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485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участники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Беларусь и Россия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992700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Руководящие органы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Высший Государственный Совет; Совет Министров; Постоянный Комитет Союзного государства; Пограничный и Таможенный коми- теты; Телерадиовещательная организация Союзного государства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942925">
                <a:tc gridSpan="2"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Цели создания </a:t>
                      </a:r>
                      <a:r>
                        <a:rPr b="0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Углубление социально-экономических, культурных, полити- ческих, военных связей двух народов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descr="Ð¡Ð¾ÑÐ·Ð½Ð¾Ðµ Ð³Ð¾ÑÑÐ´Ð°ÑÑÑÐ²Ð¾: ÑÑÐ¾ Ð¿ÑÐ¾Ð¸ÑÑÐ¾Ð´Ð¸Ñ? â EADaily, 24 Ð¸ÑÐ½Ñ 2018 â ÐÐ¾Ð²Ð¾ÑÑÐ¸  Ð¿Ð¾Ð»Ð¸ÑÐ¸ÐºÐ¸, ÐÐ¾Ð²Ð¾ÑÑÐ¸ Ð Ð¾ÑÑÐ¸Ð¸" id="335" name="Google Shape;335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07653" y="2329305"/>
            <a:ext cx="1957055" cy="120434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5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Участие Беларуси в международных организациях и международном сотрудничестве</a:t>
            </a:r>
            <a:endParaRPr sz="3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41" name="Google Shape;341;p52"/>
          <p:cNvGraphicFramePr/>
          <p:nvPr/>
        </p:nvGraphicFramePr>
        <p:xfrm>
          <a:off x="1857284" y="138194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{7E7E37A0-5DBC-471D-B2EA-D9A7F8F49BC8}</a:tableStyleId>
              </a:tblPr>
              <a:tblGrid>
                <a:gridCol w="6514225"/>
                <a:gridCol w="2126750"/>
              </a:tblGrid>
              <a:tr h="7435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в составе международных организаций и межгосударственных объединений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504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Евразийский экономический союз (ЕАЭС)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11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Дата создания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- 01.01.2015 г. (заменил ЕврАзЭС, созданное 10.12.2000 г.)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611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участники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Армения, Беларусь, Казахстан, Кыр- гызстан, Россия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826750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Руководящие органы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Высший Евразийский Экономический Совет; Евразийс- кая Экономическая Комиссия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989125">
                <a:tc gridSpan="2"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Цели создания </a:t>
                      </a:r>
                      <a:r>
                        <a:rPr b="0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Всесторонняя модернизация, кооперация и повышение кон- курентоспособности национальных экономик и создание условий для стабиль- ного развития в интересах повышения жизненного уровня населения государ -ств-членов.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descr="Emblem of the Eurasian Economic Union.svg" id="342" name="Google Shape;342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35039" y="2369148"/>
            <a:ext cx="1999861" cy="128845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5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Участие Беларуси в международных организациях и международном сотрудничестве</a:t>
            </a:r>
            <a:endParaRPr sz="3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48" name="Google Shape;348;p53"/>
          <p:cNvGraphicFramePr/>
          <p:nvPr/>
        </p:nvGraphicFramePr>
        <p:xfrm>
          <a:off x="2040164" y="141644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{7E7E37A0-5DBC-471D-B2EA-D9A7F8F49BC8}</a:tableStyleId>
              </a:tblPr>
              <a:tblGrid>
                <a:gridCol w="6514225"/>
                <a:gridCol w="2126750"/>
              </a:tblGrid>
              <a:tr h="7173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в составе международных организаций и межгосударственных объединений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6175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Организация Договора о коллективной безопасности</a:t>
                      </a: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(ОДКБ)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9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Дата создания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- 18.09.2003 г.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61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участники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Армения, Беларусь, Казахстан, Кыр- гызстан, Россия, Таджикистан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668775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Руководящие органы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Совет Коллективной Безопасности (СКБ)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918925">
                <a:tc gridSpan="2"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Цели создания </a:t>
                      </a:r>
                      <a:r>
                        <a:rPr b="0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Противодействие терроризму, незаконной разработке и расп- ространению оружия, наркоторговле, незаконной миграции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descr="ÐÐ·Ð¾Ð±ÑÐ°Ð¶ÐµÐ½Ð¸Ðµ Ð»Ð¾Ð³Ð¾ÑÐ¸Ð¿Ð°" id="349" name="Google Shape;349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63402" y="2205519"/>
            <a:ext cx="1739959" cy="173995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4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Понятие и виды международных отношений</a:t>
            </a:r>
            <a:endParaRPr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Принципы и направления внешней политики Республики Беларусь</a:t>
            </a:r>
            <a:endParaRPr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Участие Беларуси в международных организациях и международном сотрудничест- ве</a:t>
            </a:r>
            <a:endParaRPr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▪"/>
            </a:pPr>
            <a:r>
              <a:rPr lang="ru-RU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Основные средства международного сотрудничества</a:t>
            </a:r>
            <a:endParaRPr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5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4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Основные средства международного сот- рудничества</a:t>
            </a:r>
            <a:endParaRPr sz="40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55" name="Google Shape;355;p54"/>
          <p:cNvGrpSpPr/>
          <p:nvPr/>
        </p:nvGrpSpPr>
        <p:grpSpPr>
          <a:xfrm>
            <a:off x="1104900" y="1424161"/>
            <a:ext cx="9980682" cy="880127"/>
            <a:chOff x="67" y="2742038"/>
            <a:chExt cx="4010278" cy="2634131"/>
          </a:xfrm>
        </p:grpSpPr>
        <p:sp>
          <p:nvSpPr>
            <p:cNvPr id="356" name="Google Shape;356;p5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5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Международное сотрудничество </a:t>
              </a: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совместные действия субъектов международных от- ношений в сфере их взаимных интересов, их взаимосвязанная деятельность по согласованию своих позиций, разрешению общезначимых проблем и принятию взаимоприемлемых решений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358" name="Google Shape;358;p54"/>
          <p:cNvGraphicFramePr/>
          <p:nvPr/>
        </p:nvGraphicFramePr>
        <p:xfrm>
          <a:off x="1104900" y="240866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{7E7E37A0-5DBC-471D-B2EA-D9A7F8F49BC8}</a:tableStyleId>
              </a:tblPr>
              <a:tblGrid>
                <a:gridCol w="1971050"/>
                <a:gridCol w="8009625"/>
              </a:tblGrid>
              <a:tr h="2494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Средства международного сотрудничества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</a:tr>
              <a:tr h="323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Политические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Дипломатия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– деятельность по осуществлению внешней политики (пере- говоры, визиты, специальные конференции и совещания, встречи, подго- товка и заключение соглашений, дипломатическая переписка, участие в работе международных организаций). </a:t>
                      </a: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Народная дипломатия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(люди, а не только дипломаты, помогают устанавливать дружественные связи)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8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Экономические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Использование экономического потенциала для достижения политичес- ких целей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18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Военные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Военная мощь государства. </a:t>
                      </a: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Прямые военные средства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войны, интер- венции, блокады. </a:t>
                      </a: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Косвенные военные средства 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испытания новых ви- дов оружия, манёвры,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учения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6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Пропагандистс-кие</a:t>
                      </a:r>
                      <a:endParaRPr b="1"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Современные средства массовой информации,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пропаганды и агитации, формирующие позитивный имидж государства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-RU" sz="4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65" name="Google Shape;365;p55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§10.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66" name="Google Shape;366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Понятие и виды международных отношений</a:t>
            </a:r>
            <a:endParaRPr sz="3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39" name="Google Shape;139;p39"/>
          <p:cNvGrpSpPr/>
          <p:nvPr/>
        </p:nvGrpSpPr>
        <p:grpSpPr>
          <a:xfrm>
            <a:off x="1114408" y="1402103"/>
            <a:ext cx="9980940" cy="847347"/>
            <a:chOff x="67" y="2742038"/>
            <a:chExt cx="4010278" cy="2634131"/>
          </a:xfrm>
        </p:grpSpPr>
        <p:sp>
          <p:nvSpPr>
            <p:cNvPr id="140" name="Google Shape;140;p3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3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Международные отношения </a:t>
              </a: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политических, экономических, правовых, дипломатических, военных, культурных и иных связей между субъектами, действующими на мировой арене.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42" name="Google Shape;142;p39"/>
          <p:cNvSpPr txBox="1"/>
          <p:nvPr/>
        </p:nvSpPr>
        <p:spPr>
          <a:xfrm>
            <a:off x="1095556" y="5995447"/>
            <a:ext cx="9914951" cy="74000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В современном понимании международные отношения появляются со становлением нацио- нальных государств и возникновением идеи национального суверенитета.</a:t>
            </a:r>
            <a:endParaRPr b="0" i="0" sz="1600" u="none" cap="none" strike="noStrike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3" name="Google Shape;143;p39"/>
          <p:cNvGrpSpPr/>
          <p:nvPr/>
        </p:nvGrpSpPr>
        <p:grpSpPr>
          <a:xfrm>
            <a:off x="2279839" y="2381934"/>
            <a:ext cx="7629978" cy="3498100"/>
            <a:chOff x="571542" y="2290"/>
            <a:chExt cx="7629978" cy="3498100"/>
          </a:xfrm>
        </p:grpSpPr>
        <p:sp>
          <p:nvSpPr>
            <p:cNvPr id="144" name="Google Shape;144;p39"/>
            <p:cNvSpPr/>
            <p:nvPr/>
          </p:nvSpPr>
          <p:spPr>
            <a:xfrm>
              <a:off x="2760694" y="1290840"/>
              <a:ext cx="3178270" cy="921000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9"/>
            <p:cNvSpPr txBox="1"/>
            <p:nvPr/>
          </p:nvSpPr>
          <p:spPr>
            <a:xfrm>
              <a:off x="3226141" y="1425717"/>
              <a:ext cx="2247376" cy="6512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Субъекты международных отношений</a:t>
              </a:r>
              <a:endParaRPr b="1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6" name="Google Shape;146;p39"/>
            <p:cNvSpPr/>
            <p:nvPr/>
          </p:nvSpPr>
          <p:spPr>
            <a:xfrm rot="-5400000">
              <a:off x="4252428" y="956009"/>
              <a:ext cx="194801" cy="31314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39"/>
            <p:cNvSpPr txBox="1"/>
            <p:nvPr/>
          </p:nvSpPr>
          <p:spPr>
            <a:xfrm rot="-5400000">
              <a:off x="4281648" y="1047857"/>
              <a:ext cx="136361" cy="1878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39"/>
            <p:cNvSpPr/>
            <p:nvPr/>
          </p:nvSpPr>
          <p:spPr>
            <a:xfrm>
              <a:off x="3416266" y="2290"/>
              <a:ext cx="1867125" cy="921000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39"/>
            <p:cNvSpPr txBox="1"/>
            <p:nvPr/>
          </p:nvSpPr>
          <p:spPr>
            <a:xfrm>
              <a:off x="3689700" y="137167"/>
              <a:ext cx="1320257" cy="6512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государства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0" name="Google Shape;150;p39"/>
            <p:cNvSpPr/>
            <p:nvPr/>
          </p:nvSpPr>
          <p:spPr>
            <a:xfrm rot="-847098">
              <a:off x="5669435" y="1224075"/>
              <a:ext cx="308403" cy="31314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9"/>
            <p:cNvSpPr txBox="1"/>
            <p:nvPr/>
          </p:nvSpPr>
          <p:spPr>
            <a:xfrm rot="-847098">
              <a:off x="5670832" y="1297987"/>
              <a:ext cx="215882" cy="1878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39"/>
            <p:cNvSpPr/>
            <p:nvPr/>
          </p:nvSpPr>
          <p:spPr>
            <a:xfrm>
              <a:off x="5974956" y="617882"/>
              <a:ext cx="2100829" cy="921000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9"/>
            <p:cNvSpPr txBox="1"/>
            <p:nvPr/>
          </p:nvSpPr>
          <p:spPr>
            <a:xfrm>
              <a:off x="6282615" y="752759"/>
              <a:ext cx="1485511" cy="6512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организации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39"/>
            <p:cNvSpPr/>
            <p:nvPr/>
          </p:nvSpPr>
          <p:spPr>
            <a:xfrm rot="1072836">
              <a:off x="5570139" y="2057354"/>
              <a:ext cx="427074" cy="31314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9"/>
            <p:cNvSpPr txBox="1"/>
            <p:nvPr/>
          </p:nvSpPr>
          <p:spPr>
            <a:xfrm rot="1072836">
              <a:off x="5572408" y="2105560"/>
              <a:ext cx="333132" cy="1878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39"/>
            <p:cNvSpPr/>
            <p:nvPr/>
          </p:nvSpPr>
          <p:spPr>
            <a:xfrm>
              <a:off x="5932167" y="2167396"/>
              <a:ext cx="2269353" cy="921000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9"/>
            <p:cNvSpPr txBox="1"/>
            <p:nvPr/>
          </p:nvSpPr>
          <p:spPr>
            <a:xfrm>
              <a:off x="6264506" y="2302273"/>
              <a:ext cx="1604675" cy="6512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объединения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39"/>
            <p:cNvSpPr/>
            <p:nvPr/>
          </p:nvSpPr>
          <p:spPr>
            <a:xfrm rot="5400000">
              <a:off x="4252428" y="2233532"/>
              <a:ext cx="194801" cy="31314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39"/>
            <p:cNvSpPr txBox="1"/>
            <p:nvPr/>
          </p:nvSpPr>
          <p:spPr>
            <a:xfrm rot="5400000">
              <a:off x="4281648" y="2266940"/>
              <a:ext cx="136361" cy="1878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39"/>
            <p:cNvSpPr/>
            <p:nvPr/>
          </p:nvSpPr>
          <p:spPr>
            <a:xfrm>
              <a:off x="3226439" y="2579390"/>
              <a:ext cx="2246780" cy="921000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39"/>
            <p:cNvSpPr txBox="1"/>
            <p:nvPr/>
          </p:nvSpPr>
          <p:spPr>
            <a:xfrm>
              <a:off x="3555472" y="2714267"/>
              <a:ext cx="1588714" cy="6512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движения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2" name="Google Shape;162;p39"/>
            <p:cNvSpPr/>
            <p:nvPr/>
          </p:nvSpPr>
          <p:spPr>
            <a:xfrm rot="9794124">
              <a:off x="2681734" y="2035282"/>
              <a:ext cx="411574" cy="31314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39"/>
            <p:cNvSpPr txBox="1"/>
            <p:nvPr/>
          </p:nvSpPr>
          <p:spPr>
            <a:xfrm rot="-1005876">
              <a:off x="2773680" y="2084362"/>
              <a:ext cx="317632" cy="1878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39"/>
            <p:cNvSpPr/>
            <p:nvPr/>
          </p:nvSpPr>
          <p:spPr>
            <a:xfrm>
              <a:off x="571542" y="2109324"/>
              <a:ext cx="2122546" cy="921000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39"/>
            <p:cNvSpPr txBox="1"/>
            <p:nvPr/>
          </p:nvSpPr>
          <p:spPr>
            <a:xfrm>
              <a:off x="882382" y="2244201"/>
              <a:ext cx="1500866" cy="6512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группы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" name="Google Shape;166;p39"/>
            <p:cNvSpPr/>
            <p:nvPr/>
          </p:nvSpPr>
          <p:spPr>
            <a:xfrm rot="-9960390">
              <a:off x="2681886" y="1220680"/>
              <a:ext cx="333644" cy="31314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39"/>
            <p:cNvSpPr txBox="1"/>
            <p:nvPr/>
          </p:nvSpPr>
          <p:spPr>
            <a:xfrm rot="839610">
              <a:off x="2774434" y="1294666"/>
              <a:ext cx="239702" cy="1878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39"/>
            <p:cNvSpPr/>
            <p:nvPr/>
          </p:nvSpPr>
          <p:spPr>
            <a:xfrm>
              <a:off x="641683" y="617876"/>
              <a:ext cx="2015452" cy="921000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39"/>
            <p:cNvSpPr txBox="1"/>
            <p:nvPr/>
          </p:nvSpPr>
          <p:spPr>
            <a:xfrm>
              <a:off x="936839" y="752753"/>
              <a:ext cx="1425140" cy="6512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личности и т.д.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и виды международных отношений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75" name="Google Shape;175;p40"/>
          <p:cNvGraphicFramePr/>
          <p:nvPr/>
        </p:nvGraphicFramePr>
        <p:xfrm>
          <a:off x="1090140" y="139442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{7E7E37A0-5DBC-471D-B2EA-D9A7F8F49BC8}</a:tableStyleId>
              </a:tblPr>
              <a:tblGrid>
                <a:gridCol w="3555975"/>
                <a:gridCol w="3521650"/>
                <a:gridCol w="2946450"/>
              </a:tblGrid>
              <a:tr h="4533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международных отношений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 hMerge="1"/>
                <a:tc hMerge="1"/>
              </a:tr>
              <a:tr h="1014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сферам взаимодействия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политические;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экономические;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военно-стратегические;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культурные;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идеологические;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экологические.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54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количеству участников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двусторонние;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многосторонние.</a:t>
                      </a:r>
                      <a:endParaRPr sz="1400" u="none" cap="none" strike="noStrike">
                        <a:solidFill>
                          <a:schemeClr val="dk2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60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составу участников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межгосударственные отношения;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межпартийные отношения;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отношения международных организаций, транснацио- нальных корпораций.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003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состоянию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сотрудничество;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мирное существование;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конфликт;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«холодная война»;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война.</a:t>
                      </a:r>
                      <a:endParaRPr sz="1400" u="none" cap="none" strike="noStrike">
                        <a:solidFill>
                          <a:schemeClr val="dk2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46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расстановке сил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многополярный мир;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двуполярный</a:t>
                      </a: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(биполярный) мир;</a:t>
                      </a:r>
                      <a:endParaRPr/>
                    </a:p>
                    <a:p>
                      <a:pPr indent="-180975" lvl="0" marL="18097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однополярный мир.</a:t>
                      </a:r>
                      <a:endParaRPr sz="1800" u="none" cap="none" strike="noStrike">
                        <a:solidFill>
                          <a:schemeClr val="dk2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2cc7b78c59_0_0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и виды международных отношений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81" name="Google Shape;181;g32cc7b78c59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2250" y="1405975"/>
            <a:ext cx="10265993" cy="53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2cc7b78c59_0_8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и виды международных отношений</a:t>
            </a:r>
            <a:endParaRPr sz="38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87" name="Google Shape;187;g32cc7b78c59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938" y="1440400"/>
            <a:ext cx="10906125" cy="436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Принципы и направления внешней политики Республики Беларусь</a:t>
            </a:r>
            <a:endParaRPr sz="36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93" name="Google Shape;193;p41"/>
          <p:cNvGrpSpPr/>
          <p:nvPr/>
        </p:nvGrpSpPr>
        <p:grpSpPr>
          <a:xfrm>
            <a:off x="1691703" y="1484601"/>
            <a:ext cx="8807073" cy="5045426"/>
            <a:chOff x="4560" y="220486"/>
            <a:chExt cx="8807073" cy="5045426"/>
          </a:xfrm>
        </p:grpSpPr>
        <p:sp>
          <p:nvSpPr>
            <p:cNvPr id="194" name="Google Shape;194;p41"/>
            <p:cNvSpPr/>
            <p:nvPr/>
          </p:nvSpPr>
          <p:spPr>
            <a:xfrm>
              <a:off x="6709730" y="2475782"/>
              <a:ext cx="1150816" cy="3994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41"/>
            <p:cNvSpPr/>
            <p:nvPr/>
          </p:nvSpPr>
          <p:spPr>
            <a:xfrm>
              <a:off x="5558913" y="2475782"/>
              <a:ext cx="1150816" cy="3994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6" name="Google Shape;196;p41"/>
            <p:cNvSpPr/>
            <p:nvPr/>
          </p:nvSpPr>
          <p:spPr>
            <a:xfrm>
              <a:off x="4408097" y="1171574"/>
              <a:ext cx="2301632" cy="3994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41"/>
            <p:cNvSpPr/>
            <p:nvPr/>
          </p:nvSpPr>
          <p:spPr>
            <a:xfrm>
              <a:off x="2106464" y="2475782"/>
              <a:ext cx="1150816" cy="3994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41"/>
            <p:cNvSpPr/>
            <p:nvPr/>
          </p:nvSpPr>
          <p:spPr>
            <a:xfrm>
              <a:off x="955648" y="2475782"/>
              <a:ext cx="1150816" cy="3994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41"/>
            <p:cNvSpPr/>
            <p:nvPr/>
          </p:nvSpPr>
          <p:spPr>
            <a:xfrm>
              <a:off x="2106464" y="1171574"/>
              <a:ext cx="2301632" cy="3994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41"/>
            <p:cNvSpPr/>
            <p:nvPr/>
          </p:nvSpPr>
          <p:spPr>
            <a:xfrm>
              <a:off x="2458528" y="220486"/>
              <a:ext cx="3899137" cy="95108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41"/>
            <p:cNvSpPr txBox="1"/>
            <p:nvPr/>
          </p:nvSpPr>
          <p:spPr>
            <a:xfrm>
              <a:off x="2458528" y="220486"/>
              <a:ext cx="3899137" cy="9510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Внешняя политика белорусского государства призвана</a:t>
              </a:r>
              <a:endParaRPr b="1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2" name="Google Shape;202;p41"/>
            <p:cNvSpPr/>
            <p:nvPr/>
          </p:nvSpPr>
          <p:spPr>
            <a:xfrm>
              <a:off x="365545" y="1571031"/>
              <a:ext cx="3481837" cy="90475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41"/>
            <p:cNvSpPr txBox="1"/>
            <p:nvPr/>
          </p:nvSpPr>
          <p:spPr>
            <a:xfrm>
              <a:off x="365545" y="1571031"/>
              <a:ext cx="3481837" cy="9047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обеспечивать защиту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4" name="Google Shape;204;p41"/>
            <p:cNvSpPr/>
            <p:nvPr/>
          </p:nvSpPr>
          <p:spPr>
            <a:xfrm>
              <a:off x="4560" y="2875239"/>
              <a:ext cx="1902175" cy="23906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41"/>
            <p:cNvSpPr txBox="1"/>
            <p:nvPr/>
          </p:nvSpPr>
          <p:spPr>
            <a:xfrm>
              <a:off x="4560" y="2875239"/>
              <a:ext cx="1902175" cy="2390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государственного суверенитета и территориальной целостности Республики Беларусь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41"/>
            <p:cNvSpPr/>
            <p:nvPr/>
          </p:nvSpPr>
          <p:spPr>
            <a:xfrm>
              <a:off x="2306193" y="2875239"/>
              <a:ext cx="1902175" cy="23906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41"/>
            <p:cNvSpPr txBox="1"/>
            <p:nvPr/>
          </p:nvSpPr>
          <p:spPr>
            <a:xfrm>
              <a:off x="2306193" y="2875239"/>
              <a:ext cx="1902175" cy="2390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прав, свобод и законных интересов граждан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41"/>
            <p:cNvSpPr/>
            <p:nvPr/>
          </p:nvSpPr>
          <p:spPr>
            <a:xfrm>
              <a:off x="4968811" y="1571031"/>
              <a:ext cx="3481837" cy="90475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41"/>
            <p:cNvSpPr txBox="1"/>
            <p:nvPr/>
          </p:nvSpPr>
          <p:spPr>
            <a:xfrm>
              <a:off x="4968811" y="1571031"/>
              <a:ext cx="3481837" cy="9047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создавать благоприятные внеш- неполитические и внешнеэко- номические условия для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41"/>
            <p:cNvSpPr/>
            <p:nvPr/>
          </p:nvSpPr>
          <p:spPr>
            <a:xfrm>
              <a:off x="4607825" y="2875239"/>
              <a:ext cx="1902175" cy="23906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41"/>
            <p:cNvSpPr txBox="1"/>
            <p:nvPr/>
          </p:nvSpPr>
          <p:spPr>
            <a:xfrm>
              <a:off x="4607825" y="2875239"/>
              <a:ext cx="1902175" cy="2390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повышения уровня благосостояния народа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41"/>
            <p:cNvSpPr/>
            <p:nvPr/>
          </p:nvSpPr>
          <p:spPr>
            <a:xfrm>
              <a:off x="6909458" y="2875239"/>
              <a:ext cx="1902175" cy="23906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41"/>
            <p:cNvSpPr txBox="1"/>
            <p:nvPr/>
          </p:nvSpPr>
          <p:spPr>
            <a:xfrm>
              <a:off x="6909458" y="2875239"/>
              <a:ext cx="1902175" cy="2390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развития политического, экономического, интеллектуаль- ного и духовного потенциала общества и государства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Принципы и направления внешней политики Республики Беларусь</a:t>
            </a:r>
            <a:endParaRPr sz="36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9" name="Google Shape;219;p42"/>
          <p:cNvGrpSpPr/>
          <p:nvPr/>
        </p:nvGrpSpPr>
        <p:grpSpPr>
          <a:xfrm>
            <a:off x="1835931" y="1845705"/>
            <a:ext cx="8745689" cy="3459196"/>
            <a:chOff x="747" y="302401"/>
            <a:chExt cx="8745689" cy="3459196"/>
          </a:xfrm>
        </p:grpSpPr>
        <p:sp>
          <p:nvSpPr>
            <p:cNvPr id="220" name="Google Shape;220;p42"/>
            <p:cNvSpPr/>
            <p:nvPr/>
          </p:nvSpPr>
          <p:spPr>
            <a:xfrm>
              <a:off x="4373592" y="2114436"/>
              <a:ext cx="3624069" cy="3144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42"/>
            <p:cNvSpPr/>
            <p:nvPr/>
          </p:nvSpPr>
          <p:spPr>
            <a:xfrm>
              <a:off x="4373592" y="2114436"/>
              <a:ext cx="1812034" cy="3144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2" name="Google Shape;222;p42"/>
            <p:cNvSpPr/>
            <p:nvPr/>
          </p:nvSpPr>
          <p:spPr>
            <a:xfrm>
              <a:off x="4327871" y="2114436"/>
              <a:ext cx="91440" cy="3144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3" name="Google Shape;223;p42"/>
            <p:cNvSpPr/>
            <p:nvPr/>
          </p:nvSpPr>
          <p:spPr>
            <a:xfrm>
              <a:off x="2561557" y="2114436"/>
              <a:ext cx="1812034" cy="31448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4" name="Google Shape;224;p42"/>
            <p:cNvSpPr/>
            <p:nvPr/>
          </p:nvSpPr>
          <p:spPr>
            <a:xfrm>
              <a:off x="749522" y="2114436"/>
              <a:ext cx="3624069" cy="31448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5" name="Google Shape;225;p42"/>
            <p:cNvSpPr/>
            <p:nvPr/>
          </p:nvSpPr>
          <p:spPr>
            <a:xfrm>
              <a:off x="4327871" y="1051176"/>
              <a:ext cx="91440" cy="3144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6" name="Google Shape;226;p42"/>
            <p:cNvSpPr/>
            <p:nvPr/>
          </p:nvSpPr>
          <p:spPr>
            <a:xfrm>
              <a:off x="2294626" y="302401"/>
              <a:ext cx="4157931" cy="7487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42"/>
            <p:cNvSpPr txBox="1"/>
            <p:nvPr/>
          </p:nvSpPr>
          <p:spPr>
            <a:xfrm>
              <a:off x="2294626" y="302401"/>
              <a:ext cx="4157931" cy="7487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внешней политики Республики Беларусь</a:t>
              </a:r>
              <a:endParaRPr b="1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42"/>
            <p:cNvSpPr/>
            <p:nvPr/>
          </p:nvSpPr>
          <p:spPr>
            <a:xfrm>
              <a:off x="1846050" y="1365661"/>
              <a:ext cx="5055083" cy="7487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42"/>
            <p:cNvSpPr txBox="1"/>
            <p:nvPr/>
          </p:nvSpPr>
          <p:spPr>
            <a:xfrm>
              <a:off x="1846050" y="1365661"/>
              <a:ext cx="5055083" cy="7487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Конституционные принципы (Конституция Республики Беларусь, ст. 18)</a:t>
              </a:r>
              <a:endParaRPr b="1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42"/>
            <p:cNvSpPr/>
            <p:nvPr/>
          </p:nvSpPr>
          <p:spPr>
            <a:xfrm>
              <a:off x="747" y="2428921"/>
              <a:ext cx="1497549" cy="13326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42"/>
            <p:cNvSpPr txBox="1"/>
            <p:nvPr/>
          </p:nvSpPr>
          <p:spPr>
            <a:xfrm>
              <a:off x="747" y="2428921"/>
              <a:ext cx="1497549" cy="1332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равенство государств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42"/>
            <p:cNvSpPr/>
            <p:nvPr/>
          </p:nvSpPr>
          <p:spPr>
            <a:xfrm>
              <a:off x="1812782" y="2428921"/>
              <a:ext cx="1497549" cy="13326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42"/>
            <p:cNvSpPr txBox="1"/>
            <p:nvPr/>
          </p:nvSpPr>
          <p:spPr>
            <a:xfrm>
              <a:off x="1812782" y="2428921"/>
              <a:ext cx="1497549" cy="1332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непримене- ние силы или угрозы силой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p42"/>
            <p:cNvSpPr/>
            <p:nvPr/>
          </p:nvSpPr>
          <p:spPr>
            <a:xfrm>
              <a:off x="3624817" y="2428921"/>
              <a:ext cx="1497549" cy="13326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42"/>
            <p:cNvSpPr txBox="1"/>
            <p:nvPr/>
          </p:nvSpPr>
          <p:spPr>
            <a:xfrm>
              <a:off x="3624817" y="2428921"/>
              <a:ext cx="1497549" cy="1332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нерушимость границ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42"/>
            <p:cNvSpPr/>
            <p:nvPr/>
          </p:nvSpPr>
          <p:spPr>
            <a:xfrm>
              <a:off x="5436852" y="2428921"/>
              <a:ext cx="1497549" cy="13326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42"/>
            <p:cNvSpPr txBox="1"/>
            <p:nvPr/>
          </p:nvSpPr>
          <p:spPr>
            <a:xfrm>
              <a:off x="5436852" y="2428921"/>
              <a:ext cx="1497549" cy="1332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мирное урегулирова-ние споров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42"/>
            <p:cNvSpPr/>
            <p:nvPr/>
          </p:nvSpPr>
          <p:spPr>
            <a:xfrm>
              <a:off x="7248887" y="2428921"/>
              <a:ext cx="1497549" cy="13326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42"/>
            <p:cNvSpPr txBox="1"/>
            <p:nvPr/>
          </p:nvSpPr>
          <p:spPr>
            <a:xfrm>
              <a:off x="7248887" y="2428921"/>
              <a:ext cx="1497549" cy="1332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невмешатель-ство во внут- ренние дела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40" name="Google Shape;240;p42"/>
          <p:cNvGrpSpPr/>
          <p:nvPr/>
        </p:nvGrpSpPr>
        <p:grpSpPr>
          <a:xfrm>
            <a:off x="1835184" y="5607304"/>
            <a:ext cx="8747184" cy="748774"/>
            <a:chOff x="1846050" y="1365661"/>
            <a:chExt cx="5055083" cy="748774"/>
          </a:xfrm>
        </p:grpSpPr>
        <p:sp>
          <p:nvSpPr>
            <p:cNvPr id="241" name="Google Shape;241;p42"/>
            <p:cNvSpPr/>
            <p:nvPr/>
          </p:nvSpPr>
          <p:spPr>
            <a:xfrm>
              <a:off x="1846050" y="1365661"/>
              <a:ext cx="5055083" cy="7487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42"/>
            <p:cNvSpPr txBox="1"/>
            <p:nvPr/>
          </p:nvSpPr>
          <p:spPr>
            <a:xfrm>
              <a:off x="1846050" y="1365661"/>
              <a:ext cx="5055083" cy="748774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+ принцип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многовоекторности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(развитие сотрудничества со всеми регионами мира)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Принципы и направления внешней политики Республики Беларусь</a:t>
            </a:r>
            <a:endParaRPr sz="36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8" name="Google Shape;248;p43"/>
          <p:cNvGrpSpPr/>
          <p:nvPr/>
        </p:nvGrpSpPr>
        <p:grpSpPr>
          <a:xfrm>
            <a:off x="1670491" y="2509391"/>
            <a:ext cx="8849498" cy="3122828"/>
            <a:chOff x="601" y="73291"/>
            <a:chExt cx="8849498" cy="3122828"/>
          </a:xfrm>
        </p:grpSpPr>
        <p:sp>
          <p:nvSpPr>
            <p:cNvPr id="249" name="Google Shape;249;p43"/>
            <p:cNvSpPr/>
            <p:nvPr/>
          </p:nvSpPr>
          <p:spPr>
            <a:xfrm>
              <a:off x="601" y="73291"/>
              <a:ext cx="5399687" cy="60371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43"/>
            <p:cNvSpPr txBox="1"/>
            <p:nvPr/>
          </p:nvSpPr>
          <p:spPr>
            <a:xfrm>
              <a:off x="18283" y="90973"/>
              <a:ext cx="5364323" cy="568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геополитические ориентиры Республики Беларусь</a:t>
              </a:r>
              <a:endParaRPr b="1" i="0" sz="20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1" name="Google Shape;251;p43"/>
            <p:cNvSpPr/>
            <p:nvPr/>
          </p:nvSpPr>
          <p:spPr>
            <a:xfrm>
              <a:off x="540570" y="677010"/>
              <a:ext cx="539968" cy="3952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2" name="Google Shape;252;p43"/>
            <p:cNvSpPr/>
            <p:nvPr/>
          </p:nvSpPr>
          <p:spPr>
            <a:xfrm>
              <a:off x="1080538" y="777083"/>
              <a:ext cx="7769561" cy="59026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43"/>
            <p:cNvSpPr txBox="1"/>
            <p:nvPr/>
          </p:nvSpPr>
          <p:spPr>
            <a:xfrm>
              <a:off x="1097826" y="794371"/>
              <a:ext cx="7734985" cy="5556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тесное экономическое сотрудничество и внешнеполитическое партнёрс- тво с Российской Федерацией и другими странами СНГ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4" name="Google Shape;254;p43"/>
            <p:cNvSpPr/>
            <p:nvPr/>
          </p:nvSpPr>
          <p:spPr>
            <a:xfrm>
              <a:off x="540570" y="677010"/>
              <a:ext cx="539968" cy="9905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43"/>
            <p:cNvSpPr/>
            <p:nvPr/>
          </p:nvSpPr>
          <p:spPr>
            <a:xfrm>
              <a:off x="1080538" y="1467425"/>
              <a:ext cx="7769561" cy="40029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43"/>
            <p:cNvSpPr txBox="1"/>
            <p:nvPr/>
          </p:nvSpPr>
          <p:spPr>
            <a:xfrm>
              <a:off x="1092262" y="1479149"/>
              <a:ext cx="7746113" cy="376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взаимовыгодные связи с Европейским союзом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43"/>
            <p:cNvSpPr/>
            <p:nvPr/>
          </p:nvSpPr>
          <p:spPr>
            <a:xfrm>
              <a:off x="540570" y="677010"/>
              <a:ext cx="539968" cy="16547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8" name="Google Shape;258;p43"/>
            <p:cNvSpPr/>
            <p:nvPr/>
          </p:nvSpPr>
          <p:spPr>
            <a:xfrm>
              <a:off x="1080538" y="1967789"/>
              <a:ext cx="7769561" cy="72796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43"/>
            <p:cNvSpPr txBox="1"/>
            <p:nvPr/>
          </p:nvSpPr>
          <p:spPr>
            <a:xfrm>
              <a:off x="1101859" y="1989110"/>
              <a:ext cx="7726919" cy="6853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дальнейшее развитие экономического и иного сотрудничества с Китаем, странами Ближнего и Среднего Востока, Латинской Америкой, Индией, Африкой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43"/>
            <p:cNvSpPr/>
            <p:nvPr/>
          </p:nvSpPr>
          <p:spPr>
            <a:xfrm>
              <a:off x="540570" y="677010"/>
              <a:ext cx="539968" cy="23189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1" name="Google Shape;261;p43"/>
            <p:cNvSpPr/>
            <p:nvPr/>
          </p:nvSpPr>
          <p:spPr>
            <a:xfrm>
              <a:off x="1080538" y="2795828"/>
              <a:ext cx="7769561" cy="40029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43"/>
            <p:cNvSpPr txBox="1"/>
            <p:nvPr/>
          </p:nvSpPr>
          <p:spPr>
            <a:xfrm>
              <a:off x="1092262" y="2807552"/>
              <a:ext cx="7746113" cy="376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2"/>
                  </a:solidFill>
                  <a:latin typeface="Cambria"/>
                  <a:ea typeface="Cambria"/>
                  <a:cs typeface="Cambria"/>
                  <a:sym typeface="Cambria"/>
                </a:rPr>
                <a:t>поиск новых экономических партнёров</a:t>
              </a:r>
              <a:endParaRPr b="0" i="0" sz="18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07.04.2024</vt:lpwstr>
  </property>
</Properties>
</file>