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5" roundtripDataSignature="AMtx7mhckXAburW1G2Ol7B5kicTzHRaS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7EC7675-B6E0-4970-A41F-2844D6FF1FAE}">
  <a:tblStyle styleId="{97EC7675-B6E0-4970-A41F-2844D6FF1FAE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7" name="Google Shape;247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8" name="Google Shape;268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4" name="Google Shape;274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0" name="Google Shape;300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2" name="Google Shape;322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2" name="Google Shape;342;p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8" name="Google Shape;348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4" name="Google Shape;354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2" name="Google Shape;362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7" name="Google Shape;157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282f8ea151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g3282f8ea151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6" name="Google Shape;196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282f8ea15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7" name="Google Shape;217;g3282f8ea15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282f8ea151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g3282f8ea151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3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499621" y="2592151"/>
            <a:ext cx="633933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Государство в политической системе</a:t>
            </a:r>
            <a:endParaRPr b="1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522920" y="3722688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863555" cy="70784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50</a:t>
            </a:r>
            <a:endParaRPr b="1" i="0" sz="40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7315" r="20613" t="0"/>
          <a:stretch/>
        </p:blipFill>
        <p:spPr>
          <a:xfrm>
            <a:off x="6960124" y="1309637"/>
            <a:ext cx="5231876" cy="42144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Функции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0" name="Google Shape;250;p43"/>
          <p:cNvSpPr/>
          <p:nvPr/>
        </p:nvSpPr>
        <p:spPr>
          <a:xfrm>
            <a:off x="1743959" y="1673424"/>
            <a:ext cx="8691513" cy="57606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Функции государства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это основные направления деятельности государства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1" name="Google Shape;251;p43"/>
          <p:cNvGrpSpPr/>
          <p:nvPr/>
        </p:nvGrpSpPr>
        <p:grpSpPr>
          <a:xfrm>
            <a:off x="2142980" y="2643441"/>
            <a:ext cx="8060022" cy="3878548"/>
            <a:chOff x="2180" y="336009"/>
            <a:chExt cx="8060022" cy="3878548"/>
          </a:xfrm>
        </p:grpSpPr>
        <p:sp>
          <p:nvSpPr>
            <p:cNvPr id="252" name="Google Shape;252;p43"/>
            <p:cNvSpPr/>
            <p:nvPr/>
          </p:nvSpPr>
          <p:spPr>
            <a:xfrm>
              <a:off x="6136368" y="2390326"/>
              <a:ext cx="91440" cy="5395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3" name="Google Shape;253;p43"/>
            <p:cNvSpPr/>
            <p:nvPr/>
          </p:nvSpPr>
          <p:spPr>
            <a:xfrm>
              <a:off x="4032192" y="1111333"/>
              <a:ext cx="2149896" cy="5395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4" name="Google Shape;254;p43"/>
            <p:cNvSpPr/>
            <p:nvPr/>
          </p:nvSpPr>
          <p:spPr>
            <a:xfrm>
              <a:off x="1836575" y="2390326"/>
              <a:ext cx="91440" cy="5395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43"/>
            <p:cNvSpPr/>
            <p:nvPr/>
          </p:nvSpPr>
          <p:spPr>
            <a:xfrm>
              <a:off x="1882295" y="1111333"/>
              <a:ext cx="2149896" cy="53956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43"/>
            <p:cNvSpPr/>
            <p:nvPr/>
          </p:nvSpPr>
          <p:spPr>
            <a:xfrm>
              <a:off x="2080854" y="336009"/>
              <a:ext cx="3902674" cy="77532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43"/>
            <p:cNvSpPr txBox="1"/>
            <p:nvPr/>
          </p:nvSpPr>
          <p:spPr>
            <a:xfrm>
              <a:off x="2080854" y="336009"/>
              <a:ext cx="3902674" cy="7753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государства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43"/>
            <p:cNvSpPr/>
            <p:nvPr/>
          </p:nvSpPr>
          <p:spPr>
            <a:xfrm>
              <a:off x="2180" y="1650895"/>
              <a:ext cx="3760230" cy="73943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43"/>
            <p:cNvSpPr txBox="1"/>
            <p:nvPr/>
          </p:nvSpPr>
          <p:spPr>
            <a:xfrm>
              <a:off x="2180" y="1650895"/>
              <a:ext cx="3760230" cy="7394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внутренние функции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43"/>
            <p:cNvSpPr/>
            <p:nvPr/>
          </p:nvSpPr>
          <p:spPr>
            <a:xfrm>
              <a:off x="2180" y="2929887"/>
              <a:ext cx="3760230" cy="128467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43"/>
            <p:cNvSpPr txBox="1"/>
            <p:nvPr/>
          </p:nvSpPr>
          <p:spPr>
            <a:xfrm>
              <a:off x="2180" y="2929887"/>
              <a:ext cx="3760230" cy="12846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выделяются в соответствии со сферами жизнедеятельности общества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43"/>
            <p:cNvSpPr/>
            <p:nvPr/>
          </p:nvSpPr>
          <p:spPr>
            <a:xfrm>
              <a:off x="4301972" y="1650895"/>
              <a:ext cx="3760230" cy="73943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43"/>
            <p:cNvSpPr txBox="1"/>
            <p:nvPr/>
          </p:nvSpPr>
          <p:spPr>
            <a:xfrm>
              <a:off x="4301972" y="1650895"/>
              <a:ext cx="3760230" cy="7394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внешние функции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43"/>
            <p:cNvSpPr/>
            <p:nvPr/>
          </p:nvSpPr>
          <p:spPr>
            <a:xfrm>
              <a:off x="4301972" y="2929887"/>
              <a:ext cx="3760230" cy="128467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43"/>
            <p:cNvSpPr txBox="1"/>
            <p:nvPr/>
          </p:nvSpPr>
          <p:spPr>
            <a:xfrm>
              <a:off x="4301972" y="2929887"/>
              <a:ext cx="3760230" cy="12846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характеризуют основные направления деятельности государства на международной арене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Функции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71" name="Google Shape;271;p44"/>
          <p:cNvGraphicFramePr/>
          <p:nvPr/>
        </p:nvGraphicFramePr>
        <p:xfrm>
          <a:off x="1099932" y="150069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{97EC7675-B6E0-4970-A41F-2844D6FF1FAE}</a:tableStyleId>
              </a:tblPr>
              <a:tblGrid>
                <a:gridCol w="3061650"/>
                <a:gridCol w="6933750"/>
              </a:tblGrid>
              <a:tr h="6969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Внутренние функции государства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25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Правоохранительная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Обеспечение законности и правопорядка на территории госу- дарства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25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Развитие здравоохранения, пенсионное обеспечение, решение экологических проблем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25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Регулирование экономических отношений, формирование госу- дарственного бюджета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25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Культурная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Развитие науки и культуры, системы образования, охрана памя- тников, организация досуга и др.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Функции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77" name="Google Shape;277;p45"/>
          <p:cNvGrpSpPr/>
          <p:nvPr/>
        </p:nvGrpSpPr>
        <p:grpSpPr>
          <a:xfrm>
            <a:off x="2278109" y="1421703"/>
            <a:ext cx="7616163" cy="5324363"/>
            <a:chOff x="188362" y="2114"/>
            <a:chExt cx="7616163" cy="5324363"/>
          </a:xfrm>
        </p:grpSpPr>
        <p:sp>
          <p:nvSpPr>
            <p:cNvPr id="278" name="Google Shape;278;p45"/>
            <p:cNvSpPr/>
            <p:nvPr/>
          </p:nvSpPr>
          <p:spPr>
            <a:xfrm>
              <a:off x="188362" y="2114"/>
              <a:ext cx="4409688" cy="6263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45"/>
            <p:cNvSpPr txBox="1"/>
            <p:nvPr/>
          </p:nvSpPr>
          <p:spPr>
            <a:xfrm>
              <a:off x="206708" y="20460"/>
              <a:ext cx="4372996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Внешние функции государства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45"/>
            <p:cNvSpPr/>
            <p:nvPr/>
          </p:nvSpPr>
          <p:spPr>
            <a:xfrm>
              <a:off x="629331" y="628509"/>
              <a:ext cx="440968" cy="46979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45"/>
            <p:cNvSpPr/>
            <p:nvPr/>
          </p:nvSpPr>
          <p:spPr>
            <a:xfrm>
              <a:off x="1070300" y="785108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45"/>
            <p:cNvSpPr txBox="1"/>
            <p:nvPr/>
          </p:nvSpPr>
          <p:spPr>
            <a:xfrm>
              <a:off x="1088646" y="803454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обороны страны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45"/>
            <p:cNvSpPr/>
            <p:nvPr/>
          </p:nvSpPr>
          <p:spPr>
            <a:xfrm>
              <a:off x="629331" y="628509"/>
              <a:ext cx="440968" cy="12527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45"/>
            <p:cNvSpPr/>
            <p:nvPr/>
          </p:nvSpPr>
          <p:spPr>
            <a:xfrm>
              <a:off x="1070300" y="1568103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45"/>
            <p:cNvSpPr txBox="1"/>
            <p:nvPr/>
          </p:nvSpPr>
          <p:spPr>
            <a:xfrm>
              <a:off x="1088646" y="1586449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поддержание отношений с другими государствами (диплома- тия)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45"/>
            <p:cNvSpPr/>
            <p:nvPr/>
          </p:nvSpPr>
          <p:spPr>
            <a:xfrm>
              <a:off x="629331" y="628509"/>
              <a:ext cx="440968" cy="20357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45"/>
            <p:cNvSpPr/>
            <p:nvPr/>
          </p:nvSpPr>
          <p:spPr>
            <a:xfrm>
              <a:off x="1070300" y="2351098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45"/>
            <p:cNvSpPr txBox="1"/>
            <p:nvPr/>
          </p:nvSpPr>
          <p:spPr>
            <a:xfrm>
              <a:off x="1088646" y="2369444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противодействие преступности, обеспечение международной безопасности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45"/>
            <p:cNvSpPr/>
            <p:nvPr/>
          </p:nvSpPr>
          <p:spPr>
            <a:xfrm>
              <a:off x="629331" y="628509"/>
              <a:ext cx="440968" cy="28187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45"/>
            <p:cNvSpPr/>
            <p:nvPr/>
          </p:nvSpPr>
          <p:spPr>
            <a:xfrm>
              <a:off x="1070300" y="3134092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45"/>
            <p:cNvSpPr txBox="1"/>
            <p:nvPr/>
          </p:nvSpPr>
          <p:spPr>
            <a:xfrm>
              <a:off x="1088646" y="3152438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участие в решении глобальных проблем (экологических, энер- гетических и др.)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45"/>
            <p:cNvSpPr/>
            <p:nvPr/>
          </p:nvSpPr>
          <p:spPr>
            <a:xfrm>
              <a:off x="629331" y="628509"/>
              <a:ext cx="440968" cy="36017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45"/>
            <p:cNvSpPr/>
            <p:nvPr/>
          </p:nvSpPr>
          <p:spPr>
            <a:xfrm>
              <a:off x="1070300" y="3917087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45"/>
            <p:cNvSpPr txBox="1"/>
            <p:nvPr/>
          </p:nvSpPr>
          <p:spPr>
            <a:xfrm>
              <a:off x="1088646" y="3935433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экономическое сотрудничество с другими странами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5" name="Google Shape;295;p45"/>
            <p:cNvSpPr/>
            <p:nvPr/>
          </p:nvSpPr>
          <p:spPr>
            <a:xfrm>
              <a:off x="629331" y="628509"/>
              <a:ext cx="440968" cy="43847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45"/>
            <p:cNvSpPr/>
            <p:nvPr/>
          </p:nvSpPr>
          <p:spPr>
            <a:xfrm>
              <a:off x="1070300" y="4700082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45"/>
            <p:cNvSpPr txBox="1"/>
            <p:nvPr/>
          </p:nvSpPr>
          <p:spPr>
            <a:xfrm>
              <a:off x="1088646" y="4718428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научное и культурное сотрудничество с другими странами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Форма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3" name="Google Shape;303;p46"/>
          <p:cNvSpPr/>
          <p:nvPr/>
        </p:nvSpPr>
        <p:spPr>
          <a:xfrm>
            <a:off x="1074656" y="1469337"/>
            <a:ext cx="10011266" cy="57606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Форма государства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это единство форм правления, территориального устройства и полити- ческого режима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4" name="Google Shape;304;p46"/>
          <p:cNvSpPr/>
          <p:nvPr/>
        </p:nvSpPr>
        <p:spPr>
          <a:xfrm>
            <a:off x="1074655" y="2189417"/>
            <a:ext cx="10030119" cy="864096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Форма правления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это организация государственной власти, структура и порядок взаимо- отношений высших государственных органов, должностных лиц и граждан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5" name="Google Shape;305;p46"/>
          <p:cNvGrpSpPr/>
          <p:nvPr/>
        </p:nvGrpSpPr>
        <p:grpSpPr>
          <a:xfrm>
            <a:off x="2296658" y="3199414"/>
            <a:ext cx="7714959" cy="3524620"/>
            <a:chOff x="174712" y="1885"/>
            <a:chExt cx="7714959" cy="3524620"/>
          </a:xfrm>
        </p:grpSpPr>
        <p:sp>
          <p:nvSpPr>
            <p:cNvPr id="306" name="Google Shape;306;p46"/>
            <p:cNvSpPr/>
            <p:nvPr/>
          </p:nvSpPr>
          <p:spPr>
            <a:xfrm>
              <a:off x="6021806" y="1625267"/>
              <a:ext cx="91440" cy="4263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7" name="Google Shape;307;p46"/>
            <p:cNvSpPr/>
            <p:nvPr/>
          </p:nvSpPr>
          <p:spPr>
            <a:xfrm>
              <a:off x="4032192" y="614569"/>
              <a:ext cx="2035334" cy="4263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8" name="Google Shape;308;p46"/>
            <p:cNvSpPr/>
            <p:nvPr/>
          </p:nvSpPr>
          <p:spPr>
            <a:xfrm>
              <a:off x="1951137" y="1625267"/>
              <a:ext cx="91440" cy="4263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46"/>
            <p:cNvSpPr/>
            <p:nvPr/>
          </p:nvSpPr>
          <p:spPr>
            <a:xfrm>
              <a:off x="1996857" y="614569"/>
              <a:ext cx="2035334" cy="4263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0" name="Google Shape;310;p46"/>
            <p:cNvSpPr/>
            <p:nvPr/>
          </p:nvSpPr>
          <p:spPr>
            <a:xfrm>
              <a:off x="2490186" y="1885"/>
              <a:ext cx="3084010" cy="6126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46"/>
            <p:cNvSpPr txBox="1"/>
            <p:nvPr/>
          </p:nvSpPr>
          <p:spPr>
            <a:xfrm>
              <a:off x="2490186" y="1885"/>
              <a:ext cx="3084010" cy="612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Форма правления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2" name="Google Shape;312;p46"/>
            <p:cNvSpPr/>
            <p:nvPr/>
          </p:nvSpPr>
          <p:spPr>
            <a:xfrm>
              <a:off x="174712" y="1040947"/>
              <a:ext cx="3644291" cy="58432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46"/>
            <p:cNvSpPr txBox="1"/>
            <p:nvPr/>
          </p:nvSpPr>
          <p:spPr>
            <a:xfrm>
              <a:off x="174712" y="1040947"/>
              <a:ext cx="3644291" cy="5843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монархия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(греч. μοναρχία –единовластие) 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46"/>
            <p:cNvSpPr/>
            <p:nvPr/>
          </p:nvSpPr>
          <p:spPr>
            <a:xfrm>
              <a:off x="174712" y="2051645"/>
              <a:ext cx="3644291" cy="147486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46"/>
            <p:cNvSpPr txBox="1"/>
            <p:nvPr/>
          </p:nvSpPr>
          <p:spPr>
            <a:xfrm>
              <a:off x="174712" y="2051645"/>
              <a:ext cx="3644291" cy="1474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форма правления, при которой власть сосредоточена в руках единоличного главы государства, власть которого, как правило, длится пожизненно и передаётся по наследству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6" name="Google Shape;316;p46"/>
            <p:cNvSpPr/>
            <p:nvPr/>
          </p:nvSpPr>
          <p:spPr>
            <a:xfrm>
              <a:off x="4245380" y="1040947"/>
              <a:ext cx="3644291" cy="58432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46"/>
            <p:cNvSpPr txBox="1"/>
            <p:nvPr/>
          </p:nvSpPr>
          <p:spPr>
            <a:xfrm>
              <a:off x="4245380" y="1040947"/>
              <a:ext cx="3644291" cy="5843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республика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(лат. res – дело, publicus – общественный) 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46"/>
            <p:cNvSpPr/>
            <p:nvPr/>
          </p:nvSpPr>
          <p:spPr>
            <a:xfrm>
              <a:off x="4245380" y="2051645"/>
              <a:ext cx="3644291" cy="147486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46"/>
            <p:cNvSpPr txBox="1"/>
            <p:nvPr/>
          </p:nvSpPr>
          <p:spPr>
            <a:xfrm>
              <a:off x="4245380" y="2051645"/>
              <a:ext cx="3644291" cy="1474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форма правления, при которой высшие органы государства избираются населением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Форма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5" name="Google Shape;325;p47"/>
          <p:cNvGrpSpPr/>
          <p:nvPr/>
        </p:nvGrpSpPr>
        <p:grpSpPr>
          <a:xfrm>
            <a:off x="2019960" y="2029951"/>
            <a:ext cx="8060964" cy="4176468"/>
            <a:chOff x="1709" y="576061"/>
            <a:chExt cx="8060964" cy="4176468"/>
          </a:xfrm>
        </p:grpSpPr>
        <p:sp>
          <p:nvSpPr>
            <p:cNvPr id="326" name="Google Shape;326;p47"/>
            <p:cNvSpPr/>
            <p:nvPr/>
          </p:nvSpPr>
          <p:spPr>
            <a:xfrm>
              <a:off x="6113088" y="2272250"/>
              <a:ext cx="91440" cy="44550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47"/>
            <p:cNvSpPr/>
            <p:nvPr/>
          </p:nvSpPr>
          <p:spPr>
            <a:xfrm>
              <a:off x="4032192" y="1216224"/>
              <a:ext cx="2126616" cy="4455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47"/>
            <p:cNvSpPr/>
            <p:nvPr/>
          </p:nvSpPr>
          <p:spPr>
            <a:xfrm>
              <a:off x="1859855" y="2272250"/>
              <a:ext cx="91440" cy="44550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47"/>
            <p:cNvSpPr/>
            <p:nvPr/>
          </p:nvSpPr>
          <p:spPr>
            <a:xfrm>
              <a:off x="1905575" y="1216224"/>
              <a:ext cx="2126616" cy="4455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47"/>
            <p:cNvSpPr/>
            <p:nvPr/>
          </p:nvSpPr>
          <p:spPr>
            <a:xfrm>
              <a:off x="2421030" y="576061"/>
              <a:ext cx="3222323" cy="64016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47"/>
            <p:cNvSpPr txBox="1"/>
            <p:nvPr/>
          </p:nvSpPr>
          <p:spPr>
            <a:xfrm>
              <a:off x="2421030" y="576061"/>
              <a:ext cx="3222323" cy="6401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Монархия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47"/>
            <p:cNvSpPr/>
            <p:nvPr/>
          </p:nvSpPr>
          <p:spPr>
            <a:xfrm>
              <a:off x="1709" y="1661724"/>
              <a:ext cx="3807731" cy="61052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47"/>
            <p:cNvSpPr txBox="1"/>
            <p:nvPr/>
          </p:nvSpPr>
          <p:spPr>
            <a:xfrm>
              <a:off x="1709" y="1661724"/>
              <a:ext cx="3807731" cy="6105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неограниченная (абсолютная)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47"/>
            <p:cNvSpPr/>
            <p:nvPr/>
          </p:nvSpPr>
          <p:spPr>
            <a:xfrm>
              <a:off x="1709" y="2717750"/>
              <a:ext cx="3807731" cy="203477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47"/>
            <p:cNvSpPr txBox="1"/>
            <p:nvPr/>
          </p:nvSpPr>
          <p:spPr>
            <a:xfrm>
              <a:off x="1709" y="2717750"/>
              <a:ext cx="3807731" cy="20347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 монарха ничем и никем не ограничена, абсолютна; монарх выступает единственным носите- лем суверенитета, обладает широ- кими полномочиями в законода- тельной, исполнительной и судеб- ной сферах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47"/>
            <p:cNvSpPr/>
            <p:nvPr/>
          </p:nvSpPr>
          <p:spPr>
            <a:xfrm>
              <a:off x="4254942" y="1661724"/>
              <a:ext cx="3807731" cy="61052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47"/>
            <p:cNvSpPr txBox="1"/>
            <p:nvPr/>
          </p:nvSpPr>
          <p:spPr>
            <a:xfrm>
              <a:off x="4254942" y="1661724"/>
              <a:ext cx="3807731" cy="6105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ограниченная (конституционная)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47"/>
            <p:cNvSpPr/>
            <p:nvPr/>
          </p:nvSpPr>
          <p:spPr>
            <a:xfrm>
              <a:off x="4254942" y="2717750"/>
              <a:ext cx="3807731" cy="203477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47"/>
            <p:cNvSpPr txBox="1"/>
            <p:nvPr/>
          </p:nvSpPr>
          <p:spPr>
            <a:xfrm>
              <a:off x="4254942" y="2717750"/>
              <a:ext cx="3807731" cy="20347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 монарха ограничена, как правило, конституцией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Форма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45" name="Google Shape;345;p48"/>
          <p:cNvGraphicFramePr/>
          <p:nvPr/>
        </p:nvGraphicFramePr>
        <p:xfrm>
          <a:off x="1096525" y="148184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{97EC7675-B6E0-4970-A41F-2844D6FF1FAE}</a:tableStyleId>
              </a:tblPr>
              <a:tblGrid>
                <a:gridCol w="2708525"/>
                <a:gridCol w="7299725"/>
              </a:tblGrid>
              <a:tr h="4568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разновидности республики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319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Президентская республика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Характеризуется значительной ролью президента в системе госу- дартвенных органов. Президент является одновременно и главой государства, и главой исполнительной власти. Он избирается неза- висимо от парламента либо прямым голосованием избирателей, либо коллегией выборщиков. Президент сам формирует прави- тельство, которое ответственно перед ним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686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Парламентская республика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Правительство формируется парламентом и ответственно перед парламентом. Глава правительства (премьер-министр, канцлер) иг- рает главную роль в государстве. Президент осуществляет главным образом представительские функции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37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Смешанная республика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Правительство формируется президентом и  парламентом и ответ- ственно перед ними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Форма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51" name="Google Shape;351;p49"/>
          <p:cNvGraphicFramePr/>
          <p:nvPr/>
        </p:nvGraphicFramePr>
        <p:xfrm>
          <a:off x="1087099" y="151012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{97EC7675-B6E0-4970-A41F-2844D6FF1FAE}</a:tableStyleId>
              </a:tblPr>
              <a:tblGrid>
                <a:gridCol w="2703425"/>
                <a:gridCol w="7285975"/>
              </a:tblGrid>
              <a:tr h="54467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Форма территориального устройства государства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363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Унитарное государство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Единое государство, состоящее из административно-территориаль- ных единиц, не обладающих признаками государственной само- стоятельности или какой-либо собственной автономией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071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Федерация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Союзное государство, которое состоит из субъектов, обладающих определёнными признаками государственной самостоятельности. Характерно наличие двух систем государственной власти – феде- ральной и субъектов федерации (в разных государствах они назы- ваются по-разному: штаты, кантоны, республики, земли). Члены федерации могут иметь собственные конституции,  законы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90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Конфедерация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Союз юридически и политически самостоятельных государствен- ных образований, который создаётся для достижения единых це- лей и разрешения общих проблем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Форма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57" name="Google Shape;357;p50"/>
          <p:cNvGraphicFramePr/>
          <p:nvPr/>
        </p:nvGraphicFramePr>
        <p:xfrm>
          <a:off x="1090549" y="218319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{97EC7675-B6E0-4970-A41F-2844D6FF1FAE}</a:tableStyleId>
              </a:tblPr>
              <a:tblGrid>
                <a:gridCol w="2740175"/>
                <a:gridCol w="7226925"/>
              </a:tblGrid>
              <a:tr h="4372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политических режимов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21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Демократический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Управленческие функции основаны на признании народа в качест- ве единственного источника власти. Характерные признаки – мно- гопартийность, контроль со стороны общества над институтами власти, осуществление правления через представительные орга- ны, соблюдение демократической конституции, осуществление принципа разделения властей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08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Авторитарный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Политическая власть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сосредоточена в руках отдельного человека или группы людей, но вне сферы политики сохраняется относи- тельная свобода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08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Тоталитарный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Всеобъемлющий контроль за общественной и частной жизнью, ликвидация прав и свобод граждан, репрессии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358" name="Google Shape;358;p50"/>
          <p:cNvSpPr/>
          <p:nvPr/>
        </p:nvSpPr>
        <p:spPr>
          <a:xfrm>
            <a:off x="1093853" y="1420601"/>
            <a:ext cx="9963787" cy="57606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Политический режим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это способ функционирования и взаимосвязи основных элементов политической системы общества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5" name="Google Shape;365;p25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§7.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66" name="Google Shape;36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313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Государство - основной политический институт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Признаки государства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Функции государства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Форма государства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Государство - основной политический институт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9" name="Google Shape;139;p3"/>
          <p:cNvSpPr/>
          <p:nvPr/>
        </p:nvSpPr>
        <p:spPr>
          <a:xfrm>
            <a:off x="1104424" y="1453890"/>
            <a:ext cx="9962643" cy="695422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Политические институты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это учреждения или организации, которые обслуживают про- цесс осуществления политической власти, придают устойчивость политической системе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0" name="Google Shape;140;p3"/>
          <p:cNvGrpSpPr/>
          <p:nvPr/>
        </p:nvGrpSpPr>
        <p:grpSpPr>
          <a:xfrm>
            <a:off x="2009946" y="2471102"/>
            <a:ext cx="8171239" cy="4000621"/>
            <a:chOff x="548" y="159929"/>
            <a:chExt cx="8171239" cy="4000621"/>
          </a:xfrm>
        </p:grpSpPr>
        <p:sp>
          <p:nvSpPr>
            <p:cNvPr id="141" name="Google Shape;141;p3"/>
            <p:cNvSpPr/>
            <p:nvPr/>
          </p:nvSpPr>
          <p:spPr>
            <a:xfrm>
              <a:off x="4086168" y="698526"/>
              <a:ext cx="2890993" cy="5017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3"/>
            <p:cNvSpPr/>
            <p:nvPr/>
          </p:nvSpPr>
          <p:spPr>
            <a:xfrm>
              <a:off x="4040448" y="698526"/>
              <a:ext cx="91440" cy="50174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1149454" y="2464182"/>
              <a:ext cx="91440" cy="50174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1195174" y="698526"/>
              <a:ext cx="2890993" cy="50174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2293644" y="159929"/>
              <a:ext cx="3585047" cy="5385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3"/>
            <p:cNvSpPr txBox="1"/>
            <p:nvPr/>
          </p:nvSpPr>
          <p:spPr>
            <a:xfrm>
              <a:off x="2293644" y="159929"/>
              <a:ext cx="3585047" cy="5385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институты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548" y="1200268"/>
              <a:ext cx="2389251" cy="12639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548" y="1200268"/>
              <a:ext cx="2389251" cy="1263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548" y="2965925"/>
              <a:ext cx="2389251" cy="119462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3"/>
            <p:cNvSpPr txBox="1"/>
            <p:nvPr/>
          </p:nvSpPr>
          <p:spPr>
            <a:xfrm>
              <a:off x="548" y="2965925"/>
              <a:ext cx="2389251" cy="11946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центральный инсти- тут политической системы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2891542" y="1200268"/>
              <a:ext cx="2389251" cy="12639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3"/>
            <p:cNvSpPr txBox="1"/>
            <p:nvPr/>
          </p:nvSpPr>
          <p:spPr>
            <a:xfrm>
              <a:off x="2891542" y="1200268"/>
              <a:ext cx="2389251" cy="1263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партии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5782536" y="1200268"/>
              <a:ext cx="2389251" cy="12639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5782536" y="1200268"/>
              <a:ext cx="2389251" cy="1263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профсоюзы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Государство - основной политический институт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0" name="Google Shape;160;p40"/>
          <p:cNvSpPr/>
          <p:nvPr/>
        </p:nvSpPr>
        <p:spPr>
          <a:xfrm>
            <a:off x="1104899" y="3256431"/>
            <a:ext cx="5503800" cy="122670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1651 г. вышла книга о происхождении и сущнос- ти государства английского мыслителя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Томаса Гоббса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«Левиафан, или Материя, форма и власть государства церковного и гражданского».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61" name="Google Shape;161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79156" y="1441056"/>
            <a:ext cx="4250607" cy="525658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62" name="Google Shape;162;p40"/>
          <p:cNvSpPr txBox="1"/>
          <p:nvPr/>
        </p:nvSpPr>
        <p:spPr>
          <a:xfrm>
            <a:off x="5422475" y="6377940"/>
            <a:ext cx="131799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Томас Гоббс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3" name="Google Shape;163;p40"/>
          <p:cNvSpPr/>
          <p:nvPr/>
        </p:nvSpPr>
        <p:spPr>
          <a:xfrm>
            <a:off x="1123752" y="4582113"/>
            <a:ext cx="5503800" cy="88140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Прекратить неизбежное состояние общества как «войны всех против всех» может только общест- венный договор о создании государства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4" name="Google Shape;164;p40"/>
          <p:cNvSpPr/>
          <p:nvPr/>
        </p:nvSpPr>
        <p:spPr>
          <a:xfrm>
            <a:off x="1133180" y="5545579"/>
            <a:ext cx="5503800" cy="83250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Граждане добровольно ограничивают свою свобо- ду, но взамен получают защиту со стороны госу- дарства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65" name="Google Shape;165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7550" y="1441058"/>
            <a:ext cx="6378574" cy="167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282f8ea151_0_25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Государство - основной политический институт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71" name="Google Shape;171;g3282f8ea151_0_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78100"/>
            <a:ext cx="9980698" cy="537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Государство - основной политический институт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7" name="Google Shape;177;p41"/>
          <p:cNvSpPr/>
          <p:nvPr/>
        </p:nvSpPr>
        <p:spPr>
          <a:xfrm>
            <a:off x="3672363" y="1454901"/>
            <a:ext cx="5014600" cy="43204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Государство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это особый аппарат власти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8" name="Google Shape;178;p41"/>
          <p:cNvGrpSpPr/>
          <p:nvPr/>
        </p:nvGrpSpPr>
        <p:grpSpPr>
          <a:xfrm>
            <a:off x="2164422" y="2744012"/>
            <a:ext cx="8102553" cy="3816424"/>
            <a:chOff x="4195" y="216023"/>
            <a:chExt cx="8102553" cy="3816424"/>
          </a:xfrm>
        </p:grpSpPr>
        <p:sp>
          <p:nvSpPr>
            <p:cNvPr id="179" name="Google Shape;179;p41"/>
            <p:cNvSpPr/>
            <p:nvPr/>
          </p:nvSpPr>
          <p:spPr>
            <a:xfrm>
              <a:off x="4055472" y="1091029"/>
              <a:ext cx="3176270" cy="3675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41"/>
            <p:cNvSpPr/>
            <p:nvPr/>
          </p:nvSpPr>
          <p:spPr>
            <a:xfrm>
              <a:off x="4055472" y="1091029"/>
              <a:ext cx="1058756" cy="3675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41"/>
            <p:cNvSpPr/>
            <p:nvPr/>
          </p:nvSpPr>
          <p:spPr>
            <a:xfrm>
              <a:off x="2996715" y="1091029"/>
              <a:ext cx="1058756" cy="36750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41"/>
            <p:cNvSpPr/>
            <p:nvPr/>
          </p:nvSpPr>
          <p:spPr>
            <a:xfrm>
              <a:off x="879201" y="1091029"/>
              <a:ext cx="3176270" cy="36750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41"/>
            <p:cNvSpPr/>
            <p:nvPr/>
          </p:nvSpPr>
          <p:spPr>
            <a:xfrm>
              <a:off x="1939244" y="216023"/>
              <a:ext cx="4232455" cy="87500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41"/>
            <p:cNvSpPr txBox="1"/>
            <p:nvPr/>
          </p:nvSpPr>
          <p:spPr>
            <a:xfrm>
              <a:off x="1939244" y="216023"/>
              <a:ext cx="4232455" cy="8750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Верховенство государственной власти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41"/>
            <p:cNvSpPr/>
            <p:nvPr/>
          </p:nvSpPr>
          <p:spPr>
            <a:xfrm>
              <a:off x="4195" y="1458531"/>
              <a:ext cx="1750011" cy="25739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41"/>
            <p:cNvSpPr txBox="1"/>
            <p:nvPr/>
          </p:nvSpPr>
          <p:spPr>
            <a:xfrm>
              <a:off x="4195" y="1458531"/>
              <a:ext cx="1750011" cy="2573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только государ- ство в лице своих органов издаёт обще- обязательные для всего насе- ления страны нормы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41"/>
            <p:cNvSpPr/>
            <p:nvPr/>
          </p:nvSpPr>
          <p:spPr>
            <a:xfrm>
              <a:off x="2121709" y="1458531"/>
              <a:ext cx="1750011" cy="25739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41"/>
            <p:cNvSpPr txBox="1"/>
            <p:nvPr/>
          </p:nvSpPr>
          <p:spPr>
            <a:xfrm>
              <a:off x="2121709" y="1458531"/>
              <a:ext cx="1750011" cy="2573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никакие органы или люди внут- ри данного го- сударства не мо- гут отменить решения госу- дарственных органов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41"/>
            <p:cNvSpPr/>
            <p:nvPr/>
          </p:nvSpPr>
          <p:spPr>
            <a:xfrm>
              <a:off x="4239223" y="1458531"/>
              <a:ext cx="1750011" cy="25739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41"/>
            <p:cNvSpPr txBox="1"/>
            <p:nvPr/>
          </p:nvSpPr>
          <p:spPr>
            <a:xfrm>
              <a:off x="4239223" y="1458531"/>
              <a:ext cx="1750011" cy="2573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никакие другие организации или лица не мо- гут вступать в отношения с другими госу- дарствами или организациями от имени госу- дарства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41"/>
            <p:cNvSpPr/>
            <p:nvPr/>
          </p:nvSpPr>
          <p:spPr>
            <a:xfrm>
              <a:off x="6356737" y="1458531"/>
              <a:ext cx="1750011" cy="25739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41"/>
            <p:cNvSpPr txBox="1"/>
            <p:nvPr/>
          </p:nvSpPr>
          <p:spPr>
            <a:xfrm>
              <a:off x="6356737" y="1458531"/>
              <a:ext cx="1750011" cy="2573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верховенство государствен- ной власти рас- пространяется только на тер- риторию госу- дарства и дей- ствует только в пределах его границ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93" name="Google Shape;193;p41"/>
          <p:cNvSpPr/>
          <p:nvPr/>
        </p:nvSpPr>
        <p:spPr>
          <a:xfrm>
            <a:off x="5891631" y="1951925"/>
            <a:ext cx="576064" cy="720080"/>
          </a:xfrm>
          <a:prstGeom prst="downArrow">
            <a:avLst>
              <a:gd fmla="val 50000" name="adj1"/>
              <a:gd fmla="val 72223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Государство - основной политический институт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9" name="Google Shape;199;p42"/>
          <p:cNvGrpSpPr/>
          <p:nvPr/>
        </p:nvGrpSpPr>
        <p:grpSpPr>
          <a:xfrm>
            <a:off x="2109041" y="1679338"/>
            <a:ext cx="8109854" cy="2952331"/>
            <a:chOff x="544" y="648070"/>
            <a:chExt cx="8109854" cy="2952331"/>
          </a:xfrm>
        </p:grpSpPr>
        <p:sp>
          <p:nvSpPr>
            <p:cNvPr id="200" name="Google Shape;200;p42"/>
            <p:cNvSpPr/>
            <p:nvPr/>
          </p:nvSpPr>
          <p:spPr>
            <a:xfrm>
              <a:off x="4055472" y="1448254"/>
              <a:ext cx="2869276" cy="4979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42"/>
            <p:cNvSpPr/>
            <p:nvPr/>
          </p:nvSpPr>
          <p:spPr>
            <a:xfrm>
              <a:off x="4009752" y="1448254"/>
              <a:ext cx="91440" cy="4979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42"/>
            <p:cNvSpPr/>
            <p:nvPr/>
          </p:nvSpPr>
          <p:spPr>
            <a:xfrm>
              <a:off x="1186195" y="1448254"/>
              <a:ext cx="2869276" cy="4979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42"/>
            <p:cNvSpPr/>
            <p:nvPr/>
          </p:nvSpPr>
          <p:spPr>
            <a:xfrm>
              <a:off x="2160243" y="648070"/>
              <a:ext cx="3790456" cy="8001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42"/>
            <p:cNvSpPr txBox="1"/>
            <p:nvPr/>
          </p:nvSpPr>
          <p:spPr>
            <a:xfrm>
              <a:off x="2160243" y="648070"/>
              <a:ext cx="3790456" cy="800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Полномочия государства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b="0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(как аппарата власти)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42"/>
            <p:cNvSpPr/>
            <p:nvPr/>
          </p:nvSpPr>
          <p:spPr>
            <a:xfrm>
              <a:off x="544" y="1946228"/>
              <a:ext cx="2371302" cy="16541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42"/>
            <p:cNvSpPr txBox="1"/>
            <p:nvPr/>
          </p:nvSpPr>
          <p:spPr>
            <a:xfrm>
              <a:off x="544" y="1946228"/>
              <a:ext cx="2371302" cy="16541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принятие законов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42"/>
            <p:cNvSpPr/>
            <p:nvPr/>
          </p:nvSpPr>
          <p:spPr>
            <a:xfrm>
              <a:off x="2869820" y="1946228"/>
              <a:ext cx="2371302" cy="16541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42"/>
            <p:cNvSpPr txBox="1"/>
            <p:nvPr/>
          </p:nvSpPr>
          <p:spPr>
            <a:xfrm>
              <a:off x="2869820" y="1946228"/>
              <a:ext cx="2371302" cy="16541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применение принуждения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42"/>
            <p:cNvSpPr/>
            <p:nvPr/>
          </p:nvSpPr>
          <p:spPr>
            <a:xfrm>
              <a:off x="5739096" y="1946228"/>
              <a:ext cx="2371302" cy="16541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42"/>
            <p:cNvSpPr txBox="1"/>
            <p:nvPr/>
          </p:nvSpPr>
          <p:spPr>
            <a:xfrm>
              <a:off x="5739096" y="1946228"/>
              <a:ext cx="2371302" cy="16541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взимание налогов и сборов с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1" name="Google Shape;211;p42"/>
          <p:cNvGrpSpPr/>
          <p:nvPr/>
        </p:nvGrpSpPr>
        <p:grpSpPr>
          <a:xfrm>
            <a:off x="2108497" y="4775685"/>
            <a:ext cx="8110944" cy="648072"/>
            <a:chOff x="544" y="1946228"/>
            <a:chExt cx="2371302" cy="1654173"/>
          </a:xfrm>
        </p:grpSpPr>
        <p:sp>
          <p:nvSpPr>
            <p:cNvPr id="212" name="Google Shape;212;p42"/>
            <p:cNvSpPr/>
            <p:nvPr/>
          </p:nvSpPr>
          <p:spPr>
            <a:xfrm>
              <a:off x="544" y="1946228"/>
              <a:ext cx="2371302" cy="16541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42"/>
            <p:cNvSpPr txBox="1"/>
            <p:nvPr/>
          </p:nvSpPr>
          <p:spPr>
            <a:xfrm>
              <a:off x="544" y="1946228"/>
              <a:ext cx="2371302" cy="16541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Эти права и полномочия государства имеют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монопольный характер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(ими не располагают никакие другие организации на его территории)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14" name="Google Shape;214;p42"/>
          <p:cNvSpPr/>
          <p:nvPr/>
        </p:nvSpPr>
        <p:spPr>
          <a:xfrm>
            <a:off x="1244338" y="5711788"/>
            <a:ext cx="9879291" cy="886975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Государство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это особая форма организации политической власти, которая располагает специальным аппаратом управления обществом для обеспечения его целостности, органи- зованности и определённого порядка в нём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282f8ea151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Признаки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0" name="Google Shape;220;g3282f8ea151_0_0"/>
          <p:cNvGrpSpPr/>
          <p:nvPr/>
        </p:nvGrpSpPr>
        <p:grpSpPr>
          <a:xfrm>
            <a:off x="2028944" y="3200141"/>
            <a:ext cx="8109635" cy="2376122"/>
            <a:chOff x="693" y="936102"/>
            <a:chExt cx="8109635" cy="2376122"/>
          </a:xfrm>
        </p:grpSpPr>
        <p:sp>
          <p:nvSpPr>
            <p:cNvPr id="221" name="Google Shape;221;g3282f8ea151_0_0"/>
            <p:cNvSpPr/>
            <p:nvPr/>
          </p:nvSpPr>
          <p:spPr>
            <a:xfrm>
              <a:off x="4055472" y="1630413"/>
              <a:ext cx="3360600" cy="2916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g3282f8ea151_0_0"/>
            <p:cNvSpPr/>
            <p:nvPr/>
          </p:nvSpPr>
          <p:spPr>
            <a:xfrm>
              <a:off x="4055472" y="1630413"/>
              <a:ext cx="1680300" cy="2916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g3282f8ea151_0_0"/>
            <p:cNvSpPr/>
            <p:nvPr/>
          </p:nvSpPr>
          <p:spPr>
            <a:xfrm>
              <a:off x="4009752" y="1630413"/>
              <a:ext cx="91500" cy="29160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4" name="Google Shape;224;g3282f8ea151_0_0"/>
            <p:cNvSpPr/>
            <p:nvPr/>
          </p:nvSpPr>
          <p:spPr>
            <a:xfrm>
              <a:off x="2375238" y="1630413"/>
              <a:ext cx="1680300" cy="2916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5" name="Google Shape;225;g3282f8ea151_0_0"/>
            <p:cNvSpPr/>
            <p:nvPr/>
          </p:nvSpPr>
          <p:spPr>
            <a:xfrm>
              <a:off x="695004" y="1630413"/>
              <a:ext cx="3360600" cy="2916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6" name="Google Shape;226;g3282f8ea151_0_0"/>
            <p:cNvSpPr/>
            <p:nvPr/>
          </p:nvSpPr>
          <p:spPr>
            <a:xfrm>
              <a:off x="2376258" y="936102"/>
              <a:ext cx="3358500" cy="694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g3282f8ea151_0_0"/>
            <p:cNvSpPr txBox="1"/>
            <p:nvPr/>
          </p:nvSpPr>
          <p:spPr>
            <a:xfrm>
              <a:off x="2376258" y="936102"/>
              <a:ext cx="3358500" cy="694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государства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g3282f8ea151_0_0"/>
            <p:cNvSpPr/>
            <p:nvPr/>
          </p:nvSpPr>
          <p:spPr>
            <a:xfrm>
              <a:off x="693" y="1922024"/>
              <a:ext cx="1388700" cy="1390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g3282f8ea151_0_0"/>
            <p:cNvSpPr txBox="1"/>
            <p:nvPr/>
          </p:nvSpPr>
          <p:spPr>
            <a:xfrm>
              <a:off x="693" y="1922024"/>
              <a:ext cx="1388700" cy="1390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территория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g3282f8ea151_0_0"/>
            <p:cNvSpPr/>
            <p:nvPr/>
          </p:nvSpPr>
          <p:spPr>
            <a:xfrm>
              <a:off x="1680926" y="1922024"/>
              <a:ext cx="1388700" cy="1390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g3282f8ea151_0_0"/>
            <p:cNvSpPr txBox="1"/>
            <p:nvPr/>
          </p:nvSpPr>
          <p:spPr>
            <a:xfrm>
              <a:off x="1680926" y="1922024"/>
              <a:ext cx="1388700" cy="1390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население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g3282f8ea151_0_0"/>
            <p:cNvSpPr/>
            <p:nvPr/>
          </p:nvSpPr>
          <p:spPr>
            <a:xfrm>
              <a:off x="3361160" y="1922024"/>
              <a:ext cx="1388700" cy="1390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g3282f8ea151_0_0"/>
            <p:cNvSpPr txBox="1"/>
            <p:nvPr/>
          </p:nvSpPr>
          <p:spPr>
            <a:xfrm>
              <a:off x="3361160" y="1922024"/>
              <a:ext cx="1388700" cy="1390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g3282f8ea151_0_0"/>
            <p:cNvSpPr/>
            <p:nvPr/>
          </p:nvSpPr>
          <p:spPr>
            <a:xfrm>
              <a:off x="5041394" y="1922024"/>
              <a:ext cx="1388700" cy="1390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g3282f8ea151_0_0"/>
            <p:cNvSpPr txBox="1"/>
            <p:nvPr/>
          </p:nvSpPr>
          <p:spPr>
            <a:xfrm>
              <a:off x="5041394" y="1922024"/>
              <a:ext cx="1388700" cy="1390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g3282f8ea151_0_0"/>
            <p:cNvSpPr/>
            <p:nvPr/>
          </p:nvSpPr>
          <p:spPr>
            <a:xfrm>
              <a:off x="6721628" y="1922024"/>
              <a:ext cx="1388700" cy="1390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g3282f8ea151_0_0"/>
            <p:cNvSpPr txBox="1"/>
            <p:nvPr/>
          </p:nvSpPr>
          <p:spPr>
            <a:xfrm>
              <a:off x="6721628" y="1922024"/>
              <a:ext cx="1388700" cy="1390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суверенитет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238" name="Google Shape;238;g3282f8ea151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519874"/>
            <a:ext cx="9980700" cy="12220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282f8ea151_0_37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Признаки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44" name="Google Shape;244;g3282f8ea151_0_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899" y="1478100"/>
            <a:ext cx="9980701" cy="50512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17.03.2024</vt:lpwstr>
  </property>
</Properties>
</file>