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6858000" cx="12192000"/>
  <p:notesSz cx="6858000" cy="9144000"/>
  <p:embeddedFontLst>
    <p:embeddedFont>
      <p:font typeface="Anta"/>
      <p:regular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6" roundtripDataSignature="AMtx7mgNf6vcbv0VjInlrve9aCi95WVaM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740C170-F82B-4AFE-A05E-857B951AFE16}">
  <a:tblStyle styleId="{7740C170-F82B-4AFE-A05E-857B951AFE16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customschemas.google.com/relationships/presentationmetadata" Target="metadata"/><Relationship Id="rId25" Type="http://schemas.openxmlformats.org/officeDocument/2006/relationships/font" Target="fonts/Anta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9" name="Google Shape;399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7" name="Google Shape;477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0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0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0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0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0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0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0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0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0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9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9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0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1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1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1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1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1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1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2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22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3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23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23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3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23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24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24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24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24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24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24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24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24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24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nta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4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24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5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25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6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26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26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26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a"/>
              <a:buNone/>
              <a:defRPr b="0" i="0" sz="2800" u="none" cap="none" strike="noStrike">
                <a:solidFill>
                  <a:schemeClr val="dk1"/>
                </a:solidFill>
                <a:latin typeface="Anta"/>
                <a:ea typeface="Anta"/>
                <a:cs typeface="Anta"/>
                <a:sym typeface="An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9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9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9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9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069675" y="2592151"/>
            <a:ext cx="5769276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mbria"/>
              <a:buNone/>
            </a:pPr>
            <a:r>
              <a:rPr b="1" lang="ru-RU" cap="none">
                <a:latin typeface="Cambria"/>
                <a:ea typeface="Cambria"/>
                <a:cs typeface="Cambria"/>
                <a:sym typeface="Cambria"/>
              </a:rPr>
              <a:t>Финансовая система общества</a:t>
            </a:r>
            <a:endParaRPr b="1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069675" y="3704750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45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images.onlinetestpad.com/26/9b/c9e5cb4a446f8d626924d9800acf.jpg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20624" r="15322" t="0"/>
          <a:stretch/>
        </p:blipFill>
        <p:spPr>
          <a:xfrm>
            <a:off x="6820925" y="1310656"/>
            <a:ext cx="5391562" cy="4208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Налоги, их виды и роль в экономике</a:t>
            </a:r>
            <a:endParaRPr/>
          </a:p>
        </p:txBody>
      </p:sp>
      <p:grpSp>
        <p:nvGrpSpPr>
          <p:cNvPr id="310" name="Google Shape;310;p10"/>
          <p:cNvGrpSpPr/>
          <p:nvPr/>
        </p:nvGrpSpPr>
        <p:grpSpPr>
          <a:xfrm>
            <a:off x="2246798" y="2046227"/>
            <a:ext cx="7696885" cy="3744418"/>
            <a:chOff x="3985" y="720078"/>
            <a:chExt cx="7696885" cy="3744418"/>
          </a:xfrm>
        </p:grpSpPr>
        <p:sp>
          <p:nvSpPr>
            <p:cNvPr id="311" name="Google Shape;311;p10"/>
            <p:cNvSpPr/>
            <p:nvPr/>
          </p:nvSpPr>
          <p:spPr>
            <a:xfrm>
              <a:off x="5863924" y="2731575"/>
              <a:ext cx="1005748" cy="34910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2" name="Google Shape;312;p10"/>
            <p:cNvSpPr/>
            <p:nvPr/>
          </p:nvSpPr>
          <p:spPr>
            <a:xfrm>
              <a:off x="4858176" y="2731575"/>
              <a:ext cx="1005748" cy="34910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3" name="Google Shape;313;p10"/>
            <p:cNvSpPr/>
            <p:nvPr/>
          </p:nvSpPr>
          <p:spPr>
            <a:xfrm>
              <a:off x="3852428" y="1551275"/>
              <a:ext cx="2011496" cy="34910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4" name="Google Shape;314;p10"/>
            <p:cNvSpPr/>
            <p:nvPr/>
          </p:nvSpPr>
          <p:spPr>
            <a:xfrm>
              <a:off x="1840931" y="2731575"/>
              <a:ext cx="1005748" cy="34910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5" name="Google Shape;315;p10"/>
            <p:cNvSpPr/>
            <p:nvPr/>
          </p:nvSpPr>
          <p:spPr>
            <a:xfrm>
              <a:off x="835182" y="2731575"/>
              <a:ext cx="1005748" cy="34910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6" name="Google Shape;316;p10"/>
            <p:cNvSpPr/>
            <p:nvPr/>
          </p:nvSpPr>
          <p:spPr>
            <a:xfrm>
              <a:off x="1840931" y="1551275"/>
              <a:ext cx="2011496" cy="34910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7" name="Google Shape;317;p10"/>
            <p:cNvSpPr/>
            <p:nvPr/>
          </p:nvSpPr>
          <p:spPr>
            <a:xfrm>
              <a:off x="2448270" y="720078"/>
              <a:ext cx="2808315" cy="83119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0"/>
            <p:cNvSpPr txBox="1"/>
            <p:nvPr/>
          </p:nvSpPr>
          <p:spPr>
            <a:xfrm>
              <a:off x="2448270" y="720078"/>
              <a:ext cx="2808315" cy="8311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виды налогов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9" name="Google Shape;319;p10"/>
            <p:cNvSpPr/>
            <p:nvPr/>
          </p:nvSpPr>
          <p:spPr>
            <a:xfrm>
              <a:off x="585515" y="1900378"/>
              <a:ext cx="2510830" cy="83119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0"/>
            <p:cNvSpPr txBox="1"/>
            <p:nvPr/>
          </p:nvSpPr>
          <p:spPr>
            <a:xfrm>
              <a:off x="585515" y="1900378"/>
              <a:ext cx="2510830" cy="8311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сфере распространения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1" name="Google Shape;321;p10"/>
            <p:cNvSpPr/>
            <p:nvPr/>
          </p:nvSpPr>
          <p:spPr>
            <a:xfrm>
              <a:off x="3985" y="3080678"/>
              <a:ext cx="1662394" cy="138381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0"/>
            <p:cNvSpPr txBox="1"/>
            <p:nvPr/>
          </p:nvSpPr>
          <p:spPr>
            <a:xfrm>
              <a:off x="3985" y="3080678"/>
              <a:ext cx="1662394" cy="138381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республикан- ские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3" name="Google Shape;323;p10"/>
            <p:cNvSpPr/>
            <p:nvPr/>
          </p:nvSpPr>
          <p:spPr>
            <a:xfrm>
              <a:off x="2015482" y="3080678"/>
              <a:ext cx="1662394" cy="138381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10"/>
            <p:cNvSpPr txBox="1"/>
            <p:nvPr/>
          </p:nvSpPr>
          <p:spPr>
            <a:xfrm>
              <a:off x="2015482" y="3080678"/>
              <a:ext cx="1662394" cy="138381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местные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5" name="Google Shape;325;p10"/>
            <p:cNvSpPr/>
            <p:nvPr/>
          </p:nvSpPr>
          <p:spPr>
            <a:xfrm>
              <a:off x="4608509" y="1900378"/>
              <a:ext cx="2510830" cy="83119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10"/>
            <p:cNvSpPr txBox="1"/>
            <p:nvPr/>
          </p:nvSpPr>
          <p:spPr>
            <a:xfrm>
              <a:off x="4608509" y="1900378"/>
              <a:ext cx="2510830" cy="8311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способу взимания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7" name="Google Shape;327;p10"/>
            <p:cNvSpPr/>
            <p:nvPr/>
          </p:nvSpPr>
          <p:spPr>
            <a:xfrm>
              <a:off x="4026979" y="3080678"/>
              <a:ext cx="1662394" cy="138381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0"/>
            <p:cNvSpPr txBox="1"/>
            <p:nvPr/>
          </p:nvSpPr>
          <p:spPr>
            <a:xfrm>
              <a:off x="4026979" y="3080678"/>
              <a:ext cx="1662394" cy="138381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прямые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9" name="Google Shape;329;p10"/>
            <p:cNvSpPr/>
            <p:nvPr/>
          </p:nvSpPr>
          <p:spPr>
            <a:xfrm>
              <a:off x="6038476" y="3080678"/>
              <a:ext cx="1662394" cy="138381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0"/>
            <p:cNvSpPr txBox="1"/>
            <p:nvPr/>
          </p:nvSpPr>
          <p:spPr>
            <a:xfrm>
              <a:off x="6038476" y="3080678"/>
              <a:ext cx="1662394" cy="138381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косвенные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Налоги, их виды и роль в экономике</a:t>
            </a:r>
            <a:endParaRPr/>
          </a:p>
        </p:txBody>
      </p:sp>
      <p:grpSp>
        <p:nvGrpSpPr>
          <p:cNvPr id="336" name="Google Shape;336;p11"/>
          <p:cNvGrpSpPr/>
          <p:nvPr/>
        </p:nvGrpSpPr>
        <p:grpSpPr>
          <a:xfrm>
            <a:off x="2567043" y="1797722"/>
            <a:ext cx="7056394" cy="4120659"/>
            <a:chOff x="194" y="531958"/>
            <a:chExt cx="7056394" cy="4120659"/>
          </a:xfrm>
        </p:grpSpPr>
        <p:sp>
          <p:nvSpPr>
            <p:cNvPr id="337" name="Google Shape;337;p11"/>
            <p:cNvSpPr/>
            <p:nvPr/>
          </p:nvSpPr>
          <p:spPr>
            <a:xfrm>
              <a:off x="5361415" y="2376264"/>
              <a:ext cx="91440" cy="45857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8" name="Google Shape;338;p11"/>
            <p:cNvSpPr/>
            <p:nvPr/>
          </p:nvSpPr>
          <p:spPr>
            <a:xfrm>
              <a:off x="3528391" y="1213319"/>
              <a:ext cx="1878743" cy="4585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9" name="Google Shape;339;p11"/>
            <p:cNvSpPr/>
            <p:nvPr/>
          </p:nvSpPr>
          <p:spPr>
            <a:xfrm>
              <a:off x="1603928" y="2376264"/>
              <a:ext cx="91440" cy="45857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0" name="Google Shape;340;p11"/>
            <p:cNvSpPr/>
            <p:nvPr/>
          </p:nvSpPr>
          <p:spPr>
            <a:xfrm>
              <a:off x="1649648" y="1213319"/>
              <a:ext cx="1878743" cy="45857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1" name="Google Shape;341;p11"/>
            <p:cNvSpPr/>
            <p:nvPr/>
          </p:nvSpPr>
          <p:spPr>
            <a:xfrm>
              <a:off x="1683900" y="531958"/>
              <a:ext cx="3688983" cy="68136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11"/>
            <p:cNvSpPr txBox="1"/>
            <p:nvPr/>
          </p:nvSpPr>
          <p:spPr>
            <a:xfrm>
              <a:off x="1683900" y="531958"/>
              <a:ext cx="3688983" cy="6813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Налоги по способу взимания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3" name="Google Shape;343;p11"/>
            <p:cNvSpPr/>
            <p:nvPr/>
          </p:nvSpPr>
          <p:spPr>
            <a:xfrm>
              <a:off x="543" y="1671898"/>
              <a:ext cx="3298209" cy="70436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1"/>
            <p:cNvSpPr txBox="1"/>
            <p:nvPr/>
          </p:nvSpPr>
          <p:spPr>
            <a:xfrm>
              <a:off x="543" y="1671898"/>
              <a:ext cx="3298209" cy="7043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прямые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5" name="Google Shape;345;p11"/>
            <p:cNvSpPr/>
            <p:nvPr/>
          </p:nvSpPr>
          <p:spPr>
            <a:xfrm>
              <a:off x="194" y="2834843"/>
              <a:ext cx="3298907" cy="18177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11"/>
            <p:cNvSpPr txBox="1"/>
            <p:nvPr/>
          </p:nvSpPr>
          <p:spPr>
            <a:xfrm>
              <a:off x="194" y="2834843"/>
              <a:ext cx="3298907" cy="18177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уплачиваются непосредственно с доходов и имущества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7" name="Google Shape;347;p11"/>
            <p:cNvSpPr/>
            <p:nvPr/>
          </p:nvSpPr>
          <p:spPr>
            <a:xfrm>
              <a:off x="3758030" y="1671898"/>
              <a:ext cx="3298209" cy="70436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11"/>
            <p:cNvSpPr txBox="1"/>
            <p:nvPr/>
          </p:nvSpPr>
          <p:spPr>
            <a:xfrm>
              <a:off x="3758030" y="1671898"/>
              <a:ext cx="3298209" cy="7043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косвенные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9" name="Google Shape;349;p11"/>
            <p:cNvSpPr/>
            <p:nvPr/>
          </p:nvSpPr>
          <p:spPr>
            <a:xfrm>
              <a:off x="3757681" y="2834843"/>
              <a:ext cx="3298907" cy="18177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11"/>
            <p:cNvSpPr txBox="1"/>
            <p:nvPr/>
          </p:nvSpPr>
          <p:spPr>
            <a:xfrm>
              <a:off x="3757681" y="2834843"/>
              <a:ext cx="3298907" cy="18177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включаются в цену товаров и услуг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Налоги, их виды и роль в экономике</a:t>
            </a:r>
            <a:endParaRPr/>
          </a:p>
        </p:txBody>
      </p:sp>
      <p:grpSp>
        <p:nvGrpSpPr>
          <p:cNvPr id="356" name="Google Shape;356;p12"/>
          <p:cNvGrpSpPr/>
          <p:nvPr/>
        </p:nvGrpSpPr>
        <p:grpSpPr>
          <a:xfrm>
            <a:off x="2606858" y="1475614"/>
            <a:ext cx="6976764" cy="5126390"/>
            <a:chOff x="436053" y="976"/>
            <a:chExt cx="6976764" cy="5126390"/>
          </a:xfrm>
        </p:grpSpPr>
        <p:sp>
          <p:nvSpPr>
            <p:cNvPr id="357" name="Google Shape;357;p12"/>
            <p:cNvSpPr/>
            <p:nvPr/>
          </p:nvSpPr>
          <p:spPr>
            <a:xfrm>
              <a:off x="436053" y="976"/>
              <a:ext cx="4824534" cy="70708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2"/>
            <p:cNvSpPr txBox="1"/>
            <p:nvPr/>
          </p:nvSpPr>
          <p:spPr>
            <a:xfrm>
              <a:off x="456763" y="21686"/>
              <a:ext cx="4783114" cy="6656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Источники прямых налогов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9" name="Google Shape;359;p12"/>
            <p:cNvSpPr/>
            <p:nvPr/>
          </p:nvSpPr>
          <p:spPr>
            <a:xfrm>
              <a:off x="918507" y="708065"/>
              <a:ext cx="482453" cy="53031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0" name="Google Shape;360;p12"/>
            <p:cNvSpPr/>
            <p:nvPr/>
          </p:nvSpPr>
          <p:spPr>
            <a:xfrm>
              <a:off x="1400960" y="884837"/>
              <a:ext cx="6011857" cy="7070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12"/>
            <p:cNvSpPr txBox="1"/>
            <p:nvPr/>
          </p:nvSpPr>
          <p:spPr>
            <a:xfrm>
              <a:off x="1421670" y="905547"/>
              <a:ext cx="5970437" cy="6656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прибыль предприятий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2" name="Google Shape;362;p12"/>
            <p:cNvSpPr/>
            <p:nvPr/>
          </p:nvSpPr>
          <p:spPr>
            <a:xfrm>
              <a:off x="918507" y="708065"/>
              <a:ext cx="482453" cy="141417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3" name="Google Shape;363;p12"/>
            <p:cNvSpPr/>
            <p:nvPr/>
          </p:nvSpPr>
          <p:spPr>
            <a:xfrm>
              <a:off x="1400960" y="1768697"/>
              <a:ext cx="6011857" cy="7070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12"/>
            <p:cNvSpPr txBox="1"/>
            <p:nvPr/>
          </p:nvSpPr>
          <p:spPr>
            <a:xfrm>
              <a:off x="1421670" y="1789407"/>
              <a:ext cx="5970437" cy="6656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заработная плата наёмных работников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5" name="Google Shape;365;p12"/>
            <p:cNvSpPr/>
            <p:nvPr/>
          </p:nvSpPr>
          <p:spPr>
            <a:xfrm>
              <a:off x="918507" y="708065"/>
              <a:ext cx="482453" cy="22980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6" name="Google Shape;366;p12"/>
            <p:cNvSpPr/>
            <p:nvPr/>
          </p:nvSpPr>
          <p:spPr>
            <a:xfrm>
              <a:off x="1400960" y="2652558"/>
              <a:ext cx="6011857" cy="7070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12"/>
            <p:cNvSpPr txBox="1"/>
            <p:nvPr/>
          </p:nvSpPr>
          <p:spPr>
            <a:xfrm>
              <a:off x="1421670" y="2673268"/>
              <a:ext cx="5970437" cy="6656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дивиденды (доход, который получает владелец акций)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8" name="Google Shape;368;p12"/>
            <p:cNvSpPr/>
            <p:nvPr/>
          </p:nvSpPr>
          <p:spPr>
            <a:xfrm>
              <a:off x="918507" y="708065"/>
              <a:ext cx="482453" cy="31818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9" name="Google Shape;369;p12"/>
            <p:cNvSpPr/>
            <p:nvPr/>
          </p:nvSpPr>
          <p:spPr>
            <a:xfrm>
              <a:off x="1400960" y="3536418"/>
              <a:ext cx="6011857" cy="7070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12"/>
            <p:cNvSpPr txBox="1"/>
            <p:nvPr/>
          </p:nvSpPr>
          <p:spPr>
            <a:xfrm>
              <a:off x="1421670" y="3557128"/>
              <a:ext cx="5970437" cy="6656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проценты по вкладам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1" name="Google Shape;371;p12"/>
            <p:cNvSpPr/>
            <p:nvPr/>
          </p:nvSpPr>
          <p:spPr>
            <a:xfrm>
              <a:off x="918507" y="708065"/>
              <a:ext cx="482453" cy="406575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2" name="Google Shape;372;p12"/>
            <p:cNvSpPr/>
            <p:nvPr/>
          </p:nvSpPr>
          <p:spPr>
            <a:xfrm>
              <a:off x="1400960" y="4420278"/>
              <a:ext cx="6011857" cy="7070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12"/>
            <p:cNvSpPr txBox="1"/>
            <p:nvPr/>
          </p:nvSpPr>
          <p:spPr>
            <a:xfrm>
              <a:off x="1421670" y="4440988"/>
              <a:ext cx="5970437" cy="6656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недвижимость и пр.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Налоги, их виды и роль в экономике</a:t>
            </a:r>
            <a:endParaRPr/>
          </a:p>
        </p:txBody>
      </p:sp>
      <p:grpSp>
        <p:nvGrpSpPr>
          <p:cNvPr id="379" name="Google Shape;379;p13"/>
          <p:cNvGrpSpPr/>
          <p:nvPr/>
        </p:nvGrpSpPr>
        <p:grpSpPr>
          <a:xfrm>
            <a:off x="2751674" y="1527372"/>
            <a:ext cx="6687132" cy="5126390"/>
            <a:chOff x="580869" y="976"/>
            <a:chExt cx="6687132" cy="5126390"/>
          </a:xfrm>
        </p:grpSpPr>
        <p:sp>
          <p:nvSpPr>
            <p:cNvPr id="380" name="Google Shape;380;p13"/>
            <p:cNvSpPr/>
            <p:nvPr/>
          </p:nvSpPr>
          <p:spPr>
            <a:xfrm>
              <a:off x="580869" y="976"/>
              <a:ext cx="3376375" cy="70708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13"/>
            <p:cNvSpPr txBox="1"/>
            <p:nvPr/>
          </p:nvSpPr>
          <p:spPr>
            <a:xfrm>
              <a:off x="601579" y="21686"/>
              <a:ext cx="3334955" cy="6656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Прямые налоги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2" name="Google Shape;382;p13"/>
            <p:cNvSpPr/>
            <p:nvPr/>
          </p:nvSpPr>
          <p:spPr>
            <a:xfrm>
              <a:off x="918507" y="708065"/>
              <a:ext cx="337637" cy="53031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3" name="Google Shape;383;p13"/>
            <p:cNvSpPr/>
            <p:nvPr/>
          </p:nvSpPr>
          <p:spPr>
            <a:xfrm>
              <a:off x="1256144" y="884837"/>
              <a:ext cx="6011857" cy="7070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13"/>
            <p:cNvSpPr txBox="1"/>
            <p:nvPr/>
          </p:nvSpPr>
          <p:spPr>
            <a:xfrm>
              <a:off x="1276854" y="905547"/>
              <a:ext cx="5970437" cy="6656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налог на прибыль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5" name="Google Shape;385;p13"/>
            <p:cNvSpPr/>
            <p:nvPr/>
          </p:nvSpPr>
          <p:spPr>
            <a:xfrm>
              <a:off x="918507" y="708065"/>
              <a:ext cx="337637" cy="141417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6" name="Google Shape;386;p13"/>
            <p:cNvSpPr/>
            <p:nvPr/>
          </p:nvSpPr>
          <p:spPr>
            <a:xfrm>
              <a:off x="1256144" y="1768697"/>
              <a:ext cx="6011857" cy="7070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13"/>
            <p:cNvSpPr txBox="1"/>
            <p:nvPr/>
          </p:nvSpPr>
          <p:spPr>
            <a:xfrm>
              <a:off x="1276854" y="1789407"/>
              <a:ext cx="5970437" cy="6656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подоходный налог с физических лиц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8" name="Google Shape;388;p13"/>
            <p:cNvSpPr/>
            <p:nvPr/>
          </p:nvSpPr>
          <p:spPr>
            <a:xfrm>
              <a:off x="918507" y="708065"/>
              <a:ext cx="337637" cy="22980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9" name="Google Shape;389;p13"/>
            <p:cNvSpPr/>
            <p:nvPr/>
          </p:nvSpPr>
          <p:spPr>
            <a:xfrm>
              <a:off x="1256144" y="2652558"/>
              <a:ext cx="6011857" cy="7070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13"/>
            <p:cNvSpPr txBox="1"/>
            <p:nvPr/>
          </p:nvSpPr>
          <p:spPr>
            <a:xfrm>
              <a:off x="1276854" y="2673268"/>
              <a:ext cx="5970437" cy="6656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налог на недвижимость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1" name="Google Shape;391;p13"/>
            <p:cNvSpPr/>
            <p:nvPr/>
          </p:nvSpPr>
          <p:spPr>
            <a:xfrm>
              <a:off x="918507" y="708065"/>
              <a:ext cx="337637" cy="31818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2" name="Google Shape;392;p13"/>
            <p:cNvSpPr/>
            <p:nvPr/>
          </p:nvSpPr>
          <p:spPr>
            <a:xfrm>
              <a:off x="1256144" y="3536418"/>
              <a:ext cx="6011857" cy="7070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13"/>
            <p:cNvSpPr txBox="1"/>
            <p:nvPr/>
          </p:nvSpPr>
          <p:spPr>
            <a:xfrm>
              <a:off x="1276854" y="3557128"/>
              <a:ext cx="5970437" cy="6656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земельный налог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4" name="Google Shape;394;p13"/>
            <p:cNvSpPr/>
            <p:nvPr/>
          </p:nvSpPr>
          <p:spPr>
            <a:xfrm>
              <a:off x="918507" y="708065"/>
              <a:ext cx="337637" cy="406575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5" name="Google Shape;395;p13"/>
            <p:cNvSpPr/>
            <p:nvPr/>
          </p:nvSpPr>
          <p:spPr>
            <a:xfrm>
              <a:off x="1256144" y="4420278"/>
              <a:ext cx="6011857" cy="7070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13"/>
            <p:cNvSpPr txBox="1"/>
            <p:nvPr/>
          </p:nvSpPr>
          <p:spPr>
            <a:xfrm>
              <a:off x="1276854" y="4440988"/>
              <a:ext cx="5970437" cy="6656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экологический налог и т.д.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Налоги, их виды и роль в экономике</a:t>
            </a:r>
            <a:endParaRPr/>
          </a:p>
        </p:txBody>
      </p:sp>
      <p:grpSp>
        <p:nvGrpSpPr>
          <p:cNvPr id="402" name="Google Shape;402;p14"/>
          <p:cNvGrpSpPr/>
          <p:nvPr/>
        </p:nvGrpSpPr>
        <p:grpSpPr>
          <a:xfrm>
            <a:off x="2567043" y="1901239"/>
            <a:ext cx="7056394" cy="4120659"/>
            <a:chOff x="194" y="531958"/>
            <a:chExt cx="7056394" cy="4120659"/>
          </a:xfrm>
        </p:grpSpPr>
        <p:sp>
          <p:nvSpPr>
            <p:cNvPr id="403" name="Google Shape;403;p14"/>
            <p:cNvSpPr/>
            <p:nvPr/>
          </p:nvSpPr>
          <p:spPr>
            <a:xfrm>
              <a:off x="5361415" y="2376264"/>
              <a:ext cx="91440" cy="45857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4" name="Google Shape;404;p14"/>
            <p:cNvSpPr/>
            <p:nvPr/>
          </p:nvSpPr>
          <p:spPr>
            <a:xfrm>
              <a:off x="3528391" y="1213319"/>
              <a:ext cx="1878743" cy="4585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5" name="Google Shape;405;p14"/>
            <p:cNvSpPr/>
            <p:nvPr/>
          </p:nvSpPr>
          <p:spPr>
            <a:xfrm>
              <a:off x="1603928" y="2376264"/>
              <a:ext cx="91440" cy="45857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6" name="Google Shape;406;p14"/>
            <p:cNvSpPr/>
            <p:nvPr/>
          </p:nvSpPr>
          <p:spPr>
            <a:xfrm>
              <a:off x="1649648" y="1213319"/>
              <a:ext cx="1878743" cy="45857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7" name="Google Shape;407;p14"/>
            <p:cNvSpPr/>
            <p:nvPr/>
          </p:nvSpPr>
          <p:spPr>
            <a:xfrm>
              <a:off x="1683900" y="531958"/>
              <a:ext cx="3688983" cy="68136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14"/>
            <p:cNvSpPr txBox="1"/>
            <p:nvPr/>
          </p:nvSpPr>
          <p:spPr>
            <a:xfrm>
              <a:off x="1683900" y="531958"/>
              <a:ext cx="3688983" cy="6813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Подоходный налог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9" name="Google Shape;409;p14"/>
            <p:cNvSpPr/>
            <p:nvPr/>
          </p:nvSpPr>
          <p:spPr>
            <a:xfrm>
              <a:off x="543" y="1671898"/>
              <a:ext cx="3298209" cy="70436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14"/>
            <p:cNvSpPr txBox="1"/>
            <p:nvPr/>
          </p:nvSpPr>
          <p:spPr>
            <a:xfrm>
              <a:off x="543" y="1671898"/>
              <a:ext cx="3298209" cy="7043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пропорциональный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1" name="Google Shape;411;p14"/>
            <p:cNvSpPr/>
            <p:nvPr/>
          </p:nvSpPr>
          <p:spPr>
            <a:xfrm>
              <a:off x="194" y="2834843"/>
              <a:ext cx="3298907" cy="18177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14"/>
            <p:cNvSpPr txBox="1"/>
            <p:nvPr/>
          </p:nvSpPr>
          <p:spPr>
            <a:xfrm>
              <a:off x="194" y="2834843"/>
              <a:ext cx="3298907" cy="18177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налоговая ставка составляет определённый процент от дохода, независимо от суммы дохода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3" name="Google Shape;413;p14"/>
            <p:cNvSpPr/>
            <p:nvPr/>
          </p:nvSpPr>
          <p:spPr>
            <a:xfrm>
              <a:off x="3758030" y="1671898"/>
              <a:ext cx="3298209" cy="70436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14"/>
            <p:cNvSpPr txBox="1"/>
            <p:nvPr/>
          </p:nvSpPr>
          <p:spPr>
            <a:xfrm>
              <a:off x="3758030" y="1671898"/>
              <a:ext cx="3298209" cy="7043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прогрессивный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5" name="Google Shape;415;p14"/>
            <p:cNvSpPr/>
            <p:nvPr/>
          </p:nvSpPr>
          <p:spPr>
            <a:xfrm>
              <a:off x="3757681" y="2834843"/>
              <a:ext cx="3298907" cy="18177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14"/>
            <p:cNvSpPr txBox="1"/>
            <p:nvPr/>
          </p:nvSpPr>
          <p:spPr>
            <a:xfrm>
              <a:off x="3757681" y="2834843"/>
              <a:ext cx="3298907" cy="18177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налоговая ставка увеличивается в процентах по мере роста дохода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Налоги, их виды и роль в экономике</a:t>
            </a:r>
            <a:endParaRPr/>
          </a:p>
        </p:txBody>
      </p:sp>
      <p:grpSp>
        <p:nvGrpSpPr>
          <p:cNvPr id="422" name="Google Shape;422;p15"/>
          <p:cNvGrpSpPr/>
          <p:nvPr/>
        </p:nvGrpSpPr>
        <p:grpSpPr>
          <a:xfrm>
            <a:off x="2135332" y="2253280"/>
            <a:ext cx="7919816" cy="3168355"/>
            <a:chOff x="531" y="1080118"/>
            <a:chExt cx="7919816" cy="3168355"/>
          </a:xfrm>
        </p:grpSpPr>
        <p:sp>
          <p:nvSpPr>
            <p:cNvPr id="423" name="Google Shape;423;p15"/>
            <p:cNvSpPr/>
            <p:nvPr/>
          </p:nvSpPr>
          <p:spPr>
            <a:xfrm>
              <a:off x="3960440" y="1716181"/>
              <a:ext cx="2802040" cy="48630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4" name="Google Shape;424;p15"/>
            <p:cNvSpPr/>
            <p:nvPr/>
          </p:nvSpPr>
          <p:spPr>
            <a:xfrm>
              <a:off x="3914720" y="1716181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5" name="Google Shape;425;p15"/>
            <p:cNvSpPr/>
            <p:nvPr/>
          </p:nvSpPr>
          <p:spPr>
            <a:xfrm>
              <a:off x="1158399" y="1716181"/>
              <a:ext cx="2802040" cy="48630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6" name="Google Shape;426;p15"/>
            <p:cNvSpPr/>
            <p:nvPr/>
          </p:nvSpPr>
          <p:spPr>
            <a:xfrm>
              <a:off x="2592291" y="1080118"/>
              <a:ext cx="2736296" cy="63606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15"/>
            <p:cNvSpPr txBox="1"/>
            <p:nvPr/>
          </p:nvSpPr>
          <p:spPr>
            <a:xfrm>
              <a:off x="2592291" y="1080118"/>
              <a:ext cx="2736296" cy="6360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Косвенные налоги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8" name="Google Shape;428;p15"/>
            <p:cNvSpPr/>
            <p:nvPr/>
          </p:nvSpPr>
          <p:spPr>
            <a:xfrm>
              <a:off x="531" y="2202486"/>
              <a:ext cx="2315735" cy="204598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15"/>
            <p:cNvSpPr txBox="1"/>
            <p:nvPr/>
          </p:nvSpPr>
          <p:spPr>
            <a:xfrm>
              <a:off x="531" y="2202486"/>
              <a:ext cx="2315735" cy="20459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налог на добавленную стоимость (НДС)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0" name="Google Shape;430;p15"/>
            <p:cNvSpPr/>
            <p:nvPr/>
          </p:nvSpPr>
          <p:spPr>
            <a:xfrm>
              <a:off x="2802572" y="2202486"/>
              <a:ext cx="2315735" cy="204598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15"/>
            <p:cNvSpPr txBox="1"/>
            <p:nvPr/>
          </p:nvSpPr>
          <p:spPr>
            <a:xfrm>
              <a:off x="2802572" y="2202486"/>
              <a:ext cx="2315735" cy="20459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акцизы (налоги на определённые това- ры – транспортные средства, топливо, спиртные напитки, табачные изделия и др.)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2" name="Google Shape;432;p15"/>
            <p:cNvSpPr/>
            <p:nvPr/>
          </p:nvSpPr>
          <p:spPr>
            <a:xfrm>
              <a:off x="5604612" y="2202486"/>
              <a:ext cx="2315735" cy="204598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15"/>
            <p:cNvSpPr txBox="1"/>
            <p:nvPr/>
          </p:nvSpPr>
          <p:spPr>
            <a:xfrm>
              <a:off x="5604612" y="2202486"/>
              <a:ext cx="2315735" cy="20459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таможенные пошлины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Налоги, их виды и роль в экономике</a:t>
            </a:r>
            <a:endParaRPr/>
          </a:p>
        </p:txBody>
      </p:sp>
      <p:sp>
        <p:nvSpPr>
          <p:cNvPr id="439" name="Google Shape;439;p16"/>
          <p:cNvSpPr/>
          <p:nvPr/>
        </p:nvSpPr>
        <p:spPr>
          <a:xfrm>
            <a:off x="1104900" y="1451144"/>
            <a:ext cx="9980682" cy="89524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Налог на добавленную стоимость (НДС)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– это косвенный налог, который включается в стоимость товара или услуги. В бюджет страны перечисляется продавцом, однако на самом деле оплачивает его покупатель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40" name="Google Shape;440;p16"/>
          <p:cNvGrpSpPr/>
          <p:nvPr/>
        </p:nvGrpSpPr>
        <p:grpSpPr>
          <a:xfrm>
            <a:off x="2174865" y="2850441"/>
            <a:ext cx="7840751" cy="3096343"/>
            <a:chOff x="4060" y="504056"/>
            <a:chExt cx="7840751" cy="3096343"/>
          </a:xfrm>
        </p:grpSpPr>
        <p:sp>
          <p:nvSpPr>
            <p:cNvPr id="441" name="Google Shape;441;p16"/>
            <p:cNvSpPr/>
            <p:nvPr/>
          </p:nvSpPr>
          <p:spPr>
            <a:xfrm>
              <a:off x="3924436" y="1195676"/>
              <a:ext cx="3073642" cy="35562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2" name="Google Shape;442;p16"/>
            <p:cNvSpPr/>
            <p:nvPr/>
          </p:nvSpPr>
          <p:spPr>
            <a:xfrm>
              <a:off x="4903263" y="2398038"/>
              <a:ext cx="91440" cy="35562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3" name="Google Shape;443;p16"/>
            <p:cNvSpPr/>
            <p:nvPr/>
          </p:nvSpPr>
          <p:spPr>
            <a:xfrm>
              <a:off x="3924436" y="1195676"/>
              <a:ext cx="1024547" cy="35562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4" name="Google Shape;444;p16"/>
            <p:cNvSpPr/>
            <p:nvPr/>
          </p:nvSpPr>
          <p:spPr>
            <a:xfrm>
              <a:off x="2854168" y="2398038"/>
              <a:ext cx="91440" cy="35562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5" name="Google Shape;445;p16"/>
            <p:cNvSpPr/>
            <p:nvPr/>
          </p:nvSpPr>
          <p:spPr>
            <a:xfrm>
              <a:off x="2899888" y="1195676"/>
              <a:ext cx="1024547" cy="35562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6" name="Google Shape;446;p16"/>
            <p:cNvSpPr/>
            <p:nvPr/>
          </p:nvSpPr>
          <p:spPr>
            <a:xfrm>
              <a:off x="805073" y="2398038"/>
              <a:ext cx="91440" cy="35562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7" name="Google Shape;447;p16"/>
            <p:cNvSpPr/>
            <p:nvPr/>
          </p:nvSpPr>
          <p:spPr>
            <a:xfrm>
              <a:off x="850793" y="1195676"/>
              <a:ext cx="3073642" cy="35562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8" name="Google Shape;448;p16"/>
            <p:cNvSpPr/>
            <p:nvPr/>
          </p:nvSpPr>
          <p:spPr>
            <a:xfrm>
              <a:off x="1656180" y="504056"/>
              <a:ext cx="4536510" cy="69162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16"/>
            <p:cNvSpPr txBox="1"/>
            <p:nvPr/>
          </p:nvSpPr>
          <p:spPr>
            <a:xfrm>
              <a:off x="1656180" y="504056"/>
              <a:ext cx="4536510" cy="6916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Ставки НДС в Республике Беларусь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0" name="Google Shape;450;p16"/>
            <p:cNvSpPr/>
            <p:nvPr/>
          </p:nvSpPr>
          <p:spPr>
            <a:xfrm>
              <a:off x="4060" y="1551304"/>
              <a:ext cx="1693466" cy="8467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16"/>
            <p:cNvSpPr txBox="1"/>
            <p:nvPr/>
          </p:nvSpPr>
          <p:spPr>
            <a:xfrm>
              <a:off x="4060" y="1551304"/>
              <a:ext cx="1693466" cy="8467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0%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2" name="Google Shape;452;p16"/>
            <p:cNvSpPr/>
            <p:nvPr/>
          </p:nvSpPr>
          <p:spPr>
            <a:xfrm>
              <a:off x="4060" y="2753666"/>
              <a:ext cx="1693466" cy="8467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16"/>
            <p:cNvSpPr txBox="1"/>
            <p:nvPr/>
          </p:nvSpPr>
          <p:spPr>
            <a:xfrm>
              <a:off x="4060" y="2753666"/>
              <a:ext cx="1693466" cy="84673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4" name="Google Shape;454;p16"/>
            <p:cNvSpPr/>
            <p:nvPr/>
          </p:nvSpPr>
          <p:spPr>
            <a:xfrm>
              <a:off x="2053155" y="1551304"/>
              <a:ext cx="1693466" cy="8467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16"/>
            <p:cNvSpPr txBox="1"/>
            <p:nvPr/>
          </p:nvSpPr>
          <p:spPr>
            <a:xfrm>
              <a:off x="2053155" y="1551304"/>
              <a:ext cx="1693466" cy="8467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10%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6" name="Google Shape;456;p16"/>
            <p:cNvSpPr/>
            <p:nvPr/>
          </p:nvSpPr>
          <p:spPr>
            <a:xfrm>
              <a:off x="2053155" y="2753666"/>
              <a:ext cx="1693466" cy="8467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16"/>
            <p:cNvSpPr txBox="1"/>
            <p:nvPr/>
          </p:nvSpPr>
          <p:spPr>
            <a:xfrm>
              <a:off x="2053155" y="2753666"/>
              <a:ext cx="1693466" cy="84673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8" name="Google Shape;458;p16"/>
            <p:cNvSpPr/>
            <p:nvPr/>
          </p:nvSpPr>
          <p:spPr>
            <a:xfrm>
              <a:off x="4102250" y="1551304"/>
              <a:ext cx="1693466" cy="8467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16"/>
            <p:cNvSpPr txBox="1"/>
            <p:nvPr/>
          </p:nvSpPr>
          <p:spPr>
            <a:xfrm>
              <a:off x="4102250" y="1551304"/>
              <a:ext cx="1693466" cy="8467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20%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0" name="Google Shape;460;p16"/>
            <p:cNvSpPr/>
            <p:nvPr/>
          </p:nvSpPr>
          <p:spPr>
            <a:xfrm>
              <a:off x="4102250" y="2753666"/>
              <a:ext cx="1693466" cy="84036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16"/>
            <p:cNvSpPr txBox="1"/>
            <p:nvPr/>
          </p:nvSpPr>
          <p:spPr>
            <a:xfrm>
              <a:off x="4102250" y="2753666"/>
              <a:ext cx="1693466" cy="8403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2" name="Google Shape;462;p16"/>
            <p:cNvSpPr/>
            <p:nvPr/>
          </p:nvSpPr>
          <p:spPr>
            <a:xfrm>
              <a:off x="6151345" y="1551304"/>
              <a:ext cx="1693466" cy="8467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16"/>
            <p:cNvSpPr txBox="1"/>
            <p:nvPr/>
          </p:nvSpPr>
          <p:spPr>
            <a:xfrm>
              <a:off x="6151345" y="1551304"/>
              <a:ext cx="1693466" cy="8467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25%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64" name="Google Shape;464;p16"/>
          <p:cNvGrpSpPr/>
          <p:nvPr/>
        </p:nvGrpSpPr>
        <p:grpSpPr>
          <a:xfrm>
            <a:off x="2170805" y="5048046"/>
            <a:ext cx="3744416" cy="895554"/>
            <a:chOff x="4060" y="2753666"/>
            <a:chExt cx="1693466" cy="846733"/>
          </a:xfrm>
        </p:grpSpPr>
        <p:sp>
          <p:nvSpPr>
            <p:cNvPr id="465" name="Google Shape;465;p16"/>
            <p:cNvSpPr/>
            <p:nvPr/>
          </p:nvSpPr>
          <p:spPr>
            <a:xfrm>
              <a:off x="4060" y="2753666"/>
              <a:ext cx="1693466" cy="8467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16"/>
            <p:cNvSpPr txBox="1"/>
            <p:nvPr/>
          </p:nvSpPr>
          <p:spPr>
            <a:xfrm>
              <a:off x="4060" y="2753666"/>
              <a:ext cx="1693466" cy="8467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льготные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Налоги, их виды и роль в экономике</a:t>
            </a:r>
            <a:endParaRPr/>
          </a:p>
        </p:txBody>
      </p:sp>
      <p:sp>
        <p:nvSpPr>
          <p:cNvPr id="472" name="Google Shape;472;p17"/>
          <p:cNvSpPr/>
          <p:nvPr/>
        </p:nvSpPr>
        <p:spPr>
          <a:xfrm>
            <a:off x="1104899" y="1435661"/>
            <a:ext cx="4234851" cy="4042113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Tax Free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система возврата НДС иностранным гражданам за покупки, сделанные на территории  государст- ва, при выезде из него. Беларусь под- держивает систему Tax Free с 2013 г. Система возврата распространяется на лиц, не проживающих  постоянно в республике и странах  Евразийского экономического союза. Возврат произ- водится с цены товаров, облагаемых 20% НДС, при условии покупки на оп- ределённую сумму в торговом объек- те, подключённом к системе Tax Free, в течение 1 рабочего дня.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73" name="Google Shape;473;p17"/>
          <p:cNvSpPr txBox="1"/>
          <p:nvPr/>
        </p:nvSpPr>
        <p:spPr>
          <a:xfrm>
            <a:off x="983411" y="5948472"/>
            <a:ext cx="4491042" cy="83099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Пункты пропуска через государственную границу Республики Беларусь, где можно получить возврат НДС наличными деньгами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74" name="Google Shape;47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4453" y="1316012"/>
            <a:ext cx="5663783" cy="5380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81" name="Google Shape;481;p18"/>
          <p:cNvSpPr txBox="1"/>
          <p:nvPr>
            <p:ph idx="1" type="body"/>
          </p:nvPr>
        </p:nvSpPr>
        <p:spPr>
          <a:xfrm>
            <a:off x="1104900" y="1483743"/>
            <a:ext cx="5822111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посо- бие для 10 класса. / Под ред. А.Н.Данилова. – Минск: Адукацыя і выхаванне, 2020, §17.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82" name="Google Shape;482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5468" y="1483743"/>
            <a:ext cx="3966058" cy="520903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финансовой системы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Государственный бюджет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Налоги, их виды и роль в экономике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финансовой системы</a:t>
            </a:r>
            <a:endParaRPr/>
          </a:p>
        </p:txBody>
      </p:sp>
      <p:grpSp>
        <p:nvGrpSpPr>
          <p:cNvPr id="139" name="Google Shape;139;p3"/>
          <p:cNvGrpSpPr/>
          <p:nvPr/>
        </p:nvGrpSpPr>
        <p:grpSpPr>
          <a:xfrm>
            <a:off x="1104900" y="1475856"/>
            <a:ext cx="9980682" cy="620996"/>
            <a:chOff x="3349" y="1954098"/>
            <a:chExt cx="3801423" cy="862072"/>
          </a:xfrm>
        </p:grpSpPr>
        <p:sp>
          <p:nvSpPr>
            <p:cNvPr id="140" name="Google Shape;140;p3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3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Финансы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- это совокупность экономических отношений, связанных с созданием и использова- нием  денежных средств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2" name="Google Shape;142;p3"/>
          <p:cNvGrpSpPr/>
          <p:nvPr/>
        </p:nvGrpSpPr>
        <p:grpSpPr>
          <a:xfrm>
            <a:off x="1104900" y="2269776"/>
            <a:ext cx="9980682" cy="587724"/>
            <a:chOff x="3349" y="1954098"/>
            <a:chExt cx="3801423" cy="862072"/>
          </a:xfrm>
        </p:grpSpPr>
        <p:sp>
          <p:nvSpPr>
            <p:cNvPr id="143" name="Google Shape;143;p3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3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Финансовая система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система форм и методов образования, распределения и использова- ния денежных средств государства, предприятий, домохозяйств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5" name="Google Shape;145;p3"/>
          <p:cNvGrpSpPr/>
          <p:nvPr/>
        </p:nvGrpSpPr>
        <p:grpSpPr>
          <a:xfrm>
            <a:off x="2245285" y="3185196"/>
            <a:ext cx="8053123" cy="3232259"/>
            <a:chOff x="5886" y="4050"/>
            <a:chExt cx="8053123" cy="3232259"/>
          </a:xfrm>
        </p:grpSpPr>
        <p:sp>
          <p:nvSpPr>
            <p:cNvPr id="146" name="Google Shape;146;p3"/>
            <p:cNvSpPr/>
            <p:nvPr/>
          </p:nvSpPr>
          <p:spPr>
            <a:xfrm>
              <a:off x="6721084" y="2041047"/>
              <a:ext cx="91440" cy="35352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7" name="Google Shape;147;p3"/>
            <p:cNvSpPr/>
            <p:nvPr/>
          </p:nvSpPr>
          <p:spPr>
            <a:xfrm>
              <a:off x="4032448" y="845784"/>
              <a:ext cx="2734356" cy="35352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8" name="Google Shape;148;p3"/>
            <p:cNvSpPr/>
            <p:nvPr/>
          </p:nvSpPr>
          <p:spPr>
            <a:xfrm>
              <a:off x="3986728" y="845784"/>
              <a:ext cx="91440" cy="35352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9" name="Google Shape;149;p3"/>
            <p:cNvSpPr/>
            <p:nvPr/>
          </p:nvSpPr>
          <p:spPr>
            <a:xfrm>
              <a:off x="1298091" y="845784"/>
              <a:ext cx="2734356" cy="35352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0" name="Google Shape;150;p3"/>
            <p:cNvSpPr/>
            <p:nvPr/>
          </p:nvSpPr>
          <p:spPr>
            <a:xfrm>
              <a:off x="5886" y="4050"/>
              <a:ext cx="8053123" cy="8417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3"/>
            <p:cNvSpPr txBox="1"/>
            <p:nvPr/>
          </p:nvSpPr>
          <p:spPr>
            <a:xfrm>
              <a:off x="5886" y="4050"/>
              <a:ext cx="8053123" cy="8417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Бюджет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(от англ. budget - сумка, кошелёк) - это сводный план сбора доходов и использования полученных средств на покрытие расходов на  определён- ный период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107677" y="1199312"/>
              <a:ext cx="2380828" cy="8417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3"/>
            <p:cNvSpPr txBox="1"/>
            <p:nvPr/>
          </p:nvSpPr>
          <p:spPr>
            <a:xfrm>
              <a:off x="107677" y="1199312"/>
              <a:ext cx="2380828" cy="8417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семейный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2842033" y="1199312"/>
              <a:ext cx="2380828" cy="8417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3"/>
            <p:cNvSpPr txBox="1"/>
            <p:nvPr/>
          </p:nvSpPr>
          <p:spPr>
            <a:xfrm>
              <a:off x="2842033" y="1199312"/>
              <a:ext cx="2380828" cy="8417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предприятия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5576390" y="1199312"/>
              <a:ext cx="2380828" cy="8417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3"/>
            <p:cNvSpPr txBox="1"/>
            <p:nvPr/>
          </p:nvSpPr>
          <p:spPr>
            <a:xfrm>
              <a:off x="5576390" y="1199312"/>
              <a:ext cx="2380828" cy="8417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государственный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5576390" y="2394575"/>
              <a:ext cx="2380828" cy="8417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3"/>
            <p:cNvSpPr txBox="1"/>
            <p:nvPr/>
          </p:nvSpPr>
          <p:spPr>
            <a:xfrm>
              <a:off x="5576390" y="2394575"/>
              <a:ext cx="2380828" cy="8417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местный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Государственный бюджет</a:t>
            </a:r>
            <a:endParaRPr/>
          </a:p>
        </p:txBody>
      </p:sp>
      <p:grpSp>
        <p:nvGrpSpPr>
          <p:cNvPr id="165" name="Google Shape;165;p4"/>
          <p:cNvGrpSpPr/>
          <p:nvPr/>
        </p:nvGrpSpPr>
        <p:grpSpPr>
          <a:xfrm>
            <a:off x="1104900" y="1439852"/>
            <a:ext cx="9980682" cy="620996"/>
            <a:chOff x="3349" y="1954098"/>
            <a:chExt cx="3801423" cy="862072"/>
          </a:xfrm>
        </p:grpSpPr>
        <p:sp>
          <p:nvSpPr>
            <p:cNvPr id="166" name="Google Shape;166;p4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4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Государственный бюджет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- это основной финансовый план государства по доходам и расхо- дам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68" name="Google Shape;168;p4"/>
          <p:cNvGrpSpPr/>
          <p:nvPr/>
        </p:nvGrpSpPr>
        <p:grpSpPr>
          <a:xfrm>
            <a:off x="2108750" y="2186206"/>
            <a:ext cx="7989408" cy="4595036"/>
            <a:chOff x="16427" y="2266"/>
            <a:chExt cx="7989408" cy="4595036"/>
          </a:xfrm>
        </p:grpSpPr>
        <p:sp>
          <p:nvSpPr>
            <p:cNvPr id="169" name="Google Shape;169;p4"/>
            <p:cNvSpPr/>
            <p:nvPr/>
          </p:nvSpPr>
          <p:spPr>
            <a:xfrm>
              <a:off x="7524431" y="1068912"/>
              <a:ext cx="288188" cy="285697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0" name="Google Shape;170;p4"/>
            <p:cNvSpPr/>
            <p:nvPr/>
          </p:nvSpPr>
          <p:spPr>
            <a:xfrm>
              <a:off x="7524431" y="1068912"/>
              <a:ext cx="288188" cy="196102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1" name="Google Shape;171;p4"/>
            <p:cNvSpPr/>
            <p:nvPr/>
          </p:nvSpPr>
          <p:spPr>
            <a:xfrm>
              <a:off x="7524431" y="1068912"/>
              <a:ext cx="288188" cy="102492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2" name="Google Shape;172;p4"/>
            <p:cNvSpPr/>
            <p:nvPr/>
          </p:nvSpPr>
          <p:spPr>
            <a:xfrm>
              <a:off x="7524431" y="1068912"/>
              <a:ext cx="288188" cy="38717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3" name="Google Shape;173;p4"/>
            <p:cNvSpPr/>
            <p:nvPr/>
          </p:nvSpPr>
          <p:spPr>
            <a:xfrm>
              <a:off x="4002918" y="423105"/>
              <a:ext cx="3036839" cy="22496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72859"/>
                  </a:lnTo>
                  <a:lnTo>
                    <a:pt x="120000" y="72859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4" name="Google Shape;174;p4"/>
            <p:cNvSpPr/>
            <p:nvPr/>
          </p:nvSpPr>
          <p:spPr>
            <a:xfrm>
              <a:off x="209643" y="1068912"/>
              <a:ext cx="294410" cy="331797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5" name="Google Shape;175;p4"/>
            <p:cNvSpPr/>
            <p:nvPr/>
          </p:nvSpPr>
          <p:spPr>
            <a:xfrm>
              <a:off x="209643" y="1068912"/>
              <a:ext cx="294410" cy="27663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6" name="Google Shape;176;p4"/>
            <p:cNvSpPr/>
            <p:nvPr/>
          </p:nvSpPr>
          <p:spPr>
            <a:xfrm>
              <a:off x="209643" y="1068912"/>
              <a:ext cx="294410" cy="216873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7" name="Google Shape;177;p4"/>
            <p:cNvSpPr/>
            <p:nvPr/>
          </p:nvSpPr>
          <p:spPr>
            <a:xfrm>
              <a:off x="209643" y="1068912"/>
              <a:ext cx="294410" cy="157114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8" name="Google Shape;178;p4"/>
            <p:cNvSpPr/>
            <p:nvPr/>
          </p:nvSpPr>
          <p:spPr>
            <a:xfrm>
              <a:off x="209643" y="1068912"/>
              <a:ext cx="294410" cy="9735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9" name="Google Shape;179;p4"/>
            <p:cNvSpPr/>
            <p:nvPr/>
          </p:nvSpPr>
          <p:spPr>
            <a:xfrm>
              <a:off x="209643" y="1068912"/>
              <a:ext cx="294410" cy="37596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0" name="Google Shape;180;p4"/>
            <p:cNvSpPr/>
            <p:nvPr/>
          </p:nvSpPr>
          <p:spPr>
            <a:xfrm>
              <a:off x="982505" y="423105"/>
              <a:ext cx="3020412" cy="22496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72859"/>
                  </a:lnTo>
                  <a:lnTo>
                    <a:pt x="0" y="72859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1" name="Google Shape;181;p4"/>
            <p:cNvSpPr/>
            <p:nvPr/>
          </p:nvSpPr>
          <p:spPr>
            <a:xfrm>
              <a:off x="2173185" y="2266"/>
              <a:ext cx="3659464" cy="4208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4"/>
            <p:cNvSpPr txBox="1"/>
            <p:nvPr/>
          </p:nvSpPr>
          <p:spPr>
            <a:xfrm>
              <a:off x="2173185" y="2266"/>
              <a:ext cx="3659464" cy="4208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Государственный бюджет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3" name="Google Shape;183;p4"/>
            <p:cNvSpPr/>
            <p:nvPr/>
          </p:nvSpPr>
          <p:spPr>
            <a:xfrm>
              <a:off x="16427" y="648073"/>
              <a:ext cx="1932156" cy="4208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4"/>
            <p:cNvSpPr txBox="1"/>
            <p:nvPr/>
          </p:nvSpPr>
          <p:spPr>
            <a:xfrm>
              <a:off x="16427" y="648073"/>
              <a:ext cx="1932156" cy="4208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Доходы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5" name="Google Shape;185;p4"/>
            <p:cNvSpPr/>
            <p:nvPr/>
          </p:nvSpPr>
          <p:spPr>
            <a:xfrm>
              <a:off x="504054" y="1234457"/>
              <a:ext cx="3237733" cy="4208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4"/>
            <p:cNvSpPr txBox="1"/>
            <p:nvPr/>
          </p:nvSpPr>
          <p:spPr>
            <a:xfrm>
              <a:off x="504054" y="1234457"/>
              <a:ext cx="3237733" cy="4208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налоги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7" name="Google Shape;187;p4"/>
            <p:cNvSpPr/>
            <p:nvPr/>
          </p:nvSpPr>
          <p:spPr>
            <a:xfrm>
              <a:off x="504054" y="1832049"/>
              <a:ext cx="3237733" cy="4208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4"/>
            <p:cNvSpPr txBox="1"/>
            <p:nvPr/>
          </p:nvSpPr>
          <p:spPr>
            <a:xfrm>
              <a:off x="504054" y="1832049"/>
              <a:ext cx="3237733" cy="4208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неналоговые поступления   (штрафы, пошлины)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9" name="Google Shape;189;p4"/>
            <p:cNvSpPr/>
            <p:nvPr/>
          </p:nvSpPr>
          <p:spPr>
            <a:xfrm>
              <a:off x="504054" y="2429640"/>
              <a:ext cx="3237733" cy="4208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4"/>
            <p:cNvSpPr txBox="1"/>
            <p:nvPr/>
          </p:nvSpPr>
          <p:spPr>
            <a:xfrm>
              <a:off x="504054" y="2429640"/>
              <a:ext cx="3237733" cy="4208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доходы государственных предприятий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" name="Google Shape;191;p4"/>
            <p:cNvSpPr/>
            <p:nvPr/>
          </p:nvSpPr>
          <p:spPr>
            <a:xfrm>
              <a:off x="504054" y="3027232"/>
              <a:ext cx="3237733" cy="4208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4"/>
            <p:cNvSpPr txBox="1"/>
            <p:nvPr/>
          </p:nvSpPr>
          <p:spPr>
            <a:xfrm>
              <a:off x="504054" y="3027232"/>
              <a:ext cx="3237733" cy="4208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эмиссия (дополнительный выпуск денег)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3" name="Google Shape;193;p4"/>
            <p:cNvSpPr/>
            <p:nvPr/>
          </p:nvSpPr>
          <p:spPr>
            <a:xfrm>
              <a:off x="504054" y="3624823"/>
              <a:ext cx="3237733" cy="4208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4"/>
            <p:cNvSpPr txBox="1"/>
            <p:nvPr/>
          </p:nvSpPr>
          <p:spPr>
            <a:xfrm>
              <a:off x="504054" y="3624823"/>
              <a:ext cx="3237733" cy="4208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займы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5" name="Google Shape;195;p4"/>
            <p:cNvSpPr/>
            <p:nvPr/>
          </p:nvSpPr>
          <p:spPr>
            <a:xfrm>
              <a:off x="504054" y="4176463"/>
              <a:ext cx="3237733" cy="4208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4"/>
            <p:cNvSpPr txBox="1"/>
            <p:nvPr/>
          </p:nvSpPr>
          <p:spPr>
            <a:xfrm>
              <a:off x="504054" y="4176463"/>
              <a:ext cx="3237733" cy="4208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торговля природными ресур- сами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7" name="Google Shape;197;p4"/>
            <p:cNvSpPr/>
            <p:nvPr/>
          </p:nvSpPr>
          <p:spPr>
            <a:xfrm>
              <a:off x="6073679" y="648073"/>
              <a:ext cx="1932156" cy="4208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4"/>
            <p:cNvSpPr txBox="1"/>
            <p:nvPr/>
          </p:nvSpPr>
          <p:spPr>
            <a:xfrm>
              <a:off x="6073679" y="648073"/>
              <a:ext cx="1932156" cy="4208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Расходы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9" name="Google Shape;199;p4"/>
            <p:cNvSpPr/>
            <p:nvPr/>
          </p:nvSpPr>
          <p:spPr>
            <a:xfrm>
              <a:off x="4313025" y="1245664"/>
              <a:ext cx="3211405" cy="4208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4"/>
            <p:cNvSpPr txBox="1"/>
            <p:nvPr/>
          </p:nvSpPr>
          <p:spPr>
            <a:xfrm>
              <a:off x="4313025" y="1245664"/>
              <a:ext cx="3211405" cy="4208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содержание государственного аппарата, вооружённых сил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1" name="Google Shape;201;p4"/>
            <p:cNvSpPr/>
            <p:nvPr/>
          </p:nvSpPr>
          <p:spPr>
            <a:xfrm>
              <a:off x="4313025" y="1843256"/>
              <a:ext cx="3211405" cy="50116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4"/>
            <p:cNvSpPr txBox="1"/>
            <p:nvPr/>
          </p:nvSpPr>
          <p:spPr>
            <a:xfrm>
              <a:off x="4313025" y="1843256"/>
              <a:ext cx="3211405" cy="5011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финансирование здравоохра- нения, образования, культуры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3" name="Google Shape;203;p4"/>
            <p:cNvSpPr/>
            <p:nvPr/>
          </p:nvSpPr>
          <p:spPr>
            <a:xfrm>
              <a:off x="4313025" y="2521169"/>
              <a:ext cx="3211405" cy="101754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4"/>
            <p:cNvSpPr txBox="1"/>
            <p:nvPr/>
          </p:nvSpPr>
          <p:spPr>
            <a:xfrm>
              <a:off x="4313025" y="2521169"/>
              <a:ext cx="3211405" cy="10175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выплата трансфертов (зара- ботных плат, пенсий, социаль- ных пособий, стипендий, ком- пенсаций)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5" name="Google Shape;205;p4"/>
            <p:cNvSpPr/>
            <p:nvPr/>
          </p:nvSpPr>
          <p:spPr>
            <a:xfrm>
              <a:off x="4313025" y="3715463"/>
              <a:ext cx="3211405" cy="4208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4"/>
            <p:cNvSpPr txBox="1"/>
            <p:nvPr/>
          </p:nvSpPr>
          <p:spPr>
            <a:xfrm>
              <a:off x="4313025" y="3715463"/>
              <a:ext cx="3211405" cy="4208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финансирование отдельных отраслей экономики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Государственный бюджет</a:t>
            </a:r>
            <a:endParaRPr/>
          </a:p>
        </p:txBody>
      </p:sp>
      <p:grpSp>
        <p:nvGrpSpPr>
          <p:cNvPr id="212" name="Google Shape;212;p5"/>
          <p:cNvGrpSpPr/>
          <p:nvPr/>
        </p:nvGrpSpPr>
        <p:grpSpPr>
          <a:xfrm>
            <a:off x="2171331" y="2153821"/>
            <a:ext cx="7847818" cy="3418240"/>
            <a:chOff x="526" y="891055"/>
            <a:chExt cx="7847818" cy="3418240"/>
          </a:xfrm>
        </p:grpSpPr>
        <p:sp>
          <p:nvSpPr>
            <p:cNvPr id="213" name="Google Shape;213;p5"/>
            <p:cNvSpPr/>
            <p:nvPr/>
          </p:nvSpPr>
          <p:spPr>
            <a:xfrm>
              <a:off x="6655283" y="2680071"/>
              <a:ext cx="91440" cy="4818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4" name="Google Shape;214;p5"/>
            <p:cNvSpPr/>
            <p:nvPr/>
          </p:nvSpPr>
          <p:spPr>
            <a:xfrm>
              <a:off x="3924436" y="1649276"/>
              <a:ext cx="2776567" cy="4818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5" name="Google Shape;215;p5"/>
            <p:cNvSpPr/>
            <p:nvPr/>
          </p:nvSpPr>
          <p:spPr>
            <a:xfrm>
              <a:off x="3878715" y="2680071"/>
              <a:ext cx="91440" cy="4818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6" name="Google Shape;216;p5"/>
            <p:cNvSpPr/>
            <p:nvPr/>
          </p:nvSpPr>
          <p:spPr>
            <a:xfrm>
              <a:off x="3878715" y="1649276"/>
              <a:ext cx="91440" cy="4818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7" name="Google Shape;217;p5"/>
            <p:cNvSpPr/>
            <p:nvPr/>
          </p:nvSpPr>
          <p:spPr>
            <a:xfrm>
              <a:off x="1102148" y="2680071"/>
              <a:ext cx="91440" cy="4818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8" name="Google Shape;218;p5"/>
            <p:cNvSpPr/>
            <p:nvPr/>
          </p:nvSpPr>
          <p:spPr>
            <a:xfrm>
              <a:off x="1147868" y="1649276"/>
              <a:ext cx="2776567" cy="48188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9" name="Google Shape;219;p5"/>
            <p:cNvSpPr/>
            <p:nvPr/>
          </p:nvSpPr>
          <p:spPr>
            <a:xfrm>
              <a:off x="2808313" y="891055"/>
              <a:ext cx="2232245" cy="75822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5"/>
            <p:cNvSpPr txBox="1"/>
            <p:nvPr/>
          </p:nvSpPr>
          <p:spPr>
            <a:xfrm>
              <a:off x="2808313" y="891055"/>
              <a:ext cx="2232245" cy="7582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Бюджет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1" name="Google Shape;221;p5"/>
            <p:cNvSpPr/>
            <p:nvPr/>
          </p:nvSpPr>
          <p:spPr>
            <a:xfrm>
              <a:off x="526" y="2131159"/>
              <a:ext cx="2294683" cy="54891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5"/>
            <p:cNvSpPr txBox="1"/>
            <p:nvPr/>
          </p:nvSpPr>
          <p:spPr>
            <a:xfrm>
              <a:off x="526" y="2131159"/>
              <a:ext cx="2294683" cy="5489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сбалансированный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3" name="Google Shape;223;p5"/>
            <p:cNvSpPr/>
            <p:nvPr/>
          </p:nvSpPr>
          <p:spPr>
            <a:xfrm>
              <a:off x="526" y="3161954"/>
              <a:ext cx="2294683" cy="11473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5"/>
            <p:cNvSpPr txBox="1"/>
            <p:nvPr/>
          </p:nvSpPr>
          <p:spPr>
            <a:xfrm>
              <a:off x="526" y="3161954"/>
              <a:ext cx="2294683" cy="11473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расходы равны доходам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5" name="Google Shape;225;p5"/>
            <p:cNvSpPr/>
            <p:nvPr/>
          </p:nvSpPr>
          <p:spPr>
            <a:xfrm>
              <a:off x="2777094" y="2131159"/>
              <a:ext cx="2294683" cy="54891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5"/>
            <p:cNvSpPr txBox="1"/>
            <p:nvPr/>
          </p:nvSpPr>
          <p:spPr>
            <a:xfrm>
              <a:off x="2777094" y="2131159"/>
              <a:ext cx="2294683" cy="5489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дефицитный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7" name="Google Shape;227;p5"/>
            <p:cNvSpPr/>
            <p:nvPr/>
          </p:nvSpPr>
          <p:spPr>
            <a:xfrm>
              <a:off x="2777094" y="3161954"/>
              <a:ext cx="2294683" cy="11473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5"/>
            <p:cNvSpPr txBox="1"/>
            <p:nvPr/>
          </p:nvSpPr>
          <p:spPr>
            <a:xfrm>
              <a:off x="2777094" y="3161954"/>
              <a:ext cx="2294683" cy="11473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расходы превышают доходы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9" name="Google Shape;229;p5"/>
            <p:cNvSpPr/>
            <p:nvPr/>
          </p:nvSpPr>
          <p:spPr>
            <a:xfrm>
              <a:off x="5553661" y="2131159"/>
              <a:ext cx="2294683" cy="54891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5"/>
            <p:cNvSpPr txBox="1"/>
            <p:nvPr/>
          </p:nvSpPr>
          <p:spPr>
            <a:xfrm>
              <a:off x="5553661" y="2131159"/>
              <a:ext cx="2294683" cy="5489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профицитный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1" name="Google Shape;231;p5"/>
            <p:cNvSpPr/>
            <p:nvPr/>
          </p:nvSpPr>
          <p:spPr>
            <a:xfrm>
              <a:off x="5553661" y="3161954"/>
              <a:ext cx="2294683" cy="11473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5"/>
            <p:cNvSpPr txBox="1"/>
            <p:nvPr/>
          </p:nvSpPr>
          <p:spPr>
            <a:xfrm>
              <a:off x="5553661" y="3161954"/>
              <a:ext cx="2294683" cy="11473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доходы превышают расходы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Государственный бюджет</a:t>
            </a:r>
            <a:endParaRPr/>
          </a:p>
        </p:txBody>
      </p:sp>
      <p:grpSp>
        <p:nvGrpSpPr>
          <p:cNvPr id="238" name="Google Shape;238;p6"/>
          <p:cNvGrpSpPr/>
          <p:nvPr/>
        </p:nvGrpSpPr>
        <p:grpSpPr>
          <a:xfrm>
            <a:off x="2620835" y="1393448"/>
            <a:ext cx="6948810" cy="4407553"/>
            <a:chOff x="522038" y="355"/>
            <a:chExt cx="6948810" cy="4407553"/>
          </a:xfrm>
        </p:grpSpPr>
        <p:sp>
          <p:nvSpPr>
            <p:cNvPr id="239" name="Google Shape;239;p6"/>
            <p:cNvSpPr/>
            <p:nvPr/>
          </p:nvSpPr>
          <p:spPr>
            <a:xfrm>
              <a:off x="5757207" y="3470973"/>
              <a:ext cx="91440" cy="2771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0" name="Google Shape;240;p6"/>
            <p:cNvSpPr/>
            <p:nvPr/>
          </p:nvSpPr>
          <p:spPr>
            <a:xfrm>
              <a:off x="5757207" y="2534038"/>
              <a:ext cx="91440" cy="2771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1" name="Google Shape;241;p6"/>
            <p:cNvSpPr/>
            <p:nvPr/>
          </p:nvSpPr>
          <p:spPr>
            <a:xfrm>
              <a:off x="5757207" y="1597103"/>
              <a:ext cx="91440" cy="2771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2" name="Google Shape;242;p6"/>
            <p:cNvSpPr/>
            <p:nvPr/>
          </p:nvSpPr>
          <p:spPr>
            <a:xfrm>
              <a:off x="3996444" y="660168"/>
              <a:ext cx="1806483" cy="2771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3" name="Google Shape;243;p6"/>
            <p:cNvSpPr/>
            <p:nvPr/>
          </p:nvSpPr>
          <p:spPr>
            <a:xfrm>
              <a:off x="2144240" y="2534038"/>
              <a:ext cx="91440" cy="2771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4" name="Google Shape;244;p6"/>
            <p:cNvSpPr/>
            <p:nvPr/>
          </p:nvSpPr>
          <p:spPr>
            <a:xfrm>
              <a:off x="2144240" y="1597103"/>
              <a:ext cx="91440" cy="2771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5" name="Google Shape;245;p6"/>
            <p:cNvSpPr/>
            <p:nvPr/>
          </p:nvSpPr>
          <p:spPr>
            <a:xfrm>
              <a:off x="2189960" y="660168"/>
              <a:ext cx="1806483" cy="27712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6" name="Google Shape;246;p6"/>
            <p:cNvSpPr/>
            <p:nvPr/>
          </p:nvSpPr>
          <p:spPr>
            <a:xfrm>
              <a:off x="3024334" y="355"/>
              <a:ext cx="1944219" cy="65981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6"/>
            <p:cNvSpPr txBox="1"/>
            <p:nvPr/>
          </p:nvSpPr>
          <p:spPr>
            <a:xfrm>
              <a:off x="3024334" y="355"/>
              <a:ext cx="1944219" cy="6598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Бюджет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8" name="Google Shape;248;p6"/>
            <p:cNvSpPr/>
            <p:nvPr/>
          </p:nvSpPr>
          <p:spPr>
            <a:xfrm>
              <a:off x="522038" y="937290"/>
              <a:ext cx="3335844" cy="659813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6"/>
            <p:cNvSpPr txBox="1"/>
            <p:nvPr/>
          </p:nvSpPr>
          <p:spPr>
            <a:xfrm>
              <a:off x="554247" y="969499"/>
              <a:ext cx="3271426" cy="59539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унитарные государства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0" name="Google Shape;250;p6"/>
            <p:cNvSpPr/>
            <p:nvPr/>
          </p:nvSpPr>
          <p:spPr>
            <a:xfrm>
              <a:off x="522038" y="1874225"/>
              <a:ext cx="3335844" cy="65981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6"/>
            <p:cNvSpPr txBox="1"/>
            <p:nvPr/>
          </p:nvSpPr>
          <p:spPr>
            <a:xfrm>
              <a:off x="522038" y="1874225"/>
              <a:ext cx="3335844" cy="6598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государственный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2" name="Google Shape;252;p6"/>
            <p:cNvSpPr/>
            <p:nvPr/>
          </p:nvSpPr>
          <p:spPr>
            <a:xfrm>
              <a:off x="522038" y="2811160"/>
              <a:ext cx="3335844" cy="65981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6"/>
            <p:cNvSpPr txBox="1"/>
            <p:nvPr/>
          </p:nvSpPr>
          <p:spPr>
            <a:xfrm>
              <a:off x="522038" y="2811160"/>
              <a:ext cx="3335844" cy="6598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местный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4" name="Google Shape;254;p6"/>
            <p:cNvSpPr/>
            <p:nvPr/>
          </p:nvSpPr>
          <p:spPr>
            <a:xfrm>
              <a:off x="4135004" y="937290"/>
              <a:ext cx="3335844" cy="659813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6"/>
            <p:cNvSpPr txBox="1"/>
            <p:nvPr/>
          </p:nvSpPr>
          <p:spPr>
            <a:xfrm>
              <a:off x="4167213" y="969499"/>
              <a:ext cx="3271426" cy="59539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федеративные государства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6" name="Google Shape;256;p6"/>
            <p:cNvSpPr/>
            <p:nvPr/>
          </p:nvSpPr>
          <p:spPr>
            <a:xfrm>
              <a:off x="4135004" y="1874225"/>
              <a:ext cx="3335844" cy="65981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6"/>
            <p:cNvSpPr txBox="1"/>
            <p:nvPr/>
          </p:nvSpPr>
          <p:spPr>
            <a:xfrm>
              <a:off x="4135004" y="1874225"/>
              <a:ext cx="3335844" cy="6598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государственный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8" name="Google Shape;258;p6"/>
            <p:cNvSpPr/>
            <p:nvPr/>
          </p:nvSpPr>
          <p:spPr>
            <a:xfrm>
              <a:off x="4135004" y="2811160"/>
              <a:ext cx="3335844" cy="65981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6"/>
            <p:cNvSpPr txBox="1"/>
            <p:nvPr/>
          </p:nvSpPr>
          <p:spPr>
            <a:xfrm>
              <a:off x="4135004" y="2811160"/>
              <a:ext cx="3335844" cy="6598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бюджет субъекта федерации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0" name="Google Shape;260;p6"/>
            <p:cNvSpPr/>
            <p:nvPr/>
          </p:nvSpPr>
          <p:spPr>
            <a:xfrm>
              <a:off x="4135004" y="3748095"/>
              <a:ext cx="3335844" cy="65981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6"/>
            <p:cNvSpPr txBox="1"/>
            <p:nvPr/>
          </p:nvSpPr>
          <p:spPr>
            <a:xfrm>
              <a:off x="4135004" y="3748095"/>
              <a:ext cx="3335844" cy="6598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местный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62" name="Google Shape;262;p6"/>
          <p:cNvGrpSpPr/>
          <p:nvPr/>
        </p:nvGrpSpPr>
        <p:grpSpPr>
          <a:xfrm>
            <a:off x="2062793" y="6098926"/>
            <a:ext cx="8064896" cy="620996"/>
            <a:chOff x="3349" y="1954098"/>
            <a:chExt cx="3801423" cy="862072"/>
          </a:xfrm>
        </p:grpSpPr>
        <p:sp>
          <p:nvSpPr>
            <p:cNvPr id="263" name="Google Shape;263;p6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6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Местный бюджет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- это бюджет области, района, города и т.д.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Налоги, их виды и роль в экономике</a:t>
            </a:r>
            <a:endParaRPr/>
          </a:p>
        </p:txBody>
      </p:sp>
      <p:grpSp>
        <p:nvGrpSpPr>
          <p:cNvPr id="270" name="Google Shape;270;p7"/>
          <p:cNvGrpSpPr/>
          <p:nvPr/>
        </p:nvGrpSpPr>
        <p:grpSpPr>
          <a:xfrm>
            <a:off x="2138467" y="1527904"/>
            <a:ext cx="7913546" cy="5021811"/>
            <a:chOff x="3666" y="53266"/>
            <a:chExt cx="7913546" cy="5021811"/>
          </a:xfrm>
        </p:grpSpPr>
        <p:sp>
          <p:nvSpPr>
            <p:cNvPr id="271" name="Google Shape;271;p7"/>
            <p:cNvSpPr/>
            <p:nvPr/>
          </p:nvSpPr>
          <p:spPr>
            <a:xfrm>
              <a:off x="3960440" y="805034"/>
              <a:ext cx="2743096" cy="3157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2" name="Google Shape;272;p7"/>
            <p:cNvSpPr/>
            <p:nvPr/>
          </p:nvSpPr>
          <p:spPr>
            <a:xfrm>
              <a:off x="3914720" y="805034"/>
              <a:ext cx="91440" cy="31574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3" name="Google Shape;273;p7"/>
            <p:cNvSpPr/>
            <p:nvPr/>
          </p:nvSpPr>
          <p:spPr>
            <a:xfrm>
              <a:off x="246401" y="1872545"/>
              <a:ext cx="364103" cy="282664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4" name="Google Shape;274;p7"/>
            <p:cNvSpPr/>
            <p:nvPr/>
          </p:nvSpPr>
          <p:spPr>
            <a:xfrm>
              <a:off x="246401" y="1872545"/>
              <a:ext cx="364103" cy="17591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5" name="Google Shape;275;p7"/>
            <p:cNvSpPr/>
            <p:nvPr/>
          </p:nvSpPr>
          <p:spPr>
            <a:xfrm>
              <a:off x="246401" y="1872545"/>
              <a:ext cx="364103" cy="69162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6" name="Google Shape;276;p7"/>
            <p:cNvSpPr/>
            <p:nvPr/>
          </p:nvSpPr>
          <p:spPr>
            <a:xfrm>
              <a:off x="1217343" y="805034"/>
              <a:ext cx="2743096" cy="31574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7" name="Google Shape;277;p7"/>
            <p:cNvSpPr/>
            <p:nvPr/>
          </p:nvSpPr>
          <p:spPr>
            <a:xfrm>
              <a:off x="2549762" y="53266"/>
              <a:ext cx="2821355" cy="75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7"/>
            <p:cNvSpPr txBox="1"/>
            <p:nvPr/>
          </p:nvSpPr>
          <p:spPr>
            <a:xfrm>
              <a:off x="2549762" y="53266"/>
              <a:ext cx="2821355" cy="751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Налоговая система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9" name="Google Shape;279;p7"/>
            <p:cNvSpPr/>
            <p:nvPr/>
          </p:nvSpPr>
          <p:spPr>
            <a:xfrm>
              <a:off x="3666" y="1120777"/>
              <a:ext cx="2427353" cy="75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7"/>
            <p:cNvSpPr txBox="1"/>
            <p:nvPr/>
          </p:nvSpPr>
          <p:spPr>
            <a:xfrm>
              <a:off x="3666" y="1120777"/>
              <a:ext cx="2427353" cy="751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Налоговые платежи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1" name="Google Shape;281;p7"/>
            <p:cNvSpPr/>
            <p:nvPr/>
          </p:nvSpPr>
          <p:spPr>
            <a:xfrm>
              <a:off x="610505" y="2188287"/>
              <a:ext cx="7068544" cy="75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7"/>
            <p:cNvSpPr txBox="1"/>
            <p:nvPr/>
          </p:nvSpPr>
          <p:spPr>
            <a:xfrm>
              <a:off x="610505" y="2188287"/>
              <a:ext cx="7068544" cy="751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Налоги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обязательные безвозмездные платежи отдельных граж- дан и юридических лиц, которые взыскиваются государством в целях удовлетворения потребностей в финансовых ресурсах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3" name="Google Shape;283;p7"/>
            <p:cNvSpPr/>
            <p:nvPr/>
          </p:nvSpPr>
          <p:spPr>
            <a:xfrm>
              <a:off x="610505" y="3255798"/>
              <a:ext cx="7068544" cy="75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7"/>
            <p:cNvSpPr txBox="1"/>
            <p:nvPr/>
          </p:nvSpPr>
          <p:spPr>
            <a:xfrm>
              <a:off x="610505" y="3255798"/>
              <a:ext cx="7068544" cy="751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Сборы (пошлины)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обязательные платежи, взимаемые за совер- шение государственными органами юридически значимых дейст- вий (таможенные пошлины, пошлина на замену паспорта и т.д.)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5" name="Google Shape;285;p7"/>
            <p:cNvSpPr/>
            <p:nvPr/>
          </p:nvSpPr>
          <p:spPr>
            <a:xfrm>
              <a:off x="610505" y="4323309"/>
              <a:ext cx="7068544" cy="75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7"/>
            <p:cNvSpPr txBox="1"/>
            <p:nvPr/>
          </p:nvSpPr>
          <p:spPr>
            <a:xfrm>
              <a:off x="610505" y="4323309"/>
              <a:ext cx="7068544" cy="751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Обязательные отчисления в государственные внебюджетные фонды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(например, в фонд социальной защиты населения)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7" name="Google Shape;287;p7"/>
            <p:cNvSpPr/>
            <p:nvPr/>
          </p:nvSpPr>
          <p:spPr>
            <a:xfrm>
              <a:off x="2746763" y="1120777"/>
              <a:ext cx="2427353" cy="75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7"/>
            <p:cNvSpPr txBox="1"/>
            <p:nvPr/>
          </p:nvSpPr>
          <p:spPr>
            <a:xfrm>
              <a:off x="2746763" y="1120777"/>
              <a:ext cx="2427353" cy="751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Органы сбора налогов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9" name="Google Shape;289;p7"/>
            <p:cNvSpPr/>
            <p:nvPr/>
          </p:nvSpPr>
          <p:spPr>
            <a:xfrm>
              <a:off x="5489859" y="1120777"/>
              <a:ext cx="2427353" cy="75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7"/>
            <p:cNvSpPr txBox="1"/>
            <p:nvPr/>
          </p:nvSpPr>
          <p:spPr>
            <a:xfrm>
              <a:off x="5489859" y="1120777"/>
              <a:ext cx="2427353" cy="751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Органы надзора за уплатой налогов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Налоги, их виды и роль в экономике</a:t>
            </a:r>
            <a:endParaRPr/>
          </a:p>
        </p:txBody>
      </p:sp>
      <p:graphicFrame>
        <p:nvGraphicFramePr>
          <p:cNvPr id="296" name="Google Shape;296;p8"/>
          <p:cNvGraphicFramePr/>
          <p:nvPr/>
        </p:nvGraphicFramePr>
        <p:xfrm>
          <a:off x="2206809" y="1422879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{7740C170-F82B-4AFE-A05E-857B951AFE16}</a:tableStyleId>
              </a:tblPr>
              <a:tblGrid>
                <a:gridCol w="2304250"/>
                <a:gridCol w="5472600"/>
              </a:tblGrid>
              <a:tr h="5249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Функции налогов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48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Фискальная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Формирование доходной части государственного бюджета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48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Распределительная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Перераспределение доходов между различными слоями населения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11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Стимулирующая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 помощи налоговых льгот или санкций расши- ряется производство одних товаров и ограничи- вается производство других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48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Социально-воспита-тельная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Ограничение производства и потребления вред- ных для здоровья продуктов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48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Контрольная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Осуществление учёта доходов граждан, предприя- тий и организаций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Налоги, их виды и роль в экономике</a:t>
            </a:r>
            <a:endParaRPr/>
          </a:p>
        </p:txBody>
      </p:sp>
      <p:sp>
        <p:nvSpPr>
          <p:cNvPr id="302" name="Google Shape;302;p9"/>
          <p:cNvSpPr/>
          <p:nvPr/>
        </p:nvSpPr>
        <p:spPr>
          <a:xfrm>
            <a:off x="1104899" y="1393668"/>
            <a:ext cx="6193047" cy="1202883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Статья 56.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Граждане Республики Беларусь обязаны при- нимать участие в финансировании государственных рас- ходов путём уплаты государственных налогов, пошлин и иных платежей.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03" name="Google Shape;303;p9"/>
          <p:cNvSpPr txBox="1"/>
          <p:nvPr/>
        </p:nvSpPr>
        <p:spPr>
          <a:xfrm>
            <a:off x="3614904" y="6381928"/>
            <a:ext cx="374441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04" name="Google Shape;30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23272" y="1393668"/>
            <a:ext cx="3662310" cy="533087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09.03.2024</vt:lpwstr>
  </property>
</Properties>
</file>