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5" roundtripDataSignature="AMtx7mhIrW533m84eStErGcSmCTPDoQ/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7B14C12-DC2B-4BC3-8750-7133DAE42827}">
  <a:tblStyle styleId="{17B14C12-DC2B-4BC3-8750-7133DAE42827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customschemas.google.com/relationships/presentationmetadata" Target="meta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0" name="Google Shape;41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0" name="Google Shape;45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9" name="Google Shape;50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6" name="Google Shape;53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7" name="Google Shape;55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4" name="Google Shape;584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5" name="Google Shape;615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5" name="Google Shape;635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4" name="Google Shape;674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2" name="Google Shape;702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3" name="Google Shape;703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3" name="Google Shape;723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4" name="Google Shape;724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1" name="Google Shape;741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0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3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3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30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30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30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0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0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30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9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9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40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4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4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4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1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1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4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4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41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4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4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3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3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4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4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5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5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5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5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5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5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5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5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6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7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7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7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7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9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9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9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2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png"/><Relationship Id="rId10" Type="http://schemas.openxmlformats.org/officeDocument/2006/relationships/image" Target="../media/image16.png"/><Relationship Id="rId13" Type="http://schemas.openxmlformats.org/officeDocument/2006/relationships/image" Target="../media/image8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8.png"/><Relationship Id="rId9" Type="http://schemas.openxmlformats.org/officeDocument/2006/relationships/image" Target="../media/image12.png"/><Relationship Id="rId14" Type="http://schemas.openxmlformats.org/officeDocument/2006/relationships/image" Target="../media/image13.png"/><Relationship Id="rId5" Type="http://schemas.openxmlformats.org/officeDocument/2006/relationships/image" Target="../media/image5.png"/><Relationship Id="rId6" Type="http://schemas.openxmlformats.org/officeDocument/2006/relationships/image" Target="../media/image20.png"/><Relationship Id="rId7" Type="http://schemas.openxmlformats.org/officeDocument/2006/relationships/image" Target="../media/image15.png"/><Relationship Id="rId8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592151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 cap="none">
                <a:latin typeface="Cambria"/>
                <a:ea typeface="Cambria"/>
                <a:cs typeface="Cambria"/>
                <a:sym typeface="Cambria"/>
              </a:rPr>
              <a:t>Эмоции, чувства, воля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372504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937442" y="724277"/>
            <a:ext cx="489236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</a:t>
            </a: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6" name="Google Shape;126;p1"/>
          <p:cNvPicPr preferRelativeResize="0"/>
          <p:nvPr/>
        </p:nvPicPr>
        <p:blipFill rotWithShape="1">
          <a:blip r:embed="rId4">
            <a:alphaModFix/>
          </a:blip>
          <a:srcRect b="12172" l="0" r="0" t="7343"/>
          <a:stretch/>
        </p:blipFill>
        <p:spPr>
          <a:xfrm>
            <a:off x="6978771" y="1310656"/>
            <a:ext cx="5213229" cy="4226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344" name="Google Shape;344;p10"/>
          <p:cNvGrpSpPr/>
          <p:nvPr/>
        </p:nvGrpSpPr>
        <p:grpSpPr>
          <a:xfrm>
            <a:off x="1173523" y="1410260"/>
            <a:ext cx="9843434" cy="5218157"/>
            <a:chOff x="68623" y="3492"/>
            <a:chExt cx="9843434" cy="5218157"/>
          </a:xfrm>
        </p:grpSpPr>
        <p:sp>
          <p:nvSpPr>
            <p:cNvPr id="345" name="Google Shape;345;p10"/>
            <p:cNvSpPr/>
            <p:nvPr/>
          </p:nvSpPr>
          <p:spPr>
            <a:xfrm>
              <a:off x="8803332" y="1865432"/>
              <a:ext cx="91440" cy="4464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0"/>
            <p:cNvSpPr/>
            <p:nvPr/>
          </p:nvSpPr>
          <p:spPr>
            <a:xfrm>
              <a:off x="4990341" y="704162"/>
              <a:ext cx="3858711" cy="4464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10"/>
            <p:cNvSpPr/>
            <p:nvPr/>
          </p:nvSpPr>
          <p:spPr>
            <a:xfrm>
              <a:off x="6230858" y="1865432"/>
              <a:ext cx="91440" cy="4464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8" name="Google Shape;348;p10"/>
            <p:cNvSpPr/>
            <p:nvPr/>
          </p:nvSpPr>
          <p:spPr>
            <a:xfrm>
              <a:off x="4990341" y="704162"/>
              <a:ext cx="1286237" cy="4464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0"/>
            <p:cNvSpPr/>
            <p:nvPr/>
          </p:nvSpPr>
          <p:spPr>
            <a:xfrm>
              <a:off x="3658383" y="1865432"/>
              <a:ext cx="91440" cy="4464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0"/>
            <p:cNvSpPr/>
            <p:nvPr/>
          </p:nvSpPr>
          <p:spPr>
            <a:xfrm>
              <a:off x="3704103" y="704162"/>
              <a:ext cx="1286237" cy="4464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1" name="Google Shape;351;p10"/>
            <p:cNvSpPr/>
            <p:nvPr/>
          </p:nvSpPr>
          <p:spPr>
            <a:xfrm>
              <a:off x="1085909" y="1865432"/>
              <a:ext cx="91440" cy="4464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0"/>
            <p:cNvSpPr/>
            <p:nvPr/>
          </p:nvSpPr>
          <p:spPr>
            <a:xfrm>
              <a:off x="1131629" y="704162"/>
              <a:ext cx="3858711" cy="4464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0"/>
            <p:cNvSpPr/>
            <p:nvPr/>
          </p:nvSpPr>
          <p:spPr>
            <a:xfrm>
              <a:off x="2099432" y="3492"/>
              <a:ext cx="5781817" cy="7006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0"/>
            <p:cNvSpPr txBox="1"/>
            <p:nvPr/>
          </p:nvSpPr>
          <p:spPr>
            <a:xfrm>
              <a:off x="2099432" y="3492"/>
              <a:ext cx="5781817" cy="7006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эмоциональных состояний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0"/>
            <p:cNvSpPr/>
            <p:nvPr/>
          </p:nvSpPr>
          <p:spPr>
            <a:xfrm>
              <a:off x="68623" y="1150624"/>
              <a:ext cx="2126011" cy="7148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0"/>
            <p:cNvSpPr txBox="1"/>
            <p:nvPr/>
          </p:nvSpPr>
          <p:spPr>
            <a:xfrm>
              <a:off x="68623" y="1150624"/>
              <a:ext cx="2126011" cy="7148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настроение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0"/>
            <p:cNvSpPr/>
            <p:nvPr/>
          </p:nvSpPr>
          <p:spPr>
            <a:xfrm>
              <a:off x="68623" y="2311894"/>
              <a:ext cx="2126011" cy="29097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0"/>
            <p:cNvSpPr txBox="1"/>
            <p:nvPr/>
          </p:nvSpPr>
          <p:spPr>
            <a:xfrm>
              <a:off x="68623" y="2311894"/>
              <a:ext cx="2126011" cy="2909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устойчивое общее эмоциональное состояние, которое окрашивает на про- тяжении опреде- лённого времени всё поведение и деятельность чело- века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0"/>
            <p:cNvSpPr/>
            <p:nvPr/>
          </p:nvSpPr>
          <p:spPr>
            <a:xfrm>
              <a:off x="2641097" y="1150624"/>
              <a:ext cx="2126011" cy="7148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0"/>
            <p:cNvSpPr txBox="1"/>
            <p:nvPr/>
          </p:nvSpPr>
          <p:spPr>
            <a:xfrm>
              <a:off x="2641097" y="1150624"/>
              <a:ext cx="2126011" cy="7148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аффект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0"/>
            <p:cNvSpPr/>
            <p:nvPr/>
          </p:nvSpPr>
          <p:spPr>
            <a:xfrm>
              <a:off x="2641097" y="2311894"/>
              <a:ext cx="2126011" cy="29097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0"/>
            <p:cNvSpPr txBox="1"/>
            <p:nvPr/>
          </p:nvSpPr>
          <p:spPr>
            <a:xfrm>
              <a:off x="2641097" y="2311894"/>
              <a:ext cx="2126011" cy="2909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сильное и относи- тельно кратковре- менное эмоцио- нальное состояние, связанное с очень резким изменением важных для челове- ка жизненных обстоятельств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0"/>
            <p:cNvSpPr/>
            <p:nvPr/>
          </p:nvSpPr>
          <p:spPr>
            <a:xfrm>
              <a:off x="5213572" y="1150624"/>
              <a:ext cx="2126011" cy="7148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0"/>
            <p:cNvSpPr txBox="1"/>
            <p:nvPr/>
          </p:nvSpPr>
          <p:spPr>
            <a:xfrm>
              <a:off x="5213572" y="1150624"/>
              <a:ext cx="2126011" cy="7148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стресс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0"/>
            <p:cNvSpPr/>
            <p:nvPr/>
          </p:nvSpPr>
          <p:spPr>
            <a:xfrm>
              <a:off x="5213572" y="2311894"/>
              <a:ext cx="2126011" cy="29097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0"/>
            <p:cNvSpPr txBox="1"/>
            <p:nvPr/>
          </p:nvSpPr>
          <p:spPr>
            <a:xfrm>
              <a:off x="5213572" y="2311894"/>
              <a:ext cx="2126011" cy="2909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состояние напря- жения, возникаю- щее у человека под влиянием сильных воздействий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7" name="Google Shape;367;p10"/>
            <p:cNvSpPr/>
            <p:nvPr/>
          </p:nvSpPr>
          <p:spPr>
            <a:xfrm>
              <a:off x="7786046" y="1150624"/>
              <a:ext cx="2126011" cy="7148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0"/>
            <p:cNvSpPr txBox="1"/>
            <p:nvPr/>
          </p:nvSpPr>
          <p:spPr>
            <a:xfrm>
              <a:off x="7786046" y="1150624"/>
              <a:ext cx="2126011" cy="7148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0"/>
            <p:cNvSpPr/>
            <p:nvPr/>
          </p:nvSpPr>
          <p:spPr>
            <a:xfrm>
              <a:off x="7786046" y="2311894"/>
              <a:ext cx="2126011" cy="290975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0"/>
            <p:cNvSpPr txBox="1"/>
            <p:nvPr/>
          </p:nvSpPr>
          <p:spPr>
            <a:xfrm>
              <a:off x="7786046" y="2311894"/>
              <a:ext cx="2126011" cy="2909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сильное, стойкое длительное эмо- циональное состоя- ние, которое захва- тывает человека и владеет им, направ- ляет его к достиже- нию желаемого ре- зультата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aphicFrame>
        <p:nvGraphicFramePr>
          <p:cNvPr id="377" name="Google Shape;377;p11"/>
          <p:cNvGraphicFramePr/>
          <p:nvPr/>
        </p:nvGraphicFramePr>
        <p:xfrm>
          <a:off x="683288" y="156372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{17B14C12-DC2B-4BC3-8750-7133DAE42827}</a:tableStyleId>
              </a:tblPr>
              <a:tblGrid>
                <a:gridCol w="1447425"/>
                <a:gridCol w="95655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Проявление эмоциональных состояний у человека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Настроение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 весёлом,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радостном настроении сияют глаза, на лице улыбка, голос становится гром- ким, движения приобретают лёгкость. Влияет на умственную деятельность, на продук- тивность работы.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Аффект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«теряет голову», его поступки могут быть неразумными, совершаются без учёта обстановки. Иногда проявляется в напряжённой скованности движений, позы, речи (ужас, отчаяние). После аффекта наблюдаются утомление, упадок сил, плаксивость, рас- каяние.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Стресс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Нарушение координации движений, изменение темпа речи. Хаотичная активность или пассивность, бездеятельность. Результатом часто бывают физические и психические не- дуги. Поведение зависит от психологической подготовленности (умение быстро оцени- вать обстановку, мгновенно ориентироваться в неожиданных обстоятельствах), от воле- вой собранности и решительности, опыта поведения в аналогичных ситуациях.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Положительные страсти направлены на достижение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целей созидания и духовного роста. Отрицательные страсти связаны с удовлетворением человеком своих низменных увлече- ний и часто ведут к разрушению психики человека и деградации личности.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Что является конечной целью жизни? - Мудрейший вывод к которому в старости  пришел Ганс Селье | Мудрая Тереза | Дзен" id="383" name="Google Shape;383;p12"/>
          <p:cNvPicPr preferRelativeResize="0"/>
          <p:nvPr/>
        </p:nvPicPr>
        <p:blipFill rotWithShape="1">
          <a:blip r:embed="rId3">
            <a:alphaModFix/>
          </a:blip>
          <a:srcRect b="0" l="22763" r="15979" t="0"/>
          <a:stretch/>
        </p:blipFill>
        <p:spPr>
          <a:xfrm>
            <a:off x="721832" y="1484583"/>
            <a:ext cx="4233994" cy="518381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84" name="Google Shape;384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385" name="Google Shape;385;p12"/>
          <p:cNvGrpSpPr/>
          <p:nvPr/>
        </p:nvGrpSpPr>
        <p:grpSpPr>
          <a:xfrm>
            <a:off x="4399472" y="1518192"/>
            <a:ext cx="6748254" cy="526325"/>
            <a:chOff x="2404934" y="4606863"/>
            <a:chExt cx="6893998" cy="526325"/>
          </a:xfrm>
        </p:grpSpPr>
        <p:sp>
          <p:nvSpPr>
            <p:cNvPr id="386" name="Google Shape;386;p12"/>
            <p:cNvSpPr/>
            <p:nvPr/>
          </p:nvSpPr>
          <p:spPr>
            <a:xfrm>
              <a:off x="2404934" y="4606863"/>
              <a:ext cx="6893998" cy="5263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2"/>
            <p:cNvSpPr txBox="1"/>
            <p:nvPr/>
          </p:nvSpPr>
          <p:spPr>
            <a:xfrm>
              <a:off x="2420350" y="4622279"/>
              <a:ext cx="6863166" cy="49549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Стресс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состояние подавленности, возникающее у человека под влиянием сильных воздействий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88" name="Google Shape;388;p12"/>
          <p:cNvSpPr txBox="1"/>
          <p:nvPr/>
        </p:nvSpPr>
        <p:spPr>
          <a:xfrm>
            <a:off x="962727" y="3769887"/>
            <a:ext cx="117711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Ганс Селье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89" name="Google Shape;389;p12"/>
          <p:cNvGrpSpPr/>
          <p:nvPr/>
        </p:nvGrpSpPr>
        <p:grpSpPr>
          <a:xfrm>
            <a:off x="4520241" y="2389547"/>
            <a:ext cx="6642339" cy="526325"/>
            <a:chOff x="2404934" y="4606863"/>
            <a:chExt cx="6893998" cy="526325"/>
          </a:xfrm>
        </p:grpSpPr>
        <p:sp>
          <p:nvSpPr>
            <p:cNvPr id="390" name="Google Shape;390;p12"/>
            <p:cNvSpPr/>
            <p:nvPr/>
          </p:nvSpPr>
          <p:spPr>
            <a:xfrm>
              <a:off x="2404934" y="4606863"/>
              <a:ext cx="6893998" cy="5263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2"/>
            <p:cNvSpPr txBox="1"/>
            <p:nvPr/>
          </p:nvSpPr>
          <p:spPr>
            <a:xfrm>
              <a:off x="2420350" y="4622279"/>
              <a:ext cx="6863166" cy="49549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Концепцию стресса разработал канадский учёный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Ганс Селье.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2" name="Google Shape;392;p12"/>
          <p:cNvGrpSpPr/>
          <p:nvPr/>
        </p:nvGrpSpPr>
        <p:grpSpPr>
          <a:xfrm>
            <a:off x="5115778" y="3962082"/>
            <a:ext cx="6060286" cy="2436342"/>
            <a:chOff x="1366" y="269976"/>
            <a:chExt cx="6060286" cy="2436342"/>
          </a:xfrm>
        </p:grpSpPr>
        <p:sp>
          <p:nvSpPr>
            <p:cNvPr id="393" name="Google Shape;393;p12"/>
            <p:cNvSpPr/>
            <p:nvPr/>
          </p:nvSpPr>
          <p:spPr>
            <a:xfrm>
              <a:off x="1366" y="269976"/>
              <a:ext cx="2164095" cy="865638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2"/>
            <p:cNvSpPr txBox="1"/>
            <p:nvPr/>
          </p:nvSpPr>
          <p:spPr>
            <a:xfrm>
              <a:off x="434185" y="269976"/>
              <a:ext cx="1298457" cy="8656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4000" lIns="72000" spcFirstLastPara="1" rIns="24000" wrap="square" tIns="2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стадия тревоги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2"/>
            <p:cNvSpPr/>
            <p:nvPr/>
          </p:nvSpPr>
          <p:spPr>
            <a:xfrm>
              <a:off x="1366" y="1243818"/>
              <a:ext cx="1731276" cy="1462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2"/>
            <p:cNvSpPr txBox="1"/>
            <p:nvPr/>
          </p:nvSpPr>
          <p:spPr>
            <a:xfrm>
              <a:off x="1366" y="1243818"/>
              <a:ext cx="1731276" cy="1462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возникают сигналы тре- воги, диском- форт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7" name="Google Shape;397;p12"/>
            <p:cNvSpPr/>
            <p:nvPr/>
          </p:nvSpPr>
          <p:spPr>
            <a:xfrm>
              <a:off x="1949461" y="269976"/>
              <a:ext cx="2164095" cy="865638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2"/>
            <p:cNvSpPr txBox="1"/>
            <p:nvPr/>
          </p:nvSpPr>
          <p:spPr>
            <a:xfrm>
              <a:off x="2382280" y="269976"/>
              <a:ext cx="1298457" cy="8656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4000" lIns="72000" spcFirstLastPara="1" rIns="24000" wrap="square" tIns="2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стадия сопротив- 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9" name="Google Shape;399;p12"/>
            <p:cNvSpPr/>
            <p:nvPr/>
          </p:nvSpPr>
          <p:spPr>
            <a:xfrm>
              <a:off x="1949461" y="1243818"/>
              <a:ext cx="1731276" cy="1462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2"/>
            <p:cNvSpPr txBox="1"/>
            <p:nvPr/>
          </p:nvSpPr>
          <p:spPr>
            <a:xfrm>
              <a:off x="1949461" y="1243818"/>
              <a:ext cx="1731276" cy="1462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 приспосо- бительные реакции вклю- чаются в за- щиту организ- ма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2"/>
            <p:cNvSpPr/>
            <p:nvPr/>
          </p:nvSpPr>
          <p:spPr>
            <a:xfrm>
              <a:off x="3897557" y="269976"/>
              <a:ext cx="2164095" cy="865638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2"/>
            <p:cNvSpPr txBox="1"/>
            <p:nvPr/>
          </p:nvSpPr>
          <p:spPr>
            <a:xfrm>
              <a:off x="4330376" y="269976"/>
              <a:ext cx="1298457" cy="8656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4000" lIns="72000" spcFirstLastPara="1" rIns="24000" wrap="square" tIns="2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стадия истощения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3" name="Google Shape;403;p12"/>
            <p:cNvSpPr/>
            <p:nvPr/>
          </p:nvSpPr>
          <p:spPr>
            <a:xfrm>
              <a:off x="3897557" y="1243818"/>
              <a:ext cx="1731276" cy="14625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2"/>
            <p:cNvSpPr txBox="1"/>
            <p:nvPr/>
          </p:nvSpPr>
          <p:spPr>
            <a:xfrm>
              <a:off x="3897557" y="1243818"/>
              <a:ext cx="1731276" cy="1462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заканчивают- ся ресурсы ор- ганизма, его истощение и даже смерть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5" name="Google Shape;405;p12"/>
          <p:cNvGrpSpPr/>
          <p:nvPr/>
        </p:nvGrpSpPr>
        <p:grpSpPr>
          <a:xfrm>
            <a:off x="4520240" y="3243562"/>
            <a:ext cx="6642339" cy="526325"/>
            <a:chOff x="2404934" y="4606863"/>
            <a:chExt cx="6893998" cy="526325"/>
          </a:xfrm>
        </p:grpSpPr>
        <p:sp>
          <p:nvSpPr>
            <p:cNvPr id="406" name="Google Shape;406;p12"/>
            <p:cNvSpPr/>
            <p:nvPr/>
          </p:nvSpPr>
          <p:spPr>
            <a:xfrm>
              <a:off x="2404934" y="4606863"/>
              <a:ext cx="6893998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2"/>
            <p:cNvSpPr txBox="1"/>
            <p:nvPr/>
          </p:nvSpPr>
          <p:spPr>
            <a:xfrm>
              <a:off x="2420350" y="4622279"/>
              <a:ext cx="6863166" cy="495493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Стадии стресса (по Г.Селье)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aphicFrame>
        <p:nvGraphicFramePr>
          <p:cNvPr id="414" name="Google Shape;414;p13"/>
          <p:cNvGraphicFramePr/>
          <p:nvPr/>
        </p:nvGraphicFramePr>
        <p:xfrm>
          <a:off x="1095555" y="156372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{17B14C12-DC2B-4BC3-8750-7133DAE42827}</a:tableStyleId>
              </a:tblPr>
              <a:tblGrid>
                <a:gridCol w="3321175"/>
                <a:gridCol w="6702725"/>
              </a:tblGrid>
              <a:tr h="615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Проявление стресса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94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Реакция организма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Головные боли, инфекции, мышечное напряжение, усталость, затруднённое дыхание, раздражения кожи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94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Эмоциональная сфера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Раздражённость, возбуждение, депрессия, потеря веры в себя, апатия, фобии (страхи)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20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Мыслительная деятельность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Нарушение мышления, нерешительность, озабоченность, пос- пешные решения, кошмары, несвязное мышление, негати- визм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94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Поведенческие изменения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Бессонница, беспокойство, пагубные привычки,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чрезмерный аппетит или потеря аппетита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421" name="Google Shape;421;p14"/>
          <p:cNvGrpSpPr/>
          <p:nvPr/>
        </p:nvGrpSpPr>
        <p:grpSpPr>
          <a:xfrm>
            <a:off x="2543190" y="1437824"/>
            <a:ext cx="7104100" cy="5132887"/>
            <a:chOff x="1438290" y="910"/>
            <a:chExt cx="7104100" cy="5132887"/>
          </a:xfrm>
        </p:grpSpPr>
        <p:sp>
          <p:nvSpPr>
            <p:cNvPr id="422" name="Google Shape;422;p14"/>
            <p:cNvSpPr/>
            <p:nvPr/>
          </p:nvSpPr>
          <p:spPr>
            <a:xfrm>
              <a:off x="1438290" y="910"/>
              <a:ext cx="4956456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4"/>
            <p:cNvSpPr txBox="1"/>
            <p:nvPr/>
          </p:nvSpPr>
          <p:spPr>
            <a:xfrm>
              <a:off x="1451957" y="14577"/>
              <a:ext cx="4929122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Снятие эмоционального напряжения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14"/>
            <p:cNvSpPr/>
            <p:nvPr/>
          </p:nvSpPr>
          <p:spPr>
            <a:xfrm>
              <a:off x="1933936" y="467536"/>
              <a:ext cx="495645" cy="3499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4"/>
            <p:cNvSpPr/>
            <p:nvPr/>
          </p:nvSpPr>
          <p:spPr>
            <a:xfrm>
              <a:off x="2429581" y="584192"/>
              <a:ext cx="6110928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4"/>
            <p:cNvSpPr txBox="1"/>
            <p:nvPr/>
          </p:nvSpPr>
          <p:spPr>
            <a:xfrm>
              <a:off x="2443248" y="597859"/>
              <a:ext cx="6083594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физическая нагрузка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4"/>
            <p:cNvSpPr/>
            <p:nvPr/>
          </p:nvSpPr>
          <p:spPr>
            <a:xfrm>
              <a:off x="1933936" y="467536"/>
              <a:ext cx="495645" cy="9332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8" name="Google Shape;428;p14"/>
            <p:cNvSpPr/>
            <p:nvPr/>
          </p:nvSpPr>
          <p:spPr>
            <a:xfrm>
              <a:off x="2429581" y="1167475"/>
              <a:ext cx="6110928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4"/>
            <p:cNvSpPr txBox="1"/>
            <p:nvPr/>
          </p:nvSpPr>
          <p:spPr>
            <a:xfrm>
              <a:off x="2443248" y="1181142"/>
              <a:ext cx="6083594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обращение к психологу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4"/>
            <p:cNvSpPr/>
            <p:nvPr/>
          </p:nvSpPr>
          <p:spPr>
            <a:xfrm>
              <a:off x="1933936" y="467536"/>
              <a:ext cx="495645" cy="15165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1" name="Google Shape;431;p14"/>
            <p:cNvSpPr/>
            <p:nvPr/>
          </p:nvSpPr>
          <p:spPr>
            <a:xfrm>
              <a:off x="2429581" y="1750758"/>
              <a:ext cx="6110928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4"/>
            <p:cNvSpPr txBox="1"/>
            <p:nvPr/>
          </p:nvSpPr>
          <p:spPr>
            <a:xfrm>
              <a:off x="2443248" y="1764425"/>
              <a:ext cx="6083594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переключение на новую цель, интересное занятие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3" name="Google Shape;433;p14"/>
            <p:cNvSpPr/>
            <p:nvPr/>
          </p:nvSpPr>
          <p:spPr>
            <a:xfrm>
              <a:off x="1933936" y="467536"/>
              <a:ext cx="495645" cy="20998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4"/>
            <p:cNvSpPr/>
            <p:nvPr/>
          </p:nvSpPr>
          <p:spPr>
            <a:xfrm>
              <a:off x="2429581" y="2334040"/>
              <a:ext cx="6110928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4"/>
            <p:cNvSpPr txBox="1"/>
            <p:nvPr/>
          </p:nvSpPr>
          <p:spPr>
            <a:xfrm>
              <a:off x="2443248" y="2347707"/>
              <a:ext cx="6083594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юмор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6" name="Google Shape;436;p14"/>
            <p:cNvSpPr/>
            <p:nvPr/>
          </p:nvSpPr>
          <p:spPr>
            <a:xfrm>
              <a:off x="1933936" y="467536"/>
              <a:ext cx="495645" cy="26831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7" name="Google Shape;437;p14"/>
            <p:cNvSpPr/>
            <p:nvPr/>
          </p:nvSpPr>
          <p:spPr>
            <a:xfrm>
              <a:off x="2429581" y="2917323"/>
              <a:ext cx="6110928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4"/>
            <p:cNvSpPr txBox="1"/>
            <p:nvPr/>
          </p:nvSpPr>
          <p:spPr>
            <a:xfrm>
              <a:off x="2443248" y="2930990"/>
              <a:ext cx="6083594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самоанализ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9" name="Google Shape;439;p14"/>
            <p:cNvSpPr/>
            <p:nvPr/>
          </p:nvSpPr>
          <p:spPr>
            <a:xfrm>
              <a:off x="1933936" y="467536"/>
              <a:ext cx="495645" cy="32663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0" name="Google Shape;440;p14"/>
            <p:cNvSpPr/>
            <p:nvPr/>
          </p:nvSpPr>
          <p:spPr>
            <a:xfrm>
              <a:off x="2429581" y="3500606"/>
              <a:ext cx="6110928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4"/>
            <p:cNvSpPr txBox="1"/>
            <p:nvPr/>
          </p:nvSpPr>
          <p:spPr>
            <a:xfrm>
              <a:off x="2443248" y="3514273"/>
              <a:ext cx="6083594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музыка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2" name="Google Shape;442;p14"/>
            <p:cNvSpPr/>
            <p:nvPr/>
          </p:nvSpPr>
          <p:spPr>
            <a:xfrm>
              <a:off x="1933936" y="467536"/>
              <a:ext cx="495645" cy="38496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3" name="Google Shape;443;p14"/>
            <p:cNvSpPr/>
            <p:nvPr/>
          </p:nvSpPr>
          <p:spPr>
            <a:xfrm>
              <a:off x="2429581" y="4083888"/>
              <a:ext cx="6112040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4"/>
            <p:cNvSpPr txBox="1"/>
            <p:nvPr/>
          </p:nvSpPr>
          <p:spPr>
            <a:xfrm>
              <a:off x="2443248" y="4097555"/>
              <a:ext cx="6084706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медитация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5" name="Google Shape;445;p14"/>
            <p:cNvSpPr/>
            <p:nvPr/>
          </p:nvSpPr>
          <p:spPr>
            <a:xfrm>
              <a:off x="1933936" y="467536"/>
              <a:ext cx="495645" cy="44329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4"/>
            <p:cNvSpPr/>
            <p:nvPr/>
          </p:nvSpPr>
          <p:spPr>
            <a:xfrm>
              <a:off x="2429581" y="4667171"/>
              <a:ext cx="6112809" cy="4666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4"/>
            <p:cNvSpPr txBox="1"/>
            <p:nvPr/>
          </p:nvSpPr>
          <p:spPr>
            <a:xfrm>
              <a:off x="2443248" y="4680838"/>
              <a:ext cx="6085475" cy="4392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разговор «по душам»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эмоций и чувств</a:t>
            </a:r>
            <a:endParaRPr/>
          </a:p>
        </p:txBody>
      </p:sp>
      <p:grpSp>
        <p:nvGrpSpPr>
          <p:cNvPr id="454" name="Google Shape;454;p15"/>
          <p:cNvGrpSpPr/>
          <p:nvPr/>
        </p:nvGrpSpPr>
        <p:grpSpPr>
          <a:xfrm>
            <a:off x="1937668" y="1588890"/>
            <a:ext cx="8315145" cy="526325"/>
            <a:chOff x="2404934" y="4606863"/>
            <a:chExt cx="6893998" cy="526325"/>
          </a:xfrm>
        </p:grpSpPr>
        <p:sp>
          <p:nvSpPr>
            <p:cNvPr id="455" name="Google Shape;455;p15"/>
            <p:cNvSpPr/>
            <p:nvPr/>
          </p:nvSpPr>
          <p:spPr>
            <a:xfrm>
              <a:off x="2404934" y="4606863"/>
              <a:ext cx="6893998" cy="52632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5"/>
            <p:cNvSpPr txBox="1"/>
            <p:nvPr/>
          </p:nvSpPr>
          <p:spPr>
            <a:xfrm>
              <a:off x="2420350" y="4622279"/>
              <a:ext cx="6863166" cy="49549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устойчивое эмоциональное отношение к кому-либо или чему-либо.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57" name="Google Shape;457;p15"/>
          <p:cNvGrpSpPr/>
          <p:nvPr/>
        </p:nvGrpSpPr>
        <p:grpSpPr>
          <a:xfrm>
            <a:off x="1303055" y="2347915"/>
            <a:ext cx="9584371" cy="4222174"/>
            <a:chOff x="198155" y="1530"/>
            <a:chExt cx="9584371" cy="4222174"/>
          </a:xfrm>
        </p:grpSpPr>
        <p:sp>
          <p:nvSpPr>
            <p:cNvPr id="458" name="Google Shape;458;p15"/>
            <p:cNvSpPr/>
            <p:nvPr/>
          </p:nvSpPr>
          <p:spPr>
            <a:xfrm>
              <a:off x="198155" y="1530"/>
              <a:ext cx="9584371" cy="5823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5"/>
            <p:cNvSpPr txBox="1"/>
            <p:nvPr/>
          </p:nvSpPr>
          <p:spPr>
            <a:xfrm>
              <a:off x="215212" y="18587"/>
              <a:ext cx="9550257" cy="548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тоже эмоции, но на постоянной основе, они длятся долго. Чувства возни- кают в процессе долгих мышлений, переживаний, на основании жизненного опыта. 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15"/>
            <p:cNvSpPr/>
            <p:nvPr/>
          </p:nvSpPr>
          <p:spPr>
            <a:xfrm>
              <a:off x="1156592" y="583899"/>
              <a:ext cx="958437" cy="4367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1" name="Google Shape;461;p15"/>
            <p:cNvSpPr/>
            <p:nvPr/>
          </p:nvSpPr>
          <p:spPr>
            <a:xfrm>
              <a:off x="2115029" y="729491"/>
              <a:ext cx="7626693" cy="5823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5"/>
            <p:cNvSpPr txBox="1"/>
            <p:nvPr/>
          </p:nvSpPr>
          <p:spPr>
            <a:xfrm>
              <a:off x="2132086" y="746548"/>
              <a:ext cx="7592579" cy="548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самое большое и постоянное чувство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любовь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1156592" y="583899"/>
              <a:ext cx="958437" cy="11647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15"/>
            <p:cNvSpPr/>
            <p:nvPr/>
          </p:nvSpPr>
          <p:spPr>
            <a:xfrm>
              <a:off x="2115029" y="1457452"/>
              <a:ext cx="7626693" cy="5823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5"/>
            <p:cNvSpPr txBox="1"/>
            <p:nvPr/>
          </p:nvSpPr>
          <p:spPr>
            <a:xfrm>
              <a:off x="2132086" y="1474509"/>
              <a:ext cx="7592579" cy="548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долга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1156592" y="583899"/>
              <a:ext cx="958437" cy="18926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7" name="Google Shape;467;p15"/>
            <p:cNvSpPr/>
            <p:nvPr/>
          </p:nvSpPr>
          <p:spPr>
            <a:xfrm>
              <a:off x="2115029" y="2185414"/>
              <a:ext cx="7626693" cy="5823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5"/>
            <p:cNvSpPr txBox="1"/>
            <p:nvPr/>
          </p:nvSpPr>
          <p:spPr>
            <a:xfrm>
              <a:off x="2132086" y="2202471"/>
              <a:ext cx="7592579" cy="548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преданности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9" name="Google Shape;469;p15"/>
            <p:cNvSpPr/>
            <p:nvPr/>
          </p:nvSpPr>
          <p:spPr>
            <a:xfrm>
              <a:off x="1156592" y="583899"/>
              <a:ext cx="958437" cy="26206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0" name="Google Shape;470;p15"/>
            <p:cNvSpPr/>
            <p:nvPr/>
          </p:nvSpPr>
          <p:spPr>
            <a:xfrm>
              <a:off x="2115029" y="2913375"/>
              <a:ext cx="7626693" cy="5823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5"/>
            <p:cNvSpPr txBox="1"/>
            <p:nvPr/>
          </p:nvSpPr>
          <p:spPr>
            <a:xfrm>
              <a:off x="2132086" y="2930432"/>
              <a:ext cx="7592579" cy="548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ответственности 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1156592" y="583899"/>
              <a:ext cx="958437" cy="3348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3" name="Google Shape;473;p15"/>
            <p:cNvSpPr/>
            <p:nvPr/>
          </p:nvSpPr>
          <p:spPr>
            <a:xfrm>
              <a:off x="2115029" y="3641336"/>
              <a:ext cx="7626693" cy="58236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5"/>
            <p:cNvSpPr txBox="1"/>
            <p:nvPr/>
          </p:nvSpPr>
          <p:spPr>
            <a:xfrm>
              <a:off x="2132086" y="3658393"/>
              <a:ext cx="7592579" cy="5482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вдохновения 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 др</a:t>
              </a:r>
              <a:r>
                <a:rPr b="0" lang="ru-RU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b="1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эмоций и чувств</a:t>
            </a:r>
            <a:endParaRPr/>
          </a:p>
        </p:txBody>
      </p:sp>
      <p:grpSp>
        <p:nvGrpSpPr>
          <p:cNvPr id="481" name="Google Shape;481;p16"/>
          <p:cNvGrpSpPr/>
          <p:nvPr/>
        </p:nvGrpSpPr>
        <p:grpSpPr>
          <a:xfrm>
            <a:off x="1481738" y="1435107"/>
            <a:ext cx="9227003" cy="5153599"/>
            <a:chOff x="376838" y="3122"/>
            <a:chExt cx="9227003" cy="5153599"/>
          </a:xfrm>
        </p:grpSpPr>
        <p:sp>
          <p:nvSpPr>
            <p:cNvPr id="482" name="Google Shape;482;p16"/>
            <p:cNvSpPr/>
            <p:nvPr/>
          </p:nvSpPr>
          <p:spPr>
            <a:xfrm>
              <a:off x="376838" y="3122"/>
              <a:ext cx="4398768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6"/>
            <p:cNvSpPr txBox="1"/>
            <p:nvPr/>
          </p:nvSpPr>
          <p:spPr>
            <a:xfrm>
              <a:off x="401995" y="28279"/>
              <a:ext cx="4348454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4" name="Google Shape;484;p16"/>
            <p:cNvSpPr/>
            <p:nvPr/>
          </p:nvSpPr>
          <p:spPr>
            <a:xfrm>
              <a:off x="816715" y="862055"/>
              <a:ext cx="439876" cy="644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5" name="Google Shape;485;p16"/>
            <p:cNvSpPr/>
            <p:nvPr/>
          </p:nvSpPr>
          <p:spPr>
            <a:xfrm>
              <a:off x="1256592" y="1076789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6"/>
            <p:cNvSpPr txBox="1"/>
            <p:nvPr/>
          </p:nvSpPr>
          <p:spPr>
            <a:xfrm>
              <a:off x="1281749" y="1101946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простые непосредственные пе- реживания в данный момент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16"/>
            <p:cNvSpPr/>
            <p:nvPr/>
          </p:nvSpPr>
          <p:spPr>
            <a:xfrm>
              <a:off x="816715" y="862055"/>
              <a:ext cx="439876" cy="17178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8" name="Google Shape;488;p16"/>
            <p:cNvSpPr/>
            <p:nvPr/>
          </p:nvSpPr>
          <p:spPr>
            <a:xfrm>
              <a:off x="1256592" y="2150455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6"/>
            <p:cNvSpPr txBox="1"/>
            <p:nvPr/>
          </p:nvSpPr>
          <p:spPr>
            <a:xfrm>
              <a:off x="1281749" y="2175612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быстро возникают и относи- тельно быстро исчезают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0" name="Google Shape;490;p16"/>
            <p:cNvSpPr/>
            <p:nvPr/>
          </p:nvSpPr>
          <p:spPr>
            <a:xfrm>
              <a:off x="816715" y="862055"/>
              <a:ext cx="439876" cy="27915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1" name="Google Shape;491;p16"/>
            <p:cNvSpPr/>
            <p:nvPr/>
          </p:nvSpPr>
          <p:spPr>
            <a:xfrm>
              <a:off x="1256592" y="3224121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6"/>
            <p:cNvSpPr txBox="1"/>
            <p:nvPr/>
          </p:nvSpPr>
          <p:spPr>
            <a:xfrm>
              <a:off x="1281749" y="3249278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«Мне страшно»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3" name="Google Shape;493;p16"/>
            <p:cNvSpPr/>
            <p:nvPr/>
          </p:nvSpPr>
          <p:spPr>
            <a:xfrm>
              <a:off x="5205073" y="3122"/>
              <a:ext cx="4398768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6"/>
            <p:cNvSpPr txBox="1"/>
            <p:nvPr/>
          </p:nvSpPr>
          <p:spPr>
            <a:xfrm>
              <a:off x="5230230" y="28279"/>
              <a:ext cx="4348454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5" name="Google Shape;495;p16"/>
            <p:cNvSpPr/>
            <p:nvPr/>
          </p:nvSpPr>
          <p:spPr>
            <a:xfrm>
              <a:off x="5644950" y="862055"/>
              <a:ext cx="439876" cy="644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6" name="Google Shape;496;p16"/>
            <p:cNvSpPr/>
            <p:nvPr/>
          </p:nvSpPr>
          <p:spPr>
            <a:xfrm>
              <a:off x="6084827" y="1076789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6"/>
            <p:cNvSpPr txBox="1"/>
            <p:nvPr/>
          </p:nvSpPr>
          <p:spPr>
            <a:xfrm>
              <a:off x="6109984" y="1101946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свойственны только человеку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8" name="Google Shape;498;p16"/>
            <p:cNvSpPr/>
            <p:nvPr/>
          </p:nvSpPr>
          <p:spPr>
            <a:xfrm>
              <a:off x="5644950" y="862055"/>
              <a:ext cx="439876" cy="17178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9" name="Google Shape;499;p16"/>
            <p:cNvSpPr/>
            <p:nvPr/>
          </p:nvSpPr>
          <p:spPr>
            <a:xfrm>
              <a:off x="6084827" y="2150455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6"/>
            <p:cNvSpPr txBox="1"/>
            <p:nvPr/>
          </p:nvSpPr>
          <p:spPr>
            <a:xfrm>
              <a:off x="6109984" y="2175612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отличаются устойчивостью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1" name="Google Shape;501;p16"/>
            <p:cNvSpPr/>
            <p:nvPr/>
          </p:nvSpPr>
          <p:spPr>
            <a:xfrm>
              <a:off x="5644950" y="862055"/>
              <a:ext cx="439876" cy="27915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2" name="Google Shape;502;p16"/>
            <p:cNvSpPr/>
            <p:nvPr/>
          </p:nvSpPr>
          <p:spPr>
            <a:xfrm>
              <a:off x="6084827" y="3224121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16"/>
            <p:cNvSpPr txBox="1"/>
            <p:nvPr/>
          </p:nvSpPr>
          <p:spPr>
            <a:xfrm>
              <a:off x="6109984" y="3249278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сохраняются в течение длитель- ного времени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4" name="Google Shape;504;p16"/>
            <p:cNvSpPr/>
            <p:nvPr/>
          </p:nvSpPr>
          <p:spPr>
            <a:xfrm>
              <a:off x="5644950" y="862055"/>
              <a:ext cx="439876" cy="3865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5" name="Google Shape;505;p16"/>
            <p:cNvSpPr/>
            <p:nvPr/>
          </p:nvSpPr>
          <p:spPr>
            <a:xfrm>
              <a:off x="6084827" y="4297788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16"/>
            <p:cNvSpPr txBox="1"/>
            <p:nvPr/>
          </p:nvSpPr>
          <p:spPr>
            <a:xfrm>
              <a:off x="6109984" y="4322945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«Я боюсь этого человека»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эмоций и чувств</a:t>
            </a:r>
            <a:endParaRPr/>
          </a:p>
        </p:txBody>
      </p:sp>
      <p:grpSp>
        <p:nvGrpSpPr>
          <p:cNvPr id="513" name="Google Shape;513;p17"/>
          <p:cNvGrpSpPr/>
          <p:nvPr/>
        </p:nvGrpSpPr>
        <p:grpSpPr>
          <a:xfrm>
            <a:off x="1559981" y="1509695"/>
            <a:ext cx="9070518" cy="5059482"/>
            <a:chOff x="455081" y="2442"/>
            <a:chExt cx="9070518" cy="5059482"/>
          </a:xfrm>
        </p:grpSpPr>
        <p:sp>
          <p:nvSpPr>
            <p:cNvPr id="514" name="Google Shape;514;p17"/>
            <p:cNvSpPr/>
            <p:nvPr/>
          </p:nvSpPr>
          <p:spPr>
            <a:xfrm>
              <a:off x="455081" y="2442"/>
              <a:ext cx="6107542" cy="5573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7"/>
            <p:cNvSpPr txBox="1"/>
            <p:nvPr/>
          </p:nvSpPr>
          <p:spPr>
            <a:xfrm>
              <a:off x="471406" y="18767"/>
              <a:ext cx="6074892" cy="524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узнать, что такое чувство, а что эмоции?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6" name="Google Shape;516;p17"/>
            <p:cNvSpPr/>
            <p:nvPr/>
          </p:nvSpPr>
          <p:spPr>
            <a:xfrm>
              <a:off x="1065836" y="559835"/>
              <a:ext cx="610754" cy="4180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7" name="Google Shape;517;p17"/>
            <p:cNvSpPr/>
            <p:nvPr/>
          </p:nvSpPr>
          <p:spPr>
            <a:xfrm>
              <a:off x="1676590" y="699183"/>
              <a:ext cx="7847814" cy="5573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17"/>
            <p:cNvSpPr txBox="1"/>
            <p:nvPr/>
          </p:nvSpPr>
          <p:spPr>
            <a:xfrm>
              <a:off x="1692915" y="715508"/>
              <a:ext cx="7815164" cy="524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Чувствами мы управляем, а эмоциями очень трудно управлять, чаще все- го невозможно.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9" name="Google Shape;519;p17"/>
            <p:cNvSpPr/>
            <p:nvPr/>
          </p:nvSpPr>
          <p:spPr>
            <a:xfrm>
              <a:off x="1065836" y="559835"/>
              <a:ext cx="610754" cy="11147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0" name="Google Shape;520;p17"/>
            <p:cNvSpPr/>
            <p:nvPr/>
          </p:nvSpPr>
          <p:spPr>
            <a:xfrm>
              <a:off x="1676590" y="1395924"/>
              <a:ext cx="7847814" cy="5573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7"/>
            <p:cNvSpPr txBox="1"/>
            <p:nvPr/>
          </p:nvSpPr>
          <p:spPr>
            <a:xfrm>
              <a:off x="1692915" y="1412249"/>
              <a:ext cx="7815164" cy="524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 проявляются на основе постоянных простых эмоций, а эмоции – сиюминутны.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2" name="Google Shape;522;p17"/>
            <p:cNvSpPr/>
            <p:nvPr/>
          </p:nvSpPr>
          <p:spPr>
            <a:xfrm>
              <a:off x="1065836" y="559835"/>
              <a:ext cx="610754" cy="18115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3" name="Google Shape;523;p17"/>
            <p:cNvSpPr/>
            <p:nvPr/>
          </p:nvSpPr>
          <p:spPr>
            <a:xfrm>
              <a:off x="1676590" y="2092665"/>
              <a:ext cx="7847814" cy="5573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7"/>
            <p:cNvSpPr txBox="1"/>
            <p:nvPr/>
          </p:nvSpPr>
          <p:spPr>
            <a:xfrm>
              <a:off x="1692915" y="2108990"/>
              <a:ext cx="7815164" cy="524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 формируются в процессе жизненного опыта, а с эмоциями мы рождаемся.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5" name="Google Shape;525;p17"/>
            <p:cNvSpPr/>
            <p:nvPr/>
          </p:nvSpPr>
          <p:spPr>
            <a:xfrm>
              <a:off x="1065836" y="559835"/>
              <a:ext cx="610754" cy="25082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6" name="Google Shape;526;p17"/>
            <p:cNvSpPr/>
            <p:nvPr/>
          </p:nvSpPr>
          <p:spPr>
            <a:xfrm>
              <a:off x="1676590" y="2789406"/>
              <a:ext cx="7847814" cy="5573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7"/>
            <p:cNvSpPr txBox="1"/>
            <p:nvPr/>
          </p:nvSpPr>
          <p:spPr>
            <a:xfrm>
              <a:off x="1692915" y="2805731"/>
              <a:ext cx="7815164" cy="524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Чувство невозможно осознать, а эмоции мы сполна осознаём, чаще в про- шедшем времени.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8" name="Google Shape;528;p17"/>
            <p:cNvSpPr/>
            <p:nvPr/>
          </p:nvSpPr>
          <p:spPr>
            <a:xfrm>
              <a:off x="1065836" y="559835"/>
              <a:ext cx="610754" cy="33658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9" name="Google Shape;529;p17"/>
            <p:cNvSpPr/>
            <p:nvPr/>
          </p:nvSpPr>
          <p:spPr>
            <a:xfrm>
              <a:off x="1676590" y="3486147"/>
              <a:ext cx="7847814" cy="87903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7"/>
            <p:cNvSpPr txBox="1"/>
            <p:nvPr/>
          </p:nvSpPr>
          <p:spPr>
            <a:xfrm>
              <a:off x="1702336" y="3511893"/>
              <a:ext cx="7796322" cy="8275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 долговечны, а эмоции возникают на короткое время в ответ на какое-нибудь действие со стороны. Свои эмоции мы выражаем криком, смехом, плачем, истерикой.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1" name="Google Shape;531;p17"/>
            <p:cNvSpPr/>
            <p:nvPr/>
          </p:nvSpPr>
          <p:spPr>
            <a:xfrm>
              <a:off x="1065836" y="559835"/>
              <a:ext cx="610754" cy="42233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2" name="Google Shape;532;p17"/>
            <p:cNvSpPr/>
            <p:nvPr/>
          </p:nvSpPr>
          <p:spPr>
            <a:xfrm>
              <a:off x="1676590" y="4504532"/>
              <a:ext cx="7849009" cy="5573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17"/>
            <p:cNvSpPr txBox="1"/>
            <p:nvPr/>
          </p:nvSpPr>
          <p:spPr>
            <a:xfrm>
              <a:off x="1692915" y="4520857"/>
              <a:ext cx="7816359" cy="5247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Чувства возникают из эмоций, и для такого перехода эмоций в чувства нужно время.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эмоций и чувств</a:t>
            </a:r>
            <a:endParaRPr/>
          </a:p>
        </p:txBody>
      </p:sp>
      <p:graphicFrame>
        <p:nvGraphicFramePr>
          <p:cNvPr id="540" name="Google Shape;540;p18"/>
          <p:cNvGraphicFramePr/>
          <p:nvPr/>
        </p:nvGraphicFramePr>
        <p:xfrm>
          <a:off x="1104899" y="153917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{17B14C12-DC2B-4BC3-8750-7133DAE42827}</a:tableStyleId>
              </a:tblPr>
              <a:tblGrid>
                <a:gridCol w="4990350"/>
                <a:gridCol w="4990350"/>
              </a:tblGrid>
              <a:tr h="5333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Чувства и эмоции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91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Эмоции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Чувства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</a:tr>
              <a:tr h="499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Одна эмоция может быть свойственна разным чувствам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499125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Радость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Презрение (вы лучше объекта презрения)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991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Любовь (соединение с объектом любви)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991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Азарт (от предстоящего удовольствия)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99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Чувство может сочетать несколько эмоций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499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Злость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Ненависть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99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Удивление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99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Отвращение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cxnSp>
        <p:nvCxnSpPr>
          <p:cNvPr id="541" name="Google Shape;541;p18"/>
          <p:cNvCxnSpPr/>
          <p:nvPr/>
        </p:nvCxnSpPr>
        <p:spPr>
          <a:xfrm flipH="1" rot="10800000">
            <a:off x="2044461" y="3347049"/>
            <a:ext cx="3985403" cy="474453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542" name="Google Shape;542;p18"/>
          <p:cNvCxnSpPr/>
          <p:nvPr/>
        </p:nvCxnSpPr>
        <p:spPr>
          <a:xfrm flipH="1" rot="10800000">
            <a:off x="2044461" y="3821502"/>
            <a:ext cx="3985403" cy="1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543" name="Google Shape;543;p18"/>
          <p:cNvCxnSpPr/>
          <p:nvPr/>
        </p:nvCxnSpPr>
        <p:spPr>
          <a:xfrm>
            <a:off x="2044461" y="3821502"/>
            <a:ext cx="4050779" cy="474453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sp>
        <p:nvSpPr>
          <p:cNvPr id="544" name="Google Shape;544;p18"/>
          <p:cNvSpPr/>
          <p:nvPr/>
        </p:nvSpPr>
        <p:spPr>
          <a:xfrm>
            <a:off x="6202392" y="5132717"/>
            <a:ext cx="258793" cy="914400"/>
          </a:xfrm>
          <a:prstGeom prst="rightBrace">
            <a:avLst>
              <a:gd fmla="val 44047" name="adj1"/>
              <a:gd fmla="val 51905" name="adj2"/>
            </a:avLst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18"/>
          <p:cNvSpPr/>
          <p:nvPr/>
        </p:nvSpPr>
        <p:spPr>
          <a:xfrm>
            <a:off x="5846214" y="5602857"/>
            <a:ext cx="258793" cy="914400"/>
          </a:xfrm>
          <a:prstGeom prst="rightBrace">
            <a:avLst>
              <a:gd fmla="val 44047" name="adj1"/>
              <a:gd fmla="val 51905" name="adj2"/>
            </a:avLst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6" name="Google Shape;546;p18"/>
          <p:cNvCxnSpPr/>
          <p:nvPr/>
        </p:nvCxnSpPr>
        <p:spPr>
          <a:xfrm>
            <a:off x="6558570" y="5589917"/>
            <a:ext cx="3327302" cy="250166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  <p:cxnSp>
        <p:nvCxnSpPr>
          <p:cNvPr id="547" name="Google Shape;547;p18"/>
          <p:cNvCxnSpPr/>
          <p:nvPr/>
        </p:nvCxnSpPr>
        <p:spPr>
          <a:xfrm flipH="1" rot="10800000">
            <a:off x="6202392" y="5917721"/>
            <a:ext cx="3683480" cy="224287"/>
          </a:xfrm>
          <a:prstGeom prst="straightConnector1">
            <a:avLst/>
          </a:prstGeom>
          <a:noFill/>
          <a:ln cap="flat" cmpd="thickThin" w="48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5000" rotWithShape="0" dir="5400000" dist="25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Виды эмоций и чувств</a:t>
            </a:r>
            <a:endParaRPr/>
          </a:p>
        </p:txBody>
      </p:sp>
      <p:graphicFrame>
        <p:nvGraphicFramePr>
          <p:cNvPr id="554" name="Google Shape;554;p19"/>
          <p:cNvGraphicFramePr/>
          <p:nvPr/>
        </p:nvGraphicFramePr>
        <p:xfrm>
          <a:off x="483758" y="142712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{17B14C12-DC2B-4BC3-8750-7133DAE42827}</a:tableStyleId>
              </a:tblPr>
              <a:tblGrid>
                <a:gridCol w="1794300"/>
                <a:gridCol w="5486400"/>
                <a:gridCol w="394227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Высшие (духовные) чувства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Моральные чувства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Характеризуют отношение человека к другим лю- дям. Выражают представления людей о том, что можно делать, а что нельзя. Включают также от- ношение к своей Родине, своему народу, и его культуре. Моральный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характер имеет и отноше- ние человека к труду.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Сочувствие, доброжелательность, дружба, любовь, долг.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Интеллектуаль-ные чувства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Переживание, возникающие в процессе познава- тельной деятельности человека. Возникают в про- цессе приобретения человеком знаний, умений и навыков.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Удивление, любознательность, ра- дость по поводу сделанного откры- тия, сомнение в правильности по- лученного результата или уверен- ность в его правильности.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Эстетические чувства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Эмоциональное отношение человека к прекрасно- му в природе, в жизни людей и искусстве. Позво- ляют отличить подлинное искусство от низко- пробного, прекрасное – от безобразного, видеть красоту родной природы, ценить, любить и сохра- нять её.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Восторг, радость, тоска.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Виды эмоций и чувств.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Способы управления эмоциями и чувствами.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Способы управления эмоциями и чувствами</a:t>
            </a:r>
            <a:endParaRPr/>
          </a:p>
        </p:txBody>
      </p:sp>
      <p:grpSp>
        <p:nvGrpSpPr>
          <p:cNvPr id="561" name="Google Shape;561;p20"/>
          <p:cNvGrpSpPr/>
          <p:nvPr/>
        </p:nvGrpSpPr>
        <p:grpSpPr>
          <a:xfrm>
            <a:off x="1106477" y="1572136"/>
            <a:ext cx="9977527" cy="4934601"/>
            <a:chOff x="1577" y="64883"/>
            <a:chExt cx="9977527" cy="4934601"/>
          </a:xfrm>
        </p:grpSpPr>
        <p:sp>
          <p:nvSpPr>
            <p:cNvPr id="562" name="Google Shape;562;p20"/>
            <p:cNvSpPr/>
            <p:nvPr/>
          </p:nvSpPr>
          <p:spPr>
            <a:xfrm>
              <a:off x="1577" y="64883"/>
              <a:ext cx="9012695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0"/>
            <p:cNvSpPr txBox="1"/>
            <p:nvPr/>
          </p:nvSpPr>
          <p:spPr>
            <a:xfrm>
              <a:off x="18580" y="81886"/>
              <a:ext cx="8978689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Рекомендации по управлению эмоциями и чувствами других людей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4" name="Google Shape;564;p20"/>
            <p:cNvSpPr/>
            <p:nvPr/>
          </p:nvSpPr>
          <p:spPr>
            <a:xfrm>
              <a:off x="902846" y="645424"/>
              <a:ext cx="901269" cy="4354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5" name="Google Shape;565;p20"/>
            <p:cNvSpPr/>
            <p:nvPr/>
          </p:nvSpPr>
          <p:spPr>
            <a:xfrm>
              <a:off x="1804116" y="790559"/>
              <a:ext cx="8173734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0"/>
            <p:cNvSpPr txBox="1"/>
            <p:nvPr/>
          </p:nvSpPr>
          <p:spPr>
            <a:xfrm>
              <a:off x="1821119" y="807562"/>
              <a:ext cx="8139728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Уважайте выражение чувств других.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7" name="Google Shape;567;p20"/>
            <p:cNvSpPr/>
            <p:nvPr/>
          </p:nvSpPr>
          <p:spPr>
            <a:xfrm>
              <a:off x="902846" y="645424"/>
              <a:ext cx="901269" cy="11610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8" name="Google Shape;568;p20"/>
            <p:cNvSpPr/>
            <p:nvPr/>
          </p:nvSpPr>
          <p:spPr>
            <a:xfrm>
              <a:off x="1804116" y="1516236"/>
              <a:ext cx="8173734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0"/>
            <p:cNvSpPr txBox="1"/>
            <p:nvPr/>
          </p:nvSpPr>
          <p:spPr>
            <a:xfrm>
              <a:off x="1821119" y="1533239"/>
              <a:ext cx="8139728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Проявите терпимость к переживаемой кем-то бурной эмоции.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0" name="Google Shape;570;p20"/>
            <p:cNvSpPr/>
            <p:nvPr/>
          </p:nvSpPr>
          <p:spPr>
            <a:xfrm>
              <a:off x="902846" y="645424"/>
              <a:ext cx="901269" cy="18867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1" name="Google Shape;571;p20"/>
            <p:cNvSpPr/>
            <p:nvPr/>
          </p:nvSpPr>
          <p:spPr>
            <a:xfrm>
              <a:off x="1804116" y="2241913"/>
              <a:ext cx="8173734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0"/>
            <p:cNvSpPr txBox="1"/>
            <p:nvPr/>
          </p:nvSpPr>
          <p:spPr>
            <a:xfrm>
              <a:off x="1821119" y="2258916"/>
              <a:ext cx="8139728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Поощряйте в других желаемое для вас поведение.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3" name="Google Shape;573;p20"/>
            <p:cNvSpPr/>
            <p:nvPr/>
          </p:nvSpPr>
          <p:spPr>
            <a:xfrm>
              <a:off x="902846" y="645424"/>
              <a:ext cx="901269" cy="26124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4" name="Google Shape;574;p20"/>
            <p:cNvSpPr/>
            <p:nvPr/>
          </p:nvSpPr>
          <p:spPr>
            <a:xfrm>
              <a:off x="1804116" y="2967590"/>
              <a:ext cx="8173734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0"/>
            <p:cNvSpPr txBox="1"/>
            <p:nvPr/>
          </p:nvSpPr>
          <p:spPr>
            <a:xfrm>
              <a:off x="1821119" y="2984593"/>
              <a:ext cx="8139728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Откажитесь от негативной борьбы за лидерство (конфликтов, грубости, аг- рессии). 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6" name="Google Shape;576;p20"/>
            <p:cNvSpPr/>
            <p:nvPr/>
          </p:nvSpPr>
          <p:spPr>
            <a:xfrm>
              <a:off x="902846" y="645424"/>
              <a:ext cx="901269" cy="33381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7" name="Google Shape;577;p20"/>
            <p:cNvSpPr/>
            <p:nvPr/>
          </p:nvSpPr>
          <p:spPr>
            <a:xfrm>
              <a:off x="1804116" y="3693266"/>
              <a:ext cx="8174979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0"/>
            <p:cNvSpPr txBox="1"/>
            <p:nvPr/>
          </p:nvSpPr>
          <p:spPr>
            <a:xfrm>
              <a:off x="1821119" y="3710269"/>
              <a:ext cx="8140973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Нейтрализуйте желание отомстить.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9" name="Google Shape;579;p20"/>
            <p:cNvSpPr/>
            <p:nvPr/>
          </p:nvSpPr>
          <p:spPr>
            <a:xfrm>
              <a:off x="902846" y="645424"/>
              <a:ext cx="901269" cy="40637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0" name="Google Shape;580;p20"/>
            <p:cNvSpPr/>
            <p:nvPr/>
          </p:nvSpPr>
          <p:spPr>
            <a:xfrm>
              <a:off x="1804116" y="4418943"/>
              <a:ext cx="8174988" cy="58054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0"/>
            <p:cNvSpPr txBox="1"/>
            <p:nvPr/>
          </p:nvSpPr>
          <p:spPr>
            <a:xfrm>
              <a:off x="1821119" y="4435946"/>
              <a:ext cx="8140982" cy="5465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Избегайте упрёков и критики.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Способы управления эмоциями и чувствами</a:t>
            </a:r>
            <a:endParaRPr/>
          </a:p>
        </p:txBody>
      </p:sp>
      <p:grpSp>
        <p:nvGrpSpPr>
          <p:cNvPr id="588" name="Google Shape;588;p21"/>
          <p:cNvGrpSpPr/>
          <p:nvPr/>
        </p:nvGrpSpPr>
        <p:grpSpPr>
          <a:xfrm>
            <a:off x="430807" y="1509449"/>
            <a:ext cx="11236600" cy="5059975"/>
            <a:chOff x="189647" y="2196"/>
            <a:chExt cx="11236600" cy="5059975"/>
          </a:xfrm>
        </p:grpSpPr>
        <p:sp>
          <p:nvSpPr>
            <p:cNvPr id="589" name="Google Shape;589;p21"/>
            <p:cNvSpPr/>
            <p:nvPr/>
          </p:nvSpPr>
          <p:spPr>
            <a:xfrm>
              <a:off x="189647" y="2196"/>
              <a:ext cx="7850321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1"/>
            <p:cNvSpPr txBox="1"/>
            <p:nvPr/>
          </p:nvSpPr>
          <p:spPr>
            <a:xfrm>
              <a:off x="204847" y="17396"/>
              <a:ext cx="7819921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Рекомендации по управлению своими эмоциями и чувствами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1" name="Google Shape;591;p21"/>
            <p:cNvSpPr/>
            <p:nvPr/>
          </p:nvSpPr>
          <p:spPr>
            <a:xfrm>
              <a:off x="974679" y="521167"/>
              <a:ext cx="785032" cy="3892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2" name="Google Shape;592;p21"/>
            <p:cNvSpPr/>
            <p:nvPr/>
          </p:nvSpPr>
          <p:spPr>
            <a:xfrm>
              <a:off x="1759711" y="650910"/>
              <a:ext cx="9665049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1"/>
            <p:cNvSpPr txBox="1"/>
            <p:nvPr/>
          </p:nvSpPr>
          <p:spPr>
            <a:xfrm>
              <a:off x="1774911" y="666110"/>
              <a:ext cx="9634649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Очень полезны физические упражнения. Ходите в спортивный зал, делайте зарядку, тан- цуйте, пойте, гуляйте по городу, посещайте бассейн.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4" name="Google Shape;594;p21"/>
            <p:cNvSpPr/>
            <p:nvPr/>
          </p:nvSpPr>
          <p:spPr>
            <a:xfrm>
              <a:off x="974679" y="521167"/>
              <a:ext cx="785032" cy="10379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5" name="Google Shape;595;p21"/>
            <p:cNvSpPr/>
            <p:nvPr/>
          </p:nvSpPr>
          <p:spPr>
            <a:xfrm>
              <a:off x="1759711" y="1299625"/>
              <a:ext cx="9665049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1"/>
            <p:cNvSpPr txBox="1"/>
            <p:nvPr/>
          </p:nvSpPr>
          <p:spPr>
            <a:xfrm>
              <a:off x="1774911" y="1314825"/>
              <a:ext cx="9634649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Газету порвать на мелкие кусочки, «ещё мельче». Затем выбросить.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7" name="Google Shape;597;p21"/>
            <p:cNvSpPr/>
            <p:nvPr/>
          </p:nvSpPr>
          <p:spPr>
            <a:xfrm>
              <a:off x="974679" y="521167"/>
              <a:ext cx="785032" cy="16866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8" name="Google Shape;598;p21"/>
            <p:cNvSpPr/>
            <p:nvPr/>
          </p:nvSpPr>
          <p:spPr>
            <a:xfrm>
              <a:off x="1759711" y="1948340"/>
              <a:ext cx="9665049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21"/>
            <p:cNvSpPr txBox="1"/>
            <p:nvPr/>
          </p:nvSpPr>
          <p:spPr>
            <a:xfrm>
              <a:off x="1774911" y="1963540"/>
              <a:ext cx="9634649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Вдохнуть глубоко до 10 раз.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0" name="Google Shape;600;p21"/>
            <p:cNvSpPr/>
            <p:nvPr/>
          </p:nvSpPr>
          <p:spPr>
            <a:xfrm>
              <a:off x="974679" y="521167"/>
              <a:ext cx="785032" cy="2335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1" name="Google Shape;601;p21"/>
            <p:cNvSpPr/>
            <p:nvPr/>
          </p:nvSpPr>
          <p:spPr>
            <a:xfrm>
              <a:off x="1759711" y="2597055"/>
              <a:ext cx="9665049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21"/>
            <p:cNvSpPr txBox="1"/>
            <p:nvPr/>
          </p:nvSpPr>
          <p:spPr>
            <a:xfrm>
              <a:off x="1774911" y="2612255"/>
              <a:ext cx="9634649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спешите действовать, когда вами овладевают такие чувства, как нетерпение, гнев. Успо- коившись, вы обязательно найдете лучшее решение проблемы. 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3" name="Google Shape;603;p21"/>
            <p:cNvSpPr/>
            <p:nvPr/>
          </p:nvSpPr>
          <p:spPr>
            <a:xfrm>
              <a:off x="974679" y="521167"/>
              <a:ext cx="785032" cy="29840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4" name="Google Shape;604;p21"/>
            <p:cNvSpPr/>
            <p:nvPr/>
          </p:nvSpPr>
          <p:spPr>
            <a:xfrm>
              <a:off x="1759711" y="3245770"/>
              <a:ext cx="9666527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1"/>
            <p:cNvSpPr txBox="1"/>
            <p:nvPr/>
          </p:nvSpPr>
          <p:spPr>
            <a:xfrm>
              <a:off x="1774911" y="3260970"/>
              <a:ext cx="9636127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Постараться отстоять свою позицию не гневом и агрессией, а аргументами, логическими доказательствами, силой собственной убежденности. 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6" name="Google Shape;606;p21"/>
            <p:cNvSpPr/>
            <p:nvPr/>
          </p:nvSpPr>
          <p:spPr>
            <a:xfrm>
              <a:off x="974679" y="521167"/>
              <a:ext cx="785032" cy="36328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07" name="Google Shape;607;p21"/>
            <p:cNvSpPr/>
            <p:nvPr/>
          </p:nvSpPr>
          <p:spPr>
            <a:xfrm>
              <a:off x="1759711" y="3894485"/>
              <a:ext cx="9666536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1"/>
            <p:cNvSpPr txBox="1"/>
            <p:nvPr/>
          </p:nvSpPr>
          <p:spPr>
            <a:xfrm>
              <a:off x="1774911" y="3909685"/>
              <a:ext cx="9636136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момент появления негативного состояния необходимо убедить самого себя, что причина, которая его порождает, не стоит того, чтобы через нее волноваться.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09" name="Google Shape;609;p21"/>
            <p:cNvSpPr/>
            <p:nvPr/>
          </p:nvSpPr>
          <p:spPr>
            <a:xfrm>
              <a:off x="974679" y="521167"/>
              <a:ext cx="785032" cy="42815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10" name="Google Shape;610;p21"/>
            <p:cNvSpPr/>
            <p:nvPr/>
          </p:nvSpPr>
          <p:spPr>
            <a:xfrm>
              <a:off x="1759711" y="4543200"/>
              <a:ext cx="9666013" cy="5189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21"/>
            <p:cNvSpPr txBox="1"/>
            <p:nvPr/>
          </p:nvSpPr>
          <p:spPr>
            <a:xfrm>
              <a:off x="1774911" y="4558400"/>
              <a:ext cx="9635613" cy="488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Использовать свой выработанный, индивидуальный способ самоуспокоения. 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</a:t>
            </a:r>
            <a:endParaRPr/>
          </a:p>
        </p:txBody>
      </p:sp>
      <p:grpSp>
        <p:nvGrpSpPr>
          <p:cNvPr id="618" name="Google Shape;618;p22"/>
          <p:cNvGrpSpPr/>
          <p:nvPr/>
        </p:nvGrpSpPr>
        <p:grpSpPr>
          <a:xfrm>
            <a:off x="1105570" y="2130668"/>
            <a:ext cx="9979341" cy="2703745"/>
            <a:chOff x="670" y="494180"/>
            <a:chExt cx="9979341" cy="2703745"/>
          </a:xfrm>
        </p:grpSpPr>
        <p:sp>
          <p:nvSpPr>
            <p:cNvPr id="619" name="Google Shape;619;p22"/>
            <p:cNvSpPr/>
            <p:nvPr/>
          </p:nvSpPr>
          <p:spPr>
            <a:xfrm>
              <a:off x="4990341" y="1525787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0" name="Google Shape;620;p22"/>
            <p:cNvSpPr/>
            <p:nvPr/>
          </p:nvSpPr>
          <p:spPr>
            <a:xfrm>
              <a:off x="4944621" y="1525787"/>
              <a:ext cx="91440" cy="612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1" name="Google Shape;621;p22"/>
            <p:cNvSpPr/>
            <p:nvPr/>
          </p:nvSpPr>
          <p:spPr>
            <a:xfrm>
              <a:off x="1459638" y="1525787"/>
              <a:ext cx="3530702" cy="612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22" name="Google Shape;622;p22"/>
            <p:cNvSpPr/>
            <p:nvPr/>
          </p:nvSpPr>
          <p:spPr>
            <a:xfrm>
              <a:off x="1432618" y="494180"/>
              <a:ext cx="7115445" cy="10316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22"/>
            <p:cNvSpPr txBox="1"/>
            <p:nvPr/>
          </p:nvSpPr>
          <p:spPr>
            <a:xfrm>
              <a:off x="1432618" y="494180"/>
              <a:ext cx="7115445" cy="1031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сознательное регулирование человеком своего поведе- ния, умение преодолевать внутренние и внешние трудности при совершении целенаправленных действий и поступков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4" name="Google Shape;624;p22"/>
            <p:cNvSpPr/>
            <p:nvPr/>
          </p:nvSpPr>
          <p:spPr>
            <a:xfrm>
              <a:off x="670" y="2138554"/>
              <a:ext cx="2917936" cy="10593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22"/>
            <p:cNvSpPr txBox="1"/>
            <p:nvPr/>
          </p:nvSpPr>
          <p:spPr>
            <a:xfrm>
              <a:off x="670" y="2138554"/>
              <a:ext cx="2917936" cy="10593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контроль над биологическими импульсами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6" name="Google Shape;626;p22"/>
            <p:cNvSpPr/>
            <p:nvPr/>
          </p:nvSpPr>
          <p:spPr>
            <a:xfrm>
              <a:off x="3531372" y="2138554"/>
              <a:ext cx="2917936" cy="10593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2"/>
            <p:cNvSpPr txBox="1"/>
            <p:nvPr/>
          </p:nvSpPr>
          <p:spPr>
            <a:xfrm>
              <a:off x="3531372" y="2138554"/>
              <a:ext cx="2917936" cy="10593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следование принятым нормам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28" name="Google Shape;628;p22"/>
            <p:cNvSpPr/>
            <p:nvPr/>
          </p:nvSpPr>
          <p:spPr>
            <a:xfrm>
              <a:off x="7062075" y="2138554"/>
              <a:ext cx="2917936" cy="105937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22"/>
            <p:cNvSpPr txBox="1"/>
            <p:nvPr/>
          </p:nvSpPr>
          <p:spPr>
            <a:xfrm>
              <a:off x="7062075" y="2138554"/>
              <a:ext cx="2917936" cy="10593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поставленных целей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30" name="Google Shape;630;p22"/>
          <p:cNvGrpSpPr/>
          <p:nvPr/>
        </p:nvGrpSpPr>
        <p:grpSpPr>
          <a:xfrm>
            <a:off x="2537518" y="5328594"/>
            <a:ext cx="7115445" cy="761656"/>
            <a:chOff x="1432618" y="494180"/>
            <a:chExt cx="7115445" cy="1031607"/>
          </a:xfrm>
        </p:grpSpPr>
        <p:sp>
          <p:nvSpPr>
            <p:cNvPr id="631" name="Google Shape;631;p22"/>
            <p:cNvSpPr/>
            <p:nvPr/>
          </p:nvSpPr>
          <p:spPr>
            <a:xfrm>
              <a:off x="1432618" y="494180"/>
              <a:ext cx="7115445" cy="1031607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22"/>
            <p:cNvSpPr txBox="1"/>
            <p:nvPr/>
          </p:nvSpPr>
          <p:spPr>
            <a:xfrm>
              <a:off x="1432618" y="494180"/>
              <a:ext cx="7115445" cy="1031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Сила воли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характеризует степень сформированности и уровень развития воли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</a:t>
            </a:r>
            <a:endParaRPr/>
          </a:p>
        </p:txBody>
      </p:sp>
      <p:graphicFrame>
        <p:nvGraphicFramePr>
          <p:cNvPr id="639" name="Google Shape;639;p23"/>
          <p:cNvGraphicFramePr/>
          <p:nvPr/>
        </p:nvGraphicFramePr>
        <p:xfrm>
          <a:off x="1104898" y="142703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{17B14C12-DC2B-4BC3-8750-7133DAE42827}</a:tableStyleId>
              </a:tblPr>
              <a:tblGrid>
                <a:gridCol w="2518200"/>
                <a:gridCol w="7462500"/>
              </a:tblGrid>
              <a:tr h="569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Качества для формирования воли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20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Выдержка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Умение контролировать свои эмоции и чувства, избегать импульсив- ных, необдуманных действий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20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Самообладание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сохранять внутреннее спокойствие, действовать взве- шенно и разумно в сложных жизненных ситуациях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20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Целеустремлённость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Сознательная направленность личности на достижение определён- ного результата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20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Инициативность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предпринимать попытки к реализации возникших у че- ловека идей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20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Последовательность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Склонность неотступно следовать чему-либо, осуществлять дейст- вия, которые непрерывно следуют одно за другим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</a:t>
            </a:r>
            <a:endParaRPr/>
          </a:p>
        </p:txBody>
      </p:sp>
      <p:grpSp>
        <p:nvGrpSpPr>
          <p:cNvPr id="646" name="Google Shape;646;p24"/>
          <p:cNvGrpSpPr/>
          <p:nvPr/>
        </p:nvGrpSpPr>
        <p:grpSpPr>
          <a:xfrm>
            <a:off x="1481738" y="1435107"/>
            <a:ext cx="9227003" cy="5153599"/>
            <a:chOff x="376838" y="3122"/>
            <a:chExt cx="9227003" cy="5153599"/>
          </a:xfrm>
        </p:grpSpPr>
        <p:sp>
          <p:nvSpPr>
            <p:cNvPr id="647" name="Google Shape;647;p24"/>
            <p:cNvSpPr/>
            <p:nvPr/>
          </p:nvSpPr>
          <p:spPr>
            <a:xfrm>
              <a:off x="376838" y="3122"/>
              <a:ext cx="4398768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24"/>
            <p:cNvSpPr txBox="1"/>
            <p:nvPr/>
          </p:nvSpPr>
          <p:spPr>
            <a:xfrm>
              <a:off x="401995" y="28279"/>
              <a:ext cx="4348454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Положительные волевые качества личности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49" name="Google Shape;649;p24"/>
            <p:cNvSpPr/>
            <p:nvPr/>
          </p:nvSpPr>
          <p:spPr>
            <a:xfrm>
              <a:off x="816715" y="862055"/>
              <a:ext cx="439876" cy="644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0" name="Google Shape;650;p24"/>
            <p:cNvSpPr/>
            <p:nvPr/>
          </p:nvSpPr>
          <p:spPr>
            <a:xfrm>
              <a:off x="1256592" y="1076789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24"/>
            <p:cNvSpPr txBox="1"/>
            <p:nvPr/>
          </p:nvSpPr>
          <p:spPr>
            <a:xfrm>
              <a:off x="1281749" y="1101946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самостоятельность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2" name="Google Shape;652;p24"/>
            <p:cNvSpPr/>
            <p:nvPr/>
          </p:nvSpPr>
          <p:spPr>
            <a:xfrm>
              <a:off x="816715" y="862055"/>
              <a:ext cx="439876" cy="17178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3" name="Google Shape;653;p24"/>
            <p:cNvSpPr/>
            <p:nvPr/>
          </p:nvSpPr>
          <p:spPr>
            <a:xfrm>
              <a:off x="1256592" y="2150455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24"/>
            <p:cNvSpPr txBox="1"/>
            <p:nvPr/>
          </p:nvSpPr>
          <p:spPr>
            <a:xfrm>
              <a:off x="1281749" y="2175612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решительность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5" name="Google Shape;655;p24"/>
            <p:cNvSpPr/>
            <p:nvPr/>
          </p:nvSpPr>
          <p:spPr>
            <a:xfrm>
              <a:off x="816715" y="862055"/>
              <a:ext cx="439876" cy="27915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6" name="Google Shape;656;p24"/>
            <p:cNvSpPr/>
            <p:nvPr/>
          </p:nvSpPr>
          <p:spPr>
            <a:xfrm>
              <a:off x="1256592" y="3224121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4"/>
            <p:cNvSpPr txBox="1"/>
            <p:nvPr/>
          </p:nvSpPr>
          <p:spPr>
            <a:xfrm>
              <a:off x="1281749" y="3249278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настойчивость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58" name="Google Shape;658;p24"/>
            <p:cNvSpPr/>
            <p:nvPr/>
          </p:nvSpPr>
          <p:spPr>
            <a:xfrm>
              <a:off x="816715" y="862055"/>
              <a:ext cx="439876" cy="3865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59" name="Google Shape;659;p24"/>
            <p:cNvSpPr/>
            <p:nvPr/>
          </p:nvSpPr>
          <p:spPr>
            <a:xfrm>
              <a:off x="1256592" y="4297788"/>
              <a:ext cx="3520801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24"/>
            <p:cNvSpPr txBox="1"/>
            <p:nvPr/>
          </p:nvSpPr>
          <p:spPr>
            <a:xfrm>
              <a:off x="1281749" y="4322945"/>
              <a:ext cx="3470487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упорство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1" name="Google Shape;661;p24"/>
            <p:cNvSpPr/>
            <p:nvPr/>
          </p:nvSpPr>
          <p:spPr>
            <a:xfrm>
              <a:off x="5205073" y="3122"/>
              <a:ext cx="4398768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4"/>
            <p:cNvSpPr txBox="1"/>
            <p:nvPr/>
          </p:nvSpPr>
          <p:spPr>
            <a:xfrm>
              <a:off x="5230230" y="28279"/>
              <a:ext cx="4348454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Отрицательные волевые качества личности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3" name="Google Shape;663;p24"/>
            <p:cNvSpPr/>
            <p:nvPr/>
          </p:nvSpPr>
          <p:spPr>
            <a:xfrm>
              <a:off x="5644950" y="862055"/>
              <a:ext cx="439876" cy="644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4" name="Google Shape;664;p24"/>
            <p:cNvSpPr/>
            <p:nvPr/>
          </p:nvSpPr>
          <p:spPr>
            <a:xfrm>
              <a:off x="6084827" y="1076789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24"/>
            <p:cNvSpPr txBox="1"/>
            <p:nvPr/>
          </p:nvSpPr>
          <p:spPr>
            <a:xfrm>
              <a:off x="6109984" y="1101946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нерешительность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6" name="Google Shape;666;p24"/>
            <p:cNvSpPr/>
            <p:nvPr/>
          </p:nvSpPr>
          <p:spPr>
            <a:xfrm>
              <a:off x="5644950" y="862055"/>
              <a:ext cx="439876" cy="17178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67" name="Google Shape;667;p24"/>
            <p:cNvSpPr/>
            <p:nvPr/>
          </p:nvSpPr>
          <p:spPr>
            <a:xfrm>
              <a:off x="6084827" y="2150455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24"/>
            <p:cNvSpPr txBox="1"/>
            <p:nvPr/>
          </p:nvSpPr>
          <p:spPr>
            <a:xfrm>
              <a:off x="6109984" y="2175612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упрямство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69" name="Google Shape;669;p24"/>
            <p:cNvSpPr/>
            <p:nvPr/>
          </p:nvSpPr>
          <p:spPr>
            <a:xfrm>
              <a:off x="5644950" y="862055"/>
              <a:ext cx="439876" cy="27915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70" name="Google Shape;670;p24"/>
            <p:cNvSpPr/>
            <p:nvPr/>
          </p:nvSpPr>
          <p:spPr>
            <a:xfrm>
              <a:off x="6084827" y="3224121"/>
              <a:ext cx="3519014" cy="85893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24"/>
            <p:cNvSpPr txBox="1"/>
            <p:nvPr/>
          </p:nvSpPr>
          <p:spPr>
            <a:xfrm>
              <a:off x="6109984" y="3249278"/>
              <a:ext cx="3468700" cy="8086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импульсивность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</a:t>
            </a:r>
            <a:endParaRPr/>
          </a:p>
        </p:txBody>
      </p:sp>
      <p:grpSp>
        <p:nvGrpSpPr>
          <p:cNvPr id="678" name="Google Shape;678;p25"/>
          <p:cNvGrpSpPr/>
          <p:nvPr/>
        </p:nvGrpSpPr>
        <p:grpSpPr>
          <a:xfrm>
            <a:off x="1108494" y="2581192"/>
            <a:ext cx="9968513" cy="2974589"/>
            <a:chOff x="6084" y="40054"/>
            <a:chExt cx="9968513" cy="2974589"/>
          </a:xfrm>
        </p:grpSpPr>
        <p:sp>
          <p:nvSpPr>
            <p:cNvPr id="679" name="Google Shape;679;p25"/>
            <p:cNvSpPr/>
            <p:nvPr/>
          </p:nvSpPr>
          <p:spPr>
            <a:xfrm>
              <a:off x="6084" y="40054"/>
              <a:ext cx="5757577" cy="62622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25"/>
            <p:cNvSpPr txBox="1"/>
            <p:nvPr/>
          </p:nvSpPr>
          <p:spPr>
            <a:xfrm>
              <a:off x="24426" y="58396"/>
              <a:ext cx="5720893" cy="58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Разумное поведение основывается: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81" name="Google Shape;681;p25"/>
            <p:cNvSpPr/>
            <p:nvPr/>
          </p:nvSpPr>
          <p:spPr>
            <a:xfrm>
              <a:off x="581841" y="666284"/>
              <a:ext cx="575757" cy="4696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82" name="Google Shape;682;p25"/>
            <p:cNvSpPr/>
            <p:nvPr/>
          </p:nvSpPr>
          <p:spPr>
            <a:xfrm>
              <a:off x="1157599" y="822841"/>
              <a:ext cx="8816998" cy="62622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25"/>
            <p:cNvSpPr txBox="1"/>
            <p:nvPr/>
          </p:nvSpPr>
          <p:spPr>
            <a:xfrm>
              <a:off x="1175941" y="841183"/>
              <a:ext cx="8780314" cy="58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правильном знании человеком реальной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84" name="Google Shape;684;p25"/>
            <p:cNvSpPr/>
            <p:nvPr/>
          </p:nvSpPr>
          <p:spPr>
            <a:xfrm>
              <a:off x="581841" y="666284"/>
              <a:ext cx="575757" cy="12524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85" name="Google Shape;685;p25"/>
            <p:cNvSpPr/>
            <p:nvPr/>
          </p:nvSpPr>
          <p:spPr>
            <a:xfrm>
              <a:off x="1157599" y="1605628"/>
              <a:ext cx="8816998" cy="62622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25"/>
            <p:cNvSpPr txBox="1"/>
            <p:nvPr/>
          </p:nvSpPr>
          <p:spPr>
            <a:xfrm>
              <a:off x="1175941" y="1623970"/>
              <a:ext cx="8780314" cy="58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понимании того, что нужно делать в этой ситуации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687" name="Google Shape;687;p25"/>
            <p:cNvSpPr/>
            <p:nvPr/>
          </p:nvSpPr>
          <p:spPr>
            <a:xfrm>
              <a:off x="581841" y="666284"/>
              <a:ext cx="575757" cy="20352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688" name="Google Shape;688;p25"/>
            <p:cNvSpPr/>
            <p:nvPr/>
          </p:nvSpPr>
          <p:spPr>
            <a:xfrm>
              <a:off x="1157599" y="2388414"/>
              <a:ext cx="8816998" cy="62622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5"/>
            <p:cNvSpPr txBox="1"/>
            <p:nvPr/>
          </p:nvSpPr>
          <p:spPr>
            <a:xfrm>
              <a:off x="1175941" y="2406756"/>
              <a:ext cx="8780314" cy="589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умении управлять своими поступками и действиями сообразно с этим знанием и пониманием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90" name="Google Shape;690;p25"/>
          <p:cNvGrpSpPr/>
          <p:nvPr/>
        </p:nvGrpSpPr>
        <p:grpSpPr>
          <a:xfrm>
            <a:off x="1102412" y="1462129"/>
            <a:ext cx="6099768" cy="991857"/>
            <a:chOff x="953" y="163031"/>
            <a:chExt cx="9454039" cy="574449"/>
          </a:xfrm>
        </p:grpSpPr>
        <p:sp>
          <p:nvSpPr>
            <p:cNvPr id="691" name="Google Shape;691;p25"/>
            <p:cNvSpPr/>
            <p:nvPr/>
          </p:nvSpPr>
          <p:spPr>
            <a:xfrm>
              <a:off x="953" y="163031"/>
              <a:ext cx="9454039" cy="57444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25"/>
            <p:cNvSpPr txBox="1"/>
            <p:nvPr/>
          </p:nvSpPr>
          <p:spPr>
            <a:xfrm>
              <a:off x="17779" y="179856"/>
              <a:ext cx="9437213" cy="540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Разум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способность человека управлять своими поступками и действиями на основе правильного понимания реальной ситуации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693" name="Google Shape;693;p25"/>
          <p:cNvGrpSpPr/>
          <p:nvPr/>
        </p:nvGrpSpPr>
        <p:grpSpPr>
          <a:xfrm>
            <a:off x="9684121" y="1433078"/>
            <a:ext cx="1398971" cy="991857"/>
            <a:chOff x="953" y="163031"/>
            <a:chExt cx="9454039" cy="574449"/>
          </a:xfrm>
        </p:grpSpPr>
        <p:sp>
          <p:nvSpPr>
            <p:cNvPr id="694" name="Google Shape;694;p25"/>
            <p:cNvSpPr/>
            <p:nvPr/>
          </p:nvSpPr>
          <p:spPr>
            <a:xfrm>
              <a:off x="953" y="163031"/>
              <a:ext cx="9454039" cy="57444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25"/>
            <p:cNvSpPr txBox="1"/>
            <p:nvPr/>
          </p:nvSpPr>
          <p:spPr>
            <a:xfrm>
              <a:off x="17778" y="179856"/>
              <a:ext cx="9420389" cy="54079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Волей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696" name="Google Shape;696;p25"/>
          <p:cNvSpPr/>
          <p:nvPr/>
        </p:nvSpPr>
        <p:spPr>
          <a:xfrm>
            <a:off x="7453388" y="1433078"/>
            <a:ext cx="1989574" cy="962805"/>
          </a:xfrm>
          <a:prstGeom prst="rightArrow">
            <a:avLst>
              <a:gd fmla="val 50000" name="adj1"/>
              <a:gd fmla="val 10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управляет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697" name="Google Shape;697;p25"/>
          <p:cNvGrpSpPr/>
          <p:nvPr/>
        </p:nvGrpSpPr>
        <p:grpSpPr>
          <a:xfrm>
            <a:off x="1102410" y="5741091"/>
            <a:ext cx="9980682" cy="847207"/>
            <a:chOff x="953" y="163031"/>
            <a:chExt cx="9454039" cy="574449"/>
          </a:xfrm>
        </p:grpSpPr>
        <p:sp>
          <p:nvSpPr>
            <p:cNvPr id="698" name="Google Shape;698;p25"/>
            <p:cNvSpPr/>
            <p:nvPr/>
          </p:nvSpPr>
          <p:spPr>
            <a:xfrm>
              <a:off x="953" y="163031"/>
              <a:ext cx="9454039" cy="5744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25"/>
            <p:cNvSpPr txBox="1"/>
            <p:nvPr/>
          </p:nvSpPr>
          <p:spPr>
            <a:xfrm>
              <a:off x="17778" y="179856"/>
              <a:ext cx="9420389" cy="5407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Здравый смысл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взвешенная оценка происходящего, способность выносить справедливые и обоснованные суждения и собственным примером подтверждать их правильность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2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</a:t>
            </a:r>
            <a:endParaRPr/>
          </a:p>
        </p:txBody>
      </p:sp>
      <p:grpSp>
        <p:nvGrpSpPr>
          <p:cNvPr id="706" name="Google Shape;706;p26"/>
          <p:cNvGrpSpPr/>
          <p:nvPr/>
        </p:nvGrpSpPr>
        <p:grpSpPr>
          <a:xfrm>
            <a:off x="1106513" y="1915064"/>
            <a:ext cx="9972474" cy="4347711"/>
            <a:chOff x="4103" y="405441"/>
            <a:chExt cx="9972474" cy="4347711"/>
          </a:xfrm>
        </p:grpSpPr>
        <p:sp>
          <p:nvSpPr>
            <p:cNvPr id="707" name="Google Shape;707;p26"/>
            <p:cNvSpPr/>
            <p:nvPr/>
          </p:nvSpPr>
          <p:spPr>
            <a:xfrm>
              <a:off x="4103" y="405441"/>
              <a:ext cx="4998586" cy="6371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6"/>
            <p:cNvSpPr txBox="1"/>
            <p:nvPr/>
          </p:nvSpPr>
          <p:spPr>
            <a:xfrm>
              <a:off x="22766" y="424104"/>
              <a:ext cx="4961260" cy="5998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Приёмы самовоспитания воли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09" name="Google Shape;709;p26"/>
            <p:cNvSpPr/>
            <p:nvPr/>
          </p:nvSpPr>
          <p:spPr>
            <a:xfrm>
              <a:off x="503962" y="1042636"/>
              <a:ext cx="499858" cy="4778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0" name="Google Shape;710;p26"/>
            <p:cNvSpPr/>
            <p:nvPr/>
          </p:nvSpPr>
          <p:spPr>
            <a:xfrm>
              <a:off x="1003820" y="1201934"/>
              <a:ext cx="8971381" cy="6371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26"/>
            <p:cNvSpPr txBox="1"/>
            <p:nvPr/>
          </p:nvSpPr>
          <p:spPr>
            <a:xfrm>
              <a:off x="1022483" y="1220597"/>
              <a:ext cx="8934055" cy="5998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Волевые качества следует проявлять во всех видах деятельности и не только в экст- ремальных ситуациях, но и в повседневной жизни.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12" name="Google Shape;712;p26"/>
            <p:cNvSpPr/>
            <p:nvPr/>
          </p:nvSpPr>
          <p:spPr>
            <a:xfrm>
              <a:off x="503962" y="1042636"/>
              <a:ext cx="499858" cy="12743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3" name="Google Shape;713;p26"/>
            <p:cNvSpPr/>
            <p:nvPr/>
          </p:nvSpPr>
          <p:spPr>
            <a:xfrm>
              <a:off x="1003820" y="1998427"/>
              <a:ext cx="8971381" cy="6371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26"/>
            <p:cNvSpPr txBox="1"/>
            <p:nvPr/>
          </p:nvSpPr>
          <p:spPr>
            <a:xfrm>
              <a:off x="1022483" y="2017090"/>
              <a:ext cx="8934055" cy="5998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Стараться ставить только достижимые цели. Нельзя браться за такие задачи, кото- рые заведомо не могу быть выполнены.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15" name="Google Shape;715;p26"/>
            <p:cNvSpPr/>
            <p:nvPr/>
          </p:nvSpPr>
          <p:spPr>
            <a:xfrm>
              <a:off x="503962" y="1042636"/>
              <a:ext cx="499858" cy="20708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6" name="Google Shape;716;p26"/>
            <p:cNvSpPr/>
            <p:nvPr/>
          </p:nvSpPr>
          <p:spPr>
            <a:xfrm>
              <a:off x="1003820" y="2794920"/>
              <a:ext cx="8971381" cy="6371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26"/>
            <p:cNvSpPr txBox="1"/>
            <p:nvPr/>
          </p:nvSpPr>
          <p:spPr>
            <a:xfrm>
              <a:off x="1022483" y="2813583"/>
              <a:ext cx="8934055" cy="5998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Поставленная цель должна быть достигнута. Любое дело надо доводить до конца, не откладывать его окончание на неопределенное время.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18" name="Google Shape;718;p26"/>
            <p:cNvSpPr/>
            <p:nvPr/>
          </p:nvSpPr>
          <p:spPr>
            <a:xfrm>
              <a:off x="503962" y="1042636"/>
              <a:ext cx="499858" cy="31296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19" name="Google Shape;719;p26"/>
            <p:cNvSpPr/>
            <p:nvPr/>
          </p:nvSpPr>
          <p:spPr>
            <a:xfrm>
              <a:off x="1003820" y="3591413"/>
              <a:ext cx="8972757" cy="116173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26"/>
            <p:cNvSpPr txBox="1"/>
            <p:nvPr/>
          </p:nvSpPr>
          <p:spPr>
            <a:xfrm>
              <a:off x="1037846" y="3625439"/>
              <a:ext cx="8904705" cy="10936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следует сразу пытаться преодолевать сравнительно большие трудности. Надо сначала научиться преодолевать несложные препятствия. При неудаче не следует отчаиваться. Надо снова и снова пытаться преодолеть трудности, проявляя настой- чивость и упорство.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Понятие воли, развитие волевых качеств личности</a:t>
            </a:r>
            <a:endParaRPr/>
          </a:p>
        </p:txBody>
      </p:sp>
      <p:grpSp>
        <p:nvGrpSpPr>
          <p:cNvPr id="727" name="Google Shape;727;p27"/>
          <p:cNvGrpSpPr/>
          <p:nvPr/>
        </p:nvGrpSpPr>
        <p:grpSpPr>
          <a:xfrm>
            <a:off x="1105475" y="2009951"/>
            <a:ext cx="9974551" cy="4157938"/>
            <a:chOff x="3065" y="500328"/>
            <a:chExt cx="9974551" cy="4157938"/>
          </a:xfrm>
        </p:grpSpPr>
        <p:sp>
          <p:nvSpPr>
            <p:cNvPr id="728" name="Google Shape;728;p27"/>
            <p:cNvSpPr/>
            <p:nvPr/>
          </p:nvSpPr>
          <p:spPr>
            <a:xfrm>
              <a:off x="3065" y="500328"/>
              <a:ext cx="4930078" cy="6384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27"/>
            <p:cNvSpPr txBox="1"/>
            <p:nvPr/>
          </p:nvSpPr>
          <p:spPr>
            <a:xfrm>
              <a:off x="21763" y="519026"/>
              <a:ext cx="4892682" cy="601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Приёмы самовоспитания воли</a:t>
              </a:r>
              <a:endParaRPr b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496073" y="1138741"/>
              <a:ext cx="493007" cy="6934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31" name="Google Shape;731;p27"/>
            <p:cNvSpPr/>
            <p:nvPr/>
          </p:nvSpPr>
          <p:spPr>
            <a:xfrm>
              <a:off x="989081" y="1298344"/>
              <a:ext cx="8988535" cy="106771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27"/>
            <p:cNvSpPr txBox="1"/>
            <p:nvPr/>
          </p:nvSpPr>
          <p:spPr>
            <a:xfrm>
              <a:off x="1020353" y="1329616"/>
              <a:ext cx="8925991" cy="10051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не получается какое-либо дело не бросай его. Прояви выдержку и терпение, начни всё сначала, исправь допущенные ошибки, придумай более рациональные способы и приёмы его осуществления.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496073" y="1138741"/>
              <a:ext cx="493007" cy="18866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34" name="Google Shape;734;p27"/>
            <p:cNvSpPr/>
            <p:nvPr/>
          </p:nvSpPr>
          <p:spPr>
            <a:xfrm>
              <a:off x="989081" y="2525667"/>
              <a:ext cx="8988535" cy="99935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27"/>
            <p:cNvSpPr txBox="1"/>
            <p:nvPr/>
          </p:nvSpPr>
          <p:spPr>
            <a:xfrm>
              <a:off x="1018351" y="2554937"/>
              <a:ext cx="8929995" cy="940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Оказавшись в экстремальной ситуации, не теряй самообладания, мобилизуй все свои силы и возможности для достойного выхода из неё. Постарайся, чтобы приня- тое решение было выполнено, несмотря ни на какие препятствия.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496073" y="1138741"/>
              <a:ext cx="493007" cy="30327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737" name="Google Shape;737;p27"/>
            <p:cNvSpPr/>
            <p:nvPr/>
          </p:nvSpPr>
          <p:spPr>
            <a:xfrm>
              <a:off x="989081" y="3684623"/>
              <a:ext cx="8988535" cy="97364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27"/>
            <p:cNvSpPr txBox="1"/>
            <p:nvPr/>
          </p:nvSpPr>
          <p:spPr>
            <a:xfrm>
              <a:off x="1017598" y="3713140"/>
              <a:ext cx="8931501" cy="9166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Приступая к делу, сначала спланируй его выполнение, потом предусмотри возмож-ные трудности и способы их преодоления, подумай о результатах своих действий и об их последствиях.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ru-RU" sz="40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745" name="Google Shape;74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041" y="1608137"/>
            <a:ext cx="3838541" cy="50182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746" name="Google Shape;746;p28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b="1" lang="ru-RU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Обществоведение: Учебное пособие для 9 класса. / Под ред. А.Н.Данилова. – Минск: Адукацыя і выха- ванне, 2019, §3.</a:t>
            </a:r>
            <a:endParaRPr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996607" y="2734904"/>
            <a:ext cx="10197266" cy="3845296"/>
            <a:chOff x="217821" y="1753"/>
            <a:chExt cx="10197266" cy="3845296"/>
          </a:xfrm>
        </p:grpSpPr>
        <p:sp>
          <p:nvSpPr>
            <p:cNvPr id="141" name="Google Shape;141;p3"/>
            <p:cNvSpPr/>
            <p:nvPr/>
          </p:nvSpPr>
          <p:spPr>
            <a:xfrm>
              <a:off x="217821" y="1753"/>
              <a:ext cx="6816264" cy="69391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238145" y="22077"/>
              <a:ext cx="6775616" cy="653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Эмоции </a:t>
              </a:r>
              <a:r>
                <a:rPr b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emovere – потрясаю, волную)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899447" y="695664"/>
              <a:ext cx="681626" cy="3967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волнения, переживания человека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899447" y="695664"/>
              <a:ext cx="681626" cy="10910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1581074" y="1489235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1598500" y="1506661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переживание человеком определённых ситуаций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899447" y="695664"/>
              <a:ext cx="681626" cy="17853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1581074" y="2183511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1598500" y="2200937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неравнодушное отношение к различным событиям в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99447" y="695664"/>
              <a:ext cx="681626" cy="266675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3"/>
            <p:cNvSpPr/>
            <p:nvPr/>
          </p:nvSpPr>
          <p:spPr>
            <a:xfrm>
              <a:off x="1581074" y="2877788"/>
              <a:ext cx="8834013" cy="96926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1609463" y="2906177"/>
              <a:ext cx="8777235" cy="9124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субъективные реакции человека и животных на воздействие внутренних и внеш- них раздражителей, проявляющиеся в виде удовольствия или неудовольствия, ра- дости, страха и т. 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5" name="Google Shape;155;p3"/>
          <p:cNvGrpSpPr/>
          <p:nvPr/>
        </p:nvGrpSpPr>
        <p:grpSpPr>
          <a:xfrm>
            <a:off x="7355394" y="1569482"/>
            <a:ext cx="2293274" cy="594982"/>
            <a:chOff x="1581074" y="794958"/>
            <a:chExt cx="8834000" cy="594982"/>
          </a:xfrm>
        </p:grpSpPr>
        <p:sp>
          <p:nvSpPr>
            <p:cNvPr id="156" name="Google Shape;156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Окружающий мир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8" name="Google Shape;158;p3"/>
          <p:cNvGrpSpPr/>
          <p:nvPr/>
        </p:nvGrpSpPr>
        <p:grpSpPr>
          <a:xfrm>
            <a:off x="2139880" y="1566950"/>
            <a:ext cx="2293274" cy="594982"/>
            <a:chOff x="1581074" y="794958"/>
            <a:chExt cx="8834000" cy="594982"/>
          </a:xfrm>
        </p:grpSpPr>
        <p:sp>
          <p:nvSpPr>
            <p:cNvPr id="159" name="Google Shape;159;p3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61" name="Google Shape;161;p3"/>
          <p:cNvSpPr/>
          <p:nvPr/>
        </p:nvSpPr>
        <p:spPr>
          <a:xfrm>
            <a:off x="4582048" y="1516141"/>
            <a:ext cx="2672862" cy="696600"/>
          </a:xfrm>
          <a:prstGeom prst="rightArrow">
            <a:avLst>
              <a:gd fmla="val 50000" name="adj1"/>
              <a:gd fmla="val 125009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познаёт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2" name="Google Shape;162;p3"/>
          <p:cNvSpPr/>
          <p:nvPr/>
        </p:nvSpPr>
        <p:spPr>
          <a:xfrm rot="10800000">
            <a:off x="7898004" y="2212741"/>
            <a:ext cx="1477108" cy="1022828"/>
          </a:xfrm>
          <a:prstGeom prst="bentArrow">
            <a:avLst>
              <a:gd fmla="val 33756" name="adj1"/>
              <a:gd fmla="val 25000" name="adj2"/>
              <a:gd fmla="val 50000" name="adj3"/>
              <a:gd fmla="val 43750" name="adj4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"/>
          <p:cNvSpPr txBox="1"/>
          <p:nvPr/>
        </p:nvSpPr>
        <p:spPr>
          <a:xfrm>
            <a:off x="8073391" y="2750577"/>
            <a:ext cx="1220206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вызывает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170" name="Google Shape;170;p4"/>
          <p:cNvGrpSpPr/>
          <p:nvPr/>
        </p:nvGrpSpPr>
        <p:grpSpPr>
          <a:xfrm>
            <a:off x="1104900" y="1391891"/>
            <a:ext cx="9980682" cy="850935"/>
            <a:chOff x="1581074" y="794958"/>
            <a:chExt cx="8834000" cy="594982"/>
          </a:xfrm>
        </p:grpSpPr>
        <p:sp>
          <p:nvSpPr>
            <p:cNvPr id="171" name="Google Shape;171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внутренний психический процесс, протекающий в форме переживаний и отра- жающий значимость внешних и внутренних ситуаций для человека. Эмоции кратковременны и ситуативны. Одна из основных функций эмоций –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защитная</a:t>
              </a: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73" name="Google Shape;17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6874" y="2711551"/>
            <a:ext cx="1147548" cy="177348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74" name="Google Shape;17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57575" y="4735881"/>
            <a:ext cx="1038067" cy="19164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75" name="Google Shape;175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39103" y="2728178"/>
            <a:ext cx="1166765" cy="177348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76" name="Google Shape;176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88285" y="4735881"/>
            <a:ext cx="1291692" cy="19164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77" name="Google Shape;177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607444" y="2728178"/>
            <a:ext cx="1269118" cy="17718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78" name="Google Shape;178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607444" y="4735881"/>
            <a:ext cx="1322608" cy="19164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79" name="Google Shape;179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272202" y="2610756"/>
            <a:ext cx="1352706" cy="200666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80" name="Google Shape;180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359629" y="4735881"/>
            <a:ext cx="1277621" cy="19164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81" name="Google Shape;181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8126484" y="2514877"/>
            <a:ext cx="1323414" cy="19851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82" name="Google Shape;182;p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8092184" y="4772049"/>
            <a:ext cx="1392014" cy="199644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83" name="Google Shape;183;p4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0062442" y="2514877"/>
            <a:ext cx="1227641" cy="19851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84" name="Google Shape;184;p4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9939132" y="4618545"/>
            <a:ext cx="1474260" cy="203376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85" name="Google Shape;185;p4"/>
          <p:cNvGrpSpPr/>
          <p:nvPr/>
        </p:nvGrpSpPr>
        <p:grpSpPr>
          <a:xfrm>
            <a:off x="3865364" y="2319146"/>
            <a:ext cx="3588588" cy="391461"/>
            <a:chOff x="1581074" y="794958"/>
            <a:chExt cx="8834000" cy="594982"/>
          </a:xfrm>
        </p:grpSpPr>
        <p:sp>
          <p:nvSpPr>
            <p:cNvPr id="186" name="Google Shape;186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Калейдоскоп эмоций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8" name="Google Shape;188;p4"/>
          <p:cNvGrpSpPr/>
          <p:nvPr/>
        </p:nvGrpSpPr>
        <p:grpSpPr>
          <a:xfrm rot="-5400000">
            <a:off x="726489" y="3581994"/>
            <a:ext cx="1040939" cy="284117"/>
            <a:chOff x="1581074" y="794958"/>
            <a:chExt cx="8834000" cy="594982"/>
          </a:xfrm>
        </p:grpSpPr>
        <p:sp>
          <p:nvSpPr>
            <p:cNvPr id="189" name="Google Shape;189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Грусть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1" name="Google Shape;191;p4"/>
          <p:cNvGrpSpPr/>
          <p:nvPr/>
        </p:nvGrpSpPr>
        <p:grpSpPr>
          <a:xfrm rot="-5400000">
            <a:off x="746177" y="5793247"/>
            <a:ext cx="1040939" cy="284117"/>
            <a:chOff x="1581074" y="794958"/>
            <a:chExt cx="8834000" cy="594982"/>
          </a:xfrm>
        </p:grpSpPr>
        <p:sp>
          <p:nvSpPr>
            <p:cNvPr id="192" name="Google Shape;192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4" name="Google Shape;194;p4"/>
          <p:cNvGrpSpPr/>
          <p:nvPr/>
        </p:nvGrpSpPr>
        <p:grpSpPr>
          <a:xfrm rot="-5400000">
            <a:off x="2414426" y="3556115"/>
            <a:ext cx="1040939" cy="284117"/>
            <a:chOff x="1581074" y="794958"/>
            <a:chExt cx="8834000" cy="594982"/>
          </a:xfrm>
        </p:grpSpPr>
        <p:sp>
          <p:nvSpPr>
            <p:cNvPr id="195" name="Google Shape;195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Радость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7" name="Google Shape;197;p4"/>
          <p:cNvGrpSpPr/>
          <p:nvPr/>
        </p:nvGrpSpPr>
        <p:grpSpPr>
          <a:xfrm rot="-5400000">
            <a:off x="2297142" y="5679141"/>
            <a:ext cx="1411471" cy="284117"/>
            <a:chOff x="1581074" y="794958"/>
            <a:chExt cx="8834000" cy="594982"/>
          </a:xfrm>
        </p:grpSpPr>
        <p:sp>
          <p:nvSpPr>
            <p:cNvPr id="198" name="Google Shape;198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Отвращение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0" name="Google Shape;200;p4"/>
          <p:cNvGrpSpPr/>
          <p:nvPr/>
        </p:nvGrpSpPr>
        <p:grpSpPr>
          <a:xfrm rot="-5400000">
            <a:off x="4001566" y="3584047"/>
            <a:ext cx="1040939" cy="284117"/>
            <a:chOff x="1581074" y="794958"/>
            <a:chExt cx="8834000" cy="594982"/>
          </a:xfrm>
        </p:grpSpPr>
        <p:sp>
          <p:nvSpPr>
            <p:cNvPr id="201" name="Google Shape;201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Страх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3" name="Google Shape;203;p4"/>
          <p:cNvGrpSpPr/>
          <p:nvPr/>
        </p:nvGrpSpPr>
        <p:grpSpPr>
          <a:xfrm rot="-5400000">
            <a:off x="3923879" y="5641780"/>
            <a:ext cx="1411471" cy="284117"/>
            <a:chOff x="1581074" y="794958"/>
            <a:chExt cx="8834000" cy="594982"/>
          </a:xfrm>
        </p:grpSpPr>
        <p:sp>
          <p:nvSpPr>
            <p:cNvPr id="204" name="Google Shape;204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Восхищение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6" name="Google Shape;206;p4"/>
          <p:cNvGrpSpPr/>
          <p:nvPr/>
        </p:nvGrpSpPr>
        <p:grpSpPr>
          <a:xfrm rot="-5400000">
            <a:off x="5751732" y="3556114"/>
            <a:ext cx="1040939" cy="284117"/>
            <a:chOff x="1581074" y="794958"/>
            <a:chExt cx="8834000" cy="594982"/>
          </a:xfrm>
        </p:grpSpPr>
        <p:sp>
          <p:nvSpPr>
            <p:cNvPr id="207" name="Google Shape;207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Стыд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9" name="Google Shape;209;p4"/>
          <p:cNvGrpSpPr/>
          <p:nvPr/>
        </p:nvGrpSpPr>
        <p:grpSpPr>
          <a:xfrm rot="-5400000">
            <a:off x="5772443" y="5739760"/>
            <a:ext cx="1040939" cy="284117"/>
            <a:chOff x="1581074" y="794958"/>
            <a:chExt cx="8834000" cy="594982"/>
          </a:xfrm>
        </p:grpSpPr>
        <p:sp>
          <p:nvSpPr>
            <p:cNvPr id="210" name="Google Shape;210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Обида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2" name="Google Shape;212;p4"/>
          <p:cNvGrpSpPr/>
          <p:nvPr/>
        </p:nvGrpSpPr>
        <p:grpSpPr>
          <a:xfrm rot="-5400000">
            <a:off x="7453178" y="3554061"/>
            <a:ext cx="1040939" cy="284117"/>
            <a:chOff x="1581074" y="794958"/>
            <a:chExt cx="8834000" cy="594982"/>
          </a:xfrm>
        </p:grpSpPr>
        <p:sp>
          <p:nvSpPr>
            <p:cNvPr id="213" name="Google Shape;213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Гнев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5" name="Google Shape;215;p4"/>
          <p:cNvGrpSpPr/>
          <p:nvPr/>
        </p:nvGrpSpPr>
        <p:grpSpPr>
          <a:xfrm rot="-5400000">
            <a:off x="7358271" y="5698560"/>
            <a:ext cx="1226204" cy="284117"/>
            <a:chOff x="1581074" y="794958"/>
            <a:chExt cx="8834000" cy="594982"/>
          </a:xfrm>
        </p:grpSpPr>
        <p:sp>
          <p:nvSpPr>
            <p:cNvPr id="216" name="Google Shape;216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Удивление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8" name="Google Shape;218;p4"/>
          <p:cNvGrpSpPr/>
          <p:nvPr/>
        </p:nvGrpSpPr>
        <p:grpSpPr>
          <a:xfrm rot="-5400000">
            <a:off x="9431004" y="3526453"/>
            <a:ext cx="1040939" cy="284117"/>
            <a:chOff x="1581074" y="794958"/>
            <a:chExt cx="8834000" cy="594982"/>
          </a:xfrm>
        </p:grpSpPr>
        <p:sp>
          <p:nvSpPr>
            <p:cNvPr id="219" name="Google Shape;219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Скука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1" name="Google Shape;221;p4"/>
          <p:cNvGrpSpPr/>
          <p:nvPr/>
        </p:nvGrpSpPr>
        <p:grpSpPr>
          <a:xfrm rot="-5400000">
            <a:off x="9238808" y="5695448"/>
            <a:ext cx="1408687" cy="284117"/>
            <a:chOff x="1581074" y="794958"/>
            <a:chExt cx="8834000" cy="594982"/>
          </a:xfrm>
        </p:grpSpPr>
        <p:sp>
          <p:nvSpPr>
            <p:cNvPr id="222" name="Google Shape;222;p4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4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Удовольствие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230" name="Google Shape;230;p5"/>
          <p:cNvGrpSpPr/>
          <p:nvPr/>
        </p:nvGrpSpPr>
        <p:grpSpPr>
          <a:xfrm>
            <a:off x="1104900" y="1576998"/>
            <a:ext cx="9980682" cy="594982"/>
            <a:chOff x="1581074" y="794958"/>
            <a:chExt cx="8834000" cy="594982"/>
          </a:xfrm>
        </p:grpSpPr>
        <p:sp>
          <p:nvSpPr>
            <p:cNvPr id="231" name="Google Shape;231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нужда человека в чём-то или в ком-то: в пище, одежде, в общении, в деятель- ности, в духовном обогащении и т.д.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3" name="Google Shape;233;p5"/>
          <p:cNvGrpSpPr/>
          <p:nvPr/>
        </p:nvGrpSpPr>
        <p:grpSpPr>
          <a:xfrm>
            <a:off x="1104900" y="4215908"/>
            <a:ext cx="4918508" cy="594982"/>
            <a:chOff x="1581074" y="794958"/>
            <a:chExt cx="8834000" cy="594982"/>
          </a:xfrm>
        </p:grpSpPr>
        <p:sp>
          <p:nvSpPr>
            <p:cNvPr id="234" name="Google Shape;234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положительные эмоции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6" name="Google Shape;236;p5"/>
          <p:cNvGrpSpPr/>
          <p:nvPr/>
        </p:nvGrpSpPr>
        <p:grpSpPr>
          <a:xfrm>
            <a:off x="6167075" y="4206995"/>
            <a:ext cx="4918508" cy="594982"/>
            <a:chOff x="1581074" y="794958"/>
            <a:chExt cx="8834000" cy="594982"/>
          </a:xfrm>
        </p:grpSpPr>
        <p:sp>
          <p:nvSpPr>
            <p:cNvPr id="237" name="Google Shape;237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отрицательные эмоции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9" name="Google Shape;239;p5"/>
          <p:cNvSpPr/>
          <p:nvPr/>
        </p:nvSpPr>
        <p:spPr>
          <a:xfrm rot="2515859">
            <a:off x="2997917" y="2244995"/>
            <a:ext cx="1276140" cy="208848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5"/>
          <p:cNvSpPr txBox="1"/>
          <p:nvPr/>
        </p:nvSpPr>
        <p:spPr>
          <a:xfrm rot="-2883919">
            <a:off x="2791841" y="2880975"/>
            <a:ext cx="1848618" cy="6379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удовлетворены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1" name="Google Shape;241;p5"/>
          <p:cNvSpPr/>
          <p:nvPr/>
        </p:nvSpPr>
        <p:spPr>
          <a:xfrm rot="-2936733">
            <a:off x="7976518" y="2104373"/>
            <a:ext cx="1276140" cy="236973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5"/>
          <p:cNvSpPr txBox="1"/>
          <p:nvPr/>
        </p:nvSpPr>
        <p:spPr>
          <a:xfrm rot="2463267">
            <a:off x="7468933" y="2865413"/>
            <a:ext cx="2050695" cy="63807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 удовлетворены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3" name="Google Shape;243;p5"/>
          <p:cNvGrpSpPr/>
          <p:nvPr/>
        </p:nvGrpSpPr>
        <p:grpSpPr>
          <a:xfrm>
            <a:off x="1090517" y="4984053"/>
            <a:ext cx="4918508" cy="763604"/>
            <a:chOff x="1581074" y="794958"/>
            <a:chExt cx="8834000" cy="594982"/>
          </a:xfrm>
        </p:grpSpPr>
        <p:sp>
          <p:nvSpPr>
            <p:cNvPr id="244" name="Google Shape;244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 –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переживание, возникающее при  обнаружении чего-то нового в предмете, в себе, в других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6" name="Google Shape;246;p5"/>
          <p:cNvGrpSpPr/>
          <p:nvPr/>
        </p:nvGrpSpPr>
        <p:grpSpPr>
          <a:xfrm>
            <a:off x="1095197" y="5868308"/>
            <a:ext cx="4918508" cy="763604"/>
            <a:chOff x="1581074" y="794958"/>
            <a:chExt cx="8834000" cy="594982"/>
          </a:xfrm>
        </p:grpSpPr>
        <p:sp>
          <p:nvSpPr>
            <p:cNvPr id="247" name="Google Shape;247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радость –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переживание, которое возникает у человека, когда он достигает своей цели и помогает достичь её другим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9" name="Google Shape;249;p5"/>
          <p:cNvGrpSpPr/>
          <p:nvPr/>
        </p:nvGrpSpPr>
        <p:grpSpPr>
          <a:xfrm>
            <a:off x="6176777" y="4984052"/>
            <a:ext cx="4918508" cy="763604"/>
            <a:chOff x="1581074" y="794958"/>
            <a:chExt cx="8834000" cy="594982"/>
          </a:xfrm>
        </p:grpSpPr>
        <p:sp>
          <p:nvSpPr>
            <p:cNvPr id="250" name="Google Shape;250;p5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5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страдание, горе, страх, гнев, отвращение, презрение, стыд, вина, зависть, ненависть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258" name="Google Shape;258;p6"/>
          <p:cNvGrpSpPr/>
          <p:nvPr/>
        </p:nvGrpSpPr>
        <p:grpSpPr>
          <a:xfrm>
            <a:off x="2069418" y="1438433"/>
            <a:ext cx="8051644" cy="5131669"/>
            <a:chOff x="964518" y="1519"/>
            <a:chExt cx="8051644" cy="5131669"/>
          </a:xfrm>
        </p:grpSpPr>
        <p:sp>
          <p:nvSpPr>
            <p:cNvPr id="259" name="Google Shape;259;p6"/>
            <p:cNvSpPr/>
            <p:nvPr/>
          </p:nvSpPr>
          <p:spPr>
            <a:xfrm>
              <a:off x="964518" y="1519"/>
              <a:ext cx="5788227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6"/>
            <p:cNvSpPr txBox="1"/>
            <p:nvPr/>
          </p:nvSpPr>
          <p:spPr>
            <a:xfrm>
              <a:off x="979934" y="16935"/>
              <a:ext cx="5757395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Проявление (выражение) эмоций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1543341" y="527844"/>
              <a:ext cx="578822" cy="3947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6"/>
            <p:cNvSpPr/>
            <p:nvPr/>
          </p:nvSpPr>
          <p:spPr>
            <a:xfrm>
              <a:off x="2122164" y="659425"/>
              <a:ext cx="6892744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6"/>
            <p:cNvSpPr txBox="1"/>
            <p:nvPr/>
          </p:nvSpPr>
          <p:spPr>
            <a:xfrm>
              <a:off x="2137580" y="674841"/>
              <a:ext cx="6861912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физиологические проявления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1543341" y="527844"/>
              <a:ext cx="578822" cy="10526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6"/>
            <p:cNvSpPr/>
            <p:nvPr/>
          </p:nvSpPr>
          <p:spPr>
            <a:xfrm>
              <a:off x="2122164" y="1317332"/>
              <a:ext cx="6892744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6"/>
            <p:cNvSpPr txBox="1"/>
            <p:nvPr/>
          </p:nvSpPr>
          <p:spPr>
            <a:xfrm>
              <a:off x="2137580" y="1332748"/>
              <a:ext cx="6861912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мимика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1543341" y="527844"/>
              <a:ext cx="578822" cy="17105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6"/>
            <p:cNvSpPr/>
            <p:nvPr/>
          </p:nvSpPr>
          <p:spPr>
            <a:xfrm>
              <a:off x="2122164" y="1975238"/>
              <a:ext cx="6892744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6"/>
            <p:cNvSpPr txBox="1"/>
            <p:nvPr/>
          </p:nvSpPr>
          <p:spPr>
            <a:xfrm>
              <a:off x="2137580" y="1990654"/>
              <a:ext cx="6861912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жесты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1543341" y="527844"/>
              <a:ext cx="578822" cy="23684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6"/>
            <p:cNvSpPr/>
            <p:nvPr/>
          </p:nvSpPr>
          <p:spPr>
            <a:xfrm>
              <a:off x="2122164" y="2633144"/>
              <a:ext cx="6892744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6"/>
            <p:cNvSpPr txBox="1"/>
            <p:nvPr/>
          </p:nvSpPr>
          <p:spPr>
            <a:xfrm>
              <a:off x="2137580" y="2648560"/>
              <a:ext cx="6861912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1543341" y="527844"/>
              <a:ext cx="578822" cy="30263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6"/>
            <p:cNvSpPr/>
            <p:nvPr/>
          </p:nvSpPr>
          <p:spPr>
            <a:xfrm>
              <a:off x="2122164" y="3291050"/>
              <a:ext cx="6892744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6"/>
            <p:cNvSpPr txBox="1"/>
            <p:nvPr/>
          </p:nvSpPr>
          <p:spPr>
            <a:xfrm>
              <a:off x="2137580" y="3306466"/>
              <a:ext cx="6861912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интонация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1543341" y="527844"/>
              <a:ext cx="578822" cy="36842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7" name="Google Shape;277;p6"/>
            <p:cNvSpPr/>
            <p:nvPr/>
          </p:nvSpPr>
          <p:spPr>
            <a:xfrm>
              <a:off x="2122164" y="3948957"/>
              <a:ext cx="6892744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6"/>
            <p:cNvSpPr txBox="1"/>
            <p:nvPr/>
          </p:nvSpPr>
          <p:spPr>
            <a:xfrm>
              <a:off x="2137580" y="3964373"/>
              <a:ext cx="6861912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повышение или понижение голоса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1543341" y="527844"/>
              <a:ext cx="578822" cy="43421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6"/>
            <p:cNvSpPr/>
            <p:nvPr/>
          </p:nvSpPr>
          <p:spPr>
            <a:xfrm>
              <a:off x="2122164" y="4606863"/>
              <a:ext cx="6893998" cy="5263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6"/>
            <p:cNvSpPr txBox="1"/>
            <p:nvPr/>
          </p:nvSpPr>
          <p:spPr>
            <a:xfrm>
              <a:off x="2137580" y="4622279"/>
              <a:ext cx="6863166" cy="495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смысловые речевые ударения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288" name="Google Shape;288;p7"/>
          <p:cNvGrpSpPr/>
          <p:nvPr/>
        </p:nvGrpSpPr>
        <p:grpSpPr>
          <a:xfrm>
            <a:off x="1110062" y="1517296"/>
            <a:ext cx="9970356" cy="5004085"/>
            <a:chOff x="5162" y="110528"/>
            <a:chExt cx="9970356" cy="5004085"/>
          </a:xfrm>
        </p:grpSpPr>
        <p:sp>
          <p:nvSpPr>
            <p:cNvPr id="289" name="Google Shape;289;p7"/>
            <p:cNvSpPr/>
            <p:nvPr/>
          </p:nvSpPr>
          <p:spPr>
            <a:xfrm>
              <a:off x="8853086" y="2716172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7"/>
            <p:cNvSpPr/>
            <p:nvPr/>
          </p:nvSpPr>
          <p:spPr>
            <a:xfrm>
              <a:off x="4990341" y="1187241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7"/>
            <p:cNvSpPr/>
            <p:nvPr/>
          </p:nvSpPr>
          <p:spPr>
            <a:xfrm>
              <a:off x="6247442" y="2716172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7"/>
            <p:cNvSpPr/>
            <p:nvPr/>
          </p:nvSpPr>
          <p:spPr>
            <a:xfrm>
              <a:off x="4990341" y="1187241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7"/>
            <p:cNvSpPr/>
            <p:nvPr/>
          </p:nvSpPr>
          <p:spPr>
            <a:xfrm>
              <a:off x="3641799" y="2716172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7"/>
            <p:cNvSpPr/>
            <p:nvPr/>
          </p:nvSpPr>
          <p:spPr>
            <a:xfrm>
              <a:off x="3687519" y="1187241"/>
              <a:ext cx="1302821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7"/>
            <p:cNvSpPr/>
            <p:nvPr/>
          </p:nvSpPr>
          <p:spPr>
            <a:xfrm>
              <a:off x="1036155" y="2716172"/>
              <a:ext cx="91440" cy="4522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7"/>
            <p:cNvSpPr/>
            <p:nvPr/>
          </p:nvSpPr>
          <p:spPr>
            <a:xfrm>
              <a:off x="1081875" y="1187241"/>
              <a:ext cx="3908465" cy="4522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7"/>
            <p:cNvSpPr/>
            <p:nvPr/>
          </p:nvSpPr>
          <p:spPr>
            <a:xfrm>
              <a:off x="2062157" y="110528"/>
              <a:ext cx="5856367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7"/>
            <p:cNvSpPr txBox="1"/>
            <p:nvPr/>
          </p:nvSpPr>
          <p:spPr>
            <a:xfrm>
              <a:off x="2062157" y="110528"/>
              <a:ext cx="5856367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Физиологические проявления эмоций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7"/>
            <p:cNvSpPr/>
            <p:nvPr/>
          </p:nvSpPr>
          <p:spPr>
            <a:xfrm>
              <a:off x="5162" y="1639460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7"/>
            <p:cNvSpPr txBox="1"/>
            <p:nvPr/>
          </p:nvSpPr>
          <p:spPr>
            <a:xfrm>
              <a:off x="5162" y="1639460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гнев, страх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5162" y="3168391"/>
              <a:ext cx="2153424" cy="19462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7"/>
            <p:cNvSpPr txBox="1"/>
            <p:nvPr/>
          </p:nvSpPr>
          <p:spPr>
            <a:xfrm>
              <a:off x="5162" y="3168391"/>
              <a:ext cx="2153424" cy="19462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 бледнеет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7"/>
            <p:cNvSpPr/>
            <p:nvPr/>
          </p:nvSpPr>
          <p:spPr>
            <a:xfrm>
              <a:off x="2610806" y="1639460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7"/>
            <p:cNvSpPr txBox="1"/>
            <p:nvPr/>
          </p:nvSpPr>
          <p:spPr>
            <a:xfrm>
              <a:off x="2610806" y="1639460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стыд, смущение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2610806" y="3168391"/>
              <a:ext cx="2153424" cy="19462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7"/>
            <p:cNvSpPr txBox="1"/>
            <p:nvPr/>
          </p:nvSpPr>
          <p:spPr>
            <a:xfrm>
              <a:off x="2610806" y="3168391"/>
              <a:ext cx="2153424" cy="19462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человек краснеет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5216450" y="1639460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7"/>
            <p:cNvSpPr txBox="1"/>
            <p:nvPr/>
          </p:nvSpPr>
          <p:spPr>
            <a:xfrm>
              <a:off x="5216450" y="1639460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5216450" y="3168391"/>
              <a:ext cx="2153424" cy="19462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7"/>
            <p:cNvSpPr txBox="1"/>
            <p:nvPr/>
          </p:nvSpPr>
          <p:spPr>
            <a:xfrm>
              <a:off x="5216450" y="3168391"/>
              <a:ext cx="2153424" cy="19462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усиливается потоотделение, сердце начинает усиленно биться или «замирает»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7822094" y="1639460"/>
              <a:ext cx="2153424" cy="107671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7"/>
            <p:cNvSpPr txBox="1"/>
            <p:nvPr/>
          </p:nvSpPr>
          <p:spPr>
            <a:xfrm>
              <a:off x="7822094" y="1639460"/>
              <a:ext cx="2153424" cy="1076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гнев, радость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7822094" y="3168391"/>
              <a:ext cx="2153424" cy="19462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7"/>
            <p:cNvSpPr txBox="1"/>
            <p:nvPr/>
          </p:nvSpPr>
          <p:spPr>
            <a:xfrm>
              <a:off x="7822094" y="3168391"/>
              <a:ext cx="2153424" cy="19462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учащается дыхание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pic>
        <p:nvPicPr>
          <p:cNvPr id="321" name="Google Shape;32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1375719"/>
            <a:ext cx="3017385" cy="529718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322" name="Google Shape;322;p8"/>
          <p:cNvGrpSpPr/>
          <p:nvPr/>
        </p:nvGrpSpPr>
        <p:grpSpPr>
          <a:xfrm>
            <a:off x="4235567" y="1504033"/>
            <a:ext cx="6850015" cy="2412359"/>
            <a:chOff x="1581074" y="794958"/>
            <a:chExt cx="8834000" cy="594982"/>
          </a:xfrm>
        </p:grpSpPr>
        <p:sp>
          <p:nvSpPr>
            <p:cNvPr id="323" name="Google Shape;323;p8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Американский психолог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Роберт Плутчик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(1927-2006 гг.) раз- работал теорию эмоций. Визуальным её отражением является «колесо эмоций», состоящее из трёх концентрических кругов: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-"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аффекты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(мощная кратковременная реакция);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-"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базовые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эмоции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;</a:t>
              </a:r>
              <a:endParaRPr/>
            </a:p>
            <a:p>
              <a:pPr indent="-2857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-"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настроения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(эмоциональные состояния, которые продол- жаются и тогда, когда объект уже не находится в зоне внима- ния)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5" name="Google Shape;325;p8"/>
          <p:cNvGrpSpPr/>
          <p:nvPr/>
        </p:nvGrpSpPr>
        <p:grpSpPr>
          <a:xfrm>
            <a:off x="4122285" y="6416145"/>
            <a:ext cx="1760759" cy="256760"/>
            <a:chOff x="1581074" y="794958"/>
            <a:chExt cx="8834000" cy="594982"/>
          </a:xfrm>
        </p:grpSpPr>
        <p:sp>
          <p:nvSpPr>
            <p:cNvPr id="326" name="Google Shape;326;p8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8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Роберт Плутчик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Эмоции и эмоциональные состояния</a:t>
            </a:r>
            <a:endParaRPr/>
          </a:p>
        </p:txBody>
      </p:sp>
      <p:grpSp>
        <p:nvGrpSpPr>
          <p:cNvPr id="334" name="Google Shape;334;p9"/>
          <p:cNvGrpSpPr/>
          <p:nvPr/>
        </p:nvGrpSpPr>
        <p:grpSpPr>
          <a:xfrm>
            <a:off x="1846053" y="3834464"/>
            <a:ext cx="2950063" cy="496392"/>
            <a:chOff x="1581074" y="794958"/>
            <a:chExt cx="8834000" cy="594982"/>
          </a:xfrm>
        </p:grpSpPr>
        <p:sp>
          <p:nvSpPr>
            <p:cNvPr id="335" name="Google Shape;335;p9"/>
            <p:cNvSpPr/>
            <p:nvPr/>
          </p:nvSpPr>
          <p:spPr>
            <a:xfrm>
              <a:off x="1581074" y="794958"/>
              <a:ext cx="8834000" cy="594982"/>
            </a:xfrm>
            <a:prstGeom prst="roundRect">
              <a:avLst>
                <a:gd fmla="val 10000" name="adj"/>
              </a:avLst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1598500" y="812384"/>
              <a:ext cx="8799148" cy="56013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«Колесо эмоций» Р.Плутчика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37" name="Google Shape;33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6850" y="1219550"/>
            <a:ext cx="5809800" cy="5838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25.09.2023</vt:lpwstr>
  </property>
</Properties>
</file>