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hrvLOIfSvD9VM/b6Qby/obNcmo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6" name="Google Shape;246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4" name="Google Shape;274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7" name="Google Shape;297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5" name="Google Shape;305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2" name="Google Shape;322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4" name="Google Shape;354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5" name="Google Shape;365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6" name="Google Shape;386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5" name="Google Shape;395;p5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6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56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9pPr>
          </a:lstStyle>
          <a:p/>
        </p:txBody>
      </p:sp>
      <p:sp>
        <p:nvSpPr>
          <p:cNvPr id="41" name="Google Shape;41;p5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347472" y="2592151"/>
            <a:ext cx="6491479" cy="148022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3600">
                <a:latin typeface="Cambria"/>
                <a:ea typeface="Cambria"/>
                <a:cs typeface="Cambria"/>
                <a:sym typeface="Cambria"/>
              </a:rPr>
              <a:t>Геополитическое положение и национальные интересы Республики Беларусь</a:t>
            </a:r>
            <a:endParaRPr b="1"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375181" y="414553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81566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56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geographyofrussia.com/wp-content/uploads/2009/07/000331_353442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40412" r="6381" t="0"/>
          <a:stretch/>
        </p:blipFill>
        <p:spPr>
          <a:xfrm>
            <a:off x="6961632" y="1306227"/>
            <a:ext cx="5230368" cy="4213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9" name="Google Shape;249;p46"/>
          <p:cNvGrpSpPr/>
          <p:nvPr/>
        </p:nvGrpSpPr>
        <p:grpSpPr>
          <a:xfrm>
            <a:off x="1860425" y="1678146"/>
            <a:ext cx="8773064" cy="657565"/>
            <a:chOff x="67" y="2742038"/>
            <a:chExt cx="4010278" cy="2634131"/>
          </a:xfrm>
        </p:grpSpPr>
        <p:sp>
          <p:nvSpPr>
            <p:cNvPr id="250" name="Google Shape;250;p4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4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безопасность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состояние защищённости национальных интересов государства от внутренних и внешних угроз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2" name="Google Shape;252;p46"/>
          <p:cNvGrpSpPr/>
          <p:nvPr/>
        </p:nvGrpSpPr>
        <p:grpSpPr>
          <a:xfrm>
            <a:off x="1960204" y="2710960"/>
            <a:ext cx="8573504" cy="3260789"/>
            <a:chOff x="575" y="150960"/>
            <a:chExt cx="8573504" cy="3260789"/>
          </a:xfrm>
        </p:grpSpPr>
        <p:sp>
          <p:nvSpPr>
            <p:cNvPr id="253" name="Google Shape;253;p46"/>
            <p:cNvSpPr/>
            <p:nvPr/>
          </p:nvSpPr>
          <p:spPr>
            <a:xfrm>
              <a:off x="4287328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46"/>
            <p:cNvSpPr/>
            <p:nvPr/>
          </p:nvSpPr>
          <p:spPr>
            <a:xfrm>
              <a:off x="4241608" y="869567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46"/>
            <p:cNvSpPr/>
            <p:nvPr/>
          </p:nvSpPr>
          <p:spPr>
            <a:xfrm>
              <a:off x="1254012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46"/>
            <p:cNvSpPr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46"/>
            <p:cNvSpPr txBox="1"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системы обеспечения национальной безопасности Республики Беларусь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46"/>
            <p:cNvSpPr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6"/>
            <p:cNvSpPr txBox="1"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государственные органы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46"/>
            <p:cNvSpPr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46"/>
            <p:cNvSpPr txBox="1"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объединения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46"/>
            <p:cNvSpPr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6"/>
            <p:cNvSpPr txBox="1"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отдельные граждане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9" name="Google Shape;269;p47"/>
          <p:cNvSpPr txBox="1"/>
          <p:nvPr/>
        </p:nvSpPr>
        <p:spPr>
          <a:xfrm>
            <a:off x="5536632" y="6218107"/>
            <a:ext cx="30228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Совета Безопасности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0" name="Google Shape;270;p47"/>
          <p:cNvSpPr txBox="1"/>
          <p:nvPr/>
        </p:nvSpPr>
        <p:spPr>
          <a:xfrm>
            <a:off x="1123835" y="1470137"/>
            <a:ext cx="5861427" cy="201778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Руководство системой обеспечения национальной безопасности осуществляет Президент Республики Беларусь. Он формирует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Совет Безопасности Рес- публики Беларусь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, целью которого является подго- товка решений Президента Республики Беларусь в сфере национальной безопасности Республики Бела- русь.</a:t>
            </a:r>
            <a:endParaRPr b="0" i="0" sz="16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71" name="Google Shape;27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8295" y="1325550"/>
            <a:ext cx="4248230" cy="5532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7" name="Google Shape;277;p48"/>
          <p:cNvGrpSpPr/>
          <p:nvPr/>
        </p:nvGrpSpPr>
        <p:grpSpPr>
          <a:xfrm>
            <a:off x="1533086" y="1778641"/>
            <a:ext cx="8844504" cy="4468485"/>
            <a:chOff x="3098" y="508956"/>
            <a:chExt cx="8844504" cy="4468485"/>
          </a:xfrm>
        </p:grpSpPr>
        <p:sp>
          <p:nvSpPr>
            <p:cNvPr id="278" name="Google Shape;278;p48"/>
            <p:cNvSpPr/>
            <p:nvPr/>
          </p:nvSpPr>
          <p:spPr>
            <a:xfrm>
              <a:off x="3098" y="508956"/>
              <a:ext cx="4789762" cy="5777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48"/>
            <p:cNvSpPr txBox="1"/>
            <p:nvPr/>
          </p:nvSpPr>
          <p:spPr>
            <a:xfrm>
              <a:off x="3098" y="508956"/>
              <a:ext cx="4789762" cy="5777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задачи и функции Совета Безопасности Республики Беларусь</a:t>
              </a:r>
              <a:endParaRPr b="1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48"/>
            <p:cNvSpPr/>
            <p:nvPr/>
          </p:nvSpPr>
          <p:spPr>
            <a:xfrm>
              <a:off x="482075" y="1086750"/>
              <a:ext cx="478976" cy="4109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48"/>
            <p:cNvSpPr/>
            <p:nvPr/>
          </p:nvSpPr>
          <p:spPr>
            <a:xfrm>
              <a:off x="961051" y="1186553"/>
              <a:ext cx="7884769" cy="62239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48"/>
            <p:cNvSpPr txBox="1"/>
            <p:nvPr/>
          </p:nvSpPr>
          <p:spPr>
            <a:xfrm>
              <a:off x="961051" y="1186553"/>
              <a:ext cx="7884769" cy="622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прогнозирование, выявление, ана­лиз и оценка рисков, вызовов, угроз на- циональной безопасности, выработка мер по их предотвращению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48"/>
            <p:cNvSpPr/>
            <p:nvPr/>
          </p:nvSpPr>
          <p:spPr>
            <a:xfrm>
              <a:off x="482075" y="1086750"/>
              <a:ext cx="478976" cy="12356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48"/>
            <p:cNvSpPr/>
            <p:nvPr/>
          </p:nvSpPr>
          <p:spPr>
            <a:xfrm>
              <a:off x="961051" y="1908749"/>
              <a:ext cx="7884769" cy="82726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8"/>
            <p:cNvSpPr txBox="1"/>
            <p:nvPr/>
          </p:nvSpPr>
          <p:spPr>
            <a:xfrm>
              <a:off x="961051" y="1908749"/>
              <a:ext cx="7884769" cy="8272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государственных органов, ответственных за обеспечение на- циональной безопасности в политической, экономической, социальной, военной, информационной сферах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48"/>
            <p:cNvSpPr/>
            <p:nvPr/>
          </p:nvSpPr>
          <p:spPr>
            <a:xfrm>
              <a:off x="482075" y="1086750"/>
              <a:ext cx="478976" cy="21543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48"/>
            <p:cNvSpPr/>
            <p:nvPr/>
          </p:nvSpPr>
          <p:spPr>
            <a:xfrm>
              <a:off x="961051" y="2835820"/>
              <a:ext cx="7884769" cy="810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48"/>
            <p:cNvSpPr txBox="1"/>
            <p:nvPr/>
          </p:nvSpPr>
          <p:spPr>
            <a:xfrm>
              <a:off x="961051" y="2835820"/>
              <a:ext cx="7884769" cy="8105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разработка основных направлений государственной политики и коор- динация деятельности государственных органов в сфере обеспечения на- циональной безопасности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48"/>
            <p:cNvSpPr/>
            <p:nvPr/>
          </p:nvSpPr>
          <p:spPr>
            <a:xfrm>
              <a:off x="482075" y="1086750"/>
              <a:ext cx="478976" cy="29465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48"/>
            <p:cNvSpPr/>
            <p:nvPr/>
          </p:nvSpPr>
          <p:spPr>
            <a:xfrm>
              <a:off x="961051" y="3746140"/>
              <a:ext cx="7884769" cy="57437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48"/>
            <p:cNvSpPr txBox="1"/>
            <p:nvPr/>
          </p:nvSpPr>
          <p:spPr>
            <a:xfrm>
              <a:off x="961051" y="3746140"/>
              <a:ext cx="7884769" cy="5743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внесение предложений Президенту Республики Беларусь по вопросам внутренней и внешней политики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48"/>
            <p:cNvSpPr/>
            <p:nvPr/>
          </p:nvSpPr>
          <p:spPr>
            <a:xfrm>
              <a:off x="482075" y="1086750"/>
              <a:ext cx="478976" cy="36121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48"/>
            <p:cNvSpPr/>
            <p:nvPr/>
          </p:nvSpPr>
          <p:spPr>
            <a:xfrm>
              <a:off x="961051" y="4420319"/>
              <a:ext cx="7886551" cy="55712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48"/>
            <p:cNvSpPr txBox="1"/>
            <p:nvPr/>
          </p:nvSpPr>
          <p:spPr>
            <a:xfrm>
              <a:off x="961051" y="4420319"/>
              <a:ext cx="7886551" cy="5571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рассмотрение проектов правовых актов в сфере обеспечения националь- ной безопасности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ÑÑÑÐ°Ð²ÐºÐ° Â«ÐÐ°ÑÐ¸Ð¾Ð½Ð°Ð»ÑÐ½Ð°Ñ Ð±ÐµÐ·Ð¾Ð¿Ð°ÑÐ½Ð¾ÑÑÑ Ð¸ ÑÑÐ²ÐµÑÐµÐ½Ð¸ÑÐµÑ ÐÐµÐ»Ð°ÑÑÑÐ¸Â» - Ð¦ÐÐ ÐÐÐ  ÐÐµÐ»Ð°ÑÑÑÐ¸ | ÐÐ¾Ð²Ð¾ÑÑÐ¸" id="300" name="Google Shape;300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76210" y="1456618"/>
            <a:ext cx="3708717" cy="525526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1" name="Google Shape;301;p49"/>
          <p:cNvSpPr txBox="1"/>
          <p:nvPr/>
        </p:nvSpPr>
        <p:spPr>
          <a:xfrm>
            <a:off x="3321883" y="6185203"/>
            <a:ext cx="4047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Концепция национальной безопасности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1127838" y="1437764"/>
            <a:ext cx="6074240" cy="1456265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9 ноября 2010 г. 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Президент Республики Беларусь ут- вердил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Концепцию национальной безопасности Рес- публики Беларусь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, в которой были определены основ- ные потенциальные либо реально существующие угро- зы национальной безопасности Республики Беларусь.</a:t>
            </a:r>
            <a:endParaRPr b="0" i="0" sz="16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8" name="Google Shape;308;p50"/>
          <p:cNvGrpSpPr/>
          <p:nvPr/>
        </p:nvGrpSpPr>
        <p:grpSpPr>
          <a:xfrm>
            <a:off x="1752815" y="2522958"/>
            <a:ext cx="8573504" cy="3260789"/>
            <a:chOff x="575" y="150960"/>
            <a:chExt cx="8573504" cy="3260789"/>
          </a:xfrm>
        </p:grpSpPr>
        <p:sp>
          <p:nvSpPr>
            <p:cNvPr id="309" name="Google Shape;309;p50"/>
            <p:cNvSpPr/>
            <p:nvPr/>
          </p:nvSpPr>
          <p:spPr>
            <a:xfrm>
              <a:off x="4287328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50"/>
            <p:cNvSpPr/>
            <p:nvPr/>
          </p:nvSpPr>
          <p:spPr>
            <a:xfrm>
              <a:off x="4241608" y="869567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50"/>
            <p:cNvSpPr/>
            <p:nvPr/>
          </p:nvSpPr>
          <p:spPr>
            <a:xfrm>
              <a:off x="1254012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50"/>
            <p:cNvSpPr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50"/>
            <p:cNvSpPr txBox="1"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угрозы национальной безопасности Республики Беларусь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50"/>
            <p:cNvSpPr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50"/>
            <p:cNvSpPr txBox="1"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посягательства на не- зависимость, террито- риальную целостность, суверенитет и консти- туционный строй Рес- публики Беларусь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50"/>
            <p:cNvSpPr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50"/>
            <p:cNvSpPr txBox="1"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вмешательство извне во внутриполитичес- кие процессы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50"/>
            <p:cNvSpPr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50"/>
            <p:cNvSpPr txBox="1"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попытки разрушения национальных духов- но-нравственных тра- диций и необъективно- го пересмотра истории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5" name="Google Shape;325;p51"/>
          <p:cNvGrpSpPr/>
          <p:nvPr/>
        </p:nvGrpSpPr>
        <p:grpSpPr>
          <a:xfrm>
            <a:off x="1844936" y="1416669"/>
            <a:ext cx="8465903" cy="5346191"/>
            <a:chOff x="192399" y="2648"/>
            <a:chExt cx="8465903" cy="5346191"/>
          </a:xfrm>
        </p:grpSpPr>
        <p:sp>
          <p:nvSpPr>
            <p:cNvPr id="326" name="Google Shape;326;p51"/>
            <p:cNvSpPr/>
            <p:nvPr/>
          </p:nvSpPr>
          <p:spPr>
            <a:xfrm>
              <a:off x="192399" y="2648"/>
              <a:ext cx="3856985" cy="5301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51"/>
            <p:cNvSpPr txBox="1"/>
            <p:nvPr/>
          </p:nvSpPr>
          <p:spPr>
            <a:xfrm>
              <a:off x="192399" y="2648"/>
              <a:ext cx="3856985" cy="53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показатели национальной безопасности</a:t>
              </a:r>
              <a:endParaRPr b="1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51"/>
            <p:cNvSpPr/>
            <p:nvPr/>
          </p:nvSpPr>
          <p:spPr>
            <a:xfrm>
              <a:off x="578097" y="532748"/>
              <a:ext cx="385698" cy="3467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51"/>
            <p:cNvSpPr/>
            <p:nvPr/>
          </p:nvSpPr>
          <p:spPr>
            <a:xfrm>
              <a:off x="963796" y="624313"/>
              <a:ext cx="7694500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51"/>
            <p:cNvSpPr txBox="1"/>
            <p:nvPr/>
          </p:nvSpPr>
          <p:spPr>
            <a:xfrm>
              <a:off x="963796" y="624313"/>
              <a:ext cx="7694500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доля инвестиций в основной капитал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51"/>
            <p:cNvSpPr/>
            <p:nvPr/>
          </p:nvSpPr>
          <p:spPr>
            <a:xfrm>
              <a:off x="578097" y="532748"/>
              <a:ext cx="385698" cy="9487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51"/>
            <p:cNvSpPr/>
            <p:nvPr/>
          </p:nvSpPr>
          <p:spPr>
            <a:xfrm>
              <a:off x="963796" y="1226324"/>
              <a:ext cx="7694500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51"/>
            <p:cNvSpPr txBox="1"/>
            <p:nvPr/>
          </p:nvSpPr>
          <p:spPr>
            <a:xfrm>
              <a:off x="963796" y="1226324"/>
              <a:ext cx="7694500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инновационной активности промышленных предприятий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51"/>
            <p:cNvSpPr/>
            <p:nvPr/>
          </p:nvSpPr>
          <p:spPr>
            <a:xfrm>
              <a:off x="578097" y="532748"/>
              <a:ext cx="385698" cy="15508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51"/>
            <p:cNvSpPr/>
            <p:nvPr/>
          </p:nvSpPr>
          <p:spPr>
            <a:xfrm>
              <a:off x="963796" y="1828336"/>
              <a:ext cx="7694500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51"/>
            <p:cNvSpPr txBox="1"/>
            <p:nvPr/>
          </p:nvSpPr>
          <p:spPr>
            <a:xfrm>
              <a:off x="963796" y="1828336"/>
              <a:ext cx="7694500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внутренние затраты на научные исследования и разработки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51"/>
            <p:cNvSpPr/>
            <p:nvPr/>
          </p:nvSpPr>
          <p:spPr>
            <a:xfrm>
              <a:off x="578097" y="532748"/>
              <a:ext cx="385698" cy="21528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51"/>
            <p:cNvSpPr/>
            <p:nvPr/>
          </p:nvSpPr>
          <p:spPr>
            <a:xfrm>
              <a:off x="963796" y="2430347"/>
              <a:ext cx="7694500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51"/>
            <p:cNvSpPr txBox="1"/>
            <p:nvPr/>
          </p:nvSpPr>
          <p:spPr>
            <a:xfrm>
              <a:off x="963796" y="2430347"/>
              <a:ext cx="7694500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Индекс человеческого развития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51"/>
            <p:cNvSpPr/>
            <p:nvPr/>
          </p:nvSpPr>
          <p:spPr>
            <a:xfrm>
              <a:off x="578097" y="532748"/>
              <a:ext cx="385698" cy="2754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51"/>
            <p:cNvSpPr/>
            <p:nvPr/>
          </p:nvSpPr>
          <p:spPr>
            <a:xfrm>
              <a:off x="963796" y="3032359"/>
              <a:ext cx="7694500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51"/>
            <p:cNvSpPr txBox="1"/>
            <p:nvPr/>
          </p:nvSpPr>
          <p:spPr>
            <a:xfrm>
              <a:off x="963796" y="3032359"/>
              <a:ext cx="7694500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суммарный коэффициент рождаемости (среднее число рождений у од- ной женщины за всю её жизнь)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51"/>
            <p:cNvSpPr/>
            <p:nvPr/>
          </p:nvSpPr>
          <p:spPr>
            <a:xfrm>
              <a:off x="578097" y="532748"/>
              <a:ext cx="385698" cy="33568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51"/>
            <p:cNvSpPr/>
            <p:nvPr/>
          </p:nvSpPr>
          <p:spPr>
            <a:xfrm>
              <a:off x="963796" y="3634370"/>
              <a:ext cx="7694506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51"/>
            <p:cNvSpPr txBox="1"/>
            <p:nvPr/>
          </p:nvSpPr>
          <p:spPr>
            <a:xfrm>
              <a:off x="963796" y="3634370"/>
              <a:ext cx="7694506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обеспеченности ресурсами здравоохранения, образования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51"/>
            <p:cNvSpPr/>
            <p:nvPr/>
          </p:nvSpPr>
          <p:spPr>
            <a:xfrm>
              <a:off x="578097" y="532748"/>
              <a:ext cx="385698" cy="39588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51"/>
            <p:cNvSpPr/>
            <p:nvPr/>
          </p:nvSpPr>
          <p:spPr>
            <a:xfrm>
              <a:off x="963796" y="4236382"/>
              <a:ext cx="7694506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51"/>
            <p:cNvSpPr txBox="1"/>
            <p:nvPr/>
          </p:nvSpPr>
          <p:spPr>
            <a:xfrm>
              <a:off x="963796" y="4236382"/>
              <a:ext cx="7694506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развития информационных технологий и телекоммуникаций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51"/>
            <p:cNvSpPr/>
            <p:nvPr/>
          </p:nvSpPr>
          <p:spPr>
            <a:xfrm>
              <a:off x="578097" y="532748"/>
              <a:ext cx="385698" cy="45608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51"/>
            <p:cNvSpPr/>
            <p:nvPr/>
          </p:nvSpPr>
          <p:spPr>
            <a:xfrm>
              <a:off x="963796" y="4838393"/>
              <a:ext cx="7694506" cy="5104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51"/>
            <p:cNvSpPr txBox="1"/>
            <p:nvPr/>
          </p:nvSpPr>
          <p:spPr>
            <a:xfrm>
              <a:off x="963796" y="4838393"/>
              <a:ext cx="7694506" cy="510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обеспеченность военными кадрами и оснащённость Вооружённых Сил современным вооружением, военной и специальной техникой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7" name="Google Shape;357;p52"/>
          <p:cNvGrpSpPr/>
          <p:nvPr/>
        </p:nvGrpSpPr>
        <p:grpSpPr>
          <a:xfrm>
            <a:off x="1125134" y="1435629"/>
            <a:ext cx="9941933" cy="647695"/>
            <a:chOff x="67" y="2742038"/>
            <a:chExt cx="4010278" cy="2634131"/>
          </a:xfrm>
        </p:grpSpPr>
        <p:sp>
          <p:nvSpPr>
            <p:cNvPr id="358" name="Google Shape;358;p5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5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Информационная безопасность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состояние защищённости интересов личности, общест- ва и государства от внешних и внутренних угроз в информационной сфере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60" name="Google Shape;360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65454" y="2206582"/>
            <a:ext cx="3173388" cy="447702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61" name="Google Shape;361;p52"/>
          <p:cNvSpPr txBox="1"/>
          <p:nvPr/>
        </p:nvSpPr>
        <p:spPr>
          <a:xfrm>
            <a:off x="3786342" y="6140659"/>
            <a:ext cx="4047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Концепция информационной безопасности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2" name="Google Shape;362;p52"/>
          <p:cNvSpPr txBox="1"/>
          <p:nvPr/>
        </p:nvSpPr>
        <p:spPr>
          <a:xfrm>
            <a:off x="1125134" y="2216010"/>
            <a:ext cx="6614271" cy="225229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В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2019 г. 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была утверждена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Концепция информационной безопасности Республики Беларусь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. В ней впервые было введено понятие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информационного суверенитета 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(неотъ- емлемое право Республики Беларусь самостоятельно опреде- лять правила владения, пользования и распоряжения нацио- нальными информационными ресурсами, осуществлять не- зависимую внешнюю и внутреннюю государственную ин- формационную политику).</a:t>
            </a:r>
            <a:endParaRPr b="1" i="0" sz="16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8" name="Google Shape;368;p53"/>
          <p:cNvGrpSpPr/>
          <p:nvPr/>
        </p:nvGrpSpPr>
        <p:grpSpPr>
          <a:xfrm>
            <a:off x="1837656" y="2948988"/>
            <a:ext cx="8573504" cy="3700733"/>
            <a:chOff x="575" y="396814"/>
            <a:chExt cx="8573504" cy="3700733"/>
          </a:xfrm>
        </p:grpSpPr>
        <p:sp>
          <p:nvSpPr>
            <p:cNvPr id="369" name="Google Shape;369;p53"/>
            <p:cNvSpPr/>
            <p:nvPr/>
          </p:nvSpPr>
          <p:spPr>
            <a:xfrm>
              <a:off x="4287328" y="1115421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53"/>
            <p:cNvSpPr/>
            <p:nvPr/>
          </p:nvSpPr>
          <p:spPr>
            <a:xfrm>
              <a:off x="4241608" y="1115421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53"/>
            <p:cNvSpPr/>
            <p:nvPr/>
          </p:nvSpPr>
          <p:spPr>
            <a:xfrm>
              <a:off x="1254012" y="1115421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53"/>
            <p:cNvSpPr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53"/>
            <p:cNvSpPr txBox="1"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информационного нейтралитета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53"/>
            <p:cNvSpPr/>
            <p:nvPr/>
          </p:nvSpPr>
          <p:spPr>
            <a:xfrm>
              <a:off x="575" y="1641865"/>
              <a:ext cx="2506872" cy="24556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53"/>
            <p:cNvSpPr txBox="1"/>
            <p:nvPr/>
          </p:nvSpPr>
          <p:spPr>
            <a:xfrm>
              <a:off x="575" y="1641865"/>
              <a:ext cx="2506872" cy="2455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миролюбивой внешней информационной политики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6" name="Google Shape;376;p53"/>
            <p:cNvSpPr/>
            <p:nvPr/>
          </p:nvSpPr>
          <p:spPr>
            <a:xfrm>
              <a:off x="3033891" y="1641865"/>
              <a:ext cx="2506872" cy="24556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53"/>
            <p:cNvSpPr txBox="1"/>
            <p:nvPr/>
          </p:nvSpPr>
          <p:spPr>
            <a:xfrm>
              <a:off x="3033891" y="1641865"/>
              <a:ext cx="2506872" cy="2455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уважение общепризнанных прав любого государства в информационной сфере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8" name="Google Shape;378;p53"/>
            <p:cNvSpPr/>
            <p:nvPr/>
          </p:nvSpPr>
          <p:spPr>
            <a:xfrm>
              <a:off x="6067207" y="1641865"/>
              <a:ext cx="2506872" cy="24556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53"/>
            <p:cNvSpPr txBox="1"/>
            <p:nvPr/>
          </p:nvSpPr>
          <p:spPr>
            <a:xfrm>
              <a:off x="6067207" y="1641865"/>
              <a:ext cx="2506872" cy="2455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исключение вмеша- тельства в информа- ционную сферу других государств, направлен- ного на дискредитацию их политических, эко- номических, социаль- ных и духовных стан- дартов и приоритетов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0" name="Google Shape;380;p53"/>
          <p:cNvGrpSpPr/>
          <p:nvPr/>
        </p:nvGrpSpPr>
        <p:grpSpPr>
          <a:xfrm>
            <a:off x="3070662" y="1489817"/>
            <a:ext cx="6107493" cy="718607"/>
            <a:chOff x="1233581" y="396814"/>
            <a:chExt cx="6107493" cy="718607"/>
          </a:xfrm>
        </p:grpSpPr>
        <p:sp>
          <p:nvSpPr>
            <p:cNvPr id="381" name="Google Shape;381;p53"/>
            <p:cNvSpPr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3"/>
            <p:cNvSpPr txBox="1"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Информационный суверенитет Республики Беларусь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83" name="Google Shape;383;p53"/>
          <p:cNvSpPr/>
          <p:nvPr/>
        </p:nvSpPr>
        <p:spPr>
          <a:xfrm>
            <a:off x="5839736" y="2302008"/>
            <a:ext cx="569344" cy="577969"/>
          </a:xfrm>
          <a:prstGeom prst="downArrow">
            <a:avLst>
              <a:gd fmla="val 50000" name="adj1"/>
              <a:gd fmla="val 64516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89" name="Google Shape;389;p54"/>
          <p:cNvSpPr txBox="1"/>
          <p:nvPr/>
        </p:nvSpPr>
        <p:spPr>
          <a:xfrm>
            <a:off x="1099905" y="1396855"/>
            <a:ext cx="6743195" cy="92213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В 2018 г. на базе Военной академии Республики Беларусь бы- ло создано новое подразделение Вооружённых Сил - 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рота ин- формационных технологий (IT-рота)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b="0" i="0" sz="16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 Ð¾ÑÐ° Ð¸Ð½ÑÐ¾ÑÐ¼Ð°ÑÐ¸Ð¾Ð½Ð½ÑÑ ÑÐµÑÐ½Ð¾Ð»Ð¾Ð³Ð¸Ð¹" id="390" name="Google Shape;390;p54"/>
          <p:cNvPicPr preferRelativeResize="0"/>
          <p:nvPr/>
        </p:nvPicPr>
        <p:blipFill rotWithShape="1">
          <a:blip r:embed="rId3">
            <a:alphaModFix/>
          </a:blip>
          <a:srcRect b="5237" l="802" r="0" t="0"/>
          <a:stretch/>
        </p:blipFill>
        <p:spPr>
          <a:xfrm>
            <a:off x="7967871" y="1388851"/>
            <a:ext cx="3143333" cy="53890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91" name="Google Shape;391;p54"/>
          <p:cNvSpPr txBox="1"/>
          <p:nvPr/>
        </p:nvSpPr>
        <p:spPr>
          <a:xfrm>
            <a:off x="3930508" y="6205815"/>
            <a:ext cx="4047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Рота информационных технологий. Инфографика БЕЛТА. 2019 г.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8" name="Google Shape;398;p55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§9.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99" name="Google Shape;399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Национальные интересы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159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Font typeface="Cambria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Национальная безопасность: риски, вызовы, угрозы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39" name="Google Shape;139;p39"/>
          <p:cNvGrpSpPr/>
          <p:nvPr/>
        </p:nvGrpSpPr>
        <p:grpSpPr>
          <a:xfrm>
            <a:off x="1112363" y="1383249"/>
            <a:ext cx="9945277" cy="1028500"/>
            <a:chOff x="67" y="2742038"/>
            <a:chExt cx="4010278" cy="2634131"/>
          </a:xfrm>
        </p:grpSpPr>
        <p:sp>
          <p:nvSpPr>
            <p:cNvPr id="140" name="Google Shape;140;p3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Геополитика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(от греч. gё – Земля, politike – политика) – это теория, утверждающая зависи- мость политики и государства от географических факторов (климат, природные ресурсы, тер- ритория, население и др.), или учение о географической обусловленности политических яв- лений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42" name="Google Shape;14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94692" y="2535810"/>
            <a:ext cx="3079576" cy="42185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3" name="Google Shape;143;p39"/>
          <p:cNvSpPr txBox="1"/>
          <p:nvPr/>
        </p:nvSpPr>
        <p:spPr>
          <a:xfrm>
            <a:off x="6162373" y="6410354"/>
            <a:ext cx="1796835" cy="353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Рудольф Челлен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39"/>
          <p:cNvSpPr txBox="1"/>
          <p:nvPr/>
        </p:nvSpPr>
        <p:spPr>
          <a:xfrm>
            <a:off x="1114409" y="2543547"/>
            <a:ext cx="6747546" cy="200017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Термин «геополитика» ввёл шведский политолог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Рудольф Челлен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(1864-1922 гг.) В работе «Великие державы» (1910 г.) он обосновывал, что малые страны из-за своего географичес- кого положения «обречены» на подчинение «великим держа- вам», которые в силу своей «географической судьбы» обязаны объединить их в большие географические и хозяйственные «комплексы».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0" name="Google Shape;150;p40"/>
          <p:cNvGrpSpPr/>
          <p:nvPr/>
        </p:nvGrpSpPr>
        <p:grpSpPr>
          <a:xfrm>
            <a:off x="1758569" y="1867854"/>
            <a:ext cx="8568023" cy="2791640"/>
            <a:chOff x="3316" y="566688"/>
            <a:chExt cx="8568023" cy="2791640"/>
          </a:xfrm>
        </p:grpSpPr>
        <p:sp>
          <p:nvSpPr>
            <p:cNvPr id="151" name="Google Shape;151;p40"/>
            <p:cNvSpPr/>
            <p:nvPr/>
          </p:nvSpPr>
          <p:spPr>
            <a:xfrm>
              <a:off x="4287328" y="1223613"/>
              <a:ext cx="2865718" cy="5956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0"/>
            <p:cNvSpPr/>
            <p:nvPr/>
          </p:nvSpPr>
          <p:spPr>
            <a:xfrm>
              <a:off x="4241608" y="1223613"/>
              <a:ext cx="91440" cy="5956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153" name="Google Shape;153;p40"/>
            <p:cNvSpPr/>
            <p:nvPr/>
          </p:nvSpPr>
          <p:spPr>
            <a:xfrm>
              <a:off x="1421609" y="1223613"/>
              <a:ext cx="2865718" cy="5956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0"/>
            <p:cNvSpPr/>
            <p:nvPr/>
          </p:nvSpPr>
          <p:spPr>
            <a:xfrm>
              <a:off x="2100858" y="566688"/>
              <a:ext cx="4372938" cy="6569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0"/>
            <p:cNvSpPr txBox="1"/>
            <p:nvPr/>
          </p:nvSpPr>
          <p:spPr>
            <a:xfrm>
              <a:off x="2100858" y="566688"/>
              <a:ext cx="4372938" cy="6569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Современная геополитика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40"/>
            <p:cNvSpPr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0"/>
            <p:cNvSpPr txBox="1"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учитывает географические факторы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40"/>
            <p:cNvSpPr/>
            <p:nvPr/>
          </p:nvSpPr>
          <p:spPr>
            <a:xfrm>
              <a:off x="3435586" y="1819296"/>
              <a:ext cx="1703483" cy="153903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0"/>
            <p:cNvSpPr txBox="1"/>
            <p:nvPr/>
          </p:nvSpPr>
          <p:spPr>
            <a:xfrm>
              <a:off x="3435586" y="1819296"/>
              <a:ext cx="1703483" cy="15390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0"/>
            <p:cNvSpPr/>
            <p:nvPr/>
          </p:nvSpPr>
          <p:spPr>
            <a:xfrm>
              <a:off x="5734753" y="1819296"/>
              <a:ext cx="2836586" cy="15390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0"/>
            <p:cNvSpPr txBox="1"/>
            <p:nvPr/>
          </p:nvSpPr>
          <p:spPr>
            <a:xfrm>
              <a:off x="5734753" y="1819296"/>
              <a:ext cx="2836586" cy="15390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учитывает экономические, научно-технические, военные и другие факторы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2" name="Google Shape;162;p40"/>
          <p:cNvSpPr/>
          <p:nvPr/>
        </p:nvSpPr>
        <p:spPr>
          <a:xfrm>
            <a:off x="5563514" y="3362878"/>
            <a:ext cx="914400" cy="914400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" name="Google Shape;163;p40"/>
          <p:cNvGrpSpPr/>
          <p:nvPr/>
        </p:nvGrpSpPr>
        <p:grpSpPr>
          <a:xfrm>
            <a:off x="3195864" y="5752395"/>
            <a:ext cx="5658928" cy="512488"/>
            <a:chOff x="3316" y="1819296"/>
            <a:chExt cx="2836586" cy="1539032"/>
          </a:xfrm>
        </p:grpSpPr>
        <p:sp>
          <p:nvSpPr>
            <p:cNvPr id="164" name="Google Shape;164;p40"/>
            <p:cNvSpPr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0"/>
            <p:cNvSpPr txBox="1"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Многополюсная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геополитическая картина мира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6" name="Google Shape;166;p40"/>
          <p:cNvSpPr/>
          <p:nvPr/>
        </p:nvSpPr>
        <p:spPr>
          <a:xfrm rot="-5400000">
            <a:off x="5723404" y="2297514"/>
            <a:ext cx="638355" cy="5857338"/>
          </a:xfrm>
          <a:prstGeom prst="leftBrace">
            <a:avLst>
              <a:gd fmla="val 106353" name="adj1"/>
              <a:gd fmla="val 49853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2" name="Google Shape;172;p41"/>
          <p:cNvGrpSpPr/>
          <p:nvPr/>
        </p:nvGrpSpPr>
        <p:grpSpPr>
          <a:xfrm>
            <a:off x="2205470" y="2298830"/>
            <a:ext cx="7553095" cy="3221429"/>
            <a:chOff x="1821" y="468251"/>
            <a:chExt cx="7553095" cy="3221429"/>
          </a:xfrm>
        </p:grpSpPr>
        <p:sp>
          <p:nvSpPr>
            <p:cNvPr id="173" name="Google Shape;173;p41"/>
            <p:cNvSpPr/>
            <p:nvPr/>
          </p:nvSpPr>
          <p:spPr>
            <a:xfrm>
              <a:off x="3778369" y="1117646"/>
              <a:ext cx="2067702" cy="7177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41"/>
            <p:cNvSpPr/>
            <p:nvPr/>
          </p:nvSpPr>
          <p:spPr>
            <a:xfrm>
              <a:off x="1710666" y="1117646"/>
              <a:ext cx="2067702" cy="71771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41"/>
            <p:cNvSpPr/>
            <p:nvPr/>
          </p:nvSpPr>
          <p:spPr>
            <a:xfrm>
              <a:off x="1925622" y="468251"/>
              <a:ext cx="3705493" cy="6493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1"/>
            <p:cNvSpPr txBox="1"/>
            <p:nvPr/>
          </p:nvSpPr>
          <p:spPr>
            <a:xfrm>
              <a:off x="1925622" y="468251"/>
              <a:ext cx="3705493" cy="6493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геополитики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1"/>
            <p:cNvSpPr/>
            <p:nvPr/>
          </p:nvSpPr>
          <p:spPr>
            <a:xfrm>
              <a:off x="1821" y="1835361"/>
              <a:ext cx="3417690" cy="185431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1"/>
            <p:cNvSpPr txBox="1"/>
            <p:nvPr/>
          </p:nvSpPr>
          <p:spPr>
            <a:xfrm>
              <a:off x="1821" y="1835361"/>
              <a:ext cx="3417690" cy="1854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поиск взаимовыгодных союзников и партнёров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1"/>
            <p:cNvSpPr/>
            <p:nvPr/>
          </p:nvSpPr>
          <p:spPr>
            <a:xfrm>
              <a:off x="4137226" y="1835361"/>
              <a:ext cx="3417690" cy="185431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1"/>
            <p:cNvSpPr txBox="1"/>
            <p:nvPr/>
          </p:nvSpPr>
          <p:spPr>
            <a:xfrm>
              <a:off x="4137226" y="1835361"/>
              <a:ext cx="3417690" cy="1854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направлений и регионов распространения своего влияния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6" name="Google Shape;186;p42"/>
          <p:cNvSpPr txBox="1"/>
          <p:nvPr/>
        </p:nvSpPr>
        <p:spPr>
          <a:xfrm>
            <a:off x="210369" y="3683263"/>
            <a:ext cx="3626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Государственные границы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7" name="Google Shape;187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4736" y="1489435"/>
            <a:ext cx="6300871" cy="52383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3" name="Google Shape;193;p43"/>
          <p:cNvGrpSpPr/>
          <p:nvPr/>
        </p:nvGrpSpPr>
        <p:grpSpPr>
          <a:xfrm>
            <a:off x="1851668" y="1459791"/>
            <a:ext cx="8848364" cy="2757934"/>
            <a:chOff x="1168" y="48704"/>
            <a:chExt cx="8848364" cy="2757934"/>
          </a:xfrm>
        </p:grpSpPr>
        <p:sp>
          <p:nvSpPr>
            <p:cNvPr id="194" name="Google Shape;194;p43"/>
            <p:cNvSpPr/>
            <p:nvPr/>
          </p:nvSpPr>
          <p:spPr>
            <a:xfrm>
              <a:off x="1168" y="48704"/>
              <a:ext cx="6180413" cy="30675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43"/>
            <p:cNvSpPr txBox="1"/>
            <p:nvPr/>
          </p:nvSpPr>
          <p:spPr>
            <a:xfrm>
              <a:off x="1168" y="48704"/>
              <a:ext cx="6180413" cy="306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Геополитический статус Республики Беларусь</a:t>
              </a:r>
              <a:endParaRPr b="1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43"/>
            <p:cNvSpPr/>
            <p:nvPr/>
          </p:nvSpPr>
          <p:spPr>
            <a:xfrm>
              <a:off x="619209" y="355462"/>
              <a:ext cx="618041" cy="2941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43"/>
            <p:cNvSpPr/>
            <p:nvPr/>
          </p:nvSpPr>
          <p:spPr>
            <a:xfrm>
              <a:off x="1237250" y="453509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3"/>
            <p:cNvSpPr txBox="1"/>
            <p:nvPr/>
          </p:nvSpPr>
          <p:spPr>
            <a:xfrm>
              <a:off x="1237250" y="453509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нахождение в центре Европы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43"/>
            <p:cNvSpPr/>
            <p:nvPr/>
          </p:nvSpPr>
          <p:spPr>
            <a:xfrm>
              <a:off x="619209" y="355462"/>
              <a:ext cx="618041" cy="7843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43"/>
            <p:cNvSpPr/>
            <p:nvPr/>
          </p:nvSpPr>
          <p:spPr>
            <a:xfrm>
              <a:off x="1237250" y="943744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43"/>
            <p:cNvSpPr txBox="1"/>
            <p:nvPr/>
          </p:nvSpPr>
          <p:spPr>
            <a:xfrm>
              <a:off x="1237250" y="943744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среднее по европейским мерками государство (площадь 207,6 тыс. км²)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43"/>
            <p:cNvSpPr/>
            <p:nvPr/>
          </p:nvSpPr>
          <p:spPr>
            <a:xfrm>
              <a:off x="619209" y="355462"/>
              <a:ext cx="618041" cy="12746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43"/>
            <p:cNvSpPr/>
            <p:nvPr/>
          </p:nvSpPr>
          <p:spPr>
            <a:xfrm>
              <a:off x="1237250" y="1433979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3"/>
            <p:cNvSpPr txBox="1"/>
            <p:nvPr/>
          </p:nvSpPr>
          <p:spPr>
            <a:xfrm>
              <a:off x="1237250" y="1433979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транзитное положение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43"/>
            <p:cNvSpPr/>
            <p:nvPr/>
          </p:nvSpPr>
          <p:spPr>
            <a:xfrm>
              <a:off x="619209" y="355462"/>
              <a:ext cx="618041" cy="17648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43"/>
            <p:cNvSpPr/>
            <p:nvPr/>
          </p:nvSpPr>
          <p:spPr>
            <a:xfrm>
              <a:off x="1237250" y="1924214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43"/>
            <p:cNvSpPr txBox="1"/>
            <p:nvPr/>
          </p:nvSpPr>
          <p:spPr>
            <a:xfrm>
              <a:off x="1237250" y="1924214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миграционные потоки (в т.ч. нелегальные)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43"/>
            <p:cNvSpPr/>
            <p:nvPr/>
          </p:nvSpPr>
          <p:spPr>
            <a:xfrm>
              <a:off x="619209" y="355462"/>
              <a:ext cx="618041" cy="22550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43"/>
            <p:cNvSpPr/>
            <p:nvPr/>
          </p:nvSpPr>
          <p:spPr>
            <a:xfrm>
              <a:off x="1237250" y="2414450"/>
              <a:ext cx="2885010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43"/>
            <p:cNvSpPr txBox="1"/>
            <p:nvPr/>
          </p:nvSpPr>
          <p:spPr>
            <a:xfrm>
              <a:off x="1237250" y="2414450"/>
              <a:ext cx="2885010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выхода к морю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11" name="Google Shape;211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05247" y="3842353"/>
            <a:ext cx="4201064" cy="292683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12" name="Google Shape;212;p43"/>
          <p:cNvSpPr txBox="1"/>
          <p:nvPr/>
        </p:nvSpPr>
        <p:spPr>
          <a:xfrm>
            <a:off x="2845873" y="6184413"/>
            <a:ext cx="35595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Республика Беларусь на политической карте Европы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8" name="Google Shape;218;p44"/>
          <p:cNvGrpSpPr/>
          <p:nvPr/>
        </p:nvGrpSpPr>
        <p:grpSpPr>
          <a:xfrm>
            <a:off x="1664864" y="1401705"/>
            <a:ext cx="8824822" cy="2639580"/>
            <a:chOff x="0" y="47"/>
            <a:chExt cx="8824822" cy="2639580"/>
          </a:xfrm>
        </p:grpSpPr>
        <p:sp>
          <p:nvSpPr>
            <p:cNvPr id="219" name="Google Shape;219;p44"/>
            <p:cNvSpPr/>
            <p:nvPr/>
          </p:nvSpPr>
          <p:spPr>
            <a:xfrm>
              <a:off x="0" y="1798168"/>
              <a:ext cx="8824822" cy="8414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44"/>
            <p:cNvSpPr txBox="1"/>
            <p:nvPr/>
          </p:nvSpPr>
          <p:spPr>
            <a:xfrm>
              <a:off x="0" y="1798168"/>
              <a:ext cx="8824822" cy="8414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Новый шёлковый путь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(Евразийский сухопутный мост) – концепция новой панъевразийской транспортной системы, продвигаемой Китаем, для перемеще- ния грузов и пассажиров по суше из Китая в страны Европы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44"/>
            <p:cNvSpPr/>
            <p:nvPr/>
          </p:nvSpPr>
          <p:spPr>
            <a:xfrm rot="10800000">
              <a:off x="0" y="899111"/>
              <a:ext cx="8824822" cy="907911"/>
            </a:xfrm>
            <a:prstGeom prst="upArrowCallout">
              <a:avLst>
                <a:gd fmla="val 25000" name="adj1"/>
                <a:gd fmla="val 25000" name="adj2"/>
                <a:gd fmla="val 25000" name="adj3"/>
                <a:gd fmla="val 64977" name="adj4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44"/>
            <p:cNvSpPr txBox="1"/>
            <p:nvPr/>
          </p:nvSpPr>
          <p:spPr>
            <a:xfrm>
              <a:off x="11" y="899115"/>
              <a:ext cx="8824800" cy="5787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Беларусь может играть роль соединительного «моста» между Западом и Восто-ком, Севером и Югом Европы, а также между Европой и Азией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44"/>
            <p:cNvSpPr/>
            <p:nvPr/>
          </p:nvSpPr>
          <p:spPr>
            <a:xfrm rot="10800000">
              <a:off x="0" y="54"/>
              <a:ext cx="8824822" cy="907911"/>
            </a:xfrm>
            <a:prstGeom prst="upArrowCallout">
              <a:avLst>
                <a:gd fmla="val 25000" name="adj1"/>
                <a:gd fmla="val 25000" name="adj2"/>
                <a:gd fmla="val 25000" name="adj3"/>
                <a:gd fmla="val 64977" name="adj4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44"/>
            <p:cNvSpPr txBox="1"/>
            <p:nvPr/>
          </p:nvSpPr>
          <p:spPr>
            <a:xfrm>
              <a:off x="11" y="47"/>
              <a:ext cx="8824800" cy="5787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Геополитический статус Республики Беларусь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25" name="Google Shape;225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57074" y="4152436"/>
            <a:ext cx="5732612" cy="263390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6" name="Google Shape;226;p44"/>
          <p:cNvSpPr txBox="1"/>
          <p:nvPr/>
        </p:nvSpPr>
        <p:spPr>
          <a:xfrm>
            <a:off x="1734176" y="6447785"/>
            <a:ext cx="302289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Новый Шёлковый путь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Национальные интересы Республики Беларусь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2" name="Google Shape;232;p45"/>
          <p:cNvGrpSpPr/>
          <p:nvPr/>
        </p:nvGrpSpPr>
        <p:grpSpPr>
          <a:xfrm>
            <a:off x="1878377" y="2281195"/>
            <a:ext cx="8573504" cy="3260789"/>
            <a:chOff x="575" y="1121431"/>
            <a:chExt cx="8573504" cy="3260789"/>
          </a:xfrm>
        </p:grpSpPr>
        <p:sp>
          <p:nvSpPr>
            <p:cNvPr id="233" name="Google Shape;233;p45"/>
            <p:cNvSpPr/>
            <p:nvPr/>
          </p:nvSpPr>
          <p:spPr>
            <a:xfrm>
              <a:off x="4287328" y="1840038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45"/>
            <p:cNvSpPr/>
            <p:nvPr/>
          </p:nvSpPr>
          <p:spPr>
            <a:xfrm>
              <a:off x="4241608" y="1840038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45"/>
            <p:cNvSpPr/>
            <p:nvPr/>
          </p:nvSpPr>
          <p:spPr>
            <a:xfrm>
              <a:off x="1254012" y="1840038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45"/>
            <p:cNvSpPr/>
            <p:nvPr/>
          </p:nvSpPr>
          <p:spPr>
            <a:xfrm>
              <a:off x="1500989" y="1121431"/>
              <a:ext cx="5572677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45"/>
            <p:cNvSpPr txBox="1"/>
            <p:nvPr/>
          </p:nvSpPr>
          <p:spPr>
            <a:xfrm>
              <a:off x="1500989" y="1121431"/>
              <a:ext cx="5572677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Стратегические национальные интересы Республики Беларусь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45"/>
            <p:cNvSpPr/>
            <p:nvPr/>
          </p:nvSpPr>
          <p:spPr>
            <a:xfrm>
              <a:off x="575" y="2366482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45"/>
            <p:cNvSpPr txBox="1"/>
            <p:nvPr/>
          </p:nvSpPr>
          <p:spPr>
            <a:xfrm>
              <a:off x="575" y="2366482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незави- симости, террито- риальной целостности, суверенитета, незыбле- мости конституцион- ного строя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45"/>
            <p:cNvSpPr/>
            <p:nvPr/>
          </p:nvSpPr>
          <p:spPr>
            <a:xfrm>
              <a:off x="3033891" y="2366482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45"/>
            <p:cNvSpPr txBox="1"/>
            <p:nvPr/>
          </p:nvSpPr>
          <p:spPr>
            <a:xfrm>
              <a:off x="3033891" y="2366482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устойчивое экономи- ческое развитие и вы- сокая конкурентоспо- собность белорусской экономики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45"/>
            <p:cNvSpPr/>
            <p:nvPr/>
          </p:nvSpPr>
          <p:spPr>
            <a:xfrm>
              <a:off x="6067207" y="2366482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45"/>
            <p:cNvSpPr txBox="1"/>
            <p:nvPr/>
          </p:nvSpPr>
          <p:spPr>
            <a:xfrm>
              <a:off x="6067207" y="2366482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высокого уровня и качества жизни граждан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29.03.2024</vt:lpwstr>
  </property>
</Properties>
</file>