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12192000"/>
  <p:notesSz cx="6858000" cy="9144000"/>
  <p:embeddedFontLst>
    <p:embeddedFont>
      <p:font typeface="Anta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iGJXV1R2cR1qOZK6gnCOhsCN0b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FEBCC71-92C7-4136-B62D-A363DD9B79D3}">
  <a:tblStyle styleId="{8FEBCC71-92C7-4136-B62D-A363DD9B79D3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customschemas.google.com/relationships/presentationmetadata" Target="metadata"/><Relationship Id="rId30" Type="http://schemas.openxmlformats.org/officeDocument/2006/relationships/font" Target="fonts/Anta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0" name="Google Shape;510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4" name="Google Shape;53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5" name="Google Shape;565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5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5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5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5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4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4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5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6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6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8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8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9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9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0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0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0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0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0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0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0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0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0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1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1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2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2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2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2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Основы трудового права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81495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66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£ÑÐµÐ±Ð½ÑÐ¹ Ð¾ÑÐ¿ÑÑÐº Ð´Ð»Ñ ÑÐ¾Ð¸ÑÐºÐ°ÑÐµÐ»Ñ, Ð¾ÑÐ»Ð¸ÑÐ¸Ñ ÑÑÐ¸Ð»Ð°Ð½ÑÐ° Ð¾Ñ Ð´Ð¸ÑÑÐ°Ð½ÑÐ¸Ð¾Ð½Ð½Ð¾Ð¹ ÑÐ°Ð±Ð¾ÑÑ Ð¸  ÐºÐ¾Ð¼Ð°Ð½Ð´Ð¸ÑÐ¾Ð²ÐºÐ° Ð´Ð»Ñ Ð±ÐµÑÐµÐ¼ÐµÐ½Ð½Ð¾Ð¹: Ð² ÐÐ¸Ð½ÑÑÑÐ´Ð° Ð¸ ÑÐ¾ÑÐ·Ð°ÑÐ¸ÑÑ ÑÐ°ÑÑÐºÐ°Ð·Ð°Ð»Ð¸ Ð¾ Ð½ÑÐ°Ð½ÑÐ°Ñ  Ð½Ð¾Ð²Ð¾Ð¹ ÑÐµÐ´Ð°ÐºÑÐ¸Ð¸ Ð¢ÑÑÐ´Ð¾Ð²Ð¾Ð³Ð¾ ÐºÐ¾Ð´ÐµÐºÑÐ°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6352" r="11004" t="0"/>
          <a:stretch/>
        </p:blipFill>
        <p:spPr>
          <a:xfrm>
            <a:off x="6973018" y="1310656"/>
            <a:ext cx="5218982" cy="421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grpSp>
        <p:nvGrpSpPr>
          <p:cNvPr id="285" name="Google Shape;285;p10"/>
          <p:cNvGrpSpPr/>
          <p:nvPr/>
        </p:nvGrpSpPr>
        <p:grpSpPr>
          <a:xfrm>
            <a:off x="1952066" y="1468285"/>
            <a:ext cx="8286347" cy="5180404"/>
            <a:chOff x="131214" y="2275"/>
            <a:chExt cx="8286347" cy="5180404"/>
          </a:xfrm>
        </p:grpSpPr>
        <p:sp>
          <p:nvSpPr>
            <p:cNvPr id="286" name="Google Shape;286;p10"/>
            <p:cNvSpPr/>
            <p:nvPr/>
          </p:nvSpPr>
          <p:spPr>
            <a:xfrm>
              <a:off x="6368396" y="4261158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0"/>
            <p:cNvSpPr/>
            <p:nvPr/>
          </p:nvSpPr>
          <p:spPr>
            <a:xfrm>
              <a:off x="6368396" y="3339636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6368396" y="2309245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0"/>
            <p:cNvSpPr/>
            <p:nvPr/>
          </p:nvSpPr>
          <p:spPr>
            <a:xfrm>
              <a:off x="6368396" y="1387724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0"/>
            <p:cNvSpPr/>
            <p:nvPr/>
          </p:nvSpPr>
          <p:spPr>
            <a:xfrm>
              <a:off x="4274388" y="651233"/>
              <a:ext cx="2139727" cy="2725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0"/>
            <p:cNvSpPr/>
            <p:nvPr/>
          </p:nvSpPr>
          <p:spPr>
            <a:xfrm>
              <a:off x="2088940" y="2309245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0"/>
            <p:cNvSpPr/>
            <p:nvPr/>
          </p:nvSpPr>
          <p:spPr>
            <a:xfrm>
              <a:off x="2088940" y="1387724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10"/>
            <p:cNvSpPr/>
            <p:nvPr/>
          </p:nvSpPr>
          <p:spPr>
            <a:xfrm>
              <a:off x="2134660" y="651233"/>
              <a:ext cx="2139727" cy="2725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0"/>
            <p:cNvSpPr/>
            <p:nvPr/>
          </p:nvSpPr>
          <p:spPr>
            <a:xfrm>
              <a:off x="2152624" y="2275"/>
              <a:ext cx="4243528" cy="648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0"/>
            <p:cNvSpPr txBox="1"/>
            <p:nvPr/>
          </p:nvSpPr>
          <p:spPr>
            <a:xfrm>
              <a:off x="2152624" y="2275"/>
              <a:ext cx="4243528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Расторжение трудового договора по инициативе работника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131214" y="923796"/>
              <a:ext cx="4006892" cy="46392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 txBox="1"/>
            <p:nvPr/>
          </p:nvSpPr>
          <p:spPr>
            <a:xfrm>
              <a:off x="153861" y="946443"/>
              <a:ext cx="3961598" cy="4186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бессрочный трудовой договор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131214" y="1660287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0"/>
            <p:cNvSpPr txBox="1"/>
            <p:nvPr/>
          </p:nvSpPr>
          <p:spPr>
            <a:xfrm>
              <a:off x="131214" y="1660287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письменно предупредить нанимателя за месяц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0"/>
            <p:cNvSpPr/>
            <p:nvPr/>
          </p:nvSpPr>
          <p:spPr>
            <a:xfrm>
              <a:off x="131214" y="2581808"/>
              <a:ext cx="4006892" cy="943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0"/>
            <p:cNvSpPr txBox="1"/>
            <p:nvPr/>
          </p:nvSpPr>
          <p:spPr>
            <a:xfrm>
              <a:off x="131214" y="2581808"/>
              <a:ext cx="4006892" cy="943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 истечения срока предупреждения можно отозвать заявление (но только если наниматель не нашёл на это место другого работника)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0"/>
            <p:cNvSpPr/>
            <p:nvPr/>
          </p:nvSpPr>
          <p:spPr>
            <a:xfrm>
              <a:off x="4410669" y="923796"/>
              <a:ext cx="4006892" cy="46392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0"/>
            <p:cNvSpPr txBox="1"/>
            <p:nvPr/>
          </p:nvSpPr>
          <p:spPr>
            <a:xfrm>
              <a:off x="4433316" y="946443"/>
              <a:ext cx="3961598" cy="4186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срочный трудовой договор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0"/>
            <p:cNvSpPr/>
            <p:nvPr/>
          </p:nvSpPr>
          <p:spPr>
            <a:xfrm>
              <a:off x="4410669" y="1660287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0"/>
            <p:cNvSpPr txBox="1"/>
            <p:nvPr/>
          </p:nvSpPr>
          <p:spPr>
            <a:xfrm>
              <a:off x="4410669" y="1660287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болезнь или инвалидность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0"/>
            <p:cNvSpPr/>
            <p:nvPr/>
          </p:nvSpPr>
          <p:spPr>
            <a:xfrm>
              <a:off x="4410669" y="2581808"/>
              <a:ext cx="4006892" cy="7578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 txBox="1"/>
            <p:nvPr/>
          </p:nvSpPr>
          <p:spPr>
            <a:xfrm>
              <a:off x="4410669" y="2581808"/>
              <a:ext cx="4006892" cy="7578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нарушение нанимателем законода- тельства о труде, коллективного и трудового договора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4410669" y="3612199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0"/>
            <p:cNvSpPr txBox="1"/>
            <p:nvPr/>
          </p:nvSpPr>
          <p:spPr>
            <a:xfrm>
              <a:off x="4410669" y="3612199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поступление на военную службу по контракту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0"/>
            <p:cNvSpPr/>
            <p:nvPr/>
          </p:nvSpPr>
          <p:spPr>
            <a:xfrm>
              <a:off x="4410669" y="4533721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0"/>
            <p:cNvSpPr txBox="1"/>
            <p:nvPr/>
          </p:nvSpPr>
          <p:spPr>
            <a:xfrm>
              <a:off x="4410669" y="4533721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иные уважительные причины, пре- пятствующие выполнению работы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graphicFrame>
        <p:nvGraphicFramePr>
          <p:cNvPr id="318" name="Google Shape;318;p11"/>
          <p:cNvGraphicFramePr/>
          <p:nvPr/>
        </p:nvGraphicFramePr>
        <p:xfrm>
          <a:off x="1104900" y="142288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{8FEBCC71-92C7-4136-B62D-A363DD9B79D3}</a:tableStyleId>
              </a:tblPr>
              <a:tblGrid>
                <a:gridCol w="3895925"/>
                <a:gridCol w="60847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Расторжение трудового договора по инициативе нанимателя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Невиновные основания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Виновные основания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ликвидация организации, сокра- щение численности или штата работников;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несоответствие работника зани- маемой должности или выполня- емой работе вследствие состоя- ния здоровья;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несоответствие работника зани- маемой должности или выполня- емой работе вследствие недоста- точной квалификации;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неявка на работу в течение более 4 месяцев подряд вследствие вре- менной нетрудоспособности (не считая отпуска по беременности и родам)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неисполнение без уважительных причин трудовых обязанностей работником, имеющим неснятое (непо- гашенное) дисциплинарное взыскание;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прогул (в т.ч. отсутствие на работе более 3 часов в те- чение рабочего дня) без уважительных причин;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появление на работе в состоянии алкогольного, нар- котического или токсического опьянения, а также рас- питие спиртных напитков, употребление наркотичес- ких средств, психотропных веществ, их аналогов, ток- сических веществ в рабочее время или по месту рабо- 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по месту работы хищения имущества на- нимателя;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нарушение требований по охране труда, повлекшее увечье или смерть других работников, и др.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работников и нанимателей</a:t>
            </a:r>
            <a:endParaRPr/>
          </a:p>
        </p:txBody>
      </p:sp>
      <p:graphicFrame>
        <p:nvGraphicFramePr>
          <p:cNvPr id="325" name="Google Shape;325;p12"/>
          <p:cNvGraphicFramePr/>
          <p:nvPr/>
        </p:nvGraphicFramePr>
        <p:xfrm>
          <a:off x="1104900" y="14315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{8FEBCC71-92C7-4136-B62D-A363DD9B79D3}</a:tableStyleId>
              </a:tblPr>
              <a:tblGrid>
                <a:gridCol w="6076375"/>
                <a:gridCol w="39043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работника и нанимателя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Работник имеет право на: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Наниматель имеет право: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 (выбор профессии, рода занятий и работы);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здоровые и безопасные условия труда;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защиту экономических и социальных прав и интере- сов (объединение в профессиональные союзы, заклю- чение коллективных договоров, право на забастовку);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участие в собраниях и управлении организацией;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своевременную справедливую оплату труда;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ежедневный и еженедельный отдых, отпуск;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социальное страхование, гарантии в случае инвалид- ности и потери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невмешательство в частную жизнь и уважение лично- го достоинства;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судебную и иную защиту трудовых прав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заключать и расторгать трудо- вые договоры с работниками;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вступать в коллективные перего- воры и заключать коллективные договоры;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поощрять работников;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требовать от работников выпол- нения условий трудового догово- ра и правил внутреннего распо- рядка;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привлекать работников к дис- циплинарной и материальной от- ветственности;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обращаться в суд для защиты своих прав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работников и нанимателей</a:t>
            </a:r>
            <a:endParaRPr/>
          </a:p>
        </p:txBody>
      </p:sp>
      <p:grpSp>
        <p:nvGrpSpPr>
          <p:cNvPr id="332" name="Google Shape;332;p13"/>
          <p:cNvGrpSpPr/>
          <p:nvPr/>
        </p:nvGrpSpPr>
        <p:grpSpPr>
          <a:xfrm>
            <a:off x="1925286" y="1398090"/>
            <a:ext cx="8339908" cy="5252265"/>
            <a:chOff x="190698" y="609"/>
            <a:chExt cx="8339908" cy="5252265"/>
          </a:xfrm>
        </p:grpSpPr>
        <p:sp>
          <p:nvSpPr>
            <p:cNvPr id="333" name="Google Shape;333;p13"/>
            <p:cNvSpPr/>
            <p:nvPr/>
          </p:nvSpPr>
          <p:spPr>
            <a:xfrm>
              <a:off x="190698" y="609"/>
              <a:ext cx="2571660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3"/>
            <p:cNvSpPr txBox="1"/>
            <p:nvPr/>
          </p:nvSpPr>
          <p:spPr>
            <a:xfrm>
              <a:off x="206476" y="16387"/>
              <a:ext cx="2540104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Работник обязан: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447864" y="539303"/>
              <a:ext cx="257166" cy="4040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36" name="Google Shape;336;p13"/>
            <p:cNvSpPr/>
            <p:nvPr/>
          </p:nvSpPr>
          <p:spPr>
            <a:xfrm>
              <a:off x="705030" y="673976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3"/>
            <p:cNvSpPr txBox="1"/>
            <p:nvPr/>
          </p:nvSpPr>
          <p:spPr>
            <a:xfrm>
              <a:off x="720808" y="689754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добросовестно исполнять трудовые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447864" y="539303"/>
              <a:ext cx="257166" cy="10773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39" name="Google Shape;339;p13"/>
            <p:cNvSpPr/>
            <p:nvPr/>
          </p:nvSpPr>
          <p:spPr>
            <a:xfrm>
              <a:off x="705030" y="1347344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3"/>
            <p:cNvSpPr txBox="1"/>
            <p:nvPr/>
          </p:nvSpPr>
          <p:spPr>
            <a:xfrm>
              <a:off x="720808" y="1363122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выполнять правила внутреннего трудового распорядка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447864" y="539303"/>
              <a:ext cx="257166" cy="17507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42" name="Google Shape;342;p13"/>
            <p:cNvSpPr/>
            <p:nvPr/>
          </p:nvSpPr>
          <p:spPr>
            <a:xfrm>
              <a:off x="705030" y="2020711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3"/>
            <p:cNvSpPr txBox="1"/>
            <p:nvPr/>
          </p:nvSpPr>
          <p:spPr>
            <a:xfrm>
              <a:off x="720808" y="2036489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соблюдать установленные требования к качеству продукции, работ, услуг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447864" y="539303"/>
              <a:ext cx="257166" cy="24241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45" name="Google Shape;345;p13"/>
            <p:cNvSpPr/>
            <p:nvPr/>
          </p:nvSpPr>
          <p:spPr>
            <a:xfrm>
              <a:off x="705030" y="2694079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3"/>
            <p:cNvSpPr txBox="1"/>
            <p:nvPr/>
          </p:nvSpPr>
          <p:spPr>
            <a:xfrm>
              <a:off x="720808" y="2709857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соблюдать технику безопасности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447864" y="539303"/>
              <a:ext cx="257166" cy="30974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48" name="Google Shape;348;p13"/>
            <p:cNvSpPr/>
            <p:nvPr/>
          </p:nvSpPr>
          <p:spPr>
            <a:xfrm>
              <a:off x="705030" y="3367446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3"/>
            <p:cNvSpPr txBox="1"/>
            <p:nvPr/>
          </p:nvSpPr>
          <p:spPr>
            <a:xfrm>
              <a:off x="720808" y="3383224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бережно относиться к имуществу нанимателя, принимать меры к предот- вращению ущерба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447864" y="539303"/>
              <a:ext cx="257166" cy="3770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51" name="Google Shape;351;p13"/>
            <p:cNvSpPr/>
            <p:nvPr/>
          </p:nvSpPr>
          <p:spPr>
            <a:xfrm>
              <a:off x="705030" y="4040814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3"/>
            <p:cNvSpPr txBox="1"/>
            <p:nvPr/>
          </p:nvSpPr>
          <p:spPr>
            <a:xfrm>
              <a:off x="720808" y="4056592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поддерживать своё рабочее место, оборудование в исправном состоянии, порядке и чистоте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447864" y="539303"/>
              <a:ext cx="257166" cy="44442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54" name="Google Shape;354;p13"/>
            <p:cNvSpPr/>
            <p:nvPr/>
          </p:nvSpPr>
          <p:spPr>
            <a:xfrm>
              <a:off x="705030" y="4714181"/>
              <a:ext cx="7825576" cy="5386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3"/>
            <p:cNvSpPr txBox="1"/>
            <p:nvPr/>
          </p:nvSpPr>
          <p:spPr>
            <a:xfrm>
              <a:off x="720808" y="4729959"/>
              <a:ext cx="7794020" cy="5071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исполнять иные обязанности, вытекающие из законодательства и трудо- вого договора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работников и нанимателей</a:t>
            </a:r>
            <a:endParaRPr/>
          </a:p>
        </p:txBody>
      </p:sp>
      <p:grpSp>
        <p:nvGrpSpPr>
          <p:cNvPr id="362" name="Google Shape;362;p14"/>
          <p:cNvGrpSpPr/>
          <p:nvPr/>
        </p:nvGrpSpPr>
        <p:grpSpPr>
          <a:xfrm>
            <a:off x="1450592" y="1400337"/>
            <a:ext cx="9289296" cy="5256397"/>
            <a:chOff x="345692" y="2856"/>
            <a:chExt cx="9289296" cy="5256397"/>
          </a:xfrm>
        </p:grpSpPr>
        <p:sp>
          <p:nvSpPr>
            <p:cNvPr id="363" name="Google Shape;363;p14"/>
            <p:cNvSpPr/>
            <p:nvPr/>
          </p:nvSpPr>
          <p:spPr>
            <a:xfrm>
              <a:off x="345692" y="2856"/>
              <a:ext cx="2933910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4"/>
            <p:cNvSpPr txBox="1"/>
            <p:nvPr/>
          </p:nvSpPr>
          <p:spPr>
            <a:xfrm>
              <a:off x="361482" y="18646"/>
              <a:ext cx="2902330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Наниматель обязан: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4"/>
            <p:cNvSpPr/>
            <p:nvPr/>
          </p:nvSpPr>
          <p:spPr>
            <a:xfrm>
              <a:off x="639083" y="541974"/>
              <a:ext cx="293391" cy="4043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66" name="Google Shape;366;p14"/>
            <p:cNvSpPr/>
            <p:nvPr/>
          </p:nvSpPr>
          <p:spPr>
            <a:xfrm>
              <a:off x="932474" y="676754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4"/>
            <p:cNvSpPr txBox="1"/>
            <p:nvPr/>
          </p:nvSpPr>
          <p:spPr>
            <a:xfrm>
              <a:off x="948264" y="692544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ознакомить работника с порученной работой, условиями и оплатой труда, разъ- яснить его права и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639083" y="541974"/>
              <a:ext cx="293391" cy="10782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69" name="Google Shape;369;p14"/>
            <p:cNvSpPr/>
            <p:nvPr/>
          </p:nvSpPr>
          <p:spPr>
            <a:xfrm>
              <a:off x="932474" y="1350651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4"/>
            <p:cNvSpPr txBox="1"/>
            <p:nvPr/>
          </p:nvSpPr>
          <p:spPr>
            <a:xfrm>
              <a:off x="948264" y="1366441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ознакомить работника с коллективным договором и документами, регламенти- рующими внутренний трудовой распорядок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639083" y="541974"/>
              <a:ext cx="293391" cy="17521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72" name="Google Shape;372;p14"/>
            <p:cNvSpPr/>
            <p:nvPr/>
          </p:nvSpPr>
          <p:spPr>
            <a:xfrm>
              <a:off x="932474" y="2024548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4"/>
            <p:cNvSpPr txBox="1"/>
            <p:nvPr/>
          </p:nvSpPr>
          <p:spPr>
            <a:xfrm>
              <a:off x="948264" y="2040338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провести вводный инструктаж по охране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639083" y="541974"/>
              <a:ext cx="293391" cy="24260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75" name="Google Shape;375;p14"/>
            <p:cNvSpPr/>
            <p:nvPr/>
          </p:nvSpPr>
          <p:spPr>
            <a:xfrm>
              <a:off x="932474" y="2698445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4"/>
            <p:cNvSpPr txBox="1"/>
            <p:nvPr/>
          </p:nvSpPr>
          <p:spPr>
            <a:xfrm>
              <a:off x="948264" y="2714235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обеспечивать трудовую и производственную дисциплину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639083" y="541974"/>
              <a:ext cx="293391" cy="30999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78" name="Google Shape;378;p14"/>
            <p:cNvSpPr/>
            <p:nvPr/>
          </p:nvSpPr>
          <p:spPr>
            <a:xfrm>
              <a:off x="932474" y="3372342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4"/>
            <p:cNvSpPr txBox="1"/>
            <p:nvPr/>
          </p:nvSpPr>
          <p:spPr>
            <a:xfrm>
              <a:off x="948264" y="3388132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своевременно выдавать заработную плату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639083" y="541974"/>
              <a:ext cx="293391" cy="37738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81" name="Google Shape;381;p14"/>
            <p:cNvSpPr/>
            <p:nvPr/>
          </p:nvSpPr>
          <p:spPr>
            <a:xfrm>
              <a:off x="932474" y="4046239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 txBox="1"/>
            <p:nvPr/>
          </p:nvSpPr>
          <p:spPr>
            <a:xfrm>
              <a:off x="948264" y="4062029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обеспечивать условия труда, принимать меры по профилактике производствен- ного травматизма, профессиональных и других заболеваний работников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639083" y="541974"/>
              <a:ext cx="293391" cy="44477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84" name="Google Shape;384;p14"/>
            <p:cNvSpPr/>
            <p:nvPr/>
          </p:nvSpPr>
          <p:spPr>
            <a:xfrm>
              <a:off x="932474" y="4720136"/>
              <a:ext cx="8702514" cy="5391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4"/>
            <p:cNvSpPr txBox="1"/>
            <p:nvPr/>
          </p:nvSpPr>
          <p:spPr>
            <a:xfrm>
              <a:off x="948264" y="4735926"/>
              <a:ext cx="8670934" cy="5075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исполнять другие обязанности, вытекающие из законодательства и трудовых до- говоров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pSp>
        <p:nvGrpSpPr>
          <p:cNvPr id="392" name="Google Shape;392;p15"/>
          <p:cNvGrpSpPr/>
          <p:nvPr/>
        </p:nvGrpSpPr>
        <p:grpSpPr>
          <a:xfrm>
            <a:off x="1748111" y="1828317"/>
            <a:ext cx="8694258" cy="3459679"/>
            <a:chOff x="583" y="86260"/>
            <a:chExt cx="8694258" cy="3459679"/>
          </a:xfrm>
        </p:grpSpPr>
        <p:sp>
          <p:nvSpPr>
            <p:cNvPr id="393" name="Google Shape;393;p15"/>
            <p:cNvSpPr/>
            <p:nvPr/>
          </p:nvSpPr>
          <p:spPr>
            <a:xfrm>
              <a:off x="4347713" y="65811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5"/>
            <p:cNvSpPr/>
            <p:nvPr/>
          </p:nvSpPr>
          <p:spPr>
            <a:xfrm>
              <a:off x="4301992" y="658111"/>
              <a:ext cx="91440" cy="53385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5"/>
            <p:cNvSpPr/>
            <p:nvPr/>
          </p:nvSpPr>
          <p:spPr>
            <a:xfrm>
              <a:off x="1271674" y="65811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5"/>
            <p:cNvSpPr/>
            <p:nvPr/>
          </p:nvSpPr>
          <p:spPr>
            <a:xfrm>
              <a:off x="3076622" y="86260"/>
              <a:ext cx="2542180" cy="5718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5"/>
            <p:cNvSpPr txBox="1"/>
            <p:nvPr/>
          </p:nvSpPr>
          <p:spPr>
            <a:xfrm>
              <a:off x="3076622" y="86260"/>
              <a:ext cx="2542180" cy="5718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Рабочее время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583" y="1191969"/>
              <a:ext cx="2542180" cy="2353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5"/>
            <p:cNvSpPr txBox="1"/>
            <p:nvPr/>
          </p:nvSpPr>
          <p:spPr>
            <a:xfrm>
              <a:off x="583" y="1191969"/>
              <a:ext cx="2542180" cy="2353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период, в течение кото- рого работник в соот- ветствии с правилами внутреннего трудового распорядка обязан на- ходиться на рабочем месте и выполнять свои трудовые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3076622" y="1191969"/>
              <a:ext cx="2542180" cy="2353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5"/>
            <p:cNvSpPr txBox="1"/>
            <p:nvPr/>
          </p:nvSpPr>
          <p:spPr>
            <a:xfrm>
              <a:off x="3076622" y="1191969"/>
              <a:ext cx="2542180" cy="2353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сверхурочная работа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6152661" y="1191969"/>
              <a:ext cx="2542180" cy="2353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5"/>
            <p:cNvSpPr txBox="1"/>
            <p:nvPr/>
          </p:nvSpPr>
          <p:spPr>
            <a:xfrm>
              <a:off x="6152661" y="1191969"/>
              <a:ext cx="2542180" cy="2353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работа в праздничные и выходные дни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4" name="Google Shape;404;p15"/>
          <p:cNvGrpSpPr/>
          <p:nvPr/>
        </p:nvGrpSpPr>
        <p:grpSpPr>
          <a:xfrm>
            <a:off x="1104900" y="5486398"/>
            <a:ext cx="9980682" cy="871270"/>
            <a:chOff x="67" y="2742038"/>
            <a:chExt cx="4010278" cy="2634131"/>
          </a:xfrm>
        </p:grpSpPr>
        <p:sp>
          <p:nvSpPr>
            <p:cNvPr id="405" name="Google Shape;405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Дистанционная работа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работа, которую работник выполняет вне места нахождения на- нимателя с использованием для выполнения этой работы и осуществления взаимодействия с нанимателем информационно-коммуникационных технологий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aphicFrame>
        <p:nvGraphicFramePr>
          <p:cNvPr id="413" name="Google Shape;413;p16"/>
          <p:cNvGraphicFramePr/>
          <p:nvPr/>
        </p:nvGraphicFramePr>
        <p:xfrm>
          <a:off x="1104900" y="151967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{8FEBCC71-92C7-4136-B62D-A363DD9B79D3}</a:tableStyleId>
              </a:tblPr>
              <a:tblGrid>
                <a:gridCol w="2054900"/>
                <a:gridCol w="7925775"/>
              </a:tblGrid>
              <a:tr h="5503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Продолжительность рабочего времени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515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Полная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40 часов в неделю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9000">
                <a:tc row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Сокращённая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35 часов в неделю – работники 16-18 лет;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ежедневная смена – не более 7 часов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90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23 часа в неделю – работники 14-16 лет;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ежедневная смена – не более 4 часов 36 минут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700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17,5 часов в неделю – работники 16-18 лет, работающие в течение учеб- ного года в свободное от учёбы время (половина максимальной продол- жительности)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575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11,5 часов в неделю – работники 14-16 лет, работающие в течение учеб- ного года в свободное от учёбы время (половина максимальной продол- жительности)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pSp>
        <p:nvGrpSpPr>
          <p:cNvPr id="420" name="Google Shape;420;p17"/>
          <p:cNvGrpSpPr/>
          <p:nvPr/>
        </p:nvGrpSpPr>
        <p:grpSpPr>
          <a:xfrm>
            <a:off x="1735416" y="1621834"/>
            <a:ext cx="8719649" cy="5011811"/>
            <a:chOff x="828" y="224353"/>
            <a:chExt cx="8719649" cy="5011811"/>
          </a:xfrm>
        </p:grpSpPr>
        <p:sp>
          <p:nvSpPr>
            <p:cNvPr id="421" name="Google Shape;421;p17"/>
            <p:cNvSpPr/>
            <p:nvPr/>
          </p:nvSpPr>
          <p:spPr>
            <a:xfrm>
              <a:off x="828" y="224353"/>
              <a:ext cx="6867525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7"/>
            <p:cNvSpPr txBox="1"/>
            <p:nvPr/>
          </p:nvSpPr>
          <p:spPr>
            <a:xfrm>
              <a:off x="22207" y="245732"/>
              <a:ext cx="6824767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Работников моложе 18 лет запрещается привлекать: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3" name="Google Shape;423;p17"/>
            <p:cNvSpPr/>
            <p:nvPr/>
          </p:nvSpPr>
          <p:spPr>
            <a:xfrm>
              <a:off x="687580" y="954303"/>
              <a:ext cx="686752" cy="4913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24" name="Google Shape;424;p17"/>
            <p:cNvSpPr/>
            <p:nvPr/>
          </p:nvSpPr>
          <p:spPr>
            <a:xfrm>
              <a:off x="1374333" y="1080725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7"/>
            <p:cNvSpPr txBox="1"/>
            <p:nvPr/>
          </p:nvSpPr>
          <p:spPr>
            <a:xfrm>
              <a:off x="1395712" y="1102104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труду на тяжёлых работах и на работах с вредными и (или) опасны- ми условиями;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7"/>
            <p:cNvSpPr/>
            <p:nvPr/>
          </p:nvSpPr>
          <p:spPr>
            <a:xfrm>
              <a:off x="687580" y="954303"/>
              <a:ext cx="686752" cy="13477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27" name="Google Shape;427;p17"/>
            <p:cNvSpPr/>
            <p:nvPr/>
          </p:nvSpPr>
          <p:spPr>
            <a:xfrm>
              <a:off x="1374333" y="1937098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7"/>
            <p:cNvSpPr txBox="1"/>
            <p:nvPr/>
          </p:nvSpPr>
          <p:spPr>
            <a:xfrm>
              <a:off x="1395712" y="1958477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подземных и горных работах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7"/>
            <p:cNvSpPr/>
            <p:nvPr/>
          </p:nvSpPr>
          <p:spPr>
            <a:xfrm>
              <a:off x="687580" y="954303"/>
              <a:ext cx="686752" cy="22041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30" name="Google Shape;430;p17"/>
            <p:cNvSpPr/>
            <p:nvPr/>
          </p:nvSpPr>
          <p:spPr>
            <a:xfrm>
              <a:off x="1374333" y="2793470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7"/>
            <p:cNvSpPr txBox="1"/>
            <p:nvPr/>
          </p:nvSpPr>
          <p:spPr>
            <a:xfrm>
              <a:off x="1395712" y="2814849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ночным и сверхурочным работам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7"/>
            <p:cNvSpPr/>
            <p:nvPr/>
          </p:nvSpPr>
          <p:spPr>
            <a:xfrm>
              <a:off x="687580" y="954303"/>
              <a:ext cx="686752" cy="30605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33" name="Google Shape;433;p17"/>
            <p:cNvSpPr/>
            <p:nvPr/>
          </p:nvSpPr>
          <p:spPr>
            <a:xfrm>
              <a:off x="1374333" y="3649843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7"/>
            <p:cNvSpPr txBox="1"/>
            <p:nvPr/>
          </p:nvSpPr>
          <p:spPr>
            <a:xfrm>
              <a:off x="1395712" y="3671222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работам в государственные праздники и праздничные дни, в выхо- дные дни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7"/>
            <p:cNvSpPr/>
            <p:nvPr/>
          </p:nvSpPr>
          <p:spPr>
            <a:xfrm>
              <a:off x="687580" y="954303"/>
              <a:ext cx="686752" cy="39168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36" name="Google Shape;436;p17"/>
            <p:cNvSpPr/>
            <p:nvPr/>
          </p:nvSpPr>
          <p:spPr>
            <a:xfrm>
              <a:off x="1374333" y="4506215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7"/>
            <p:cNvSpPr txBox="1"/>
            <p:nvPr/>
          </p:nvSpPr>
          <p:spPr>
            <a:xfrm>
              <a:off x="1395712" y="4527594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подъёму и перемещению вручную тяжестей, превышающих уста- новленные для них предельные нормы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pSp>
        <p:nvGrpSpPr>
          <p:cNvPr id="444" name="Google Shape;444;p18"/>
          <p:cNvGrpSpPr/>
          <p:nvPr/>
        </p:nvGrpSpPr>
        <p:grpSpPr>
          <a:xfrm>
            <a:off x="2123977" y="1494226"/>
            <a:ext cx="7942527" cy="5172136"/>
            <a:chOff x="359196" y="1856"/>
            <a:chExt cx="7942527" cy="5172136"/>
          </a:xfrm>
        </p:grpSpPr>
        <p:sp>
          <p:nvSpPr>
            <p:cNvPr id="445" name="Google Shape;445;p18"/>
            <p:cNvSpPr/>
            <p:nvPr/>
          </p:nvSpPr>
          <p:spPr>
            <a:xfrm>
              <a:off x="7058430" y="2614305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8"/>
            <p:cNvSpPr/>
            <p:nvPr/>
          </p:nvSpPr>
          <p:spPr>
            <a:xfrm>
              <a:off x="4330459" y="1815971"/>
              <a:ext cx="2773690" cy="3785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18"/>
            <p:cNvSpPr/>
            <p:nvPr/>
          </p:nvSpPr>
          <p:spPr>
            <a:xfrm>
              <a:off x="4284739" y="3894148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8" name="Google Shape;448;p18"/>
            <p:cNvSpPr/>
            <p:nvPr/>
          </p:nvSpPr>
          <p:spPr>
            <a:xfrm>
              <a:off x="4284739" y="2614305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9" name="Google Shape;449;p18"/>
            <p:cNvSpPr/>
            <p:nvPr/>
          </p:nvSpPr>
          <p:spPr>
            <a:xfrm>
              <a:off x="4284739" y="1815971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0" name="Google Shape;450;p18"/>
            <p:cNvSpPr/>
            <p:nvPr/>
          </p:nvSpPr>
          <p:spPr>
            <a:xfrm>
              <a:off x="1511049" y="2614305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1" name="Google Shape;451;p18"/>
            <p:cNvSpPr/>
            <p:nvPr/>
          </p:nvSpPr>
          <p:spPr>
            <a:xfrm>
              <a:off x="1556769" y="1815971"/>
              <a:ext cx="2773690" cy="3785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8"/>
            <p:cNvSpPr/>
            <p:nvPr/>
          </p:nvSpPr>
          <p:spPr>
            <a:xfrm>
              <a:off x="4284739" y="530197"/>
              <a:ext cx="91440" cy="3785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18"/>
            <p:cNvSpPr/>
            <p:nvPr/>
          </p:nvSpPr>
          <p:spPr>
            <a:xfrm>
              <a:off x="3429161" y="1856"/>
              <a:ext cx="1802596" cy="5283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8"/>
            <p:cNvSpPr txBox="1"/>
            <p:nvPr/>
          </p:nvSpPr>
          <p:spPr>
            <a:xfrm>
              <a:off x="3429161" y="1856"/>
              <a:ext cx="1802596" cy="528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Время отдыха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8"/>
            <p:cNvSpPr/>
            <p:nvPr/>
          </p:nvSpPr>
          <p:spPr>
            <a:xfrm>
              <a:off x="1503051" y="908742"/>
              <a:ext cx="5654816" cy="9072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8"/>
            <p:cNvSpPr txBox="1"/>
            <p:nvPr/>
          </p:nvSpPr>
          <p:spPr>
            <a:xfrm>
              <a:off x="1503051" y="908742"/>
              <a:ext cx="5654816" cy="9072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период, в течение которого работник в соответствии с трудовым законодательством, должен быть свободен от исполнения трудовых обязанностей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8"/>
            <p:cNvSpPr/>
            <p:nvPr/>
          </p:nvSpPr>
          <p:spPr>
            <a:xfrm>
              <a:off x="359196" y="2194516"/>
              <a:ext cx="2395145" cy="41978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8"/>
            <p:cNvSpPr txBox="1"/>
            <p:nvPr/>
          </p:nvSpPr>
          <p:spPr>
            <a:xfrm>
              <a:off x="359196" y="2194516"/>
              <a:ext cx="2395145" cy="4197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течение дня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9" name="Google Shape;459;p18"/>
            <p:cNvSpPr/>
            <p:nvPr/>
          </p:nvSpPr>
          <p:spPr>
            <a:xfrm>
              <a:off x="359196" y="2992850"/>
              <a:ext cx="2395145" cy="90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8"/>
            <p:cNvSpPr txBox="1"/>
            <p:nvPr/>
          </p:nvSpPr>
          <p:spPr>
            <a:xfrm>
              <a:off x="359196" y="2992850"/>
              <a:ext cx="2395145" cy="90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перерыв не менее 20 минут и не более 2 часов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18"/>
            <p:cNvSpPr/>
            <p:nvPr/>
          </p:nvSpPr>
          <p:spPr>
            <a:xfrm>
              <a:off x="3132887" y="2194516"/>
              <a:ext cx="2395145" cy="41978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8"/>
            <p:cNvSpPr txBox="1"/>
            <p:nvPr/>
          </p:nvSpPr>
          <p:spPr>
            <a:xfrm>
              <a:off x="3132887" y="2194516"/>
              <a:ext cx="2395145" cy="4197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течение недели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18"/>
            <p:cNvSpPr/>
            <p:nvPr/>
          </p:nvSpPr>
          <p:spPr>
            <a:xfrm>
              <a:off x="3132887" y="2992850"/>
              <a:ext cx="2395145" cy="90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8"/>
            <p:cNvSpPr txBox="1"/>
            <p:nvPr/>
          </p:nvSpPr>
          <p:spPr>
            <a:xfrm>
              <a:off x="3132887" y="2992850"/>
              <a:ext cx="2395145" cy="90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ежедневный отдых между рабочими сменами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5" name="Google Shape;465;p18"/>
            <p:cNvSpPr/>
            <p:nvPr/>
          </p:nvSpPr>
          <p:spPr>
            <a:xfrm>
              <a:off x="3132887" y="4272694"/>
              <a:ext cx="2395145" cy="90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8"/>
            <p:cNvSpPr txBox="1"/>
            <p:nvPr/>
          </p:nvSpPr>
          <p:spPr>
            <a:xfrm>
              <a:off x="3132887" y="4272694"/>
              <a:ext cx="2395145" cy="90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выходные дни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7" name="Google Shape;467;p18"/>
            <p:cNvSpPr/>
            <p:nvPr/>
          </p:nvSpPr>
          <p:spPr>
            <a:xfrm>
              <a:off x="5906578" y="2194516"/>
              <a:ext cx="2395145" cy="41978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8"/>
            <p:cNvSpPr txBox="1"/>
            <p:nvPr/>
          </p:nvSpPr>
          <p:spPr>
            <a:xfrm>
              <a:off x="5906578" y="2194516"/>
              <a:ext cx="2395145" cy="4197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течение года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9" name="Google Shape;469;p18"/>
            <p:cNvSpPr/>
            <p:nvPr/>
          </p:nvSpPr>
          <p:spPr>
            <a:xfrm>
              <a:off x="5906578" y="2992850"/>
              <a:ext cx="2395145" cy="90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18"/>
            <p:cNvSpPr txBox="1"/>
            <p:nvPr/>
          </p:nvSpPr>
          <p:spPr>
            <a:xfrm>
              <a:off x="5906578" y="2992850"/>
              <a:ext cx="2395145" cy="90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отпуск трудовой, социальный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pSp>
        <p:nvGrpSpPr>
          <p:cNvPr id="477" name="Google Shape;477;p19"/>
          <p:cNvGrpSpPr/>
          <p:nvPr/>
        </p:nvGrpSpPr>
        <p:grpSpPr>
          <a:xfrm>
            <a:off x="1748893" y="1449203"/>
            <a:ext cx="8692694" cy="2674674"/>
            <a:chOff x="1365" y="276041"/>
            <a:chExt cx="8692694" cy="2674674"/>
          </a:xfrm>
        </p:grpSpPr>
        <p:sp>
          <p:nvSpPr>
            <p:cNvPr id="478" name="Google Shape;478;p19"/>
            <p:cNvSpPr/>
            <p:nvPr/>
          </p:nvSpPr>
          <p:spPr>
            <a:xfrm>
              <a:off x="4347712" y="805511"/>
              <a:ext cx="3062329" cy="49429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9" name="Google Shape;479;p19"/>
            <p:cNvSpPr/>
            <p:nvPr/>
          </p:nvSpPr>
          <p:spPr>
            <a:xfrm>
              <a:off x="4301992" y="805511"/>
              <a:ext cx="91440" cy="49429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0" name="Google Shape;480;p19"/>
            <p:cNvSpPr/>
            <p:nvPr/>
          </p:nvSpPr>
          <p:spPr>
            <a:xfrm>
              <a:off x="1285383" y="805511"/>
              <a:ext cx="3062329" cy="49429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1" name="Google Shape;481;p19"/>
            <p:cNvSpPr/>
            <p:nvPr/>
          </p:nvSpPr>
          <p:spPr>
            <a:xfrm>
              <a:off x="3170826" y="276041"/>
              <a:ext cx="2353772" cy="5294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9"/>
            <p:cNvSpPr txBox="1"/>
            <p:nvPr/>
          </p:nvSpPr>
          <p:spPr>
            <a:xfrm>
              <a:off x="3170826" y="276041"/>
              <a:ext cx="2353772" cy="5294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Трудовой отпуск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19"/>
            <p:cNvSpPr/>
            <p:nvPr/>
          </p:nvSpPr>
          <p:spPr>
            <a:xfrm>
              <a:off x="1365" y="1299803"/>
              <a:ext cx="2568036" cy="16509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9"/>
            <p:cNvSpPr txBox="1"/>
            <p:nvPr/>
          </p:nvSpPr>
          <p:spPr>
            <a:xfrm>
              <a:off x="1365" y="1299803"/>
              <a:ext cx="2568036" cy="1650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менее 24 календар- ных дней; может быть более, например у несо- вершеннолетних – 30 дней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5" name="Google Shape;485;p19"/>
            <p:cNvSpPr/>
            <p:nvPr/>
          </p:nvSpPr>
          <p:spPr>
            <a:xfrm>
              <a:off x="3063694" y="1299803"/>
              <a:ext cx="2568036" cy="16509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9"/>
            <p:cNvSpPr txBox="1"/>
            <p:nvPr/>
          </p:nvSpPr>
          <p:spPr>
            <a:xfrm>
              <a:off x="3063694" y="1299803"/>
              <a:ext cx="2568036" cy="1650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21 день необходимо пробыть в отпуске, а за дни свыше можно взять компенсацию (в слу- чаях, предусмотренных законом)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9"/>
            <p:cNvSpPr/>
            <p:nvPr/>
          </p:nvSpPr>
          <p:spPr>
            <a:xfrm>
              <a:off x="6126023" y="1299803"/>
              <a:ext cx="2568036" cy="16509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9"/>
            <p:cNvSpPr txBox="1"/>
            <p:nvPr/>
          </p:nvSpPr>
          <p:spPr>
            <a:xfrm>
              <a:off x="6126023" y="1299803"/>
              <a:ext cx="2568036" cy="1650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на период отпуска попадает праздничный день, то к отпуску до- бавляется ещё один день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89" name="Google Shape;489;p19"/>
          <p:cNvGrpSpPr/>
          <p:nvPr/>
        </p:nvGrpSpPr>
        <p:grpSpPr>
          <a:xfrm>
            <a:off x="1748111" y="4370892"/>
            <a:ext cx="8694258" cy="2251978"/>
            <a:chOff x="583" y="150720"/>
            <a:chExt cx="8694258" cy="2251978"/>
          </a:xfrm>
        </p:grpSpPr>
        <p:sp>
          <p:nvSpPr>
            <p:cNvPr id="490" name="Google Shape;490;p19"/>
            <p:cNvSpPr/>
            <p:nvPr/>
          </p:nvSpPr>
          <p:spPr>
            <a:xfrm>
              <a:off x="4347712" y="72257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1" name="Google Shape;491;p19"/>
            <p:cNvSpPr/>
            <p:nvPr/>
          </p:nvSpPr>
          <p:spPr>
            <a:xfrm>
              <a:off x="4301992" y="722571"/>
              <a:ext cx="91440" cy="53385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2" name="Google Shape;492;p19"/>
            <p:cNvSpPr/>
            <p:nvPr/>
          </p:nvSpPr>
          <p:spPr>
            <a:xfrm>
              <a:off x="1271674" y="72257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3" name="Google Shape;493;p19"/>
            <p:cNvSpPr/>
            <p:nvPr/>
          </p:nvSpPr>
          <p:spPr>
            <a:xfrm>
              <a:off x="2911113" y="150720"/>
              <a:ext cx="2873198" cy="5718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9"/>
            <p:cNvSpPr txBox="1"/>
            <p:nvPr/>
          </p:nvSpPr>
          <p:spPr>
            <a:xfrm>
              <a:off x="2911113" y="150720"/>
              <a:ext cx="2873198" cy="5718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отпуск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5" name="Google Shape;495;p19"/>
            <p:cNvSpPr/>
            <p:nvPr/>
          </p:nvSpPr>
          <p:spPr>
            <a:xfrm>
              <a:off x="583" y="1256429"/>
              <a:ext cx="2542180" cy="1146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9"/>
            <p:cNvSpPr txBox="1"/>
            <p:nvPr/>
          </p:nvSpPr>
          <p:spPr>
            <a:xfrm>
              <a:off x="583" y="1256429"/>
              <a:ext cx="2542180" cy="1146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уход за детьми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7" name="Google Shape;497;p19"/>
            <p:cNvSpPr/>
            <p:nvPr/>
          </p:nvSpPr>
          <p:spPr>
            <a:xfrm>
              <a:off x="3076622" y="1256429"/>
              <a:ext cx="2542180" cy="1146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9"/>
            <p:cNvSpPr txBox="1"/>
            <p:nvPr/>
          </p:nvSpPr>
          <p:spPr>
            <a:xfrm>
              <a:off x="3076622" y="1256429"/>
              <a:ext cx="2542180" cy="1146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9" name="Google Shape;499;p19"/>
            <p:cNvSpPr/>
            <p:nvPr/>
          </p:nvSpPr>
          <p:spPr>
            <a:xfrm>
              <a:off x="6152661" y="1256429"/>
              <a:ext cx="2542180" cy="1146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9"/>
            <p:cNvSpPr txBox="1"/>
            <p:nvPr/>
          </p:nvSpPr>
          <p:spPr>
            <a:xfrm>
              <a:off x="6152661" y="1256429"/>
              <a:ext cx="2542180" cy="1146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семей- но-бытовых потребнос- тей, решение личных дел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трудового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трудоустройства и прекращения трудового договора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Права и обязанности работников и нанимателей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aphicFrame>
        <p:nvGraphicFramePr>
          <p:cNvPr id="507" name="Google Shape;507;p20"/>
          <p:cNvGraphicFramePr/>
          <p:nvPr/>
        </p:nvGraphicFramePr>
        <p:xfrm>
          <a:off x="1104900" y="15090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{8FEBCC71-92C7-4136-B62D-A363DD9B79D3}</a:tableStyleId>
              </a:tblPr>
              <a:tblGrid>
                <a:gridCol w="2054900"/>
                <a:gridCol w="7925775"/>
              </a:tblGrid>
              <a:tr h="5503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Государственные праздники, праздничные и нерабочие дни в Республике Беларусь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515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Государственные праздники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Конституции Республики Беларусь (15 марта); День единения наро- дов Беларуси и России (2 апреля);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Победы (9 мая)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День Государст- венного герба Республики Беларусь и Государственного флага Республи- ки Беларусь (второе воскресенье мая);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Независимости Республики Беларусь (День Республики) (3 июля)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0775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Праздничные дни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Общереспубликанские: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Новый год (1-2 января)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День защитников Отечества и Вооружённых Сил Республики Беларусь (23 февраля);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женщин (8 марта)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Празд- ник труда (1 мая)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Октябрьской революции (7 ноября)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07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Религиозные: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Рождество Христово (православное Рождество) (7 января)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Пасха (по календарю православной и католической конфессий);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Радуница (по ка- лендарю православной конфессии)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День памяти (2 ноября);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Рождест- во Христово (католическое Рождество) ( 25 декабря)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pSp>
        <p:nvGrpSpPr>
          <p:cNvPr id="514" name="Google Shape;514;p21"/>
          <p:cNvGrpSpPr/>
          <p:nvPr/>
        </p:nvGrpSpPr>
        <p:grpSpPr>
          <a:xfrm>
            <a:off x="1801235" y="1636170"/>
            <a:ext cx="8588011" cy="4681211"/>
            <a:chOff x="1948" y="333582"/>
            <a:chExt cx="8588011" cy="4681211"/>
          </a:xfrm>
        </p:grpSpPr>
        <p:sp>
          <p:nvSpPr>
            <p:cNvPr id="515" name="Google Shape;515;p21"/>
            <p:cNvSpPr/>
            <p:nvPr/>
          </p:nvSpPr>
          <p:spPr>
            <a:xfrm>
              <a:off x="6504609" y="3562707"/>
              <a:ext cx="91440" cy="4294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6" name="Google Shape;516;p21"/>
            <p:cNvSpPr/>
            <p:nvPr/>
          </p:nvSpPr>
          <p:spPr>
            <a:xfrm>
              <a:off x="4295953" y="2585585"/>
              <a:ext cx="2254375" cy="4294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7" name="Google Shape;517;p21"/>
            <p:cNvSpPr/>
            <p:nvPr/>
          </p:nvSpPr>
          <p:spPr>
            <a:xfrm>
              <a:off x="1995858" y="3562707"/>
              <a:ext cx="91440" cy="4294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8" name="Google Shape;518;p21"/>
            <p:cNvSpPr/>
            <p:nvPr/>
          </p:nvSpPr>
          <p:spPr>
            <a:xfrm>
              <a:off x="2041578" y="2585585"/>
              <a:ext cx="2254375" cy="4294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9" name="Google Shape;519;p21"/>
            <p:cNvSpPr/>
            <p:nvPr/>
          </p:nvSpPr>
          <p:spPr>
            <a:xfrm>
              <a:off x="4250233" y="904467"/>
              <a:ext cx="91440" cy="4294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0" name="Google Shape;520;p21"/>
            <p:cNvSpPr/>
            <p:nvPr/>
          </p:nvSpPr>
          <p:spPr>
            <a:xfrm>
              <a:off x="2975679" y="333582"/>
              <a:ext cx="2640548" cy="5708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1"/>
            <p:cNvSpPr txBox="1"/>
            <p:nvPr/>
          </p:nvSpPr>
          <p:spPr>
            <a:xfrm>
              <a:off x="2975679" y="333582"/>
              <a:ext cx="2640548" cy="5708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Заработная плата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2" name="Google Shape;522;p21"/>
            <p:cNvSpPr/>
            <p:nvPr/>
          </p:nvSpPr>
          <p:spPr>
            <a:xfrm>
              <a:off x="1892289" y="1333958"/>
              <a:ext cx="4807328" cy="12516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1"/>
            <p:cNvSpPr txBox="1"/>
            <p:nvPr/>
          </p:nvSpPr>
          <p:spPr>
            <a:xfrm>
              <a:off x="1892289" y="1333958"/>
              <a:ext cx="4807328" cy="12516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вознаграждение за труд, которое наниматель обязан выплатить работнику за выполнен- ную работу в зависимости от её сложности, количества, качества, условий труда и квалификации работника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4" name="Google Shape;524;p21"/>
            <p:cNvSpPr/>
            <p:nvPr/>
          </p:nvSpPr>
          <p:spPr>
            <a:xfrm>
              <a:off x="1948" y="3015076"/>
              <a:ext cx="4079260" cy="5476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1"/>
            <p:cNvSpPr txBox="1"/>
            <p:nvPr/>
          </p:nvSpPr>
          <p:spPr>
            <a:xfrm>
              <a:off x="1948" y="3015076"/>
              <a:ext cx="4079260" cy="5476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повременная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6" name="Google Shape;526;p21"/>
            <p:cNvSpPr/>
            <p:nvPr/>
          </p:nvSpPr>
          <p:spPr>
            <a:xfrm>
              <a:off x="1948" y="3992197"/>
              <a:ext cx="4079260" cy="10225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1"/>
            <p:cNvSpPr txBox="1"/>
            <p:nvPr/>
          </p:nvSpPr>
          <p:spPr>
            <a:xfrm>
              <a:off x="1948" y="3992197"/>
              <a:ext cx="4079260" cy="1022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 от отработанного времени, квалификации работника, сложности, качества, условий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8" name="Google Shape;528;p21"/>
            <p:cNvSpPr/>
            <p:nvPr/>
          </p:nvSpPr>
          <p:spPr>
            <a:xfrm>
              <a:off x="4510699" y="3015076"/>
              <a:ext cx="4079260" cy="5476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21"/>
            <p:cNvSpPr txBox="1"/>
            <p:nvPr/>
          </p:nvSpPr>
          <p:spPr>
            <a:xfrm>
              <a:off x="4510699" y="3015076"/>
              <a:ext cx="4079260" cy="5476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0" name="Google Shape;530;p21"/>
            <p:cNvSpPr/>
            <p:nvPr/>
          </p:nvSpPr>
          <p:spPr>
            <a:xfrm>
              <a:off x="4510699" y="3992197"/>
              <a:ext cx="4079260" cy="10225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1"/>
            <p:cNvSpPr txBox="1"/>
            <p:nvPr/>
          </p:nvSpPr>
          <p:spPr>
            <a:xfrm>
              <a:off x="4510699" y="3992197"/>
              <a:ext cx="4079260" cy="1022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 от количества и качества продукции (услуг)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Нормы трудового права, регулирующие рабочее время, время отдыха, оплату труда работника</a:t>
            </a:r>
            <a:endParaRPr/>
          </a:p>
        </p:txBody>
      </p:sp>
      <p:grpSp>
        <p:nvGrpSpPr>
          <p:cNvPr id="538" name="Google Shape;538;p22"/>
          <p:cNvGrpSpPr/>
          <p:nvPr/>
        </p:nvGrpSpPr>
        <p:grpSpPr>
          <a:xfrm>
            <a:off x="1751902" y="1742533"/>
            <a:ext cx="8668065" cy="4459868"/>
            <a:chOff x="740" y="370932"/>
            <a:chExt cx="8668065" cy="4459868"/>
          </a:xfrm>
        </p:grpSpPr>
        <p:sp>
          <p:nvSpPr>
            <p:cNvPr id="539" name="Google Shape;539;p22"/>
            <p:cNvSpPr/>
            <p:nvPr/>
          </p:nvSpPr>
          <p:spPr>
            <a:xfrm>
              <a:off x="4334773" y="3037898"/>
              <a:ext cx="3591903" cy="3116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0" name="Google Shape;540;p22"/>
            <p:cNvSpPr/>
            <p:nvPr/>
          </p:nvSpPr>
          <p:spPr>
            <a:xfrm>
              <a:off x="4334773" y="3037898"/>
              <a:ext cx="1821837" cy="3117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1"/>
                  </a:lnTo>
                  <a:lnTo>
                    <a:pt x="120000" y="60001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1" name="Google Shape;541;p22"/>
            <p:cNvSpPr/>
            <p:nvPr/>
          </p:nvSpPr>
          <p:spPr>
            <a:xfrm>
              <a:off x="4289053" y="3037898"/>
              <a:ext cx="91440" cy="3116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2" name="Google Shape;542;p22"/>
            <p:cNvSpPr/>
            <p:nvPr/>
          </p:nvSpPr>
          <p:spPr>
            <a:xfrm>
              <a:off x="2564707" y="3037898"/>
              <a:ext cx="1770066" cy="3117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1"/>
                  </a:lnTo>
                  <a:lnTo>
                    <a:pt x="0" y="60001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3" name="Google Shape;543;p22"/>
            <p:cNvSpPr/>
            <p:nvPr/>
          </p:nvSpPr>
          <p:spPr>
            <a:xfrm>
              <a:off x="742869" y="3037898"/>
              <a:ext cx="3591903" cy="3116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4" name="Google Shape;544;p22"/>
            <p:cNvSpPr/>
            <p:nvPr/>
          </p:nvSpPr>
          <p:spPr>
            <a:xfrm>
              <a:off x="4280415" y="1946546"/>
              <a:ext cx="91440" cy="5963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88641"/>
                  </a:lnTo>
                  <a:lnTo>
                    <a:pt x="71336" y="88641"/>
                  </a:lnTo>
                  <a:lnTo>
                    <a:pt x="71336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5" name="Google Shape;545;p22"/>
            <p:cNvSpPr/>
            <p:nvPr/>
          </p:nvSpPr>
          <p:spPr>
            <a:xfrm>
              <a:off x="4280415" y="892723"/>
              <a:ext cx="91440" cy="3116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6" name="Google Shape;546;p22"/>
            <p:cNvSpPr/>
            <p:nvPr/>
          </p:nvSpPr>
          <p:spPr>
            <a:xfrm>
              <a:off x="2777690" y="370932"/>
              <a:ext cx="3096888" cy="5217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2"/>
            <p:cNvSpPr txBox="1"/>
            <p:nvPr/>
          </p:nvSpPr>
          <p:spPr>
            <a:xfrm>
              <a:off x="2777690" y="370932"/>
              <a:ext cx="3096888" cy="5217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 дисциплина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8" name="Google Shape;548;p22"/>
            <p:cNvSpPr/>
            <p:nvPr/>
          </p:nvSpPr>
          <p:spPr>
            <a:xfrm>
              <a:off x="1647628" y="1204417"/>
              <a:ext cx="5357012" cy="7421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22"/>
            <p:cNvSpPr txBox="1"/>
            <p:nvPr/>
          </p:nvSpPr>
          <p:spPr>
            <a:xfrm>
              <a:off x="1647628" y="1204417"/>
              <a:ext cx="5357012" cy="742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обязательное для всех работников подчинение установленному трудовому распорядку и надлежащее выполнение своих обязанностей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0" name="Google Shape;550;p22"/>
            <p:cNvSpPr/>
            <p:nvPr/>
          </p:nvSpPr>
          <p:spPr>
            <a:xfrm>
              <a:off x="2536164" y="2542913"/>
              <a:ext cx="3597217" cy="4949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22"/>
            <p:cNvSpPr txBox="1"/>
            <p:nvPr/>
          </p:nvSpPr>
          <p:spPr>
            <a:xfrm>
              <a:off x="2536164" y="2542913"/>
              <a:ext cx="3597217" cy="4949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Дисциплинарные взыскания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2" name="Google Shape;552;p22"/>
            <p:cNvSpPr/>
            <p:nvPr/>
          </p:nvSpPr>
          <p:spPr>
            <a:xfrm>
              <a:off x="740" y="3349593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2"/>
            <p:cNvSpPr txBox="1"/>
            <p:nvPr/>
          </p:nvSpPr>
          <p:spPr>
            <a:xfrm>
              <a:off x="740" y="3349593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замечание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4" name="Google Shape;554;p22"/>
            <p:cNvSpPr/>
            <p:nvPr/>
          </p:nvSpPr>
          <p:spPr>
            <a:xfrm>
              <a:off x="1822578" y="3349600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2"/>
            <p:cNvSpPr txBox="1"/>
            <p:nvPr/>
          </p:nvSpPr>
          <p:spPr>
            <a:xfrm>
              <a:off x="1822578" y="3349600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выговор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6" name="Google Shape;556;p22"/>
            <p:cNvSpPr/>
            <p:nvPr/>
          </p:nvSpPr>
          <p:spPr>
            <a:xfrm>
              <a:off x="3592644" y="3349593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2"/>
            <p:cNvSpPr txBox="1"/>
            <p:nvPr/>
          </p:nvSpPr>
          <p:spPr>
            <a:xfrm>
              <a:off x="3592644" y="3349593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увольнение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8" name="Google Shape;558;p22"/>
            <p:cNvSpPr/>
            <p:nvPr/>
          </p:nvSpPr>
          <p:spPr>
            <a:xfrm>
              <a:off x="5414481" y="3349600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2"/>
            <p:cNvSpPr txBox="1"/>
            <p:nvPr/>
          </p:nvSpPr>
          <p:spPr>
            <a:xfrm>
              <a:off x="5414481" y="3349600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времени отпуска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0" name="Google Shape;560;p22"/>
            <p:cNvSpPr/>
            <p:nvPr/>
          </p:nvSpPr>
          <p:spPr>
            <a:xfrm>
              <a:off x="7184548" y="3349593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2"/>
            <p:cNvSpPr txBox="1"/>
            <p:nvPr/>
          </p:nvSpPr>
          <p:spPr>
            <a:xfrm>
              <a:off x="7184548" y="3349593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лишение полностью или частично стимулирующих выплат, премии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62" name="Google Shape;562;p22"/>
          <p:cNvSpPr/>
          <p:nvPr/>
        </p:nvSpPr>
        <p:spPr>
          <a:xfrm>
            <a:off x="5926346" y="3321170"/>
            <a:ext cx="319178" cy="577969"/>
          </a:xfrm>
          <a:prstGeom prst="downArrow">
            <a:avLst>
              <a:gd fmla="val 50000" name="adj1"/>
              <a:gd fmla="val 959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69" name="Google Shape;569;p23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§15.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70" name="Google Shape;57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трудового права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414731"/>
            <a:ext cx="6158542" cy="1325553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Трудовое право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трудовые и тесно связанные с ними отношения, устанавливающая и защищающая взаимные права и обязанности работников и нанимателей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3" name="Google Shape;143;p3"/>
          <p:cNvSpPr txBox="1"/>
          <p:nvPr/>
        </p:nvSpPr>
        <p:spPr>
          <a:xfrm>
            <a:off x="3316853" y="6381065"/>
            <a:ext cx="40520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Трудовой кодекс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3"/>
          <p:cNvSpPr txBox="1"/>
          <p:nvPr/>
        </p:nvSpPr>
        <p:spPr>
          <a:xfrm>
            <a:off x="1104900" y="2845352"/>
            <a:ext cx="6158542" cy="66746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Источник регулирования –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Трудовой кодекс Республи- ки Беларусь (ТК РБ)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¢ÑÑÐ´Ð¾Ð²Ð¾Ð¹ ÐºÐ¾Ð´ÐµÐºÑ Ð ÐµÑÐ¿ÑÐ±Ð»Ð¸ÐºÐ¸ ÐÐµÐ»Ð°ÑÑÑÑ - PRAVO.RESHOP" id="145" name="Google Shape;145;p3"/>
          <p:cNvPicPr preferRelativeResize="0"/>
          <p:nvPr/>
        </p:nvPicPr>
        <p:blipFill rotWithShape="1">
          <a:blip r:embed="rId3">
            <a:alphaModFix/>
          </a:blip>
          <a:srcRect b="0" l="0" r="2396" t="3080"/>
          <a:stretch/>
        </p:blipFill>
        <p:spPr>
          <a:xfrm>
            <a:off x="7368873" y="1414732"/>
            <a:ext cx="3716710" cy="531800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трудового права</a:t>
            </a:r>
            <a:endParaRPr/>
          </a:p>
        </p:txBody>
      </p:sp>
      <p:grpSp>
        <p:nvGrpSpPr>
          <p:cNvPr id="152" name="Google Shape;152;p4"/>
          <p:cNvGrpSpPr/>
          <p:nvPr/>
        </p:nvGrpSpPr>
        <p:grpSpPr>
          <a:xfrm>
            <a:off x="1123516" y="1449524"/>
            <a:ext cx="9935879" cy="5180802"/>
            <a:chOff x="18616" y="286"/>
            <a:chExt cx="9935879" cy="5180802"/>
          </a:xfrm>
        </p:grpSpPr>
        <p:sp>
          <p:nvSpPr>
            <p:cNvPr id="153" name="Google Shape;153;p4"/>
            <p:cNvSpPr/>
            <p:nvPr/>
          </p:nvSpPr>
          <p:spPr>
            <a:xfrm>
              <a:off x="7544496" y="1395426"/>
              <a:ext cx="91440" cy="213698"/>
            </a:xfrm>
            <a:custGeom>
              <a:rect b="b" l="l" r="r" t="t"/>
              <a:pathLst>
                <a:path extrusionOk="0" h="120000" w="120000">
                  <a:moveTo>
                    <a:pt x="69933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4990341" y="439730"/>
              <a:ext cx="2607445" cy="5014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"/>
            <p:cNvSpPr/>
            <p:nvPr/>
          </p:nvSpPr>
          <p:spPr>
            <a:xfrm>
              <a:off x="2329606" y="1395426"/>
              <a:ext cx="91440" cy="213698"/>
            </a:xfrm>
            <a:custGeom>
              <a:rect b="b" l="l" r="r" t="t"/>
              <a:pathLst>
                <a:path extrusionOk="0" h="120000" w="120000">
                  <a:moveTo>
                    <a:pt x="69933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4"/>
            <p:cNvSpPr/>
            <p:nvPr/>
          </p:nvSpPr>
          <p:spPr>
            <a:xfrm>
              <a:off x="2382895" y="439730"/>
              <a:ext cx="2607445" cy="5014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4"/>
            <p:cNvSpPr/>
            <p:nvPr/>
          </p:nvSpPr>
          <p:spPr>
            <a:xfrm>
              <a:off x="3387043" y="286"/>
              <a:ext cx="3206595" cy="4394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3387043" y="286"/>
              <a:ext cx="3206595" cy="4394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Предмет трудового права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26186" y="941201"/>
              <a:ext cx="4713419" cy="45422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48359" y="963374"/>
              <a:ext cx="4669073" cy="4098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трудовые отношения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18616" y="1609124"/>
              <a:ext cx="4713419" cy="3571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18616" y="1609124"/>
              <a:ext cx="4713419" cy="3571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Основаны на соглашении между работни- ком и нанимателем.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Работник личным трудом за вознагражде- ние выполняет определённую трудовую функцию и подчиняется внутреннему тру- довому распорядку организации.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Наниматель обеспечивает условия труда, предусмотренные трудовым законода- тельством, соглашениями, коллективным и трудовым договорами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5241076" y="941201"/>
              <a:ext cx="4713419" cy="45422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5263249" y="963374"/>
              <a:ext cx="4669073" cy="4098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отношения, тесно связанные с трудовыми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5233506" y="1609124"/>
              <a:ext cx="4713419" cy="3571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5233506" y="1609124"/>
              <a:ext cx="4713419" cy="3571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Предполагают существование в прошлом, настоящем или будущем трудовых отноше- ний: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обеспечению занятости;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профессиональной подготовке работни- ков на производстве;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контролю и надзору за соблюдением за- конодательства о труде;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рассмотрению трудовых споров;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государственному социальному страхо- ванию;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коллективные трудовые отношения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sp>
        <p:nvSpPr>
          <p:cNvPr id="173" name="Google Shape;173;p5"/>
          <p:cNvSpPr txBox="1"/>
          <p:nvPr/>
        </p:nvSpPr>
        <p:spPr>
          <a:xfrm>
            <a:off x="1104900" y="1413175"/>
            <a:ext cx="9980682" cy="66746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Для заключения трудового договора стороны получают информацию друг о друге (собеседо- вание, предоставление документов)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4" name="Google Shape;174;p5"/>
          <p:cNvGrpSpPr/>
          <p:nvPr/>
        </p:nvGrpSpPr>
        <p:grpSpPr>
          <a:xfrm>
            <a:off x="1104900" y="2175527"/>
            <a:ext cx="9980682" cy="847346"/>
            <a:chOff x="67" y="2742038"/>
            <a:chExt cx="4010278" cy="2634131"/>
          </a:xfrm>
        </p:grpSpPr>
        <p:sp>
          <p:nvSpPr>
            <p:cNvPr id="175" name="Google Shape;175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Резюме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документ, содержащий информацию о навыках, опыте работы, образовании и другую относящуюся к делу информацию, обычно требуемую при рассмотрении кандидатуры человека для найма на работу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77" name="Google Shape;177;p5"/>
          <p:cNvSpPr/>
          <p:nvPr/>
        </p:nvSpPr>
        <p:spPr>
          <a:xfrm>
            <a:off x="5791310" y="3022873"/>
            <a:ext cx="607861" cy="47445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p5"/>
          <p:cNvGrpSpPr/>
          <p:nvPr/>
        </p:nvGrpSpPr>
        <p:grpSpPr>
          <a:xfrm>
            <a:off x="1104900" y="3541494"/>
            <a:ext cx="9980682" cy="1292219"/>
            <a:chOff x="67" y="2742038"/>
            <a:chExt cx="4010278" cy="2634131"/>
          </a:xfrm>
        </p:grpSpPr>
        <p:sp>
          <p:nvSpPr>
            <p:cNvPr id="179" name="Google Shape;179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Трудовой договор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соглашение между работником и нанимателем, в соответствии с кото- рым работник обязуется выполнять определённую трудовую функцию и соблюдать внутрен- ний трудовой распорядок, а наниматель обязуется предоставлять работнику обусловленную трудовым договором работу, обеспечивать условия труда и своевременно выплачивать зара- ботную плату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1" name="Google Shape;181;p5"/>
          <p:cNvGrpSpPr/>
          <p:nvPr/>
        </p:nvGrpSpPr>
        <p:grpSpPr>
          <a:xfrm>
            <a:off x="1104900" y="4840640"/>
            <a:ext cx="4924964" cy="488263"/>
            <a:chOff x="67" y="2742038"/>
            <a:chExt cx="4010278" cy="2634131"/>
          </a:xfrm>
        </p:grpSpPr>
        <p:sp>
          <p:nvSpPr>
            <p:cNvPr id="182" name="Google Shape;182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бессрочный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 неопределённый срок)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4" name="Google Shape;184;p5"/>
          <p:cNvGrpSpPr/>
          <p:nvPr/>
        </p:nvGrpSpPr>
        <p:grpSpPr>
          <a:xfrm>
            <a:off x="6029865" y="4840640"/>
            <a:ext cx="5055717" cy="488263"/>
            <a:chOff x="67" y="2742038"/>
            <a:chExt cx="4010278" cy="2634131"/>
          </a:xfrm>
        </p:grpSpPr>
        <p:sp>
          <p:nvSpPr>
            <p:cNvPr id="185" name="Google Shape;185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срочный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 определённый срок)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7" name="Google Shape;187;p5"/>
          <p:cNvGrpSpPr/>
          <p:nvPr/>
        </p:nvGrpSpPr>
        <p:grpSpPr>
          <a:xfrm>
            <a:off x="6029864" y="5352334"/>
            <a:ext cx="5055717" cy="565387"/>
            <a:chOff x="67" y="2742038"/>
            <a:chExt cx="4010278" cy="2634131"/>
          </a:xfrm>
        </p:grpSpPr>
        <p:sp>
          <p:nvSpPr>
            <p:cNvPr id="188" name="Google Shape;188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одна из разновидностей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контракт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(заклю- чается на срок не менее 1 года и не более 5 лет)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0" name="Google Shape;190;p5"/>
          <p:cNvSpPr txBox="1"/>
          <p:nvPr/>
        </p:nvSpPr>
        <p:spPr>
          <a:xfrm>
            <a:off x="1104900" y="6029866"/>
            <a:ext cx="9980681" cy="66746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Трудовой договор заключается в письменной форме, в двух экземплярах и подписывается сторонами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grpSp>
        <p:nvGrpSpPr>
          <p:cNvPr id="197" name="Google Shape;197;p6"/>
          <p:cNvGrpSpPr/>
          <p:nvPr/>
        </p:nvGrpSpPr>
        <p:grpSpPr>
          <a:xfrm>
            <a:off x="1608525" y="1699477"/>
            <a:ext cx="8744172" cy="4620567"/>
            <a:chOff x="0" y="405517"/>
            <a:chExt cx="8744172" cy="4620567"/>
          </a:xfrm>
        </p:grpSpPr>
        <p:sp>
          <p:nvSpPr>
            <p:cNvPr id="198" name="Google Shape;198;p6"/>
            <p:cNvSpPr/>
            <p:nvPr/>
          </p:nvSpPr>
          <p:spPr>
            <a:xfrm>
              <a:off x="6637998" y="1884005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70528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6"/>
            <p:cNvSpPr/>
            <p:nvPr/>
          </p:nvSpPr>
          <p:spPr>
            <a:xfrm>
              <a:off x="4373592" y="871214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6"/>
            <p:cNvSpPr/>
            <p:nvPr/>
          </p:nvSpPr>
          <p:spPr>
            <a:xfrm>
              <a:off x="2006712" y="1884005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6395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6"/>
            <p:cNvSpPr/>
            <p:nvPr/>
          </p:nvSpPr>
          <p:spPr>
            <a:xfrm>
              <a:off x="2055444" y="871214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6"/>
            <p:cNvSpPr/>
            <p:nvPr/>
          </p:nvSpPr>
          <p:spPr>
            <a:xfrm>
              <a:off x="1090810" y="405517"/>
              <a:ext cx="6565563" cy="4656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1090810" y="405517"/>
              <a:ext cx="6565563" cy="4656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Документы для заключения трудового договора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3011" y="1402644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26509" y="1426142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 всех случаях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0" y="2110470"/>
              <a:ext cx="4104865" cy="29156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0" y="2110470"/>
              <a:ext cx="4104865" cy="29156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документ, удостоверяющий лич- ность (паспорт гражданина Респуб- лики Беларусь, вид на жительство иностранного гражданина, удосто- верение личности);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трудовая книжка (за исключением впервые поступающих на работу и совместителей);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свидетельство социального страхо- 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4639307" y="1402644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4662805" y="1426142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определённых случаях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4631285" y="2110470"/>
              <a:ext cx="4104865" cy="29156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4631285" y="2110470"/>
              <a:ext cx="4104865" cy="29156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документы воинского учёта;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документ об образовании или обуче- нии, подтверждающий наличие пра- ва на выполнение данной работы;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направление на работу в счёт брони;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медицинская справка о состоянии здоровья и др.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12" name="Google Shape;212;p6"/>
          <p:cNvSpPr/>
          <p:nvPr/>
        </p:nvSpPr>
        <p:spPr>
          <a:xfrm>
            <a:off x="5714698" y="4502988"/>
            <a:ext cx="522201" cy="465827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grpSp>
        <p:nvGrpSpPr>
          <p:cNvPr id="219" name="Google Shape;219;p7"/>
          <p:cNvGrpSpPr/>
          <p:nvPr/>
        </p:nvGrpSpPr>
        <p:grpSpPr>
          <a:xfrm>
            <a:off x="1105205" y="1655271"/>
            <a:ext cx="9969604" cy="3945033"/>
            <a:chOff x="305" y="240539"/>
            <a:chExt cx="9969604" cy="3945033"/>
          </a:xfrm>
        </p:grpSpPr>
        <p:sp>
          <p:nvSpPr>
            <p:cNvPr id="220" name="Google Shape;220;p7"/>
            <p:cNvSpPr/>
            <p:nvPr/>
          </p:nvSpPr>
          <p:spPr>
            <a:xfrm>
              <a:off x="7327019" y="1492488"/>
              <a:ext cx="91440" cy="155087"/>
            </a:xfrm>
            <a:custGeom>
              <a:rect b="b" l="l" r="r" t="t"/>
              <a:pathLst>
                <a:path extrusionOk="0" h="120000" w="120000">
                  <a:moveTo>
                    <a:pt x="6618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7"/>
            <p:cNvSpPr/>
            <p:nvPr/>
          </p:nvSpPr>
          <p:spPr>
            <a:xfrm>
              <a:off x="4989068" y="678302"/>
              <a:ext cx="2388381" cy="3616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37132"/>
                  </a:lnTo>
                  <a:lnTo>
                    <a:pt x="120000" y="37132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7"/>
            <p:cNvSpPr/>
            <p:nvPr/>
          </p:nvSpPr>
          <p:spPr>
            <a:xfrm>
              <a:off x="2094748" y="1492488"/>
              <a:ext cx="91440" cy="155087"/>
            </a:xfrm>
            <a:custGeom>
              <a:rect b="b" l="l" r="r" t="t"/>
              <a:pathLst>
                <a:path extrusionOk="0" h="120000" w="120000">
                  <a:moveTo>
                    <a:pt x="60125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7"/>
            <p:cNvSpPr/>
            <p:nvPr/>
          </p:nvSpPr>
          <p:spPr>
            <a:xfrm>
              <a:off x="2140563" y="678302"/>
              <a:ext cx="2848504" cy="36169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37132"/>
                  </a:lnTo>
                  <a:lnTo>
                    <a:pt x="0" y="37132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7"/>
            <p:cNvSpPr/>
            <p:nvPr/>
          </p:nvSpPr>
          <p:spPr>
            <a:xfrm>
              <a:off x="2869802" y="240539"/>
              <a:ext cx="4238531" cy="4377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7"/>
            <p:cNvSpPr txBox="1"/>
            <p:nvPr/>
          </p:nvSpPr>
          <p:spPr>
            <a:xfrm>
              <a:off x="2869802" y="240539"/>
              <a:ext cx="4238531" cy="4377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трудового договора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7"/>
            <p:cNvSpPr/>
            <p:nvPr/>
          </p:nvSpPr>
          <p:spPr>
            <a:xfrm>
              <a:off x="12365" y="1040001"/>
              <a:ext cx="4256396" cy="4524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34454" y="1062090"/>
              <a:ext cx="4212218" cy="4083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обязательные условия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7"/>
            <p:cNvSpPr/>
            <p:nvPr/>
          </p:nvSpPr>
          <p:spPr>
            <a:xfrm>
              <a:off x="305" y="1647575"/>
              <a:ext cx="4280327" cy="25368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305" y="1647575"/>
              <a:ext cx="4280327" cy="25368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место работы;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 функция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основные права и обязанности работ- ника и нанимателя;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срок трудового договора (для срочных трудовых договоров);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режим труда и отдыха;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условия оплаты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4794790" y="1040001"/>
              <a:ext cx="5165319" cy="4524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7"/>
            <p:cNvSpPr txBox="1"/>
            <p:nvPr/>
          </p:nvSpPr>
          <p:spPr>
            <a:xfrm>
              <a:off x="4816879" y="1062090"/>
              <a:ext cx="5121141" cy="4083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дополнительные условия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4775569" y="1647575"/>
              <a:ext cx="5194340" cy="25379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4775569" y="1647575"/>
              <a:ext cx="5194340" cy="2537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установление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предварительного испытания: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 целью проверки соответствия работника по- ручаемой ему работе;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 срок не более 3 месяцев;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не устанавливается: для несовершеннолетних, молодых специалистов, временных и сезонных рабочих, инвалидов, при приёме на работу по конкурсу или переводе на другую работу</a:t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234" name="Google Shape;234;p7"/>
          <p:cNvGrpSpPr/>
          <p:nvPr/>
        </p:nvGrpSpPr>
        <p:grpSpPr>
          <a:xfrm>
            <a:off x="1104900" y="5719312"/>
            <a:ext cx="9980682" cy="957534"/>
            <a:chOff x="67" y="2742038"/>
            <a:chExt cx="4010278" cy="2634131"/>
          </a:xfrm>
        </p:grpSpPr>
        <p:sp>
          <p:nvSpPr>
            <p:cNvPr id="235" name="Google Shape;235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 функция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работа по одной или нескольким должностям служащих (профессиям рабочих) с указанием квалификации в соответствии со штатным расписанием, должностной (рабочей) инструкцией и другими документами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grpSp>
        <p:nvGrpSpPr>
          <p:cNvPr id="243" name="Google Shape;243;p8"/>
          <p:cNvGrpSpPr/>
          <p:nvPr/>
        </p:nvGrpSpPr>
        <p:grpSpPr>
          <a:xfrm>
            <a:off x="1721648" y="1446192"/>
            <a:ext cx="8744172" cy="5213403"/>
            <a:chOff x="0" y="109099"/>
            <a:chExt cx="8744172" cy="5213403"/>
          </a:xfrm>
        </p:grpSpPr>
        <p:sp>
          <p:nvSpPr>
            <p:cNvPr id="244" name="Google Shape;244;p8"/>
            <p:cNvSpPr/>
            <p:nvPr/>
          </p:nvSpPr>
          <p:spPr>
            <a:xfrm>
              <a:off x="6637998" y="1587587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70528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8"/>
            <p:cNvSpPr/>
            <p:nvPr/>
          </p:nvSpPr>
          <p:spPr>
            <a:xfrm>
              <a:off x="4373592" y="574796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8"/>
            <p:cNvSpPr/>
            <p:nvPr/>
          </p:nvSpPr>
          <p:spPr>
            <a:xfrm>
              <a:off x="2006712" y="1587587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6395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8"/>
            <p:cNvSpPr/>
            <p:nvPr/>
          </p:nvSpPr>
          <p:spPr>
            <a:xfrm>
              <a:off x="2055444" y="574796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8"/>
            <p:cNvSpPr/>
            <p:nvPr/>
          </p:nvSpPr>
          <p:spPr>
            <a:xfrm>
              <a:off x="2350400" y="109099"/>
              <a:ext cx="4046383" cy="4656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8"/>
            <p:cNvSpPr txBox="1"/>
            <p:nvPr/>
          </p:nvSpPr>
          <p:spPr>
            <a:xfrm>
              <a:off x="2350400" y="109099"/>
              <a:ext cx="4046383" cy="4656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Стороны трудового договора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8"/>
            <p:cNvSpPr/>
            <p:nvPr/>
          </p:nvSpPr>
          <p:spPr>
            <a:xfrm>
              <a:off x="3011" y="1106226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26509" y="1129724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работник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8"/>
            <p:cNvSpPr/>
            <p:nvPr/>
          </p:nvSpPr>
          <p:spPr>
            <a:xfrm>
              <a:off x="0" y="1814053"/>
              <a:ext cx="4104865" cy="35084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8"/>
            <p:cNvSpPr txBox="1"/>
            <p:nvPr/>
          </p:nvSpPr>
          <p:spPr>
            <a:xfrm>
              <a:off x="0" y="1814053"/>
              <a:ext cx="4104865" cy="35084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Физическое лицо, состоящее в трудо- вых отношениях с нанимателем: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заключает трудовой договор с 16 лет (самостоятельно);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может заключать трудовой договор с 14 лет (с письменного согласия одно- го из законных представителей, если работа не вредит здоровью и разви- тию, не препятствует получению об- разования);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 18 лет – обязательный ежегодный медицинский осмотр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8"/>
            <p:cNvSpPr/>
            <p:nvPr/>
          </p:nvSpPr>
          <p:spPr>
            <a:xfrm>
              <a:off x="4639307" y="1106226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8"/>
            <p:cNvSpPr txBox="1"/>
            <p:nvPr/>
          </p:nvSpPr>
          <p:spPr>
            <a:xfrm>
              <a:off x="4662805" y="1129724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наниматель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4631285" y="1814053"/>
              <a:ext cx="4104865" cy="14726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4631285" y="1814053"/>
              <a:ext cx="4104865" cy="14726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Юридическое или физическое лицо, которому законодательством предо- ставлено право заключения и прекра- щения трудового договора с работни- ком</a:t>
              </a: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Трудовой договор. Правовой механизм трудо- устройства и прекращения трудового договора</a:t>
            </a:r>
            <a:endParaRPr/>
          </a:p>
        </p:txBody>
      </p:sp>
      <p:grpSp>
        <p:nvGrpSpPr>
          <p:cNvPr id="264" name="Google Shape;264;p9"/>
          <p:cNvGrpSpPr/>
          <p:nvPr/>
        </p:nvGrpSpPr>
        <p:grpSpPr>
          <a:xfrm>
            <a:off x="1889905" y="2122097"/>
            <a:ext cx="8410670" cy="3079631"/>
            <a:chOff x="4355" y="802255"/>
            <a:chExt cx="8410670" cy="3079631"/>
          </a:xfrm>
        </p:grpSpPr>
        <p:sp>
          <p:nvSpPr>
            <p:cNvPr id="265" name="Google Shape;265;p9"/>
            <p:cNvSpPr/>
            <p:nvPr/>
          </p:nvSpPr>
          <p:spPr>
            <a:xfrm>
              <a:off x="4209690" y="1710535"/>
              <a:ext cx="3297055" cy="3814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9"/>
            <p:cNvSpPr/>
            <p:nvPr/>
          </p:nvSpPr>
          <p:spPr>
            <a:xfrm>
              <a:off x="4209690" y="1710535"/>
              <a:ext cx="1099018" cy="3814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9"/>
            <p:cNvSpPr/>
            <p:nvPr/>
          </p:nvSpPr>
          <p:spPr>
            <a:xfrm>
              <a:off x="3110671" y="1710535"/>
              <a:ext cx="1099018" cy="3814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9"/>
            <p:cNvSpPr/>
            <p:nvPr/>
          </p:nvSpPr>
          <p:spPr>
            <a:xfrm>
              <a:off x="912634" y="1710535"/>
              <a:ext cx="3297055" cy="3814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9"/>
            <p:cNvSpPr/>
            <p:nvPr/>
          </p:nvSpPr>
          <p:spPr>
            <a:xfrm>
              <a:off x="2803582" y="802255"/>
              <a:ext cx="2812215" cy="9082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9"/>
            <p:cNvSpPr txBox="1"/>
            <p:nvPr/>
          </p:nvSpPr>
          <p:spPr>
            <a:xfrm>
              <a:off x="2803582" y="802255"/>
              <a:ext cx="2812215" cy="9082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Прекращение трудового договора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9"/>
            <p:cNvSpPr/>
            <p:nvPr/>
          </p:nvSpPr>
          <p:spPr>
            <a:xfrm>
              <a:off x="4355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9"/>
            <p:cNvSpPr txBox="1"/>
            <p:nvPr/>
          </p:nvSpPr>
          <p:spPr>
            <a:xfrm>
              <a:off x="4355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соглашение сторон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9"/>
            <p:cNvSpPr/>
            <p:nvPr/>
          </p:nvSpPr>
          <p:spPr>
            <a:xfrm>
              <a:off x="2202392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9"/>
            <p:cNvSpPr txBox="1"/>
            <p:nvPr/>
          </p:nvSpPr>
          <p:spPr>
            <a:xfrm>
              <a:off x="2202392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истечение срока действия срочного трудового договора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9"/>
            <p:cNvSpPr/>
            <p:nvPr/>
          </p:nvSpPr>
          <p:spPr>
            <a:xfrm>
              <a:off x="4400429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9"/>
            <p:cNvSpPr txBox="1"/>
            <p:nvPr/>
          </p:nvSpPr>
          <p:spPr>
            <a:xfrm>
              <a:off x="4400429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инициатива работника или нанимателя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9"/>
            <p:cNvSpPr/>
            <p:nvPr/>
          </p:nvSpPr>
          <p:spPr>
            <a:xfrm>
              <a:off x="6598466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9"/>
            <p:cNvSpPr txBox="1"/>
            <p:nvPr/>
          </p:nvSpPr>
          <p:spPr>
            <a:xfrm>
              <a:off x="6598466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не зависящие от воли сторон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29.04.2024</vt:lpwstr>
  </property>
</Properties>
</file>