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12" roundtripDataSignature="AMtx7mi+eG3avb98Ir8+znXceENuWL0+N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8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8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8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8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8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8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8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8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8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8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8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8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7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17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1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1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8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1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9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9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1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1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19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19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19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9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0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1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11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11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1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11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2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12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12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12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12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12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12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2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1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12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3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13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1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4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14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14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14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1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7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7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7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7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Relationship Id="rId4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759125" y="2592151"/>
            <a:ext cx="6079825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mbria"/>
              <a:buNone/>
            </a:pPr>
            <a:r>
              <a:rPr b="1" lang="ru-RU" cap="none">
                <a:latin typeface="Cambria"/>
                <a:ea typeface="Cambria"/>
                <a:cs typeface="Cambria"/>
                <a:sym typeface="Cambria"/>
              </a:rPr>
              <a:t>Гендерная политика</a:t>
            </a:r>
            <a:endParaRPr b="1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785758" y="3505920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33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ÐµÐ½Ð´ÐµÑÐ½Ð°Ñ Ð¿Ð¾Ð»Ð¸ÑÐ¸ÐºÐ° Ð² Ð£ÐºÑÐ°Ð¸Ð½Ðµ: ÑÐ»Ð¾Ð¶Ð½ÑÐ¹ Ð¿ÑÑÑ Ð¾Ñ Ð´ÐµÐºÐ»Ð°ÑÐ°ÑÐ¸Ð¹ Ð´Ð¾ Ð¿Ð¾Ð·Ð¸ÑÐ¸Ð²Ð½ÑÑ  Ð´ÐµÐ¹ÑÑÐ²Ð¸Ð¹ | ÐÐ½Ð°Ð»Ð¸ÑÐ¸ÑÐµÑÐºÐ¸Ð¹ ÑÐµÐ½ÑÑ Â«ÐÐ±ÑÐµÑÐ²Ð°ÑÐ¾ÑÐ¸Ñ Ð´ÐµÐ¼Ð¾ÐºÑÐ°ÑÐ¸Ð¸Â»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8662" r="9457" t="0"/>
          <a:stretch/>
        </p:blipFill>
        <p:spPr>
          <a:xfrm>
            <a:off x="6981063" y="1310656"/>
            <a:ext cx="5199435" cy="42361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направления гендерной политики белорусского государства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Основные направления гендерной политики белорусского государства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39" name="Google Shape;139;p3"/>
          <p:cNvGrpSpPr/>
          <p:nvPr/>
        </p:nvGrpSpPr>
        <p:grpSpPr>
          <a:xfrm>
            <a:off x="1724893" y="1577452"/>
            <a:ext cx="8799333" cy="1096738"/>
            <a:chOff x="67" y="2742038"/>
            <a:chExt cx="4010278" cy="2634131"/>
          </a:xfrm>
        </p:grpSpPr>
        <p:sp>
          <p:nvSpPr>
            <p:cNvPr id="140" name="Google Shape;140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Гендер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социальный пол (мужской или женский), который связан с особеннос- тями жизнедеятельности мужчины и женщины в обществе; культурное и социаль- ное значение, которое общество придаёт различиям между мужчинами и женщина- ми, характеристики маскулинности (мужские) и фемининности (женские)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2" name="Google Shape;142;p3"/>
          <p:cNvGrpSpPr/>
          <p:nvPr/>
        </p:nvGrpSpPr>
        <p:grpSpPr>
          <a:xfrm>
            <a:off x="1750773" y="3274148"/>
            <a:ext cx="4097938" cy="1019099"/>
            <a:chOff x="67" y="2742038"/>
            <a:chExt cx="4010278" cy="2634131"/>
          </a:xfrm>
        </p:grpSpPr>
        <p:sp>
          <p:nvSpPr>
            <p:cNvPr id="143" name="Google Shape;143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Биологический пол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женский, мужской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5" name="Google Shape;145;p3"/>
          <p:cNvGrpSpPr/>
          <p:nvPr/>
        </p:nvGrpSpPr>
        <p:grpSpPr>
          <a:xfrm>
            <a:off x="6426288" y="3291401"/>
            <a:ext cx="4097938" cy="1019099"/>
            <a:chOff x="67" y="2742038"/>
            <a:chExt cx="4010278" cy="2634131"/>
          </a:xfrm>
        </p:grpSpPr>
        <p:sp>
          <p:nvSpPr>
            <p:cNvPr id="146" name="Google Shape;146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Социальный пол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женщина (мать, домохозяйка, работница), мужчина (глава семьи, отец, кормилец, защит- ник)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8" name="Google Shape;148;p3"/>
          <p:cNvGrpSpPr/>
          <p:nvPr/>
        </p:nvGrpSpPr>
        <p:grpSpPr>
          <a:xfrm>
            <a:off x="1724892" y="4963559"/>
            <a:ext cx="8799333" cy="380744"/>
            <a:chOff x="67" y="2742038"/>
            <a:chExt cx="4010278" cy="2634131"/>
          </a:xfrm>
        </p:grpSpPr>
        <p:sp>
          <p:nvSpPr>
            <p:cNvPr id="149" name="Google Shape;149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Гендерные роли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предписанные обществом роли мужчины и женщины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51" name="Google Shape;151;p3"/>
          <p:cNvGrpSpPr/>
          <p:nvPr/>
        </p:nvGrpSpPr>
        <p:grpSpPr>
          <a:xfrm>
            <a:off x="1724893" y="5942418"/>
            <a:ext cx="8799333" cy="570525"/>
            <a:chOff x="67" y="2742038"/>
            <a:chExt cx="4010278" cy="2634131"/>
          </a:xfrm>
        </p:grpSpPr>
        <p:sp>
          <p:nvSpPr>
            <p:cNvPr id="152" name="Google Shape;152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Гендерный стереотип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распространённые в обществе представления об особенностях и поведении мужчин и женщин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54" name="Google Shape;154;p3"/>
          <p:cNvSpPr/>
          <p:nvPr/>
        </p:nvSpPr>
        <p:spPr>
          <a:xfrm>
            <a:off x="8160393" y="2699387"/>
            <a:ext cx="629728" cy="574761"/>
          </a:xfrm>
          <a:prstGeom prst="downArrow">
            <a:avLst>
              <a:gd fmla="val 50000" name="adj1"/>
              <a:gd fmla="val 62007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3"/>
          <p:cNvSpPr/>
          <p:nvPr/>
        </p:nvSpPr>
        <p:spPr>
          <a:xfrm>
            <a:off x="8160393" y="4349649"/>
            <a:ext cx="629728" cy="574761"/>
          </a:xfrm>
          <a:prstGeom prst="downArrow">
            <a:avLst>
              <a:gd fmla="val 50000" name="adj1"/>
              <a:gd fmla="val 62007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3"/>
          <p:cNvSpPr/>
          <p:nvPr/>
        </p:nvSpPr>
        <p:spPr>
          <a:xfrm>
            <a:off x="8164510" y="5367657"/>
            <a:ext cx="629728" cy="574761"/>
          </a:xfrm>
          <a:prstGeom prst="downArrow">
            <a:avLst>
              <a:gd fmla="val 50000" name="adj1"/>
              <a:gd fmla="val 62007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Основные направления гендерной политики белорусского государства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62" name="Google Shape;162;p4"/>
          <p:cNvGrpSpPr/>
          <p:nvPr/>
        </p:nvGrpSpPr>
        <p:grpSpPr>
          <a:xfrm>
            <a:off x="1104900" y="1481808"/>
            <a:ext cx="9980682" cy="587778"/>
            <a:chOff x="67" y="2742038"/>
            <a:chExt cx="4010278" cy="2634131"/>
          </a:xfrm>
        </p:grpSpPr>
        <p:sp>
          <p:nvSpPr>
            <p:cNvPr id="163" name="Google Shape;163;p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Гендерное неравенство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ситуация, когда группы мужчин и женщин имеют неравные возможности в обществе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65" name="Google Shape;165;p4"/>
          <p:cNvGrpSpPr/>
          <p:nvPr/>
        </p:nvGrpSpPr>
        <p:grpSpPr>
          <a:xfrm>
            <a:off x="1104900" y="2201039"/>
            <a:ext cx="9980682" cy="896424"/>
            <a:chOff x="67" y="2742038"/>
            <a:chExt cx="4010278" cy="2634131"/>
          </a:xfrm>
        </p:grpSpPr>
        <p:sp>
          <p:nvSpPr>
            <p:cNvPr id="166" name="Google Shape;166;p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«Стеклянный потолок»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метафора, используемая для обозначения невидимого и фор- мально не обозначенного барьера, который препятствует тому, чтобы представители какой- либо социальной группы поднимались выше определённого уровня в иерархии, карьере и т.д.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ÐÑÐ¾Ð³ÑÐ°Ð¼Ð¼Ð° ÑÐ°Ð·Ð²Ð¸ÑÐ¸Ñ ÐÐÐ â ÐÐ¸ÐºÐ¸Ð¿ÐµÐ´Ð¸Ñ" id="168" name="Google Shape;168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68927" y="3207122"/>
            <a:ext cx="1716655" cy="347622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69" name="Google Shape;169;p4"/>
          <p:cNvSpPr txBox="1"/>
          <p:nvPr/>
        </p:nvSpPr>
        <p:spPr>
          <a:xfrm>
            <a:off x="5126440" y="6344794"/>
            <a:ext cx="4242487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Эмблема ПРООН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70" name="Google Shape;170;p4"/>
          <p:cNvGrpSpPr/>
          <p:nvPr/>
        </p:nvGrpSpPr>
        <p:grpSpPr>
          <a:xfrm>
            <a:off x="1129669" y="3228916"/>
            <a:ext cx="8109222" cy="920683"/>
            <a:chOff x="67" y="2742038"/>
            <a:chExt cx="4010278" cy="2634131"/>
          </a:xfrm>
        </p:grpSpPr>
        <p:sp>
          <p:nvSpPr>
            <p:cNvPr id="171" name="Google Shape;171;p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Согласно Индексу гендерного равенства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Беларусь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находится на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29-м месте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(данные за 2022 г.) в рейтинге, который ведёт Программа Развития ООН (ПРООН)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Основные направления гендерной политики белорусского государства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78" name="Google Shape;178;p5"/>
          <p:cNvGrpSpPr/>
          <p:nvPr/>
        </p:nvGrpSpPr>
        <p:grpSpPr>
          <a:xfrm>
            <a:off x="1793904" y="1577452"/>
            <a:ext cx="8799333" cy="708548"/>
            <a:chOff x="67" y="2742038"/>
            <a:chExt cx="4010278" cy="2634131"/>
          </a:xfrm>
        </p:grpSpPr>
        <p:sp>
          <p:nvSpPr>
            <p:cNvPr id="179" name="Google Shape;179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Гендерная политика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это политика, направленная на достижение равенства муж- чин и женщин, установление гендерного баланса во всех сферах жизни общества.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81" name="Google Shape;181;p5"/>
          <p:cNvGrpSpPr/>
          <p:nvPr/>
        </p:nvGrpSpPr>
        <p:grpSpPr>
          <a:xfrm>
            <a:off x="1768196" y="2521794"/>
            <a:ext cx="8755646" cy="3281754"/>
            <a:chOff x="587" y="382443"/>
            <a:chExt cx="8755646" cy="3281754"/>
          </a:xfrm>
        </p:grpSpPr>
        <p:sp>
          <p:nvSpPr>
            <p:cNvPr id="182" name="Google Shape;182;p5"/>
            <p:cNvSpPr/>
            <p:nvPr/>
          </p:nvSpPr>
          <p:spPr>
            <a:xfrm>
              <a:off x="4378411" y="1256689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3" name="Google Shape;183;p5"/>
            <p:cNvSpPr/>
            <p:nvPr/>
          </p:nvSpPr>
          <p:spPr>
            <a:xfrm>
              <a:off x="4332690" y="1256689"/>
              <a:ext cx="91440" cy="53762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4" name="Google Shape;184;p5"/>
            <p:cNvSpPr/>
            <p:nvPr/>
          </p:nvSpPr>
          <p:spPr>
            <a:xfrm>
              <a:off x="1280653" y="1256689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5" name="Google Shape;185;p5"/>
            <p:cNvSpPr/>
            <p:nvPr/>
          </p:nvSpPr>
          <p:spPr>
            <a:xfrm>
              <a:off x="2130923" y="382443"/>
              <a:ext cx="4494974" cy="8742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5"/>
            <p:cNvSpPr txBox="1"/>
            <p:nvPr/>
          </p:nvSpPr>
          <p:spPr>
            <a:xfrm>
              <a:off x="2130923" y="382443"/>
              <a:ext cx="4494974" cy="8742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гендерные проблемы в Республике Беларусь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7" name="Google Shape;187;p5"/>
            <p:cNvSpPr/>
            <p:nvPr/>
          </p:nvSpPr>
          <p:spPr>
            <a:xfrm>
              <a:off x="587" y="1794317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5"/>
            <p:cNvSpPr txBox="1"/>
            <p:nvPr/>
          </p:nvSpPr>
          <p:spPr>
            <a:xfrm>
              <a:off x="587" y="1794317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перегруженность женщины домашней работой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9" name="Google Shape;189;p5"/>
            <p:cNvSpPr/>
            <p:nvPr/>
          </p:nvSpPr>
          <p:spPr>
            <a:xfrm>
              <a:off x="3098345" y="1794317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5"/>
            <p:cNvSpPr txBox="1"/>
            <p:nvPr/>
          </p:nvSpPr>
          <p:spPr>
            <a:xfrm>
              <a:off x="3098345" y="1794317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бóльшая по сравнению с мужчинами занятость воспитанием детей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1" name="Google Shape;191;p5"/>
            <p:cNvSpPr/>
            <p:nvPr/>
          </p:nvSpPr>
          <p:spPr>
            <a:xfrm>
              <a:off x="6196103" y="1794317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5"/>
            <p:cNvSpPr txBox="1"/>
            <p:nvPr/>
          </p:nvSpPr>
          <p:spPr>
            <a:xfrm>
              <a:off x="6196103" y="1794317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меньшее по сравнению с мужчинами количест- во женщин-руководите- лей и др.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3" name="Google Shape;193;p5"/>
          <p:cNvGrpSpPr/>
          <p:nvPr/>
        </p:nvGrpSpPr>
        <p:grpSpPr>
          <a:xfrm>
            <a:off x="1767609" y="6004838"/>
            <a:ext cx="8799333" cy="708548"/>
            <a:chOff x="67" y="2742038"/>
            <a:chExt cx="4010278" cy="2634131"/>
          </a:xfrm>
        </p:grpSpPr>
        <p:sp>
          <p:nvSpPr>
            <p:cNvPr id="194" name="Google Shape;194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Задача гендерной политики белорусского государства – установление гендерного баланса во всех сферах жизни общества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2" name="Google Shape;202;p6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Чуприс О.И. и др. Обществоведение: Учебное пособие для 11 класса. – Минск: Адукацыя і выхаванне, 2021, §19-20, п. 3.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03" name="Google Shape;20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82301" y="1683945"/>
            <a:ext cx="3803281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15.01.2024</vt:lpwstr>
  </property>
</Properties>
</file>