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binary" PartName="/ppt/metadata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28" roundtripDataSignature="AMtx7mhmOqR5DjhzehQPhIVvR8TpVZrCQ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12FFFC6D-6C1E-47EC-B8AF-0CBF4D108C31}">
  <a:tblStyle styleId="{12FFFC6D-6C1E-47EC-B8AF-0CBF4D108C31}" styleName="Table_0">
    <a:wholeTbl>
      <a:tcTxStyle b="off" i="off">
        <a:font>
          <a:latin typeface="Euphemia"/>
          <a:ea typeface="Euphemia"/>
          <a:cs typeface="Euphemia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8E8E8"/>
          </a:solidFill>
        </a:fill>
      </a:tcStyle>
    </a:wholeTbl>
    <a:band1H>
      <a:tcTxStyle/>
      <a:tcStyle>
        <a:fill>
          <a:solidFill>
            <a:srgbClr val="CFCECD"/>
          </a:solidFill>
        </a:fill>
      </a:tcStyle>
    </a:band1H>
    <a:band2H>
      <a:tcTxStyle/>
    </a:band2H>
    <a:band1V>
      <a:tcTxStyle/>
      <a:tcStyle>
        <a:fill>
          <a:solidFill>
            <a:srgbClr val="CFCECD"/>
          </a:solidFill>
        </a:fill>
      </a:tcStyle>
    </a:band1V>
    <a:band2V>
      <a:tcTxStyle/>
    </a:band2V>
    <a:lastCol>
      <a:tcTxStyle b="on" i="off">
        <a:font>
          <a:latin typeface="Euphemia"/>
          <a:ea typeface="Euphemia"/>
          <a:cs typeface="Euphemia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Euphemia"/>
          <a:ea typeface="Euphemia"/>
          <a:cs typeface="Euphemia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Euphemia"/>
          <a:ea typeface="Euphemia"/>
          <a:cs typeface="Euphemia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Euphemia"/>
          <a:ea typeface="Euphemia"/>
          <a:cs typeface="Euphemia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customschemas.google.com/relationships/presentationmetadata" Target="metadata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7" name="Google Shape;117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118" name="Google Shape;118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1" name="Google Shape;291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4" name="Google Shape;314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7" name="Google Shape;337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3" name="Google Shape;363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9" name="Google Shape;369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5" name="Google Shape;375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g313c97f04dd_0_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1" name="Google Shape;401;g313c97f04dd_0_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2" name="Google Shape;402;g313c97f04dd_0_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g313c97f04dd_0_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8" name="Google Shape;408;g313c97f04dd_0_1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9" name="Google Shape;409;g313c97f04dd_0_1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g313c97f04dd_0_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5" name="Google Shape;415;g313c97f04dd_0_2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6" name="Google Shape;416;g313c97f04dd_0_2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9" name="Google Shape;129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313c97f04dd_0_3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2" name="Google Shape;422;g313c97f04dd_0_3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8" name="Google Shape;428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9" name="Google Shape;429;p1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 с рисунком" showMasterSp="0">
  <p:cSld name="Титульный слайд с рисунком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oogle Shape;19;p19"/>
          <p:cNvGrpSpPr/>
          <p:nvPr/>
        </p:nvGrpSpPr>
        <p:grpSpPr>
          <a:xfrm rot="10800000">
            <a:off x="0" y="5645510"/>
            <a:ext cx="12192000" cy="63125"/>
            <a:chOff x="507492" y="1501519"/>
            <a:chExt cx="8129016" cy="63125"/>
          </a:xfrm>
        </p:grpSpPr>
        <p:cxnSp>
          <p:nvCxnSpPr>
            <p:cNvPr id="20" name="Google Shape;20;p19"/>
            <p:cNvCxnSpPr/>
            <p:nvPr/>
          </p:nvCxnSpPr>
          <p:spPr>
            <a:xfrm>
              <a:off x="507492" y="1564644"/>
              <a:ext cx="8129016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1" name="Google Shape;21;p19"/>
            <p:cNvCxnSpPr/>
            <p:nvPr/>
          </p:nvCxnSpPr>
          <p:spPr>
            <a:xfrm>
              <a:off x="507492" y="1501519"/>
              <a:ext cx="8129016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22" name="Google Shape;22;p19"/>
          <p:cNvGrpSpPr/>
          <p:nvPr/>
        </p:nvGrpSpPr>
        <p:grpSpPr>
          <a:xfrm>
            <a:off x="0" y="1143000"/>
            <a:ext cx="12192000" cy="63125"/>
            <a:chOff x="507492" y="1501519"/>
            <a:chExt cx="8129016" cy="63125"/>
          </a:xfrm>
        </p:grpSpPr>
        <p:cxnSp>
          <p:nvCxnSpPr>
            <p:cNvPr id="23" name="Google Shape;23;p19"/>
            <p:cNvCxnSpPr/>
            <p:nvPr/>
          </p:nvCxnSpPr>
          <p:spPr>
            <a:xfrm>
              <a:off x="507492" y="1564644"/>
              <a:ext cx="8129016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4" name="Google Shape;24;p19"/>
            <p:cNvCxnSpPr/>
            <p:nvPr/>
          </p:nvCxnSpPr>
          <p:spPr>
            <a:xfrm>
              <a:off x="507492" y="1501519"/>
              <a:ext cx="8129016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25" name="Google Shape;25;p19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19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19"/>
          <p:cNvSpPr txBox="1"/>
          <p:nvPr>
            <p:ph type="ctrTitle"/>
          </p:nvPr>
        </p:nvSpPr>
        <p:spPr>
          <a:xfrm>
            <a:off x="1104900" y="2292094"/>
            <a:ext cx="5734050" cy="2219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9" title="Пустой заполнитель, вместо которого можно добавить изображение. Щелкните заполнитель и выберите изображение, которое требуется добавить"/>
          <p:cNvSpPr/>
          <p:nvPr>
            <p:ph idx="2" type="pic"/>
          </p:nvPr>
        </p:nvSpPr>
        <p:spPr>
          <a:xfrm>
            <a:off x="6981063" y="1310656"/>
            <a:ext cx="5210937" cy="4208604"/>
          </a:xfrm>
          <a:prstGeom prst="rect">
            <a:avLst/>
          </a:prstGeom>
          <a:solidFill>
            <a:srgbClr val="DED9D6"/>
          </a:solidFill>
          <a:ln>
            <a:noFill/>
          </a:ln>
        </p:spPr>
      </p:sp>
      <p:sp>
        <p:nvSpPr>
          <p:cNvPr id="29" name="Google Shape;29;p19"/>
          <p:cNvSpPr txBox="1"/>
          <p:nvPr>
            <p:ph idx="1" type="subTitle"/>
          </p:nvPr>
        </p:nvSpPr>
        <p:spPr>
          <a:xfrm>
            <a:off x="1104900" y="4511784"/>
            <a:ext cx="5734050" cy="9555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30" name="Google Shape;30;p19" title="Вкладка ленты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25880" y="0"/>
            <a:ext cx="1747524" cy="22920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8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28"/>
          <p:cNvSpPr txBox="1"/>
          <p:nvPr>
            <p:ph idx="1" type="body"/>
          </p:nvPr>
        </p:nvSpPr>
        <p:spPr>
          <a:xfrm>
            <a:off x="5641848" y="1600199"/>
            <a:ext cx="5445252" cy="45720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  <a:defRPr sz="2000"/>
            </a:lvl1pPr>
            <a:lvl2pPr indent="-3302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Char char="▪"/>
              <a:defRPr sz="1600"/>
            </a:lvl2pPr>
            <a:lvl3pPr indent="-3302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Char char="▪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9pPr>
          </a:lstStyle>
          <a:p/>
        </p:txBody>
      </p:sp>
      <p:sp>
        <p:nvSpPr>
          <p:cNvPr id="96" name="Google Shape;96;p28"/>
          <p:cNvSpPr txBox="1"/>
          <p:nvPr>
            <p:ph idx="2" type="body"/>
          </p:nvPr>
        </p:nvSpPr>
        <p:spPr>
          <a:xfrm>
            <a:off x="1104900" y="1600200"/>
            <a:ext cx="4384548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97" name="Google Shape;97;p28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28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28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9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29"/>
          <p:cNvSpPr txBox="1"/>
          <p:nvPr>
            <p:ph idx="1" type="body"/>
          </p:nvPr>
        </p:nvSpPr>
        <p:spPr>
          <a:xfrm rot="5400000">
            <a:off x="3810000" y="-1104900"/>
            <a:ext cx="4572000" cy="99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103" name="Google Shape;103;p29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29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29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showMasterSp="0" type="vertTitleAndTx">
  <p:cSld name="VERTICAL_TITLE_AND_VERTICAL_TEX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0"/>
          <p:cNvSpPr txBox="1"/>
          <p:nvPr>
            <p:ph type="title"/>
          </p:nvPr>
        </p:nvSpPr>
        <p:spPr>
          <a:xfrm rot="5400000">
            <a:off x="7323931" y="2413794"/>
            <a:ext cx="5811838" cy="1714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30"/>
          <p:cNvSpPr txBox="1"/>
          <p:nvPr>
            <p:ph idx="1" type="body"/>
          </p:nvPr>
        </p:nvSpPr>
        <p:spPr>
          <a:xfrm rot="5400000">
            <a:off x="2248429" y="-778404"/>
            <a:ext cx="5811838" cy="80988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109" name="Google Shape;109;p30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30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30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112" name="Google Shape;112;p30"/>
          <p:cNvGrpSpPr/>
          <p:nvPr/>
        </p:nvGrpSpPr>
        <p:grpSpPr>
          <a:xfrm rot="5400000">
            <a:off x="6514047" y="3228843"/>
            <a:ext cx="5632704" cy="84403"/>
            <a:chOff x="1073150" y="1219201"/>
            <a:chExt cx="10058400" cy="63125"/>
          </a:xfrm>
        </p:grpSpPr>
        <p:cxnSp>
          <p:nvCxnSpPr>
            <p:cNvPr id="113" name="Google Shape;113;p30"/>
            <p:cNvCxnSpPr/>
            <p:nvPr/>
          </p:nvCxnSpPr>
          <p:spPr>
            <a:xfrm rot="10800000">
              <a:off x="1073150" y="1219201"/>
              <a:ext cx="10058400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14" name="Google Shape;114;p30"/>
            <p:cNvCxnSpPr/>
            <p:nvPr/>
          </p:nvCxnSpPr>
          <p:spPr>
            <a:xfrm rot="10800000">
              <a:off x="1073150" y="1282326"/>
              <a:ext cx="1005840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0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20"/>
          <p:cNvSpPr txBox="1"/>
          <p:nvPr>
            <p:ph idx="1" type="body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34" name="Google Shape;34;p20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0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20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1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21" title="Пустой заполнитель, вместо которого можно добавить изображение. Щелкните заполнитель и выберите изображение, которое требуется добавить"/>
          <p:cNvSpPr/>
          <p:nvPr>
            <p:ph idx="2" type="pic"/>
          </p:nvPr>
        </p:nvSpPr>
        <p:spPr>
          <a:xfrm>
            <a:off x="4654671" y="1600199"/>
            <a:ext cx="6430912" cy="4572001"/>
          </a:xfrm>
          <a:prstGeom prst="rect">
            <a:avLst/>
          </a:prstGeom>
          <a:noFill/>
          <a:ln>
            <a:noFill/>
          </a:ln>
        </p:spPr>
      </p:sp>
      <p:sp>
        <p:nvSpPr>
          <p:cNvPr id="40" name="Google Shape;40;p21"/>
          <p:cNvSpPr txBox="1"/>
          <p:nvPr>
            <p:ph idx="1" type="body"/>
          </p:nvPr>
        </p:nvSpPr>
        <p:spPr>
          <a:xfrm>
            <a:off x="1104900" y="1600200"/>
            <a:ext cx="3396996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41" name="Google Shape;41;p21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1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21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showMasterSp="0" type="title">
  <p:cSld name="TITLE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2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22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22"/>
          <p:cNvSpPr txBox="1"/>
          <p:nvPr>
            <p:ph type="ctrTitle"/>
          </p:nvPr>
        </p:nvSpPr>
        <p:spPr>
          <a:xfrm>
            <a:off x="1104900" y="2292094"/>
            <a:ext cx="10096500" cy="2219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22"/>
          <p:cNvSpPr txBox="1"/>
          <p:nvPr>
            <p:ph idx="1" type="subTitle"/>
          </p:nvPr>
        </p:nvSpPr>
        <p:spPr>
          <a:xfrm>
            <a:off x="1104898" y="4511784"/>
            <a:ext cx="10096501" cy="9555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49" name="Google Shape;49;p22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22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2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52" name="Google Shape;52;p22" title="Вкладка ленты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24445" y="0"/>
            <a:ext cx="1747524" cy="22920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showMasterSp="0" type="secHead">
  <p:cSld name="SECTION_HEADER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oogle Shape;54;p23"/>
          <p:cNvGrpSpPr/>
          <p:nvPr/>
        </p:nvGrpSpPr>
        <p:grpSpPr>
          <a:xfrm>
            <a:off x="0" y="2514600"/>
            <a:ext cx="12192000" cy="3194035"/>
            <a:chOff x="647402" y="2514600"/>
            <a:chExt cx="10838688" cy="3194035"/>
          </a:xfrm>
        </p:grpSpPr>
        <p:grpSp>
          <p:nvGrpSpPr>
            <p:cNvPr id="55" name="Google Shape;55;p23"/>
            <p:cNvGrpSpPr/>
            <p:nvPr/>
          </p:nvGrpSpPr>
          <p:grpSpPr>
            <a:xfrm>
              <a:off x="647402" y="2514600"/>
              <a:ext cx="10838688" cy="63125"/>
              <a:chOff x="507492" y="1501519"/>
              <a:chExt cx="8129016" cy="63125"/>
            </a:xfrm>
          </p:grpSpPr>
          <p:cxnSp>
            <p:nvCxnSpPr>
              <p:cNvPr id="56" name="Google Shape;56;p23"/>
              <p:cNvCxnSpPr/>
              <p:nvPr/>
            </p:nvCxnSpPr>
            <p:spPr>
              <a:xfrm>
                <a:off x="507492" y="1564644"/>
                <a:ext cx="8129016" cy="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57" name="Google Shape;57;p23"/>
              <p:cNvCxnSpPr/>
              <p:nvPr/>
            </p:nvCxnSpPr>
            <p:spPr>
              <a:xfrm>
                <a:off x="507492" y="1501519"/>
                <a:ext cx="8129016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sp>
          <p:nvSpPr>
            <p:cNvPr id="58" name="Google Shape;58;p23"/>
            <p:cNvSpPr/>
            <p:nvPr/>
          </p:nvSpPr>
          <p:spPr>
            <a:xfrm>
              <a:off x="647402" y="2640850"/>
              <a:ext cx="10838688" cy="2941536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9" name="Google Shape;59;p23"/>
            <p:cNvGrpSpPr/>
            <p:nvPr/>
          </p:nvGrpSpPr>
          <p:grpSpPr>
            <a:xfrm rot="10800000">
              <a:off x="647402" y="5645510"/>
              <a:ext cx="10838688" cy="63125"/>
              <a:chOff x="507492" y="1501519"/>
              <a:chExt cx="8129016" cy="63125"/>
            </a:xfrm>
          </p:grpSpPr>
          <p:cxnSp>
            <p:nvCxnSpPr>
              <p:cNvPr id="60" name="Google Shape;60;p23"/>
              <p:cNvCxnSpPr/>
              <p:nvPr/>
            </p:nvCxnSpPr>
            <p:spPr>
              <a:xfrm>
                <a:off x="507492" y="1564644"/>
                <a:ext cx="8129016" cy="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61" name="Google Shape;61;p23"/>
              <p:cNvCxnSpPr/>
              <p:nvPr/>
            </p:nvCxnSpPr>
            <p:spPr>
              <a:xfrm>
                <a:off x="507492" y="1501519"/>
                <a:ext cx="8129016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</p:grpSp>
      <p:sp>
        <p:nvSpPr>
          <p:cNvPr id="62" name="Google Shape;62;p23"/>
          <p:cNvSpPr txBox="1"/>
          <p:nvPr>
            <p:ph type="title"/>
          </p:nvPr>
        </p:nvSpPr>
        <p:spPr>
          <a:xfrm>
            <a:off x="1104899" y="2971806"/>
            <a:ext cx="10071099" cy="1684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sz="4400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3"/>
          <p:cNvSpPr txBox="1"/>
          <p:nvPr>
            <p:ph idx="1" type="body"/>
          </p:nvPr>
        </p:nvSpPr>
        <p:spPr>
          <a:xfrm>
            <a:off x="1104899" y="4655956"/>
            <a:ext cx="10071099" cy="5097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69391"/>
              </a:buClr>
              <a:buSzPts val="2000"/>
              <a:buNone/>
              <a:defRPr sz="2000">
                <a:solidFill>
                  <a:srgbClr val="96939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69391"/>
              </a:buClr>
              <a:buSzPts val="1800"/>
              <a:buNone/>
              <a:defRPr sz="1800">
                <a:solidFill>
                  <a:srgbClr val="96939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9pPr>
          </a:lstStyle>
          <a:p/>
        </p:txBody>
      </p:sp>
      <p:sp>
        <p:nvSpPr>
          <p:cNvPr id="64" name="Google Shape;64;p23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23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3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67" name="Google Shape;67;p23" title="Вкладка ленты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25880" y="0"/>
            <a:ext cx="1783188" cy="29718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типа объектов" type="twoObj">
  <p:cSld name="TWO_OBJECTS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4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4"/>
          <p:cNvSpPr txBox="1"/>
          <p:nvPr>
            <p:ph idx="1" type="body"/>
          </p:nvPr>
        </p:nvSpPr>
        <p:spPr>
          <a:xfrm>
            <a:off x="1104900" y="1600200"/>
            <a:ext cx="4914900" cy="4571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175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9pPr>
          </a:lstStyle>
          <a:p/>
        </p:txBody>
      </p:sp>
      <p:sp>
        <p:nvSpPr>
          <p:cNvPr id="71" name="Google Shape;71;p24"/>
          <p:cNvSpPr txBox="1"/>
          <p:nvPr>
            <p:ph idx="2" type="body"/>
          </p:nvPr>
        </p:nvSpPr>
        <p:spPr>
          <a:xfrm>
            <a:off x="6172200" y="1600200"/>
            <a:ext cx="4914900" cy="4571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175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72" name="Google Shape;72;p24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4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4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5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5"/>
          <p:cNvSpPr txBox="1"/>
          <p:nvPr>
            <p:ph idx="1" type="body"/>
          </p:nvPr>
        </p:nvSpPr>
        <p:spPr>
          <a:xfrm>
            <a:off x="1104900" y="1600200"/>
            <a:ext cx="4919472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8" name="Google Shape;78;p25"/>
          <p:cNvSpPr txBox="1"/>
          <p:nvPr>
            <p:ph idx="2" type="body"/>
          </p:nvPr>
        </p:nvSpPr>
        <p:spPr>
          <a:xfrm>
            <a:off x="1104900" y="2424112"/>
            <a:ext cx="4919472" cy="37480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79" name="Google Shape;79;p25"/>
          <p:cNvSpPr txBox="1"/>
          <p:nvPr>
            <p:ph idx="3" type="body"/>
          </p:nvPr>
        </p:nvSpPr>
        <p:spPr>
          <a:xfrm>
            <a:off x="6166110" y="1600200"/>
            <a:ext cx="4919472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80" name="Google Shape;80;p25"/>
          <p:cNvSpPr txBox="1"/>
          <p:nvPr>
            <p:ph idx="4" type="body"/>
          </p:nvPr>
        </p:nvSpPr>
        <p:spPr>
          <a:xfrm>
            <a:off x="6166110" y="2424112"/>
            <a:ext cx="4919472" cy="37480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81" name="Google Shape;81;p25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5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25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6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26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26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26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showMasterSp="0" type="blank">
  <p:cSld name="BLANK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7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27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27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8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8"/>
          <p:cNvSpPr txBox="1"/>
          <p:nvPr>
            <p:ph idx="1" type="body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55600" lvl="0" marL="457200" marR="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0200" lvl="1" marL="9144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▪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8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8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8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15" name="Google Shape;15;p18"/>
          <p:cNvGrpSpPr/>
          <p:nvPr/>
        </p:nvGrpSpPr>
        <p:grpSpPr>
          <a:xfrm>
            <a:off x="1103376" y="1219201"/>
            <a:ext cx="9985248" cy="84403"/>
            <a:chOff x="1073150" y="1219201"/>
            <a:chExt cx="10058400" cy="63125"/>
          </a:xfrm>
        </p:grpSpPr>
        <p:cxnSp>
          <p:nvCxnSpPr>
            <p:cNvPr id="16" name="Google Shape;16;p18"/>
            <p:cNvCxnSpPr/>
            <p:nvPr/>
          </p:nvCxnSpPr>
          <p:spPr>
            <a:xfrm rot="10800000">
              <a:off x="1073150" y="1219201"/>
              <a:ext cx="10058400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7" name="Google Shape;17;p18"/>
            <p:cNvCxnSpPr/>
            <p:nvPr/>
          </p:nvCxnSpPr>
          <p:spPr>
            <a:xfrm rot="10800000">
              <a:off x="1073150" y="1282326"/>
              <a:ext cx="1005840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696">
          <p15:clr>
            <a:srgbClr val="F26B43"/>
          </p15:clr>
        </p15:guide>
        <p15:guide id="2" pos="6984">
          <p15:clr>
            <a:srgbClr val="F26B43"/>
          </p15:clr>
        </p15:guide>
        <p15:guide id="3" orient="horz" pos="1008">
          <p15:clr>
            <a:srgbClr val="F26B43"/>
          </p15:clr>
        </p15:guide>
        <p15:guide id="4" orient="horz" pos="38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jpg"/><Relationship Id="rId4" Type="http://schemas.openxmlformats.org/officeDocument/2006/relationships/image" Target="../media/image3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"/>
          <p:cNvSpPr txBox="1"/>
          <p:nvPr>
            <p:ph type="ctrTitle"/>
          </p:nvPr>
        </p:nvSpPr>
        <p:spPr>
          <a:xfrm>
            <a:off x="1104900" y="2746373"/>
            <a:ext cx="5734050" cy="996438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b="1" lang="ru-RU" sz="4000" cap="none">
                <a:latin typeface="Cambria"/>
                <a:ea typeface="Cambria"/>
                <a:cs typeface="Cambria"/>
                <a:sym typeface="Cambria"/>
              </a:rPr>
              <a:t>Устойчивое развитие - модель развития XXI в.</a:t>
            </a:r>
            <a:endParaRPr b="1" sz="4000" cap="none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21" name="Google Shape;121;p1" title="Открытая книга на столе, размытые книги на заднем плане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81063" y="1310656"/>
            <a:ext cx="5210937" cy="4208604"/>
          </a:xfrm>
          <a:prstGeom prst="rect">
            <a:avLst/>
          </a:prstGeom>
          <a:solidFill>
            <a:srgbClr val="DED9D6"/>
          </a:solidFill>
          <a:ln>
            <a:noFill/>
          </a:ln>
        </p:spPr>
      </p:pic>
      <p:sp>
        <p:nvSpPr>
          <p:cNvPr id="122" name="Google Shape;122;p1"/>
          <p:cNvSpPr txBox="1"/>
          <p:nvPr>
            <p:ph idx="1" type="subTitle"/>
          </p:nvPr>
        </p:nvSpPr>
        <p:spPr>
          <a:xfrm>
            <a:off x="1104900" y="3814957"/>
            <a:ext cx="5734050" cy="34087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Обществоведение (подготовительный курс)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3" name="Google Shape;123;p1"/>
          <p:cNvSpPr txBox="1"/>
          <p:nvPr/>
        </p:nvSpPr>
        <p:spPr>
          <a:xfrm>
            <a:off x="1816672" y="741530"/>
            <a:ext cx="793807" cy="70788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40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17</a:t>
            </a:r>
            <a:endParaRPr b="1" sz="4000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4" name="Google Shape;124;p1"/>
          <p:cNvSpPr txBox="1"/>
          <p:nvPr/>
        </p:nvSpPr>
        <p:spPr>
          <a:xfrm>
            <a:off x="6457950" y="5869803"/>
            <a:ext cx="5628426" cy="34087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None/>
            </a:pPr>
            <a:r>
              <a:rPr b="0" lang="ru-RU" sz="1800" u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Ситник П.В.</a:t>
            </a:r>
            <a:endParaRPr b="0" sz="1800" u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5" name="Google Shape;125;p1"/>
          <p:cNvSpPr txBox="1"/>
          <p:nvPr/>
        </p:nvSpPr>
        <p:spPr>
          <a:xfrm>
            <a:off x="3144382" y="6449225"/>
            <a:ext cx="5628426" cy="34087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None/>
            </a:pPr>
            <a:r>
              <a:rPr b="0" lang="ru-RU" sz="1800" u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2024</a:t>
            </a:r>
            <a:endParaRPr b="0" sz="1800" u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Ð£ÑÑÐ¾Ð¹ÑÐ¸Ð²Ð¾Ðµ ÑÐ°Ð·Ð²Ð¸ÑÐ¸Ðµ: ÑÐµÐ¼ Ð¿ÑÐ°Ð²Ð¸ÑÐµÐ»ÑÑÑÐ²Ð¾ Ð¼Ð¾Ð¶ÐµÑ ÐµÐ³Ð¾ Ð¿Ð¾Ð´Ð´ÐµÑÐ¶Ð°ÑÑ? - Ð¢ÐÐ¡Ð¡" id="126" name="Google Shape;126;p1"/>
          <p:cNvPicPr preferRelativeResize="0"/>
          <p:nvPr/>
        </p:nvPicPr>
        <p:blipFill rotWithShape="1">
          <a:blip r:embed="rId4">
            <a:alphaModFix/>
          </a:blip>
          <a:srcRect b="0" l="9310" r="13397" t="0"/>
          <a:stretch/>
        </p:blipFill>
        <p:spPr>
          <a:xfrm>
            <a:off x="6981063" y="1262644"/>
            <a:ext cx="5227607" cy="43046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10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Направления устойчивого развития</a:t>
            </a:r>
            <a:endParaRPr/>
          </a:p>
        </p:txBody>
      </p:sp>
      <p:grpSp>
        <p:nvGrpSpPr>
          <p:cNvPr id="277" name="Google Shape;277;p10"/>
          <p:cNvGrpSpPr/>
          <p:nvPr/>
        </p:nvGrpSpPr>
        <p:grpSpPr>
          <a:xfrm>
            <a:off x="1903605" y="2248045"/>
            <a:ext cx="8383270" cy="3267685"/>
            <a:chOff x="562" y="824685"/>
            <a:chExt cx="8383270" cy="3267685"/>
          </a:xfrm>
        </p:grpSpPr>
        <p:sp>
          <p:nvSpPr>
            <p:cNvPr id="278" name="Google Shape;278;p10"/>
            <p:cNvSpPr/>
            <p:nvPr/>
          </p:nvSpPr>
          <p:spPr>
            <a:xfrm>
              <a:off x="4192198" y="1746146"/>
              <a:ext cx="2966010" cy="514762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79" name="Google Shape;279;p10"/>
            <p:cNvSpPr/>
            <p:nvPr/>
          </p:nvSpPr>
          <p:spPr>
            <a:xfrm>
              <a:off x="4146478" y="1746146"/>
              <a:ext cx="91440" cy="514762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80" name="Google Shape;280;p10"/>
            <p:cNvSpPr/>
            <p:nvPr/>
          </p:nvSpPr>
          <p:spPr>
            <a:xfrm>
              <a:off x="1226187" y="1746146"/>
              <a:ext cx="2966010" cy="514762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81" name="Google Shape;281;p10"/>
            <p:cNvSpPr/>
            <p:nvPr/>
          </p:nvSpPr>
          <p:spPr>
            <a:xfrm>
              <a:off x="2278238" y="824685"/>
              <a:ext cx="3827918" cy="92146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" name="Google Shape;282;p10"/>
            <p:cNvSpPr txBox="1"/>
            <p:nvPr/>
          </p:nvSpPr>
          <p:spPr>
            <a:xfrm>
              <a:off x="2278238" y="824685"/>
              <a:ext cx="3827918" cy="92146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Охрана и укрепление здоровья человека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83" name="Google Shape;283;p10"/>
            <p:cNvSpPr/>
            <p:nvPr/>
          </p:nvSpPr>
          <p:spPr>
            <a:xfrm>
              <a:off x="562" y="2260908"/>
              <a:ext cx="2451248" cy="183146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4" name="Google Shape;284;p10"/>
            <p:cNvSpPr txBox="1"/>
            <p:nvPr/>
          </p:nvSpPr>
          <p:spPr>
            <a:xfrm>
              <a:off x="562" y="2260908"/>
              <a:ext cx="2451248" cy="183146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предотвращение распространения опасных инфекционных заболеваний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85" name="Google Shape;285;p10"/>
            <p:cNvSpPr/>
            <p:nvPr/>
          </p:nvSpPr>
          <p:spPr>
            <a:xfrm>
              <a:off x="2966573" y="2260908"/>
              <a:ext cx="2451248" cy="183146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6" name="Google Shape;286;p10"/>
            <p:cNvSpPr txBox="1"/>
            <p:nvPr/>
          </p:nvSpPr>
          <p:spPr>
            <a:xfrm>
              <a:off x="2966573" y="2260908"/>
              <a:ext cx="2451248" cy="183146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борьба с воздействием отрицательных факторов среды обитания, некачественной питьевой воды, курения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87" name="Google Shape;287;p10"/>
            <p:cNvSpPr/>
            <p:nvPr/>
          </p:nvSpPr>
          <p:spPr>
            <a:xfrm>
              <a:off x="5932584" y="2260908"/>
              <a:ext cx="2451248" cy="183146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8" name="Google Shape;288;p10"/>
            <p:cNvSpPr txBox="1"/>
            <p:nvPr/>
          </p:nvSpPr>
          <p:spPr>
            <a:xfrm>
              <a:off x="5932584" y="2260908"/>
              <a:ext cx="2451248" cy="183146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сокращение детской смертности, улучшение охраны материнства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11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Направления устойчивого развития</a:t>
            </a:r>
            <a:endParaRPr/>
          </a:p>
        </p:txBody>
      </p:sp>
      <p:grpSp>
        <p:nvGrpSpPr>
          <p:cNvPr id="294" name="Google Shape;294;p11"/>
          <p:cNvGrpSpPr/>
          <p:nvPr/>
        </p:nvGrpSpPr>
        <p:grpSpPr>
          <a:xfrm>
            <a:off x="2066868" y="1449561"/>
            <a:ext cx="8056744" cy="5157605"/>
            <a:chOff x="163825" y="667"/>
            <a:chExt cx="8056744" cy="5157605"/>
          </a:xfrm>
        </p:grpSpPr>
        <p:sp>
          <p:nvSpPr>
            <p:cNvPr id="295" name="Google Shape;295;p11"/>
            <p:cNvSpPr/>
            <p:nvPr/>
          </p:nvSpPr>
          <p:spPr>
            <a:xfrm>
              <a:off x="6279011" y="2829272"/>
              <a:ext cx="91440" cy="473387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96" name="Google Shape;296;p11"/>
            <p:cNvSpPr/>
            <p:nvPr/>
          </p:nvSpPr>
          <p:spPr>
            <a:xfrm>
              <a:off x="4192197" y="1803812"/>
              <a:ext cx="2132533" cy="473387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97" name="Google Shape;297;p11"/>
            <p:cNvSpPr/>
            <p:nvPr/>
          </p:nvSpPr>
          <p:spPr>
            <a:xfrm>
              <a:off x="2013944" y="2829272"/>
              <a:ext cx="91440" cy="473387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98" name="Google Shape;298;p11"/>
            <p:cNvSpPr/>
            <p:nvPr/>
          </p:nvSpPr>
          <p:spPr>
            <a:xfrm>
              <a:off x="2059664" y="1803812"/>
              <a:ext cx="2132533" cy="473387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99" name="Google Shape;299;p11"/>
            <p:cNvSpPr/>
            <p:nvPr/>
          </p:nvSpPr>
          <p:spPr>
            <a:xfrm>
              <a:off x="4146477" y="666938"/>
              <a:ext cx="91440" cy="473387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00" name="Google Shape;300;p11"/>
            <p:cNvSpPr/>
            <p:nvPr/>
          </p:nvSpPr>
          <p:spPr>
            <a:xfrm>
              <a:off x="1647794" y="667"/>
              <a:ext cx="5088806" cy="666270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1" name="Google Shape;301;p11"/>
            <p:cNvSpPr txBox="1"/>
            <p:nvPr/>
          </p:nvSpPr>
          <p:spPr>
            <a:xfrm>
              <a:off x="1647794" y="667"/>
              <a:ext cx="5088806" cy="66627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Повышение благосостояния населения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02" name="Google Shape;302;p11"/>
            <p:cNvSpPr/>
            <p:nvPr/>
          </p:nvSpPr>
          <p:spPr>
            <a:xfrm>
              <a:off x="2592068" y="1140326"/>
              <a:ext cx="3200259" cy="66348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3" name="Google Shape;303;p11"/>
            <p:cNvSpPr txBox="1"/>
            <p:nvPr/>
          </p:nvSpPr>
          <p:spPr>
            <a:xfrm>
              <a:off x="2592068" y="1140326"/>
              <a:ext cx="3200259" cy="66348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борьба с бедностью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04" name="Google Shape;304;p11"/>
            <p:cNvSpPr/>
            <p:nvPr/>
          </p:nvSpPr>
          <p:spPr>
            <a:xfrm>
              <a:off x="163825" y="2277200"/>
              <a:ext cx="3791678" cy="55207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5" name="Google Shape;305;p11"/>
            <p:cNvSpPr txBox="1"/>
            <p:nvPr/>
          </p:nvSpPr>
          <p:spPr>
            <a:xfrm>
              <a:off x="163825" y="2277200"/>
              <a:ext cx="3791678" cy="55207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абсолютная бедность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06" name="Google Shape;306;p11"/>
            <p:cNvSpPr/>
            <p:nvPr/>
          </p:nvSpPr>
          <p:spPr>
            <a:xfrm>
              <a:off x="164671" y="3302660"/>
              <a:ext cx="3789987" cy="185561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7" name="Google Shape;307;p11"/>
            <p:cNvSpPr txBox="1"/>
            <p:nvPr/>
          </p:nvSpPr>
          <p:spPr>
            <a:xfrm>
              <a:off x="164671" y="3302660"/>
              <a:ext cx="3789987" cy="185561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нищета, состояние, при котором человек не в состоянии удовлетворить даже базовые потребности в пище, жилище, одежде и т.д. или способен удовлетворить только минимальные потребности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08" name="Google Shape;308;p11"/>
            <p:cNvSpPr/>
            <p:nvPr/>
          </p:nvSpPr>
          <p:spPr>
            <a:xfrm>
              <a:off x="4428891" y="2277200"/>
              <a:ext cx="3791678" cy="55207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9" name="Google Shape;309;p11"/>
            <p:cNvSpPr txBox="1"/>
            <p:nvPr/>
          </p:nvSpPr>
          <p:spPr>
            <a:xfrm>
              <a:off x="4428891" y="2277200"/>
              <a:ext cx="3791678" cy="55207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относительная бедность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10" name="Google Shape;310;p11"/>
            <p:cNvSpPr/>
            <p:nvPr/>
          </p:nvSpPr>
          <p:spPr>
            <a:xfrm>
              <a:off x="4429038" y="3302660"/>
              <a:ext cx="3791385" cy="185121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1" name="Google Shape;311;p11"/>
            <p:cNvSpPr txBox="1"/>
            <p:nvPr/>
          </p:nvSpPr>
          <p:spPr>
            <a:xfrm>
              <a:off x="4429038" y="3302660"/>
              <a:ext cx="3791385" cy="185121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нехватка ресурсов для того, чтобы вести образ жизни, который считается нормальным или желательным в данном обществе (ниже 40-50% среднего дохода на душу населения)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2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Направления устойчивого развития</a:t>
            </a:r>
            <a:endParaRPr/>
          </a:p>
        </p:txBody>
      </p:sp>
      <p:grpSp>
        <p:nvGrpSpPr>
          <p:cNvPr id="317" name="Google Shape;317;p12"/>
          <p:cNvGrpSpPr/>
          <p:nvPr/>
        </p:nvGrpSpPr>
        <p:grpSpPr>
          <a:xfrm>
            <a:off x="1911093" y="2170749"/>
            <a:ext cx="8368295" cy="3690038"/>
            <a:chOff x="8050" y="859533"/>
            <a:chExt cx="8368295" cy="3690038"/>
          </a:xfrm>
        </p:grpSpPr>
        <p:sp>
          <p:nvSpPr>
            <p:cNvPr id="318" name="Google Shape;318;p12"/>
            <p:cNvSpPr/>
            <p:nvPr/>
          </p:nvSpPr>
          <p:spPr>
            <a:xfrm>
              <a:off x="4192198" y="2485163"/>
              <a:ext cx="3240765" cy="275112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19" name="Google Shape;319;p12"/>
            <p:cNvSpPr/>
            <p:nvPr/>
          </p:nvSpPr>
          <p:spPr>
            <a:xfrm>
              <a:off x="4192198" y="2485163"/>
              <a:ext cx="1079484" cy="275112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20" name="Google Shape;320;p12"/>
            <p:cNvSpPr/>
            <p:nvPr/>
          </p:nvSpPr>
          <p:spPr>
            <a:xfrm>
              <a:off x="3111128" y="2485163"/>
              <a:ext cx="1081069" cy="275112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21" name="Google Shape;321;p12"/>
            <p:cNvSpPr/>
            <p:nvPr/>
          </p:nvSpPr>
          <p:spPr>
            <a:xfrm>
              <a:off x="950705" y="2485163"/>
              <a:ext cx="3241492" cy="275112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22" name="Google Shape;322;p12"/>
            <p:cNvSpPr/>
            <p:nvPr/>
          </p:nvSpPr>
          <p:spPr>
            <a:xfrm>
              <a:off x="4146477" y="1589081"/>
              <a:ext cx="91440" cy="275112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23" name="Google Shape;323;p12"/>
            <p:cNvSpPr/>
            <p:nvPr/>
          </p:nvSpPr>
          <p:spPr>
            <a:xfrm>
              <a:off x="2150217" y="859533"/>
              <a:ext cx="4083960" cy="72954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4" name="Google Shape;324;p12"/>
            <p:cNvSpPr txBox="1"/>
            <p:nvPr/>
          </p:nvSpPr>
          <p:spPr>
            <a:xfrm>
              <a:off x="2150217" y="859533"/>
              <a:ext cx="4083960" cy="72954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Достижение социальной стабильности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25" name="Google Shape;325;p12"/>
            <p:cNvSpPr/>
            <p:nvPr/>
          </p:nvSpPr>
          <p:spPr>
            <a:xfrm>
              <a:off x="2241659" y="1864194"/>
              <a:ext cx="3901076" cy="62096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6" name="Google Shape;326;p12"/>
            <p:cNvSpPr txBox="1"/>
            <p:nvPr/>
          </p:nvSpPr>
          <p:spPr>
            <a:xfrm>
              <a:off x="2241659" y="1864194"/>
              <a:ext cx="3901076" cy="62096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защита общества, личности от преступных посягательств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27" name="Google Shape;327;p12"/>
            <p:cNvSpPr/>
            <p:nvPr/>
          </p:nvSpPr>
          <p:spPr>
            <a:xfrm>
              <a:off x="8050" y="2760276"/>
              <a:ext cx="1885310" cy="178704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" name="Google Shape;328;p12"/>
            <p:cNvSpPr txBox="1"/>
            <p:nvPr/>
          </p:nvSpPr>
          <p:spPr>
            <a:xfrm>
              <a:off x="8050" y="2760276"/>
              <a:ext cx="1885310" cy="178704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оборот наркотиков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29" name="Google Shape;329;p12"/>
            <p:cNvSpPr/>
            <p:nvPr/>
          </p:nvSpPr>
          <p:spPr>
            <a:xfrm>
              <a:off x="2168473" y="2760276"/>
              <a:ext cx="1885310" cy="178704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" name="Google Shape;330;p12"/>
            <p:cNvSpPr txBox="1"/>
            <p:nvPr/>
          </p:nvSpPr>
          <p:spPr>
            <a:xfrm>
              <a:off x="2168473" y="2760276"/>
              <a:ext cx="1885310" cy="178704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незаконная миграция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31" name="Google Shape;331;p12"/>
            <p:cNvSpPr/>
            <p:nvPr/>
          </p:nvSpPr>
          <p:spPr>
            <a:xfrm>
              <a:off x="4328896" y="2760276"/>
              <a:ext cx="1885572" cy="1785954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" name="Google Shape;332;p12"/>
            <p:cNvSpPr txBox="1"/>
            <p:nvPr/>
          </p:nvSpPr>
          <p:spPr>
            <a:xfrm>
              <a:off x="4328896" y="2760276"/>
              <a:ext cx="1885572" cy="178595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торговля оружием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33" name="Google Shape;333;p12"/>
            <p:cNvSpPr/>
            <p:nvPr/>
          </p:nvSpPr>
          <p:spPr>
            <a:xfrm>
              <a:off x="6489581" y="2760276"/>
              <a:ext cx="1886764" cy="178929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4" name="Google Shape;334;p12"/>
            <p:cNvSpPr txBox="1"/>
            <p:nvPr/>
          </p:nvSpPr>
          <p:spPr>
            <a:xfrm>
              <a:off x="6489581" y="2760276"/>
              <a:ext cx="1886764" cy="178929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легализация преступных доходов и т.д.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13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Направления устойчивого развития</a:t>
            </a:r>
            <a:endParaRPr/>
          </a:p>
        </p:txBody>
      </p:sp>
      <p:grpSp>
        <p:nvGrpSpPr>
          <p:cNvPr id="340" name="Google Shape;340;p13"/>
          <p:cNvGrpSpPr/>
          <p:nvPr/>
        </p:nvGrpSpPr>
        <p:grpSpPr>
          <a:xfrm>
            <a:off x="1905085" y="1949601"/>
            <a:ext cx="8380311" cy="4115083"/>
            <a:chOff x="2042" y="647011"/>
            <a:chExt cx="8380311" cy="4115083"/>
          </a:xfrm>
        </p:grpSpPr>
        <p:sp>
          <p:nvSpPr>
            <p:cNvPr id="341" name="Google Shape;341;p13"/>
            <p:cNvSpPr/>
            <p:nvPr/>
          </p:nvSpPr>
          <p:spPr>
            <a:xfrm>
              <a:off x="4192197" y="2015482"/>
              <a:ext cx="3439637" cy="218962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42" name="Google Shape;342;p13"/>
            <p:cNvSpPr/>
            <p:nvPr/>
          </p:nvSpPr>
          <p:spPr>
            <a:xfrm>
              <a:off x="4192197" y="2015482"/>
              <a:ext cx="1719320" cy="218962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43" name="Google Shape;343;p13"/>
            <p:cNvSpPr/>
            <p:nvPr/>
          </p:nvSpPr>
          <p:spPr>
            <a:xfrm>
              <a:off x="4145638" y="2015482"/>
              <a:ext cx="91440" cy="218962"/>
            </a:xfrm>
            <a:custGeom>
              <a:rect b="b" l="l" r="r" t="t"/>
              <a:pathLst>
                <a:path extrusionOk="0" h="120000" w="120000">
                  <a:moveTo>
                    <a:pt x="61101" y="0"/>
                  </a:moveTo>
                  <a:lnTo>
                    <a:pt x="61101" y="60000"/>
                  </a:lnTo>
                  <a:lnTo>
                    <a:pt x="60000" y="60000"/>
                  </a:ln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44" name="Google Shape;344;p13"/>
            <p:cNvSpPr/>
            <p:nvPr/>
          </p:nvSpPr>
          <p:spPr>
            <a:xfrm>
              <a:off x="2471777" y="2015482"/>
              <a:ext cx="1720420" cy="218962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45" name="Google Shape;345;p13"/>
            <p:cNvSpPr/>
            <p:nvPr/>
          </p:nvSpPr>
          <p:spPr>
            <a:xfrm>
              <a:off x="752299" y="2015482"/>
              <a:ext cx="3439898" cy="218962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46" name="Google Shape;346;p13"/>
            <p:cNvSpPr/>
            <p:nvPr/>
          </p:nvSpPr>
          <p:spPr>
            <a:xfrm>
              <a:off x="4146477" y="1227656"/>
              <a:ext cx="91440" cy="218962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47" name="Google Shape;347;p13"/>
            <p:cNvSpPr/>
            <p:nvPr/>
          </p:nvSpPr>
          <p:spPr>
            <a:xfrm>
              <a:off x="2305668" y="647011"/>
              <a:ext cx="3773059" cy="58064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8" name="Google Shape;348;p13"/>
            <p:cNvSpPr txBox="1"/>
            <p:nvPr/>
          </p:nvSpPr>
          <p:spPr>
            <a:xfrm>
              <a:off x="2305668" y="647011"/>
              <a:ext cx="3773059" cy="58064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Экологическое направление устойчивого развития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49" name="Google Shape;349;p13"/>
            <p:cNvSpPr/>
            <p:nvPr/>
          </p:nvSpPr>
          <p:spPr>
            <a:xfrm>
              <a:off x="1766172" y="1446618"/>
              <a:ext cx="4852051" cy="568863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0" name="Google Shape;350;p13"/>
            <p:cNvSpPr txBox="1"/>
            <p:nvPr/>
          </p:nvSpPr>
          <p:spPr>
            <a:xfrm>
              <a:off x="1766172" y="1446618"/>
              <a:ext cx="4852051" cy="56886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изменение приоритетов в экологической и экономической политике государств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51" name="Google Shape;351;p13"/>
            <p:cNvSpPr/>
            <p:nvPr/>
          </p:nvSpPr>
          <p:spPr>
            <a:xfrm>
              <a:off x="2042" y="2234444"/>
              <a:ext cx="1500515" cy="252447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2" name="Google Shape;352;p13"/>
            <p:cNvSpPr txBox="1"/>
            <p:nvPr/>
          </p:nvSpPr>
          <p:spPr>
            <a:xfrm>
              <a:off x="2042" y="2234444"/>
              <a:ext cx="1500515" cy="252447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охрана окружающей среды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53" name="Google Shape;353;p13"/>
            <p:cNvSpPr/>
            <p:nvPr/>
          </p:nvSpPr>
          <p:spPr>
            <a:xfrm>
              <a:off x="1721519" y="2234444"/>
              <a:ext cx="1500515" cy="252447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4" name="Google Shape;354;p13"/>
            <p:cNvSpPr txBox="1"/>
            <p:nvPr/>
          </p:nvSpPr>
          <p:spPr>
            <a:xfrm>
              <a:off x="1721519" y="2234444"/>
              <a:ext cx="1500515" cy="252447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сохранение биологичес- кого разно- образия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55" name="Google Shape;355;p13"/>
            <p:cNvSpPr/>
            <p:nvPr/>
          </p:nvSpPr>
          <p:spPr>
            <a:xfrm>
              <a:off x="3440996" y="2234444"/>
              <a:ext cx="1500723" cy="252292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6" name="Google Shape;356;p13"/>
            <p:cNvSpPr txBox="1"/>
            <p:nvPr/>
          </p:nvSpPr>
          <p:spPr>
            <a:xfrm>
              <a:off x="3440996" y="2234444"/>
              <a:ext cx="1500723" cy="252292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повышение экологичес- кой безопас- ности хозяй- ственных объектов, техники, технологий, материалов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57" name="Google Shape;357;p13"/>
            <p:cNvSpPr/>
            <p:nvPr/>
          </p:nvSpPr>
          <p:spPr>
            <a:xfrm>
              <a:off x="5160682" y="2234444"/>
              <a:ext cx="1501672" cy="2527650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8" name="Google Shape;358;p13"/>
            <p:cNvSpPr txBox="1"/>
            <p:nvPr/>
          </p:nvSpPr>
          <p:spPr>
            <a:xfrm>
              <a:off x="5160682" y="2234444"/>
              <a:ext cx="1501672" cy="252765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финансиро- вание приро- доохранных мероприятий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59" name="Google Shape;359;p13"/>
            <p:cNvSpPr/>
            <p:nvPr/>
          </p:nvSpPr>
          <p:spPr>
            <a:xfrm>
              <a:off x="6881317" y="2234444"/>
              <a:ext cx="1501036" cy="252526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0" name="Google Shape;360;p13"/>
            <p:cNvSpPr txBox="1"/>
            <p:nvPr/>
          </p:nvSpPr>
          <p:spPr>
            <a:xfrm>
              <a:off x="6881317" y="2234444"/>
              <a:ext cx="1501036" cy="252526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усиление правовой ответствен- ности за природо- охранные нарушения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14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Направления устойчивого развития</a:t>
            </a:r>
            <a:endParaRPr/>
          </a:p>
        </p:txBody>
      </p:sp>
      <p:graphicFrame>
        <p:nvGraphicFramePr>
          <p:cNvPr id="366" name="Google Shape;366;p14"/>
          <p:cNvGraphicFramePr/>
          <p:nvPr/>
        </p:nvGraphicFramePr>
        <p:xfrm>
          <a:off x="1104900" y="1268658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{12FFFC6D-6C1E-47EC-B8AF-0CBF4D108C31}</a:tableStyleId>
              </a:tblPr>
              <a:tblGrid>
                <a:gridCol w="3544725"/>
                <a:gridCol w="6435950"/>
              </a:tblGrid>
              <a:tr h="327225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Цели устойчивого развития по 5P направлениям</a:t>
                      </a:r>
                      <a:endParaRPr sz="2000" u="none" cap="none" strike="noStrik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 hMerge="1"/>
              </a:tr>
              <a:tr h="1095150"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Люди (People)</a:t>
                      </a:r>
                      <a:endParaRPr b="1"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ru-RU" sz="18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 – ликвидация нищеты;</a:t>
                      </a:r>
                      <a:endParaRPr/>
                    </a:p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ru-RU" sz="18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2 – ликвидация голода;</a:t>
                      </a:r>
                      <a:endParaRPr/>
                    </a:p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ru-RU" sz="18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3 – хорошее здоровье и благополучие;</a:t>
                      </a:r>
                      <a:endParaRPr/>
                    </a:p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ru-RU" sz="18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4 – качественное образование;</a:t>
                      </a:r>
                      <a:endParaRPr/>
                    </a:p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ru-RU" sz="18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5 – гендерное равенство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241475"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Процветание (Prosperity)</a:t>
                      </a:r>
                      <a:endParaRPr b="1"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ru-RU" sz="18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7 – недорогостоящая и чистая энергия;</a:t>
                      </a:r>
                      <a:endParaRPr/>
                    </a:p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ru-RU" sz="18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8 – достойная работа и экономический рост;</a:t>
                      </a:r>
                      <a:endParaRPr/>
                    </a:p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ru-RU" sz="18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9 – индустриализация, инновации и инфраструктура;</a:t>
                      </a:r>
                      <a:endParaRPr/>
                    </a:p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ru-RU" sz="18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10 – уменьшение неравенства;</a:t>
                      </a:r>
                      <a:endParaRPr/>
                    </a:p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ru-RU" sz="18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11 – устойчивые города и населённые пункты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241475"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Планета (Planet)</a:t>
                      </a:r>
                      <a:endParaRPr b="1"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ru-RU" sz="18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6 – чистая вода и санитария;</a:t>
                      </a:r>
                      <a:endParaRPr/>
                    </a:p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ru-RU" sz="18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12 – ответственное потребление и производство;</a:t>
                      </a:r>
                      <a:endParaRPr/>
                    </a:p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ru-RU" sz="18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13 – борьба с изменением климата;</a:t>
                      </a:r>
                      <a:endParaRPr/>
                    </a:p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ru-RU" sz="18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14 – сохранение морских экосистем;</a:t>
                      </a:r>
                      <a:endParaRPr/>
                    </a:p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ru-RU" sz="18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15 – сохранение экосистем суши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00025"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Мир (Peace)</a:t>
                      </a:r>
                      <a:endParaRPr b="1"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ru-RU" sz="18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16 – мир, правосудие и эффективные институты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00025"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Партнёрство (Partnership)</a:t>
                      </a:r>
                      <a:endParaRPr b="1" sz="1800" u="none" cap="none" strike="noStrik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ru-RU" sz="18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17 – партнёрство в интересах устойчивого развития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15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mbria"/>
              <a:buNone/>
            </a:pPr>
            <a:r>
              <a:rPr lang="ru-RU" sz="3600">
                <a:latin typeface="Cambria"/>
                <a:ea typeface="Cambria"/>
                <a:cs typeface="Cambria"/>
                <a:sym typeface="Cambria"/>
              </a:rPr>
              <a:t>Национальная стратегия устойчивого развития Республики Беларусь</a:t>
            </a:r>
            <a:endParaRPr sz="3600"/>
          </a:p>
        </p:txBody>
      </p:sp>
      <p:pic>
        <p:nvPicPr>
          <p:cNvPr id="372" name="Google Shape;372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4900" y="1394375"/>
            <a:ext cx="9980673" cy="5410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16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mbria"/>
              <a:buNone/>
            </a:pPr>
            <a:r>
              <a:rPr lang="ru-RU" sz="3600">
                <a:latin typeface="Cambria"/>
                <a:ea typeface="Cambria"/>
                <a:cs typeface="Cambria"/>
                <a:sym typeface="Cambria"/>
              </a:rPr>
              <a:t>Национальная стратегия устойчивого развития Республики Беларусь</a:t>
            </a:r>
            <a:endParaRPr sz="3600"/>
          </a:p>
        </p:txBody>
      </p:sp>
      <p:grpSp>
        <p:nvGrpSpPr>
          <p:cNvPr id="378" name="Google Shape;378;p16"/>
          <p:cNvGrpSpPr/>
          <p:nvPr/>
        </p:nvGrpSpPr>
        <p:grpSpPr>
          <a:xfrm>
            <a:off x="3088837" y="1648134"/>
            <a:ext cx="6012807" cy="4872466"/>
            <a:chOff x="1983937" y="968"/>
            <a:chExt cx="6012807" cy="4872466"/>
          </a:xfrm>
        </p:grpSpPr>
        <p:sp>
          <p:nvSpPr>
            <p:cNvPr id="379" name="Google Shape;379;p16"/>
            <p:cNvSpPr/>
            <p:nvPr/>
          </p:nvSpPr>
          <p:spPr>
            <a:xfrm>
              <a:off x="1983937" y="968"/>
              <a:ext cx="4917292" cy="573231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0" name="Google Shape;380;p16"/>
            <p:cNvSpPr txBox="1"/>
            <p:nvPr/>
          </p:nvSpPr>
          <p:spPr>
            <a:xfrm>
              <a:off x="2000726" y="17757"/>
              <a:ext cx="4883714" cy="53965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Национальная стратегия включает в себя задачи устойчивого развития в сферах: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81" name="Google Shape;381;p16"/>
            <p:cNvSpPr/>
            <p:nvPr/>
          </p:nvSpPr>
          <p:spPr>
            <a:xfrm>
              <a:off x="2475666" y="574200"/>
              <a:ext cx="491729" cy="42992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82" name="Google Shape;382;p16"/>
            <p:cNvSpPr/>
            <p:nvPr/>
          </p:nvSpPr>
          <p:spPr>
            <a:xfrm>
              <a:off x="2967396" y="717508"/>
              <a:ext cx="5029348" cy="573231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9803"/>
              </a:schemeClr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3" name="Google Shape;383;p16"/>
            <p:cNvSpPr txBox="1"/>
            <p:nvPr/>
          </p:nvSpPr>
          <p:spPr>
            <a:xfrm>
              <a:off x="2984185" y="734297"/>
              <a:ext cx="4995770" cy="53965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экономики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84" name="Google Shape;384;p16"/>
            <p:cNvSpPr/>
            <p:nvPr/>
          </p:nvSpPr>
          <p:spPr>
            <a:xfrm>
              <a:off x="2475666" y="574200"/>
              <a:ext cx="491729" cy="1146462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85" name="Google Shape;385;p16"/>
            <p:cNvSpPr/>
            <p:nvPr/>
          </p:nvSpPr>
          <p:spPr>
            <a:xfrm>
              <a:off x="2967396" y="1434047"/>
              <a:ext cx="5029348" cy="573231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9803"/>
              </a:schemeClr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6" name="Google Shape;386;p16"/>
            <p:cNvSpPr txBox="1"/>
            <p:nvPr/>
          </p:nvSpPr>
          <p:spPr>
            <a:xfrm>
              <a:off x="2984185" y="1450836"/>
              <a:ext cx="4995770" cy="53965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экологии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87" name="Google Shape;387;p16"/>
            <p:cNvSpPr/>
            <p:nvPr/>
          </p:nvSpPr>
          <p:spPr>
            <a:xfrm>
              <a:off x="2475666" y="574200"/>
              <a:ext cx="491729" cy="1863001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88" name="Google Shape;388;p16"/>
            <p:cNvSpPr/>
            <p:nvPr/>
          </p:nvSpPr>
          <p:spPr>
            <a:xfrm>
              <a:off x="2967396" y="2150586"/>
              <a:ext cx="5029348" cy="573231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9803"/>
              </a:schemeClr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9" name="Google Shape;389;p16"/>
            <p:cNvSpPr txBox="1"/>
            <p:nvPr/>
          </p:nvSpPr>
          <p:spPr>
            <a:xfrm>
              <a:off x="2984185" y="2167375"/>
              <a:ext cx="4995770" cy="53965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инвестиций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90" name="Google Shape;390;p16"/>
            <p:cNvSpPr/>
            <p:nvPr/>
          </p:nvSpPr>
          <p:spPr>
            <a:xfrm>
              <a:off x="2475666" y="574200"/>
              <a:ext cx="491729" cy="257954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91" name="Google Shape;391;p16"/>
            <p:cNvSpPr/>
            <p:nvPr/>
          </p:nvSpPr>
          <p:spPr>
            <a:xfrm>
              <a:off x="2967396" y="2867125"/>
              <a:ext cx="5029348" cy="573231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9803"/>
              </a:schemeClr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2" name="Google Shape;392;p16"/>
            <p:cNvSpPr txBox="1"/>
            <p:nvPr/>
          </p:nvSpPr>
          <p:spPr>
            <a:xfrm>
              <a:off x="2984185" y="2883914"/>
              <a:ext cx="4995770" cy="53965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инноваций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93" name="Google Shape;393;p16"/>
            <p:cNvSpPr/>
            <p:nvPr/>
          </p:nvSpPr>
          <p:spPr>
            <a:xfrm>
              <a:off x="2475666" y="574200"/>
              <a:ext cx="491729" cy="329608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94" name="Google Shape;394;p16"/>
            <p:cNvSpPr/>
            <p:nvPr/>
          </p:nvSpPr>
          <p:spPr>
            <a:xfrm>
              <a:off x="2967396" y="3583664"/>
              <a:ext cx="5029348" cy="573231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9803"/>
              </a:schemeClr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5" name="Google Shape;395;p16"/>
            <p:cNvSpPr txBox="1"/>
            <p:nvPr/>
          </p:nvSpPr>
          <p:spPr>
            <a:xfrm>
              <a:off x="2984185" y="3600453"/>
              <a:ext cx="4995770" cy="53965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укрепления здоровья нации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96" name="Google Shape;396;p16"/>
            <p:cNvSpPr/>
            <p:nvPr/>
          </p:nvSpPr>
          <p:spPr>
            <a:xfrm>
              <a:off x="2475666" y="574200"/>
              <a:ext cx="491729" cy="401261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97" name="Google Shape;397;p16"/>
            <p:cNvSpPr/>
            <p:nvPr/>
          </p:nvSpPr>
          <p:spPr>
            <a:xfrm>
              <a:off x="2967396" y="4300203"/>
              <a:ext cx="5029348" cy="573231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9803"/>
              </a:schemeClr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8" name="Google Shape;398;p16"/>
            <p:cNvSpPr txBox="1"/>
            <p:nvPr/>
          </p:nvSpPr>
          <p:spPr>
            <a:xfrm>
              <a:off x="2984185" y="4316992"/>
              <a:ext cx="4995770" cy="53965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достижения высокого качества жизни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4" name="Google Shape;404;g313c97f04dd_0_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4900" y="0"/>
            <a:ext cx="9982200" cy="1392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" name="Google Shape;405;g313c97f04dd_0_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04900" y="1300500"/>
            <a:ext cx="9982198" cy="5557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" name="Google Shape;411;g313c97f04dd_0_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4900" y="0"/>
            <a:ext cx="9982200" cy="1392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" name="Google Shape;412;g313c97f04dd_0_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06025" y="1220225"/>
            <a:ext cx="6379949" cy="5852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8" name="Google Shape;418;g313c97f04dd_0_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4900" y="0"/>
            <a:ext cx="9982200" cy="1392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9" name="Google Shape;419;g313c97f04dd_0_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28413" y="1392250"/>
            <a:ext cx="6935163" cy="5660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Программа</a:t>
            </a:r>
            <a:endParaRPr sz="40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33" name="Google Shape;133;p2"/>
          <p:cNvSpPr txBox="1"/>
          <p:nvPr>
            <p:ph idx="1" type="body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Понятие устойчивого развития. 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Направления устойчивого развития.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Национальная стратегия устойчивого развития Республики Беларусь.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-21590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SzPts val="1800"/>
              <a:buFont typeface="Cambria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Достижения Республики Беларусь в области устойчивого развития.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-21590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SzPts val="1800"/>
              <a:buFont typeface="Cambria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Приоритеты устойчивого развития в условиях конкуренции и санкционного режима.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g313c97f04dd_0_34"/>
          <p:cNvSpPr txBox="1"/>
          <p:nvPr>
            <p:ph type="title"/>
          </p:nvPr>
        </p:nvSpPr>
        <p:spPr>
          <a:xfrm>
            <a:off x="1104900" y="76200"/>
            <a:ext cx="9980700" cy="1097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mbria"/>
              <a:buNone/>
            </a:pPr>
            <a:r>
              <a:rPr lang="ru-RU" sz="3600">
                <a:latin typeface="Cambria"/>
                <a:ea typeface="Cambria"/>
                <a:cs typeface="Cambria"/>
                <a:sym typeface="Cambria"/>
              </a:rPr>
              <a:t>Приоритеты устойчивого развития в условиях конкуренции и санкционного режима</a:t>
            </a:r>
            <a:endParaRPr sz="3600"/>
          </a:p>
        </p:txBody>
      </p:sp>
      <p:pic>
        <p:nvPicPr>
          <p:cNvPr id="425" name="Google Shape;425;g313c97f04dd_0_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58488" y="1394525"/>
            <a:ext cx="8475019" cy="537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17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Литература</a:t>
            </a:r>
            <a:endParaRPr sz="40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32" name="Google Shape;432;p17"/>
          <p:cNvSpPr txBox="1"/>
          <p:nvPr>
            <p:ph idx="1" type="body"/>
          </p:nvPr>
        </p:nvSpPr>
        <p:spPr>
          <a:xfrm>
            <a:off x="1104900" y="1683945"/>
            <a:ext cx="6011126" cy="105020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b="1" lang="ru-RU">
                <a:latin typeface="Cambria"/>
                <a:ea typeface="Cambria"/>
                <a:cs typeface="Cambria"/>
                <a:sym typeface="Cambria"/>
              </a:rPr>
              <a:t>Чуприс О.И. и др. Обществоведение: Учебное пособие для 11 класса. – Минск: Адукацыя і выхаванне, 2021, §7.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433" name="Google Shape;433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82301" y="1683945"/>
            <a:ext cx="3803281" cy="4889933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Понятие устойчивого развития</a:t>
            </a:r>
            <a:endParaRPr/>
          </a:p>
        </p:txBody>
      </p:sp>
      <p:grpSp>
        <p:nvGrpSpPr>
          <p:cNvPr id="139" name="Google Shape;139;p3"/>
          <p:cNvGrpSpPr/>
          <p:nvPr/>
        </p:nvGrpSpPr>
        <p:grpSpPr>
          <a:xfrm>
            <a:off x="1104900" y="1493411"/>
            <a:ext cx="9980682" cy="628688"/>
            <a:chOff x="67" y="2742038"/>
            <a:chExt cx="4010278" cy="2634131"/>
          </a:xfrm>
        </p:grpSpPr>
        <p:sp>
          <p:nvSpPr>
            <p:cNvPr id="140" name="Google Shape;140;p3"/>
            <p:cNvSpPr/>
            <p:nvPr/>
          </p:nvSpPr>
          <p:spPr>
            <a:xfrm>
              <a:off x="67" y="2742038"/>
              <a:ext cx="4010278" cy="263413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" name="Google Shape;141;p3"/>
            <p:cNvSpPr txBox="1"/>
            <p:nvPr/>
          </p:nvSpPr>
          <p:spPr>
            <a:xfrm>
              <a:off x="67" y="2742038"/>
              <a:ext cx="4010278" cy="263413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Устойчивое развитие общества 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– это удовлетворение нужд современного поколения без нанесения ущерба будущим поколениям людей</a:t>
              </a:r>
              <a:endParaRPr/>
            </a:p>
          </p:txBody>
        </p:sp>
      </p:grpSp>
      <p:grpSp>
        <p:nvGrpSpPr>
          <p:cNvPr id="142" name="Google Shape;142;p3"/>
          <p:cNvGrpSpPr/>
          <p:nvPr/>
        </p:nvGrpSpPr>
        <p:grpSpPr>
          <a:xfrm>
            <a:off x="1104900" y="2235283"/>
            <a:ext cx="9980682" cy="1776000"/>
            <a:chOff x="67" y="2742038"/>
            <a:chExt cx="4010278" cy="2634131"/>
          </a:xfrm>
        </p:grpSpPr>
        <p:sp>
          <p:nvSpPr>
            <p:cNvPr id="143" name="Google Shape;143;p3"/>
            <p:cNvSpPr/>
            <p:nvPr/>
          </p:nvSpPr>
          <p:spPr>
            <a:xfrm>
              <a:off x="67" y="2742038"/>
              <a:ext cx="4010278" cy="263413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" name="Google Shape;144;p3"/>
            <p:cNvSpPr txBox="1"/>
            <p:nvPr/>
          </p:nvSpPr>
          <p:spPr>
            <a:xfrm>
              <a:off x="67" y="2742038"/>
              <a:ext cx="4010278" cy="263413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25 сентября 2015 г. 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193 государства - члена ООН приняли </a:t>
              </a: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Повестку дня в области устойчи- вого развития на период до 2030 г. (Повестка-2030)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.</a:t>
              </a: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 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Она содержит </a:t>
              </a: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17 Целей устойчивого развития (ЦУР)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,</a:t>
              </a: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 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формирующих образ будущего мира, в котором отсутствуют нищета и голод, где люди могут реализовать свой потенциал в условиях равенства, в здоровой окружающей среде, где используются рациональные модели потребления и производства, принимаются не- отложные меры сохранения планеты для  устойчивой жизнедеятельности современного и бу- дущих поколений.</a:t>
              </a:r>
              <a:endParaRPr/>
            </a:p>
          </p:txBody>
        </p:sp>
      </p:grpSp>
      <p:pic>
        <p:nvPicPr>
          <p:cNvPr descr="Agenda 2030 | Tag | ArchDaily Colombia" id="145" name="Google Shape;145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95241" y="4124467"/>
            <a:ext cx="3936393" cy="2624263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146" name="Google Shape;146;p3"/>
          <p:cNvSpPr txBox="1"/>
          <p:nvPr/>
        </p:nvSpPr>
        <p:spPr>
          <a:xfrm>
            <a:off x="1342866" y="6239973"/>
            <a:ext cx="4752375" cy="50875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17 Целей устойчивого развития проецируются на штаб-квартиру ООН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4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Понятие устойчивого развития</a:t>
            </a:r>
            <a:endParaRPr/>
          </a:p>
        </p:txBody>
      </p:sp>
      <p:pic>
        <p:nvPicPr>
          <p:cNvPr descr="Правила использования национальной версии значков Целей устойчивого  развития (ЦУР) и логотипа ЦУР — &amp;quot;Кобринская ЦРБ&amp;quot;" id="152" name="Google Shape;152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27227" y="564296"/>
            <a:ext cx="9528320" cy="7001070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5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Понятие устойчивого развития</a:t>
            </a:r>
            <a:endParaRPr/>
          </a:p>
        </p:txBody>
      </p:sp>
      <p:grpSp>
        <p:nvGrpSpPr>
          <p:cNvPr id="158" name="Google Shape;158;p5"/>
          <p:cNvGrpSpPr/>
          <p:nvPr/>
        </p:nvGrpSpPr>
        <p:grpSpPr>
          <a:xfrm>
            <a:off x="1674106" y="1835006"/>
            <a:ext cx="8668382" cy="4403830"/>
            <a:chOff x="582" y="394875"/>
            <a:chExt cx="8668382" cy="4403830"/>
          </a:xfrm>
        </p:grpSpPr>
        <p:sp>
          <p:nvSpPr>
            <p:cNvPr id="159" name="Google Shape;159;p5"/>
            <p:cNvSpPr/>
            <p:nvPr/>
          </p:nvSpPr>
          <p:spPr>
            <a:xfrm>
              <a:off x="7355937" y="2999128"/>
              <a:ext cx="91440" cy="532269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60" name="Google Shape;160;p5"/>
            <p:cNvSpPr/>
            <p:nvPr/>
          </p:nvSpPr>
          <p:spPr>
            <a:xfrm>
              <a:off x="4334773" y="1199552"/>
              <a:ext cx="3066884" cy="53226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61" name="Google Shape;161;p5"/>
            <p:cNvSpPr/>
            <p:nvPr/>
          </p:nvSpPr>
          <p:spPr>
            <a:xfrm>
              <a:off x="4289053" y="2999128"/>
              <a:ext cx="91440" cy="532269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62" name="Google Shape;162;p5"/>
            <p:cNvSpPr/>
            <p:nvPr/>
          </p:nvSpPr>
          <p:spPr>
            <a:xfrm>
              <a:off x="4289053" y="1199552"/>
              <a:ext cx="91440" cy="532269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63" name="Google Shape;163;p5"/>
            <p:cNvSpPr/>
            <p:nvPr/>
          </p:nvSpPr>
          <p:spPr>
            <a:xfrm>
              <a:off x="1222169" y="2999128"/>
              <a:ext cx="91440" cy="532269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64" name="Google Shape;164;p5"/>
            <p:cNvSpPr/>
            <p:nvPr/>
          </p:nvSpPr>
          <p:spPr>
            <a:xfrm>
              <a:off x="1267889" y="1199552"/>
              <a:ext cx="3066884" cy="532269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65" name="Google Shape;165;p5"/>
            <p:cNvSpPr/>
            <p:nvPr/>
          </p:nvSpPr>
          <p:spPr>
            <a:xfrm>
              <a:off x="1966822" y="394875"/>
              <a:ext cx="4735902" cy="80467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" name="Google Shape;166;p5"/>
            <p:cNvSpPr txBox="1"/>
            <p:nvPr/>
          </p:nvSpPr>
          <p:spPr>
            <a:xfrm>
              <a:off x="1966822" y="394875"/>
              <a:ext cx="4735902" cy="80467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Цели устойчивого развития (ЦУР)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67" name="Google Shape;167;p5"/>
            <p:cNvSpPr/>
            <p:nvPr/>
          </p:nvSpPr>
          <p:spPr>
            <a:xfrm>
              <a:off x="582" y="1731821"/>
              <a:ext cx="2534614" cy="126730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" name="Google Shape;168;p5"/>
            <p:cNvSpPr txBox="1"/>
            <p:nvPr/>
          </p:nvSpPr>
          <p:spPr>
            <a:xfrm>
              <a:off x="582" y="1731821"/>
              <a:ext cx="2534614" cy="126730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комплексны и неделимы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69" name="Google Shape;169;p5"/>
            <p:cNvSpPr/>
            <p:nvPr/>
          </p:nvSpPr>
          <p:spPr>
            <a:xfrm>
              <a:off x="582" y="3531398"/>
              <a:ext cx="2534614" cy="126730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0" name="Google Shape;170;p5"/>
            <p:cNvSpPr txBox="1"/>
            <p:nvPr/>
          </p:nvSpPr>
          <p:spPr>
            <a:xfrm>
              <a:off x="582" y="3531398"/>
              <a:ext cx="2534614" cy="126730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71" name="Google Shape;171;p5"/>
            <p:cNvSpPr/>
            <p:nvPr/>
          </p:nvSpPr>
          <p:spPr>
            <a:xfrm>
              <a:off x="3067466" y="1731821"/>
              <a:ext cx="2534614" cy="126730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" name="Google Shape;172;p5"/>
            <p:cNvSpPr txBox="1"/>
            <p:nvPr/>
          </p:nvSpPr>
          <p:spPr>
            <a:xfrm>
              <a:off x="3067466" y="1731821"/>
              <a:ext cx="2534614" cy="126730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глобальны по своему характеру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73" name="Google Shape;173;p5"/>
            <p:cNvSpPr/>
            <p:nvPr/>
          </p:nvSpPr>
          <p:spPr>
            <a:xfrm>
              <a:off x="3067466" y="3531398"/>
              <a:ext cx="2534614" cy="126730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4" name="Google Shape;174;p5"/>
            <p:cNvSpPr txBox="1"/>
            <p:nvPr/>
          </p:nvSpPr>
          <p:spPr>
            <a:xfrm>
              <a:off x="3067466" y="3531398"/>
              <a:ext cx="2534614" cy="126730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75" name="Google Shape;175;p5"/>
            <p:cNvSpPr/>
            <p:nvPr/>
          </p:nvSpPr>
          <p:spPr>
            <a:xfrm>
              <a:off x="6134350" y="1731821"/>
              <a:ext cx="2534614" cy="126730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" name="Google Shape;176;p5"/>
            <p:cNvSpPr txBox="1"/>
            <p:nvPr/>
          </p:nvSpPr>
          <p:spPr>
            <a:xfrm>
              <a:off x="6134350" y="1731821"/>
              <a:ext cx="2534614" cy="126730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универсально применимые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77" name="Google Shape;177;p5"/>
            <p:cNvSpPr/>
            <p:nvPr/>
          </p:nvSpPr>
          <p:spPr>
            <a:xfrm>
              <a:off x="6134350" y="3531398"/>
              <a:ext cx="2534614" cy="126730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8" name="Google Shape;178;p5"/>
            <p:cNvSpPr txBox="1"/>
            <p:nvPr/>
          </p:nvSpPr>
          <p:spPr>
            <a:xfrm>
              <a:off x="6134350" y="3531398"/>
              <a:ext cx="2534614" cy="126730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179" name="Google Shape;179;p5"/>
          <p:cNvGrpSpPr/>
          <p:nvPr/>
        </p:nvGrpSpPr>
        <p:grpSpPr>
          <a:xfrm>
            <a:off x="1673524" y="4969203"/>
            <a:ext cx="4330462" cy="1319454"/>
            <a:chOff x="582" y="3531398"/>
            <a:chExt cx="2534614" cy="1267307"/>
          </a:xfrm>
        </p:grpSpPr>
        <p:sp>
          <p:nvSpPr>
            <p:cNvPr id="180" name="Google Shape;180;p5"/>
            <p:cNvSpPr/>
            <p:nvPr/>
          </p:nvSpPr>
          <p:spPr>
            <a:xfrm>
              <a:off x="582" y="3531398"/>
              <a:ext cx="2534614" cy="126730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1" name="Google Shape;181;p5"/>
            <p:cNvSpPr txBox="1"/>
            <p:nvPr/>
          </p:nvSpPr>
          <p:spPr>
            <a:xfrm>
              <a:off x="582" y="3531398"/>
              <a:ext cx="2534614" cy="126730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дают возможность учитывать национальные различия, возможности и уровень развития каждого государства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182" name="Google Shape;182;p5"/>
          <p:cNvGrpSpPr/>
          <p:nvPr/>
        </p:nvGrpSpPr>
        <p:grpSpPr>
          <a:xfrm>
            <a:off x="6012609" y="4969203"/>
            <a:ext cx="4330462" cy="1319454"/>
            <a:chOff x="582" y="3531398"/>
            <a:chExt cx="2534614" cy="1267307"/>
          </a:xfrm>
        </p:grpSpPr>
        <p:sp>
          <p:nvSpPr>
            <p:cNvPr id="183" name="Google Shape;183;p5"/>
            <p:cNvSpPr/>
            <p:nvPr/>
          </p:nvSpPr>
          <p:spPr>
            <a:xfrm>
              <a:off x="582" y="3531398"/>
              <a:ext cx="2534614" cy="126730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" name="Google Shape;184;p5"/>
            <p:cNvSpPr txBox="1"/>
            <p:nvPr/>
          </p:nvSpPr>
          <p:spPr>
            <a:xfrm>
              <a:off x="582" y="3531398"/>
              <a:ext cx="2534614" cy="126730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уважают национальные стратегии и приоритеты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6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Направления устойчивого развития</a:t>
            </a:r>
            <a:endParaRPr/>
          </a:p>
        </p:txBody>
      </p:sp>
      <p:grpSp>
        <p:nvGrpSpPr>
          <p:cNvPr id="190" name="Google Shape;190;p6"/>
          <p:cNvGrpSpPr/>
          <p:nvPr/>
        </p:nvGrpSpPr>
        <p:grpSpPr>
          <a:xfrm>
            <a:off x="1644866" y="1778896"/>
            <a:ext cx="9181306" cy="4266367"/>
            <a:chOff x="616" y="476306"/>
            <a:chExt cx="9181306" cy="4266367"/>
          </a:xfrm>
        </p:grpSpPr>
        <p:sp>
          <p:nvSpPr>
            <p:cNvPr id="191" name="Google Shape;191;p6"/>
            <p:cNvSpPr/>
            <p:nvPr/>
          </p:nvSpPr>
          <p:spPr>
            <a:xfrm>
              <a:off x="7793906" y="2836613"/>
              <a:ext cx="91440" cy="563764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92" name="Google Shape;192;p6"/>
            <p:cNvSpPr/>
            <p:nvPr/>
          </p:nvSpPr>
          <p:spPr>
            <a:xfrm>
              <a:off x="4591269" y="1215575"/>
              <a:ext cx="3248356" cy="563764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93" name="Google Shape;193;p6"/>
            <p:cNvSpPr/>
            <p:nvPr/>
          </p:nvSpPr>
          <p:spPr>
            <a:xfrm>
              <a:off x="4545549" y="2836613"/>
              <a:ext cx="91440" cy="563764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94" name="Google Shape;194;p6"/>
            <p:cNvSpPr/>
            <p:nvPr/>
          </p:nvSpPr>
          <p:spPr>
            <a:xfrm>
              <a:off x="4545549" y="1215575"/>
              <a:ext cx="91440" cy="563764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95" name="Google Shape;195;p6"/>
            <p:cNvSpPr/>
            <p:nvPr/>
          </p:nvSpPr>
          <p:spPr>
            <a:xfrm>
              <a:off x="1297192" y="2836613"/>
              <a:ext cx="91440" cy="563764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96" name="Google Shape;196;p6"/>
            <p:cNvSpPr/>
            <p:nvPr/>
          </p:nvSpPr>
          <p:spPr>
            <a:xfrm>
              <a:off x="1342912" y="1215575"/>
              <a:ext cx="3248356" cy="563764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97" name="Google Shape;197;p6"/>
            <p:cNvSpPr/>
            <p:nvPr/>
          </p:nvSpPr>
          <p:spPr>
            <a:xfrm>
              <a:off x="2495112" y="476306"/>
              <a:ext cx="4192313" cy="73926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8" name="Google Shape;198;p6"/>
            <p:cNvSpPr txBox="1"/>
            <p:nvPr/>
          </p:nvSpPr>
          <p:spPr>
            <a:xfrm>
              <a:off x="2495112" y="476306"/>
              <a:ext cx="4192313" cy="73926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Направления устойчивого развития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99" name="Google Shape;199;p6"/>
            <p:cNvSpPr/>
            <p:nvPr/>
          </p:nvSpPr>
          <p:spPr>
            <a:xfrm>
              <a:off x="616" y="1779340"/>
              <a:ext cx="2684592" cy="1057273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" name="Google Shape;200;p6"/>
            <p:cNvSpPr txBox="1"/>
            <p:nvPr/>
          </p:nvSpPr>
          <p:spPr>
            <a:xfrm>
              <a:off x="616" y="1779340"/>
              <a:ext cx="2684592" cy="105727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экономическое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01" name="Google Shape;201;p6"/>
            <p:cNvSpPr/>
            <p:nvPr/>
          </p:nvSpPr>
          <p:spPr>
            <a:xfrm>
              <a:off x="616" y="3400377"/>
              <a:ext cx="2684592" cy="134229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2" name="Google Shape;202;p6"/>
            <p:cNvSpPr txBox="1"/>
            <p:nvPr/>
          </p:nvSpPr>
          <p:spPr>
            <a:xfrm>
              <a:off x="616" y="3400377"/>
              <a:ext cx="2684592" cy="134229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экономическая эффективность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03" name="Google Shape;203;p6"/>
            <p:cNvSpPr/>
            <p:nvPr/>
          </p:nvSpPr>
          <p:spPr>
            <a:xfrm>
              <a:off x="3248973" y="1779340"/>
              <a:ext cx="2684592" cy="1057273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4" name="Google Shape;204;p6"/>
            <p:cNvSpPr txBox="1"/>
            <p:nvPr/>
          </p:nvSpPr>
          <p:spPr>
            <a:xfrm>
              <a:off x="3248973" y="1779340"/>
              <a:ext cx="2684592" cy="105727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социальное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05" name="Google Shape;205;p6"/>
            <p:cNvSpPr/>
            <p:nvPr/>
          </p:nvSpPr>
          <p:spPr>
            <a:xfrm>
              <a:off x="3248973" y="3400377"/>
              <a:ext cx="2684592" cy="134229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6" name="Google Shape;206;p6"/>
            <p:cNvSpPr txBox="1"/>
            <p:nvPr/>
          </p:nvSpPr>
          <p:spPr>
            <a:xfrm>
              <a:off x="3248973" y="3400377"/>
              <a:ext cx="2684592" cy="134229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социальная справедливость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07" name="Google Shape;207;p6"/>
            <p:cNvSpPr/>
            <p:nvPr/>
          </p:nvSpPr>
          <p:spPr>
            <a:xfrm>
              <a:off x="6497330" y="1779340"/>
              <a:ext cx="2684592" cy="1057273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" name="Google Shape;208;p6"/>
            <p:cNvSpPr txBox="1"/>
            <p:nvPr/>
          </p:nvSpPr>
          <p:spPr>
            <a:xfrm>
              <a:off x="6497330" y="1779340"/>
              <a:ext cx="2684592" cy="105727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экологическое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09" name="Google Shape;209;p6"/>
            <p:cNvSpPr/>
            <p:nvPr/>
          </p:nvSpPr>
          <p:spPr>
            <a:xfrm>
              <a:off x="6497330" y="3400377"/>
              <a:ext cx="2684592" cy="134229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" name="Google Shape;210;p6"/>
            <p:cNvSpPr txBox="1"/>
            <p:nvPr/>
          </p:nvSpPr>
          <p:spPr>
            <a:xfrm>
              <a:off x="6497330" y="3400377"/>
              <a:ext cx="2684592" cy="134229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экологическая защищённость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7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Направления устойчивого развития</a:t>
            </a:r>
            <a:endParaRPr/>
          </a:p>
        </p:txBody>
      </p:sp>
      <p:pic>
        <p:nvPicPr>
          <p:cNvPr descr="https://sika.scene7.com/is/image/sika/ru-sustainability-01?wid=620" id="216" name="Google Shape;216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72411" y="1401394"/>
            <a:ext cx="8130926" cy="5337561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8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Направления устойчивого развития</a:t>
            </a:r>
            <a:endParaRPr/>
          </a:p>
        </p:txBody>
      </p:sp>
      <p:grpSp>
        <p:nvGrpSpPr>
          <p:cNvPr id="222" name="Google Shape;222;p8"/>
          <p:cNvGrpSpPr/>
          <p:nvPr/>
        </p:nvGrpSpPr>
        <p:grpSpPr>
          <a:xfrm>
            <a:off x="1907120" y="1620557"/>
            <a:ext cx="8376240" cy="4842182"/>
            <a:chOff x="4077" y="283461"/>
            <a:chExt cx="8376240" cy="4842182"/>
          </a:xfrm>
        </p:grpSpPr>
        <p:sp>
          <p:nvSpPr>
            <p:cNvPr id="223" name="Google Shape;223;p8"/>
            <p:cNvSpPr/>
            <p:nvPr/>
          </p:nvSpPr>
          <p:spPr>
            <a:xfrm>
              <a:off x="7062205" y="3326321"/>
              <a:ext cx="91440" cy="371295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24" name="Google Shape;224;p8"/>
            <p:cNvSpPr/>
            <p:nvPr/>
          </p:nvSpPr>
          <p:spPr>
            <a:xfrm>
              <a:off x="4192197" y="1867035"/>
              <a:ext cx="2915727" cy="371295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25" name="Google Shape;225;p8"/>
            <p:cNvSpPr/>
            <p:nvPr/>
          </p:nvSpPr>
          <p:spPr>
            <a:xfrm>
              <a:off x="4192021" y="4186046"/>
              <a:ext cx="1386716" cy="371295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26" name="Google Shape;226;p8"/>
            <p:cNvSpPr/>
            <p:nvPr/>
          </p:nvSpPr>
          <p:spPr>
            <a:xfrm>
              <a:off x="2805304" y="4186046"/>
              <a:ext cx="1386716" cy="371295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27" name="Google Shape;227;p8"/>
            <p:cNvSpPr/>
            <p:nvPr/>
          </p:nvSpPr>
          <p:spPr>
            <a:xfrm>
              <a:off x="4146301" y="3326984"/>
              <a:ext cx="91440" cy="371295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28" name="Google Shape;228;p8"/>
            <p:cNvSpPr/>
            <p:nvPr/>
          </p:nvSpPr>
          <p:spPr>
            <a:xfrm>
              <a:off x="4146301" y="1867035"/>
              <a:ext cx="91440" cy="371295"/>
            </a:xfrm>
            <a:custGeom>
              <a:rect b="b" l="l" r="r" t="t"/>
              <a:pathLst>
                <a:path extrusionOk="0" h="120000" w="120000">
                  <a:moveTo>
                    <a:pt x="60231" y="0"/>
                  </a:moveTo>
                  <a:lnTo>
                    <a:pt x="60231" y="60000"/>
                  </a:lnTo>
                  <a:lnTo>
                    <a:pt x="60000" y="60000"/>
                  </a:ln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29" name="Google Shape;229;p8"/>
            <p:cNvSpPr/>
            <p:nvPr/>
          </p:nvSpPr>
          <p:spPr>
            <a:xfrm>
              <a:off x="1230574" y="3326984"/>
              <a:ext cx="91440" cy="371295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30" name="Google Shape;230;p8"/>
            <p:cNvSpPr/>
            <p:nvPr/>
          </p:nvSpPr>
          <p:spPr>
            <a:xfrm>
              <a:off x="1276294" y="1867035"/>
              <a:ext cx="2915903" cy="371295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31" name="Google Shape;231;p8"/>
            <p:cNvSpPr/>
            <p:nvPr/>
          </p:nvSpPr>
          <p:spPr>
            <a:xfrm>
              <a:off x="4146477" y="975343"/>
              <a:ext cx="91440" cy="371295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32" name="Google Shape;232;p8"/>
            <p:cNvSpPr/>
            <p:nvPr/>
          </p:nvSpPr>
          <p:spPr>
            <a:xfrm>
              <a:off x="2333097" y="283461"/>
              <a:ext cx="3718201" cy="69188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3" name="Google Shape;233;p8"/>
            <p:cNvSpPr txBox="1"/>
            <p:nvPr/>
          </p:nvSpPr>
          <p:spPr>
            <a:xfrm>
              <a:off x="2333097" y="283461"/>
              <a:ext cx="3718201" cy="69188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Экономическое направление устойчивого развития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34" name="Google Shape;234;p8"/>
            <p:cNvSpPr/>
            <p:nvPr/>
          </p:nvSpPr>
          <p:spPr>
            <a:xfrm>
              <a:off x="2059779" y="1346638"/>
              <a:ext cx="4264836" cy="52039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" name="Google Shape;235;p8"/>
            <p:cNvSpPr txBox="1"/>
            <p:nvPr/>
          </p:nvSpPr>
          <p:spPr>
            <a:xfrm>
              <a:off x="2059779" y="1346638"/>
              <a:ext cx="4264836" cy="52039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изменение структуры потребления и производства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36" name="Google Shape;236;p8"/>
            <p:cNvSpPr/>
            <p:nvPr/>
          </p:nvSpPr>
          <p:spPr>
            <a:xfrm>
              <a:off x="4077" y="2238330"/>
              <a:ext cx="2544432" cy="1088654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7" name="Google Shape;237;p8"/>
            <p:cNvSpPr txBox="1"/>
            <p:nvPr/>
          </p:nvSpPr>
          <p:spPr>
            <a:xfrm>
              <a:off x="4077" y="2238330"/>
              <a:ext cx="2544432" cy="108865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внедрение ресурсосберегающих технологий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38" name="Google Shape;238;p8"/>
            <p:cNvSpPr/>
            <p:nvPr/>
          </p:nvSpPr>
          <p:spPr>
            <a:xfrm>
              <a:off x="4077" y="3698280"/>
              <a:ext cx="2544432" cy="48776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9" name="Google Shape;239;p8"/>
            <p:cNvSpPr txBox="1"/>
            <p:nvPr/>
          </p:nvSpPr>
          <p:spPr>
            <a:xfrm>
              <a:off x="4077" y="3698280"/>
              <a:ext cx="2544432" cy="4877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40" name="Google Shape;240;p8"/>
            <p:cNvSpPr/>
            <p:nvPr/>
          </p:nvSpPr>
          <p:spPr>
            <a:xfrm>
              <a:off x="2919805" y="2238330"/>
              <a:ext cx="2544432" cy="1088654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1" name="Google Shape;241;p8"/>
            <p:cNvSpPr txBox="1"/>
            <p:nvPr/>
          </p:nvSpPr>
          <p:spPr>
            <a:xfrm>
              <a:off x="2919805" y="2238330"/>
              <a:ext cx="2544432" cy="108865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использование чистой энергии солнца, ветра, приливов и отливов и т.д.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42" name="Google Shape;242;p8"/>
            <p:cNvSpPr/>
            <p:nvPr/>
          </p:nvSpPr>
          <p:spPr>
            <a:xfrm>
              <a:off x="2919805" y="3698280"/>
              <a:ext cx="2544432" cy="48776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3" name="Google Shape;243;p8"/>
            <p:cNvSpPr txBox="1"/>
            <p:nvPr/>
          </p:nvSpPr>
          <p:spPr>
            <a:xfrm>
              <a:off x="2919805" y="3698280"/>
              <a:ext cx="2544432" cy="4877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44" name="Google Shape;244;p8"/>
            <p:cNvSpPr/>
            <p:nvPr/>
          </p:nvSpPr>
          <p:spPr>
            <a:xfrm>
              <a:off x="1604235" y="4557341"/>
              <a:ext cx="2402137" cy="56830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5" name="Google Shape;245;p8"/>
            <p:cNvSpPr txBox="1"/>
            <p:nvPr/>
          </p:nvSpPr>
          <p:spPr>
            <a:xfrm>
              <a:off x="1604235" y="4557341"/>
              <a:ext cx="2402137" cy="56830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ресурсосберегающее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46" name="Google Shape;246;p8"/>
            <p:cNvSpPr/>
            <p:nvPr/>
          </p:nvSpPr>
          <p:spPr>
            <a:xfrm>
              <a:off x="4377668" y="4557341"/>
              <a:ext cx="2402137" cy="56830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7" name="Google Shape;247;p8"/>
            <p:cNvSpPr txBox="1"/>
            <p:nvPr/>
          </p:nvSpPr>
          <p:spPr>
            <a:xfrm>
              <a:off x="4377668" y="4557341"/>
              <a:ext cx="2402137" cy="56830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энергобезопасное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48" name="Google Shape;248;p8"/>
            <p:cNvSpPr/>
            <p:nvPr/>
          </p:nvSpPr>
          <p:spPr>
            <a:xfrm>
              <a:off x="5835532" y="2238330"/>
              <a:ext cx="2544785" cy="108799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9" name="Google Shape;249;p8"/>
            <p:cNvSpPr txBox="1"/>
            <p:nvPr/>
          </p:nvSpPr>
          <p:spPr>
            <a:xfrm>
              <a:off x="5835532" y="2238330"/>
              <a:ext cx="2544785" cy="108799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внедрение новейших научных достижений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50" name="Google Shape;250;p8"/>
            <p:cNvSpPr/>
            <p:nvPr/>
          </p:nvSpPr>
          <p:spPr>
            <a:xfrm>
              <a:off x="5835709" y="3697617"/>
              <a:ext cx="2544432" cy="48776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" name="Google Shape;251;p8"/>
            <p:cNvSpPr txBox="1"/>
            <p:nvPr/>
          </p:nvSpPr>
          <p:spPr>
            <a:xfrm>
              <a:off x="5835709" y="3697617"/>
              <a:ext cx="2544432" cy="4877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252" name="Google Shape;252;p8"/>
          <p:cNvGrpSpPr/>
          <p:nvPr/>
        </p:nvGrpSpPr>
        <p:grpSpPr>
          <a:xfrm>
            <a:off x="1903043" y="5013398"/>
            <a:ext cx="8384396" cy="550639"/>
            <a:chOff x="4077" y="3698280"/>
            <a:chExt cx="2544432" cy="487766"/>
          </a:xfrm>
        </p:grpSpPr>
        <p:sp>
          <p:nvSpPr>
            <p:cNvPr id="253" name="Google Shape;253;p8"/>
            <p:cNvSpPr/>
            <p:nvPr/>
          </p:nvSpPr>
          <p:spPr>
            <a:xfrm>
              <a:off x="4077" y="3698280"/>
              <a:ext cx="2544432" cy="48776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4" name="Google Shape;254;p8"/>
            <p:cNvSpPr txBox="1"/>
            <p:nvPr/>
          </p:nvSpPr>
          <p:spPr>
            <a:xfrm>
              <a:off x="4077" y="3698280"/>
              <a:ext cx="2544432" cy="48776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формирование нового типа хозяйства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9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Направления устойчивого развития</a:t>
            </a:r>
            <a:endParaRPr/>
          </a:p>
        </p:txBody>
      </p:sp>
      <p:grpSp>
        <p:nvGrpSpPr>
          <p:cNvPr id="260" name="Google Shape;260;p9"/>
          <p:cNvGrpSpPr/>
          <p:nvPr/>
        </p:nvGrpSpPr>
        <p:grpSpPr>
          <a:xfrm>
            <a:off x="1903605" y="2204913"/>
            <a:ext cx="8383270" cy="3267685"/>
            <a:chOff x="562" y="824685"/>
            <a:chExt cx="8383270" cy="3267685"/>
          </a:xfrm>
        </p:grpSpPr>
        <p:sp>
          <p:nvSpPr>
            <p:cNvPr id="261" name="Google Shape;261;p9"/>
            <p:cNvSpPr/>
            <p:nvPr/>
          </p:nvSpPr>
          <p:spPr>
            <a:xfrm>
              <a:off x="4192198" y="1746146"/>
              <a:ext cx="2966010" cy="514762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62" name="Google Shape;262;p9"/>
            <p:cNvSpPr/>
            <p:nvPr/>
          </p:nvSpPr>
          <p:spPr>
            <a:xfrm>
              <a:off x="4146478" y="1746146"/>
              <a:ext cx="91440" cy="514762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63" name="Google Shape;263;p9"/>
            <p:cNvSpPr/>
            <p:nvPr/>
          </p:nvSpPr>
          <p:spPr>
            <a:xfrm>
              <a:off x="1226187" y="1746146"/>
              <a:ext cx="2966010" cy="514762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64" name="Google Shape;264;p9"/>
            <p:cNvSpPr/>
            <p:nvPr/>
          </p:nvSpPr>
          <p:spPr>
            <a:xfrm>
              <a:off x="2278238" y="824685"/>
              <a:ext cx="3827918" cy="92146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5" name="Google Shape;265;p9"/>
            <p:cNvSpPr txBox="1"/>
            <p:nvPr/>
          </p:nvSpPr>
          <p:spPr>
            <a:xfrm>
              <a:off x="2278238" y="824685"/>
              <a:ext cx="3827918" cy="92146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Социальное направление устойчивого развития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66" name="Google Shape;266;p9"/>
            <p:cNvSpPr/>
            <p:nvPr/>
          </p:nvSpPr>
          <p:spPr>
            <a:xfrm>
              <a:off x="562" y="2260908"/>
              <a:ext cx="2451248" cy="183146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" name="Google Shape;267;p9"/>
            <p:cNvSpPr txBox="1"/>
            <p:nvPr/>
          </p:nvSpPr>
          <p:spPr>
            <a:xfrm>
              <a:off x="562" y="2260908"/>
              <a:ext cx="2451248" cy="183146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охрана и укрепление здоровья людей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68" name="Google Shape;268;p9"/>
            <p:cNvSpPr/>
            <p:nvPr/>
          </p:nvSpPr>
          <p:spPr>
            <a:xfrm>
              <a:off x="2966573" y="2260908"/>
              <a:ext cx="2451248" cy="183146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9" name="Google Shape;269;p9"/>
            <p:cNvSpPr txBox="1"/>
            <p:nvPr/>
          </p:nvSpPr>
          <p:spPr>
            <a:xfrm>
              <a:off x="2966573" y="2260908"/>
              <a:ext cx="2451248" cy="183146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повышение благосостояния населения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70" name="Google Shape;270;p9"/>
            <p:cNvSpPr/>
            <p:nvPr/>
          </p:nvSpPr>
          <p:spPr>
            <a:xfrm>
              <a:off x="5932584" y="2260908"/>
              <a:ext cx="2451248" cy="183146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1" name="Google Shape;271;p9"/>
            <p:cNvSpPr txBox="1"/>
            <p:nvPr/>
          </p:nvSpPr>
          <p:spPr>
            <a:xfrm>
              <a:off x="5932584" y="2260908"/>
              <a:ext cx="2451248" cy="183146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достижение социальной стабильности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Научная литература 16 х 9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2014-04-17T22:28:38Z</dcterms:created>
  <dc:creator>Ситник П.В.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Автор">
    <vt:lpwstr>Ситник П.В.</vt:lpwstr>
  </property>
  <property fmtid="{D5CDD505-2E9C-101B-9397-08002B2CF9AE}" pid="3" name="Дата создания">
    <vt:lpwstr>03.12.2023</vt:lpwstr>
  </property>
</Properties>
</file>