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45" roundtripDataSignature="AMtx7miEWEueEVbwfDMbSvC0NcN8USb/2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EAB1DAD-D335-4633-A34C-40CD90842912}">
  <a:tblStyle styleId="{AEAB1DAD-D335-4633-A34C-40CD90842912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20" Type="http://schemas.openxmlformats.org/officeDocument/2006/relationships/slide" Target="slides/slide1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22" Type="http://schemas.openxmlformats.org/officeDocument/2006/relationships/slide" Target="slides/slide16.xml"/><Relationship Id="rId44" Type="http://schemas.openxmlformats.org/officeDocument/2006/relationships/slide" Target="slides/slide38.xml"/><Relationship Id="rId21" Type="http://schemas.openxmlformats.org/officeDocument/2006/relationships/slide" Target="slides/slide15.xml"/><Relationship Id="rId43" Type="http://schemas.openxmlformats.org/officeDocument/2006/relationships/slide" Target="slides/slide37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45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slide" Target="slides/slide33.xml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7" name="Google Shape;297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3" name="Google Shape;323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1" name="Google Shape;341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5" name="Google Shape;355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2" name="Google Shape;382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8" name="Google Shape;43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7" name="Google Shape;477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4" name="Google Shape;494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5" name="Google Shape;495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9" name="Google Shape;509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0" name="Google Shape;510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9" name="Google Shape;519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0" name="Google Shape;520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9" name="Google Shape;549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0" name="Google Shape;550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7" name="Google Shape;577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8" name="Google Shape;578;p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4" name="Google Shape;604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5" name="Google Shape;605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1" name="Google Shape;631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2" name="Google Shape;632;p2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3" name="Google Shape;643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4" name="Google Shape;644;p2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7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9" name="Google Shape;669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0" name="Google Shape;670;p2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9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1" name="Google Shape;681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2" name="Google Shape;682;p2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0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2" name="Google Shape;712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3" name="Google Shape;713;p2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6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8" name="Google Shape;738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9" name="Google Shape;739;p2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3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p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5" name="Google Shape;745;p2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6" name="Google Shape;746;p2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2" name="Google Shape;752;p3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3" name="Google Shape;753;p3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p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3" name="Google Shape;773;p3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4" name="Google Shape;774;p3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2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p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4" name="Google Shape;794;p3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5" name="Google Shape;795;p3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9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1" name="Google Shape;801;p3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2" name="Google Shape;802;p3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6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8" name="Google Shape;808;p3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9" name="Google Shape;809;p3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9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p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1" name="Google Shape;841;p3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2" name="Google Shape;842;p3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p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3" name="Google Shape;863;p3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4" name="Google Shape;864;p3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9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1" name="Google Shape;881;p3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2" name="Google Shape;882;p3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6" name="Shape 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Google Shape;887;p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8" name="Google Shape;888;p3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9" name="Google Shape;889;p3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3" name="Google Shape;24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0" name="Google Shape;250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4" name="Google Shape;264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40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40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40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40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40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40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4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4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40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0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40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4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49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49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4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4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4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5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50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5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5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5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1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51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5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5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5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51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51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51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1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4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4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4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4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43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43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4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4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4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4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44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44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44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4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4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4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44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45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45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45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45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45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45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45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45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45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45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4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4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45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46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46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4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4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4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47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47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47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47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4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4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4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4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4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39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3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3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3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39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39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39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592151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mbria"/>
              <a:buNone/>
            </a:pPr>
            <a:r>
              <a:rPr b="1" lang="ru-RU" cap="none">
                <a:latin typeface="Cambria"/>
                <a:ea typeface="Cambria"/>
                <a:cs typeface="Cambria"/>
                <a:sym typeface="Cambria"/>
              </a:rPr>
              <a:t>Межличностные отношения</a:t>
            </a:r>
            <a:endParaRPr b="1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04900" y="3723323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782166" y="734223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23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Ð¾ÑÐ¾Ð¶ÐµÐµ Ð¸Ð·Ð¾Ð±ÑÐ°Ð¶ÐµÐ½Ð¸Ðµ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6695" r="3092" t="0"/>
          <a:stretch/>
        </p:blipFill>
        <p:spPr>
          <a:xfrm>
            <a:off x="6947139" y="1310656"/>
            <a:ext cx="5244861" cy="4208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межличностных отношений</a:t>
            </a:r>
            <a:endParaRPr/>
          </a:p>
        </p:txBody>
      </p:sp>
      <p:grpSp>
        <p:nvGrpSpPr>
          <p:cNvPr id="301" name="Google Shape;301;p10"/>
          <p:cNvGrpSpPr/>
          <p:nvPr/>
        </p:nvGrpSpPr>
        <p:grpSpPr>
          <a:xfrm>
            <a:off x="1330381" y="1432457"/>
            <a:ext cx="9529719" cy="5114519"/>
            <a:chOff x="225481" y="472"/>
            <a:chExt cx="9529719" cy="5114519"/>
          </a:xfrm>
        </p:grpSpPr>
        <p:sp>
          <p:nvSpPr>
            <p:cNvPr id="302" name="Google Shape;302;p10"/>
            <p:cNvSpPr/>
            <p:nvPr/>
          </p:nvSpPr>
          <p:spPr>
            <a:xfrm>
              <a:off x="225481" y="472"/>
              <a:ext cx="9418209" cy="4386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10"/>
            <p:cNvSpPr txBox="1"/>
            <p:nvPr/>
          </p:nvSpPr>
          <p:spPr>
            <a:xfrm>
              <a:off x="238327" y="13318"/>
              <a:ext cx="9392517" cy="4129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Способы объяснения чужого поведения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(социально-психологические эффекты)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4" name="Google Shape;304;p10"/>
            <p:cNvSpPr/>
            <p:nvPr/>
          </p:nvSpPr>
          <p:spPr>
            <a:xfrm>
              <a:off x="1167301" y="439076"/>
              <a:ext cx="941820" cy="52241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5" name="Google Shape;305;p10"/>
            <p:cNvSpPr/>
            <p:nvPr/>
          </p:nvSpPr>
          <p:spPr>
            <a:xfrm>
              <a:off x="2109122" y="548727"/>
              <a:ext cx="6767297" cy="82553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10"/>
            <p:cNvSpPr txBox="1"/>
            <p:nvPr/>
          </p:nvSpPr>
          <p:spPr>
            <a:xfrm>
              <a:off x="2133301" y="572906"/>
              <a:ext cx="6718939" cy="7771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Эффект «розовых очков»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предварительно возникшее благо- приятное впечатление о человеке, способствующее положи- тельным оценкам ещё неизвестных его качеств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7" name="Google Shape;307;p10"/>
            <p:cNvSpPr/>
            <p:nvPr/>
          </p:nvSpPr>
          <p:spPr>
            <a:xfrm>
              <a:off x="1167301" y="439076"/>
              <a:ext cx="941820" cy="14576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8" name="Google Shape;308;p10"/>
            <p:cNvSpPr/>
            <p:nvPr/>
          </p:nvSpPr>
          <p:spPr>
            <a:xfrm>
              <a:off x="2109122" y="1483910"/>
              <a:ext cx="6767297" cy="82553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0"/>
            <p:cNvSpPr txBox="1"/>
            <p:nvPr/>
          </p:nvSpPr>
          <p:spPr>
            <a:xfrm>
              <a:off x="2133301" y="1508089"/>
              <a:ext cx="6718939" cy="7771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Эффект «чёрных очков»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сложившееся общее неблагоприят- ное впечатление о человеке, побуждающее к отрицательным оценкам его новых поступков и качеств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0" name="Google Shape;310;p10"/>
            <p:cNvSpPr/>
            <p:nvPr/>
          </p:nvSpPr>
          <p:spPr>
            <a:xfrm>
              <a:off x="1167301" y="439076"/>
              <a:ext cx="941820" cy="23927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1" name="Google Shape;311;p10"/>
            <p:cNvSpPr/>
            <p:nvPr/>
          </p:nvSpPr>
          <p:spPr>
            <a:xfrm>
              <a:off x="2109122" y="2419093"/>
              <a:ext cx="7646078" cy="82553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0"/>
            <p:cNvSpPr txBox="1"/>
            <p:nvPr/>
          </p:nvSpPr>
          <p:spPr>
            <a:xfrm>
              <a:off x="2133301" y="2443272"/>
              <a:ext cx="7597720" cy="7771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Эффект новизны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при восприятии знакомого человека наиболее зна- чимой оказывается последняя информация о нём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3" name="Google Shape;313;p10"/>
            <p:cNvSpPr/>
            <p:nvPr/>
          </p:nvSpPr>
          <p:spPr>
            <a:xfrm>
              <a:off x="1167301" y="439076"/>
              <a:ext cx="941820" cy="33279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4" name="Google Shape;314;p10"/>
            <p:cNvSpPr/>
            <p:nvPr/>
          </p:nvSpPr>
          <p:spPr>
            <a:xfrm>
              <a:off x="2109122" y="3354276"/>
              <a:ext cx="7646078" cy="82553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10"/>
            <p:cNvSpPr txBox="1"/>
            <p:nvPr/>
          </p:nvSpPr>
          <p:spPr>
            <a:xfrm>
              <a:off x="2133301" y="3378455"/>
              <a:ext cx="7597720" cy="7771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Эффект проекции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склонность приписывать приятному собеседнику свои достоинства, а неприятному – свои недостатки; побуждает нас на- ходить в другом собственные свойства, черты и состояния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6" name="Google Shape;316;p10"/>
            <p:cNvSpPr/>
            <p:nvPr/>
          </p:nvSpPr>
          <p:spPr>
            <a:xfrm>
              <a:off x="1167301" y="439076"/>
              <a:ext cx="941820" cy="426314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7" name="Google Shape;317;p10"/>
            <p:cNvSpPr/>
            <p:nvPr/>
          </p:nvSpPr>
          <p:spPr>
            <a:xfrm>
              <a:off x="2109122" y="4289459"/>
              <a:ext cx="7646078" cy="82553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0"/>
            <p:cNvSpPr txBox="1"/>
            <p:nvPr/>
          </p:nvSpPr>
          <p:spPr>
            <a:xfrm>
              <a:off x="2133301" y="4313638"/>
              <a:ext cx="7597720" cy="7771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Эффект первичности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при восприятии незнакомого человека преоб- ладает первая известная информация о нём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19" name="Google Shape;319;p10"/>
          <p:cNvSpPr/>
          <p:nvPr/>
        </p:nvSpPr>
        <p:spPr>
          <a:xfrm>
            <a:off x="10092906" y="2027207"/>
            <a:ext cx="241540" cy="1699404"/>
          </a:xfrm>
          <a:prstGeom prst="rightBrace">
            <a:avLst>
              <a:gd fmla="val 62879" name="adj1"/>
              <a:gd fmla="val 50658" name="adj2"/>
            </a:avLst>
          </a:prstGeom>
          <a:noFill/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10"/>
          <p:cNvSpPr txBox="1"/>
          <p:nvPr/>
        </p:nvSpPr>
        <p:spPr>
          <a:xfrm rot="-5400000">
            <a:off x="9456350" y="2627650"/>
            <a:ext cx="1953300" cy="3693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Эффект ореола</a:t>
            </a:r>
            <a:endParaRPr b="1"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межличностных отношений</a:t>
            </a:r>
            <a:endParaRPr/>
          </a:p>
        </p:txBody>
      </p:sp>
      <p:grpSp>
        <p:nvGrpSpPr>
          <p:cNvPr id="327" name="Google Shape;327;p11"/>
          <p:cNvGrpSpPr/>
          <p:nvPr/>
        </p:nvGrpSpPr>
        <p:grpSpPr>
          <a:xfrm>
            <a:off x="1108993" y="2155869"/>
            <a:ext cx="9972495" cy="3667695"/>
            <a:chOff x="4093" y="723884"/>
            <a:chExt cx="9972495" cy="3667695"/>
          </a:xfrm>
        </p:grpSpPr>
        <p:sp>
          <p:nvSpPr>
            <p:cNvPr id="328" name="Google Shape;328;p11"/>
            <p:cNvSpPr/>
            <p:nvPr/>
          </p:nvSpPr>
          <p:spPr>
            <a:xfrm>
              <a:off x="4093" y="723884"/>
              <a:ext cx="6640890" cy="49586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11"/>
            <p:cNvSpPr txBox="1"/>
            <p:nvPr/>
          </p:nvSpPr>
          <p:spPr>
            <a:xfrm>
              <a:off x="18616" y="738407"/>
              <a:ext cx="6611844" cy="466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рефлексия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0" name="Google Shape;330;p11"/>
            <p:cNvSpPr/>
            <p:nvPr/>
          </p:nvSpPr>
          <p:spPr>
            <a:xfrm>
              <a:off x="668182" y="1219750"/>
              <a:ext cx="664089" cy="5906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1" name="Google Shape;331;p11"/>
            <p:cNvSpPr/>
            <p:nvPr/>
          </p:nvSpPr>
          <p:spPr>
            <a:xfrm>
              <a:off x="1332272" y="1343717"/>
              <a:ext cx="8644316" cy="93330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1"/>
            <p:cNvSpPr txBox="1"/>
            <p:nvPr/>
          </p:nvSpPr>
          <p:spPr>
            <a:xfrm>
              <a:off x="1359608" y="1371053"/>
              <a:ext cx="8589644" cy="8786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способность человека представить себе, как другой человек воспринимает его в процессе общения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3" name="Google Shape;333;p11"/>
            <p:cNvSpPr/>
            <p:nvPr/>
          </p:nvSpPr>
          <p:spPr>
            <a:xfrm>
              <a:off x="668182" y="1219750"/>
              <a:ext cx="664089" cy="16478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4" name="Google Shape;334;p11"/>
            <p:cNvSpPr/>
            <p:nvPr/>
          </p:nvSpPr>
          <p:spPr>
            <a:xfrm>
              <a:off x="1332272" y="2400993"/>
              <a:ext cx="8644316" cy="93330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11"/>
            <p:cNvSpPr txBox="1"/>
            <p:nvPr/>
          </p:nvSpPr>
          <p:spPr>
            <a:xfrm>
              <a:off x="1359608" y="2428329"/>
              <a:ext cx="8589644" cy="8786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самопознание в процессе общения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6" name="Google Shape;336;p11"/>
            <p:cNvSpPr/>
            <p:nvPr/>
          </p:nvSpPr>
          <p:spPr>
            <a:xfrm>
              <a:off x="668182" y="1219750"/>
              <a:ext cx="664089" cy="27051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7" name="Google Shape;337;p11"/>
            <p:cNvSpPr/>
            <p:nvPr/>
          </p:nvSpPr>
          <p:spPr>
            <a:xfrm>
              <a:off x="1332272" y="3458270"/>
              <a:ext cx="8644316" cy="93330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1"/>
            <p:cNvSpPr txBox="1"/>
            <p:nvPr/>
          </p:nvSpPr>
          <p:spPr>
            <a:xfrm>
              <a:off x="1359608" y="3485606"/>
              <a:ext cx="8589644" cy="8786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анализ собственных мыслей и чувств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Понятие стереотипа, стереотипы в восприятии людей</a:t>
            </a:r>
            <a:endParaRPr/>
          </a:p>
        </p:txBody>
      </p:sp>
      <p:pic>
        <p:nvPicPr>
          <p:cNvPr id="345" name="Google Shape;345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21902" y="1448050"/>
            <a:ext cx="4063680" cy="521551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46" name="Google Shape;346;p12"/>
          <p:cNvSpPr txBox="1"/>
          <p:nvPr/>
        </p:nvSpPr>
        <p:spPr>
          <a:xfrm>
            <a:off x="5292839" y="6325012"/>
            <a:ext cx="1729063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Уолтер Липпман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47" name="Google Shape;347;p12"/>
          <p:cNvGrpSpPr/>
          <p:nvPr/>
        </p:nvGrpSpPr>
        <p:grpSpPr>
          <a:xfrm>
            <a:off x="1104900" y="1457895"/>
            <a:ext cx="6693379" cy="1647614"/>
            <a:chOff x="1581074" y="794958"/>
            <a:chExt cx="8834000" cy="594982"/>
          </a:xfrm>
        </p:grpSpPr>
        <p:sp>
          <p:nvSpPr>
            <p:cNvPr id="348" name="Google Shape;348;p12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12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Стереотип 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(греч. stereos – твёрдый, пространственный и typos – отпечаток) – это устойчивые и упрощённые оценочные пред- ставления о группе людей (определённого пола, расы, этни- ческой принадлежности, вероисповедания, возраста, профес- сии и др.) и соответствующее отношение к этой группе и си- туациям, с ними связанными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50" name="Google Shape;350;p12"/>
          <p:cNvGrpSpPr/>
          <p:nvPr/>
        </p:nvGrpSpPr>
        <p:grpSpPr>
          <a:xfrm>
            <a:off x="1104900" y="3232001"/>
            <a:ext cx="6693379" cy="1089833"/>
            <a:chOff x="1581074" y="794958"/>
            <a:chExt cx="8834000" cy="594982"/>
          </a:xfrm>
        </p:grpSpPr>
        <p:sp>
          <p:nvSpPr>
            <p:cNvPr id="351" name="Google Shape;351;p12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12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широкий оборот понятие «стереотип» ввёл в 1922 г. амери- канский журналист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Уолтер Липпман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, автор работ «Общест- венное мнение» (1922 г.) и «Призрак Общественности» (1925 г.)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Понятие стереотипа, стереотипы в восприятии людей</a:t>
            </a:r>
            <a:endParaRPr/>
          </a:p>
        </p:txBody>
      </p:sp>
      <p:grpSp>
        <p:nvGrpSpPr>
          <p:cNvPr id="359" name="Google Shape;359;p13"/>
          <p:cNvGrpSpPr/>
          <p:nvPr/>
        </p:nvGrpSpPr>
        <p:grpSpPr>
          <a:xfrm>
            <a:off x="2244224" y="3839969"/>
            <a:ext cx="7305217" cy="2645878"/>
            <a:chOff x="1337732" y="1215"/>
            <a:chExt cx="7305217" cy="2645878"/>
          </a:xfrm>
        </p:grpSpPr>
        <p:sp>
          <p:nvSpPr>
            <p:cNvPr id="360" name="Google Shape;360;p13"/>
            <p:cNvSpPr/>
            <p:nvPr/>
          </p:nvSpPr>
          <p:spPr>
            <a:xfrm>
              <a:off x="4990340" y="1453359"/>
              <a:ext cx="2515097" cy="35307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1" name="Google Shape;361;p13"/>
            <p:cNvSpPr/>
            <p:nvPr/>
          </p:nvSpPr>
          <p:spPr>
            <a:xfrm>
              <a:off x="4944620" y="1453359"/>
              <a:ext cx="91440" cy="35307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2" name="Google Shape;362;p13"/>
            <p:cNvSpPr/>
            <p:nvPr/>
          </p:nvSpPr>
          <p:spPr>
            <a:xfrm>
              <a:off x="2475243" y="1453359"/>
              <a:ext cx="2515097" cy="35307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3" name="Google Shape;363;p13"/>
            <p:cNvSpPr/>
            <p:nvPr/>
          </p:nvSpPr>
          <p:spPr>
            <a:xfrm>
              <a:off x="4944620" y="515185"/>
              <a:ext cx="91440" cy="35307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4" name="Google Shape;364;p13"/>
            <p:cNvSpPr/>
            <p:nvPr/>
          </p:nvSpPr>
          <p:spPr>
            <a:xfrm>
              <a:off x="1340952" y="1215"/>
              <a:ext cx="7298777" cy="5139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13"/>
            <p:cNvSpPr txBox="1"/>
            <p:nvPr/>
          </p:nvSpPr>
          <p:spPr>
            <a:xfrm>
              <a:off x="1340952" y="1215"/>
              <a:ext cx="7298777" cy="5139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Социальный стереотип </a:t>
              </a:r>
              <a:r>
                <a:rPr b="0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выражает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6" name="Google Shape;366;p13"/>
            <p:cNvSpPr/>
            <p:nvPr/>
          </p:nvSpPr>
          <p:spPr>
            <a:xfrm>
              <a:off x="1337732" y="868261"/>
              <a:ext cx="7305217" cy="58509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13"/>
            <p:cNvSpPr txBox="1"/>
            <p:nvPr/>
          </p:nvSpPr>
          <p:spPr>
            <a:xfrm>
              <a:off x="1337732" y="868261"/>
              <a:ext cx="7305217" cy="5850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привычное отношение к определённому объекту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, сложившееся под влиянием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8" name="Google Shape;368;p13"/>
            <p:cNvSpPr/>
            <p:nvPr/>
          </p:nvSpPr>
          <p:spPr>
            <a:xfrm>
              <a:off x="1394232" y="1806435"/>
              <a:ext cx="2162021" cy="8406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13"/>
            <p:cNvSpPr txBox="1"/>
            <p:nvPr/>
          </p:nvSpPr>
          <p:spPr>
            <a:xfrm>
              <a:off x="1394232" y="1806435"/>
              <a:ext cx="2162021" cy="8406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социального окружения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0" name="Google Shape;370;p13"/>
            <p:cNvSpPr/>
            <p:nvPr/>
          </p:nvSpPr>
          <p:spPr>
            <a:xfrm>
              <a:off x="3909330" y="1806435"/>
              <a:ext cx="2162021" cy="8406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13"/>
            <p:cNvSpPr txBox="1"/>
            <p:nvPr/>
          </p:nvSpPr>
          <p:spPr>
            <a:xfrm>
              <a:off x="3909330" y="1806435"/>
              <a:ext cx="2162021" cy="8406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жизненных условий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2" name="Google Shape;372;p13"/>
            <p:cNvSpPr/>
            <p:nvPr/>
          </p:nvSpPr>
          <p:spPr>
            <a:xfrm>
              <a:off x="6424427" y="1806435"/>
              <a:ext cx="2162021" cy="8406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13"/>
            <p:cNvSpPr txBox="1"/>
            <p:nvPr/>
          </p:nvSpPr>
          <p:spPr>
            <a:xfrm>
              <a:off x="6424427" y="1806435"/>
              <a:ext cx="2162021" cy="8406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предшествующего опыта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74" name="Google Shape;374;p13"/>
          <p:cNvGrpSpPr/>
          <p:nvPr/>
        </p:nvGrpSpPr>
        <p:grpSpPr>
          <a:xfrm>
            <a:off x="1105063" y="1654852"/>
            <a:ext cx="9980682" cy="690083"/>
            <a:chOff x="1581074" y="794958"/>
            <a:chExt cx="8834000" cy="594982"/>
          </a:xfrm>
        </p:grpSpPr>
        <p:sp>
          <p:nvSpPr>
            <p:cNvPr id="375" name="Google Shape;375;p13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3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Стереотип формируется как результат воздействия сложившихся представлений общест- венного мнения, закреплённого в книгах, кинофильмах и т.д.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77" name="Google Shape;377;p13"/>
          <p:cNvGrpSpPr/>
          <p:nvPr/>
        </p:nvGrpSpPr>
        <p:grpSpPr>
          <a:xfrm>
            <a:off x="1100668" y="2700082"/>
            <a:ext cx="9980682" cy="690083"/>
            <a:chOff x="1581074" y="794958"/>
            <a:chExt cx="8834000" cy="594982"/>
          </a:xfrm>
        </p:grpSpPr>
        <p:sp>
          <p:nvSpPr>
            <p:cNvPr id="378" name="Google Shape;378;p13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13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Стереотип начинает действовать ещё до того, как включается рассудок человека ⟶ называет- ся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предрассудком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Понятие стереотипа, стереотипы в восприятии людей</a:t>
            </a:r>
            <a:endParaRPr/>
          </a:p>
        </p:txBody>
      </p:sp>
      <p:grpSp>
        <p:nvGrpSpPr>
          <p:cNvPr id="386" name="Google Shape;386;p14"/>
          <p:cNvGrpSpPr/>
          <p:nvPr/>
        </p:nvGrpSpPr>
        <p:grpSpPr>
          <a:xfrm>
            <a:off x="1110062" y="1568303"/>
            <a:ext cx="9970356" cy="2263529"/>
            <a:chOff x="5162" y="248461"/>
            <a:chExt cx="9970356" cy="2263529"/>
          </a:xfrm>
        </p:grpSpPr>
        <p:sp>
          <p:nvSpPr>
            <p:cNvPr id="387" name="Google Shape;387;p14"/>
            <p:cNvSpPr/>
            <p:nvPr/>
          </p:nvSpPr>
          <p:spPr>
            <a:xfrm>
              <a:off x="4990341" y="698742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8" name="Google Shape;388;p14"/>
            <p:cNvSpPr/>
            <p:nvPr/>
          </p:nvSpPr>
          <p:spPr>
            <a:xfrm>
              <a:off x="4990341" y="698742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9" name="Google Shape;389;p14"/>
            <p:cNvSpPr/>
            <p:nvPr/>
          </p:nvSpPr>
          <p:spPr>
            <a:xfrm>
              <a:off x="3687519" y="698742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0" name="Google Shape;390;p14"/>
            <p:cNvSpPr/>
            <p:nvPr/>
          </p:nvSpPr>
          <p:spPr>
            <a:xfrm>
              <a:off x="1081875" y="698742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1" name="Google Shape;391;p14"/>
            <p:cNvSpPr/>
            <p:nvPr/>
          </p:nvSpPr>
          <p:spPr>
            <a:xfrm>
              <a:off x="3304553" y="248461"/>
              <a:ext cx="3371574" cy="45028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14"/>
            <p:cNvSpPr txBox="1"/>
            <p:nvPr/>
          </p:nvSpPr>
          <p:spPr>
            <a:xfrm>
              <a:off x="3304553" y="248461"/>
              <a:ext cx="3371574" cy="4502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Свойства стереотипа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3" name="Google Shape;393;p14"/>
            <p:cNvSpPr/>
            <p:nvPr/>
          </p:nvSpPr>
          <p:spPr>
            <a:xfrm>
              <a:off x="5162" y="1150961"/>
              <a:ext cx="2153424" cy="13610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14"/>
            <p:cNvSpPr txBox="1"/>
            <p:nvPr/>
          </p:nvSpPr>
          <p:spPr>
            <a:xfrm>
              <a:off x="5162" y="1150961"/>
              <a:ext cx="2153424" cy="1361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схематичность и упрощённость (час- тичное отражение реальности)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5" name="Google Shape;395;p14"/>
            <p:cNvSpPr/>
            <p:nvPr/>
          </p:nvSpPr>
          <p:spPr>
            <a:xfrm>
              <a:off x="2610806" y="1150961"/>
              <a:ext cx="2153424" cy="13610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14"/>
            <p:cNvSpPr txBox="1"/>
            <p:nvPr/>
          </p:nvSpPr>
          <p:spPr>
            <a:xfrm>
              <a:off x="2610806" y="1150961"/>
              <a:ext cx="2153424" cy="1361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ошибочность (иска- жение объекта)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7" name="Google Shape;397;p14"/>
            <p:cNvSpPr/>
            <p:nvPr/>
          </p:nvSpPr>
          <p:spPr>
            <a:xfrm>
              <a:off x="5216450" y="1150961"/>
              <a:ext cx="2153424" cy="13610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14"/>
            <p:cNvSpPr txBox="1"/>
            <p:nvPr/>
          </p:nvSpPr>
          <p:spPr>
            <a:xfrm>
              <a:off x="5216450" y="1150961"/>
              <a:ext cx="2153424" cy="1361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широкое распрост- ранение (влияние общественного мнения)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9" name="Google Shape;399;p14"/>
            <p:cNvSpPr/>
            <p:nvPr/>
          </p:nvSpPr>
          <p:spPr>
            <a:xfrm>
              <a:off x="7822094" y="1150961"/>
              <a:ext cx="2153424" cy="13610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14"/>
            <p:cNvSpPr txBox="1"/>
            <p:nvPr/>
          </p:nvSpPr>
          <p:spPr>
            <a:xfrm>
              <a:off x="7822094" y="1150961"/>
              <a:ext cx="2153424" cy="1361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устойчивость и про- должительность (для изменения или разрушения необхо- димо время)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01" name="Google Shape;401;p14"/>
          <p:cNvGrpSpPr/>
          <p:nvPr/>
        </p:nvGrpSpPr>
        <p:grpSpPr>
          <a:xfrm>
            <a:off x="1985433" y="4082836"/>
            <a:ext cx="8219616" cy="2600091"/>
            <a:chOff x="880533" y="2542"/>
            <a:chExt cx="8219616" cy="2600091"/>
          </a:xfrm>
        </p:grpSpPr>
        <p:sp>
          <p:nvSpPr>
            <p:cNvPr id="402" name="Google Shape;402;p14"/>
            <p:cNvSpPr/>
            <p:nvPr/>
          </p:nvSpPr>
          <p:spPr>
            <a:xfrm>
              <a:off x="3319001" y="2183151"/>
              <a:ext cx="324075" cy="9144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14"/>
            <p:cNvSpPr txBox="1"/>
            <p:nvPr/>
          </p:nvSpPr>
          <p:spPr>
            <a:xfrm>
              <a:off x="3472937" y="2220769"/>
              <a:ext cx="16203" cy="162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14"/>
            <p:cNvSpPr/>
            <p:nvPr/>
          </p:nvSpPr>
          <p:spPr>
            <a:xfrm>
              <a:off x="1374549" y="1302588"/>
              <a:ext cx="324075" cy="92628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14"/>
            <p:cNvSpPr txBox="1"/>
            <p:nvPr/>
          </p:nvSpPr>
          <p:spPr>
            <a:xfrm>
              <a:off x="1512053" y="1741196"/>
              <a:ext cx="49066" cy="490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14"/>
            <p:cNvSpPr/>
            <p:nvPr/>
          </p:nvSpPr>
          <p:spPr>
            <a:xfrm>
              <a:off x="3319001" y="1565629"/>
              <a:ext cx="324075" cy="9144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14"/>
            <p:cNvSpPr txBox="1"/>
            <p:nvPr/>
          </p:nvSpPr>
          <p:spPr>
            <a:xfrm>
              <a:off x="3472937" y="1603247"/>
              <a:ext cx="16203" cy="162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08;p14"/>
            <p:cNvSpPr/>
            <p:nvPr/>
          </p:nvSpPr>
          <p:spPr>
            <a:xfrm>
              <a:off x="1374549" y="1302588"/>
              <a:ext cx="324075" cy="30876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14"/>
            <p:cNvSpPr txBox="1"/>
            <p:nvPr/>
          </p:nvSpPr>
          <p:spPr>
            <a:xfrm>
              <a:off x="1525396" y="1445778"/>
              <a:ext cx="22380" cy="223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14"/>
            <p:cNvSpPr/>
            <p:nvPr/>
          </p:nvSpPr>
          <p:spPr>
            <a:xfrm>
              <a:off x="3319001" y="948107"/>
              <a:ext cx="324075" cy="9144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14"/>
            <p:cNvSpPr txBox="1"/>
            <p:nvPr/>
          </p:nvSpPr>
          <p:spPr>
            <a:xfrm>
              <a:off x="3472937" y="985725"/>
              <a:ext cx="16203" cy="162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14"/>
            <p:cNvSpPr/>
            <p:nvPr/>
          </p:nvSpPr>
          <p:spPr>
            <a:xfrm>
              <a:off x="1374549" y="993827"/>
              <a:ext cx="324075" cy="308760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14"/>
            <p:cNvSpPr txBox="1"/>
            <p:nvPr/>
          </p:nvSpPr>
          <p:spPr>
            <a:xfrm>
              <a:off x="1525396" y="1137017"/>
              <a:ext cx="22380" cy="223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14;p14"/>
            <p:cNvSpPr/>
            <p:nvPr/>
          </p:nvSpPr>
          <p:spPr>
            <a:xfrm>
              <a:off x="3319001" y="330585"/>
              <a:ext cx="324075" cy="9144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14"/>
            <p:cNvSpPr txBox="1"/>
            <p:nvPr/>
          </p:nvSpPr>
          <p:spPr>
            <a:xfrm>
              <a:off x="3472937" y="368204"/>
              <a:ext cx="16203" cy="162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14"/>
            <p:cNvSpPr/>
            <p:nvPr/>
          </p:nvSpPr>
          <p:spPr>
            <a:xfrm>
              <a:off x="1374549" y="376305"/>
              <a:ext cx="324075" cy="926282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14"/>
            <p:cNvSpPr txBox="1"/>
            <p:nvPr/>
          </p:nvSpPr>
          <p:spPr>
            <a:xfrm>
              <a:off x="1512053" y="814913"/>
              <a:ext cx="49066" cy="490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14"/>
            <p:cNvSpPr/>
            <p:nvPr/>
          </p:nvSpPr>
          <p:spPr>
            <a:xfrm rot="-5400000">
              <a:off x="-172504" y="1055579"/>
              <a:ext cx="2600091" cy="49401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14"/>
            <p:cNvSpPr txBox="1"/>
            <p:nvPr/>
          </p:nvSpPr>
          <p:spPr>
            <a:xfrm rot="-5400000">
              <a:off x="-172504" y="1055579"/>
              <a:ext cx="2600091" cy="4940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Схема стереотипа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0" name="Google Shape;420;p14"/>
            <p:cNvSpPr/>
            <p:nvPr/>
          </p:nvSpPr>
          <p:spPr>
            <a:xfrm>
              <a:off x="1698624" y="129297"/>
              <a:ext cx="1620376" cy="49401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14"/>
            <p:cNvSpPr txBox="1"/>
            <p:nvPr/>
          </p:nvSpPr>
          <p:spPr>
            <a:xfrm>
              <a:off x="1698624" y="129297"/>
              <a:ext cx="1620376" cy="4940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восприятие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2" name="Google Shape;422;p14"/>
            <p:cNvSpPr/>
            <p:nvPr/>
          </p:nvSpPr>
          <p:spPr>
            <a:xfrm>
              <a:off x="3643077" y="129297"/>
              <a:ext cx="5457072" cy="49401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14"/>
            <p:cNvSpPr txBox="1"/>
            <p:nvPr/>
          </p:nvSpPr>
          <p:spPr>
            <a:xfrm>
              <a:off x="3643077" y="129297"/>
              <a:ext cx="5457072" cy="4940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что именно мы замечаем в другом человеке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4" name="Google Shape;424;p14"/>
            <p:cNvSpPr/>
            <p:nvPr/>
          </p:nvSpPr>
          <p:spPr>
            <a:xfrm>
              <a:off x="1698624" y="746818"/>
              <a:ext cx="1620376" cy="49401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14"/>
            <p:cNvSpPr txBox="1"/>
            <p:nvPr/>
          </p:nvSpPr>
          <p:spPr>
            <a:xfrm>
              <a:off x="1698624" y="746818"/>
              <a:ext cx="1620376" cy="4940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оценка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6" name="Google Shape;426;p14"/>
            <p:cNvSpPr/>
            <p:nvPr/>
          </p:nvSpPr>
          <p:spPr>
            <a:xfrm>
              <a:off x="3643077" y="746818"/>
              <a:ext cx="5457072" cy="49401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14"/>
            <p:cNvSpPr txBox="1"/>
            <p:nvPr/>
          </p:nvSpPr>
          <p:spPr>
            <a:xfrm>
              <a:off x="3643077" y="746818"/>
              <a:ext cx="5457072" cy="4940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как мы оцениваем то, что заметили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8" name="Google Shape;428;p14"/>
            <p:cNvSpPr/>
            <p:nvPr/>
          </p:nvSpPr>
          <p:spPr>
            <a:xfrm>
              <a:off x="1698624" y="1364340"/>
              <a:ext cx="1620376" cy="49401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14"/>
            <p:cNvSpPr txBox="1"/>
            <p:nvPr/>
          </p:nvSpPr>
          <p:spPr>
            <a:xfrm>
              <a:off x="1698624" y="1364340"/>
              <a:ext cx="1620376" cy="4940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эмоция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0" name="Google Shape;430;p14"/>
            <p:cNvSpPr/>
            <p:nvPr/>
          </p:nvSpPr>
          <p:spPr>
            <a:xfrm>
              <a:off x="3643077" y="1364340"/>
              <a:ext cx="5457072" cy="49401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14"/>
            <p:cNvSpPr txBox="1"/>
            <p:nvPr/>
          </p:nvSpPr>
          <p:spPr>
            <a:xfrm>
              <a:off x="3643077" y="1364340"/>
              <a:ext cx="5457072" cy="4940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как мы переживаем то, что оцениваем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2" name="Google Shape;432;p14"/>
            <p:cNvSpPr/>
            <p:nvPr/>
          </p:nvSpPr>
          <p:spPr>
            <a:xfrm>
              <a:off x="1698624" y="1981862"/>
              <a:ext cx="1620376" cy="49401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14"/>
            <p:cNvSpPr txBox="1"/>
            <p:nvPr/>
          </p:nvSpPr>
          <p:spPr>
            <a:xfrm>
              <a:off x="1698624" y="1981862"/>
              <a:ext cx="1620376" cy="4940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действие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4" name="Google Shape;434;p14"/>
            <p:cNvSpPr/>
            <p:nvPr/>
          </p:nvSpPr>
          <p:spPr>
            <a:xfrm>
              <a:off x="3643077" y="1981862"/>
              <a:ext cx="5457072" cy="49401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14"/>
            <p:cNvSpPr txBox="1"/>
            <p:nvPr/>
          </p:nvSpPr>
          <p:spPr>
            <a:xfrm>
              <a:off x="3643077" y="1981862"/>
              <a:ext cx="5457072" cy="4940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что мы в результате делаем или переживаем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15"/>
          <p:cNvSpPr/>
          <p:nvPr/>
        </p:nvSpPr>
        <p:spPr>
          <a:xfrm>
            <a:off x="9796732" y="3407436"/>
            <a:ext cx="45719" cy="931651"/>
          </a:xfrm>
          <a:custGeom>
            <a:rect b="b" l="l" r="r" t="t"/>
            <a:pathLst>
              <a:path extrusionOk="0" h="120000" w="120000">
                <a:moveTo>
                  <a:pt x="120003" y="0"/>
                </a:moveTo>
                <a:lnTo>
                  <a:pt x="120003" y="37445"/>
                </a:lnTo>
              </a:path>
            </a:pathLst>
          </a:custGeom>
          <a:noFill/>
          <a:ln cap="flat" cmpd="thickThin" w="48000">
            <a:solidFill>
              <a:srgbClr val="49413C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2" name="Google Shape;442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Способы преодоления предрассудков в восприятии людей</a:t>
            </a:r>
            <a:endParaRPr/>
          </a:p>
        </p:txBody>
      </p:sp>
      <p:grpSp>
        <p:nvGrpSpPr>
          <p:cNvPr id="443" name="Google Shape;443;p15"/>
          <p:cNvGrpSpPr/>
          <p:nvPr/>
        </p:nvGrpSpPr>
        <p:grpSpPr>
          <a:xfrm>
            <a:off x="1105928" y="2588361"/>
            <a:ext cx="9978625" cy="2949359"/>
            <a:chOff x="1028" y="1070112"/>
            <a:chExt cx="9978625" cy="2949359"/>
          </a:xfrm>
        </p:grpSpPr>
        <p:sp>
          <p:nvSpPr>
            <p:cNvPr id="444" name="Google Shape;444;p15"/>
            <p:cNvSpPr/>
            <p:nvPr/>
          </p:nvSpPr>
          <p:spPr>
            <a:xfrm>
              <a:off x="7187331" y="2704781"/>
              <a:ext cx="91440" cy="29071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5" name="Google Shape;445;p15"/>
            <p:cNvSpPr/>
            <p:nvPr/>
          </p:nvSpPr>
          <p:spPr>
            <a:xfrm>
              <a:off x="4282099" y="1932316"/>
              <a:ext cx="2950951" cy="29071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6" name="Google Shape;446;p15"/>
            <p:cNvSpPr/>
            <p:nvPr/>
          </p:nvSpPr>
          <p:spPr>
            <a:xfrm>
              <a:off x="4236379" y="2704781"/>
              <a:ext cx="91440" cy="29071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7" name="Google Shape;447;p15"/>
            <p:cNvSpPr/>
            <p:nvPr/>
          </p:nvSpPr>
          <p:spPr>
            <a:xfrm>
              <a:off x="4236379" y="1932316"/>
              <a:ext cx="91440" cy="29071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8" name="Google Shape;448;p15"/>
            <p:cNvSpPr/>
            <p:nvPr/>
          </p:nvSpPr>
          <p:spPr>
            <a:xfrm>
              <a:off x="1285428" y="2704781"/>
              <a:ext cx="91440" cy="29071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9" name="Google Shape;449;p15"/>
            <p:cNvSpPr/>
            <p:nvPr/>
          </p:nvSpPr>
          <p:spPr>
            <a:xfrm>
              <a:off x="1331148" y="1932316"/>
              <a:ext cx="2950951" cy="29071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0" name="Google Shape;450;p15"/>
            <p:cNvSpPr/>
            <p:nvPr/>
          </p:nvSpPr>
          <p:spPr>
            <a:xfrm>
              <a:off x="1277304" y="1070112"/>
              <a:ext cx="6009591" cy="86220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15"/>
            <p:cNvSpPr txBox="1"/>
            <p:nvPr/>
          </p:nvSpPr>
          <p:spPr>
            <a:xfrm>
              <a:off x="1277304" y="1070112"/>
              <a:ext cx="6009591" cy="86220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Способы взаимодействия людей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2" name="Google Shape;452;p15"/>
            <p:cNvSpPr/>
            <p:nvPr/>
          </p:nvSpPr>
          <p:spPr>
            <a:xfrm>
              <a:off x="1028" y="2223029"/>
              <a:ext cx="2660239" cy="48175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15"/>
            <p:cNvSpPr txBox="1"/>
            <p:nvPr/>
          </p:nvSpPr>
          <p:spPr>
            <a:xfrm>
              <a:off x="1028" y="2223029"/>
              <a:ext cx="2660239" cy="4817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сотрудничество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4" name="Google Shape;454;p15"/>
            <p:cNvSpPr/>
            <p:nvPr/>
          </p:nvSpPr>
          <p:spPr>
            <a:xfrm>
              <a:off x="1028" y="2995493"/>
              <a:ext cx="2660239" cy="102397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15"/>
            <p:cNvSpPr txBox="1"/>
            <p:nvPr/>
          </p:nvSpPr>
          <p:spPr>
            <a:xfrm>
              <a:off x="1028" y="2995493"/>
              <a:ext cx="2660239" cy="10239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6" name="Google Shape;456;p15"/>
            <p:cNvSpPr/>
            <p:nvPr/>
          </p:nvSpPr>
          <p:spPr>
            <a:xfrm>
              <a:off x="2951980" y="2223029"/>
              <a:ext cx="2660239" cy="48175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15"/>
            <p:cNvSpPr txBox="1"/>
            <p:nvPr/>
          </p:nvSpPr>
          <p:spPr>
            <a:xfrm>
              <a:off x="2951980" y="2223029"/>
              <a:ext cx="2660239" cy="4817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согласование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8" name="Google Shape;458;p15"/>
            <p:cNvSpPr/>
            <p:nvPr/>
          </p:nvSpPr>
          <p:spPr>
            <a:xfrm>
              <a:off x="2951980" y="2995493"/>
              <a:ext cx="2660239" cy="102397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15"/>
            <p:cNvSpPr txBox="1"/>
            <p:nvPr/>
          </p:nvSpPr>
          <p:spPr>
            <a:xfrm>
              <a:off x="2951980" y="2995493"/>
              <a:ext cx="2660239" cy="10239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0" name="Google Shape;460;p15"/>
            <p:cNvSpPr/>
            <p:nvPr/>
          </p:nvSpPr>
          <p:spPr>
            <a:xfrm>
              <a:off x="5902932" y="2223029"/>
              <a:ext cx="2660239" cy="48175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15"/>
            <p:cNvSpPr txBox="1"/>
            <p:nvPr/>
          </p:nvSpPr>
          <p:spPr>
            <a:xfrm>
              <a:off x="5902932" y="2223029"/>
              <a:ext cx="2660239" cy="4817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противоборство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2" name="Google Shape;462;p15"/>
            <p:cNvSpPr/>
            <p:nvPr/>
          </p:nvSpPr>
          <p:spPr>
            <a:xfrm>
              <a:off x="5902932" y="2995493"/>
              <a:ext cx="2660239" cy="102397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15"/>
            <p:cNvSpPr txBox="1"/>
            <p:nvPr/>
          </p:nvSpPr>
          <p:spPr>
            <a:xfrm>
              <a:off x="5902932" y="2995493"/>
              <a:ext cx="2660239" cy="10239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4" name="Google Shape;464;p15"/>
            <p:cNvSpPr/>
            <p:nvPr/>
          </p:nvSpPr>
          <p:spPr>
            <a:xfrm>
              <a:off x="7577608" y="1070112"/>
              <a:ext cx="2402045" cy="86220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15"/>
            <p:cNvSpPr txBox="1"/>
            <p:nvPr/>
          </p:nvSpPr>
          <p:spPr>
            <a:xfrm>
              <a:off x="7577608" y="1070112"/>
              <a:ext cx="2402045" cy="86220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Несогласованность действий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66" name="Google Shape;466;p15"/>
          <p:cNvGrpSpPr/>
          <p:nvPr/>
        </p:nvGrpSpPr>
        <p:grpSpPr>
          <a:xfrm>
            <a:off x="1104900" y="4495646"/>
            <a:ext cx="5615077" cy="1023978"/>
            <a:chOff x="1028" y="2910477"/>
            <a:chExt cx="2660239" cy="1023978"/>
          </a:xfrm>
        </p:grpSpPr>
        <p:sp>
          <p:nvSpPr>
            <p:cNvPr id="467" name="Google Shape;467;p15"/>
            <p:cNvSpPr/>
            <p:nvPr/>
          </p:nvSpPr>
          <p:spPr>
            <a:xfrm>
              <a:off x="1028" y="2910477"/>
              <a:ext cx="2660239" cy="10239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15"/>
            <p:cNvSpPr txBox="1"/>
            <p:nvPr/>
          </p:nvSpPr>
          <p:spPr>
            <a:xfrm>
              <a:off x="1028" y="2910477"/>
              <a:ext cx="2660239" cy="10239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помогают решить задачу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69" name="Google Shape;469;p15"/>
          <p:cNvGrpSpPr/>
          <p:nvPr/>
        </p:nvGrpSpPr>
        <p:grpSpPr>
          <a:xfrm>
            <a:off x="7043254" y="4495646"/>
            <a:ext cx="4042328" cy="1023978"/>
            <a:chOff x="1028" y="2910477"/>
            <a:chExt cx="2660239" cy="1023978"/>
          </a:xfrm>
        </p:grpSpPr>
        <p:sp>
          <p:nvSpPr>
            <p:cNvPr id="470" name="Google Shape;470;p15"/>
            <p:cNvSpPr/>
            <p:nvPr/>
          </p:nvSpPr>
          <p:spPr>
            <a:xfrm>
              <a:off x="1028" y="2910477"/>
              <a:ext cx="2660239" cy="10239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15"/>
            <p:cNvSpPr txBox="1"/>
            <p:nvPr/>
          </p:nvSpPr>
          <p:spPr>
            <a:xfrm>
              <a:off x="1028" y="2910477"/>
              <a:ext cx="2660239" cy="10239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препятствуют достижению поставленных целей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72" name="Google Shape;472;p15"/>
          <p:cNvSpPr/>
          <p:nvPr/>
        </p:nvSpPr>
        <p:spPr>
          <a:xfrm>
            <a:off x="9796732" y="3684733"/>
            <a:ext cx="45719" cy="931651"/>
          </a:xfrm>
          <a:custGeom>
            <a:rect b="b" l="l" r="r" t="t"/>
            <a:pathLst>
              <a:path extrusionOk="0" h="120000" w="120000">
                <a:moveTo>
                  <a:pt x="120003" y="0"/>
                </a:moveTo>
                <a:lnTo>
                  <a:pt x="120003" y="37445"/>
                </a:lnTo>
              </a:path>
            </a:pathLst>
          </a:custGeom>
          <a:noFill/>
          <a:ln cap="flat" cmpd="thickThin" w="48000">
            <a:solidFill>
              <a:srgbClr val="49413C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3" name="Google Shape;473;p15"/>
          <p:cNvSpPr/>
          <p:nvPr/>
        </p:nvSpPr>
        <p:spPr>
          <a:xfrm>
            <a:off x="9796731" y="3962030"/>
            <a:ext cx="45719" cy="931651"/>
          </a:xfrm>
          <a:custGeom>
            <a:rect b="b" l="l" r="r" t="t"/>
            <a:pathLst>
              <a:path extrusionOk="0" h="120000" w="120000">
                <a:moveTo>
                  <a:pt x="120003" y="0"/>
                </a:moveTo>
                <a:lnTo>
                  <a:pt x="120003" y="37445"/>
                </a:lnTo>
              </a:path>
            </a:pathLst>
          </a:custGeom>
          <a:noFill/>
          <a:ln cap="flat" cmpd="thickThin" w="48000">
            <a:solidFill>
              <a:srgbClr val="49413C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4" name="Google Shape;474;p15"/>
          <p:cNvSpPr/>
          <p:nvPr/>
        </p:nvSpPr>
        <p:spPr>
          <a:xfrm>
            <a:off x="9796730" y="4192495"/>
            <a:ext cx="91440" cy="290712"/>
          </a:xfrm>
          <a:custGeom>
            <a:rect b="b" l="l" r="r" t="t"/>
            <a:pathLst>
              <a:path extrusionOk="0" h="120000" w="120000">
                <a:moveTo>
                  <a:pt x="60000" y="0"/>
                </a:moveTo>
                <a:lnTo>
                  <a:pt x="60000" y="120000"/>
                </a:lnTo>
              </a:path>
            </a:pathLst>
          </a:custGeom>
          <a:noFill/>
          <a:ln cap="flat" cmpd="thickThin" w="48000">
            <a:solidFill>
              <a:srgbClr val="49413C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Способы преодоления предрассудков в восприятии людей</a:t>
            </a:r>
            <a:endParaRPr/>
          </a:p>
        </p:txBody>
      </p:sp>
      <p:grpSp>
        <p:nvGrpSpPr>
          <p:cNvPr id="481" name="Google Shape;481;p16"/>
          <p:cNvGrpSpPr/>
          <p:nvPr/>
        </p:nvGrpSpPr>
        <p:grpSpPr>
          <a:xfrm>
            <a:off x="1104899" y="1497874"/>
            <a:ext cx="9980681" cy="5162972"/>
            <a:chOff x="-1" y="0"/>
            <a:chExt cx="9980681" cy="5162972"/>
          </a:xfrm>
        </p:grpSpPr>
        <p:sp>
          <p:nvSpPr>
            <p:cNvPr id="482" name="Google Shape;482;p16"/>
            <p:cNvSpPr/>
            <p:nvPr/>
          </p:nvSpPr>
          <p:spPr>
            <a:xfrm rot="-5400000">
              <a:off x="1204426" y="-1204426"/>
              <a:ext cx="2581486" cy="4990340"/>
            </a:xfrm>
            <a:prstGeom prst="round1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16"/>
            <p:cNvSpPr txBox="1"/>
            <p:nvPr/>
          </p:nvSpPr>
          <p:spPr>
            <a:xfrm>
              <a:off x="-1" y="1"/>
              <a:ext cx="4990340" cy="19361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8000" lIns="128000" spcFirstLastPara="1" rIns="128000" wrap="square" tIns="128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Подражание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осознанное или неосознанное воспроизведение поведения другого человека; воспроизведение человеком образцов демонстрируемого поведения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4" name="Google Shape;484;p16"/>
            <p:cNvSpPr/>
            <p:nvPr/>
          </p:nvSpPr>
          <p:spPr>
            <a:xfrm>
              <a:off x="4990340" y="0"/>
              <a:ext cx="4990340" cy="2581486"/>
            </a:xfrm>
            <a:prstGeom prst="round1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16"/>
            <p:cNvSpPr txBox="1"/>
            <p:nvPr/>
          </p:nvSpPr>
          <p:spPr>
            <a:xfrm>
              <a:off x="4990340" y="0"/>
              <a:ext cx="4990340" cy="19361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8000" lIns="128000" spcFirstLastPara="1" rIns="128000" wrap="square" tIns="128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Внушение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воздействие одного человека на другого или группу людей, ведущее к тому, что у них помимо воли появляются какие-то чувства, намерения и т.д.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6" name="Google Shape;486;p16"/>
            <p:cNvSpPr/>
            <p:nvPr/>
          </p:nvSpPr>
          <p:spPr>
            <a:xfrm rot="10800000">
              <a:off x="0" y="2581486"/>
              <a:ext cx="4990340" cy="2581486"/>
            </a:xfrm>
            <a:prstGeom prst="round1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16"/>
            <p:cNvSpPr txBox="1"/>
            <p:nvPr/>
          </p:nvSpPr>
          <p:spPr>
            <a:xfrm>
              <a:off x="0" y="3226858"/>
              <a:ext cx="4990340" cy="19361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8000" lIns="128000" spcFirstLastPara="1" rIns="128000" wrap="square" tIns="128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Убеждение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логически обоснованный процесс побуждения человека принять определённые ценности, верования или отношения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8" name="Google Shape;488;p16"/>
            <p:cNvSpPr/>
            <p:nvPr/>
          </p:nvSpPr>
          <p:spPr>
            <a:xfrm rot="5400000">
              <a:off x="6194767" y="1377059"/>
              <a:ext cx="2581486" cy="4990340"/>
            </a:xfrm>
            <a:prstGeom prst="round1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16"/>
            <p:cNvSpPr txBox="1"/>
            <p:nvPr/>
          </p:nvSpPr>
          <p:spPr>
            <a:xfrm>
              <a:off x="4990340" y="3226858"/>
              <a:ext cx="4990340" cy="19361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8000" lIns="128000" spcFirstLastPara="1" rIns="128000" wrap="square" tIns="128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Заражение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стихийное распространение какой-либо деятельности или настроения от одного человека к другому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0" name="Google Shape;490;p16"/>
            <p:cNvSpPr/>
            <p:nvPr/>
          </p:nvSpPr>
          <p:spPr>
            <a:xfrm>
              <a:off x="3493238" y="1936114"/>
              <a:ext cx="2994204" cy="1290743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16"/>
            <p:cNvSpPr txBox="1"/>
            <p:nvPr/>
          </p:nvSpPr>
          <p:spPr>
            <a:xfrm>
              <a:off x="3556247" y="1999123"/>
              <a:ext cx="2868186" cy="11647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Способы воздействия </a:t>
              </a:r>
              <a:r>
                <a:rPr b="0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людей друг на друга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Взаимодействие людей в малых группах</a:t>
            </a:r>
            <a:endParaRPr/>
          </a:p>
        </p:txBody>
      </p:sp>
      <p:grpSp>
        <p:nvGrpSpPr>
          <p:cNvPr id="498" name="Google Shape;498;p17"/>
          <p:cNvGrpSpPr/>
          <p:nvPr/>
        </p:nvGrpSpPr>
        <p:grpSpPr>
          <a:xfrm>
            <a:off x="1107306" y="1648664"/>
            <a:ext cx="9975869" cy="4699355"/>
            <a:chOff x="2406" y="130416"/>
            <a:chExt cx="9975869" cy="4699355"/>
          </a:xfrm>
        </p:grpSpPr>
        <p:sp>
          <p:nvSpPr>
            <p:cNvPr id="499" name="Google Shape;499;p17"/>
            <p:cNvSpPr/>
            <p:nvPr/>
          </p:nvSpPr>
          <p:spPr>
            <a:xfrm>
              <a:off x="4990341" y="1994120"/>
              <a:ext cx="2730950" cy="9479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0" name="Google Shape;500;p17"/>
            <p:cNvSpPr/>
            <p:nvPr/>
          </p:nvSpPr>
          <p:spPr>
            <a:xfrm>
              <a:off x="2259390" y="1994120"/>
              <a:ext cx="2730950" cy="94793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1" name="Google Shape;501;p17"/>
            <p:cNvSpPr/>
            <p:nvPr/>
          </p:nvSpPr>
          <p:spPr>
            <a:xfrm>
              <a:off x="2733356" y="130416"/>
              <a:ext cx="4513968" cy="186370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17"/>
            <p:cNvSpPr txBox="1"/>
            <p:nvPr/>
          </p:nvSpPr>
          <p:spPr>
            <a:xfrm>
              <a:off x="2733356" y="130416"/>
              <a:ext cx="4513968" cy="186370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Условия возникновения межличностных отношений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3" name="Google Shape;503;p17"/>
            <p:cNvSpPr/>
            <p:nvPr/>
          </p:nvSpPr>
          <p:spPr>
            <a:xfrm>
              <a:off x="2406" y="2942053"/>
              <a:ext cx="4513968" cy="188771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17"/>
            <p:cNvSpPr txBox="1"/>
            <p:nvPr/>
          </p:nvSpPr>
          <p:spPr>
            <a:xfrm>
              <a:off x="2406" y="2942053"/>
              <a:ext cx="4513968" cy="188771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отношения в малой группе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5" name="Google Shape;505;p17"/>
            <p:cNvSpPr/>
            <p:nvPr/>
          </p:nvSpPr>
          <p:spPr>
            <a:xfrm>
              <a:off x="5464307" y="2942053"/>
              <a:ext cx="4513968" cy="188771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17"/>
            <p:cNvSpPr txBox="1"/>
            <p:nvPr/>
          </p:nvSpPr>
          <p:spPr>
            <a:xfrm>
              <a:off x="5464307" y="2942053"/>
              <a:ext cx="4513968" cy="188771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отношения между знакомыми людьми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Взаимодействие людей в малых группах</a:t>
            </a:r>
            <a:endParaRPr/>
          </a:p>
        </p:txBody>
      </p:sp>
      <p:grpSp>
        <p:nvGrpSpPr>
          <p:cNvPr id="513" name="Google Shape;513;p18"/>
          <p:cNvGrpSpPr/>
          <p:nvPr/>
        </p:nvGrpSpPr>
        <p:grpSpPr>
          <a:xfrm>
            <a:off x="1104900" y="1457895"/>
            <a:ext cx="9980682" cy="655578"/>
            <a:chOff x="1581074" y="794958"/>
            <a:chExt cx="8834000" cy="594982"/>
          </a:xfrm>
        </p:grpSpPr>
        <p:sp>
          <p:nvSpPr>
            <p:cNvPr id="514" name="Google Shape;514;p18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18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группа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относительно устойчивое сообщество людей, взаимодействующих для достижения целей и удовлетворения потребностей.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aphicFrame>
        <p:nvGraphicFramePr>
          <p:cNvPr id="516" name="Google Shape;516;p18"/>
          <p:cNvGraphicFramePr/>
          <p:nvPr/>
        </p:nvGraphicFramePr>
        <p:xfrm>
          <a:off x="1104899" y="239820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{AEAB1DAD-D335-4633-A34C-40CD90842912}</a:tableStyleId>
              </a:tblPr>
              <a:tblGrid>
                <a:gridCol w="2293900"/>
                <a:gridCol w="7686775"/>
              </a:tblGrid>
              <a:tr h="5320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Социальные группы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59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Формальные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Специально созданы для определённой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деятельности, имеют структу- ру, устав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979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Неформальные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Возникают случайно, официально не оформлены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59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Большие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Функционируют в масштабах страны (государства) или объединений (нация, этнос, раса, мужчины, женщины, молодёжь, пенсионеры)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979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Малые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Количество членов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– от 2 до 30-40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59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Референтные (эта- лонные)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Группы, из которых человек заимствует нормы, ценности и установки поведения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Взаимодействие людей в малых группах</a:t>
            </a:r>
            <a:endParaRPr/>
          </a:p>
        </p:txBody>
      </p:sp>
      <p:grpSp>
        <p:nvGrpSpPr>
          <p:cNvPr id="523" name="Google Shape;523;p19"/>
          <p:cNvGrpSpPr/>
          <p:nvPr/>
        </p:nvGrpSpPr>
        <p:grpSpPr>
          <a:xfrm>
            <a:off x="1165922" y="1432464"/>
            <a:ext cx="9858636" cy="5252525"/>
            <a:chOff x="61022" y="480"/>
            <a:chExt cx="9858636" cy="5252525"/>
          </a:xfrm>
        </p:grpSpPr>
        <p:sp>
          <p:nvSpPr>
            <p:cNvPr id="524" name="Google Shape;524;p19"/>
            <p:cNvSpPr/>
            <p:nvPr/>
          </p:nvSpPr>
          <p:spPr>
            <a:xfrm>
              <a:off x="7369568" y="3135858"/>
              <a:ext cx="91440" cy="31309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5" name="Google Shape;525;p19"/>
            <p:cNvSpPr/>
            <p:nvPr/>
          </p:nvSpPr>
          <p:spPr>
            <a:xfrm>
              <a:off x="7369568" y="2077283"/>
              <a:ext cx="91440" cy="31309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6" name="Google Shape;526;p19"/>
            <p:cNvSpPr/>
            <p:nvPr/>
          </p:nvSpPr>
          <p:spPr>
            <a:xfrm>
              <a:off x="4990341" y="1018709"/>
              <a:ext cx="2424947" cy="3130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7" name="Google Shape;527;p19"/>
            <p:cNvSpPr/>
            <p:nvPr/>
          </p:nvSpPr>
          <p:spPr>
            <a:xfrm>
              <a:off x="2519673" y="4194432"/>
              <a:ext cx="91440" cy="31309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8" name="Google Shape;528;p19"/>
            <p:cNvSpPr/>
            <p:nvPr/>
          </p:nvSpPr>
          <p:spPr>
            <a:xfrm>
              <a:off x="2519673" y="3135858"/>
              <a:ext cx="91440" cy="31309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9" name="Google Shape;529;p19"/>
            <p:cNvSpPr/>
            <p:nvPr/>
          </p:nvSpPr>
          <p:spPr>
            <a:xfrm>
              <a:off x="2519673" y="2077283"/>
              <a:ext cx="91440" cy="31309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30" name="Google Shape;530;p19"/>
            <p:cNvSpPr/>
            <p:nvPr/>
          </p:nvSpPr>
          <p:spPr>
            <a:xfrm>
              <a:off x="2565393" y="1018709"/>
              <a:ext cx="2424947" cy="31309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31" name="Google Shape;531;p19"/>
            <p:cNvSpPr/>
            <p:nvPr/>
          </p:nvSpPr>
          <p:spPr>
            <a:xfrm>
              <a:off x="61022" y="480"/>
              <a:ext cx="9858636" cy="10182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19"/>
            <p:cNvSpPr txBox="1"/>
            <p:nvPr/>
          </p:nvSpPr>
          <p:spPr>
            <a:xfrm>
              <a:off x="61022" y="480"/>
              <a:ext cx="9858636" cy="10182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Малая группа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немногочисленная по составу группа (от 2 до 30-40 человек), члены ко- торой объединены общей деятельностью и находятся в непосредственном личном общении, что является основой для возникновения эмоциональных отношений, групповых норм и групповых процессов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3" name="Google Shape;533;p19"/>
            <p:cNvSpPr/>
            <p:nvPr/>
          </p:nvSpPr>
          <p:spPr>
            <a:xfrm>
              <a:off x="296995" y="1331808"/>
              <a:ext cx="4536795" cy="7454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19"/>
            <p:cNvSpPr txBox="1"/>
            <p:nvPr/>
          </p:nvSpPr>
          <p:spPr>
            <a:xfrm>
              <a:off x="296995" y="1331808"/>
              <a:ext cx="4536795" cy="7454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формальная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5" name="Google Shape;535;p19"/>
            <p:cNvSpPr/>
            <p:nvPr/>
          </p:nvSpPr>
          <p:spPr>
            <a:xfrm>
              <a:off x="296995" y="2390383"/>
              <a:ext cx="4536795" cy="7454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19"/>
            <p:cNvSpPr txBox="1"/>
            <p:nvPr/>
          </p:nvSpPr>
          <p:spPr>
            <a:xfrm>
              <a:off x="296995" y="2390383"/>
              <a:ext cx="4536795" cy="7454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преобладает внешняя организация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7" name="Google Shape;537;p19"/>
            <p:cNvSpPr/>
            <p:nvPr/>
          </p:nvSpPr>
          <p:spPr>
            <a:xfrm>
              <a:off x="296995" y="3448957"/>
              <a:ext cx="4536795" cy="7454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19"/>
            <p:cNvSpPr txBox="1"/>
            <p:nvPr/>
          </p:nvSpPr>
          <p:spPr>
            <a:xfrm>
              <a:off x="296995" y="3448957"/>
              <a:ext cx="4536795" cy="7454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назначаемый руководитель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9" name="Google Shape;539;p19"/>
            <p:cNvSpPr/>
            <p:nvPr/>
          </p:nvSpPr>
          <p:spPr>
            <a:xfrm>
              <a:off x="296995" y="4507531"/>
              <a:ext cx="4536795" cy="7454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19"/>
            <p:cNvSpPr txBox="1"/>
            <p:nvPr/>
          </p:nvSpPr>
          <p:spPr>
            <a:xfrm>
              <a:off x="296995" y="4507531"/>
              <a:ext cx="4536795" cy="7454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школьный класс, коллектив отдела и т.д.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41" name="Google Shape;541;p19"/>
            <p:cNvSpPr/>
            <p:nvPr/>
          </p:nvSpPr>
          <p:spPr>
            <a:xfrm>
              <a:off x="5146890" y="1331808"/>
              <a:ext cx="4536795" cy="7454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19"/>
            <p:cNvSpPr txBox="1"/>
            <p:nvPr/>
          </p:nvSpPr>
          <p:spPr>
            <a:xfrm>
              <a:off x="5146890" y="1331808"/>
              <a:ext cx="4536795" cy="7454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неформальная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43" name="Google Shape;543;p19"/>
            <p:cNvSpPr/>
            <p:nvPr/>
          </p:nvSpPr>
          <p:spPr>
            <a:xfrm>
              <a:off x="5146890" y="2390383"/>
              <a:ext cx="4536795" cy="7454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19"/>
            <p:cNvSpPr txBox="1"/>
            <p:nvPr/>
          </p:nvSpPr>
          <p:spPr>
            <a:xfrm>
              <a:off x="5146890" y="2390383"/>
              <a:ext cx="4536795" cy="7454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преобладает внутренняя организация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45" name="Google Shape;545;p19"/>
            <p:cNvSpPr/>
            <p:nvPr/>
          </p:nvSpPr>
          <p:spPr>
            <a:xfrm>
              <a:off x="5146890" y="3448957"/>
              <a:ext cx="4536795" cy="176339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6" name="Google Shape;546;p19"/>
            <p:cNvSpPr txBox="1"/>
            <p:nvPr/>
          </p:nvSpPr>
          <p:spPr>
            <a:xfrm>
              <a:off x="5146890" y="3448957"/>
              <a:ext cx="4536795" cy="17633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лидер;</a:t>
              </a:r>
              <a:endParaRPr/>
            </a:p>
            <a:p>
              <a:pPr indent="0" lvl="0" marL="8572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окружение лидера;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лица, признающие лидера, но находя- щиеся за пределами его окружения;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аутсайдеры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Виды межличностных отношений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стереотипа, стереотипы в восприятии людей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Способы преодоления предрассудков в восприятии людей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Взаимодействие людей в малых группах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Типы взаимодействия (коллективизм, индивидуализм, конформизм, нонконфор- мизм, буллинг)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Лидерство, стили лидерства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Взаимодействие людей в малых группах</a:t>
            </a:r>
            <a:endParaRPr/>
          </a:p>
        </p:txBody>
      </p:sp>
      <p:grpSp>
        <p:nvGrpSpPr>
          <p:cNvPr id="553" name="Google Shape;553;p20"/>
          <p:cNvGrpSpPr/>
          <p:nvPr/>
        </p:nvGrpSpPr>
        <p:grpSpPr>
          <a:xfrm>
            <a:off x="1060942" y="2108945"/>
            <a:ext cx="10068598" cy="4296382"/>
            <a:chOff x="-43958" y="-116671"/>
            <a:chExt cx="10068598" cy="4296382"/>
          </a:xfrm>
        </p:grpSpPr>
        <p:sp>
          <p:nvSpPr>
            <p:cNvPr id="554" name="Google Shape;554;p20"/>
            <p:cNvSpPr/>
            <p:nvPr/>
          </p:nvSpPr>
          <p:spPr>
            <a:xfrm>
              <a:off x="-43958" y="-116671"/>
              <a:ext cx="7685125" cy="89732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20"/>
            <p:cNvSpPr txBox="1"/>
            <p:nvPr/>
          </p:nvSpPr>
          <p:spPr>
            <a:xfrm>
              <a:off x="-17676" y="-90389"/>
              <a:ext cx="6730003" cy="8447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Диффузная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(случайная) группа – в основе отношений лежат общие эмоции и переживания, общий краткосрочный интерес или личные симпатии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56" name="Google Shape;556;p20"/>
            <p:cNvSpPr/>
            <p:nvPr/>
          </p:nvSpPr>
          <p:spPr>
            <a:xfrm>
              <a:off x="555829" y="862596"/>
              <a:ext cx="7685125" cy="60807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20"/>
            <p:cNvSpPr txBox="1"/>
            <p:nvPr/>
          </p:nvSpPr>
          <p:spPr>
            <a:xfrm>
              <a:off x="573639" y="880406"/>
              <a:ext cx="6559868" cy="5724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Группа-ассоциация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в основе отношений лежат только лично значимые цели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58" name="Google Shape;558;p20"/>
            <p:cNvSpPr/>
            <p:nvPr/>
          </p:nvSpPr>
          <p:spPr>
            <a:xfrm>
              <a:off x="1103819" y="1557113"/>
              <a:ext cx="7685125" cy="61230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20"/>
            <p:cNvSpPr txBox="1"/>
            <p:nvPr/>
          </p:nvSpPr>
          <p:spPr>
            <a:xfrm>
              <a:off x="1121753" y="1575047"/>
              <a:ext cx="6559620" cy="5764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Группа-кооперация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имеют общую цель и единство дея- тельности по её достижению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0" name="Google Shape;560;p20"/>
            <p:cNvSpPr/>
            <p:nvPr/>
          </p:nvSpPr>
          <p:spPr>
            <a:xfrm>
              <a:off x="1602970" y="2268879"/>
              <a:ext cx="7834600" cy="61653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20"/>
            <p:cNvSpPr txBox="1"/>
            <p:nvPr/>
          </p:nvSpPr>
          <p:spPr>
            <a:xfrm>
              <a:off x="1621028" y="2286937"/>
              <a:ext cx="6687654" cy="5804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Группа-корпорация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члены группы вступают в межличнос- тные отношения, связанные частно-групповыми интересами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2" name="Google Shape;562;p20"/>
            <p:cNvSpPr/>
            <p:nvPr/>
          </p:nvSpPr>
          <p:spPr>
            <a:xfrm>
              <a:off x="2163680" y="3023429"/>
              <a:ext cx="7860960" cy="115628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20"/>
            <p:cNvSpPr txBox="1"/>
            <p:nvPr/>
          </p:nvSpPr>
          <p:spPr>
            <a:xfrm>
              <a:off x="2197546" y="3057295"/>
              <a:ext cx="6678661" cy="10885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Группа-коллектив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–высший уровень развития психологичес- ких и деловых отношений; члены группы вступают в меж- личностные отношения, связанные единством личных и об- щественных интересов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4" name="Google Shape;564;p20"/>
            <p:cNvSpPr/>
            <p:nvPr/>
          </p:nvSpPr>
          <p:spPr>
            <a:xfrm>
              <a:off x="7125418" y="514924"/>
              <a:ext cx="515747" cy="515747"/>
            </a:xfrm>
            <a:prstGeom prst="downArrow">
              <a:avLst>
                <a:gd fmla="val 55000" name="adj1"/>
                <a:gd fmla="val 45000" name="adj2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>
                  <a:alpha val="89803"/>
                </a:schemeClr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20"/>
            <p:cNvSpPr txBox="1"/>
            <p:nvPr/>
          </p:nvSpPr>
          <p:spPr>
            <a:xfrm>
              <a:off x="7241461" y="514924"/>
              <a:ext cx="283661" cy="38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6650" lIns="26650" spcFirstLastPara="1" rIns="26650" wrap="square" tIns="266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20"/>
            <p:cNvSpPr/>
            <p:nvPr/>
          </p:nvSpPr>
          <p:spPr>
            <a:xfrm>
              <a:off x="7725188" y="1194296"/>
              <a:ext cx="515747" cy="515747"/>
            </a:xfrm>
            <a:prstGeom prst="downArrow">
              <a:avLst>
                <a:gd fmla="val 55000" name="adj1"/>
                <a:gd fmla="val 45000" name="adj2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>
                  <a:alpha val="89803"/>
                </a:schemeClr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20"/>
            <p:cNvSpPr txBox="1"/>
            <p:nvPr/>
          </p:nvSpPr>
          <p:spPr>
            <a:xfrm>
              <a:off x="7841231" y="1194296"/>
              <a:ext cx="283661" cy="38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6650" lIns="26650" spcFirstLastPara="1" rIns="26650" wrap="square" tIns="266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p20"/>
            <p:cNvSpPr/>
            <p:nvPr/>
          </p:nvSpPr>
          <p:spPr>
            <a:xfrm>
              <a:off x="8264568" y="1903581"/>
              <a:ext cx="515747" cy="515747"/>
            </a:xfrm>
            <a:prstGeom prst="downArrow">
              <a:avLst>
                <a:gd fmla="val 55000" name="adj1"/>
                <a:gd fmla="val 45000" name="adj2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>
                  <a:alpha val="89803"/>
                </a:schemeClr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20"/>
            <p:cNvSpPr txBox="1"/>
            <p:nvPr/>
          </p:nvSpPr>
          <p:spPr>
            <a:xfrm>
              <a:off x="8380611" y="1903581"/>
              <a:ext cx="283661" cy="38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6650" lIns="26650" spcFirstLastPara="1" rIns="26650" wrap="square" tIns="266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20"/>
            <p:cNvSpPr/>
            <p:nvPr/>
          </p:nvSpPr>
          <p:spPr>
            <a:xfrm>
              <a:off x="8847086" y="2617649"/>
              <a:ext cx="515747" cy="515747"/>
            </a:xfrm>
            <a:prstGeom prst="downArrow">
              <a:avLst>
                <a:gd fmla="val 55000" name="adj1"/>
                <a:gd fmla="val 45000" name="adj2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>
                  <a:alpha val="89803"/>
                </a:schemeClr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20"/>
            <p:cNvSpPr txBox="1"/>
            <p:nvPr/>
          </p:nvSpPr>
          <p:spPr>
            <a:xfrm>
              <a:off x="8963129" y="2617649"/>
              <a:ext cx="283661" cy="38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6650" lIns="26650" spcFirstLastPara="1" rIns="26650" wrap="square" tIns="266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72" name="Google Shape;572;p20"/>
          <p:cNvGrpSpPr/>
          <p:nvPr/>
        </p:nvGrpSpPr>
        <p:grpSpPr>
          <a:xfrm>
            <a:off x="2252678" y="1328553"/>
            <a:ext cx="7685125" cy="612303"/>
            <a:chOff x="1147778" y="1557113"/>
            <a:chExt cx="7685125" cy="612303"/>
          </a:xfrm>
        </p:grpSpPr>
        <p:sp>
          <p:nvSpPr>
            <p:cNvPr id="573" name="Google Shape;573;p20"/>
            <p:cNvSpPr/>
            <p:nvPr/>
          </p:nvSpPr>
          <p:spPr>
            <a:xfrm>
              <a:off x="1147778" y="1557113"/>
              <a:ext cx="7685125" cy="61230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20"/>
            <p:cNvSpPr txBox="1"/>
            <p:nvPr/>
          </p:nvSpPr>
          <p:spPr>
            <a:xfrm>
              <a:off x="1165711" y="1575047"/>
              <a:ext cx="7667191" cy="5764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Уровни развития (типы) малых групп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Взаимодействие людей в малых группах</a:t>
            </a:r>
            <a:endParaRPr/>
          </a:p>
        </p:txBody>
      </p:sp>
      <p:grpSp>
        <p:nvGrpSpPr>
          <p:cNvPr id="581" name="Google Shape;581;p21"/>
          <p:cNvGrpSpPr/>
          <p:nvPr/>
        </p:nvGrpSpPr>
        <p:grpSpPr>
          <a:xfrm>
            <a:off x="1104900" y="1457895"/>
            <a:ext cx="9980682" cy="888490"/>
            <a:chOff x="1581074" y="794958"/>
            <a:chExt cx="8834000" cy="594982"/>
          </a:xfrm>
        </p:grpSpPr>
        <p:sp>
          <p:nvSpPr>
            <p:cNvPr id="582" name="Google Shape;582;p21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3" name="Google Shape;583;p21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Коллектив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имеющее органы самоуправления объединение людей для выполнения полезных для общества задач, в котором существует атмосфера взаимной ответственности и созданы благоприятные условия для совместной деятельности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584" name="Google Shape;584;p21"/>
          <p:cNvGrpSpPr/>
          <p:nvPr/>
        </p:nvGrpSpPr>
        <p:grpSpPr>
          <a:xfrm>
            <a:off x="1104900" y="3217653"/>
            <a:ext cx="9980682" cy="543464"/>
            <a:chOff x="1581074" y="794958"/>
            <a:chExt cx="8834000" cy="594982"/>
          </a:xfrm>
        </p:grpSpPr>
        <p:sp>
          <p:nvSpPr>
            <p:cNvPr id="585" name="Google Shape;585;p21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6" name="Google Shape;586;p21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Главным признаком коллектива является наличие общей деятельности, имеющей положи- тельное значение не только для членов группы, но и для общества в целом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587" name="Google Shape;587;p21"/>
          <p:cNvSpPr/>
          <p:nvPr/>
        </p:nvSpPr>
        <p:spPr>
          <a:xfrm>
            <a:off x="5120456" y="2449902"/>
            <a:ext cx="1949569" cy="664234"/>
          </a:xfrm>
          <a:prstGeom prst="downArrow">
            <a:avLst>
              <a:gd fmla="val 50000" name="adj1"/>
              <a:gd fmla="val 57353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88" name="Google Shape;588;p21"/>
          <p:cNvGrpSpPr/>
          <p:nvPr/>
        </p:nvGrpSpPr>
        <p:grpSpPr>
          <a:xfrm>
            <a:off x="1124588" y="3985404"/>
            <a:ext cx="7489343" cy="2648309"/>
            <a:chOff x="0" y="0"/>
            <a:chExt cx="7489343" cy="2648309"/>
          </a:xfrm>
        </p:grpSpPr>
        <p:sp>
          <p:nvSpPr>
            <p:cNvPr id="589" name="Google Shape;589;p21"/>
            <p:cNvSpPr/>
            <p:nvPr/>
          </p:nvSpPr>
          <p:spPr>
            <a:xfrm>
              <a:off x="0" y="0"/>
              <a:ext cx="4237294" cy="2648309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quadBezTo>
                    <a:pt x="20000" y="40000"/>
                    <a:pt x="101250" y="15000"/>
                  </a:quadBezTo>
                  <a:lnTo>
                    <a:pt x="100194" y="0"/>
                  </a:lnTo>
                  <a:lnTo>
                    <a:pt x="120000" y="24000"/>
                  </a:lnTo>
                  <a:lnTo>
                    <a:pt x="104419" y="60000"/>
                  </a:lnTo>
                  <a:lnTo>
                    <a:pt x="103363" y="45000"/>
                  </a:lnTo>
                  <a:quadBezTo>
                    <a:pt x="30000" y="55000"/>
                    <a:pt x="0" y="120000"/>
                  </a:quadBezTo>
                  <a:close/>
                </a:path>
              </a:pathLst>
            </a:custGeom>
            <a:solidFill>
              <a:srgbClr val="CFCECD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0" name="Google Shape;590;p21"/>
            <p:cNvSpPr/>
            <p:nvPr/>
          </p:nvSpPr>
          <p:spPr>
            <a:xfrm>
              <a:off x="499411" y="1879621"/>
              <a:ext cx="110169" cy="110169"/>
            </a:xfrm>
            <a:prstGeom prst="ellipse">
              <a:avLst/>
            </a:prstGeom>
            <a:solidFill>
              <a:schemeClr val="accent1"/>
            </a:solidFill>
            <a:ln cap="flat" cmpd="thickThin" w="480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21"/>
            <p:cNvSpPr/>
            <p:nvPr/>
          </p:nvSpPr>
          <p:spPr>
            <a:xfrm>
              <a:off x="743943" y="1882947"/>
              <a:ext cx="6715918" cy="765361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2" name="Google Shape;592;p21"/>
            <p:cNvSpPr txBox="1"/>
            <p:nvPr/>
          </p:nvSpPr>
          <p:spPr>
            <a:xfrm>
              <a:off x="743943" y="1882947"/>
              <a:ext cx="6715918" cy="7653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0" lIns="58375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Высокий уровень сплочённости, близость взглядов, оценок и позиций членов коллектива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93" name="Google Shape;593;p21"/>
            <p:cNvSpPr/>
            <p:nvPr/>
          </p:nvSpPr>
          <p:spPr>
            <a:xfrm>
              <a:off x="1299340" y="1254700"/>
              <a:ext cx="199152" cy="199152"/>
            </a:xfrm>
            <a:prstGeom prst="ellipse">
              <a:avLst/>
            </a:prstGeom>
            <a:solidFill>
              <a:schemeClr val="accent1"/>
            </a:solidFill>
            <a:ln cap="flat" cmpd="thickThin" w="480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21"/>
            <p:cNvSpPr/>
            <p:nvPr/>
          </p:nvSpPr>
          <p:spPr>
            <a:xfrm>
              <a:off x="1465878" y="1259378"/>
              <a:ext cx="5903601" cy="767824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5" name="Google Shape;595;p21"/>
            <p:cNvSpPr txBox="1"/>
            <p:nvPr/>
          </p:nvSpPr>
          <p:spPr>
            <a:xfrm>
              <a:off x="1465878" y="1259378"/>
              <a:ext cx="5903601" cy="7678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0" lIns="105525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Формирование актива, пользующегося авторитетом у большинства членов группы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96" name="Google Shape;596;p21"/>
            <p:cNvSpPr/>
            <p:nvPr/>
          </p:nvSpPr>
          <p:spPr>
            <a:xfrm>
              <a:off x="2632737" y="646980"/>
              <a:ext cx="275424" cy="275424"/>
            </a:xfrm>
            <a:prstGeom prst="ellipse">
              <a:avLst/>
            </a:prstGeom>
            <a:solidFill>
              <a:schemeClr val="accent1"/>
            </a:solidFill>
            <a:ln cap="flat" cmpd="thickThin" w="480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7" name="Google Shape;597;p21"/>
            <p:cNvSpPr/>
            <p:nvPr/>
          </p:nvSpPr>
          <p:spPr>
            <a:xfrm>
              <a:off x="2846872" y="646978"/>
              <a:ext cx="4642471" cy="822663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8" name="Google Shape;598;p21"/>
            <p:cNvSpPr txBox="1"/>
            <p:nvPr/>
          </p:nvSpPr>
          <p:spPr>
            <a:xfrm>
              <a:off x="2846872" y="646978"/>
              <a:ext cx="4642471" cy="8226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0" lIns="145925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Активное приспособление друг к другу и усвоение требований, норм, традиций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599" name="Google Shape;599;p21"/>
          <p:cNvGrpSpPr/>
          <p:nvPr/>
        </p:nvGrpSpPr>
        <p:grpSpPr>
          <a:xfrm>
            <a:off x="5284386" y="4021246"/>
            <a:ext cx="5781508" cy="317841"/>
            <a:chOff x="2846872" y="646978"/>
            <a:chExt cx="4642471" cy="822663"/>
          </a:xfrm>
        </p:grpSpPr>
        <p:sp>
          <p:nvSpPr>
            <p:cNvPr id="600" name="Google Shape;600;p21"/>
            <p:cNvSpPr/>
            <p:nvPr/>
          </p:nvSpPr>
          <p:spPr>
            <a:xfrm>
              <a:off x="2846872" y="646978"/>
              <a:ext cx="4642471" cy="822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1" name="Google Shape;601;p21"/>
            <p:cNvSpPr txBox="1"/>
            <p:nvPr/>
          </p:nvSpPr>
          <p:spPr>
            <a:xfrm>
              <a:off x="2846872" y="646978"/>
              <a:ext cx="4642471" cy="8226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0" lIns="145925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Этапы развития коллектива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Взаимодействие людей в малых группах</a:t>
            </a:r>
            <a:endParaRPr/>
          </a:p>
        </p:txBody>
      </p:sp>
      <p:grpSp>
        <p:nvGrpSpPr>
          <p:cNvPr id="608" name="Google Shape;608;p22"/>
          <p:cNvGrpSpPr/>
          <p:nvPr/>
        </p:nvGrpSpPr>
        <p:grpSpPr>
          <a:xfrm>
            <a:off x="1717064" y="1486394"/>
            <a:ext cx="8756353" cy="5118785"/>
            <a:chOff x="612164" y="2652"/>
            <a:chExt cx="8756353" cy="5118785"/>
          </a:xfrm>
        </p:grpSpPr>
        <p:sp>
          <p:nvSpPr>
            <p:cNvPr id="609" name="Google Shape;609;p22"/>
            <p:cNvSpPr/>
            <p:nvPr/>
          </p:nvSpPr>
          <p:spPr>
            <a:xfrm>
              <a:off x="7235890" y="3739560"/>
              <a:ext cx="91440" cy="40872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10" name="Google Shape;610;p22"/>
            <p:cNvSpPr/>
            <p:nvPr/>
          </p:nvSpPr>
          <p:spPr>
            <a:xfrm>
              <a:off x="7235890" y="2357683"/>
              <a:ext cx="91440" cy="40872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11" name="Google Shape;611;p22"/>
            <p:cNvSpPr/>
            <p:nvPr/>
          </p:nvSpPr>
          <p:spPr>
            <a:xfrm>
              <a:off x="4990341" y="975806"/>
              <a:ext cx="2291269" cy="40872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12" name="Google Shape;612;p22"/>
            <p:cNvSpPr/>
            <p:nvPr/>
          </p:nvSpPr>
          <p:spPr>
            <a:xfrm>
              <a:off x="2653351" y="3739560"/>
              <a:ext cx="91440" cy="40872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13" name="Google Shape;613;p22"/>
            <p:cNvSpPr/>
            <p:nvPr/>
          </p:nvSpPr>
          <p:spPr>
            <a:xfrm>
              <a:off x="2653351" y="2357683"/>
              <a:ext cx="91440" cy="40872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14" name="Google Shape;614;p22"/>
            <p:cNvSpPr/>
            <p:nvPr/>
          </p:nvSpPr>
          <p:spPr>
            <a:xfrm>
              <a:off x="2699071" y="975806"/>
              <a:ext cx="2291269" cy="40872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15" name="Google Shape;615;p22"/>
            <p:cNvSpPr/>
            <p:nvPr/>
          </p:nvSpPr>
          <p:spPr>
            <a:xfrm>
              <a:off x="2467792" y="2652"/>
              <a:ext cx="5045097" cy="9731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22"/>
            <p:cNvSpPr txBox="1"/>
            <p:nvPr/>
          </p:nvSpPr>
          <p:spPr>
            <a:xfrm>
              <a:off x="2467792" y="2652"/>
              <a:ext cx="5045097" cy="9731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ориентация личности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17" name="Google Shape;617;p22"/>
            <p:cNvSpPr/>
            <p:nvPr/>
          </p:nvSpPr>
          <p:spPr>
            <a:xfrm>
              <a:off x="612164" y="1384530"/>
              <a:ext cx="4173814" cy="9731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p22"/>
            <p:cNvSpPr txBox="1"/>
            <p:nvPr/>
          </p:nvSpPr>
          <p:spPr>
            <a:xfrm>
              <a:off x="612164" y="1384530"/>
              <a:ext cx="4173814" cy="9731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эгоизм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19" name="Google Shape;619;p22"/>
            <p:cNvSpPr/>
            <p:nvPr/>
          </p:nvSpPr>
          <p:spPr>
            <a:xfrm>
              <a:off x="612164" y="2766407"/>
              <a:ext cx="4173814" cy="9731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22"/>
            <p:cNvSpPr txBox="1"/>
            <p:nvPr/>
          </p:nvSpPr>
          <p:spPr>
            <a:xfrm>
              <a:off x="612164" y="2766407"/>
              <a:ext cx="4173814" cy="9731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индивидуализм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21" name="Google Shape;621;p22"/>
            <p:cNvSpPr/>
            <p:nvPr/>
          </p:nvSpPr>
          <p:spPr>
            <a:xfrm>
              <a:off x="612164" y="4148284"/>
              <a:ext cx="4173814" cy="9731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22"/>
            <p:cNvSpPr txBox="1"/>
            <p:nvPr/>
          </p:nvSpPr>
          <p:spPr>
            <a:xfrm>
              <a:off x="612164" y="4148284"/>
              <a:ext cx="4173814" cy="9731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нонконформизм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23" name="Google Shape;623;p22"/>
            <p:cNvSpPr/>
            <p:nvPr/>
          </p:nvSpPr>
          <p:spPr>
            <a:xfrm>
              <a:off x="5194703" y="1384530"/>
              <a:ext cx="4173814" cy="9731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22"/>
            <p:cNvSpPr txBox="1"/>
            <p:nvPr/>
          </p:nvSpPr>
          <p:spPr>
            <a:xfrm>
              <a:off x="5194703" y="1384530"/>
              <a:ext cx="4173814" cy="9731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альтруизм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25" name="Google Shape;625;p22"/>
            <p:cNvSpPr/>
            <p:nvPr/>
          </p:nvSpPr>
          <p:spPr>
            <a:xfrm>
              <a:off x="5194703" y="2766407"/>
              <a:ext cx="4173814" cy="9731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22"/>
            <p:cNvSpPr txBox="1"/>
            <p:nvPr/>
          </p:nvSpPr>
          <p:spPr>
            <a:xfrm>
              <a:off x="5194703" y="2766407"/>
              <a:ext cx="4173814" cy="9731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коллективизм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27" name="Google Shape;627;p22"/>
            <p:cNvSpPr/>
            <p:nvPr/>
          </p:nvSpPr>
          <p:spPr>
            <a:xfrm>
              <a:off x="5194703" y="4148284"/>
              <a:ext cx="4173814" cy="9731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22"/>
            <p:cNvSpPr txBox="1"/>
            <p:nvPr/>
          </p:nvSpPr>
          <p:spPr>
            <a:xfrm>
              <a:off x="5194703" y="4148284"/>
              <a:ext cx="4173814" cy="9731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конформизм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Взаимодействие людей в малых группах</a:t>
            </a:r>
            <a:endParaRPr/>
          </a:p>
        </p:txBody>
      </p:sp>
      <p:sp>
        <p:nvSpPr>
          <p:cNvPr id="635" name="Google Shape;635;p23"/>
          <p:cNvSpPr/>
          <p:nvPr/>
        </p:nvSpPr>
        <p:spPr>
          <a:xfrm>
            <a:off x="1354347" y="1923691"/>
            <a:ext cx="4891178" cy="2786332"/>
          </a:xfrm>
          <a:prstGeom prst="leftArrow">
            <a:avLst>
              <a:gd fmla="val 50000" name="adj1"/>
              <a:gd fmla="val 64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Эгоизм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– черта личности, которая заключается в себялюбии, сосре- доточенности на своём Я, равно- душии к другим людям</a:t>
            </a:r>
            <a:endParaRPr b="1"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36" name="Google Shape;636;p23"/>
          <p:cNvSpPr/>
          <p:nvPr/>
        </p:nvSpPr>
        <p:spPr>
          <a:xfrm>
            <a:off x="6470450" y="1923691"/>
            <a:ext cx="4615132" cy="2786332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Альтруизм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– качество человека, которое предполагает доброволь- ную помощь человека другим лю- дям, его готовность жертвовать для них личными интересами</a:t>
            </a:r>
            <a:endParaRPr b="1"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37" name="Google Shape;637;p23"/>
          <p:cNvSpPr/>
          <p:nvPr/>
        </p:nvSpPr>
        <p:spPr>
          <a:xfrm>
            <a:off x="3295291" y="5262113"/>
            <a:ext cx="2950234" cy="1138687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Биологической предпосылкой является инстинкт самосохранения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38" name="Google Shape;638;p23"/>
          <p:cNvSpPr/>
          <p:nvPr/>
        </p:nvSpPr>
        <p:spPr>
          <a:xfrm>
            <a:off x="6470450" y="5253486"/>
            <a:ext cx="3122124" cy="1138687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Стратегия, развившаяся в процессе отбора, способст- вующая сохранению чело- веческого рода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39" name="Google Shape;639;p23"/>
          <p:cNvSpPr/>
          <p:nvPr/>
        </p:nvSpPr>
        <p:spPr>
          <a:xfrm>
            <a:off x="4451230" y="4106174"/>
            <a:ext cx="785004" cy="1043796"/>
          </a:xfrm>
          <a:prstGeom prst="downArrow">
            <a:avLst>
              <a:gd fmla="val 50000" name="adj1"/>
              <a:gd fmla="val 74176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40" name="Google Shape;640;p23"/>
          <p:cNvSpPr/>
          <p:nvPr/>
        </p:nvSpPr>
        <p:spPr>
          <a:xfrm>
            <a:off x="7332453" y="4114801"/>
            <a:ext cx="785004" cy="1043796"/>
          </a:xfrm>
          <a:prstGeom prst="downArrow">
            <a:avLst>
              <a:gd fmla="val 50000" name="adj1"/>
              <a:gd fmla="val 74176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6" name="Google Shape;646;p24"/>
          <p:cNvGrpSpPr/>
          <p:nvPr/>
        </p:nvGrpSpPr>
        <p:grpSpPr>
          <a:xfrm>
            <a:off x="7278455" y="3998670"/>
            <a:ext cx="994402" cy="731632"/>
            <a:chOff x="2413853" y="1817706"/>
            <a:chExt cx="994402" cy="731632"/>
          </a:xfrm>
        </p:grpSpPr>
        <p:sp>
          <p:nvSpPr>
            <p:cNvPr id="647" name="Google Shape;647;p24"/>
            <p:cNvSpPr/>
            <p:nvPr/>
          </p:nvSpPr>
          <p:spPr>
            <a:xfrm rot="-2142401">
              <a:off x="2314227" y="2161988"/>
              <a:ext cx="1193655" cy="43068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48" name="Google Shape;648;p24"/>
            <p:cNvSpPr txBox="1"/>
            <p:nvPr/>
          </p:nvSpPr>
          <p:spPr>
            <a:xfrm rot="-2142401">
              <a:off x="2881214" y="2153681"/>
              <a:ext cx="59682" cy="596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49" name="Google Shape;649;p24"/>
          <p:cNvGrpSpPr/>
          <p:nvPr/>
        </p:nvGrpSpPr>
        <p:grpSpPr>
          <a:xfrm>
            <a:off x="7289576" y="3278846"/>
            <a:ext cx="994402" cy="731632"/>
            <a:chOff x="2413853" y="2514367"/>
            <a:chExt cx="994402" cy="731632"/>
          </a:xfrm>
        </p:grpSpPr>
        <p:sp>
          <p:nvSpPr>
            <p:cNvPr id="650" name="Google Shape;650;p24"/>
            <p:cNvSpPr/>
            <p:nvPr/>
          </p:nvSpPr>
          <p:spPr>
            <a:xfrm rot="2142401">
              <a:off x="2314227" y="2858649"/>
              <a:ext cx="1193655" cy="43068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51" name="Google Shape;651;p24"/>
            <p:cNvSpPr txBox="1"/>
            <p:nvPr/>
          </p:nvSpPr>
          <p:spPr>
            <a:xfrm rot="2142401">
              <a:off x="2881214" y="2850341"/>
              <a:ext cx="59682" cy="596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2" name="Google Shape;652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Взаимодействие людей в малых группах</a:t>
            </a:r>
            <a:endParaRPr/>
          </a:p>
        </p:txBody>
      </p:sp>
      <p:grpSp>
        <p:nvGrpSpPr>
          <p:cNvPr id="653" name="Google Shape;653;p24"/>
          <p:cNvGrpSpPr/>
          <p:nvPr/>
        </p:nvGrpSpPr>
        <p:grpSpPr>
          <a:xfrm>
            <a:off x="1519380" y="2720497"/>
            <a:ext cx="5821283" cy="2607450"/>
            <a:chOff x="413" y="1228127"/>
            <a:chExt cx="5821283" cy="2607450"/>
          </a:xfrm>
        </p:grpSpPr>
        <p:sp>
          <p:nvSpPr>
            <p:cNvPr id="654" name="Google Shape;654;p24"/>
            <p:cNvSpPr/>
            <p:nvPr/>
          </p:nvSpPr>
          <p:spPr>
            <a:xfrm>
              <a:off x="413" y="1925469"/>
              <a:ext cx="2425534" cy="121276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5" name="Google Shape;655;p24"/>
            <p:cNvSpPr txBox="1"/>
            <p:nvPr/>
          </p:nvSpPr>
          <p:spPr>
            <a:xfrm>
              <a:off x="35934" y="1960990"/>
              <a:ext cx="2354492" cy="11417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Нормы альтруизма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56" name="Google Shape;656;p24"/>
            <p:cNvSpPr/>
            <p:nvPr/>
          </p:nvSpPr>
          <p:spPr>
            <a:xfrm rot="-2142401">
              <a:off x="2313644" y="2161627"/>
              <a:ext cx="1194822" cy="4311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7" name="Google Shape;657;p24"/>
            <p:cNvSpPr txBox="1"/>
            <p:nvPr/>
          </p:nvSpPr>
          <p:spPr>
            <a:xfrm rot="-2142401">
              <a:off x="2881184" y="2153311"/>
              <a:ext cx="59741" cy="597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8" name="Google Shape;658;p24"/>
            <p:cNvSpPr/>
            <p:nvPr/>
          </p:nvSpPr>
          <p:spPr>
            <a:xfrm>
              <a:off x="3396162" y="1228127"/>
              <a:ext cx="2425534" cy="121276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9" name="Google Shape;659;p24"/>
            <p:cNvSpPr txBox="1"/>
            <p:nvPr/>
          </p:nvSpPr>
          <p:spPr>
            <a:xfrm>
              <a:off x="3431683" y="1263648"/>
              <a:ext cx="2354492" cy="11417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ответ- ственность (помощь тем, кто в ней нуждается)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60" name="Google Shape;660;p24"/>
            <p:cNvSpPr/>
            <p:nvPr/>
          </p:nvSpPr>
          <p:spPr>
            <a:xfrm rot="2142401">
              <a:off x="2313644" y="2858968"/>
              <a:ext cx="1194822" cy="4311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1" name="Google Shape;661;p24"/>
            <p:cNvSpPr txBox="1"/>
            <p:nvPr/>
          </p:nvSpPr>
          <p:spPr>
            <a:xfrm rot="2142401">
              <a:off x="2881184" y="2850653"/>
              <a:ext cx="59741" cy="597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2" name="Google Shape;662;p24"/>
            <p:cNvSpPr/>
            <p:nvPr/>
          </p:nvSpPr>
          <p:spPr>
            <a:xfrm>
              <a:off x="3396162" y="2622810"/>
              <a:ext cx="2425534" cy="121276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3" name="Google Shape;663;p24"/>
            <p:cNvSpPr txBox="1"/>
            <p:nvPr/>
          </p:nvSpPr>
          <p:spPr>
            <a:xfrm>
              <a:off x="3431683" y="2658331"/>
              <a:ext cx="2354492" cy="11417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взаимная ответственность (помощь тем, кто помог нам)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664" name="Google Shape;664;p24"/>
          <p:cNvGrpSpPr/>
          <p:nvPr/>
        </p:nvGrpSpPr>
        <p:grpSpPr>
          <a:xfrm>
            <a:off x="8295100" y="3418431"/>
            <a:ext cx="2423166" cy="1211583"/>
            <a:chOff x="3395688" y="1229401"/>
            <a:chExt cx="2423166" cy="1211583"/>
          </a:xfrm>
        </p:grpSpPr>
        <p:sp>
          <p:nvSpPr>
            <p:cNvPr id="665" name="Google Shape;665;p24"/>
            <p:cNvSpPr/>
            <p:nvPr/>
          </p:nvSpPr>
          <p:spPr>
            <a:xfrm>
              <a:off x="3395688" y="1229401"/>
              <a:ext cx="2423166" cy="121158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6" name="Google Shape;666;p24"/>
            <p:cNvSpPr txBox="1"/>
            <p:nvPr/>
          </p:nvSpPr>
          <p:spPr>
            <a:xfrm>
              <a:off x="3468211" y="1296042"/>
              <a:ext cx="2260120" cy="1017917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важные условия ус- пешного взаимодей- ствия человека с другими людьми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Типы взаимодействия (коллективизм, индивидуа- лизм, конформизм, нонконформизм, буллинг)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73" name="Google Shape;673;p25"/>
          <p:cNvSpPr/>
          <p:nvPr/>
        </p:nvSpPr>
        <p:spPr>
          <a:xfrm>
            <a:off x="1354347" y="1354347"/>
            <a:ext cx="4891178" cy="4485736"/>
          </a:xfrm>
          <a:prstGeom prst="leftArrow">
            <a:avLst>
              <a:gd fmla="val 50000" name="adj1"/>
              <a:gd fmla="val 64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Коллективизм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– особое ка- чество и форма поведения, состоящие в осознанном служении коллективным инте- ресам; согласие с позицией группы в результате осознан- ного совпадения устремлений личности с целями коллектива</a:t>
            </a:r>
            <a:endParaRPr b="1"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74" name="Google Shape;674;p25"/>
          <p:cNvSpPr/>
          <p:nvPr/>
        </p:nvSpPr>
        <p:spPr>
          <a:xfrm>
            <a:off x="6470450" y="1354347"/>
            <a:ext cx="4615132" cy="4485736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Индивидуализм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– форма пове- дения, в основе которой лежит принцип, признающий превос- ходство отдельной личности над коллективом и обществом, противопоставляющий личные и общественные интересы и потребности</a:t>
            </a:r>
            <a:endParaRPr b="1"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75" name="Google Shape;675;p25"/>
          <p:cNvSpPr/>
          <p:nvPr/>
        </p:nvSpPr>
        <p:spPr>
          <a:xfrm>
            <a:off x="3226279" y="6021268"/>
            <a:ext cx="2950234" cy="707367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Характерен для Китая и Японии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76" name="Google Shape;676;p25"/>
          <p:cNvSpPr/>
          <p:nvPr/>
        </p:nvSpPr>
        <p:spPr>
          <a:xfrm>
            <a:off x="6401438" y="6012641"/>
            <a:ext cx="3122124" cy="707367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Характерен для Великобритании и США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77" name="Google Shape;677;p25"/>
          <p:cNvSpPr/>
          <p:nvPr/>
        </p:nvSpPr>
        <p:spPr>
          <a:xfrm>
            <a:off x="4961147" y="4796287"/>
            <a:ext cx="387231" cy="1121434"/>
          </a:xfrm>
          <a:prstGeom prst="downArrow">
            <a:avLst>
              <a:gd fmla="val 50000" name="adj1"/>
              <a:gd fmla="val 141008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78" name="Google Shape;678;p25"/>
          <p:cNvSpPr/>
          <p:nvPr/>
        </p:nvSpPr>
        <p:spPr>
          <a:xfrm>
            <a:off x="7229894" y="4804928"/>
            <a:ext cx="387231" cy="1121434"/>
          </a:xfrm>
          <a:prstGeom prst="downArrow">
            <a:avLst>
              <a:gd fmla="val 50000" name="adj1"/>
              <a:gd fmla="val 141008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3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Типы взаимодействия (коллективизм, индивидуа- лизм, конформизм, нонконформизм, буллинг)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685" name="Google Shape;685;p26"/>
          <p:cNvGrpSpPr/>
          <p:nvPr/>
        </p:nvGrpSpPr>
        <p:grpSpPr>
          <a:xfrm>
            <a:off x="1104900" y="1457895"/>
            <a:ext cx="9980682" cy="621071"/>
            <a:chOff x="1581074" y="794958"/>
            <a:chExt cx="8834000" cy="594982"/>
          </a:xfrm>
        </p:grpSpPr>
        <p:sp>
          <p:nvSpPr>
            <p:cNvPr id="686" name="Google Shape;686;p26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26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Коллективист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человек, который воспринимает и переживает интересы малой группы, в которую он включён, как самые ценные и значимые для себя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688" name="Google Shape;688;p26"/>
          <p:cNvGrpSpPr/>
          <p:nvPr/>
        </p:nvGrpSpPr>
        <p:grpSpPr>
          <a:xfrm>
            <a:off x="1104900" y="2256321"/>
            <a:ext cx="5330406" cy="396754"/>
            <a:chOff x="1581074" y="794958"/>
            <a:chExt cx="8834000" cy="594982"/>
          </a:xfrm>
        </p:grpSpPr>
        <p:sp>
          <p:nvSpPr>
            <p:cNvPr id="689" name="Google Shape;689;p26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0" name="Google Shape;690;p26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Подлинный коллективизм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691" name="Google Shape;691;p26"/>
          <p:cNvGrpSpPr/>
          <p:nvPr/>
        </p:nvGrpSpPr>
        <p:grpSpPr>
          <a:xfrm>
            <a:off x="8566030" y="2264978"/>
            <a:ext cx="2622431" cy="396754"/>
            <a:chOff x="1581074" y="794958"/>
            <a:chExt cx="8834000" cy="594982"/>
          </a:xfrm>
        </p:grpSpPr>
        <p:sp>
          <p:nvSpPr>
            <p:cNvPr id="692" name="Google Shape;692;p26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26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Групповой эгоизм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694" name="Google Shape;694;p26"/>
          <p:cNvSpPr/>
          <p:nvPr/>
        </p:nvSpPr>
        <p:spPr>
          <a:xfrm>
            <a:off x="7069347" y="2256321"/>
            <a:ext cx="862641" cy="421757"/>
          </a:xfrm>
          <a:prstGeom prst="mathNotEqual">
            <a:avLst>
              <a:gd fmla="val 23520" name="adj1"/>
              <a:gd fmla="val 6600000" name="adj2"/>
              <a:gd fmla="val 11760" name="adj3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95" name="Google Shape;695;p26"/>
          <p:cNvGrpSpPr/>
          <p:nvPr/>
        </p:nvGrpSpPr>
        <p:grpSpPr>
          <a:xfrm>
            <a:off x="1124588" y="3252187"/>
            <a:ext cx="5330406" cy="931622"/>
            <a:chOff x="1581074" y="794958"/>
            <a:chExt cx="8834000" cy="594982"/>
          </a:xfrm>
        </p:grpSpPr>
        <p:sp>
          <p:nvSpPr>
            <p:cNvPr id="696" name="Google Shape;696;p26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7" name="Google Shape;697;p26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проявляется в ситуации, когда человек, защищая высшие интересы группы, может противостоять даже давлению самой этой группы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698" name="Google Shape;698;p26"/>
          <p:cNvSpPr/>
          <p:nvPr/>
        </p:nvSpPr>
        <p:spPr>
          <a:xfrm>
            <a:off x="3596175" y="2678078"/>
            <a:ext cx="387231" cy="546824"/>
          </a:xfrm>
          <a:prstGeom prst="downArrow">
            <a:avLst>
              <a:gd fmla="val 50000" name="adj1"/>
              <a:gd fmla="val 8086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99" name="Google Shape;699;p26"/>
          <p:cNvGrpSpPr/>
          <p:nvPr/>
        </p:nvGrpSpPr>
        <p:grpSpPr>
          <a:xfrm>
            <a:off x="1104900" y="4387045"/>
            <a:ext cx="3820783" cy="530011"/>
            <a:chOff x="1581074" y="794958"/>
            <a:chExt cx="8834000" cy="594982"/>
          </a:xfrm>
        </p:grpSpPr>
        <p:sp>
          <p:nvSpPr>
            <p:cNvPr id="700" name="Google Shape;700;p26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1" name="Google Shape;701;p26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Коллективистское поведение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702" name="Google Shape;702;p26"/>
          <p:cNvGrpSpPr/>
          <p:nvPr/>
        </p:nvGrpSpPr>
        <p:grpSpPr>
          <a:xfrm>
            <a:off x="6987396" y="4398665"/>
            <a:ext cx="4195892" cy="530011"/>
            <a:chOff x="1581074" y="794958"/>
            <a:chExt cx="8834000" cy="594982"/>
          </a:xfrm>
        </p:grpSpPr>
        <p:sp>
          <p:nvSpPr>
            <p:cNvPr id="703" name="Google Shape;703;p26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26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Некритическое групповое поведение и мышление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705" name="Google Shape;705;p26"/>
          <p:cNvSpPr/>
          <p:nvPr/>
        </p:nvSpPr>
        <p:spPr>
          <a:xfrm>
            <a:off x="5447581" y="4431951"/>
            <a:ext cx="862641" cy="421757"/>
          </a:xfrm>
          <a:prstGeom prst="mathNotEqual">
            <a:avLst>
              <a:gd fmla="val 23520" name="adj1"/>
              <a:gd fmla="val 6600000" name="adj2"/>
              <a:gd fmla="val 11760" name="adj3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06" name="Google Shape;706;p26"/>
          <p:cNvGrpSpPr/>
          <p:nvPr/>
        </p:nvGrpSpPr>
        <p:grpSpPr>
          <a:xfrm>
            <a:off x="1104901" y="5602507"/>
            <a:ext cx="10070502" cy="1035136"/>
            <a:chOff x="1581074" y="794958"/>
            <a:chExt cx="8834000" cy="594982"/>
          </a:xfrm>
        </p:grpSpPr>
        <p:sp>
          <p:nvSpPr>
            <p:cNvPr id="707" name="Google Shape;707;p26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8" name="Google Shape;708;p26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заключается в том, что члены группы, чтобы сохранить хорошие взаимоотношения и избежать разногласий, отказываются от объективного и всестороннего рассмотрения вопроса и без об- суждения принимают предлагаемый (чаще всего лидером группы) вариант решения проблемы, какую-то идею или план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709" name="Google Shape;709;p26"/>
          <p:cNvSpPr/>
          <p:nvPr/>
        </p:nvSpPr>
        <p:spPr>
          <a:xfrm>
            <a:off x="8891726" y="4992179"/>
            <a:ext cx="387231" cy="546824"/>
          </a:xfrm>
          <a:prstGeom prst="downArrow">
            <a:avLst>
              <a:gd fmla="val 50000" name="adj1"/>
              <a:gd fmla="val 8086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Типы взаимодействия (коллективизм, индивидуа- лизм, конформизм, нонконформизм, буллинг)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716" name="Google Shape;716;p27"/>
          <p:cNvGrpSpPr/>
          <p:nvPr/>
        </p:nvGrpSpPr>
        <p:grpSpPr>
          <a:xfrm>
            <a:off x="1111609" y="1500993"/>
            <a:ext cx="9967262" cy="5115468"/>
            <a:chOff x="6709" y="43129"/>
            <a:chExt cx="9967262" cy="5115468"/>
          </a:xfrm>
        </p:grpSpPr>
        <p:sp>
          <p:nvSpPr>
            <p:cNvPr id="717" name="Google Shape;717;p27"/>
            <p:cNvSpPr/>
            <p:nvPr/>
          </p:nvSpPr>
          <p:spPr>
            <a:xfrm>
              <a:off x="5022558" y="3323275"/>
              <a:ext cx="91440" cy="45733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18" name="Google Shape;718;p27"/>
            <p:cNvSpPr/>
            <p:nvPr/>
          </p:nvSpPr>
          <p:spPr>
            <a:xfrm>
              <a:off x="3304866" y="2135181"/>
              <a:ext cx="1763412" cy="45733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19" name="Google Shape;719;p27"/>
            <p:cNvSpPr/>
            <p:nvPr/>
          </p:nvSpPr>
          <p:spPr>
            <a:xfrm>
              <a:off x="1495734" y="3323275"/>
              <a:ext cx="91440" cy="45733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20" name="Google Shape;720;p27"/>
            <p:cNvSpPr/>
            <p:nvPr/>
          </p:nvSpPr>
          <p:spPr>
            <a:xfrm>
              <a:off x="1541454" y="2135181"/>
              <a:ext cx="1763412" cy="45733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21" name="Google Shape;721;p27"/>
            <p:cNvSpPr/>
            <p:nvPr/>
          </p:nvSpPr>
          <p:spPr>
            <a:xfrm>
              <a:off x="1234276" y="43129"/>
              <a:ext cx="4141179" cy="209205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2" name="Google Shape;722;p27"/>
            <p:cNvSpPr txBox="1"/>
            <p:nvPr/>
          </p:nvSpPr>
          <p:spPr>
            <a:xfrm>
              <a:off x="1234276" y="43129"/>
              <a:ext cx="4141200" cy="2092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Конформизм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разновидность общест- венного поведения, которая характе- ризуется стремлением соответство- вать мнению большинства; изменение поведения людей в результате реаль- ного или воображаемого давления группы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23" name="Google Shape;723;p27"/>
            <p:cNvSpPr/>
            <p:nvPr/>
          </p:nvSpPr>
          <p:spPr>
            <a:xfrm>
              <a:off x="6709" y="2592517"/>
              <a:ext cx="3069488" cy="73075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27"/>
            <p:cNvSpPr txBox="1"/>
            <p:nvPr/>
          </p:nvSpPr>
          <p:spPr>
            <a:xfrm>
              <a:off x="6709" y="2592517"/>
              <a:ext cx="3069600" cy="730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уступчивость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(внешняя конформность)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25" name="Google Shape;725;p27"/>
            <p:cNvSpPr/>
            <p:nvPr/>
          </p:nvSpPr>
          <p:spPr>
            <a:xfrm>
              <a:off x="6709" y="3780611"/>
              <a:ext cx="3069488" cy="137798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27"/>
            <p:cNvSpPr txBox="1"/>
            <p:nvPr/>
          </p:nvSpPr>
          <p:spPr>
            <a:xfrm>
              <a:off x="6709" y="3780611"/>
              <a:ext cx="3069488" cy="13779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ведём себя так, как принято, внутренне, однако, не согла- шаясь с тем, что делаем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27" name="Google Shape;727;p27"/>
            <p:cNvSpPr/>
            <p:nvPr/>
          </p:nvSpPr>
          <p:spPr>
            <a:xfrm>
              <a:off x="3533534" y="2592517"/>
              <a:ext cx="3069488" cy="73075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8" name="Google Shape;728;p27"/>
            <p:cNvSpPr txBox="1"/>
            <p:nvPr/>
          </p:nvSpPr>
          <p:spPr>
            <a:xfrm>
              <a:off x="3533534" y="2592517"/>
              <a:ext cx="3069600" cy="730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одобрение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(внутренняя конформность)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29" name="Google Shape;729;p27"/>
            <p:cNvSpPr/>
            <p:nvPr/>
          </p:nvSpPr>
          <p:spPr>
            <a:xfrm>
              <a:off x="3533534" y="3780611"/>
              <a:ext cx="3069488" cy="137798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0" name="Google Shape;730;p27"/>
            <p:cNvSpPr txBox="1"/>
            <p:nvPr/>
          </p:nvSpPr>
          <p:spPr>
            <a:xfrm>
              <a:off x="3533534" y="3780611"/>
              <a:ext cx="3069488" cy="13779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верим в правильность того, что вынуждает делать нас группа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31" name="Google Shape;731;p27"/>
            <p:cNvSpPr/>
            <p:nvPr/>
          </p:nvSpPr>
          <p:spPr>
            <a:xfrm>
              <a:off x="5832792" y="43129"/>
              <a:ext cx="4141179" cy="209205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27"/>
            <p:cNvSpPr txBox="1"/>
            <p:nvPr/>
          </p:nvSpPr>
          <p:spPr>
            <a:xfrm>
              <a:off x="5832792" y="43129"/>
              <a:ext cx="4141179" cy="20920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Нонконформизм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тип поведения, ха- рактеризующийся стремлением чело- века во что бы то ни стало поступать вопреки позиции господствующего большинства, любой ценой и во всех случаях утверждать противоположную точку зрения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733" name="Google Shape;733;p27"/>
          <p:cNvGrpSpPr/>
          <p:nvPr/>
        </p:nvGrpSpPr>
        <p:grpSpPr>
          <a:xfrm>
            <a:off x="8016094" y="4058728"/>
            <a:ext cx="3069488" cy="2600864"/>
            <a:chOff x="3533534" y="3780611"/>
            <a:chExt cx="3069488" cy="1377986"/>
          </a:xfrm>
        </p:grpSpPr>
        <p:sp>
          <p:nvSpPr>
            <p:cNvPr id="734" name="Google Shape;734;p27"/>
            <p:cNvSpPr/>
            <p:nvPr/>
          </p:nvSpPr>
          <p:spPr>
            <a:xfrm>
              <a:off x="3533534" y="3780611"/>
              <a:ext cx="3069488" cy="137798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5" name="Google Shape;735;p27"/>
            <p:cNvSpPr txBox="1"/>
            <p:nvPr/>
          </p:nvSpPr>
          <p:spPr>
            <a:xfrm>
              <a:off x="3533534" y="3780611"/>
              <a:ext cx="3069488" cy="137798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Нонконформизм = - кон- формизм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Нонконформизм, как и кон- формизм, обнаруживает за- висимость от группы, только с обратным знаком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0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Типы взаимодействия (коллективизм, индивидуа- лизм, конформизм, нонконформизм, буллинг)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742" name="Google Shape;742;p28"/>
          <p:cNvGraphicFramePr/>
          <p:nvPr/>
        </p:nvGraphicFramePr>
        <p:xfrm>
          <a:off x="1104902" y="151329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{AEAB1DAD-D335-4633-A34C-40CD90842912}</a:tableStyleId>
              </a:tblPr>
              <a:tblGrid>
                <a:gridCol w="2086875"/>
                <a:gridCol w="4566925"/>
                <a:gridCol w="3326900"/>
              </a:tblGrid>
              <a:tr h="37085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Направленность личности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Направленность личности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Положительные свойства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Отрицательные свойства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Эгоизм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Стремление к самосохранению себя как биологического организма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Трудности адаптации в кол- лективе, ориентация лишь на удовлетворение собственных потребностей и добывание благ жизни исключительно для себя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Альтруизм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Социальная и взаимная ответственность. Способствует сохранению человеческого рода и успешному взаимодействию с дру- гими людьми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Отсутствие инстинкта само- сохранения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Индивидуализм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Независимость и самостоятельность, личная свобода, раскованность и спон- танность поведения, более высокие лич- ные достижения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Одиночество, высокая опас- ность разводов, убийств и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стрессовых расстройств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Типы взаимодействия (коллективизм, индивидуа- лизм, конформизм, нонконформизм, буллинг)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749" name="Google Shape;749;p29"/>
          <p:cNvGraphicFramePr/>
          <p:nvPr/>
        </p:nvGraphicFramePr>
        <p:xfrm>
          <a:off x="1104902" y="151329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{AEAB1DAD-D335-4633-A34C-40CD90842912}</a:tableStyleId>
              </a:tblPr>
              <a:tblGrid>
                <a:gridCol w="2086875"/>
                <a:gridCol w="4566925"/>
                <a:gridCol w="3326900"/>
              </a:tblGrid>
              <a:tr h="46245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Направленность личности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7470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Направленность личности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Положительные свойства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Отрицательные свойства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</a:tr>
              <a:tr h="1387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Коллективизм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Успешное сотрудничество и плодотвор- ная жизнедеятельность. Превращение людей в силу, способную совершать мас- штабные действия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Ограниченная личная свобо- да,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взаимозависимость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672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Конформизм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Неконфликтность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Зависимость от влияния все- общего действия, безынициа- тивность и пассивность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87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Нонконформизм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Отсутствие боязни показаться «белой во- роной». Помощь в поиске альтернатив- ности действий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Зависимость от влияния все- общего действия, конфликт- ность, отсутствие собствен- ного мнения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межличностных отношений</a:t>
            </a:r>
            <a:endParaRPr/>
          </a:p>
        </p:txBody>
      </p:sp>
      <p:grpSp>
        <p:nvGrpSpPr>
          <p:cNvPr id="140" name="Google Shape;140;p3"/>
          <p:cNvGrpSpPr/>
          <p:nvPr/>
        </p:nvGrpSpPr>
        <p:grpSpPr>
          <a:xfrm>
            <a:off x="1565514" y="1760484"/>
            <a:ext cx="9059452" cy="885171"/>
            <a:chOff x="1581074" y="794958"/>
            <a:chExt cx="8834000" cy="594982"/>
          </a:xfrm>
        </p:grpSpPr>
        <p:sp>
          <p:nvSpPr>
            <p:cNvPr id="141" name="Google Shape;141;p3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3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Межличностные отношения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отношения, в которые вступают люди в процессе непосредственного общения, в процессе совместной деятельности.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3" name="Google Shape;143;p3"/>
          <p:cNvGrpSpPr/>
          <p:nvPr/>
        </p:nvGrpSpPr>
        <p:grpSpPr>
          <a:xfrm>
            <a:off x="1112431" y="3140015"/>
            <a:ext cx="9965618" cy="3234904"/>
            <a:chOff x="7531" y="232913"/>
            <a:chExt cx="9965618" cy="3234904"/>
          </a:xfrm>
        </p:grpSpPr>
        <p:sp>
          <p:nvSpPr>
            <p:cNvPr id="144" name="Google Shape;144;p3"/>
            <p:cNvSpPr/>
            <p:nvPr/>
          </p:nvSpPr>
          <p:spPr>
            <a:xfrm>
              <a:off x="8379282" y="1937627"/>
              <a:ext cx="91440" cy="33836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5" name="Google Shape;145;p3"/>
            <p:cNvSpPr/>
            <p:nvPr/>
          </p:nvSpPr>
          <p:spPr>
            <a:xfrm>
              <a:off x="4990341" y="1038544"/>
              <a:ext cx="3434661" cy="33836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6" name="Google Shape;146;p3"/>
            <p:cNvSpPr/>
            <p:nvPr/>
          </p:nvSpPr>
          <p:spPr>
            <a:xfrm>
              <a:off x="4944620" y="1937627"/>
              <a:ext cx="91440" cy="33836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7" name="Google Shape;147;p3"/>
            <p:cNvSpPr/>
            <p:nvPr/>
          </p:nvSpPr>
          <p:spPr>
            <a:xfrm>
              <a:off x="4944620" y="1038544"/>
              <a:ext cx="91440" cy="33836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8" name="Google Shape;148;p3"/>
            <p:cNvSpPr/>
            <p:nvPr/>
          </p:nvSpPr>
          <p:spPr>
            <a:xfrm>
              <a:off x="1509959" y="1937627"/>
              <a:ext cx="91440" cy="33836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9" name="Google Shape;149;p3"/>
            <p:cNvSpPr/>
            <p:nvPr/>
          </p:nvSpPr>
          <p:spPr>
            <a:xfrm>
              <a:off x="1555679" y="1038544"/>
              <a:ext cx="3434661" cy="33836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0" name="Google Shape;150;p3"/>
            <p:cNvSpPr/>
            <p:nvPr/>
          </p:nvSpPr>
          <p:spPr>
            <a:xfrm>
              <a:off x="1493009" y="232913"/>
              <a:ext cx="6994662" cy="80563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3"/>
            <p:cNvSpPr txBox="1"/>
            <p:nvPr/>
          </p:nvSpPr>
          <p:spPr>
            <a:xfrm>
              <a:off x="1493009" y="232913"/>
              <a:ext cx="6994662" cy="8056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Межличностные отношения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всегда обоюдны. Они включают: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7531" y="1376908"/>
              <a:ext cx="3096296" cy="56071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3"/>
            <p:cNvSpPr txBox="1"/>
            <p:nvPr/>
          </p:nvSpPr>
          <p:spPr>
            <a:xfrm>
              <a:off x="7531" y="1376908"/>
              <a:ext cx="3096296" cy="56071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взаимопонимание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7531" y="2275992"/>
              <a:ext cx="3096296" cy="119182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3"/>
            <p:cNvSpPr txBox="1"/>
            <p:nvPr/>
          </p:nvSpPr>
          <p:spPr>
            <a:xfrm>
              <a:off x="7531" y="2275992"/>
              <a:ext cx="3096296" cy="11918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понимание на основе взаимности, понимание друг друга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3442192" y="1376908"/>
              <a:ext cx="3096296" cy="56071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3"/>
            <p:cNvSpPr txBox="1"/>
            <p:nvPr/>
          </p:nvSpPr>
          <p:spPr>
            <a:xfrm>
              <a:off x="3442192" y="1376908"/>
              <a:ext cx="3096296" cy="56071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взаимовосприятие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3442192" y="2275992"/>
              <a:ext cx="3096296" cy="119182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3"/>
            <p:cNvSpPr txBox="1"/>
            <p:nvPr/>
          </p:nvSpPr>
          <p:spPr>
            <a:xfrm>
              <a:off x="3442192" y="2275992"/>
              <a:ext cx="3096296" cy="11918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восприятие людьми друг друга в процессе коммуникации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0" name="Google Shape;160;p3"/>
            <p:cNvSpPr/>
            <p:nvPr/>
          </p:nvSpPr>
          <p:spPr>
            <a:xfrm>
              <a:off x="6876853" y="1376908"/>
              <a:ext cx="3096296" cy="56071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3"/>
            <p:cNvSpPr txBox="1"/>
            <p:nvPr/>
          </p:nvSpPr>
          <p:spPr>
            <a:xfrm>
              <a:off x="6876853" y="1376908"/>
              <a:ext cx="3096296" cy="56071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взаимодействие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2" name="Google Shape;162;p3"/>
            <p:cNvSpPr/>
            <p:nvPr/>
          </p:nvSpPr>
          <p:spPr>
            <a:xfrm>
              <a:off x="6876853" y="2275992"/>
              <a:ext cx="3096296" cy="119182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3"/>
            <p:cNvSpPr txBox="1"/>
            <p:nvPr/>
          </p:nvSpPr>
          <p:spPr>
            <a:xfrm>
              <a:off x="6876853" y="2275992"/>
              <a:ext cx="3096296" cy="11918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согласованность действий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4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p3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Типы взаимодействия (коллективизм, индивидуа- лизм, конформизм, нонконформизм, буллинг)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756" name="Google Shape;756;p30"/>
          <p:cNvGrpSpPr/>
          <p:nvPr/>
        </p:nvGrpSpPr>
        <p:grpSpPr>
          <a:xfrm>
            <a:off x="1709378" y="2234241"/>
            <a:ext cx="8771724" cy="2294626"/>
            <a:chOff x="604478" y="0"/>
            <a:chExt cx="8771724" cy="2294626"/>
          </a:xfrm>
        </p:grpSpPr>
        <p:sp>
          <p:nvSpPr>
            <p:cNvPr id="757" name="Google Shape;757;p30"/>
            <p:cNvSpPr/>
            <p:nvPr/>
          </p:nvSpPr>
          <p:spPr>
            <a:xfrm>
              <a:off x="604478" y="0"/>
              <a:ext cx="8771724" cy="2294626"/>
            </a:xfrm>
            <a:custGeom>
              <a:rect b="b" l="l" r="r" t="t"/>
              <a:pathLst>
                <a:path extrusionOk="0" h="120000" w="120000">
                  <a:moveTo>
                    <a:pt x="0" y="50000"/>
                  </a:moveTo>
                  <a:lnTo>
                    <a:pt x="15696" y="0"/>
                  </a:lnTo>
                  <a:lnTo>
                    <a:pt x="15696" y="20000"/>
                  </a:lnTo>
                  <a:lnTo>
                    <a:pt x="60000" y="20000"/>
                  </a:lnTo>
                  <a:cubicBezTo>
                    <a:pt x="62071" y="20000"/>
                    <a:pt x="63750" y="22238"/>
                    <a:pt x="63750" y="25000"/>
                  </a:cubicBezTo>
                  <a:cubicBezTo>
                    <a:pt x="63750" y="27761"/>
                    <a:pt x="62071" y="30000"/>
                    <a:pt x="60000" y="30000"/>
                  </a:cubicBezTo>
                  <a:cubicBezTo>
                    <a:pt x="57929" y="30000"/>
                    <a:pt x="56250" y="32239"/>
                    <a:pt x="56250" y="35000"/>
                  </a:cubicBezTo>
                  <a:cubicBezTo>
                    <a:pt x="56250" y="37762"/>
                    <a:pt x="57929" y="40000"/>
                    <a:pt x="60000" y="40000"/>
                  </a:cubicBezTo>
                  <a:lnTo>
                    <a:pt x="104304" y="40000"/>
                  </a:lnTo>
                  <a:lnTo>
                    <a:pt x="104304" y="20000"/>
                  </a:lnTo>
                  <a:lnTo>
                    <a:pt x="120000" y="70000"/>
                  </a:lnTo>
                  <a:lnTo>
                    <a:pt x="104304" y="120000"/>
                  </a:lnTo>
                  <a:lnTo>
                    <a:pt x="104304" y="100000"/>
                  </a:lnTo>
                  <a:lnTo>
                    <a:pt x="60000" y="100000"/>
                  </a:lnTo>
                  <a:cubicBezTo>
                    <a:pt x="57929" y="100000"/>
                    <a:pt x="56250" y="97762"/>
                    <a:pt x="56250" y="95000"/>
                  </a:cubicBezTo>
                  <a:lnTo>
                    <a:pt x="56250" y="80000"/>
                  </a:lnTo>
                  <a:lnTo>
                    <a:pt x="15696" y="80000"/>
                  </a:lnTo>
                  <a:lnTo>
                    <a:pt x="15696" y="100000"/>
                  </a:lnTo>
                  <a:close/>
                </a:path>
                <a:path extrusionOk="0" fill="darkenLess" h="120000" w="120000">
                  <a:moveTo>
                    <a:pt x="63750" y="25000"/>
                  </a:moveTo>
                  <a:cubicBezTo>
                    <a:pt x="63750" y="27761"/>
                    <a:pt x="62071" y="30000"/>
                    <a:pt x="60000" y="30000"/>
                  </a:cubicBezTo>
                  <a:cubicBezTo>
                    <a:pt x="57929" y="30000"/>
                    <a:pt x="56250" y="32239"/>
                    <a:pt x="56250" y="35000"/>
                  </a:cubicBezTo>
                  <a:cubicBezTo>
                    <a:pt x="56250" y="37762"/>
                    <a:pt x="57929" y="40000"/>
                    <a:pt x="60000" y="40000"/>
                  </a:cubicBezTo>
                  <a:lnTo>
                    <a:pt x="63750" y="40000"/>
                  </a:lnTo>
                  <a:close/>
                </a:path>
                <a:path extrusionOk="0" fill="none" h="120000" w="120000">
                  <a:moveTo>
                    <a:pt x="0" y="50000"/>
                  </a:moveTo>
                  <a:lnTo>
                    <a:pt x="15696" y="0"/>
                  </a:lnTo>
                  <a:lnTo>
                    <a:pt x="15696" y="20000"/>
                  </a:lnTo>
                  <a:lnTo>
                    <a:pt x="60000" y="20000"/>
                  </a:lnTo>
                  <a:cubicBezTo>
                    <a:pt x="62071" y="20000"/>
                    <a:pt x="63750" y="22238"/>
                    <a:pt x="63750" y="25000"/>
                  </a:cubicBezTo>
                  <a:cubicBezTo>
                    <a:pt x="63750" y="27761"/>
                    <a:pt x="62071" y="30000"/>
                    <a:pt x="60000" y="30000"/>
                  </a:cubicBezTo>
                  <a:cubicBezTo>
                    <a:pt x="57929" y="30000"/>
                    <a:pt x="56250" y="32239"/>
                    <a:pt x="56250" y="35000"/>
                  </a:cubicBezTo>
                  <a:cubicBezTo>
                    <a:pt x="56250" y="37762"/>
                    <a:pt x="57929" y="40000"/>
                    <a:pt x="60000" y="40000"/>
                  </a:cubicBezTo>
                  <a:lnTo>
                    <a:pt x="104304" y="40000"/>
                  </a:lnTo>
                  <a:lnTo>
                    <a:pt x="104304" y="20000"/>
                  </a:lnTo>
                  <a:lnTo>
                    <a:pt x="120000" y="70000"/>
                  </a:lnTo>
                  <a:lnTo>
                    <a:pt x="104304" y="120000"/>
                  </a:lnTo>
                  <a:lnTo>
                    <a:pt x="104304" y="100000"/>
                  </a:lnTo>
                  <a:lnTo>
                    <a:pt x="60000" y="100000"/>
                  </a:lnTo>
                  <a:cubicBezTo>
                    <a:pt x="57929" y="100000"/>
                    <a:pt x="56250" y="97762"/>
                    <a:pt x="56250" y="95000"/>
                  </a:cubicBezTo>
                  <a:lnTo>
                    <a:pt x="56250" y="80000"/>
                  </a:lnTo>
                  <a:lnTo>
                    <a:pt x="15696" y="80000"/>
                  </a:lnTo>
                  <a:lnTo>
                    <a:pt x="15696" y="100000"/>
                  </a:lnTo>
                  <a:close/>
                  <a:moveTo>
                    <a:pt x="63750" y="25000"/>
                  </a:moveTo>
                  <a:lnTo>
                    <a:pt x="63750" y="40000"/>
                  </a:lnTo>
                  <a:moveTo>
                    <a:pt x="56250" y="35000"/>
                  </a:moveTo>
                  <a:lnTo>
                    <a:pt x="56250" y="80000"/>
                  </a:lnTo>
                </a:path>
              </a:pathLst>
            </a:cu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8" name="Google Shape;758;p30"/>
            <p:cNvSpPr/>
            <p:nvPr/>
          </p:nvSpPr>
          <p:spPr>
            <a:xfrm>
              <a:off x="2810446" y="401559"/>
              <a:ext cx="1893066" cy="1124366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9" name="Google Shape;759;p30"/>
            <p:cNvSpPr txBox="1"/>
            <p:nvPr/>
          </p:nvSpPr>
          <p:spPr>
            <a:xfrm>
              <a:off x="2810446" y="401559"/>
              <a:ext cx="1893066" cy="11243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0" spcFirstLastPara="1" rIns="0" wrap="square" tIns="64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Кооперация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60" name="Google Shape;760;p30"/>
            <p:cNvSpPr/>
            <p:nvPr/>
          </p:nvSpPr>
          <p:spPr>
            <a:xfrm>
              <a:off x="4990341" y="768699"/>
              <a:ext cx="2237260" cy="1124366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1" name="Google Shape;761;p30"/>
            <p:cNvSpPr txBox="1"/>
            <p:nvPr/>
          </p:nvSpPr>
          <p:spPr>
            <a:xfrm>
              <a:off x="4990341" y="768699"/>
              <a:ext cx="2237260" cy="11243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0" spcFirstLastPara="1" rIns="0" wrap="square" tIns="64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Конкуренция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762" name="Google Shape;762;p30"/>
          <p:cNvGrpSpPr/>
          <p:nvPr/>
        </p:nvGrpSpPr>
        <p:grpSpPr>
          <a:xfrm>
            <a:off x="1802919" y="4623324"/>
            <a:ext cx="3925019" cy="1647645"/>
            <a:chOff x="1581074" y="794958"/>
            <a:chExt cx="8834000" cy="594982"/>
          </a:xfrm>
        </p:grpSpPr>
        <p:sp>
          <p:nvSpPr>
            <p:cNvPr id="763" name="Google Shape;763;p30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4" name="Google Shape;764;p30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Взаимодействие, при котором его участники достигают взаимного соглашения о том, как необходимо действовать для достижения общих целей и стараются не нарушать его, пока совпадают сферы их интересов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765" name="Google Shape;765;p30"/>
          <p:cNvGrpSpPr/>
          <p:nvPr/>
        </p:nvGrpSpPr>
        <p:grpSpPr>
          <a:xfrm>
            <a:off x="6486433" y="4623324"/>
            <a:ext cx="3925019" cy="1647645"/>
            <a:chOff x="1581074" y="794958"/>
            <a:chExt cx="8834000" cy="594982"/>
          </a:xfrm>
        </p:grpSpPr>
        <p:sp>
          <p:nvSpPr>
            <p:cNvPr id="766" name="Google Shape;766;p30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7" name="Google Shape;767;p30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Взаимодействие, которое характе- ризуется достижением своих лич- ных или общественных целей и ин- тересов в условиях противостояния интересов между людьми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768" name="Google Shape;768;p30"/>
          <p:cNvGrpSpPr/>
          <p:nvPr/>
        </p:nvGrpSpPr>
        <p:grpSpPr>
          <a:xfrm>
            <a:off x="1810662" y="1513935"/>
            <a:ext cx="8617789" cy="530525"/>
            <a:chOff x="1581074" y="794958"/>
            <a:chExt cx="8834000" cy="594982"/>
          </a:xfrm>
        </p:grpSpPr>
        <p:sp>
          <p:nvSpPr>
            <p:cNvPr id="769" name="Google Shape;769;p30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0" name="Google Shape;770;p30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Типы взаимодействия в процессе общения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3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Типы взаимодействия (коллективизм, индивидуа- лизм, конформизм, нонконформизм, буллинг)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777" name="Google Shape;777;p31"/>
          <p:cNvGrpSpPr/>
          <p:nvPr/>
        </p:nvGrpSpPr>
        <p:grpSpPr>
          <a:xfrm>
            <a:off x="1110062" y="2182481"/>
            <a:ext cx="9970356" cy="3269415"/>
            <a:chOff x="5162" y="862639"/>
            <a:chExt cx="9970356" cy="3269415"/>
          </a:xfrm>
        </p:grpSpPr>
        <p:sp>
          <p:nvSpPr>
            <p:cNvPr id="778" name="Google Shape;778;p31"/>
            <p:cNvSpPr/>
            <p:nvPr/>
          </p:nvSpPr>
          <p:spPr>
            <a:xfrm>
              <a:off x="4990341" y="2318806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79" name="Google Shape;779;p31"/>
            <p:cNvSpPr/>
            <p:nvPr/>
          </p:nvSpPr>
          <p:spPr>
            <a:xfrm>
              <a:off x="4990341" y="2318806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80" name="Google Shape;780;p31"/>
            <p:cNvSpPr/>
            <p:nvPr/>
          </p:nvSpPr>
          <p:spPr>
            <a:xfrm>
              <a:off x="3687519" y="2318806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81" name="Google Shape;781;p31"/>
            <p:cNvSpPr/>
            <p:nvPr/>
          </p:nvSpPr>
          <p:spPr>
            <a:xfrm>
              <a:off x="1081875" y="2318806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82" name="Google Shape;782;p31"/>
            <p:cNvSpPr/>
            <p:nvPr/>
          </p:nvSpPr>
          <p:spPr>
            <a:xfrm>
              <a:off x="621742" y="862639"/>
              <a:ext cx="8737197" cy="145616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3" name="Google Shape;783;p31"/>
            <p:cNvSpPr txBox="1"/>
            <p:nvPr/>
          </p:nvSpPr>
          <p:spPr>
            <a:xfrm>
              <a:off x="621742" y="862639"/>
              <a:ext cx="8737197" cy="14561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Буллинг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(анг. bully - хулиган, драчун, задира, грубиян, насильник) - это длительное физическое или психическое насилие со стороны индивида или группы в отноше- нии индивида, не способного защитить себя в данной ситуации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84" name="Google Shape;784;p31"/>
            <p:cNvSpPr/>
            <p:nvPr/>
          </p:nvSpPr>
          <p:spPr>
            <a:xfrm>
              <a:off x="5162" y="2771025"/>
              <a:ext cx="2153424" cy="13610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5" name="Google Shape;785;p31"/>
            <p:cNvSpPr txBox="1"/>
            <p:nvPr/>
          </p:nvSpPr>
          <p:spPr>
            <a:xfrm>
              <a:off x="5162" y="2771025"/>
              <a:ext cx="2153424" cy="1361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системность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86" name="Google Shape;786;p31"/>
            <p:cNvSpPr/>
            <p:nvPr/>
          </p:nvSpPr>
          <p:spPr>
            <a:xfrm>
              <a:off x="2610806" y="2771025"/>
              <a:ext cx="2153424" cy="13610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7" name="Google Shape;787;p31"/>
            <p:cNvSpPr txBox="1"/>
            <p:nvPr/>
          </p:nvSpPr>
          <p:spPr>
            <a:xfrm>
              <a:off x="2610806" y="2771025"/>
              <a:ext cx="2153424" cy="1361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намеренность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88" name="Google Shape;788;p31"/>
            <p:cNvSpPr/>
            <p:nvPr/>
          </p:nvSpPr>
          <p:spPr>
            <a:xfrm>
              <a:off x="5216450" y="2771025"/>
              <a:ext cx="2153424" cy="13610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9" name="Google Shape;789;p31"/>
            <p:cNvSpPr txBox="1"/>
            <p:nvPr/>
          </p:nvSpPr>
          <p:spPr>
            <a:xfrm>
              <a:off x="5216450" y="2771025"/>
              <a:ext cx="2153424" cy="1361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повторяемость насилия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90" name="Google Shape;790;p31"/>
            <p:cNvSpPr/>
            <p:nvPr/>
          </p:nvSpPr>
          <p:spPr>
            <a:xfrm>
              <a:off x="7822094" y="2771025"/>
              <a:ext cx="2153424" cy="13610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1" name="Google Shape;791;p31"/>
            <p:cNvSpPr txBox="1"/>
            <p:nvPr/>
          </p:nvSpPr>
          <p:spPr>
            <a:xfrm>
              <a:off x="7822094" y="2771025"/>
              <a:ext cx="2153424" cy="1361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неравность сил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6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Типы взаимодействия (коллективизм, индивидуа- лизм, конформизм, нонконформизм, буллинг)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798" name="Google Shape;798;p32"/>
          <p:cNvGraphicFramePr/>
          <p:nvPr/>
        </p:nvGraphicFramePr>
        <p:xfrm>
          <a:off x="1124587" y="1509623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{AEAB1DAD-D335-4633-A34C-40CD90842912}</a:tableStyleId>
              </a:tblPr>
              <a:tblGrid>
                <a:gridCol w="1963675"/>
                <a:gridCol w="7977625"/>
              </a:tblGrid>
              <a:tr h="6011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Типы буллинга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62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Косвенный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Социальная агрессия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62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Физический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Непосредственный. Агрессия с физическим насилием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803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Поведенческий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Преследователь вынуждает жертву переносить оскорбительные и уни- жающие для неё чувства собственного достоинства. Вербальная агрессия: сплетни, интриги, вымогательства, шантаж. Возможны бойкоты жертве, различные «пакости»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62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Словесный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Унижение непристойными словами, обзывания кличками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71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Кибербуллинг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Жертва получает оскорбления на свой электронный адрес или через дру- гие электронные устройства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3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4" name="Google Shape;804;p33"/>
          <p:cNvGraphicFramePr/>
          <p:nvPr/>
        </p:nvGraphicFramePr>
        <p:xfrm>
          <a:off x="1124588" y="142853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{AEAB1DAD-D335-4633-A34C-40CD90842912}</a:tableStyleId>
              </a:tblPr>
              <a:tblGrid>
                <a:gridCol w="4970650"/>
                <a:gridCol w="4970650"/>
              </a:tblGrid>
              <a:tr h="7502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Лидерство</a:t>
                      </a:r>
                      <a:r>
                        <a:rPr b="0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– это способность человека влиять на других людей, чтобы получить поддержку для последующего достижения целей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17149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Руководитель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лицо, на которое официаль- но возложены функции управления группой и организация и её деятельности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Лидер </a:t>
                      </a:r>
                      <a:r>
                        <a:rPr b="0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авторитетный член малой группы, личностное влияние которого позволяет ему играть ведущую роль в принятии групповых решений и осуществлении совместной дея- тельности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28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Назначается или избирается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Выдвигается стихийно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502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Более стабильное положение, зависит от выс- шего руководства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Менее стабильное положение, зависит от настроения группы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502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Принятие решений соответственно задачам, стоящим перед организацией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Принятие решений, касающихся групповой деятельности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502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Сфера деятельности шире, представляет ма- лую группу в большей организации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Сфера деятельности – в основном малая группа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805" name="Google Shape;805;p3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Лидерство, стили лидерства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0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3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Лидерство, стили лидерства</a:t>
            </a:r>
            <a:endParaRPr/>
          </a:p>
        </p:txBody>
      </p:sp>
      <p:grpSp>
        <p:nvGrpSpPr>
          <p:cNvPr id="812" name="Google Shape;812;p34"/>
          <p:cNvGrpSpPr/>
          <p:nvPr/>
        </p:nvGrpSpPr>
        <p:grpSpPr>
          <a:xfrm>
            <a:off x="1113188" y="1485583"/>
            <a:ext cx="9964104" cy="5146289"/>
            <a:chOff x="8288" y="1840"/>
            <a:chExt cx="9964104" cy="5146289"/>
          </a:xfrm>
        </p:grpSpPr>
        <p:sp>
          <p:nvSpPr>
            <p:cNvPr id="813" name="Google Shape;813;p34"/>
            <p:cNvSpPr/>
            <p:nvPr/>
          </p:nvSpPr>
          <p:spPr>
            <a:xfrm>
              <a:off x="8288" y="1840"/>
              <a:ext cx="9964104" cy="46784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4" name="Google Shape;814;p34"/>
            <p:cNvSpPr txBox="1"/>
            <p:nvPr/>
          </p:nvSpPr>
          <p:spPr>
            <a:xfrm>
              <a:off x="21991" y="15543"/>
              <a:ext cx="9936698" cy="4404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умения и способности руководителя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815" name="Google Shape;815;p34"/>
            <p:cNvSpPr/>
            <p:nvPr/>
          </p:nvSpPr>
          <p:spPr>
            <a:xfrm>
              <a:off x="1004699" y="469684"/>
              <a:ext cx="996410" cy="3508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816" name="Google Shape;816;p34"/>
            <p:cNvSpPr/>
            <p:nvPr/>
          </p:nvSpPr>
          <p:spPr>
            <a:xfrm>
              <a:off x="2001109" y="586646"/>
              <a:ext cx="7971283" cy="46784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7" name="Google Shape;817;p34"/>
            <p:cNvSpPr txBox="1"/>
            <p:nvPr/>
          </p:nvSpPr>
          <p:spPr>
            <a:xfrm>
              <a:off x="2014812" y="600349"/>
              <a:ext cx="7943877" cy="4404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искусство быть равным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818" name="Google Shape;818;p34"/>
            <p:cNvSpPr/>
            <p:nvPr/>
          </p:nvSpPr>
          <p:spPr>
            <a:xfrm>
              <a:off x="1004699" y="469684"/>
              <a:ext cx="996410" cy="93568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819" name="Google Shape;819;p34"/>
            <p:cNvSpPr/>
            <p:nvPr/>
          </p:nvSpPr>
          <p:spPr>
            <a:xfrm>
              <a:off x="2001109" y="1171451"/>
              <a:ext cx="7971283" cy="46784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0" name="Google Shape;820;p34"/>
            <p:cNvSpPr txBox="1"/>
            <p:nvPr/>
          </p:nvSpPr>
          <p:spPr>
            <a:xfrm>
              <a:off x="2014812" y="1185154"/>
              <a:ext cx="7943877" cy="4404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искусство быть лидером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821" name="Google Shape;821;p34"/>
            <p:cNvSpPr/>
            <p:nvPr/>
          </p:nvSpPr>
          <p:spPr>
            <a:xfrm>
              <a:off x="1004699" y="469684"/>
              <a:ext cx="996410" cy="15204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822" name="Google Shape;822;p34"/>
            <p:cNvSpPr/>
            <p:nvPr/>
          </p:nvSpPr>
          <p:spPr>
            <a:xfrm>
              <a:off x="2001109" y="1756257"/>
              <a:ext cx="7971283" cy="46784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3" name="Google Shape;823;p34"/>
            <p:cNvSpPr txBox="1"/>
            <p:nvPr/>
          </p:nvSpPr>
          <p:spPr>
            <a:xfrm>
              <a:off x="2014812" y="1769960"/>
              <a:ext cx="7943877" cy="4404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искусство разрешать конфликты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824" name="Google Shape;824;p34"/>
            <p:cNvSpPr/>
            <p:nvPr/>
          </p:nvSpPr>
          <p:spPr>
            <a:xfrm>
              <a:off x="1004699" y="469684"/>
              <a:ext cx="996410" cy="21053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825" name="Google Shape;825;p34"/>
            <p:cNvSpPr/>
            <p:nvPr/>
          </p:nvSpPr>
          <p:spPr>
            <a:xfrm>
              <a:off x="2001109" y="2341062"/>
              <a:ext cx="7971283" cy="46784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6" name="Google Shape;826;p34"/>
            <p:cNvSpPr txBox="1"/>
            <p:nvPr/>
          </p:nvSpPr>
          <p:spPr>
            <a:xfrm>
              <a:off x="2014812" y="2354765"/>
              <a:ext cx="7943877" cy="4404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искусство обрабатывать информацию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827" name="Google Shape;827;p34"/>
            <p:cNvSpPr/>
            <p:nvPr/>
          </p:nvSpPr>
          <p:spPr>
            <a:xfrm>
              <a:off x="1004699" y="469684"/>
              <a:ext cx="996410" cy="269010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828" name="Google Shape;828;p34"/>
            <p:cNvSpPr/>
            <p:nvPr/>
          </p:nvSpPr>
          <p:spPr>
            <a:xfrm>
              <a:off x="2001109" y="2925868"/>
              <a:ext cx="7971283" cy="46784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9" name="Google Shape;829;p34"/>
            <p:cNvSpPr txBox="1"/>
            <p:nvPr/>
          </p:nvSpPr>
          <p:spPr>
            <a:xfrm>
              <a:off x="2014812" y="2939571"/>
              <a:ext cx="7943877" cy="4404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искусство принимать нестандартные управленческие решения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830" name="Google Shape;830;p34"/>
            <p:cNvSpPr/>
            <p:nvPr/>
          </p:nvSpPr>
          <p:spPr>
            <a:xfrm>
              <a:off x="1004699" y="469684"/>
              <a:ext cx="996410" cy="327491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831" name="Google Shape;831;p34"/>
            <p:cNvSpPr/>
            <p:nvPr/>
          </p:nvSpPr>
          <p:spPr>
            <a:xfrm>
              <a:off x="2001109" y="3510673"/>
              <a:ext cx="7971283" cy="46784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2" name="Google Shape;832;p34"/>
            <p:cNvSpPr txBox="1"/>
            <p:nvPr/>
          </p:nvSpPr>
          <p:spPr>
            <a:xfrm>
              <a:off x="2014812" y="3524376"/>
              <a:ext cx="7943877" cy="4404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искусство распределять ресурсы в организации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833" name="Google Shape;833;p34"/>
            <p:cNvSpPr/>
            <p:nvPr/>
          </p:nvSpPr>
          <p:spPr>
            <a:xfrm>
              <a:off x="1004699" y="469684"/>
              <a:ext cx="996410" cy="385971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834" name="Google Shape;834;p34"/>
            <p:cNvSpPr/>
            <p:nvPr/>
          </p:nvSpPr>
          <p:spPr>
            <a:xfrm>
              <a:off x="2001109" y="4095479"/>
              <a:ext cx="7971283" cy="46784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5" name="Google Shape;835;p34"/>
            <p:cNvSpPr txBox="1"/>
            <p:nvPr/>
          </p:nvSpPr>
          <p:spPr>
            <a:xfrm>
              <a:off x="2014812" y="4109182"/>
              <a:ext cx="7943877" cy="4404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способность идти на оправданный риск и на внедрение нововведений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836" name="Google Shape;836;p34"/>
            <p:cNvSpPr/>
            <p:nvPr/>
          </p:nvSpPr>
          <p:spPr>
            <a:xfrm>
              <a:off x="1004699" y="469684"/>
              <a:ext cx="996410" cy="444452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837" name="Google Shape;837;p34"/>
            <p:cNvSpPr/>
            <p:nvPr/>
          </p:nvSpPr>
          <p:spPr>
            <a:xfrm>
              <a:off x="2001109" y="4680285"/>
              <a:ext cx="7971283" cy="46784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8" name="Google Shape;838;p34"/>
            <p:cNvSpPr txBox="1"/>
            <p:nvPr/>
          </p:nvSpPr>
          <p:spPr>
            <a:xfrm>
              <a:off x="2014812" y="4693988"/>
              <a:ext cx="7943877" cy="4404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искусство самоанализа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3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p3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Лидерство, стили лидерства</a:t>
            </a:r>
            <a:endParaRPr/>
          </a:p>
        </p:txBody>
      </p:sp>
      <p:grpSp>
        <p:nvGrpSpPr>
          <p:cNvPr id="845" name="Google Shape;845;p35"/>
          <p:cNvGrpSpPr/>
          <p:nvPr/>
        </p:nvGrpSpPr>
        <p:grpSpPr>
          <a:xfrm>
            <a:off x="1106701" y="1643329"/>
            <a:ext cx="9977079" cy="3183151"/>
            <a:chOff x="1801" y="159586"/>
            <a:chExt cx="9977079" cy="3183151"/>
          </a:xfrm>
        </p:grpSpPr>
        <p:sp>
          <p:nvSpPr>
            <p:cNvPr id="846" name="Google Shape;846;p35"/>
            <p:cNvSpPr/>
            <p:nvPr/>
          </p:nvSpPr>
          <p:spPr>
            <a:xfrm>
              <a:off x="1801" y="159586"/>
              <a:ext cx="9977078" cy="46845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7" name="Google Shape;847;p35"/>
            <p:cNvSpPr txBox="1"/>
            <p:nvPr/>
          </p:nvSpPr>
          <p:spPr>
            <a:xfrm>
              <a:off x="15522" y="173307"/>
              <a:ext cx="9949636" cy="4410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Возможность быть лидером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848" name="Google Shape;848;p35"/>
            <p:cNvSpPr/>
            <p:nvPr/>
          </p:nvSpPr>
          <p:spPr>
            <a:xfrm>
              <a:off x="999509" y="628040"/>
              <a:ext cx="997707" cy="4766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849" name="Google Shape;849;p35"/>
            <p:cNvSpPr/>
            <p:nvPr/>
          </p:nvSpPr>
          <p:spPr>
            <a:xfrm>
              <a:off x="1997217" y="745153"/>
              <a:ext cx="7981663" cy="71908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0" name="Google Shape;850;p35"/>
            <p:cNvSpPr txBox="1"/>
            <p:nvPr/>
          </p:nvSpPr>
          <p:spPr>
            <a:xfrm>
              <a:off x="2018278" y="766214"/>
              <a:ext cx="7939541" cy="6769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психологические качества лидера – уверенность в себе, острый и гибкий ум, сильная воля, организаторские способности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851" name="Google Shape;851;p35"/>
            <p:cNvSpPr/>
            <p:nvPr/>
          </p:nvSpPr>
          <p:spPr>
            <a:xfrm>
              <a:off x="999509" y="628040"/>
              <a:ext cx="997707" cy="13128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852" name="Google Shape;852;p35"/>
            <p:cNvSpPr/>
            <p:nvPr/>
          </p:nvSpPr>
          <p:spPr>
            <a:xfrm>
              <a:off x="1997217" y="1581352"/>
              <a:ext cx="7981663" cy="71908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3" name="Google Shape;853;p35"/>
            <p:cNvSpPr txBox="1"/>
            <p:nvPr/>
          </p:nvSpPr>
          <p:spPr>
            <a:xfrm>
              <a:off x="2018278" y="1602413"/>
              <a:ext cx="7939541" cy="6769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разных группах предъявляются неодинаковые требования к лидеру (он должен обладать чертами, важными именно для этой группы)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854" name="Google Shape;854;p35"/>
            <p:cNvSpPr/>
            <p:nvPr/>
          </p:nvSpPr>
          <p:spPr>
            <a:xfrm>
              <a:off x="999509" y="628040"/>
              <a:ext cx="997707" cy="225210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855" name="Google Shape;855;p35"/>
            <p:cNvSpPr/>
            <p:nvPr/>
          </p:nvSpPr>
          <p:spPr>
            <a:xfrm>
              <a:off x="1997217" y="2417551"/>
              <a:ext cx="7981663" cy="92518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6" name="Google Shape;856;p35"/>
            <p:cNvSpPr txBox="1"/>
            <p:nvPr/>
          </p:nvSpPr>
          <p:spPr>
            <a:xfrm>
              <a:off x="2024315" y="2444649"/>
              <a:ext cx="7927467" cy="8709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разных ситуациях в качестве лидера выдвигаются разные люди (этот человек должен привести группу к разрешению возникающих перед ней проблем)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857" name="Google Shape;857;p35"/>
          <p:cNvGrpSpPr/>
          <p:nvPr/>
        </p:nvGrpSpPr>
        <p:grpSpPr>
          <a:xfrm>
            <a:off x="3103919" y="5735486"/>
            <a:ext cx="7981663" cy="925186"/>
            <a:chOff x="1997217" y="2417551"/>
            <a:chExt cx="7981663" cy="925186"/>
          </a:xfrm>
        </p:grpSpPr>
        <p:sp>
          <p:nvSpPr>
            <p:cNvPr id="858" name="Google Shape;858;p35"/>
            <p:cNvSpPr/>
            <p:nvPr/>
          </p:nvSpPr>
          <p:spPr>
            <a:xfrm>
              <a:off x="1997217" y="2417551"/>
              <a:ext cx="7981663" cy="92518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9" name="Google Shape;859;p35"/>
            <p:cNvSpPr txBox="1"/>
            <p:nvPr/>
          </p:nvSpPr>
          <p:spPr>
            <a:xfrm>
              <a:off x="2024315" y="2444649"/>
              <a:ext cx="7927467" cy="87099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Выдвижение человека в лидеры определяется как его личными качества- ми, так и особенностями взаимоотношений в группе, её целями, ценностя- ми и нормами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860" name="Google Shape;860;p35"/>
          <p:cNvSpPr/>
          <p:nvPr/>
        </p:nvSpPr>
        <p:spPr>
          <a:xfrm flipH="1" rot="10800000">
            <a:off x="6771259" y="4873002"/>
            <a:ext cx="646982" cy="847294"/>
          </a:xfrm>
          <a:prstGeom prst="upArrow">
            <a:avLst>
              <a:gd fmla="val 50000" name="adj1"/>
              <a:gd fmla="val 78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5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3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Лидерство, стили лидерства</a:t>
            </a:r>
            <a:endParaRPr/>
          </a:p>
        </p:txBody>
      </p:sp>
      <p:grpSp>
        <p:nvGrpSpPr>
          <p:cNvPr id="867" name="Google Shape;867;p36"/>
          <p:cNvGrpSpPr/>
          <p:nvPr/>
        </p:nvGrpSpPr>
        <p:grpSpPr>
          <a:xfrm>
            <a:off x="1109613" y="2389514"/>
            <a:ext cx="9971255" cy="3286668"/>
            <a:chOff x="4713" y="914397"/>
            <a:chExt cx="9971255" cy="3286668"/>
          </a:xfrm>
        </p:grpSpPr>
        <p:sp>
          <p:nvSpPr>
            <p:cNvPr id="868" name="Google Shape;868;p36"/>
            <p:cNvSpPr/>
            <p:nvPr/>
          </p:nvSpPr>
          <p:spPr>
            <a:xfrm>
              <a:off x="4990341" y="1965220"/>
              <a:ext cx="3470866" cy="44134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869" name="Google Shape;869;p36"/>
            <p:cNvSpPr/>
            <p:nvPr/>
          </p:nvSpPr>
          <p:spPr>
            <a:xfrm>
              <a:off x="4944620" y="1965220"/>
              <a:ext cx="91440" cy="44134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870" name="Google Shape;870;p36"/>
            <p:cNvSpPr/>
            <p:nvPr/>
          </p:nvSpPr>
          <p:spPr>
            <a:xfrm>
              <a:off x="1519474" y="1965220"/>
              <a:ext cx="3470866" cy="44134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871" name="Google Shape;871;p36"/>
            <p:cNvSpPr/>
            <p:nvPr/>
          </p:nvSpPr>
          <p:spPr>
            <a:xfrm>
              <a:off x="2398781" y="914397"/>
              <a:ext cx="5183119" cy="105082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2" name="Google Shape;872;p36"/>
            <p:cNvSpPr txBox="1"/>
            <p:nvPr/>
          </p:nvSpPr>
          <p:spPr>
            <a:xfrm>
              <a:off x="2398781" y="914397"/>
              <a:ext cx="5183119" cy="10508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Эффективность лидера обусловлена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873" name="Google Shape;873;p36"/>
            <p:cNvSpPr/>
            <p:nvPr/>
          </p:nvSpPr>
          <p:spPr>
            <a:xfrm>
              <a:off x="4713" y="2406565"/>
              <a:ext cx="3029521" cy="17945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4" name="Google Shape;874;p36"/>
            <p:cNvSpPr txBox="1"/>
            <p:nvPr/>
          </p:nvSpPr>
          <p:spPr>
            <a:xfrm>
              <a:off x="4713" y="2406565"/>
              <a:ext cx="3029521" cy="17945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характером деятельности группы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875" name="Google Shape;875;p36"/>
            <p:cNvSpPr/>
            <p:nvPr/>
          </p:nvSpPr>
          <p:spPr>
            <a:xfrm>
              <a:off x="3475580" y="2406565"/>
              <a:ext cx="3029521" cy="17945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6" name="Google Shape;876;p36"/>
            <p:cNvSpPr txBox="1"/>
            <p:nvPr/>
          </p:nvSpPr>
          <p:spPr>
            <a:xfrm>
              <a:off x="3475580" y="2406565"/>
              <a:ext cx="3029521" cy="17945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участниками (компетентность, командность)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877" name="Google Shape;877;p36"/>
            <p:cNvSpPr/>
            <p:nvPr/>
          </p:nvSpPr>
          <p:spPr>
            <a:xfrm>
              <a:off x="6946447" y="2406565"/>
              <a:ext cx="3029521" cy="17945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8" name="Google Shape;878;p36"/>
            <p:cNvSpPr txBox="1"/>
            <p:nvPr/>
          </p:nvSpPr>
          <p:spPr>
            <a:xfrm>
              <a:off x="6946447" y="2406565"/>
              <a:ext cx="3029521" cy="17945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стилем лидерства (приёмы и методы воздействия)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3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p3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Лидерство, стили лидерства</a:t>
            </a:r>
            <a:endParaRPr/>
          </a:p>
        </p:txBody>
      </p:sp>
      <p:graphicFrame>
        <p:nvGraphicFramePr>
          <p:cNvPr id="885" name="Google Shape;885;p37"/>
          <p:cNvGraphicFramePr/>
          <p:nvPr/>
        </p:nvGraphicFramePr>
        <p:xfrm>
          <a:off x="1124587" y="1644179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{AEAB1DAD-D335-4633-A34C-40CD90842912}</a:tableStyleId>
              </a:tblPr>
              <a:tblGrid>
                <a:gridCol w="3313775"/>
                <a:gridCol w="3313775"/>
                <a:gridCol w="3313775"/>
              </a:tblGrid>
              <a:tr h="607325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Стили лидерства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5683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Директивный (авторитарный)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Коллегиальный</a:t>
                      </a: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(демократический)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Либеральный («попустительский»)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8D8D8"/>
                    </a:solidFill>
                  </a:tcPr>
                </a:tc>
              </a:tr>
              <a:tr h="568375"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жёсткость;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требовательность;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единоначалие;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преобладание властных функций;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строгий контроль и дисцип- лина;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ориентация на результат;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игнорирование социально- психологических факторов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доверие;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информирование;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творчество;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самодисциплина;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сознательность и ответст- венность;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поощрение;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гласность;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коллективное обсуждение и принятие решений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полное доверие и передача функций подчинённым;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невысокая требователь- ность;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результативен, если группа сплочённая и ответствен- 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848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Один и тот же стиль лидерства может быть эффективным в одной ситуации и неэффектив- ным в другой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0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p3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892" name="Google Shape;892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69507" y="1516610"/>
            <a:ext cx="3816075" cy="513435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893" name="Google Shape;893;p38"/>
          <p:cNvSpPr txBox="1"/>
          <p:nvPr>
            <p:ph idx="1" type="body"/>
          </p:nvPr>
        </p:nvSpPr>
        <p:spPr>
          <a:xfrm>
            <a:off x="1037562" y="1516610"/>
            <a:ext cx="611373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Обществоведение: Учебное пособие для 9 класса. / Под ред. А.Н.Данилова. – Минск: Адукацыя і выхаванне, 2019, §8.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межличностных отношений</a:t>
            </a:r>
            <a:endParaRPr/>
          </a:p>
        </p:txBody>
      </p:sp>
      <p:grpSp>
        <p:nvGrpSpPr>
          <p:cNvPr id="170" name="Google Shape;170;p4"/>
          <p:cNvGrpSpPr/>
          <p:nvPr/>
        </p:nvGrpSpPr>
        <p:grpSpPr>
          <a:xfrm>
            <a:off x="1437968" y="1419521"/>
            <a:ext cx="9314545" cy="4122474"/>
            <a:chOff x="333068" y="4789"/>
            <a:chExt cx="9314545" cy="4122474"/>
          </a:xfrm>
        </p:grpSpPr>
        <p:sp>
          <p:nvSpPr>
            <p:cNvPr id="171" name="Google Shape;171;p4"/>
            <p:cNvSpPr/>
            <p:nvPr/>
          </p:nvSpPr>
          <p:spPr>
            <a:xfrm>
              <a:off x="333068" y="1656270"/>
              <a:ext cx="2779122" cy="81951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4"/>
            <p:cNvSpPr txBox="1"/>
            <p:nvPr/>
          </p:nvSpPr>
          <p:spPr>
            <a:xfrm>
              <a:off x="357071" y="1680273"/>
              <a:ext cx="2731116" cy="7715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Межличностные отношения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3" name="Google Shape;173;p4"/>
            <p:cNvSpPr/>
            <p:nvPr/>
          </p:nvSpPr>
          <p:spPr>
            <a:xfrm rot="-3907178">
              <a:off x="2775833" y="1525963"/>
              <a:ext cx="1161304" cy="2660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4"/>
            <p:cNvSpPr txBox="1"/>
            <p:nvPr/>
          </p:nvSpPr>
          <p:spPr>
            <a:xfrm rot="-3907178">
              <a:off x="3327452" y="1510233"/>
              <a:ext cx="58065" cy="580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4"/>
            <p:cNvSpPr/>
            <p:nvPr/>
          </p:nvSpPr>
          <p:spPr>
            <a:xfrm>
              <a:off x="3600779" y="517585"/>
              <a:ext cx="2779122" cy="98983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4"/>
            <p:cNvSpPr txBox="1"/>
            <p:nvPr/>
          </p:nvSpPr>
          <p:spPr>
            <a:xfrm>
              <a:off x="3629770" y="546576"/>
              <a:ext cx="2721140" cy="9318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отношения, построенные на чувствах, объединяющих людей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7" name="Google Shape;177;p4"/>
            <p:cNvSpPr/>
            <p:nvPr/>
          </p:nvSpPr>
          <p:spPr>
            <a:xfrm rot="-3310531">
              <a:off x="6196408" y="648028"/>
              <a:ext cx="855576" cy="2660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4"/>
            <p:cNvSpPr txBox="1"/>
            <p:nvPr/>
          </p:nvSpPr>
          <p:spPr>
            <a:xfrm rot="-3310531">
              <a:off x="6602807" y="639941"/>
              <a:ext cx="42778" cy="427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4"/>
            <p:cNvSpPr/>
            <p:nvPr/>
          </p:nvSpPr>
          <p:spPr>
            <a:xfrm>
              <a:off x="6868491" y="4789"/>
              <a:ext cx="2779122" cy="61073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4"/>
            <p:cNvSpPr txBox="1"/>
            <p:nvPr/>
          </p:nvSpPr>
          <p:spPr>
            <a:xfrm>
              <a:off x="6886379" y="22677"/>
              <a:ext cx="2743346" cy="5749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симпатия*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1" name="Google Shape;181;p4"/>
            <p:cNvSpPr/>
            <p:nvPr/>
          </p:nvSpPr>
          <p:spPr>
            <a:xfrm>
              <a:off x="6379902" y="999202"/>
              <a:ext cx="488589" cy="2660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4"/>
            <p:cNvSpPr txBox="1"/>
            <p:nvPr/>
          </p:nvSpPr>
          <p:spPr>
            <a:xfrm>
              <a:off x="6611982" y="1000290"/>
              <a:ext cx="24429" cy="244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4"/>
            <p:cNvSpPr/>
            <p:nvPr/>
          </p:nvSpPr>
          <p:spPr>
            <a:xfrm>
              <a:off x="6868491" y="707136"/>
              <a:ext cx="2779122" cy="61073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4"/>
            <p:cNvSpPr txBox="1"/>
            <p:nvPr/>
          </p:nvSpPr>
          <p:spPr>
            <a:xfrm>
              <a:off x="6886379" y="725024"/>
              <a:ext cx="2743346" cy="5749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любовь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5" name="Google Shape;185;p4"/>
            <p:cNvSpPr/>
            <p:nvPr/>
          </p:nvSpPr>
          <p:spPr>
            <a:xfrm rot="3310531">
              <a:off x="6196408" y="1350376"/>
              <a:ext cx="855576" cy="2660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4"/>
            <p:cNvSpPr txBox="1"/>
            <p:nvPr/>
          </p:nvSpPr>
          <p:spPr>
            <a:xfrm rot="3310531">
              <a:off x="6602807" y="1342289"/>
              <a:ext cx="42778" cy="427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4"/>
            <p:cNvSpPr/>
            <p:nvPr/>
          </p:nvSpPr>
          <p:spPr>
            <a:xfrm>
              <a:off x="6868491" y="1409484"/>
              <a:ext cx="2779122" cy="61073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4"/>
            <p:cNvSpPr txBox="1"/>
            <p:nvPr/>
          </p:nvSpPr>
          <p:spPr>
            <a:xfrm>
              <a:off x="6886379" y="1427372"/>
              <a:ext cx="2743346" cy="5749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уважение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9" name="Google Shape;189;p4"/>
            <p:cNvSpPr/>
            <p:nvPr/>
          </p:nvSpPr>
          <p:spPr>
            <a:xfrm rot="3907178">
              <a:off x="2775833" y="2579484"/>
              <a:ext cx="1161304" cy="2660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4"/>
            <p:cNvSpPr txBox="1"/>
            <p:nvPr/>
          </p:nvSpPr>
          <p:spPr>
            <a:xfrm rot="3907178">
              <a:off x="3327452" y="2563754"/>
              <a:ext cx="58065" cy="580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4"/>
            <p:cNvSpPr/>
            <p:nvPr/>
          </p:nvSpPr>
          <p:spPr>
            <a:xfrm>
              <a:off x="3600779" y="2624627"/>
              <a:ext cx="2779122" cy="98983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4"/>
            <p:cNvSpPr txBox="1"/>
            <p:nvPr/>
          </p:nvSpPr>
          <p:spPr>
            <a:xfrm>
              <a:off x="3629770" y="2653618"/>
              <a:ext cx="2721140" cy="9318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отношения, построенные на разъединяющих чувствах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3" name="Google Shape;193;p4"/>
            <p:cNvSpPr/>
            <p:nvPr/>
          </p:nvSpPr>
          <p:spPr>
            <a:xfrm rot="-3310531">
              <a:off x="6196408" y="2755071"/>
              <a:ext cx="855576" cy="2660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4"/>
            <p:cNvSpPr txBox="1"/>
            <p:nvPr/>
          </p:nvSpPr>
          <p:spPr>
            <a:xfrm rot="-3310531">
              <a:off x="6602807" y="2746984"/>
              <a:ext cx="42778" cy="427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4"/>
            <p:cNvSpPr/>
            <p:nvPr/>
          </p:nvSpPr>
          <p:spPr>
            <a:xfrm>
              <a:off x="6868491" y="2111831"/>
              <a:ext cx="2779122" cy="61073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4"/>
            <p:cNvSpPr txBox="1"/>
            <p:nvPr/>
          </p:nvSpPr>
          <p:spPr>
            <a:xfrm>
              <a:off x="6886379" y="2129719"/>
              <a:ext cx="2743346" cy="5749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страх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7" name="Google Shape;197;p4"/>
            <p:cNvSpPr/>
            <p:nvPr/>
          </p:nvSpPr>
          <p:spPr>
            <a:xfrm>
              <a:off x="6379902" y="3106245"/>
              <a:ext cx="488589" cy="2660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4"/>
            <p:cNvSpPr txBox="1"/>
            <p:nvPr/>
          </p:nvSpPr>
          <p:spPr>
            <a:xfrm>
              <a:off x="6611982" y="3107333"/>
              <a:ext cx="24429" cy="244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4"/>
            <p:cNvSpPr/>
            <p:nvPr/>
          </p:nvSpPr>
          <p:spPr>
            <a:xfrm>
              <a:off x="6868491" y="2814179"/>
              <a:ext cx="2779122" cy="61073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4"/>
            <p:cNvSpPr txBox="1"/>
            <p:nvPr/>
          </p:nvSpPr>
          <p:spPr>
            <a:xfrm>
              <a:off x="6886379" y="2832067"/>
              <a:ext cx="2743346" cy="5749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ненависть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1" name="Google Shape;201;p4"/>
            <p:cNvSpPr/>
            <p:nvPr/>
          </p:nvSpPr>
          <p:spPr>
            <a:xfrm rot="3310531">
              <a:off x="6196408" y="3457419"/>
              <a:ext cx="855576" cy="2660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4"/>
            <p:cNvSpPr txBox="1"/>
            <p:nvPr/>
          </p:nvSpPr>
          <p:spPr>
            <a:xfrm rot="3310531">
              <a:off x="6602807" y="3449332"/>
              <a:ext cx="42778" cy="427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4"/>
            <p:cNvSpPr/>
            <p:nvPr/>
          </p:nvSpPr>
          <p:spPr>
            <a:xfrm>
              <a:off x="6868491" y="3516526"/>
              <a:ext cx="2779122" cy="61073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4"/>
            <p:cNvSpPr txBox="1"/>
            <p:nvPr/>
          </p:nvSpPr>
          <p:spPr>
            <a:xfrm>
              <a:off x="6886379" y="3534414"/>
              <a:ext cx="2743346" cy="5749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презрение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05" name="Google Shape;205;p4"/>
          <p:cNvGrpSpPr/>
          <p:nvPr/>
        </p:nvGrpSpPr>
        <p:grpSpPr>
          <a:xfrm>
            <a:off x="1104900" y="5788355"/>
            <a:ext cx="9980682" cy="885171"/>
            <a:chOff x="1581074" y="794958"/>
            <a:chExt cx="8834000" cy="594982"/>
          </a:xfrm>
        </p:grpSpPr>
        <p:sp>
          <p:nvSpPr>
            <p:cNvPr id="206" name="Google Shape;206;p4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4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*Симпатия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взаиморасположенность, внутреннее доверие.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Антипатия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неприязнь, недоверие, недоброжелательность.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межличностных отношений</a:t>
            </a:r>
            <a:endParaRPr/>
          </a:p>
        </p:txBody>
      </p:sp>
      <p:grpSp>
        <p:nvGrpSpPr>
          <p:cNvPr id="214" name="Google Shape;214;p5"/>
          <p:cNvGrpSpPr/>
          <p:nvPr/>
        </p:nvGrpSpPr>
        <p:grpSpPr>
          <a:xfrm>
            <a:off x="1112431" y="1380226"/>
            <a:ext cx="9965618" cy="3234904"/>
            <a:chOff x="7531" y="34506"/>
            <a:chExt cx="9965618" cy="3234904"/>
          </a:xfrm>
        </p:grpSpPr>
        <p:sp>
          <p:nvSpPr>
            <p:cNvPr id="215" name="Google Shape;215;p5"/>
            <p:cNvSpPr/>
            <p:nvPr/>
          </p:nvSpPr>
          <p:spPr>
            <a:xfrm>
              <a:off x="8379282" y="1739220"/>
              <a:ext cx="91440" cy="33836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6" name="Google Shape;216;p5"/>
            <p:cNvSpPr/>
            <p:nvPr/>
          </p:nvSpPr>
          <p:spPr>
            <a:xfrm>
              <a:off x="4990341" y="840136"/>
              <a:ext cx="3434661" cy="33836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7" name="Google Shape;217;p5"/>
            <p:cNvSpPr/>
            <p:nvPr/>
          </p:nvSpPr>
          <p:spPr>
            <a:xfrm>
              <a:off x="4944620" y="1739220"/>
              <a:ext cx="91440" cy="33836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8" name="Google Shape;218;p5"/>
            <p:cNvSpPr/>
            <p:nvPr/>
          </p:nvSpPr>
          <p:spPr>
            <a:xfrm>
              <a:off x="4944620" y="840136"/>
              <a:ext cx="91440" cy="33836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9" name="Google Shape;219;p5"/>
            <p:cNvSpPr/>
            <p:nvPr/>
          </p:nvSpPr>
          <p:spPr>
            <a:xfrm>
              <a:off x="1509959" y="1739220"/>
              <a:ext cx="91440" cy="33836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0" name="Google Shape;220;p5"/>
            <p:cNvSpPr/>
            <p:nvPr/>
          </p:nvSpPr>
          <p:spPr>
            <a:xfrm>
              <a:off x="1555679" y="840136"/>
              <a:ext cx="3434661" cy="33836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1" name="Google Shape;221;p5"/>
            <p:cNvSpPr/>
            <p:nvPr/>
          </p:nvSpPr>
          <p:spPr>
            <a:xfrm>
              <a:off x="1493009" y="34506"/>
              <a:ext cx="6994662" cy="80563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5"/>
            <p:cNvSpPr txBox="1"/>
            <p:nvPr/>
          </p:nvSpPr>
          <p:spPr>
            <a:xfrm>
              <a:off x="1493009" y="34506"/>
              <a:ext cx="6994662" cy="8056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Три стороны общения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3" name="Google Shape;223;p5"/>
            <p:cNvSpPr/>
            <p:nvPr/>
          </p:nvSpPr>
          <p:spPr>
            <a:xfrm>
              <a:off x="7531" y="1178501"/>
              <a:ext cx="3096296" cy="56071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5"/>
            <p:cNvSpPr txBox="1"/>
            <p:nvPr/>
          </p:nvSpPr>
          <p:spPr>
            <a:xfrm>
              <a:off x="7531" y="1178501"/>
              <a:ext cx="3096296" cy="56071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коммуникативная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5" name="Google Shape;225;p5"/>
            <p:cNvSpPr/>
            <p:nvPr/>
          </p:nvSpPr>
          <p:spPr>
            <a:xfrm>
              <a:off x="7531" y="2077585"/>
              <a:ext cx="3096296" cy="119182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5"/>
            <p:cNvSpPr txBox="1"/>
            <p:nvPr/>
          </p:nvSpPr>
          <p:spPr>
            <a:xfrm>
              <a:off x="7531" y="2077585"/>
              <a:ext cx="3096296" cy="11918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обмен между людьми знаниями, опытом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7" name="Google Shape;227;p5"/>
            <p:cNvSpPr/>
            <p:nvPr/>
          </p:nvSpPr>
          <p:spPr>
            <a:xfrm>
              <a:off x="3442192" y="1178501"/>
              <a:ext cx="3096296" cy="56071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5"/>
            <p:cNvSpPr txBox="1"/>
            <p:nvPr/>
          </p:nvSpPr>
          <p:spPr>
            <a:xfrm>
              <a:off x="3442192" y="1178501"/>
              <a:ext cx="3096296" cy="56071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интерактивная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9" name="Google Shape;229;p5"/>
            <p:cNvSpPr/>
            <p:nvPr/>
          </p:nvSpPr>
          <p:spPr>
            <a:xfrm>
              <a:off x="3442192" y="2077585"/>
              <a:ext cx="3096296" cy="119182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5"/>
            <p:cNvSpPr txBox="1"/>
            <p:nvPr/>
          </p:nvSpPr>
          <p:spPr>
            <a:xfrm>
              <a:off x="3442192" y="2077585"/>
              <a:ext cx="3096296" cy="11918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совместная деятельность людей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1" name="Google Shape;231;p5"/>
            <p:cNvSpPr/>
            <p:nvPr/>
          </p:nvSpPr>
          <p:spPr>
            <a:xfrm>
              <a:off x="6876853" y="1178501"/>
              <a:ext cx="3096296" cy="56071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5"/>
            <p:cNvSpPr txBox="1"/>
            <p:nvPr/>
          </p:nvSpPr>
          <p:spPr>
            <a:xfrm>
              <a:off x="6876853" y="1178501"/>
              <a:ext cx="3096296" cy="56071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перцептивная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3" name="Google Shape;233;p5"/>
            <p:cNvSpPr/>
            <p:nvPr/>
          </p:nvSpPr>
          <p:spPr>
            <a:xfrm>
              <a:off x="6876853" y="2077585"/>
              <a:ext cx="3096296" cy="119182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5"/>
            <p:cNvSpPr txBox="1"/>
            <p:nvPr/>
          </p:nvSpPr>
          <p:spPr>
            <a:xfrm>
              <a:off x="6876853" y="2077585"/>
              <a:ext cx="3096296" cy="11918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обмен людьми чувствами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235" name="Google Shape;23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4900" y="4699065"/>
            <a:ext cx="1439892" cy="195082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236" name="Google Shape;236;p5"/>
          <p:cNvGrpSpPr/>
          <p:nvPr/>
        </p:nvGrpSpPr>
        <p:grpSpPr>
          <a:xfrm>
            <a:off x="2682815" y="5231889"/>
            <a:ext cx="8273371" cy="885171"/>
            <a:chOff x="1581074" y="794958"/>
            <a:chExt cx="8834000" cy="594982"/>
          </a:xfrm>
        </p:grpSpPr>
        <p:sp>
          <p:nvSpPr>
            <p:cNvPr id="237" name="Google Shape;237;p5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5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«Если у вас есть яблоко и у меня есть яблоко и мы ими обменялись, то у нас всё равно осталось по яблоку, а если у меня есть идея и у вас есть идея и мы обменялись идеями, то у каждого будет две идеи»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39" name="Google Shape;239;p5"/>
          <p:cNvSpPr txBox="1"/>
          <p:nvPr/>
        </p:nvSpPr>
        <p:spPr>
          <a:xfrm>
            <a:off x="2544792" y="6360758"/>
            <a:ext cx="3478773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Бернард Шоу, английский писатель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0" name="Google Shape;240;p5"/>
          <p:cNvSpPr/>
          <p:nvPr/>
        </p:nvSpPr>
        <p:spPr>
          <a:xfrm>
            <a:off x="3338423" y="4675563"/>
            <a:ext cx="284671" cy="474408"/>
          </a:xfrm>
          <a:prstGeom prst="downArrow">
            <a:avLst>
              <a:gd fmla="val 50000" name="adj1"/>
              <a:gd fmla="val 92424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межличностных отношений</a:t>
            </a:r>
            <a:endParaRPr/>
          </a:p>
        </p:txBody>
      </p:sp>
      <p:graphicFrame>
        <p:nvGraphicFramePr>
          <p:cNvPr id="247" name="Google Shape;247;p6"/>
          <p:cNvGraphicFramePr/>
          <p:nvPr/>
        </p:nvGraphicFramePr>
        <p:xfrm>
          <a:off x="1104899" y="144428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{AEAB1DAD-D335-4633-A34C-40CD90842912}</a:tableStyleId>
              </a:tblPr>
              <a:tblGrid>
                <a:gridCol w="2613075"/>
                <a:gridCol w="7367600"/>
              </a:tblGrid>
              <a:tr h="4257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Типы межличностных отношений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877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Официальные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Возникают на должностной основе. Устанавливаются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нормами и правилами.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877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Неофициальные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Складываются на базе личного отношения человека к человеку. Для них принятых норм и правил нет.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877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Деловые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Обусловлены должностным положением членов группы и выполне- ния ими своих обязанностей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877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Личные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Обусловлены симпатиями и антипатиями. Независимы от основной деятельности группы.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98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Рациональные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 первый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план выходят знания людей друг о друге.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98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Эмоциональные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Основаны на индивидуальном восприятии друг друга.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98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Реальные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Представляют собой общение между конкретными людьми.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877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Иллюзорные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Представляют собой мысленное общение (с литературными героя- ми, с игрушками, с природой и животными и т.д.).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межличностных отношений</a:t>
            </a:r>
            <a:endParaRPr/>
          </a:p>
        </p:txBody>
      </p:sp>
      <p:graphicFrame>
        <p:nvGraphicFramePr>
          <p:cNvPr id="254" name="Google Shape;254;p7"/>
          <p:cNvGraphicFramePr/>
          <p:nvPr/>
        </p:nvGraphicFramePr>
        <p:xfrm>
          <a:off x="1104900" y="1521923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{AEAB1DAD-D335-4633-A34C-40CD90842912}</a:tableStyleId>
              </a:tblPr>
              <a:tblGrid>
                <a:gridCol w="2613075"/>
                <a:gridCol w="2455875"/>
                <a:gridCol w="2455875"/>
                <a:gridCol w="2455875"/>
              </a:tblGrid>
              <a:tr h="425775">
                <a:tc gridSpan="4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межличностных отношений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</a:tr>
              <a:tr h="687775"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Знакомство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Установление взаимного контакта, взаимного восприятия и оценки людьми друг друга. Имеет три этапа: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</a:tr>
              <a:tr h="68777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узнавание в лицо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узнавание и привет- ствие друг друга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приветствие и нали- чие общих интересов и тем для разговора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877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Приятельство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Отношения, основанные на взаимной симпатии, желание общаться, вместе проводить время.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</a:tr>
              <a:tr h="6877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Товарищество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Отношения, основанные на совместной деятельности, достижении общих целей.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</a:tr>
              <a:tr h="398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Дружба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Отношения, основанные на высокой степени доверия, взаимной симпатии, бескорыстии мотивов.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</a:tr>
              <a:tr h="398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Любовь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Высший уровень развития межличностных отношений, чувство глу- бокой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привязанности и устремлённости к другому человеку или объекту, чувство глубокой симпатии.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межличностных отношений</a:t>
            </a:r>
            <a:endParaRPr/>
          </a:p>
        </p:txBody>
      </p:sp>
      <p:graphicFrame>
        <p:nvGraphicFramePr>
          <p:cNvPr id="261" name="Google Shape;261;p8"/>
          <p:cNvGraphicFramePr/>
          <p:nvPr/>
        </p:nvGraphicFramePr>
        <p:xfrm>
          <a:off x="1104900" y="1521923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{AEAB1DAD-D335-4633-A34C-40CD90842912}</a:tableStyleId>
              </a:tblPr>
              <a:tblGrid>
                <a:gridCol w="2613075"/>
                <a:gridCol w="7367600"/>
              </a:tblGrid>
              <a:tr h="6935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любви (древнегреческая классификация)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95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Эрос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Любовь-страсть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95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Людус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Любовь-игра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95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Сторге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Любовь-дружба, любовь-нежность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49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Прагма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Любовь-расчёт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49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Любовь-одержимость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49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Агапе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Любовь-самоотдача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49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Любовь родителей и детей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межличностных отношений</a:t>
            </a:r>
            <a:endParaRPr/>
          </a:p>
        </p:txBody>
      </p:sp>
      <p:grpSp>
        <p:nvGrpSpPr>
          <p:cNvPr id="268" name="Google Shape;268;p9"/>
          <p:cNvGrpSpPr/>
          <p:nvPr/>
        </p:nvGrpSpPr>
        <p:grpSpPr>
          <a:xfrm>
            <a:off x="981969" y="1433939"/>
            <a:ext cx="10096428" cy="5111555"/>
            <a:chOff x="7184" y="1954"/>
            <a:chExt cx="10096428" cy="5111555"/>
          </a:xfrm>
        </p:grpSpPr>
        <p:sp>
          <p:nvSpPr>
            <p:cNvPr id="269" name="Google Shape;269;p9"/>
            <p:cNvSpPr/>
            <p:nvPr/>
          </p:nvSpPr>
          <p:spPr>
            <a:xfrm>
              <a:off x="7184" y="1954"/>
              <a:ext cx="9978286" cy="4646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9"/>
            <p:cNvSpPr txBox="1"/>
            <p:nvPr/>
          </p:nvSpPr>
          <p:spPr>
            <a:xfrm>
              <a:off x="20794" y="15564"/>
              <a:ext cx="9951066" cy="4374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Глубина, объективность, скорость восприятия и понимания другого человека зависят от: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1" name="Google Shape;271;p9"/>
            <p:cNvSpPr/>
            <p:nvPr/>
          </p:nvSpPr>
          <p:spPr>
            <a:xfrm>
              <a:off x="1005012" y="466640"/>
              <a:ext cx="997828" cy="3485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2" name="Google Shape;272;p9"/>
            <p:cNvSpPr/>
            <p:nvPr/>
          </p:nvSpPr>
          <p:spPr>
            <a:xfrm>
              <a:off x="2002841" y="582812"/>
              <a:ext cx="8100771" cy="4646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9"/>
            <p:cNvSpPr txBox="1"/>
            <p:nvPr/>
          </p:nvSpPr>
          <p:spPr>
            <a:xfrm>
              <a:off x="2016451" y="596422"/>
              <a:ext cx="8073551" cy="4374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4" name="Google Shape;274;p9"/>
            <p:cNvSpPr/>
            <p:nvPr/>
          </p:nvSpPr>
          <p:spPr>
            <a:xfrm>
              <a:off x="1005012" y="466640"/>
              <a:ext cx="997828" cy="9293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5" name="Google Shape;275;p9"/>
            <p:cNvSpPr/>
            <p:nvPr/>
          </p:nvSpPr>
          <p:spPr>
            <a:xfrm>
              <a:off x="2002841" y="1163671"/>
              <a:ext cx="8100771" cy="4646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9"/>
            <p:cNvSpPr txBox="1"/>
            <p:nvPr/>
          </p:nvSpPr>
          <p:spPr>
            <a:xfrm>
              <a:off x="2016451" y="1177281"/>
              <a:ext cx="8073551" cy="4374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возраста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7" name="Google Shape;277;p9"/>
            <p:cNvSpPr/>
            <p:nvPr/>
          </p:nvSpPr>
          <p:spPr>
            <a:xfrm>
              <a:off x="1005012" y="466640"/>
              <a:ext cx="997828" cy="151023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8" name="Google Shape;278;p9"/>
            <p:cNvSpPr/>
            <p:nvPr/>
          </p:nvSpPr>
          <p:spPr>
            <a:xfrm>
              <a:off x="2002841" y="1744529"/>
              <a:ext cx="8100771" cy="4646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9"/>
            <p:cNvSpPr txBox="1"/>
            <p:nvPr/>
          </p:nvSpPr>
          <p:spPr>
            <a:xfrm>
              <a:off x="2016451" y="1758139"/>
              <a:ext cx="8073551" cy="4374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образа мысли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0" name="Google Shape;280;p9"/>
            <p:cNvSpPr/>
            <p:nvPr/>
          </p:nvSpPr>
          <p:spPr>
            <a:xfrm>
              <a:off x="1005012" y="466640"/>
              <a:ext cx="997828" cy="209109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1" name="Google Shape;281;p9"/>
            <p:cNvSpPr/>
            <p:nvPr/>
          </p:nvSpPr>
          <p:spPr>
            <a:xfrm>
              <a:off x="2002841" y="2325388"/>
              <a:ext cx="8100771" cy="4646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9"/>
            <p:cNvSpPr txBox="1"/>
            <p:nvPr/>
          </p:nvSpPr>
          <p:spPr>
            <a:xfrm>
              <a:off x="2016451" y="2338998"/>
              <a:ext cx="8073551" cy="4374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психического состояния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3" name="Google Shape;283;p9"/>
            <p:cNvSpPr/>
            <p:nvPr/>
          </p:nvSpPr>
          <p:spPr>
            <a:xfrm>
              <a:off x="1005012" y="466640"/>
              <a:ext cx="997828" cy="267194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4" name="Google Shape;284;p9"/>
            <p:cNvSpPr/>
            <p:nvPr/>
          </p:nvSpPr>
          <p:spPr>
            <a:xfrm>
              <a:off x="2002841" y="2906247"/>
              <a:ext cx="8100771" cy="4646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9"/>
            <p:cNvSpPr txBox="1"/>
            <p:nvPr/>
          </p:nvSpPr>
          <p:spPr>
            <a:xfrm>
              <a:off x="2016451" y="2919857"/>
              <a:ext cx="8073551" cy="4374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состояния здоровья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6" name="Google Shape;286;p9"/>
            <p:cNvSpPr/>
            <p:nvPr/>
          </p:nvSpPr>
          <p:spPr>
            <a:xfrm>
              <a:off x="1005012" y="466640"/>
              <a:ext cx="997828" cy="32528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7" name="Google Shape;287;p9"/>
            <p:cNvSpPr/>
            <p:nvPr/>
          </p:nvSpPr>
          <p:spPr>
            <a:xfrm>
              <a:off x="2002841" y="3487105"/>
              <a:ext cx="8100771" cy="4646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9"/>
            <p:cNvSpPr txBox="1"/>
            <p:nvPr/>
          </p:nvSpPr>
          <p:spPr>
            <a:xfrm>
              <a:off x="2016451" y="3500715"/>
              <a:ext cx="8073551" cy="4374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исходной установки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9" name="Google Shape;289;p9"/>
            <p:cNvSpPr/>
            <p:nvPr/>
          </p:nvSpPr>
          <p:spPr>
            <a:xfrm>
              <a:off x="1005012" y="466640"/>
              <a:ext cx="997828" cy="38336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0" name="Google Shape;290;p9"/>
            <p:cNvSpPr/>
            <p:nvPr/>
          </p:nvSpPr>
          <p:spPr>
            <a:xfrm>
              <a:off x="2002841" y="4067964"/>
              <a:ext cx="8100771" cy="4646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9"/>
            <p:cNvSpPr txBox="1"/>
            <p:nvPr/>
          </p:nvSpPr>
          <p:spPr>
            <a:xfrm>
              <a:off x="2016451" y="4081574"/>
              <a:ext cx="8073551" cy="4374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опыта общения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2" name="Google Shape;292;p9"/>
            <p:cNvSpPr/>
            <p:nvPr/>
          </p:nvSpPr>
          <p:spPr>
            <a:xfrm>
              <a:off x="1005012" y="466640"/>
              <a:ext cx="997828" cy="44145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3" name="Google Shape;293;p9"/>
            <p:cNvSpPr/>
            <p:nvPr/>
          </p:nvSpPr>
          <p:spPr>
            <a:xfrm>
              <a:off x="2002841" y="4648823"/>
              <a:ext cx="8100771" cy="4646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9"/>
            <p:cNvSpPr txBox="1"/>
            <p:nvPr/>
          </p:nvSpPr>
          <p:spPr>
            <a:xfrm>
              <a:off x="2016451" y="4662433"/>
              <a:ext cx="8073551" cy="4374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национальных, профессиональных и личностных особенностей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24.12.2023</vt:lpwstr>
  </property>
</Properties>
</file>