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12192000"/>
  <p:notesSz cx="6858000" cy="9144000"/>
  <p:embeddedFontLst>
    <p:embeddedFont>
      <p:font typeface="Anta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gY/SIpAwljuyCmcs4CFX4CGoDl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486B7A6-5B75-413F-9F9A-214590A062CF}">
  <a:tblStyle styleId="{D486B7A6-5B75-413F-9F9A-214590A062CF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font" Target="fonts/Ant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240286432820594E-2"/>
          <c:y val="3.5129674264684621E-2"/>
          <c:w val="0.96472614153982894"/>
          <c:h val="0.9297406514706307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50F-45F6-A618-6A97CDEFC271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50F-45F6-A618-6A97CDEFC271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50F-45F6-A618-6A97CDEFC271}"/>
              </c:ext>
            </c:extLst>
          </c:dPt>
          <c:dPt>
            <c:idx val="4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50F-45F6-A618-6A97CDEFC271}"/>
              </c:ext>
            </c:extLst>
          </c:dPt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4.5</c:v>
                </c:pt>
                <c:pt idx="2">
                  <c:v>0.5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8-650F-45F6-A618-6A97CDEFC27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50F-45F6-A618-6A97CDEFC27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50F-45F6-A618-6A97CDEFC2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4506528"/>
        <c:axId val="334509856"/>
      </c:lineChart>
      <c:catAx>
        <c:axId val="334506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4509856"/>
        <c:crosses val="autoZero"/>
        <c:auto val="1"/>
        <c:lblAlgn val="ctr"/>
        <c:lblOffset val="100"/>
        <c:noMultiLvlLbl val="0"/>
      </c:catAx>
      <c:valAx>
        <c:axId val="334509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4506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3" name="Google Shape;623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7.jpg"/><Relationship Id="rId5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9675" y="2432649"/>
            <a:ext cx="5769276" cy="122405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mbria"/>
              <a:buNone/>
            </a:pPr>
            <a:r>
              <a:rPr b="1" lang="ru-RU" sz="4800" cap="none">
                <a:latin typeface="Cambria"/>
                <a:ea typeface="Cambria"/>
                <a:cs typeface="Cambria"/>
                <a:sym typeface="Cambria"/>
              </a:rPr>
              <a:t>Государство и экономика</a:t>
            </a:r>
            <a:endParaRPr b="1" sz="48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69675" y="36567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e0/c6/702ba82a4f73a446d5bd5002bde4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166" r="30215" t="0"/>
          <a:stretch/>
        </p:blipFill>
        <p:spPr>
          <a:xfrm>
            <a:off x="6981063" y="1310656"/>
            <a:ext cx="5205075" cy="4223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305" name="Google Shape;305;p10"/>
          <p:cNvGrpSpPr/>
          <p:nvPr/>
        </p:nvGrpSpPr>
        <p:grpSpPr>
          <a:xfrm>
            <a:off x="1992384" y="1547802"/>
            <a:ext cx="8185348" cy="648072"/>
            <a:chOff x="3349" y="1954098"/>
            <a:chExt cx="3801423" cy="862072"/>
          </a:xfrm>
        </p:grpSpPr>
        <p:sp>
          <p:nvSpPr>
            <p:cNvPr id="306" name="Google Shape;306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обесценивание денег, вызванное превышением количества денег, находящихся в обращении, над их товарным покрытием.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8" name="Google Shape;308;p10"/>
          <p:cNvGrpSpPr/>
          <p:nvPr/>
        </p:nvGrpSpPr>
        <p:grpSpPr>
          <a:xfrm>
            <a:off x="2688909" y="2427354"/>
            <a:ext cx="6792296" cy="1727609"/>
            <a:chOff x="600295" y="291"/>
            <a:chExt cx="6792296" cy="1727609"/>
          </a:xfrm>
        </p:grpSpPr>
        <p:sp>
          <p:nvSpPr>
            <p:cNvPr id="309" name="Google Shape;309;p10"/>
            <p:cNvSpPr/>
            <p:nvPr/>
          </p:nvSpPr>
          <p:spPr>
            <a:xfrm>
              <a:off x="3996444" y="481652"/>
              <a:ext cx="1859429" cy="6454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0"/>
            <p:cNvSpPr/>
            <p:nvPr/>
          </p:nvSpPr>
          <p:spPr>
            <a:xfrm>
              <a:off x="2137014" y="481652"/>
              <a:ext cx="1859429" cy="6454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0"/>
            <p:cNvSpPr/>
            <p:nvPr/>
          </p:nvSpPr>
          <p:spPr>
            <a:xfrm>
              <a:off x="3108727" y="291"/>
              <a:ext cx="1775432" cy="481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0"/>
            <p:cNvSpPr txBox="1"/>
            <p:nvPr/>
          </p:nvSpPr>
          <p:spPr>
            <a:xfrm>
              <a:off x="3108727" y="291"/>
              <a:ext cx="1775432" cy="481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600295" y="1127074"/>
              <a:ext cx="3073437" cy="6008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0"/>
            <p:cNvSpPr txBox="1"/>
            <p:nvPr/>
          </p:nvSpPr>
          <p:spPr>
            <a:xfrm>
              <a:off x="600295" y="1127074"/>
              <a:ext cx="3073437" cy="600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уровня цен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0"/>
            <p:cNvSpPr/>
            <p:nvPr/>
          </p:nvSpPr>
          <p:spPr>
            <a:xfrm>
              <a:off x="4319154" y="1127074"/>
              <a:ext cx="3073437" cy="6008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0"/>
            <p:cNvSpPr txBox="1"/>
            <p:nvPr/>
          </p:nvSpPr>
          <p:spPr>
            <a:xfrm>
              <a:off x="4319154" y="1127074"/>
              <a:ext cx="3073437" cy="600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денег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7" name="Google Shape;317;p10"/>
          <p:cNvGrpSpPr/>
          <p:nvPr/>
        </p:nvGrpSpPr>
        <p:grpSpPr>
          <a:xfrm>
            <a:off x="1992384" y="4428122"/>
            <a:ext cx="8185348" cy="648072"/>
            <a:chOff x="3349" y="1954098"/>
            <a:chExt cx="3801423" cy="862072"/>
          </a:xfrm>
        </p:grpSpPr>
        <p:sp>
          <p:nvSpPr>
            <p:cNvPr id="318" name="Google Shape;318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инфляции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увеличение уровня цен на тот или иной процент за определённый период времени (месяц, квартал, год и т.д.).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0" name="Google Shape;320;p10"/>
          <p:cNvGrpSpPr/>
          <p:nvPr/>
        </p:nvGrpSpPr>
        <p:grpSpPr>
          <a:xfrm>
            <a:off x="3059556" y="5904286"/>
            <a:ext cx="6323756" cy="648072"/>
            <a:chOff x="3349" y="1954098"/>
            <a:chExt cx="3801423" cy="862072"/>
          </a:xfrm>
        </p:grpSpPr>
        <p:sp>
          <p:nvSpPr>
            <p:cNvPr id="321" name="Google Shape;321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Желаемый безопасный уровень инфляции – 3-5% в год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23" name="Google Shape;323;p10"/>
          <p:cNvSpPr/>
          <p:nvPr/>
        </p:nvSpPr>
        <p:spPr>
          <a:xfrm>
            <a:off x="5797026" y="5076194"/>
            <a:ext cx="576064" cy="828092"/>
          </a:xfrm>
          <a:prstGeom prst="downArrow">
            <a:avLst>
              <a:gd fmla="val 50000" name="adj1"/>
              <a:gd fmla="val 6946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329" name="Google Shape;329;p11"/>
          <p:cNvGrpSpPr/>
          <p:nvPr/>
        </p:nvGrpSpPr>
        <p:grpSpPr>
          <a:xfrm>
            <a:off x="2099333" y="2365746"/>
            <a:ext cx="7991814" cy="3328146"/>
            <a:chOff x="536" y="684074"/>
            <a:chExt cx="7991814" cy="3328146"/>
          </a:xfrm>
        </p:grpSpPr>
        <p:sp>
          <p:nvSpPr>
            <p:cNvPr id="330" name="Google Shape;330;p11"/>
            <p:cNvSpPr/>
            <p:nvPr/>
          </p:nvSpPr>
          <p:spPr>
            <a:xfrm>
              <a:off x="3996444" y="1569822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1"/>
            <p:cNvSpPr/>
            <p:nvPr/>
          </p:nvSpPr>
          <p:spPr>
            <a:xfrm>
              <a:off x="3950724" y="1569822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1"/>
            <p:cNvSpPr/>
            <p:nvPr/>
          </p:nvSpPr>
          <p:spPr>
            <a:xfrm>
              <a:off x="1168930" y="1569822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2592291" y="684074"/>
              <a:ext cx="2808305" cy="8857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1"/>
            <p:cNvSpPr txBox="1"/>
            <p:nvPr/>
          </p:nvSpPr>
          <p:spPr>
            <a:xfrm>
              <a:off x="2592291" y="684074"/>
              <a:ext cx="2808305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инфляции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1"/>
            <p:cNvSpPr/>
            <p:nvPr/>
          </p:nvSpPr>
          <p:spPr>
            <a:xfrm>
              <a:off x="536" y="2060547"/>
              <a:ext cx="2336787" cy="19516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1"/>
            <p:cNvSpPr txBox="1"/>
            <p:nvPr/>
          </p:nvSpPr>
          <p:spPr>
            <a:xfrm>
              <a:off x="536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темпам роста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2828050" y="2060547"/>
              <a:ext cx="2336787" cy="19516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 txBox="1"/>
            <p:nvPr/>
          </p:nvSpPr>
          <p:spPr>
            <a:xfrm>
              <a:off x="2828050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форме проявления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5655563" y="2060547"/>
              <a:ext cx="2336787" cy="195167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 txBox="1"/>
            <p:nvPr/>
          </p:nvSpPr>
          <p:spPr>
            <a:xfrm>
              <a:off x="5655563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порождающим факторам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346" name="Google Shape;346;p12"/>
          <p:cNvGrpSpPr/>
          <p:nvPr/>
        </p:nvGrpSpPr>
        <p:grpSpPr>
          <a:xfrm>
            <a:off x="2099333" y="1673406"/>
            <a:ext cx="7991814" cy="4768309"/>
            <a:chOff x="536" y="216021"/>
            <a:chExt cx="7991814" cy="4768309"/>
          </a:xfrm>
        </p:grpSpPr>
        <p:sp>
          <p:nvSpPr>
            <p:cNvPr id="347" name="Google Shape;347;p12"/>
            <p:cNvSpPr/>
            <p:nvPr/>
          </p:nvSpPr>
          <p:spPr>
            <a:xfrm>
              <a:off x="6778237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2"/>
            <p:cNvSpPr/>
            <p:nvPr/>
          </p:nvSpPr>
          <p:spPr>
            <a:xfrm>
              <a:off x="3996444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2"/>
            <p:cNvSpPr/>
            <p:nvPr/>
          </p:nvSpPr>
          <p:spPr>
            <a:xfrm>
              <a:off x="3950724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2"/>
            <p:cNvSpPr/>
            <p:nvPr/>
          </p:nvSpPr>
          <p:spPr>
            <a:xfrm>
              <a:off x="3950724" y="110176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1" name="Google Shape;351;p12"/>
            <p:cNvSpPr/>
            <p:nvPr/>
          </p:nvSpPr>
          <p:spPr>
            <a:xfrm>
              <a:off x="1123210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2"/>
            <p:cNvSpPr/>
            <p:nvPr/>
          </p:nvSpPr>
          <p:spPr>
            <a:xfrm>
              <a:off x="1168930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2"/>
            <p:cNvSpPr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2"/>
            <p:cNvSpPr txBox="1"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темпам роста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2"/>
            <p:cNvSpPr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умеренная (ползучая)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 10% в год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галопирующая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2"/>
            <p:cNvSpPr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2"/>
            <p:cNvSpPr txBox="1"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 200% в год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2"/>
            <p:cNvSpPr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2"/>
            <p:cNvSpPr txBox="1"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гиперинфляция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2"/>
            <p:cNvSpPr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2"/>
            <p:cNvSpPr txBox="1"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свыше 200% в год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372" name="Google Shape;372;p13"/>
          <p:cNvGrpSpPr/>
          <p:nvPr/>
        </p:nvGrpSpPr>
        <p:grpSpPr>
          <a:xfrm>
            <a:off x="2709874" y="1470132"/>
            <a:ext cx="6770733" cy="5192111"/>
            <a:chOff x="611077" y="4120"/>
            <a:chExt cx="6770733" cy="5192111"/>
          </a:xfrm>
        </p:grpSpPr>
        <p:sp>
          <p:nvSpPr>
            <p:cNvPr id="373" name="Google Shape;373;p13"/>
            <p:cNvSpPr/>
            <p:nvPr/>
          </p:nvSpPr>
          <p:spPr>
            <a:xfrm>
              <a:off x="5804250" y="2938176"/>
              <a:ext cx="91440" cy="6433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3"/>
            <p:cNvSpPr/>
            <p:nvPr/>
          </p:nvSpPr>
          <p:spPr>
            <a:xfrm>
              <a:off x="3996444" y="1165393"/>
              <a:ext cx="1853526" cy="643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3"/>
            <p:cNvSpPr/>
            <p:nvPr/>
          </p:nvSpPr>
          <p:spPr>
            <a:xfrm>
              <a:off x="2097197" y="2938176"/>
              <a:ext cx="91440" cy="6433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3"/>
            <p:cNvSpPr/>
            <p:nvPr/>
          </p:nvSpPr>
          <p:spPr>
            <a:xfrm>
              <a:off x="2142917" y="1165393"/>
              <a:ext cx="1853526" cy="6433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3"/>
            <p:cNvSpPr/>
            <p:nvPr/>
          </p:nvSpPr>
          <p:spPr>
            <a:xfrm>
              <a:off x="1960628" y="4120"/>
              <a:ext cx="4071631" cy="11612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3"/>
            <p:cNvSpPr txBox="1"/>
            <p:nvPr/>
          </p:nvSpPr>
          <p:spPr>
            <a:xfrm>
              <a:off x="1960628" y="4120"/>
              <a:ext cx="4071631" cy="1161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форме проявления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611077" y="1808766"/>
              <a:ext cx="3063680" cy="11294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 txBox="1"/>
            <p:nvPr/>
          </p:nvSpPr>
          <p:spPr>
            <a:xfrm>
              <a:off x="611077" y="1808766"/>
              <a:ext cx="3063680" cy="1129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611077" y="3581549"/>
              <a:ext cx="3063680" cy="1614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3"/>
            <p:cNvSpPr txBox="1"/>
            <p:nvPr/>
          </p:nvSpPr>
          <p:spPr>
            <a:xfrm>
              <a:off x="611077" y="3581549"/>
              <a:ext cx="3063680" cy="1614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проявляется через рост цен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4318130" y="1808766"/>
              <a:ext cx="3063680" cy="11294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3"/>
            <p:cNvSpPr txBox="1"/>
            <p:nvPr/>
          </p:nvSpPr>
          <p:spPr>
            <a:xfrm>
              <a:off x="4318130" y="1808766"/>
              <a:ext cx="3063680" cy="1129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скрытая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4318130" y="3581549"/>
              <a:ext cx="3063680" cy="1614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3"/>
            <p:cNvSpPr txBox="1"/>
            <p:nvPr/>
          </p:nvSpPr>
          <p:spPr>
            <a:xfrm>
              <a:off x="4318130" y="3581549"/>
              <a:ext cx="3063680" cy="1614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проявляется через дефицит товаров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392" name="Google Shape;392;p14"/>
          <p:cNvGrpSpPr/>
          <p:nvPr/>
        </p:nvGrpSpPr>
        <p:grpSpPr>
          <a:xfrm>
            <a:off x="2099333" y="1575519"/>
            <a:ext cx="7991814" cy="4912324"/>
            <a:chOff x="536" y="144013"/>
            <a:chExt cx="7991814" cy="4912324"/>
          </a:xfrm>
        </p:grpSpPr>
        <p:sp>
          <p:nvSpPr>
            <p:cNvPr id="393" name="Google Shape;393;p14"/>
            <p:cNvSpPr/>
            <p:nvPr/>
          </p:nvSpPr>
          <p:spPr>
            <a:xfrm>
              <a:off x="6778237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4"/>
            <p:cNvSpPr/>
            <p:nvPr/>
          </p:nvSpPr>
          <p:spPr>
            <a:xfrm>
              <a:off x="3996444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4"/>
            <p:cNvSpPr/>
            <p:nvPr/>
          </p:nvSpPr>
          <p:spPr>
            <a:xfrm>
              <a:off x="3950724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4"/>
            <p:cNvSpPr/>
            <p:nvPr/>
          </p:nvSpPr>
          <p:spPr>
            <a:xfrm>
              <a:off x="3950724" y="102976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7" name="Google Shape;397;p14"/>
            <p:cNvSpPr/>
            <p:nvPr/>
          </p:nvSpPr>
          <p:spPr>
            <a:xfrm>
              <a:off x="1123210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8" name="Google Shape;398;p14"/>
            <p:cNvSpPr/>
            <p:nvPr/>
          </p:nvSpPr>
          <p:spPr>
            <a:xfrm>
              <a:off x="1168930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4"/>
            <p:cNvSpPr/>
            <p:nvPr/>
          </p:nvSpPr>
          <p:spPr>
            <a:xfrm>
              <a:off x="1512169" y="144013"/>
              <a:ext cx="4968548" cy="8857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4"/>
            <p:cNvSpPr txBox="1"/>
            <p:nvPr/>
          </p:nvSpPr>
          <p:spPr>
            <a:xfrm>
              <a:off x="1512169" y="144013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порождающим факторам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4"/>
            <p:cNvSpPr/>
            <p:nvPr/>
          </p:nvSpPr>
          <p:spPr>
            <a:xfrm>
              <a:off x="536" y="1520486"/>
              <a:ext cx="2336787" cy="8627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4"/>
            <p:cNvSpPr txBox="1"/>
            <p:nvPr/>
          </p:nvSpPr>
          <p:spPr>
            <a:xfrm>
              <a:off x="536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спроса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4"/>
            <p:cNvSpPr/>
            <p:nvPr/>
          </p:nvSpPr>
          <p:spPr>
            <a:xfrm>
              <a:off x="536" y="2873965"/>
              <a:ext cx="2336787" cy="21823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4"/>
            <p:cNvSpPr txBox="1"/>
            <p:nvPr/>
          </p:nvSpPr>
          <p:spPr>
            <a:xfrm>
              <a:off x="536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 результате опережения доходов населения и предприятий над реальным объёмом производимых товаров и услуг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4"/>
            <p:cNvSpPr/>
            <p:nvPr/>
          </p:nvSpPr>
          <p:spPr>
            <a:xfrm>
              <a:off x="2828050" y="1520486"/>
              <a:ext cx="2336787" cy="8627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4"/>
            <p:cNvSpPr txBox="1"/>
            <p:nvPr/>
          </p:nvSpPr>
          <p:spPr>
            <a:xfrm>
              <a:off x="2828050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издержек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4"/>
            <p:cNvSpPr/>
            <p:nvPr/>
          </p:nvSpPr>
          <p:spPr>
            <a:xfrm>
              <a:off x="2828050" y="2873965"/>
              <a:ext cx="2336787" cy="21823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4"/>
            <p:cNvSpPr txBox="1"/>
            <p:nvPr/>
          </p:nvSpPr>
          <p:spPr>
            <a:xfrm>
              <a:off x="2828050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 результате увеличения издержек на используемое в производстве сырьё и другие производственные затраты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4"/>
            <p:cNvSpPr/>
            <p:nvPr/>
          </p:nvSpPr>
          <p:spPr>
            <a:xfrm>
              <a:off x="5655563" y="1520486"/>
              <a:ext cx="2336787" cy="8627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4"/>
            <p:cNvSpPr txBox="1"/>
            <p:nvPr/>
          </p:nvSpPr>
          <p:spPr>
            <a:xfrm>
              <a:off x="5655563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ожидания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4"/>
            <p:cNvSpPr/>
            <p:nvPr/>
          </p:nvSpPr>
          <p:spPr>
            <a:xfrm>
              <a:off x="5655563" y="2873965"/>
              <a:ext cx="2336787" cy="21823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4"/>
            <p:cNvSpPr txBox="1"/>
            <p:nvPr/>
          </p:nvSpPr>
          <p:spPr>
            <a:xfrm>
              <a:off x="5655563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вследствие ожидания инфляции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418" name="Google Shape;418;p15"/>
          <p:cNvGrpSpPr/>
          <p:nvPr/>
        </p:nvGrpSpPr>
        <p:grpSpPr>
          <a:xfrm>
            <a:off x="2103108" y="2241494"/>
            <a:ext cx="7984264" cy="3197086"/>
            <a:chOff x="4311" y="749604"/>
            <a:chExt cx="7984264" cy="3197086"/>
          </a:xfrm>
        </p:grpSpPr>
        <p:sp>
          <p:nvSpPr>
            <p:cNvPr id="419" name="Google Shape;419;p15"/>
            <p:cNvSpPr/>
            <p:nvPr/>
          </p:nvSpPr>
          <p:spPr>
            <a:xfrm>
              <a:off x="3996444" y="1391263"/>
              <a:ext cx="3145717" cy="355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5"/>
            <p:cNvSpPr/>
            <p:nvPr/>
          </p:nvSpPr>
          <p:spPr>
            <a:xfrm>
              <a:off x="3996444" y="1391263"/>
              <a:ext cx="1024161" cy="355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5"/>
            <p:cNvSpPr/>
            <p:nvPr/>
          </p:nvSpPr>
          <p:spPr>
            <a:xfrm>
              <a:off x="2899050" y="1391263"/>
              <a:ext cx="1097393" cy="3554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5"/>
            <p:cNvSpPr/>
            <p:nvPr/>
          </p:nvSpPr>
          <p:spPr>
            <a:xfrm>
              <a:off x="850726" y="1391263"/>
              <a:ext cx="3145717" cy="3554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5"/>
            <p:cNvSpPr/>
            <p:nvPr/>
          </p:nvSpPr>
          <p:spPr>
            <a:xfrm>
              <a:off x="1911267" y="749604"/>
              <a:ext cx="4170353" cy="641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5"/>
            <p:cNvSpPr txBox="1"/>
            <p:nvPr/>
          </p:nvSpPr>
          <p:spPr>
            <a:xfrm>
              <a:off x="1911267" y="749604"/>
              <a:ext cx="4170353" cy="641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Последствия инфляции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4311" y="1746757"/>
              <a:ext cx="1692829" cy="21999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5"/>
            <p:cNvSpPr txBox="1"/>
            <p:nvPr/>
          </p:nvSpPr>
          <p:spPr>
            <a:xfrm>
              <a:off x="4311" y="1746757"/>
              <a:ext cx="1692829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текущего потребления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2052635" y="1746757"/>
              <a:ext cx="1692829" cy="21999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5"/>
            <p:cNvSpPr txBox="1"/>
            <p:nvPr/>
          </p:nvSpPr>
          <p:spPr>
            <a:xfrm>
              <a:off x="2052635" y="1746757"/>
              <a:ext cx="1692829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доходов населения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4100959" y="1746757"/>
              <a:ext cx="1839293" cy="21999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5"/>
            <p:cNvSpPr txBox="1"/>
            <p:nvPr/>
          </p:nvSpPr>
          <p:spPr>
            <a:xfrm>
              <a:off x="4100959" y="1746757"/>
              <a:ext cx="1839293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потери производителей, сложности планирования производства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6295746" y="1746757"/>
              <a:ext cx="1692829" cy="21994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5"/>
            <p:cNvSpPr txBox="1"/>
            <p:nvPr/>
          </p:nvSpPr>
          <p:spPr>
            <a:xfrm>
              <a:off x="6295746" y="1746757"/>
              <a:ext cx="1692829" cy="219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разрушение денежного обращения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438" name="Google Shape;438;p16"/>
          <p:cNvGrpSpPr/>
          <p:nvPr/>
        </p:nvGrpSpPr>
        <p:grpSpPr>
          <a:xfrm>
            <a:off x="4732166" y="1398936"/>
            <a:ext cx="2723356" cy="378885"/>
            <a:chOff x="3349" y="1954098"/>
            <a:chExt cx="3801423" cy="862072"/>
          </a:xfrm>
        </p:grpSpPr>
        <p:sp>
          <p:nvSpPr>
            <p:cNvPr id="439" name="Google Shape;439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денег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441" name="Google Shape;44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31852" y="1903186"/>
            <a:ext cx="3253730" cy="15364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42" name="Google Shape;442;p16"/>
          <p:cNvGrpSpPr/>
          <p:nvPr/>
        </p:nvGrpSpPr>
        <p:grpSpPr>
          <a:xfrm>
            <a:off x="1104900" y="1976892"/>
            <a:ext cx="6563983" cy="666166"/>
            <a:chOff x="3349" y="1954098"/>
            <a:chExt cx="3801423" cy="862072"/>
          </a:xfrm>
        </p:grpSpPr>
        <p:sp>
          <p:nvSpPr>
            <p:cNvPr id="443" name="Google Shape;443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Самая большая по номиналу банкнота (1 миллиард триллио- нов) была выпущена в Венгрии в 1946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5" name="Google Shape;445;p16"/>
          <p:cNvGrpSpPr/>
          <p:nvPr/>
        </p:nvGrpSpPr>
        <p:grpSpPr>
          <a:xfrm>
            <a:off x="1104899" y="3540294"/>
            <a:ext cx="6563983" cy="791670"/>
            <a:chOff x="3349" y="1954098"/>
            <a:chExt cx="3801423" cy="862072"/>
          </a:xfrm>
        </p:grpSpPr>
        <p:sp>
          <p:nvSpPr>
            <p:cNvPr id="446" name="Google Shape;446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Самой крупной банкнотой Беларуси была банкнота в 5 мил- лионов рублей, которая находилась в обращении с 1999 по 2001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5000000 ÑÑÐ±Ð»ÐµÐ¹ 1999 Ð³Ð¾Ð´Ð° | ÐÐÐÐÐ Ð£Ð¡Ð¡ÐÐÐ¯ ÐÐÐÐÐ¡Ð¢ÐÐÐ" id="448" name="Google Shape;44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31852" y="3572293"/>
            <a:ext cx="3253730" cy="15315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ÑÐµ Ð±Ð°Ð½ÐºÐ½Ð¾ÑÑ ÐÐµÐ»Ð°ÑÑÑÐ¸, Ð±ÐµÐ»Ð¾ÑÑÑÑÐºÐ¸Ðµ Ð´ÐµÐ½ÑÐ³Ð¸, Ð±Ð¾Ð½Ñ Ð±ÐµÐ»Ð°ÑÑÑÐ¸, ÐºÑÐ¿Ð¸ÑÑ Ð±Ð¾Ð½Ñ,  Ð±Ð°Ð½ÐºÐ½Ð¾ÑÑ, Ð¿ÑÐ¾Ð´Ð°Ð¶Ð° Ð±Ð°Ð½ÐºÐ½Ð¾Ñ" id="449" name="Google Shape;44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31852" y="5229200"/>
            <a:ext cx="3253730" cy="147434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50" name="Google Shape;450;p16"/>
          <p:cNvGrpSpPr/>
          <p:nvPr/>
        </p:nvGrpSpPr>
        <p:grpSpPr>
          <a:xfrm>
            <a:off x="1104898" y="5229200"/>
            <a:ext cx="6563983" cy="585004"/>
            <a:chOff x="3349" y="1954098"/>
            <a:chExt cx="3801423" cy="862072"/>
          </a:xfrm>
        </p:grpSpPr>
        <p:sp>
          <p:nvSpPr>
            <p:cNvPr id="451" name="Google Shape;451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После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деноминации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2016 г. самой крупной банкнотой Бела- руси является банкнота в 500 рублей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53" name="Google Shape;453;p16"/>
          <p:cNvGrpSpPr/>
          <p:nvPr/>
        </p:nvGrpSpPr>
        <p:grpSpPr>
          <a:xfrm>
            <a:off x="1104897" y="6061879"/>
            <a:ext cx="6563983" cy="637217"/>
            <a:chOff x="3349" y="1954098"/>
            <a:chExt cx="3801423" cy="862072"/>
          </a:xfrm>
        </p:grpSpPr>
        <p:sp>
          <p:nvSpPr>
            <p:cNvPr id="454" name="Google Shape;454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Деноминация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изменение нарицательной стоимости денеж- ных знаков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/>
          </a:p>
        </p:txBody>
      </p:sp>
      <p:grpSp>
        <p:nvGrpSpPr>
          <p:cNvPr id="461" name="Google Shape;461;p17"/>
          <p:cNvGrpSpPr/>
          <p:nvPr/>
        </p:nvGrpSpPr>
        <p:grpSpPr>
          <a:xfrm>
            <a:off x="2101045" y="2119054"/>
            <a:ext cx="7988391" cy="3114164"/>
            <a:chOff x="2248" y="791065"/>
            <a:chExt cx="7988391" cy="3114164"/>
          </a:xfrm>
        </p:grpSpPr>
        <p:sp>
          <p:nvSpPr>
            <p:cNvPr id="462" name="Google Shape;462;p17"/>
            <p:cNvSpPr/>
            <p:nvPr/>
          </p:nvSpPr>
          <p:spPr>
            <a:xfrm>
              <a:off x="3996444" y="1416081"/>
              <a:ext cx="3169733" cy="3462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3" name="Google Shape;463;p17"/>
            <p:cNvSpPr/>
            <p:nvPr/>
          </p:nvSpPr>
          <p:spPr>
            <a:xfrm>
              <a:off x="3996444" y="1416081"/>
              <a:ext cx="997598" cy="3462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17"/>
            <p:cNvSpPr/>
            <p:nvPr/>
          </p:nvSpPr>
          <p:spPr>
            <a:xfrm>
              <a:off x="2821907" y="1416081"/>
              <a:ext cx="1174536" cy="3462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17"/>
            <p:cNvSpPr/>
            <p:nvPr/>
          </p:nvSpPr>
          <p:spPr>
            <a:xfrm>
              <a:off x="826710" y="1416081"/>
              <a:ext cx="3169733" cy="3462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17"/>
            <p:cNvSpPr/>
            <p:nvPr/>
          </p:nvSpPr>
          <p:spPr>
            <a:xfrm>
              <a:off x="1965349" y="791065"/>
              <a:ext cx="4062188" cy="62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7"/>
            <p:cNvSpPr txBox="1"/>
            <p:nvPr/>
          </p:nvSpPr>
          <p:spPr>
            <a:xfrm>
              <a:off x="1965349" y="791065"/>
              <a:ext cx="4062188" cy="62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борьбы с инфляцией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17"/>
            <p:cNvSpPr/>
            <p:nvPr/>
          </p:nvSpPr>
          <p:spPr>
            <a:xfrm>
              <a:off x="2248" y="1762355"/>
              <a:ext cx="1648923" cy="2142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7"/>
            <p:cNvSpPr txBox="1"/>
            <p:nvPr/>
          </p:nvSpPr>
          <p:spPr>
            <a:xfrm>
              <a:off x="2248" y="1762355"/>
              <a:ext cx="1648923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количества денег в обращении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17"/>
            <p:cNvSpPr/>
            <p:nvPr/>
          </p:nvSpPr>
          <p:spPr>
            <a:xfrm>
              <a:off x="1997445" y="1762355"/>
              <a:ext cx="1648923" cy="2142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7"/>
            <p:cNvSpPr txBox="1"/>
            <p:nvPr/>
          </p:nvSpPr>
          <p:spPr>
            <a:xfrm>
              <a:off x="1997445" y="1762355"/>
              <a:ext cx="1648923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количества товаров и услуг в продаже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17"/>
            <p:cNvSpPr/>
            <p:nvPr/>
          </p:nvSpPr>
          <p:spPr>
            <a:xfrm>
              <a:off x="3992643" y="1762355"/>
              <a:ext cx="2002798" cy="2142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7"/>
            <p:cNvSpPr txBox="1"/>
            <p:nvPr/>
          </p:nvSpPr>
          <p:spPr>
            <a:xfrm>
              <a:off x="3992643" y="1762355"/>
              <a:ext cx="2002798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расходов (в т.ч. государственных)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17"/>
            <p:cNvSpPr/>
            <p:nvPr/>
          </p:nvSpPr>
          <p:spPr>
            <a:xfrm>
              <a:off x="6341716" y="1762355"/>
              <a:ext cx="1648923" cy="21423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7"/>
            <p:cNvSpPr txBox="1"/>
            <p:nvPr/>
          </p:nvSpPr>
          <p:spPr>
            <a:xfrm>
              <a:off x="6341716" y="1762355"/>
              <a:ext cx="1648923" cy="21423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цен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Безработица, её виды и последствия</a:t>
            </a:r>
            <a:endParaRPr/>
          </a:p>
        </p:txBody>
      </p:sp>
      <p:grpSp>
        <p:nvGrpSpPr>
          <p:cNvPr id="481" name="Google Shape;481;p18"/>
          <p:cNvGrpSpPr/>
          <p:nvPr/>
        </p:nvGrpSpPr>
        <p:grpSpPr>
          <a:xfrm>
            <a:off x="1104900" y="1478791"/>
            <a:ext cx="9980682" cy="637217"/>
            <a:chOff x="3349" y="1954098"/>
            <a:chExt cx="3801423" cy="862072"/>
          </a:xfrm>
        </p:grpSpPr>
        <p:sp>
          <p:nvSpPr>
            <p:cNvPr id="482" name="Google Shape;482;p18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8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Безработица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социально-экономическое явление, при котором часть экономически активного населения не может найти работу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484" name="Google Shape;484;p18"/>
          <p:cNvGraphicFramePr/>
          <p:nvPr/>
        </p:nvGraphicFramePr>
        <p:xfrm>
          <a:off x="1104900" y="229340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{D486B7A6-5B75-413F-9F9A-214590A062CF}</a:tableStyleId>
              </a:tblPr>
              <a:tblGrid>
                <a:gridCol w="2247900"/>
                <a:gridCol w="7732775"/>
              </a:tblGrid>
              <a:tr h="489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безработицы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9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Фрикционная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Поиск человеком новой работы (несколько недель, месяцев). Всегда су- ществует в экономике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9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Сезонная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Сезонный характер работы. Всегда существует в экономике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9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отраслевой структуры экономики, невостребованность ка- ких-либо специальностей. Требует мер по переподготовке большого ко- личества людей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9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Циклическая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Связана с экономическим циклом. Увеличивается в периоды спада и де- прессии. Требует значительных государственных мер помощи безра- ботным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Безработица, её виды и последствия</a:t>
            </a:r>
            <a:endParaRPr/>
          </a:p>
        </p:txBody>
      </p:sp>
      <p:grpSp>
        <p:nvGrpSpPr>
          <p:cNvPr id="490" name="Google Shape;490;p19"/>
          <p:cNvGrpSpPr/>
          <p:nvPr/>
        </p:nvGrpSpPr>
        <p:grpSpPr>
          <a:xfrm>
            <a:off x="1172624" y="1397442"/>
            <a:ext cx="6152189" cy="3079667"/>
            <a:chOff x="3349" y="1954098"/>
            <a:chExt cx="3801423" cy="862072"/>
          </a:xfrm>
        </p:grpSpPr>
        <p:sp>
          <p:nvSpPr>
            <p:cNvPr id="491" name="Google Shape;491;p1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41.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Гражданам Республики Беларусь гарантирует- ся право на труд как наиболее достойный способ самоут- верждения человека, т.е. право на выбор профессии, рода занятий и работы в соответствии с призванием, способ- ностями, образованием, профессиональной подготовкой и с учётом общественных потребностей, а также на здоро- вые и безопасные условия труда. Государство создаёт ус- ловия для полной занятости населения. В случае незаня- тости лица по не зависящим от него причинам ему гаран- тируется обучение новым специальностям и повышение квалификации с учётом общественных потребностей, а также пособие по безработице в соответствии с законом.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93" name="Google Shape;493;p19"/>
          <p:cNvSpPr txBox="1"/>
          <p:nvPr/>
        </p:nvSpPr>
        <p:spPr>
          <a:xfrm>
            <a:off x="3580398" y="6385989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94" name="Google Shape;49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3272" y="1393668"/>
            <a:ext cx="3662310" cy="533087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регулирования экономики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Инфляция, её виды и последствия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Безработица, её виды и последствия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Социальная политика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Безработица, её виды и последствия</a:t>
            </a:r>
            <a:endParaRPr/>
          </a:p>
        </p:txBody>
      </p:sp>
      <p:grpSp>
        <p:nvGrpSpPr>
          <p:cNvPr id="500" name="Google Shape;500;p20"/>
          <p:cNvGrpSpPr/>
          <p:nvPr/>
        </p:nvGrpSpPr>
        <p:grpSpPr>
          <a:xfrm>
            <a:off x="2184013" y="1423415"/>
            <a:ext cx="7822455" cy="5271286"/>
            <a:chOff x="85216" y="536"/>
            <a:chExt cx="7822455" cy="5271286"/>
          </a:xfrm>
        </p:grpSpPr>
        <p:sp>
          <p:nvSpPr>
            <p:cNvPr id="501" name="Google Shape;501;p20"/>
            <p:cNvSpPr/>
            <p:nvPr/>
          </p:nvSpPr>
          <p:spPr>
            <a:xfrm>
              <a:off x="6958796" y="2126769"/>
              <a:ext cx="569159" cy="12956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2" name="Google Shape;502;p20"/>
            <p:cNvSpPr/>
            <p:nvPr/>
          </p:nvSpPr>
          <p:spPr>
            <a:xfrm>
              <a:off x="6958796" y="2126769"/>
              <a:ext cx="569159" cy="5094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3" name="Google Shape;503;p20"/>
            <p:cNvSpPr/>
            <p:nvPr/>
          </p:nvSpPr>
          <p:spPr>
            <a:xfrm>
              <a:off x="5964477" y="1340506"/>
              <a:ext cx="91440" cy="2325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4" name="Google Shape;504;p20"/>
            <p:cNvSpPr/>
            <p:nvPr/>
          </p:nvSpPr>
          <p:spPr>
            <a:xfrm>
              <a:off x="3996444" y="554243"/>
              <a:ext cx="2013753" cy="2325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5" name="Google Shape;505;p20"/>
            <p:cNvSpPr/>
            <p:nvPr/>
          </p:nvSpPr>
          <p:spPr>
            <a:xfrm>
              <a:off x="464932" y="2126769"/>
              <a:ext cx="569159" cy="2868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6" name="Google Shape;506;p20"/>
            <p:cNvSpPr/>
            <p:nvPr/>
          </p:nvSpPr>
          <p:spPr>
            <a:xfrm>
              <a:off x="464932" y="2126769"/>
              <a:ext cx="569159" cy="20819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7" name="Google Shape;507;p20"/>
            <p:cNvSpPr/>
            <p:nvPr/>
          </p:nvSpPr>
          <p:spPr>
            <a:xfrm>
              <a:off x="464932" y="2126769"/>
              <a:ext cx="569159" cy="12956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8" name="Google Shape;508;p20"/>
            <p:cNvSpPr/>
            <p:nvPr/>
          </p:nvSpPr>
          <p:spPr>
            <a:xfrm>
              <a:off x="464932" y="2126769"/>
              <a:ext cx="569159" cy="5094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9" name="Google Shape;509;p20"/>
            <p:cNvSpPr/>
            <p:nvPr/>
          </p:nvSpPr>
          <p:spPr>
            <a:xfrm>
              <a:off x="1936970" y="1340506"/>
              <a:ext cx="91440" cy="2325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0" name="Google Shape;510;p20"/>
            <p:cNvSpPr/>
            <p:nvPr/>
          </p:nvSpPr>
          <p:spPr>
            <a:xfrm>
              <a:off x="1982690" y="554243"/>
              <a:ext cx="2013753" cy="2325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1" name="Google Shape;511;p20"/>
            <p:cNvSpPr/>
            <p:nvPr/>
          </p:nvSpPr>
          <p:spPr>
            <a:xfrm>
              <a:off x="1872204" y="536"/>
              <a:ext cx="4248479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0"/>
            <p:cNvSpPr txBox="1"/>
            <p:nvPr/>
          </p:nvSpPr>
          <p:spPr>
            <a:xfrm>
              <a:off x="1872204" y="536"/>
              <a:ext cx="424847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Политика по стимулированию занятости населения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3" name="Google Shape;513;p20"/>
            <p:cNvSpPr/>
            <p:nvPr/>
          </p:nvSpPr>
          <p:spPr>
            <a:xfrm>
              <a:off x="85216" y="786800"/>
              <a:ext cx="3794949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0"/>
            <p:cNvSpPr txBox="1"/>
            <p:nvPr/>
          </p:nvSpPr>
          <p:spPr>
            <a:xfrm>
              <a:off x="85216" y="786800"/>
              <a:ext cx="379494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Активная политика занятости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5" name="Google Shape;515;p20"/>
            <p:cNvSpPr/>
            <p:nvPr/>
          </p:nvSpPr>
          <p:spPr>
            <a:xfrm>
              <a:off x="85492" y="1573063"/>
              <a:ext cx="3794395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0"/>
            <p:cNvSpPr txBox="1"/>
            <p:nvPr/>
          </p:nvSpPr>
          <p:spPr>
            <a:xfrm>
              <a:off x="85492" y="1573063"/>
              <a:ext cx="3794395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упреждающий характер, снижение безработицы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7" name="Google Shape;517;p20"/>
            <p:cNvSpPr/>
            <p:nvPr/>
          </p:nvSpPr>
          <p:spPr>
            <a:xfrm>
              <a:off x="1034091" y="2359326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0"/>
            <p:cNvSpPr txBox="1"/>
            <p:nvPr/>
          </p:nvSpPr>
          <p:spPr>
            <a:xfrm>
              <a:off x="1034091" y="235932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переподготовка кадров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9" name="Google Shape;519;p20"/>
            <p:cNvSpPr/>
            <p:nvPr/>
          </p:nvSpPr>
          <p:spPr>
            <a:xfrm>
              <a:off x="1034091" y="3145590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0"/>
            <p:cNvSpPr txBox="1"/>
            <p:nvPr/>
          </p:nvSpPr>
          <p:spPr>
            <a:xfrm>
              <a:off x="1034091" y="3145590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1" name="Google Shape;521;p20"/>
            <p:cNvSpPr/>
            <p:nvPr/>
          </p:nvSpPr>
          <p:spPr>
            <a:xfrm>
              <a:off x="1034091" y="3931853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0"/>
            <p:cNvSpPr txBox="1"/>
            <p:nvPr/>
          </p:nvSpPr>
          <p:spPr>
            <a:xfrm>
              <a:off x="1034091" y="3931853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малого бизнеса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3" name="Google Shape;523;p20"/>
            <p:cNvSpPr/>
            <p:nvPr/>
          </p:nvSpPr>
          <p:spPr>
            <a:xfrm>
              <a:off x="1034091" y="4718116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0"/>
            <p:cNvSpPr txBox="1"/>
            <p:nvPr/>
          </p:nvSpPr>
          <p:spPr>
            <a:xfrm>
              <a:off x="1034091" y="471811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налоговые льготы пред- принимателям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5" name="Google Shape;525;p20"/>
            <p:cNvSpPr/>
            <p:nvPr/>
          </p:nvSpPr>
          <p:spPr>
            <a:xfrm>
              <a:off x="4112722" y="786800"/>
              <a:ext cx="3794949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0"/>
            <p:cNvSpPr txBox="1"/>
            <p:nvPr/>
          </p:nvSpPr>
          <p:spPr>
            <a:xfrm>
              <a:off x="4112722" y="786800"/>
              <a:ext cx="379494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Пассивная политика занятости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7" name="Google Shape;527;p20"/>
            <p:cNvSpPr/>
            <p:nvPr/>
          </p:nvSpPr>
          <p:spPr>
            <a:xfrm>
              <a:off x="4112999" y="1573063"/>
              <a:ext cx="3794395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0"/>
            <p:cNvSpPr txBox="1"/>
            <p:nvPr/>
          </p:nvSpPr>
          <p:spPr>
            <a:xfrm>
              <a:off x="4112999" y="1573063"/>
              <a:ext cx="3794395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сглаживание негативных последствий безработицы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9" name="Google Shape;529;p20"/>
            <p:cNvSpPr/>
            <p:nvPr/>
          </p:nvSpPr>
          <p:spPr>
            <a:xfrm>
              <a:off x="4123187" y="2359326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0"/>
            <p:cNvSpPr txBox="1"/>
            <p:nvPr/>
          </p:nvSpPr>
          <p:spPr>
            <a:xfrm>
              <a:off x="4123187" y="235932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пособия по безработице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20"/>
            <p:cNvSpPr/>
            <p:nvPr/>
          </p:nvSpPr>
          <p:spPr>
            <a:xfrm>
              <a:off x="4123187" y="3145590"/>
              <a:ext cx="2835608" cy="553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0"/>
            <p:cNvSpPr txBox="1"/>
            <p:nvPr/>
          </p:nvSpPr>
          <p:spPr>
            <a:xfrm>
              <a:off x="4123187" y="3145590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центров занятости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политика</a:t>
            </a:r>
            <a:endParaRPr/>
          </a:p>
        </p:txBody>
      </p:sp>
      <p:grpSp>
        <p:nvGrpSpPr>
          <p:cNvPr id="538" name="Google Shape;538;p21"/>
          <p:cNvGrpSpPr/>
          <p:nvPr/>
        </p:nvGrpSpPr>
        <p:grpSpPr>
          <a:xfrm>
            <a:off x="1104899" y="1461538"/>
            <a:ext cx="6201675" cy="884847"/>
            <a:chOff x="3349" y="1954098"/>
            <a:chExt cx="3801423" cy="862072"/>
          </a:xfrm>
        </p:grpSpPr>
        <p:sp>
          <p:nvSpPr>
            <p:cNvPr id="539" name="Google Shape;539;p21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1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21.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имеет право на достойный уровень жизни, включая достаточное питание, одежду, жильё и постоянное улучшение необходимых для этого условий.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41" name="Google Shape;541;p21"/>
          <p:cNvSpPr txBox="1"/>
          <p:nvPr/>
        </p:nvSpPr>
        <p:spPr>
          <a:xfrm>
            <a:off x="3678856" y="6385989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42" name="Google Shape;54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3272" y="1393668"/>
            <a:ext cx="3662310" cy="533087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политика</a:t>
            </a:r>
            <a:endParaRPr/>
          </a:p>
        </p:txBody>
      </p:sp>
      <p:grpSp>
        <p:nvGrpSpPr>
          <p:cNvPr id="548" name="Google Shape;548;p22"/>
          <p:cNvGrpSpPr/>
          <p:nvPr/>
        </p:nvGrpSpPr>
        <p:grpSpPr>
          <a:xfrm>
            <a:off x="1104900" y="1718253"/>
            <a:ext cx="9980682" cy="648072"/>
            <a:chOff x="3349" y="1954098"/>
            <a:chExt cx="3801423" cy="862072"/>
          </a:xfrm>
        </p:grpSpPr>
        <p:sp>
          <p:nvSpPr>
            <p:cNvPr id="549" name="Google Shape;549;p2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2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жизни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степень обеспеченности людей материальными благами, удовлетворе- ния их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51" name="Google Shape;551;p22"/>
          <p:cNvGrpSpPr/>
          <p:nvPr/>
        </p:nvGrpSpPr>
        <p:grpSpPr>
          <a:xfrm>
            <a:off x="2101196" y="3020520"/>
            <a:ext cx="7988088" cy="3026602"/>
            <a:chOff x="2399" y="574930"/>
            <a:chExt cx="7988088" cy="3026602"/>
          </a:xfrm>
        </p:grpSpPr>
        <p:sp>
          <p:nvSpPr>
            <p:cNvPr id="552" name="Google Shape;552;p22"/>
            <p:cNvSpPr/>
            <p:nvPr/>
          </p:nvSpPr>
          <p:spPr>
            <a:xfrm>
              <a:off x="2399" y="574930"/>
              <a:ext cx="3542347" cy="5044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2"/>
            <p:cNvSpPr txBox="1"/>
            <p:nvPr/>
          </p:nvSpPr>
          <p:spPr>
            <a:xfrm>
              <a:off x="17173" y="589704"/>
              <a:ext cx="3512799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уровня жизни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4" name="Google Shape;554;p22"/>
            <p:cNvSpPr/>
            <p:nvPr/>
          </p:nvSpPr>
          <p:spPr>
            <a:xfrm>
              <a:off x="356634" y="1079364"/>
              <a:ext cx="354234" cy="3783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5" name="Google Shape;555;p22"/>
            <p:cNvSpPr/>
            <p:nvPr/>
          </p:nvSpPr>
          <p:spPr>
            <a:xfrm>
              <a:off x="710868" y="1205472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2"/>
            <p:cNvSpPr txBox="1"/>
            <p:nvPr/>
          </p:nvSpPr>
          <p:spPr>
            <a:xfrm>
              <a:off x="725642" y="1220246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размер дохода на душу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7" name="Google Shape;557;p22"/>
            <p:cNvSpPr/>
            <p:nvPr/>
          </p:nvSpPr>
          <p:spPr>
            <a:xfrm>
              <a:off x="356634" y="1079364"/>
              <a:ext cx="354234" cy="10088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8" name="Google Shape;558;p22"/>
            <p:cNvSpPr/>
            <p:nvPr/>
          </p:nvSpPr>
          <p:spPr>
            <a:xfrm>
              <a:off x="710868" y="1836015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2"/>
            <p:cNvSpPr txBox="1"/>
            <p:nvPr/>
          </p:nvSpPr>
          <p:spPr>
            <a:xfrm>
              <a:off x="725642" y="1850789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доля расходов на питание в семейном бюджете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356634" y="1079364"/>
              <a:ext cx="354234" cy="16394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1" name="Google Shape;561;p22"/>
            <p:cNvSpPr/>
            <p:nvPr/>
          </p:nvSpPr>
          <p:spPr>
            <a:xfrm>
              <a:off x="710868" y="2466557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2"/>
            <p:cNvSpPr txBox="1"/>
            <p:nvPr/>
          </p:nvSpPr>
          <p:spPr>
            <a:xfrm>
              <a:off x="725642" y="2481331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потребление товаров длительного пользования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3" name="Google Shape;563;p22"/>
            <p:cNvSpPr/>
            <p:nvPr/>
          </p:nvSpPr>
          <p:spPr>
            <a:xfrm>
              <a:off x="356634" y="1079364"/>
              <a:ext cx="354234" cy="22699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4" name="Google Shape;564;p22"/>
            <p:cNvSpPr/>
            <p:nvPr/>
          </p:nvSpPr>
          <p:spPr>
            <a:xfrm>
              <a:off x="710868" y="3097099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2"/>
            <p:cNvSpPr txBox="1"/>
            <p:nvPr/>
          </p:nvSpPr>
          <p:spPr>
            <a:xfrm>
              <a:off x="725642" y="3111873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жилой площади на одного человека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политика</a:t>
            </a:r>
            <a:endParaRPr/>
          </a:p>
        </p:txBody>
      </p:sp>
      <p:grpSp>
        <p:nvGrpSpPr>
          <p:cNvPr id="571" name="Google Shape;571;p23"/>
          <p:cNvGrpSpPr/>
          <p:nvPr/>
        </p:nvGrpSpPr>
        <p:grpSpPr>
          <a:xfrm>
            <a:off x="2402487" y="2215355"/>
            <a:ext cx="7385506" cy="4547222"/>
            <a:chOff x="303690" y="1672"/>
            <a:chExt cx="7385506" cy="4547222"/>
          </a:xfrm>
        </p:grpSpPr>
        <p:sp>
          <p:nvSpPr>
            <p:cNvPr id="572" name="Google Shape;572;p23"/>
            <p:cNvSpPr/>
            <p:nvPr/>
          </p:nvSpPr>
          <p:spPr>
            <a:xfrm>
              <a:off x="303690" y="1672"/>
              <a:ext cx="3275129" cy="4663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3"/>
            <p:cNvSpPr txBox="1"/>
            <p:nvPr/>
          </p:nvSpPr>
          <p:spPr>
            <a:xfrm>
              <a:off x="317350" y="15332"/>
              <a:ext cx="3247809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 жизни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631203" y="468054"/>
              <a:ext cx="327512" cy="3497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5" name="Google Shape;575;p23"/>
            <p:cNvSpPr/>
            <p:nvPr/>
          </p:nvSpPr>
          <p:spPr>
            <a:xfrm>
              <a:off x="958716" y="584649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3"/>
            <p:cNvSpPr txBox="1"/>
            <p:nvPr/>
          </p:nvSpPr>
          <p:spPr>
            <a:xfrm>
              <a:off x="972376" y="598309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параметры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631203" y="468054"/>
              <a:ext cx="327512" cy="932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8" name="Google Shape;578;p23"/>
            <p:cNvSpPr/>
            <p:nvPr/>
          </p:nvSpPr>
          <p:spPr>
            <a:xfrm>
              <a:off x="958716" y="1167627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23"/>
            <p:cNvSpPr txBox="1"/>
            <p:nvPr/>
          </p:nvSpPr>
          <p:spPr>
            <a:xfrm>
              <a:off x="972376" y="1181287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 к образованию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0" name="Google Shape;580;p23"/>
            <p:cNvSpPr/>
            <p:nvPr/>
          </p:nvSpPr>
          <p:spPr>
            <a:xfrm>
              <a:off x="631203" y="468054"/>
              <a:ext cx="327512" cy="15157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1" name="Google Shape;581;p23"/>
            <p:cNvSpPr/>
            <p:nvPr/>
          </p:nvSpPr>
          <p:spPr>
            <a:xfrm>
              <a:off x="958716" y="1750604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3"/>
            <p:cNvSpPr txBox="1"/>
            <p:nvPr/>
          </p:nvSpPr>
          <p:spPr>
            <a:xfrm>
              <a:off x="972376" y="1764264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 к здравоохранению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3" name="Google Shape;583;p23"/>
            <p:cNvSpPr/>
            <p:nvPr/>
          </p:nvSpPr>
          <p:spPr>
            <a:xfrm>
              <a:off x="631203" y="468054"/>
              <a:ext cx="327512" cy="20987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4" name="Google Shape;584;p23"/>
            <p:cNvSpPr/>
            <p:nvPr/>
          </p:nvSpPr>
          <p:spPr>
            <a:xfrm>
              <a:off x="958716" y="2333581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3"/>
            <p:cNvSpPr txBox="1"/>
            <p:nvPr/>
          </p:nvSpPr>
          <p:spPr>
            <a:xfrm>
              <a:off x="972376" y="2347241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состояние окружающей среды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6" name="Google Shape;586;p23"/>
            <p:cNvSpPr/>
            <p:nvPr/>
          </p:nvSpPr>
          <p:spPr>
            <a:xfrm>
              <a:off x="631203" y="468054"/>
              <a:ext cx="327512" cy="26816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7" name="Google Shape;587;p23"/>
            <p:cNvSpPr/>
            <p:nvPr/>
          </p:nvSpPr>
          <p:spPr>
            <a:xfrm>
              <a:off x="958716" y="2916559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23"/>
            <p:cNvSpPr txBox="1"/>
            <p:nvPr/>
          </p:nvSpPr>
          <p:spPr>
            <a:xfrm>
              <a:off x="972376" y="2930219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окружение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9" name="Google Shape;589;p23"/>
            <p:cNvSpPr/>
            <p:nvPr/>
          </p:nvSpPr>
          <p:spPr>
            <a:xfrm>
              <a:off x="631203" y="468054"/>
              <a:ext cx="327512" cy="32646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0" name="Google Shape;590;p23"/>
            <p:cNvSpPr/>
            <p:nvPr/>
          </p:nvSpPr>
          <p:spPr>
            <a:xfrm>
              <a:off x="958716" y="3499536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3"/>
            <p:cNvSpPr txBox="1"/>
            <p:nvPr/>
          </p:nvSpPr>
          <p:spPr>
            <a:xfrm>
              <a:off x="972376" y="3513196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духовных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631203" y="468054"/>
              <a:ext cx="327512" cy="38476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3" name="Google Shape;593;p23"/>
            <p:cNvSpPr/>
            <p:nvPr/>
          </p:nvSpPr>
          <p:spPr>
            <a:xfrm>
              <a:off x="958716" y="4082513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3"/>
            <p:cNvSpPr txBox="1"/>
            <p:nvPr/>
          </p:nvSpPr>
          <p:spPr>
            <a:xfrm>
              <a:off x="972376" y="4096173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психологический комфорт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95" name="Google Shape;595;p23"/>
          <p:cNvGrpSpPr/>
          <p:nvPr/>
        </p:nvGrpSpPr>
        <p:grpSpPr>
          <a:xfrm>
            <a:off x="1104900" y="1444841"/>
            <a:ext cx="9980682" cy="648072"/>
            <a:chOff x="3349" y="1954098"/>
            <a:chExt cx="3801423" cy="862072"/>
          </a:xfrm>
        </p:grpSpPr>
        <p:sp>
          <p:nvSpPr>
            <p:cNvPr id="596" name="Google Shape;596;p2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 жизни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уровень развития и степень удовлетворения всего комплекса потреб- ностей, обеспечивающих благополучие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Социальная политика</a:t>
            </a:r>
            <a:endParaRPr/>
          </a:p>
        </p:txBody>
      </p:sp>
      <p:grpSp>
        <p:nvGrpSpPr>
          <p:cNvPr id="603" name="Google Shape;603;p24"/>
          <p:cNvGrpSpPr/>
          <p:nvPr/>
        </p:nvGrpSpPr>
        <p:grpSpPr>
          <a:xfrm>
            <a:off x="1104900" y="1500132"/>
            <a:ext cx="9980682" cy="1094184"/>
            <a:chOff x="3349" y="1954098"/>
            <a:chExt cx="3801423" cy="862072"/>
          </a:xfrm>
        </p:grpSpPr>
        <p:sp>
          <p:nvSpPr>
            <p:cNvPr id="604" name="Google Shape;604;p2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мер, направленных на достижение социальных целей и результатов, связанных с повышением общественного благосостояния, улучшением качества жизни народа и обеспечением социально-политической стабильности, социального партнёр- ства в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06" name="Google Shape;606;p24"/>
          <p:cNvGrpSpPr/>
          <p:nvPr/>
        </p:nvGrpSpPr>
        <p:grpSpPr>
          <a:xfrm>
            <a:off x="1104900" y="2753437"/>
            <a:ext cx="9980682" cy="850601"/>
            <a:chOff x="3349" y="1954098"/>
            <a:chExt cx="3801423" cy="862072"/>
          </a:xfrm>
        </p:grpSpPr>
        <p:sp>
          <p:nvSpPr>
            <p:cNvPr id="607" name="Google Shape;607;p2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защита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одно из важнейших направлений социальной политики государст- ва, заключающееся в установлении и поддержании  общественно необходимого материально- го и социального положения всех членов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09" name="Google Shape;609;p24"/>
          <p:cNvGrpSpPr/>
          <p:nvPr/>
        </p:nvGrpSpPr>
        <p:grpSpPr>
          <a:xfrm>
            <a:off x="2194609" y="3921621"/>
            <a:ext cx="8049989" cy="2563396"/>
            <a:chOff x="2145" y="158461"/>
            <a:chExt cx="8049989" cy="2563396"/>
          </a:xfrm>
        </p:grpSpPr>
        <p:sp>
          <p:nvSpPr>
            <p:cNvPr id="610" name="Google Shape;610;p24"/>
            <p:cNvSpPr/>
            <p:nvPr/>
          </p:nvSpPr>
          <p:spPr>
            <a:xfrm>
              <a:off x="4027140" y="1088388"/>
              <a:ext cx="2874664" cy="483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1" name="Google Shape;611;p24"/>
            <p:cNvSpPr/>
            <p:nvPr/>
          </p:nvSpPr>
          <p:spPr>
            <a:xfrm>
              <a:off x="3981420" y="1088388"/>
              <a:ext cx="91440" cy="4831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179244" y="60000"/>
                  </a:lnTo>
                  <a:lnTo>
                    <a:pt x="179244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2" name="Google Shape;612;p24"/>
            <p:cNvSpPr/>
            <p:nvPr/>
          </p:nvSpPr>
          <p:spPr>
            <a:xfrm>
              <a:off x="1243340" y="1088388"/>
              <a:ext cx="2783799" cy="4831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3" name="Google Shape;613;p24"/>
            <p:cNvSpPr/>
            <p:nvPr/>
          </p:nvSpPr>
          <p:spPr>
            <a:xfrm>
              <a:off x="2263096" y="158461"/>
              <a:ext cx="3528086" cy="9299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4"/>
            <p:cNvSpPr txBox="1"/>
            <p:nvPr/>
          </p:nvSpPr>
          <p:spPr>
            <a:xfrm>
              <a:off x="2263096" y="158461"/>
              <a:ext cx="3528086" cy="929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организации социальной защиты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5" name="Google Shape;615;p24"/>
            <p:cNvSpPr/>
            <p:nvPr/>
          </p:nvSpPr>
          <p:spPr>
            <a:xfrm>
              <a:off x="2145" y="1571527"/>
              <a:ext cx="2482390" cy="11503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4"/>
            <p:cNvSpPr txBox="1"/>
            <p:nvPr/>
          </p:nvSpPr>
          <p:spPr>
            <a:xfrm>
              <a:off x="2145" y="1571527"/>
              <a:ext cx="2482390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дифференцированный подход к разным группам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7" name="Google Shape;617;p24"/>
            <p:cNvSpPr/>
            <p:nvPr/>
          </p:nvSpPr>
          <p:spPr>
            <a:xfrm>
              <a:off x="2967674" y="1571527"/>
              <a:ext cx="2300661" cy="11503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4"/>
            <p:cNvSpPr txBox="1"/>
            <p:nvPr/>
          </p:nvSpPr>
          <p:spPr>
            <a:xfrm>
              <a:off x="2967674" y="1571527"/>
              <a:ext cx="2300661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от иждивенчества к социальным гарантиям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9" name="Google Shape;619;p24"/>
            <p:cNvSpPr/>
            <p:nvPr/>
          </p:nvSpPr>
          <p:spPr>
            <a:xfrm>
              <a:off x="5751473" y="1571527"/>
              <a:ext cx="2300661" cy="11503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4"/>
            <p:cNvSpPr txBox="1"/>
            <p:nvPr/>
          </p:nvSpPr>
          <p:spPr>
            <a:xfrm>
              <a:off x="5751473" y="1571527"/>
              <a:ext cx="2300661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интегрированности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27" name="Google Shape;627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28" name="Google Shape;62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1104900" y="1454108"/>
            <a:ext cx="9980682" cy="620996"/>
            <a:chOff x="3349" y="1954098"/>
            <a:chExt cx="3801423" cy="862072"/>
          </a:xfrm>
        </p:grpSpPr>
        <p:sp>
          <p:nvSpPr>
            <p:cNvPr id="140" name="Google Shape;140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534740"/>
                </a:gs>
                <a:gs pos="71000">
                  <a:srgbClr val="52463F"/>
                </a:gs>
                <a:gs pos="100000">
                  <a:srgbClr val="493E37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Первая половина XX в.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формирование ряда теорий циклического развития экономики (Саймон Кузнец, Николай Кондратьев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42" name="Google Shape;14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0960" y="2075104"/>
            <a:ext cx="3201502" cy="463541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43" name="Google Shape;14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7510" y="2144029"/>
            <a:ext cx="3402498" cy="457823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4" name="Google Shape;144;p3"/>
          <p:cNvSpPr txBox="1"/>
          <p:nvPr/>
        </p:nvSpPr>
        <p:spPr>
          <a:xfrm>
            <a:off x="3221259" y="3158186"/>
            <a:ext cx="2873982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Саймон Кузнец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5244238" y="4765074"/>
            <a:ext cx="30834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Николай Кондратьев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0" name="Google Shape;150;p4"/>
          <p:cNvCxnSpPr/>
          <p:nvPr/>
        </p:nvCxnSpPr>
        <p:spPr>
          <a:xfrm rot="10800000">
            <a:off x="7786799" y="2262639"/>
            <a:ext cx="0" cy="3528392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sp>
        <p:nvSpPr>
          <p:cNvPr id="151" name="Google Shape;15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152" name="Google Shape;152;p4"/>
          <p:cNvGrpSpPr/>
          <p:nvPr/>
        </p:nvGrpSpPr>
        <p:grpSpPr>
          <a:xfrm>
            <a:off x="1104900" y="1478791"/>
            <a:ext cx="9980682" cy="576064"/>
            <a:chOff x="3349" y="1954098"/>
            <a:chExt cx="3801423" cy="862072"/>
          </a:xfrm>
        </p:grpSpPr>
        <p:sp>
          <p:nvSpPr>
            <p:cNvPr id="153" name="Google Shape;153;p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циклы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колебания экономической активности, состоящие в повторяю- щихся экономических спадах и подъёмах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5" name="Google Shape;155;p4"/>
          <p:cNvGrpSpPr/>
          <p:nvPr/>
        </p:nvGrpSpPr>
        <p:grpSpPr>
          <a:xfrm>
            <a:off x="1104900" y="6136428"/>
            <a:ext cx="9980682" cy="576064"/>
            <a:chOff x="3349" y="1954098"/>
            <a:chExt cx="3801423" cy="862072"/>
          </a:xfrm>
        </p:grpSpPr>
        <p:sp>
          <p:nvSpPr>
            <p:cNvPr id="156" name="Google Shape;156;p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Циклы носят периодический, но нерегулярный характер. Продолжительность и амплитуда колебаний могут сильно меняться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8" name="Google Shape;158;p4"/>
          <p:cNvGrpSpPr/>
          <p:nvPr/>
        </p:nvGrpSpPr>
        <p:grpSpPr>
          <a:xfrm>
            <a:off x="1991059" y="2054855"/>
            <a:ext cx="7920880" cy="3976695"/>
            <a:chOff x="179512" y="1988839"/>
            <a:chExt cx="7920880" cy="3976695"/>
          </a:xfrm>
        </p:grpSpPr>
        <p:graphicFrame>
          <p:nvGraphicFramePr>
            <p:cNvPr id="159" name="Google Shape;159;p4"/>
            <p:cNvGraphicFramePr/>
            <p:nvPr/>
          </p:nvGraphicFramePr>
          <p:xfrm>
            <a:off x="179512" y="1988839"/>
            <a:ext cx="7920880" cy="3976695"/>
          </p:xfrm>
          <a:graphic>
            <a:graphicData uri="http://schemas.openxmlformats.org/drawingml/2006/chart">
              <c:chart r:id="rId3"/>
            </a:graphicData>
          </a:graphic>
        </p:graphicFrame>
        <p:cxnSp>
          <p:nvCxnSpPr>
            <p:cNvPr id="160" name="Google Shape;160;p4"/>
            <p:cNvCxnSpPr/>
            <p:nvPr/>
          </p:nvCxnSpPr>
          <p:spPr>
            <a:xfrm rot="10800000">
              <a:off x="539552" y="2348880"/>
              <a:ext cx="0" cy="3528392"/>
            </a:xfrm>
            <a:prstGeom prst="straightConnector1">
              <a:avLst/>
            </a:prstGeom>
            <a:noFill/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161" name="Google Shape;161;p4"/>
            <p:cNvCxnSpPr/>
            <p:nvPr/>
          </p:nvCxnSpPr>
          <p:spPr>
            <a:xfrm>
              <a:off x="539552" y="5877272"/>
              <a:ext cx="7560840" cy="0"/>
            </a:xfrm>
            <a:prstGeom prst="straightConnector1">
              <a:avLst/>
            </a:prstGeom>
            <a:noFill/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sp>
          <p:nvSpPr>
            <p:cNvPr id="162" name="Google Shape;162;p4"/>
            <p:cNvSpPr txBox="1"/>
            <p:nvPr/>
          </p:nvSpPr>
          <p:spPr>
            <a:xfrm>
              <a:off x="1584408" y="2635421"/>
              <a:ext cx="1596463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подъём (бум)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 txBox="1"/>
            <p:nvPr/>
          </p:nvSpPr>
          <p:spPr>
            <a:xfrm rot="3771956">
              <a:off x="2218080" y="3992145"/>
              <a:ext cx="2661410" cy="3695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кризис (рецессия, спад)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3256634" y="5517231"/>
              <a:ext cx="1871025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депрессия (дно)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 txBox="1"/>
            <p:nvPr/>
          </p:nvSpPr>
          <p:spPr>
            <a:xfrm rot="-4007565">
              <a:off x="3741195" y="3992039"/>
              <a:ext cx="2867851" cy="3694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оживление (расширение)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cxnSp>
          <p:nvCxnSpPr>
            <p:cNvPr id="166" name="Google Shape;166;p4"/>
            <p:cNvCxnSpPr/>
            <p:nvPr/>
          </p:nvCxnSpPr>
          <p:spPr>
            <a:xfrm rot="10800000">
              <a:off x="2480733" y="2212990"/>
              <a:ext cx="0" cy="3528392"/>
            </a:xfrm>
            <a:prstGeom prst="straightConnector1">
              <a:avLst/>
            </a:prstGeom>
            <a:noFill/>
            <a:ln cap="flat" cmpd="thickThin" w="48000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cxnSp>
        <p:sp>
          <p:nvSpPr>
            <p:cNvPr id="167" name="Google Shape;167;p4"/>
            <p:cNvSpPr txBox="1"/>
            <p:nvPr/>
          </p:nvSpPr>
          <p:spPr>
            <a:xfrm>
              <a:off x="2866682" y="2011957"/>
              <a:ext cx="2572435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Экономический цикл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5111683" y="2255686"/>
              <a:ext cx="1596463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подъём (бум)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9" name="Google Shape;169;p4"/>
          <p:cNvSpPr txBox="1"/>
          <p:nvPr/>
        </p:nvSpPr>
        <p:spPr>
          <a:xfrm>
            <a:off x="2334399" y="2470044"/>
            <a:ext cx="622286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ВВП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0" name="Google Shape;170;p4"/>
          <p:cNvSpPr txBox="1"/>
          <p:nvPr/>
        </p:nvSpPr>
        <p:spPr>
          <a:xfrm>
            <a:off x="8906594" y="5550047"/>
            <a:ext cx="822661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время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176" name="Google Shape;176;p5"/>
          <p:cNvGrpSpPr/>
          <p:nvPr/>
        </p:nvGrpSpPr>
        <p:grpSpPr>
          <a:xfrm>
            <a:off x="1104899" y="1445481"/>
            <a:ext cx="5735847" cy="1858436"/>
            <a:chOff x="3349" y="1954098"/>
            <a:chExt cx="3801423" cy="862072"/>
          </a:xfrm>
        </p:grpSpPr>
        <p:sp>
          <p:nvSpPr>
            <p:cNvPr id="177" name="Google Shape;177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Английский экономист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Джон Кейнс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(1883-1946 гг.) в труде «Общая теория занятости, процента и денег» (1936 г.) обосновал необходимость государственного вмешательства в рыночную экономику. Выступал за использование фискальной и денежно-кредитной по- литики для смягчения негативных последствий эко- номических спадов и депрессий.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79" name="Google Shape;179;p5"/>
          <p:cNvSpPr txBox="1"/>
          <p:nvPr/>
        </p:nvSpPr>
        <p:spPr>
          <a:xfrm>
            <a:off x="4128383" y="6411418"/>
            <a:ext cx="260523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Джон Мейнард Кейнс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0" name="Google Shape;18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230" y="1143725"/>
            <a:ext cx="4344741" cy="56214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186" name="Google Shape;186;p6"/>
          <p:cNvGrpSpPr/>
          <p:nvPr/>
        </p:nvGrpSpPr>
        <p:grpSpPr>
          <a:xfrm>
            <a:off x="1104900" y="1439852"/>
            <a:ext cx="9980682" cy="909028"/>
            <a:chOff x="3349" y="1954098"/>
            <a:chExt cx="3801423" cy="862072"/>
          </a:xfrm>
        </p:grpSpPr>
        <p:sp>
          <p:nvSpPr>
            <p:cNvPr id="187" name="Google Shape;187;p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Государственное регулирование экономики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комплекс экономических мероприятий государства, разрабатываемых и реализуемых для того, чтобы воздействовать на социально- экономическое развитие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9" name="Google Shape;189;p6"/>
          <p:cNvGrpSpPr/>
          <p:nvPr/>
        </p:nvGrpSpPr>
        <p:grpSpPr>
          <a:xfrm>
            <a:off x="2456597" y="2539850"/>
            <a:ext cx="7261252" cy="4315818"/>
            <a:chOff x="393804" y="2330"/>
            <a:chExt cx="7261252" cy="4315818"/>
          </a:xfrm>
        </p:grpSpPr>
        <p:sp>
          <p:nvSpPr>
            <p:cNvPr id="190" name="Google Shape;190;p6"/>
            <p:cNvSpPr/>
            <p:nvPr/>
          </p:nvSpPr>
          <p:spPr>
            <a:xfrm>
              <a:off x="2384439" y="1512165"/>
              <a:ext cx="3312364" cy="129614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2869523" y="1701981"/>
              <a:ext cx="2342196" cy="9165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государственного регулирования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 rot="-5400000">
              <a:off x="3941581" y="1137765"/>
              <a:ext cx="198082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 rot="-5400000">
              <a:off x="3971294" y="1244732"/>
              <a:ext cx="13865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2888491" y="2330"/>
              <a:ext cx="2304261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6"/>
            <p:cNvSpPr txBox="1"/>
            <p:nvPr/>
          </p:nvSpPr>
          <p:spPr>
            <a:xfrm>
              <a:off x="3225942" y="168707"/>
              <a:ext cx="1629359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общественны-ми благами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 rot="-1717524">
              <a:off x="5153354" y="1226842"/>
              <a:ext cx="487143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6"/>
            <p:cNvSpPr txBox="1"/>
            <p:nvPr/>
          </p:nvSpPr>
          <p:spPr>
            <a:xfrm rot="-1717524">
              <a:off x="5160436" y="1331854"/>
              <a:ext cx="371261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5608768" y="260316"/>
              <a:ext cx="1744223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5864204" y="426693"/>
              <a:ext cx="1233351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полная занятость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6"/>
            <p:cNvSpPr/>
            <p:nvPr/>
          </p:nvSpPr>
          <p:spPr>
            <a:xfrm rot="1669680">
              <a:off x="5149351" y="2656859"/>
              <a:ext cx="395919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6"/>
            <p:cNvSpPr txBox="1"/>
            <p:nvPr/>
          </p:nvSpPr>
          <p:spPr>
            <a:xfrm rot="1669680">
              <a:off x="5156052" y="2707065"/>
              <a:ext cx="28003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5306691" y="2880315"/>
              <a:ext cx="2348365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5650601" y="3046692"/>
              <a:ext cx="1660545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благополучие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 rot="5400000">
              <a:off x="3941581" y="2796441"/>
              <a:ext cx="198082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 rot="5400000">
              <a:off x="3971294" y="2843983"/>
              <a:ext cx="13865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3017472" y="3182054"/>
              <a:ext cx="2046300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3317146" y="3348431"/>
              <a:ext cx="1446952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процветание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 rot="9219582">
              <a:off x="2542751" y="2620396"/>
              <a:ext cx="356740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 rot="-1580418">
              <a:off x="2644217" y="2673907"/>
              <a:ext cx="249718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393804" y="2808315"/>
              <a:ext cx="2381061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742502" y="2974692"/>
              <a:ext cx="1683665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экономический рост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 rot="-9160254">
              <a:off x="2559786" y="1296506"/>
              <a:ext cx="366390" cy="38627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 rot="1639746">
              <a:off x="2663569" y="1398991"/>
              <a:ext cx="256473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576370" y="360036"/>
              <a:ext cx="2159932" cy="113609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892685" y="526413"/>
              <a:ext cx="1527302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стабильность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221" name="Google Shape;221;p7"/>
          <p:cNvGrpSpPr/>
          <p:nvPr/>
        </p:nvGrpSpPr>
        <p:grpSpPr>
          <a:xfrm>
            <a:off x="2392409" y="1383409"/>
            <a:ext cx="7405662" cy="5327290"/>
            <a:chOff x="293612" y="650"/>
            <a:chExt cx="7405662" cy="5327290"/>
          </a:xfrm>
        </p:grpSpPr>
        <p:sp>
          <p:nvSpPr>
            <p:cNvPr id="222" name="Google Shape;222;p7"/>
            <p:cNvSpPr/>
            <p:nvPr/>
          </p:nvSpPr>
          <p:spPr>
            <a:xfrm>
              <a:off x="293612" y="650"/>
              <a:ext cx="3917280" cy="5463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309615" y="16653"/>
              <a:ext cx="3885274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государственного регулирования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7"/>
            <p:cNvSpPr/>
            <p:nvPr/>
          </p:nvSpPr>
          <p:spPr>
            <a:xfrm>
              <a:off x="685340" y="547039"/>
              <a:ext cx="391728" cy="409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7"/>
            <p:cNvSpPr/>
            <p:nvPr/>
          </p:nvSpPr>
          <p:spPr>
            <a:xfrm>
              <a:off x="1077068" y="683636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7"/>
            <p:cNvSpPr txBox="1"/>
            <p:nvPr/>
          </p:nvSpPr>
          <p:spPr>
            <a:xfrm>
              <a:off x="1093071" y="699639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перераспределение доходов домохозяйств и предприятий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7"/>
            <p:cNvSpPr/>
            <p:nvPr/>
          </p:nvSpPr>
          <p:spPr>
            <a:xfrm>
              <a:off x="685340" y="547039"/>
              <a:ext cx="391728" cy="10927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7"/>
            <p:cNvSpPr/>
            <p:nvPr/>
          </p:nvSpPr>
          <p:spPr>
            <a:xfrm>
              <a:off x="1077068" y="1366622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1093071" y="1382625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прав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685340" y="547039"/>
              <a:ext cx="391728" cy="1775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7"/>
            <p:cNvSpPr/>
            <p:nvPr/>
          </p:nvSpPr>
          <p:spPr>
            <a:xfrm>
              <a:off x="1077068" y="2049608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7"/>
            <p:cNvSpPr txBox="1"/>
            <p:nvPr/>
          </p:nvSpPr>
          <p:spPr>
            <a:xfrm>
              <a:off x="1093071" y="2065611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перераспределение ресурсов страны в интересах общества в целом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7"/>
            <p:cNvSpPr/>
            <p:nvPr/>
          </p:nvSpPr>
          <p:spPr>
            <a:xfrm>
              <a:off x="685340" y="547039"/>
              <a:ext cx="391728" cy="24587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7"/>
            <p:cNvSpPr/>
            <p:nvPr/>
          </p:nvSpPr>
          <p:spPr>
            <a:xfrm>
              <a:off x="1077068" y="2732594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1093071" y="2748597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забота о занятости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685340" y="547039"/>
              <a:ext cx="391728" cy="3141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7"/>
            <p:cNvSpPr/>
            <p:nvPr/>
          </p:nvSpPr>
          <p:spPr>
            <a:xfrm>
              <a:off x="1077068" y="3415580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1093071" y="3431583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трудовых 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685340" y="547039"/>
              <a:ext cx="391728" cy="38247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7"/>
            <p:cNvSpPr/>
            <p:nvPr/>
          </p:nvSpPr>
          <p:spPr>
            <a:xfrm>
              <a:off x="1077068" y="4098566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7"/>
            <p:cNvSpPr txBox="1"/>
            <p:nvPr/>
          </p:nvSpPr>
          <p:spPr>
            <a:xfrm>
              <a:off x="1093071" y="4114569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производства общественных благ, предоставляе- мых государством всем гражданам на равных началах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685340" y="547039"/>
              <a:ext cx="391728" cy="45077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7"/>
            <p:cNvSpPr/>
            <p:nvPr/>
          </p:nvSpPr>
          <p:spPr>
            <a:xfrm>
              <a:off x="1077068" y="4781552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1093071" y="4797555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правовых норм («правил игры») для экономической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250" name="Google Shape;250;p8"/>
          <p:cNvGrpSpPr/>
          <p:nvPr/>
        </p:nvGrpSpPr>
        <p:grpSpPr>
          <a:xfrm>
            <a:off x="2099746" y="1504704"/>
            <a:ext cx="7990989" cy="4159140"/>
            <a:chOff x="949" y="8661"/>
            <a:chExt cx="7990989" cy="4159140"/>
          </a:xfrm>
        </p:grpSpPr>
        <p:sp>
          <p:nvSpPr>
            <p:cNvPr id="251" name="Google Shape;251;p8"/>
            <p:cNvSpPr/>
            <p:nvPr/>
          </p:nvSpPr>
          <p:spPr>
            <a:xfrm>
              <a:off x="949" y="8661"/>
              <a:ext cx="4648089" cy="4893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15280" y="22992"/>
              <a:ext cx="4619427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 методы государственного регулирования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465757" y="497972"/>
              <a:ext cx="464808" cy="366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8"/>
            <p:cNvSpPr/>
            <p:nvPr/>
          </p:nvSpPr>
          <p:spPr>
            <a:xfrm>
              <a:off x="930566" y="620299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8"/>
            <p:cNvSpPr txBox="1"/>
            <p:nvPr/>
          </p:nvSpPr>
          <p:spPr>
            <a:xfrm>
              <a:off x="944897" y="634630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антимонопольная политика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465757" y="497972"/>
              <a:ext cx="464808" cy="978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8"/>
            <p:cNvSpPr/>
            <p:nvPr/>
          </p:nvSpPr>
          <p:spPr>
            <a:xfrm>
              <a:off x="930566" y="1231938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944897" y="1246269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инвестиции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465757" y="497972"/>
              <a:ext cx="464808" cy="15902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8"/>
            <p:cNvSpPr/>
            <p:nvPr/>
          </p:nvSpPr>
          <p:spPr>
            <a:xfrm>
              <a:off x="930566" y="1843576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8"/>
            <p:cNvSpPr txBox="1"/>
            <p:nvPr/>
          </p:nvSpPr>
          <p:spPr>
            <a:xfrm>
              <a:off x="944897" y="1857907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финансирование научных исследований и подготовки профессио- нальных кадров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465757" y="497972"/>
              <a:ext cx="464808" cy="22018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8"/>
            <p:cNvSpPr/>
            <p:nvPr/>
          </p:nvSpPr>
          <p:spPr>
            <a:xfrm>
              <a:off x="930566" y="2455215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944897" y="2469546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предприятия в ключевых отраслях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465757" y="497972"/>
              <a:ext cx="464808" cy="28135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8"/>
            <p:cNvSpPr/>
            <p:nvPr/>
          </p:nvSpPr>
          <p:spPr>
            <a:xfrm>
              <a:off x="930566" y="3066853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8"/>
            <p:cNvSpPr txBox="1"/>
            <p:nvPr/>
          </p:nvSpPr>
          <p:spPr>
            <a:xfrm>
              <a:off x="944897" y="3081184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контроль за экспортом (вывозом) и импортом (ввозом) ряда това- 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465757" y="497972"/>
              <a:ext cx="464808" cy="34251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8"/>
            <p:cNvSpPr/>
            <p:nvPr/>
          </p:nvSpPr>
          <p:spPr>
            <a:xfrm>
              <a:off x="930566" y="3678491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944897" y="3692822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отечественных производителей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протекционистские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ме- ры)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1" name="Google Shape;271;p8"/>
          <p:cNvGrpSpPr/>
          <p:nvPr/>
        </p:nvGrpSpPr>
        <p:grpSpPr>
          <a:xfrm>
            <a:off x="1104900" y="5848708"/>
            <a:ext cx="9980682" cy="875109"/>
            <a:chOff x="3349" y="1954098"/>
            <a:chExt cx="3801423" cy="862072"/>
          </a:xfrm>
        </p:grpSpPr>
        <p:sp>
          <p:nvSpPr>
            <p:cNvPr id="272" name="Google Shape;272;p8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8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Протекционизм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внешнеторговая политика государства, направленная на временное ог- раничение ввоза импортных и поддержку производства аналогичных внутренних товаров и услуг. Противоположен доктрине свободной торговли - фритредерству.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Задачи и методы государственного регу- лирования экономики</a:t>
            </a:r>
            <a:endParaRPr/>
          </a:p>
        </p:txBody>
      </p:sp>
      <p:grpSp>
        <p:nvGrpSpPr>
          <p:cNvPr id="279" name="Google Shape;279;p9"/>
          <p:cNvGrpSpPr/>
          <p:nvPr/>
        </p:nvGrpSpPr>
        <p:grpSpPr>
          <a:xfrm>
            <a:off x="2099333" y="1664780"/>
            <a:ext cx="7991814" cy="4768309"/>
            <a:chOff x="536" y="216021"/>
            <a:chExt cx="7991814" cy="4768309"/>
          </a:xfrm>
        </p:grpSpPr>
        <p:sp>
          <p:nvSpPr>
            <p:cNvPr id="280" name="Google Shape;280;p9"/>
            <p:cNvSpPr/>
            <p:nvPr/>
          </p:nvSpPr>
          <p:spPr>
            <a:xfrm>
              <a:off x="6778237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9"/>
            <p:cNvSpPr/>
            <p:nvPr/>
          </p:nvSpPr>
          <p:spPr>
            <a:xfrm>
              <a:off x="3996444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9"/>
            <p:cNvSpPr/>
            <p:nvPr/>
          </p:nvSpPr>
          <p:spPr>
            <a:xfrm>
              <a:off x="3950724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9"/>
            <p:cNvSpPr/>
            <p:nvPr/>
          </p:nvSpPr>
          <p:spPr>
            <a:xfrm>
              <a:off x="3950724" y="110176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9"/>
            <p:cNvSpPr/>
            <p:nvPr/>
          </p:nvSpPr>
          <p:spPr>
            <a:xfrm>
              <a:off x="1123210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9"/>
            <p:cNvSpPr/>
            <p:nvPr/>
          </p:nvSpPr>
          <p:spPr>
            <a:xfrm>
              <a:off x="1168930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9"/>
            <p:cNvSpPr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9"/>
            <p:cNvSpPr txBox="1"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 методы государственного регулирования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9"/>
            <p:cNvSpPr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9"/>
            <p:cNvSpPr txBox="1"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фискальная (налоговая) политика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9"/>
            <p:cNvSpPr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9"/>
            <p:cNvSpPr txBox="1"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или увеличение налогов в зависимости от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9"/>
            <p:cNvSpPr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9"/>
            <p:cNvSpPr txBox="1"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монетарная (денежная) политика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9"/>
            <p:cNvSpPr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9"/>
            <p:cNvSpPr txBox="1"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количества денег в обращении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9"/>
            <p:cNvSpPr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9"/>
            <p:cNvSpPr txBox="1"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политика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9"/>
            <p:cNvSpPr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9"/>
            <p:cNvSpPr txBox="1"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трудовых отношений, установление минимальной заработной платы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10.03.2024</vt:lpwstr>
  </property>
</Properties>
</file>