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22.xml"/>
  <Override ContentType="application/vnd.openxmlformats-officedocument.presentationml.slide+xml" PartName="/ppt/slides/slide1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3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custom-properties+xml" PartName="/docProps/custom.xml"/>
  <Override ContentType="application/binary" PartName="/ppt/metadata"/>
  <Override ContentType="application/vnd.openxmlformats-officedocument.presentationml.notesMaster+xml" PartName="/ppt/notesMasters/notesMaster1.xml"/>
  <Override ContentType="application/vnd.openxmlformats-officedocument.presentationml.presProps+xml" PartName="/ppt/presProps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custom-properties" Target="docProps/custom.xml"/><Relationship Id="rId2" Type="http://schemas.openxmlformats.org/package/2006/relationships/metadata/core-properties" Target="docProps/core.xml"/><Relationship Id="rId3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48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77" r:id="rId28"/>
    <p:sldId id="278" r:id="rId29"/>
  </p:sldIdLst>
  <p:sldSz cy="6858000" cx="12192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GoogleSlidesCustomDataVersion2">
      <go:slidesCustomData xmlns:go="http://customooxmlschemas.google.com/" r:id="rId30" roundtripDataSignature="AMtx7mgncaB3iFtqotbhiwozJUsSO22Y5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E9290D6B-3800-4BF1-8003-94D89903310B}">
  <a:tblStyle styleId="{E9290D6B-3800-4BF1-8003-94D89903310B}" styleName="Table_0">
    <a:wholeTbl>
      <a:tcTxStyle b="off" i="off">
        <a:font>
          <a:latin typeface="Euphemia"/>
          <a:ea typeface="Euphemia"/>
          <a:cs typeface="Euphemia"/>
        </a:font>
        <a:schemeClr val="dk1"/>
      </a:tcTxStyle>
      <a:tcStyle>
        <a:tcBdr>
          <a:left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insideV>
        </a:tcBdr>
        <a:fill>
          <a:solidFill>
            <a:srgbClr val="E8E8E8"/>
          </a:solidFill>
        </a:fill>
      </a:tcStyle>
    </a:wholeTbl>
    <a:band1H>
      <a:tcTxStyle/>
      <a:tcStyle>
        <a:fill>
          <a:solidFill>
            <a:srgbClr val="CFCECD"/>
          </a:solidFill>
        </a:fill>
      </a:tcStyle>
    </a:band1H>
    <a:band2H>
      <a:tcTxStyle/>
    </a:band2H>
    <a:band1V>
      <a:tcTxStyle/>
      <a:tcStyle>
        <a:fill>
          <a:solidFill>
            <a:srgbClr val="CFCECD"/>
          </a:solidFill>
        </a:fill>
      </a:tcStyle>
    </a:band1V>
    <a:band2V>
      <a:tcTxStyle/>
    </a:band2V>
    <a:lastCol>
      <a:tcTxStyle b="on" i="off">
        <a:font>
          <a:latin typeface="Euphemia"/>
          <a:ea typeface="Euphemia"/>
          <a:cs typeface="Euphemia"/>
        </a:font>
        <a:schemeClr val="lt1"/>
      </a:tcTxStyle>
      <a:tcStyle>
        <a:fill>
          <a:solidFill>
            <a:schemeClr val="accent1"/>
          </a:solidFill>
        </a:fill>
      </a:tcStyle>
    </a:lastCol>
    <a:firstCol>
      <a:tcTxStyle b="on" i="off">
        <a:font>
          <a:latin typeface="Euphemia"/>
          <a:ea typeface="Euphemia"/>
          <a:cs typeface="Euphemia"/>
        </a:font>
        <a:schemeClr val="lt1"/>
      </a:tcTxStyle>
      <a:tcStyle>
        <a:fill>
          <a:solidFill>
            <a:schemeClr val="accent1"/>
          </a:solidFill>
        </a:fill>
      </a:tcStyle>
    </a:firstCol>
    <a:lastRow>
      <a:tcTxStyle b="on" i="off">
        <a:font>
          <a:latin typeface="Euphemia"/>
          <a:ea typeface="Euphemia"/>
          <a:cs typeface="Euphemia"/>
        </a:font>
        <a:schemeClr val="lt1"/>
      </a:tcTxStyle>
      <a:tcStyle>
        <a:tcBdr>
          <a:top>
            <a:ln cap="flat" cmpd="sng" w="381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top>
        </a:tcBdr>
        <a:fill>
          <a:solidFill>
            <a:schemeClr val="accent1"/>
          </a:solidFill>
        </a:fill>
      </a:tcStyle>
    </a:lastRow>
    <a:seCell>
      <a:tcTxStyle/>
    </a:seCell>
    <a:swCell>
      <a:tcTxStyle/>
    </a:swCell>
    <a:firstRow>
      <a:tcTxStyle b="on" i="off">
        <a:font>
          <a:latin typeface="Euphemia"/>
          <a:ea typeface="Euphemia"/>
          <a:cs typeface="Euphemia"/>
        </a:font>
        <a:schemeClr val="lt1"/>
      </a:tcTxStyle>
      <a:tcStyle>
        <a:tcBdr>
          <a:bottom>
            <a:ln cap="flat" cmpd="sng" w="381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bottom>
        </a:tcBdr>
        <a:fill>
          <a:solidFill>
            <a:schemeClr val="accent1"/>
          </a:solidFill>
        </a:fill>
      </a:tcStyle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384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4.xml"/><Relationship Id="rId22" Type="http://schemas.openxmlformats.org/officeDocument/2006/relationships/slide" Target="slides/slide16.xml"/><Relationship Id="rId21" Type="http://schemas.openxmlformats.org/officeDocument/2006/relationships/slide" Target="slides/slide15.xml"/><Relationship Id="rId24" Type="http://schemas.openxmlformats.org/officeDocument/2006/relationships/slide" Target="slides/slide18.xml"/><Relationship Id="rId23" Type="http://schemas.openxmlformats.org/officeDocument/2006/relationships/slide" Target="slides/slide17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26" Type="http://schemas.openxmlformats.org/officeDocument/2006/relationships/slide" Target="slides/slide20.xml"/><Relationship Id="rId25" Type="http://schemas.openxmlformats.org/officeDocument/2006/relationships/slide" Target="slides/slide19.xml"/><Relationship Id="rId28" Type="http://schemas.openxmlformats.org/officeDocument/2006/relationships/slide" Target="slides/slide22.xml"/><Relationship Id="rId27" Type="http://schemas.openxmlformats.org/officeDocument/2006/relationships/slide" Target="slides/slide21.xml"/><Relationship Id="rId5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29" Type="http://schemas.openxmlformats.org/officeDocument/2006/relationships/slide" Target="slides/slide23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30" Type="http://customschemas.google.com/relationships/presentationmetadata" Target="metadata"/><Relationship Id="rId11" Type="http://schemas.openxmlformats.org/officeDocument/2006/relationships/slide" Target="slides/slide5.xml"/><Relationship Id="rId10" Type="http://schemas.openxmlformats.org/officeDocument/2006/relationships/slide" Target="slides/slide4.xml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19" Type="http://schemas.openxmlformats.org/officeDocument/2006/relationships/slide" Target="slides/slide13.xml"/><Relationship Id="rId18" Type="http://schemas.openxmlformats.org/officeDocument/2006/relationships/slide" Target="slides/slide1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ru-RU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17" name="Google Shape;117;p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/>
          </a:p>
        </p:txBody>
      </p:sp>
      <p:sp>
        <p:nvSpPr>
          <p:cNvPr id="118" name="Google Shape;118;p1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7" name="Shape 2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8" name="Google Shape;288;p1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89" name="Google Shape;289;p10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0" name="Google Shape;290;p10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6" name="Shape 3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" name="Google Shape;307;p1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08" name="Google Shape;308;p1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09" name="Google Shape;309;p11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13" name="Shape 3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4" name="Google Shape;314;p1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15" name="Google Shape;315;p1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6" name="Google Shape;316;p12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43" name="Shape 3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4" name="Google Shape;344;p1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45" name="Google Shape;345;p13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46" name="Google Shape;346;p13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62" name="Shape 3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3" name="Google Shape;363;p1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64" name="Google Shape;364;p14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65" name="Google Shape;365;p14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92" name="Shape 3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3" name="Google Shape;393;p1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94" name="Google Shape;394;p15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95" name="Google Shape;395;p15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14" name="Shape 4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5" name="Google Shape;415;p1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16" name="Google Shape;416;p16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17" name="Google Shape;417;p16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25" name="Shape 4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6" name="Google Shape;426;p1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27" name="Google Shape;427;p17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28" name="Google Shape;428;p17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56" name="Shape 4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7" name="Google Shape;457;p1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58" name="Google Shape;458;p18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59" name="Google Shape;459;p18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74" name="Shape 4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5" name="Google Shape;475;p1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76" name="Google Shape;476;p19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77" name="Google Shape;477;p19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29" name="Google Shape;129;p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0" name="Google Shape;130;p2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3" name="Shape 5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4" name="Google Shape;504;p2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05" name="Google Shape;505;p20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06" name="Google Shape;506;p20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24" name="Shape 5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5" name="Google Shape;525;p2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26" name="Google Shape;526;p2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27" name="Google Shape;527;p21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42" name="Shape 5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3" name="Google Shape;543;p2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44" name="Google Shape;544;p2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45" name="Google Shape;545;p22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66" name="Shape 5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7" name="Google Shape;567;p2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68" name="Google Shape;568;p23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69" name="Google Shape;569;p23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36" name="Google Shape;136;p3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7" name="Google Shape;137;p3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2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p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64" name="Google Shape;164;p4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5" name="Google Shape;165;p4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3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p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85" name="Google Shape;185;p5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6" name="Google Shape;186;p5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8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Google Shape;209;p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10" name="Google Shape;210;p6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1" name="Google Shape;211;p6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7" name="Shape 2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Google Shape;238;p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39" name="Google Shape;239;p7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0" name="Google Shape;240;p7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4" name="Shape 2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Google Shape;265;p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66" name="Google Shape;266;p8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7" name="Google Shape;267;p8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0" name="Shape 2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" name="Google Shape;281;p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82" name="Google Shape;282;p9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3" name="Google Shape;283;p9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0.pn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0.png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Титульный слайд с рисунком" showMasterSp="0">
  <p:cSld name="Титульный слайд с рисунком">
    <p:spTree>
      <p:nvGrpSpPr>
        <p:cNvPr id="18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oogle Shape;19;p25"/>
          <p:cNvGrpSpPr/>
          <p:nvPr/>
        </p:nvGrpSpPr>
        <p:grpSpPr>
          <a:xfrm rot="10800000">
            <a:off x="0" y="5645510"/>
            <a:ext cx="12192000" cy="63125"/>
            <a:chOff x="507492" y="1501519"/>
            <a:chExt cx="8129016" cy="63125"/>
          </a:xfrm>
        </p:grpSpPr>
        <p:cxnSp>
          <p:nvCxnSpPr>
            <p:cNvPr id="20" name="Google Shape;20;p25"/>
            <p:cNvCxnSpPr/>
            <p:nvPr/>
          </p:nvCxnSpPr>
          <p:spPr>
            <a:xfrm>
              <a:off x="507492" y="1564644"/>
              <a:ext cx="8129016" cy="0"/>
            </a:xfrm>
            <a:prstGeom prst="straightConnector1">
              <a:avLst/>
            </a:prstGeom>
            <a:noFill/>
            <a:ln cap="flat" cmpd="sng" w="381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21" name="Google Shape;21;p25"/>
            <p:cNvCxnSpPr/>
            <p:nvPr/>
          </p:nvCxnSpPr>
          <p:spPr>
            <a:xfrm>
              <a:off x="507492" y="1501519"/>
              <a:ext cx="8129016" cy="0"/>
            </a:xfrm>
            <a:prstGeom prst="straightConnector1">
              <a:avLst/>
            </a:prstGeom>
            <a:noFill/>
            <a:ln cap="flat" cmpd="sng" w="127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</p:grpSp>
      <p:grpSp>
        <p:nvGrpSpPr>
          <p:cNvPr id="22" name="Google Shape;22;p25"/>
          <p:cNvGrpSpPr/>
          <p:nvPr/>
        </p:nvGrpSpPr>
        <p:grpSpPr>
          <a:xfrm>
            <a:off x="0" y="1143000"/>
            <a:ext cx="12192000" cy="63125"/>
            <a:chOff x="507492" y="1501519"/>
            <a:chExt cx="8129016" cy="63125"/>
          </a:xfrm>
        </p:grpSpPr>
        <p:cxnSp>
          <p:nvCxnSpPr>
            <p:cNvPr id="23" name="Google Shape;23;p25"/>
            <p:cNvCxnSpPr/>
            <p:nvPr/>
          </p:nvCxnSpPr>
          <p:spPr>
            <a:xfrm>
              <a:off x="507492" y="1564644"/>
              <a:ext cx="8129016" cy="0"/>
            </a:xfrm>
            <a:prstGeom prst="straightConnector1">
              <a:avLst/>
            </a:prstGeom>
            <a:noFill/>
            <a:ln cap="flat" cmpd="sng" w="381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24" name="Google Shape;24;p25"/>
            <p:cNvCxnSpPr/>
            <p:nvPr/>
          </p:nvCxnSpPr>
          <p:spPr>
            <a:xfrm>
              <a:off x="507492" y="1501519"/>
              <a:ext cx="8129016" cy="0"/>
            </a:xfrm>
            <a:prstGeom prst="straightConnector1">
              <a:avLst/>
            </a:prstGeom>
            <a:noFill/>
            <a:ln cap="flat" cmpd="sng" w="127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</p:grpSp>
      <p:sp>
        <p:nvSpPr>
          <p:cNvPr id="25" name="Google Shape;25;p25"/>
          <p:cNvSpPr/>
          <p:nvPr/>
        </p:nvSpPr>
        <p:spPr>
          <a:xfrm>
            <a:off x="0" y="5778124"/>
            <a:ext cx="12192000" cy="107987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" name="Google Shape;26;p25"/>
          <p:cNvSpPr/>
          <p:nvPr/>
        </p:nvSpPr>
        <p:spPr>
          <a:xfrm>
            <a:off x="0" y="0"/>
            <a:ext cx="12192000" cy="107987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" name="Google Shape;27;p25"/>
          <p:cNvSpPr txBox="1"/>
          <p:nvPr>
            <p:ph type="ctrTitle"/>
          </p:nvPr>
        </p:nvSpPr>
        <p:spPr>
          <a:xfrm>
            <a:off x="1104900" y="2292094"/>
            <a:ext cx="5734050" cy="221969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  <a:defRPr sz="4400" cap="non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" name="Google Shape;28;p25" title="Пустой заполнитель, вместо которого можно добавить изображение. Щелкните заполнитель и выберите изображение, которое требуется добавить"/>
          <p:cNvSpPr/>
          <p:nvPr>
            <p:ph idx="2" type="pic"/>
          </p:nvPr>
        </p:nvSpPr>
        <p:spPr>
          <a:xfrm>
            <a:off x="6981063" y="1310656"/>
            <a:ext cx="5210937" cy="4208604"/>
          </a:xfrm>
          <a:prstGeom prst="rect">
            <a:avLst/>
          </a:prstGeom>
          <a:solidFill>
            <a:srgbClr val="DED9D6"/>
          </a:solidFill>
          <a:ln>
            <a:noFill/>
          </a:ln>
        </p:spPr>
      </p:sp>
      <p:sp>
        <p:nvSpPr>
          <p:cNvPr id="29" name="Google Shape;29;p25"/>
          <p:cNvSpPr txBox="1"/>
          <p:nvPr>
            <p:ph idx="1" type="subTitle"/>
          </p:nvPr>
        </p:nvSpPr>
        <p:spPr>
          <a:xfrm>
            <a:off x="1104900" y="4511784"/>
            <a:ext cx="5734050" cy="9555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1pPr>
            <a:lvl2pPr lvl="1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pic>
        <p:nvPicPr>
          <p:cNvPr id="30" name="Google Shape;30;p25" title="Вкладка ленты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325880" y="0"/>
            <a:ext cx="1747524" cy="229209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Объект с подписью" type="objTx">
  <p:cSld name="OBJECT_WITH_CAPTION_TEXT"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34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5" name="Google Shape;95;p34"/>
          <p:cNvSpPr txBox="1"/>
          <p:nvPr>
            <p:ph idx="1" type="body"/>
          </p:nvPr>
        </p:nvSpPr>
        <p:spPr>
          <a:xfrm>
            <a:off x="5641848" y="1600199"/>
            <a:ext cx="5445252" cy="457200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556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2000"/>
              <a:buChar char="▪"/>
              <a:defRPr sz="2000"/>
            </a:lvl1pPr>
            <a:lvl2pPr indent="-3302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Char char="▪"/>
              <a:defRPr sz="1600"/>
            </a:lvl2pPr>
            <a:lvl3pPr indent="-3302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Char char="▪"/>
              <a:defRPr sz="1600"/>
            </a:lvl3pPr>
            <a:lvl4pPr indent="-3175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 sz="1400"/>
            </a:lvl4pPr>
            <a:lvl5pPr indent="-3175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 sz="1400"/>
            </a:lvl5pPr>
            <a:lvl6pPr indent="-3175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 sz="1400"/>
            </a:lvl6pPr>
            <a:lvl7pPr indent="-3175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 sz="1400"/>
            </a:lvl7pPr>
            <a:lvl8pPr indent="-3175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 sz="1400"/>
            </a:lvl8pPr>
            <a:lvl9pPr indent="-3175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 sz="1400"/>
            </a:lvl9pPr>
          </a:lstStyle>
          <a:p/>
        </p:txBody>
      </p:sp>
      <p:sp>
        <p:nvSpPr>
          <p:cNvPr id="96" name="Google Shape;96;p34"/>
          <p:cNvSpPr txBox="1"/>
          <p:nvPr>
            <p:ph idx="2" type="body"/>
          </p:nvPr>
        </p:nvSpPr>
        <p:spPr>
          <a:xfrm>
            <a:off x="1104900" y="1600200"/>
            <a:ext cx="4384548" cy="457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1pPr>
            <a:lvl2pPr indent="-2286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97" name="Google Shape;97;p34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8" name="Google Shape;98;p34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9" name="Google Shape;99;p34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и вертикальный текст" type="vertTx">
  <p:cSld name="VERTICAL_TEXT"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35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2" name="Google Shape;102;p35"/>
          <p:cNvSpPr txBox="1"/>
          <p:nvPr>
            <p:ph idx="1" type="body"/>
          </p:nvPr>
        </p:nvSpPr>
        <p:spPr>
          <a:xfrm rot="5400000">
            <a:off x="3810000" y="-1104900"/>
            <a:ext cx="4572000" cy="9982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2pPr>
            <a:lvl3pPr indent="-3429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3pPr>
            <a:lvl4pPr indent="-3429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4pPr>
            <a:lvl5pPr indent="-3429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9pPr>
          </a:lstStyle>
          <a:p/>
        </p:txBody>
      </p:sp>
      <p:sp>
        <p:nvSpPr>
          <p:cNvPr id="103" name="Google Shape;103;p35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4" name="Google Shape;104;p35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5" name="Google Shape;105;p35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Вертикальный заголовок и текст" showMasterSp="0" type="vertTitleAndTx">
  <p:cSld name="VERTICAL_TITLE_AND_VERTICAL_TEXT"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36"/>
          <p:cNvSpPr txBox="1"/>
          <p:nvPr>
            <p:ph type="title"/>
          </p:nvPr>
        </p:nvSpPr>
        <p:spPr>
          <a:xfrm rot="5400000">
            <a:off x="7323931" y="2413794"/>
            <a:ext cx="5811838" cy="1714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8" name="Google Shape;108;p36"/>
          <p:cNvSpPr txBox="1"/>
          <p:nvPr>
            <p:ph idx="1" type="body"/>
          </p:nvPr>
        </p:nvSpPr>
        <p:spPr>
          <a:xfrm rot="5400000">
            <a:off x="2248429" y="-778404"/>
            <a:ext cx="5811838" cy="809889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2pPr>
            <a:lvl3pPr indent="-3429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3pPr>
            <a:lvl4pPr indent="-3429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4pPr>
            <a:lvl5pPr indent="-3429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9pPr>
          </a:lstStyle>
          <a:p/>
        </p:txBody>
      </p:sp>
      <p:sp>
        <p:nvSpPr>
          <p:cNvPr id="109" name="Google Shape;109;p36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0" name="Google Shape;110;p36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1" name="Google Shape;111;p36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grpSp>
        <p:nvGrpSpPr>
          <p:cNvPr id="112" name="Google Shape;112;p36"/>
          <p:cNvGrpSpPr/>
          <p:nvPr/>
        </p:nvGrpSpPr>
        <p:grpSpPr>
          <a:xfrm rot="5400000">
            <a:off x="6514047" y="3228843"/>
            <a:ext cx="5632704" cy="84403"/>
            <a:chOff x="1073150" y="1219201"/>
            <a:chExt cx="10058400" cy="63125"/>
          </a:xfrm>
        </p:grpSpPr>
        <p:cxnSp>
          <p:nvCxnSpPr>
            <p:cNvPr id="113" name="Google Shape;113;p36"/>
            <p:cNvCxnSpPr/>
            <p:nvPr/>
          </p:nvCxnSpPr>
          <p:spPr>
            <a:xfrm rot="10800000">
              <a:off x="1073150" y="1219201"/>
              <a:ext cx="10058400" cy="0"/>
            </a:xfrm>
            <a:prstGeom prst="straightConnector1">
              <a:avLst/>
            </a:prstGeom>
            <a:noFill/>
            <a:ln cap="flat" cmpd="sng" w="381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114" name="Google Shape;114;p36"/>
            <p:cNvCxnSpPr/>
            <p:nvPr/>
          </p:nvCxnSpPr>
          <p:spPr>
            <a:xfrm rot="10800000">
              <a:off x="1073150" y="1282326"/>
              <a:ext cx="10058400" cy="0"/>
            </a:xfrm>
            <a:prstGeom prst="straightConnector1">
              <a:avLst/>
            </a:prstGeom>
            <a:noFill/>
            <a:ln cap="flat" cmpd="sng" w="127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и объект" type="obj">
  <p:cSld name="OBJECT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26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3" name="Google Shape;33;p26"/>
          <p:cNvSpPr txBox="1"/>
          <p:nvPr>
            <p:ph idx="1" type="body"/>
          </p:nvPr>
        </p:nvSpPr>
        <p:spPr>
          <a:xfrm>
            <a:off x="1104900" y="1600200"/>
            <a:ext cx="9982200" cy="457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2pPr>
            <a:lvl3pPr indent="-3429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3pPr>
            <a:lvl4pPr indent="-3429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4pPr>
            <a:lvl5pPr indent="-3429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9pPr>
          </a:lstStyle>
          <a:p/>
        </p:txBody>
      </p:sp>
      <p:sp>
        <p:nvSpPr>
          <p:cNvPr id="34" name="Google Shape;34;p26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26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6" name="Google Shape;36;p26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Только заголовок" type="titleOnly">
  <p:cSld name="TITLE_ONLY"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27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9" name="Google Shape;39;p27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0" name="Google Shape;40;p27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1" name="Google Shape;41;p27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Рисунок с подписью" type="picTx">
  <p:cSld name="PICTURE_WITH_CAPTION_TEXT">
    <p:spTree>
      <p:nvGrpSpPr>
        <p:cNvPr id="42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28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28" title="Пустой заполнитель, вместо которого можно добавить изображение. Щелкните заполнитель и выберите изображение, которое требуется добавить"/>
          <p:cNvSpPr/>
          <p:nvPr>
            <p:ph idx="2" type="pic"/>
          </p:nvPr>
        </p:nvSpPr>
        <p:spPr>
          <a:xfrm>
            <a:off x="4654671" y="1600199"/>
            <a:ext cx="6430912" cy="4572001"/>
          </a:xfrm>
          <a:prstGeom prst="rect">
            <a:avLst/>
          </a:prstGeom>
          <a:noFill/>
          <a:ln>
            <a:noFill/>
          </a:ln>
        </p:spPr>
      </p:sp>
      <p:sp>
        <p:nvSpPr>
          <p:cNvPr id="45" name="Google Shape;45;p28"/>
          <p:cNvSpPr txBox="1"/>
          <p:nvPr>
            <p:ph idx="1" type="body"/>
          </p:nvPr>
        </p:nvSpPr>
        <p:spPr>
          <a:xfrm>
            <a:off x="1104900" y="1600200"/>
            <a:ext cx="3396996" cy="457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1pPr>
            <a:lvl2pPr indent="-2286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46" name="Google Shape;46;p28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28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28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Титульный слайд" showMasterSp="0" type="title">
  <p:cSld name="TITLE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29"/>
          <p:cNvSpPr/>
          <p:nvPr/>
        </p:nvSpPr>
        <p:spPr>
          <a:xfrm>
            <a:off x="0" y="5778124"/>
            <a:ext cx="12192000" cy="107987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1" name="Google Shape;51;p29"/>
          <p:cNvSpPr/>
          <p:nvPr/>
        </p:nvSpPr>
        <p:spPr>
          <a:xfrm>
            <a:off x="0" y="0"/>
            <a:ext cx="12192000" cy="107987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2" name="Google Shape;52;p29"/>
          <p:cNvSpPr txBox="1"/>
          <p:nvPr>
            <p:ph type="ctrTitle"/>
          </p:nvPr>
        </p:nvSpPr>
        <p:spPr>
          <a:xfrm>
            <a:off x="1104900" y="2292094"/>
            <a:ext cx="10096500" cy="221969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  <a:defRPr sz="4400" cap="non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29"/>
          <p:cNvSpPr txBox="1"/>
          <p:nvPr>
            <p:ph idx="1" type="subTitle"/>
          </p:nvPr>
        </p:nvSpPr>
        <p:spPr>
          <a:xfrm>
            <a:off x="1104898" y="4511784"/>
            <a:ext cx="10096501" cy="9555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1pPr>
            <a:lvl2pPr lvl="1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54" name="Google Shape;54;p29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5" name="Google Shape;55;p29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29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pic>
        <p:nvPicPr>
          <p:cNvPr id="57" name="Google Shape;57;p29" title="Вкладка ленты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324445" y="0"/>
            <a:ext cx="1747524" cy="229209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раздела" showMasterSp="0" type="secHead">
  <p:cSld name="SECTION_HEADER"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" name="Google Shape;59;p30"/>
          <p:cNvGrpSpPr/>
          <p:nvPr/>
        </p:nvGrpSpPr>
        <p:grpSpPr>
          <a:xfrm>
            <a:off x="0" y="2514600"/>
            <a:ext cx="12192000" cy="3194035"/>
            <a:chOff x="647402" y="2514600"/>
            <a:chExt cx="10838688" cy="3194035"/>
          </a:xfrm>
        </p:grpSpPr>
        <p:grpSp>
          <p:nvGrpSpPr>
            <p:cNvPr id="60" name="Google Shape;60;p30"/>
            <p:cNvGrpSpPr/>
            <p:nvPr/>
          </p:nvGrpSpPr>
          <p:grpSpPr>
            <a:xfrm>
              <a:off x="647402" y="2514600"/>
              <a:ext cx="10838688" cy="63125"/>
              <a:chOff x="507492" y="1501519"/>
              <a:chExt cx="8129016" cy="63125"/>
            </a:xfrm>
          </p:grpSpPr>
          <p:cxnSp>
            <p:nvCxnSpPr>
              <p:cNvPr id="61" name="Google Shape;61;p30"/>
              <p:cNvCxnSpPr/>
              <p:nvPr/>
            </p:nvCxnSpPr>
            <p:spPr>
              <a:xfrm>
                <a:off x="507492" y="1564644"/>
                <a:ext cx="8129016" cy="0"/>
              </a:xfrm>
              <a:prstGeom prst="straightConnector1">
                <a:avLst/>
              </a:prstGeom>
              <a:noFill/>
              <a:ln cap="flat" cmpd="sng" w="38100">
                <a:solidFill>
                  <a:schemeClr val="dk1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</p:cxnSp>
          <p:cxnSp>
            <p:nvCxnSpPr>
              <p:cNvPr id="62" name="Google Shape;62;p30"/>
              <p:cNvCxnSpPr/>
              <p:nvPr/>
            </p:nvCxnSpPr>
            <p:spPr>
              <a:xfrm>
                <a:off x="507492" y="1501519"/>
                <a:ext cx="8129016" cy="0"/>
              </a:xfrm>
              <a:prstGeom prst="straightConnector1">
                <a:avLst/>
              </a:prstGeom>
              <a:noFill/>
              <a:ln cap="flat" cmpd="sng" w="12700">
                <a:solidFill>
                  <a:schemeClr val="dk1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</p:cxnSp>
        </p:grpSp>
        <p:sp>
          <p:nvSpPr>
            <p:cNvPr id="63" name="Google Shape;63;p30"/>
            <p:cNvSpPr/>
            <p:nvPr/>
          </p:nvSpPr>
          <p:spPr>
            <a:xfrm>
              <a:off x="647402" y="2640850"/>
              <a:ext cx="10838688" cy="2941536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64" name="Google Shape;64;p30"/>
            <p:cNvGrpSpPr/>
            <p:nvPr/>
          </p:nvGrpSpPr>
          <p:grpSpPr>
            <a:xfrm rot="10800000">
              <a:off x="647402" y="5645510"/>
              <a:ext cx="10838688" cy="63125"/>
              <a:chOff x="507492" y="1501519"/>
              <a:chExt cx="8129016" cy="63125"/>
            </a:xfrm>
          </p:grpSpPr>
          <p:cxnSp>
            <p:nvCxnSpPr>
              <p:cNvPr id="65" name="Google Shape;65;p30"/>
              <p:cNvCxnSpPr/>
              <p:nvPr/>
            </p:nvCxnSpPr>
            <p:spPr>
              <a:xfrm>
                <a:off x="507492" y="1564644"/>
                <a:ext cx="8129016" cy="0"/>
              </a:xfrm>
              <a:prstGeom prst="straightConnector1">
                <a:avLst/>
              </a:prstGeom>
              <a:noFill/>
              <a:ln cap="flat" cmpd="sng" w="38100">
                <a:solidFill>
                  <a:schemeClr val="dk1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</p:cxnSp>
          <p:cxnSp>
            <p:nvCxnSpPr>
              <p:cNvPr id="66" name="Google Shape;66;p30"/>
              <p:cNvCxnSpPr/>
              <p:nvPr/>
            </p:nvCxnSpPr>
            <p:spPr>
              <a:xfrm>
                <a:off x="507492" y="1501519"/>
                <a:ext cx="8129016" cy="0"/>
              </a:xfrm>
              <a:prstGeom prst="straightConnector1">
                <a:avLst/>
              </a:prstGeom>
              <a:noFill/>
              <a:ln cap="flat" cmpd="sng" w="12700">
                <a:solidFill>
                  <a:schemeClr val="dk1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</p:cxnSp>
        </p:grpSp>
      </p:grpSp>
      <p:sp>
        <p:nvSpPr>
          <p:cNvPr id="67" name="Google Shape;67;p30"/>
          <p:cNvSpPr txBox="1"/>
          <p:nvPr>
            <p:ph type="title"/>
          </p:nvPr>
        </p:nvSpPr>
        <p:spPr>
          <a:xfrm>
            <a:off x="1104899" y="2971806"/>
            <a:ext cx="10071099" cy="16841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Arial"/>
              <a:buNone/>
              <a:defRPr sz="4400" cap="none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8" name="Google Shape;68;p30"/>
          <p:cNvSpPr txBox="1"/>
          <p:nvPr>
            <p:ph idx="1" type="body"/>
          </p:nvPr>
        </p:nvSpPr>
        <p:spPr>
          <a:xfrm>
            <a:off x="1104899" y="4655956"/>
            <a:ext cx="10071099" cy="5097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969391"/>
              </a:buClr>
              <a:buSzPts val="2000"/>
              <a:buNone/>
              <a:defRPr sz="2000">
                <a:solidFill>
                  <a:srgbClr val="969391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969391"/>
              </a:buClr>
              <a:buSzPts val="1800"/>
              <a:buNone/>
              <a:defRPr sz="1800">
                <a:solidFill>
                  <a:srgbClr val="969391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969391"/>
              </a:buClr>
              <a:buSzPts val="1600"/>
              <a:buNone/>
              <a:defRPr sz="1600">
                <a:solidFill>
                  <a:srgbClr val="969391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969391"/>
              </a:buClr>
              <a:buSzPts val="1600"/>
              <a:buNone/>
              <a:defRPr sz="1600">
                <a:solidFill>
                  <a:srgbClr val="969391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969391"/>
              </a:buClr>
              <a:buSzPts val="1600"/>
              <a:buNone/>
              <a:defRPr sz="1600">
                <a:solidFill>
                  <a:srgbClr val="969391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969391"/>
              </a:buClr>
              <a:buSzPts val="1600"/>
              <a:buNone/>
              <a:defRPr sz="1600">
                <a:solidFill>
                  <a:srgbClr val="969391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969391"/>
              </a:buClr>
              <a:buSzPts val="1600"/>
              <a:buNone/>
              <a:defRPr sz="1600">
                <a:solidFill>
                  <a:srgbClr val="969391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969391"/>
              </a:buClr>
              <a:buSzPts val="1600"/>
              <a:buNone/>
              <a:defRPr sz="1600">
                <a:solidFill>
                  <a:srgbClr val="969391"/>
                </a:solidFill>
              </a:defRPr>
            </a:lvl9pPr>
          </a:lstStyle>
          <a:p/>
        </p:txBody>
      </p:sp>
      <p:sp>
        <p:nvSpPr>
          <p:cNvPr id="69" name="Google Shape;69;p30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30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1" name="Google Shape;71;p30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pic>
        <p:nvPicPr>
          <p:cNvPr id="72" name="Google Shape;72;p30" title="Вкладка ленты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325880" y="0"/>
            <a:ext cx="1783188" cy="297180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Два типа объектов" type="twoObj">
  <p:cSld name="TWO_OBJECTS"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31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5" name="Google Shape;75;p31"/>
          <p:cNvSpPr txBox="1"/>
          <p:nvPr>
            <p:ph idx="1" type="body"/>
          </p:nvPr>
        </p:nvSpPr>
        <p:spPr>
          <a:xfrm>
            <a:off x="1104900" y="1600200"/>
            <a:ext cx="4914900" cy="45719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2pPr>
            <a:lvl3pPr indent="-3429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3pPr>
            <a:lvl4pPr indent="-3429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4pPr>
            <a:lvl5pPr indent="-3175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5pPr>
            <a:lvl6pPr indent="-3175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6pPr>
            <a:lvl7pPr indent="-3175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7pPr>
            <a:lvl8pPr indent="-3175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8pPr>
            <a:lvl9pPr indent="-3175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9pPr>
          </a:lstStyle>
          <a:p/>
        </p:txBody>
      </p:sp>
      <p:sp>
        <p:nvSpPr>
          <p:cNvPr id="76" name="Google Shape;76;p31"/>
          <p:cNvSpPr txBox="1"/>
          <p:nvPr>
            <p:ph idx="2" type="body"/>
          </p:nvPr>
        </p:nvSpPr>
        <p:spPr>
          <a:xfrm>
            <a:off x="6172200" y="1600200"/>
            <a:ext cx="4914900" cy="45719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2pPr>
            <a:lvl3pPr indent="-3429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3pPr>
            <a:lvl4pPr indent="-3429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4pPr>
            <a:lvl5pPr indent="-3175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5pPr>
            <a:lvl6pPr indent="-3175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6pPr>
            <a:lvl7pPr indent="-3175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7pPr>
            <a:lvl8pPr indent="-3175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9pPr>
          </a:lstStyle>
          <a:p/>
        </p:txBody>
      </p:sp>
      <p:sp>
        <p:nvSpPr>
          <p:cNvPr id="77" name="Google Shape;77;p31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31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9" name="Google Shape;79;p31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Сравнение" type="twoTxTwoObj">
  <p:cSld name="TWO_OBJECTS_WITH_TEXT"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32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2" name="Google Shape;82;p32"/>
          <p:cNvSpPr txBox="1"/>
          <p:nvPr>
            <p:ph idx="1" type="body"/>
          </p:nvPr>
        </p:nvSpPr>
        <p:spPr>
          <a:xfrm>
            <a:off x="1104900" y="1600200"/>
            <a:ext cx="4919472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83" name="Google Shape;83;p32"/>
          <p:cNvSpPr txBox="1"/>
          <p:nvPr>
            <p:ph idx="2" type="body"/>
          </p:nvPr>
        </p:nvSpPr>
        <p:spPr>
          <a:xfrm>
            <a:off x="1104900" y="2424112"/>
            <a:ext cx="4919472" cy="37480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2pPr>
            <a:lvl3pPr indent="-3429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3pPr>
            <a:lvl4pPr indent="-3429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4pPr>
            <a:lvl5pPr indent="-3429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9pPr>
          </a:lstStyle>
          <a:p/>
        </p:txBody>
      </p:sp>
      <p:sp>
        <p:nvSpPr>
          <p:cNvPr id="84" name="Google Shape;84;p32"/>
          <p:cNvSpPr txBox="1"/>
          <p:nvPr>
            <p:ph idx="3" type="body"/>
          </p:nvPr>
        </p:nvSpPr>
        <p:spPr>
          <a:xfrm>
            <a:off x="6166110" y="1600200"/>
            <a:ext cx="4919472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85" name="Google Shape;85;p32"/>
          <p:cNvSpPr txBox="1"/>
          <p:nvPr>
            <p:ph idx="4" type="body"/>
          </p:nvPr>
        </p:nvSpPr>
        <p:spPr>
          <a:xfrm>
            <a:off x="6166110" y="2424112"/>
            <a:ext cx="4919472" cy="37480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2pPr>
            <a:lvl3pPr indent="-3429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3pPr>
            <a:lvl4pPr indent="-3429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4pPr>
            <a:lvl5pPr indent="-3429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9pPr>
          </a:lstStyle>
          <a:p/>
        </p:txBody>
      </p:sp>
      <p:sp>
        <p:nvSpPr>
          <p:cNvPr id="86" name="Google Shape;86;p32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7" name="Google Shape;87;p32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8" name="Google Shape;88;p32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Пустой слайд" showMasterSp="0" type="blank">
  <p:cSld name="BLANK"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33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1" name="Google Shape;91;p33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2" name="Google Shape;92;p33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2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4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11" name="Google Shape;11;p24"/>
          <p:cNvSpPr txBox="1"/>
          <p:nvPr>
            <p:ph idx="1" type="body"/>
          </p:nvPr>
        </p:nvSpPr>
        <p:spPr>
          <a:xfrm>
            <a:off x="1104900" y="1600200"/>
            <a:ext cx="9982200" cy="457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55600" lvl="0" marL="457200" marR="0" rtl="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Char char="▪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30200" lvl="1" marL="9144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▪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2" name="Google Shape;12;p24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3" name="Google Shape;13;p24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4" name="Google Shape;14;p24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grpSp>
        <p:nvGrpSpPr>
          <p:cNvPr id="15" name="Google Shape;15;p24"/>
          <p:cNvGrpSpPr/>
          <p:nvPr/>
        </p:nvGrpSpPr>
        <p:grpSpPr>
          <a:xfrm>
            <a:off x="1103376" y="1219201"/>
            <a:ext cx="9985248" cy="84403"/>
            <a:chOff x="1073150" y="1219201"/>
            <a:chExt cx="10058400" cy="63125"/>
          </a:xfrm>
        </p:grpSpPr>
        <p:cxnSp>
          <p:nvCxnSpPr>
            <p:cNvPr id="16" name="Google Shape;16;p24"/>
            <p:cNvCxnSpPr/>
            <p:nvPr/>
          </p:nvCxnSpPr>
          <p:spPr>
            <a:xfrm rot="10800000">
              <a:off x="1073150" y="1219201"/>
              <a:ext cx="10058400" cy="0"/>
            </a:xfrm>
            <a:prstGeom prst="straightConnector1">
              <a:avLst/>
            </a:prstGeom>
            <a:noFill/>
            <a:ln cap="flat" cmpd="sng" w="381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17" name="Google Shape;17;p24"/>
            <p:cNvCxnSpPr/>
            <p:nvPr/>
          </p:nvCxnSpPr>
          <p:spPr>
            <a:xfrm rot="10800000">
              <a:off x="1073150" y="1282326"/>
              <a:ext cx="10058400" cy="0"/>
            </a:xfrm>
            <a:prstGeom prst="straightConnector1">
              <a:avLst/>
            </a:prstGeom>
            <a:noFill/>
            <a:ln cap="flat" cmpd="sng" w="127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</p:grp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>
        <p15:guide id="1" pos="696">
          <p15:clr>
            <a:srgbClr val="F26B43"/>
          </p15:clr>
        </p15:guide>
        <p15:guide id="2" pos="6984">
          <p15:clr>
            <a:srgbClr val="F26B43"/>
          </p15:clr>
        </p15:guide>
        <p15:guide id="3" orient="horz" pos="1008">
          <p15:clr>
            <a:srgbClr val="F26B43"/>
          </p15:clr>
        </p15:guide>
        <p15:guide id="4" orient="horz" pos="3888">
          <p15:clr>
            <a:srgbClr val="F26B43"/>
          </p15:clr>
        </p15:guide>
      </p15:sldGuideLst>
    </p:ext>
  </p:extLst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jpg"/><Relationship Id="rId4" Type="http://schemas.openxmlformats.org/officeDocument/2006/relationships/image" Target="../media/image4.jp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1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5.png"/><Relationship Id="rId4" Type="http://schemas.openxmlformats.org/officeDocument/2006/relationships/image" Target="../media/image13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4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3.png"/><Relationship Id="rId4" Type="http://schemas.openxmlformats.org/officeDocument/2006/relationships/image" Target="../media/image12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9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6.pn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1.xml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2.xml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3.xml"/><Relationship Id="rId3" Type="http://schemas.openxmlformats.org/officeDocument/2006/relationships/image" Target="../media/image7.jp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1"/>
          <p:cNvSpPr txBox="1"/>
          <p:nvPr>
            <p:ph type="ctrTitle"/>
          </p:nvPr>
        </p:nvSpPr>
        <p:spPr>
          <a:xfrm>
            <a:off x="1104900" y="2592151"/>
            <a:ext cx="5734050" cy="996438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0" spcFirstLastPara="1" rIns="0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mbria"/>
              <a:buNone/>
            </a:pPr>
            <a:r>
              <a:rPr b="1" lang="ru-RU" cap="none">
                <a:latin typeface="Cambria"/>
                <a:ea typeface="Cambria"/>
                <a:cs typeface="Cambria"/>
                <a:sym typeface="Cambria"/>
              </a:rPr>
              <a:t>Познание человеком самого себя</a:t>
            </a:r>
            <a:endParaRPr b="1" cap="none">
              <a:latin typeface="Cambria"/>
              <a:ea typeface="Cambria"/>
              <a:cs typeface="Cambria"/>
              <a:sym typeface="Cambria"/>
            </a:endParaRPr>
          </a:p>
        </p:txBody>
      </p:sp>
      <p:pic>
        <p:nvPicPr>
          <p:cNvPr id="121" name="Google Shape;121;p1" title="Открытая книга на столе, размытые книги на заднем плане"/>
          <p:cNvPicPr preferRelativeResize="0"/>
          <p:nvPr>
            <p:ph idx="2" type="pic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981063" y="1310656"/>
            <a:ext cx="5210937" cy="4208604"/>
          </a:xfrm>
          <a:prstGeom prst="rect">
            <a:avLst/>
          </a:prstGeom>
          <a:solidFill>
            <a:srgbClr val="DED9D6"/>
          </a:solidFill>
          <a:ln>
            <a:noFill/>
          </a:ln>
        </p:spPr>
      </p:pic>
      <p:sp>
        <p:nvSpPr>
          <p:cNvPr id="122" name="Google Shape;122;p1"/>
          <p:cNvSpPr txBox="1"/>
          <p:nvPr>
            <p:ph idx="1" type="subTitle"/>
          </p:nvPr>
        </p:nvSpPr>
        <p:spPr>
          <a:xfrm>
            <a:off x="1104900" y="3713377"/>
            <a:ext cx="5734050" cy="340873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lang="ru-RU">
                <a:latin typeface="Cambria"/>
                <a:ea typeface="Cambria"/>
                <a:cs typeface="Cambria"/>
                <a:sym typeface="Cambria"/>
              </a:rPr>
              <a:t>Обществоведение (подготовительный курс)</a:t>
            </a:r>
            <a:endParaRPr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23" name="Google Shape;123;p1"/>
          <p:cNvSpPr txBox="1"/>
          <p:nvPr/>
        </p:nvSpPr>
        <p:spPr>
          <a:xfrm>
            <a:off x="1937442" y="724277"/>
            <a:ext cx="489236" cy="707886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ru-RU" sz="40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rPr>
              <a:t>5</a:t>
            </a:r>
            <a:endParaRPr b="1" sz="4000">
              <a:solidFill>
                <a:schemeClr val="lt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24" name="Google Shape;124;p1"/>
          <p:cNvSpPr txBox="1"/>
          <p:nvPr/>
        </p:nvSpPr>
        <p:spPr>
          <a:xfrm>
            <a:off x="6457950" y="5869803"/>
            <a:ext cx="5628426" cy="340873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0" spcFirstLastPara="1" rIns="0" wrap="square" tIns="45700">
            <a:normAutofit/>
          </a:bodyPr>
          <a:lstStyle/>
          <a:p>
            <a:pPr indent="0" lvl="0" marL="0" marR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Noto Sans Symbols"/>
              <a:buNone/>
            </a:pPr>
            <a:r>
              <a:rPr b="0" lang="ru-RU" sz="1800" u="non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rPr>
              <a:t>Ситник П.В.</a:t>
            </a:r>
            <a:endParaRPr b="0" sz="1800" u="none">
              <a:solidFill>
                <a:schemeClr val="lt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25" name="Google Shape;125;p1"/>
          <p:cNvSpPr txBox="1"/>
          <p:nvPr/>
        </p:nvSpPr>
        <p:spPr>
          <a:xfrm>
            <a:off x="3144382" y="6449225"/>
            <a:ext cx="5628426" cy="340873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0" spcFirstLastPara="1" rIns="0" wrap="square" tIns="45700">
            <a:norm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Noto Sans Symbols"/>
              <a:buNone/>
            </a:pPr>
            <a:r>
              <a:rPr b="0" lang="ru-RU" sz="1800" u="non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rPr>
              <a:t>2024</a:t>
            </a:r>
            <a:endParaRPr b="0" sz="1800" u="none">
              <a:solidFill>
                <a:schemeClr val="lt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pic>
        <p:nvPicPr>
          <p:cNvPr descr="ÐÐ°ÑÑÐ¸Ð½ÐºÐ¸ Ð¿Ð¾ Ð·Ð°Ð¿ÑÐ¾ÑÑ ÑÐ°Ð¼Ð¾Ð¿Ð¾Ð·Ð½Ð°Ð½Ð¸Ðµ" id="126" name="Google Shape;126;p1"/>
          <p:cNvPicPr preferRelativeResize="0"/>
          <p:nvPr/>
        </p:nvPicPr>
        <p:blipFill rotWithShape="1">
          <a:blip r:embed="rId4">
            <a:alphaModFix/>
          </a:blip>
          <a:srcRect b="0" l="2043" r="1733" t="0"/>
          <a:stretch/>
        </p:blipFill>
        <p:spPr>
          <a:xfrm>
            <a:off x="6981062" y="1310656"/>
            <a:ext cx="5210937" cy="420860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1" name="Shape 2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" name="Google Shape;292;p10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Способы самопознания</a:t>
            </a:r>
            <a:endParaRPr/>
          </a:p>
        </p:txBody>
      </p:sp>
      <p:grpSp>
        <p:nvGrpSpPr>
          <p:cNvPr id="293" name="Google Shape;293;p10"/>
          <p:cNvGrpSpPr/>
          <p:nvPr/>
        </p:nvGrpSpPr>
        <p:grpSpPr>
          <a:xfrm>
            <a:off x="1097559" y="3015574"/>
            <a:ext cx="9968007" cy="3354146"/>
            <a:chOff x="6337" y="0"/>
            <a:chExt cx="9968007" cy="3354146"/>
          </a:xfrm>
        </p:grpSpPr>
        <p:sp>
          <p:nvSpPr>
            <p:cNvPr id="294" name="Google Shape;294;p10"/>
            <p:cNvSpPr/>
            <p:nvPr/>
          </p:nvSpPr>
          <p:spPr>
            <a:xfrm>
              <a:off x="5003016" y="1359798"/>
              <a:ext cx="3573919" cy="545901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73038"/>
                  </a:lnTo>
                  <a:lnTo>
                    <a:pt x="120000" y="73038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95" name="Google Shape;295;p10"/>
            <p:cNvSpPr/>
            <p:nvPr/>
          </p:nvSpPr>
          <p:spPr>
            <a:xfrm>
              <a:off x="4944621" y="1359798"/>
              <a:ext cx="91440" cy="545901"/>
            </a:xfrm>
            <a:custGeom>
              <a:rect b="b" l="l" r="r" t="t"/>
              <a:pathLst>
                <a:path extrusionOk="0" h="120000" w="120000">
                  <a:moveTo>
                    <a:pt x="76634" y="0"/>
                  </a:moveTo>
                  <a:lnTo>
                    <a:pt x="76634" y="73038"/>
                  </a:lnTo>
                  <a:lnTo>
                    <a:pt x="60000" y="73038"/>
                  </a:ln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96" name="Google Shape;296;p10"/>
            <p:cNvSpPr/>
            <p:nvPr/>
          </p:nvSpPr>
          <p:spPr>
            <a:xfrm>
              <a:off x="1403745" y="1359798"/>
              <a:ext cx="3599271" cy="545901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73038"/>
                  </a:lnTo>
                  <a:lnTo>
                    <a:pt x="0" y="73038"/>
                  </a:lnTo>
                  <a:lnTo>
                    <a:pt x="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97" name="Google Shape;297;p10"/>
            <p:cNvSpPr/>
            <p:nvPr/>
          </p:nvSpPr>
          <p:spPr>
            <a:xfrm>
              <a:off x="3431860" y="0"/>
              <a:ext cx="3142312" cy="1359798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8" name="Google Shape;298;p10"/>
            <p:cNvSpPr txBox="1"/>
            <p:nvPr/>
          </p:nvSpPr>
          <p:spPr>
            <a:xfrm>
              <a:off x="3431860" y="0"/>
              <a:ext cx="3142312" cy="135979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Сравнение</a:t>
              </a:r>
              <a:endParaRPr b="1" sz="20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99" name="Google Shape;299;p10"/>
            <p:cNvSpPr/>
            <p:nvPr/>
          </p:nvSpPr>
          <p:spPr>
            <a:xfrm>
              <a:off x="6337" y="1905699"/>
              <a:ext cx="2794816" cy="1448447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0" name="Google Shape;300;p10"/>
            <p:cNvSpPr txBox="1"/>
            <p:nvPr/>
          </p:nvSpPr>
          <p:spPr>
            <a:xfrm>
              <a:off x="6337" y="1905699"/>
              <a:ext cx="2794816" cy="1448447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даёт возможность выстроить самооценку как важный компонент самопознания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01" name="Google Shape;301;p10"/>
            <p:cNvSpPr/>
            <p:nvPr/>
          </p:nvSpPr>
          <p:spPr>
            <a:xfrm>
              <a:off x="3228427" y="1905699"/>
              <a:ext cx="3523826" cy="1448447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2" name="Google Shape;302;p10"/>
            <p:cNvSpPr txBox="1"/>
            <p:nvPr/>
          </p:nvSpPr>
          <p:spPr>
            <a:xfrm>
              <a:off x="3228427" y="1905699"/>
              <a:ext cx="3523826" cy="1448447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сравнивая себя с некоторым «эталоном», человек даёт себе самооценку как в целом, так и по отдельным качествам и поведенческим характеристикам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03" name="Google Shape;303;p10"/>
            <p:cNvSpPr/>
            <p:nvPr/>
          </p:nvSpPr>
          <p:spPr>
            <a:xfrm>
              <a:off x="7179528" y="1905699"/>
              <a:ext cx="2794816" cy="1448447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4" name="Google Shape;304;p10"/>
            <p:cNvSpPr txBox="1"/>
            <p:nvPr/>
          </p:nvSpPr>
          <p:spPr>
            <a:xfrm>
              <a:off x="7179528" y="1905699"/>
              <a:ext cx="2794816" cy="1448447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приближает к познанию и построению Я-концепции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pic>
        <p:nvPicPr>
          <p:cNvPr id="305" name="Google Shape;305;p1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73075" y="1398400"/>
            <a:ext cx="10264926" cy="15780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10" name="Shape 3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" name="Google Shape;311;p11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Способы самопознания</a:t>
            </a:r>
            <a:endParaRPr/>
          </a:p>
        </p:txBody>
      </p:sp>
      <p:graphicFrame>
        <p:nvGraphicFramePr>
          <p:cNvPr id="312" name="Google Shape;312;p11"/>
          <p:cNvGraphicFramePr/>
          <p:nvPr/>
        </p:nvGraphicFramePr>
        <p:xfrm>
          <a:off x="1104899" y="1556427"/>
          <a:ext cx="3000000" cy="3000000"/>
        </p:xfrm>
        <a:graphic>
          <a:graphicData uri="http://schemas.openxmlformats.org/drawingml/2006/table">
            <a:tbl>
              <a:tblPr firstRow="1">
                <a:noFill/>
                <a:tableStyleId>{E9290D6B-3800-4BF1-8003-94D89903310B}</a:tableStyleId>
              </a:tblPr>
              <a:tblGrid>
                <a:gridCol w="4990350"/>
                <a:gridCol w="4990350"/>
              </a:tblGrid>
              <a:tr h="701900">
                <a:tc gridSpan="2"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20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Шкала сравнения</a:t>
                      </a:r>
                      <a:endParaRPr sz="20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2591675">
                <a:tc gridSpan="2">
                  <a:txBody>
                    <a:bodyPr/>
                    <a:lstStyle/>
                    <a:p>
                      <a:pPr indent="-85725" lvl="0" marL="322580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Noto Sans Symbols"/>
                        <a:buChar char="✔"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 умный – глупый;</a:t>
                      </a:r>
                      <a:endParaRPr/>
                    </a:p>
                    <a:p>
                      <a:pPr indent="-85725" lvl="0" marL="322580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Noto Sans Symbols"/>
                        <a:buChar char="✔"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 добрый – злой;</a:t>
                      </a:r>
                      <a:endParaRPr/>
                    </a:p>
                    <a:p>
                      <a:pPr indent="-85725" lvl="0" marL="322580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Noto Sans Symbols"/>
                        <a:buChar char="✔"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 справедливый – несправедливый;</a:t>
                      </a:r>
                      <a:endParaRPr/>
                    </a:p>
                    <a:p>
                      <a:pPr indent="-85725" lvl="0" marL="322580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Noto Sans Symbols"/>
                        <a:buChar char="✔"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 внимательный – невнимательный;</a:t>
                      </a:r>
                      <a:endParaRPr/>
                    </a:p>
                    <a:p>
                      <a:pPr indent="-85725" lvl="0" marL="322580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Noto Sans Symbols"/>
                        <a:buChar char="✔"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 трудолюбивый - ленивый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 hMerge="1"/>
              </a:tr>
              <a:tr h="1619800"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Сильные качества: </a:t>
                      </a:r>
                      <a:endParaRPr/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дают силы жить, трудиться, взаимодействовать с другими людьми</a:t>
                      </a:r>
                      <a:endParaRPr b="1"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Слабые качества: </a:t>
                      </a:r>
                      <a:endParaRPr/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затрудняют жизнь, вносят дисгармонию, по- рождают отрицательные эмоции</a:t>
                      </a:r>
                      <a:endParaRPr b="1"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17" name="Shape 3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8" name="Google Shape;318;p12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Способы самопознания</a:t>
            </a:r>
            <a:endParaRPr/>
          </a:p>
        </p:txBody>
      </p:sp>
      <p:grpSp>
        <p:nvGrpSpPr>
          <p:cNvPr id="319" name="Google Shape;319;p12"/>
          <p:cNvGrpSpPr/>
          <p:nvPr/>
        </p:nvGrpSpPr>
        <p:grpSpPr>
          <a:xfrm>
            <a:off x="1104900" y="1542452"/>
            <a:ext cx="9980681" cy="976462"/>
            <a:chOff x="1581074" y="794958"/>
            <a:chExt cx="8834000" cy="594982"/>
          </a:xfrm>
        </p:grpSpPr>
        <p:sp>
          <p:nvSpPr>
            <p:cNvPr id="320" name="Google Shape;320;p12"/>
            <p:cNvSpPr/>
            <p:nvPr/>
          </p:nvSpPr>
          <p:spPr>
            <a:xfrm>
              <a:off x="1581074" y="794958"/>
              <a:ext cx="8834000" cy="594982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1" name="Google Shape;321;p12"/>
            <p:cNvSpPr txBox="1"/>
            <p:nvPr/>
          </p:nvSpPr>
          <p:spPr>
            <a:xfrm>
              <a:off x="1598500" y="812384"/>
              <a:ext cx="8799148" cy="560130"/>
            </a:xfrm>
            <a:prstGeom prst="rect">
              <a:avLst/>
            </a:prstGeom>
            <a:noFill/>
            <a:ln>
              <a:noFill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«Окно Джохари» </a:t>
              </a: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(от имени американских психологов </a:t>
              </a: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Джозефа Лифта </a:t>
              </a: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и </a:t>
              </a: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Харрингтона Инха- ма</a:t>
              </a: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) – это техника самопознания личности, позволяющая лучше понять взаимосвязь между своими личными качествами и тем, как их воспринимают окружающие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grpSp>
        <p:nvGrpSpPr>
          <p:cNvPr id="322" name="Google Shape;322;p12"/>
          <p:cNvGrpSpPr/>
          <p:nvPr/>
        </p:nvGrpSpPr>
        <p:grpSpPr>
          <a:xfrm>
            <a:off x="3450260" y="2750150"/>
            <a:ext cx="5289960" cy="2943986"/>
            <a:chOff x="3080349" y="2983062"/>
            <a:chExt cx="5289960" cy="2943986"/>
          </a:xfrm>
        </p:grpSpPr>
        <p:grpSp>
          <p:nvGrpSpPr>
            <p:cNvPr id="323" name="Google Shape;323;p12"/>
            <p:cNvGrpSpPr/>
            <p:nvPr/>
          </p:nvGrpSpPr>
          <p:grpSpPr>
            <a:xfrm>
              <a:off x="3080349" y="2983062"/>
              <a:ext cx="2647591" cy="1471993"/>
              <a:chOff x="1581074" y="794958"/>
              <a:chExt cx="8834000" cy="594982"/>
            </a:xfrm>
          </p:grpSpPr>
          <p:sp>
            <p:nvSpPr>
              <p:cNvPr id="324" name="Google Shape;324;p12"/>
              <p:cNvSpPr/>
              <p:nvPr/>
            </p:nvSpPr>
            <p:spPr>
              <a:xfrm>
                <a:off x="1581074" y="794958"/>
                <a:ext cx="8834000" cy="594982"/>
              </a:xfrm>
              <a:prstGeom prst="rect">
                <a:avLst/>
              </a:prstGeom>
              <a:solidFill>
                <a:schemeClr val="lt1">
                  <a:alpha val="89803"/>
                </a:schemeClr>
              </a:solidFill>
              <a:ln cap="flat" cmpd="thickThin" w="48000">
                <a:solidFill>
                  <a:schemeClr val="accent1"/>
                </a:solidFill>
                <a:prstDash val="solid"/>
                <a:round/>
                <a:headEnd len="sm" w="sm" type="none"/>
                <a:tailEnd len="sm" w="sm" type="none"/>
              </a:ln>
              <a:effectLst>
                <a:outerShdw blurRad="50800" rotWithShape="0" algn="tl" dir="2700000" dist="38100">
                  <a:srgbClr val="000000">
                    <a:alpha val="40000"/>
                  </a:srgbClr>
                </a:outerShdw>
              </a:effectLst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25" name="Google Shape;325;p12"/>
              <p:cNvSpPr txBox="1"/>
              <p:nvPr/>
            </p:nvSpPr>
            <p:spPr>
              <a:xfrm>
                <a:off x="1598500" y="812384"/>
                <a:ext cx="8799148" cy="560130"/>
              </a:xfrm>
              <a:prstGeom prst="rect">
                <a:avLst/>
              </a:prstGeom>
              <a:noFill/>
              <a:ln>
                <a:noFill/>
              </a:ln>
              <a:effectLst>
                <a:outerShdw blurRad="50800" rotWithShape="0" algn="tl" dir="2700000" dist="38100">
                  <a:srgbClr val="000000">
                    <a:alpha val="40000"/>
                  </a:srgbClr>
                </a:outerShdw>
              </a:effectLst>
            </p:spPr>
            <p:txBody>
              <a:bodyPr anchorCtr="0" anchor="ctr" bIns="22850" lIns="34275" spcFirstLastPara="1" rIns="34275" wrap="square" tIns="22850">
                <a:noAutofit/>
              </a:bodyPr>
              <a:lstStyle/>
              <a:p>
                <a:pPr indent="0" lvl="0" marL="0" marR="0" rtl="0" algn="ctr">
                  <a:lnSpc>
                    <a:spcPct val="9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b="1" lang="ru-RU" sz="1800">
                    <a:solidFill>
                      <a:schemeClr val="dk1"/>
                    </a:solidFill>
                    <a:latin typeface="Cambria"/>
                    <a:ea typeface="Cambria"/>
                    <a:cs typeface="Cambria"/>
                    <a:sym typeface="Cambria"/>
                  </a:rPr>
                  <a:t>Открытая зона (арена)</a:t>
                </a:r>
                <a:endParaRPr/>
              </a:p>
              <a:p>
                <a:pPr indent="0" lvl="0" marL="0" marR="0" rtl="0" algn="ctr">
                  <a:lnSpc>
                    <a:spcPct val="90000"/>
                  </a:lnSpc>
                  <a:spcBef>
                    <a:spcPts val="630"/>
                  </a:spcBef>
                  <a:spcAft>
                    <a:spcPts val="0"/>
                  </a:spcAft>
                  <a:buNone/>
                </a:pPr>
                <a:r>
                  <a:rPr lang="ru-RU" sz="1800">
                    <a:solidFill>
                      <a:schemeClr val="dk1"/>
                    </a:solidFill>
                    <a:latin typeface="Cambria"/>
                    <a:ea typeface="Cambria"/>
                    <a:cs typeface="Cambria"/>
                    <a:sym typeface="Cambria"/>
                  </a:rPr>
                  <a:t>Я знаю это о себе, и окружающие знают</a:t>
                </a:r>
                <a:endParaRPr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endParaRPr>
              </a:p>
            </p:txBody>
          </p:sp>
        </p:grpSp>
        <p:grpSp>
          <p:nvGrpSpPr>
            <p:cNvPr id="326" name="Google Shape;326;p12"/>
            <p:cNvGrpSpPr/>
            <p:nvPr/>
          </p:nvGrpSpPr>
          <p:grpSpPr>
            <a:xfrm>
              <a:off x="5722718" y="2988418"/>
              <a:ext cx="2647591" cy="1471993"/>
              <a:chOff x="1581074" y="794958"/>
              <a:chExt cx="8834000" cy="594982"/>
            </a:xfrm>
          </p:grpSpPr>
          <p:sp>
            <p:nvSpPr>
              <p:cNvPr id="327" name="Google Shape;327;p12"/>
              <p:cNvSpPr/>
              <p:nvPr/>
            </p:nvSpPr>
            <p:spPr>
              <a:xfrm>
                <a:off x="1581074" y="794958"/>
                <a:ext cx="8834000" cy="594982"/>
              </a:xfrm>
              <a:prstGeom prst="rect">
                <a:avLst/>
              </a:prstGeom>
              <a:solidFill>
                <a:schemeClr val="lt1">
                  <a:alpha val="89803"/>
                </a:schemeClr>
              </a:solidFill>
              <a:ln cap="flat" cmpd="thickThin" w="48000">
                <a:solidFill>
                  <a:schemeClr val="accent1"/>
                </a:solidFill>
                <a:prstDash val="solid"/>
                <a:round/>
                <a:headEnd len="sm" w="sm" type="none"/>
                <a:tailEnd len="sm" w="sm" type="none"/>
              </a:ln>
              <a:effectLst>
                <a:outerShdw blurRad="50800" rotWithShape="0" algn="tl" dir="2700000" dist="38100">
                  <a:srgbClr val="000000">
                    <a:alpha val="40000"/>
                  </a:srgbClr>
                </a:outerShdw>
              </a:effectLst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28" name="Google Shape;328;p12"/>
              <p:cNvSpPr txBox="1"/>
              <p:nvPr/>
            </p:nvSpPr>
            <p:spPr>
              <a:xfrm>
                <a:off x="1598500" y="812384"/>
                <a:ext cx="8799148" cy="560130"/>
              </a:xfrm>
              <a:prstGeom prst="rect">
                <a:avLst/>
              </a:prstGeom>
              <a:noFill/>
              <a:ln>
                <a:noFill/>
              </a:ln>
              <a:effectLst>
                <a:outerShdw blurRad="50800" rotWithShape="0" algn="tl" dir="2700000" dist="38100">
                  <a:srgbClr val="000000">
                    <a:alpha val="40000"/>
                  </a:srgbClr>
                </a:outerShdw>
              </a:effectLst>
            </p:spPr>
            <p:txBody>
              <a:bodyPr anchorCtr="0" anchor="ctr" bIns="22850" lIns="34275" spcFirstLastPara="1" rIns="34275" wrap="square" tIns="22850">
                <a:noAutofit/>
              </a:bodyPr>
              <a:lstStyle/>
              <a:p>
                <a:pPr indent="0" lvl="0" marL="0" marR="0" rtl="0" algn="ctr">
                  <a:lnSpc>
                    <a:spcPct val="9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b="1" lang="ru-RU" sz="1800">
                    <a:solidFill>
                      <a:schemeClr val="dk1"/>
                    </a:solidFill>
                    <a:latin typeface="Cambria"/>
                    <a:ea typeface="Cambria"/>
                    <a:cs typeface="Cambria"/>
                    <a:sym typeface="Cambria"/>
                  </a:rPr>
                  <a:t>Слепая зона</a:t>
                </a:r>
                <a:endParaRPr/>
              </a:p>
              <a:p>
                <a:pPr indent="0" lvl="0" marL="0" marR="0" rtl="0" algn="ctr">
                  <a:lnSpc>
                    <a:spcPct val="90000"/>
                  </a:lnSpc>
                  <a:spcBef>
                    <a:spcPts val="630"/>
                  </a:spcBef>
                  <a:spcAft>
                    <a:spcPts val="0"/>
                  </a:spcAft>
                  <a:buNone/>
                </a:pPr>
                <a:r>
                  <a:rPr lang="ru-RU" sz="1800">
                    <a:solidFill>
                      <a:schemeClr val="dk1"/>
                    </a:solidFill>
                    <a:latin typeface="Cambria"/>
                    <a:ea typeface="Cambria"/>
                    <a:cs typeface="Cambria"/>
                    <a:sym typeface="Cambria"/>
                  </a:rPr>
                  <a:t>Я не знаю это о себе, а окружающие знают</a:t>
                </a:r>
                <a:endParaRPr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endParaRPr>
              </a:p>
            </p:txBody>
          </p:sp>
        </p:grpSp>
        <p:grpSp>
          <p:nvGrpSpPr>
            <p:cNvPr id="329" name="Google Shape;329;p12"/>
            <p:cNvGrpSpPr/>
            <p:nvPr/>
          </p:nvGrpSpPr>
          <p:grpSpPr>
            <a:xfrm>
              <a:off x="3080349" y="4455055"/>
              <a:ext cx="2647591" cy="1471993"/>
              <a:chOff x="1581074" y="794958"/>
              <a:chExt cx="8834000" cy="594982"/>
            </a:xfrm>
          </p:grpSpPr>
          <p:sp>
            <p:nvSpPr>
              <p:cNvPr id="330" name="Google Shape;330;p12"/>
              <p:cNvSpPr/>
              <p:nvPr/>
            </p:nvSpPr>
            <p:spPr>
              <a:xfrm>
                <a:off x="1581074" y="794958"/>
                <a:ext cx="8834000" cy="594982"/>
              </a:xfrm>
              <a:prstGeom prst="rect">
                <a:avLst/>
              </a:prstGeom>
              <a:solidFill>
                <a:schemeClr val="lt1">
                  <a:alpha val="89803"/>
                </a:schemeClr>
              </a:solidFill>
              <a:ln cap="flat" cmpd="thickThin" w="48000">
                <a:solidFill>
                  <a:schemeClr val="accent1"/>
                </a:solidFill>
                <a:prstDash val="solid"/>
                <a:round/>
                <a:headEnd len="sm" w="sm" type="none"/>
                <a:tailEnd len="sm" w="sm" type="none"/>
              </a:ln>
              <a:effectLst>
                <a:outerShdw blurRad="50800" rotWithShape="0" algn="tl" dir="2700000" dist="38100">
                  <a:srgbClr val="000000">
                    <a:alpha val="40000"/>
                  </a:srgbClr>
                </a:outerShdw>
              </a:effectLst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31" name="Google Shape;331;p12"/>
              <p:cNvSpPr txBox="1"/>
              <p:nvPr/>
            </p:nvSpPr>
            <p:spPr>
              <a:xfrm>
                <a:off x="1598500" y="812384"/>
                <a:ext cx="8799148" cy="560130"/>
              </a:xfrm>
              <a:prstGeom prst="rect">
                <a:avLst/>
              </a:prstGeom>
              <a:noFill/>
              <a:ln>
                <a:noFill/>
              </a:ln>
              <a:effectLst>
                <a:outerShdw blurRad="50800" rotWithShape="0" algn="tl" dir="2700000" dist="38100">
                  <a:srgbClr val="000000">
                    <a:alpha val="40000"/>
                  </a:srgbClr>
                </a:outerShdw>
              </a:effectLst>
            </p:spPr>
            <p:txBody>
              <a:bodyPr anchorCtr="0" anchor="ctr" bIns="22850" lIns="34275" spcFirstLastPara="1" rIns="34275" wrap="square" tIns="22850">
                <a:noAutofit/>
              </a:bodyPr>
              <a:lstStyle/>
              <a:p>
                <a:pPr indent="0" lvl="0" marL="0" marR="0" rtl="0" algn="ctr">
                  <a:lnSpc>
                    <a:spcPct val="9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b="1" lang="ru-RU" sz="1800">
                    <a:solidFill>
                      <a:schemeClr val="dk1"/>
                    </a:solidFill>
                    <a:latin typeface="Cambria"/>
                    <a:ea typeface="Cambria"/>
                    <a:cs typeface="Cambria"/>
                    <a:sym typeface="Cambria"/>
                  </a:rPr>
                  <a:t>Скрытая зона (фасад)</a:t>
                </a:r>
                <a:endParaRPr/>
              </a:p>
              <a:p>
                <a:pPr indent="0" lvl="0" marL="0" marR="0" rtl="0" algn="ctr">
                  <a:lnSpc>
                    <a:spcPct val="90000"/>
                  </a:lnSpc>
                  <a:spcBef>
                    <a:spcPts val="630"/>
                  </a:spcBef>
                  <a:spcAft>
                    <a:spcPts val="0"/>
                  </a:spcAft>
                  <a:buNone/>
                </a:pPr>
                <a:r>
                  <a:rPr lang="ru-RU" sz="1800">
                    <a:solidFill>
                      <a:schemeClr val="dk1"/>
                    </a:solidFill>
                    <a:latin typeface="Cambria"/>
                    <a:ea typeface="Cambria"/>
                    <a:cs typeface="Cambria"/>
                    <a:sym typeface="Cambria"/>
                  </a:rPr>
                  <a:t>Я знаю это о себе, а окружающие не знают</a:t>
                </a:r>
                <a:endParaRPr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endParaRPr>
              </a:p>
            </p:txBody>
          </p:sp>
        </p:grpSp>
        <p:grpSp>
          <p:nvGrpSpPr>
            <p:cNvPr id="332" name="Google Shape;332;p12"/>
            <p:cNvGrpSpPr/>
            <p:nvPr/>
          </p:nvGrpSpPr>
          <p:grpSpPr>
            <a:xfrm>
              <a:off x="5722717" y="4455054"/>
              <a:ext cx="2647591" cy="1471993"/>
              <a:chOff x="1581074" y="794958"/>
              <a:chExt cx="8834000" cy="594982"/>
            </a:xfrm>
          </p:grpSpPr>
          <p:sp>
            <p:nvSpPr>
              <p:cNvPr id="333" name="Google Shape;333;p12"/>
              <p:cNvSpPr/>
              <p:nvPr/>
            </p:nvSpPr>
            <p:spPr>
              <a:xfrm>
                <a:off x="1581074" y="794958"/>
                <a:ext cx="8834000" cy="594982"/>
              </a:xfrm>
              <a:prstGeom prst="rect">
                <a:avLst/>
              </a:prstGeom>
              <a:solidFill>
                <a:schemeClr val="lt1">
                  <a:alpha val="89803"/>
                </a:schemeClr>
              </a:solidFill>
              <a:ln cap="flat" cmpd="thickThin" w="48000">
                <a:solidFill>
                  <a:schemeClr val="accent1"/>
                </a:solidFill>
                <a:prstDash val="solid"/>
                <a:round/>
                <a:headEnd len="sm" w="sm" type="none"/>
                <a:tailEnd len="sm" w="sm" type="none"/>
              </a:ln>
              <a:effectLst>
                <a:outerShdw blurRad="50800" rotWithShape="0" algn="tl" dir="2700000" dist="38100">
                  <a:srgbClr val="000000">
                    <a:alpha val="40000"/>
                  </a:srgbClr>
                </a:outerShdw>
              </a:effectLst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34" name="Google Shape;334;p12"/>
              <p:cNvSpPr txBox="1"/>
              <p:nvPr/>
            </p:nvSpPr>
            <p:spPr>
              <a:xfrm>
                <a:off x="1598500" y="812384"/>
                <a:ext cx="8799148" cy="560130"/>
              </a:xfrm>
              <a:prstGeom prst="rect">
                <a:avLst/>
              </a:prstGeom>
              <a:noFill/>
              <a:ln>
                <a:noFill/>
              </a:ln>
              <a:effectLst>
                <a:outerShdw blurRad="50800" rotWithShape="0" algn="tl" dir="2700000" dist="38100">
                  <a:srgbClr val="000000">
                    <a:alpha val="40000"/>
                  </a:srgbClr>
                </a:outerShdw>
              </a:effectLst>
            </p:spPr>
            <p:txBody>
              <a:bodyPr anchorCtr="0" anchor="ctr" bIns="22850" lIns="34275" spcFirstLastPara="1" rIns="34275" wrap="square" tIns="22850">
                <a:noAutofit/>
              </a:bodyPr>
              <a:lstStyle/>
              <a:p>
                <a:pPr indent="0" lvl="0" marL="0" marR="0" rtl="0" algn="ctr">
                  <a:lnSpc>
                    <a:spcPct val="9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b="1" lang="ru-RU" sz="1800">
                    <a:solidFill>
                      <a:schemeClr val="dk1"/>
                    </a:solidFill>
                    <a:latin typeface="Cambria"/>
                    <a:ea typeface="Cambria"/>
                    <a:cs typeface="Cambria"/>
                    <a:sym typeface="Cambria"/>
                  </a:rPr>
                  <a:t>Неизвестная зона</a:t>
                </a:r>
                <a:endParaRPr/>
              </a:p>
              <a:p>
                <a:pPr indent="0" lvl="0" marL="0" marR="0" rtl="0" algn="ctr">
                  <a:lnSpc>
                    <a:spcPct val="90000"/>
                  </a:lnSpc>
                  <a:spcBef>
                    <a:spcPts val="630"/>
                  </a:spcBef>
                  <a:spcAft>
                    <a:spcPts val="0"/>
                  </a:spcAft>
                  <a:buNone/>
                </a:pPr>
                <a:r>
                  <a:rPr lang="ru-RU" sz="1800">
                    <a:solidFill>
                      <a:schemeClr val="dk1"/>
                    </a:solidFill>
                    <a:latin typeface="Cambria"/>
                    <a:ea typeface="Cambria"/>
                    <a:cs typeface="Cambria"/>
                    <a:sym typeface="Cambria"/>
                  </a:rPr>
                  <a:t>?</a:t>
                </a:r>
                <a:endParaRPr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endParaRPr>
              </a:p>
            </p:txBody>
          </p:sp>
        </p:grpSp>
      </p:grpSp>
      <p:grpSp>
        <p:nvGrpSpPr>
          <p:cNvPr id="335" name="Google Shape;335;p12"/>
          <p:cNvGrpSpPr/>
          <p:nvPr/>
        </p:nvGrpSpPr>
        <p:grpSpPr>
          <a:xfrm>
            <a:off x="4341825" y="6180359"/>
            <a:ext cx="3501606" cy="444727"/>
            <a:chOff x="1581074" y="794958"/>
            <a:chExt cx="8834000" cy="594982"/>
          </a:xfrm>
        </p:grpSpPr>
        <p:sp>
          <p:nvSpPr>
            <p:cNvPr id="336" name="Google Shape;336;p12"/>
            <p:cNvSpPr/>
            <p:nvPr/>
          </p:nvSpPr>
          <p:spPr>
            <a:xfrm>
              <a:off x="1581074" y="794958"/>
              <a:ext cx="8834000" cy="594982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7" name="Google Shape;337;p12"/>
            <p:cNvSpPr txBox="1"/>
            <p:nvPr/>
          </p:nvSpPr>
          <p:spPr>
            <a:xfrm>
              <a:off x="1598500" y="812384"/>
              <a:ext cx="8799148" cy="560130"/>
            </a:xfrm>
            <a:prstGeom prst="rect">
              <a:avLst/>
            </a:prstGeom>
            <a:noFill/>
            <a:ln>
              <a:noFill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Я-концепция личности</a:t>
              </a:r>
              <a:endParaRPr sz="20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sp>
        <p:nvSpPr>
          <p:cNvPr id="338" name="Google Shape;338;p12"/>
          <p:cNvSpPr/>
          <p:nvPr/>
        </p:nvSpPr>
        <p:spPr>
          <a:xfrm>
            <a:off x="5898533" y="5731891"/>
            <a:ext cx="388188" cy="448468"/>
          </a:xfrm>
          <a:prstGeom prst="downArrow">
            <a:avLst>
              <a:gd fmla="val 50000" name="adj1"/>
              <a:gd fmla="val 50000" name="adj2"/>
            </a:avLst>
          </a:prstGeom>
          <a:solidFill>
            <a:schemeClr val="lt1"/>
          </a:solidFill>
          <a:ln cap="flat" cmpd="thickThin" w="480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39" name="Google Shape;339;p1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71781" y="3063023"/>
            <a:ext cx="1657350" cy="1800224"/>
          </a:xfrm>
          <a:prstGeom prst="rect">
            <a:avLst/>
          </a:prstGeom>
          <a:noFill/>
          <a:ln>
            <a:noFill/>
          </a:ln>
          <a:effectLst>
            <a:outerShdw blurRad="292100" rotWithShape="0" algn="tl" dir="2700000" dist="139700">
              <a:srgbClr val="333333">
                <a:alpha val="64705"/>
              </a:srgbClr>
            </a:outerShdw>
          </a:effectLst>
        </p:spPr>
      </p:pic>
      <p:sp>
        <p:nvSpPr>
          <p:cNvPr id="340" name="Google Shape;340;p12"/>
          <p:cNvSpPr txBox="1"/>
          <p:nvPr/>
        </p:nvSpPr>
        <p:spPr>
          <a:xfrm>
            <a:off x="1271781" y="4892973"/>
            <a:ext cx="1657350" cy="338554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6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Джозеф Лифт</a:t>
            </a:r>
            <a:endParaRPr sz="16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pic>
        <p:nvPicPr>
          <p:cNvPr id="341" name="Google Shape;341;p12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9170179" y="3063023"/>
            <a:ext cx="1702621" cy="1800223"/>
          </a:xfrm>
          <a:prstGeom prst="rect">
            <a:avLst/>
          </a:prstGeom>
          <a:noFill/>
          <a:ln>
            <a:noFill/>
          </a:ln>
          <a:effectLst>
            <a:outerShdw blurRad="292100" rotWithShape="0" algn="tl" dir="2700000" dist="139700">
              <a:srgbClr val="333333">
                <a:alpha val="64705"/>
              </a:srgbClr>
            </a:outerShdw>
          </a:effectLst>
        </p:spPr>
      </p:pic>
      <p:sp>
        <p:nvSpPr>
          <p:cNvPr id="342" name="Google Shape;342;p12"/>
          <p:cNvSpPr txBox="1"/>
          <p:nvPr/>
        </p:nvSpPr>
        <p:spPr>
          <a:xfrm>
            <a:off x="9055331" y="4863246"/>
            <a:ext cx="1932316" cy="338554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6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Харрингтон Инхам</a:t>
            </a:r>
            <a:endParaRPr sz="16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47" name="Shape 3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" name="Google Shape;348;p13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Я-концепция (я-образ)</a:t>
            </a:r>
            <a:endParaRPr/>
          </a:p>
        </p:txBody>
      </p:sp>
      <p:pic>
        <p:nvPicPr>
          <p:cNvPr id="349" name="Google Shape;349;p1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113847" y="1636324"/>
            <a:ext cx="3220605" cy="4171950"/>
          </a:xfrm>
          <a:prstGeom prst="rect">
            <a:avLst/>
          </a:prstGeom>
          <a:noFill/>
          <a:ln>
            <a:noFill/>
          </a:ln>
          <a:effectLst>
            <a:outerShdw blurRad="292100" rotWithShape="0" algn="tl" dir="2700000" dist="139700">
              <a:srgbClr val="333333">
                <a:alpha val="64705"/>
              </a:srgbClr>
            </a:outerShdw>
          </a:effectLst>
        </p:spPr>
      </p:pic>
      <p:sp>
        <p:nvSpPr>
          <p:cNvPr id="350" name="Google Shape;350;p13"/>
          <p:cNvSpPr txBox="1"/>
          <p:nvPr/>
        </p:nvSpPr>
        <p:spPr>
          <a:xfrm>
            <a:off x="1035170" y="5808274"/>
            <a:ext cx="3308230" cy="338554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6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Карл Роджерс</a:t>
            </a:r>
            <a:endParaRPr sz="16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grpSp>
        <p:nvGrpSpPr>
          <p:cNvPr id="351" name="Google Shape;351;p13"/>
          <p:cNvGrpSpPr/>
          <p:nvPr/>
        </p:nvGrpSpPr>
        <p:grpSpPr>
          <a:xfrm>
            <a:off x="4572000" y="2076271"/>
            <a:ext cx="6513582" cy="1209167"/>
            <a:chOff x="1581074" y="794958"/>
            <a:chExt cx="8834000" cy="594982"/>
          </a:xfrm>
        </p:grpSpPr>
        <p:sp>
          <p:nvSpPr>
            <p:cNvPr id="352" name="Google Shape;352;p13"/>
            <p:cNvSpPr/>
            <p:nvPr/>
          </p:nvSpPr>
          <p:spPr>
            <a:xfrm>
              <a:off x="1581074" y="794958"/>
              <a:ext cx="8834000" cy="594982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3" name="Google Shape;353;p13"/>
            <p:cNvSpPr txBox="1"/>
            <p:nvPr/>
          </p:nvSpPr>
          <p:spPr>
            <a:xfrm>
              <a:off x="1598500" y="812384"/>
              <a:ext cx="8799148" cy="560130"/>
            </a:xfrm>
            <a:prstGeom prst="rect">
              <a:avLst/>
            </a:prstGeom>
            <a:noFill/>
            <a:ln>
              <a:noFill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t" bIns="22850" lIns="34275" spcFirstLastPara="1" rIns="34275" wrap="square" tIns="22850">
              <a:noAutofit/>
            </a:bodyPr>
            <a:lstStyle/>
            <a:p>
              <a:pPr indent="0" lvl="0" marL="180975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В процессе самопознания формируется </a:t>
              </a: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Я-концепция лич- ности </a:t>
              </a: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– достаточно устойчивое, в большей или меньшей мере осознанное и выраженное в словесной форме пред- ставление человека о самом себе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grpSp>
        <p:nvGrpSpPr>
          <p:cNvPr id="354" name="Google Shape;354;p13"/>
          <p:cNvGrpSpPr/>
          <p:nvPr/>
        </p:nvGrpSpPr>
        <p:grpSpPr>
          <a:xfrm>
            <a:off x="4572000" y="4603812"/>
            <a:ext cx="3200400" cy="891214"/>
            <a:chOff x="1581074" y="794958"/>
            <a:chExt cx="8834000" cy="594982"/>
          </a:xfrm>
        </p:grpSpPr>
        <p:sp>
          <p:nvSpPr>
            <p:cNvPr id="355" name="Google Shape;355;p13"/>
            <p:cNvSpPr/>
            <p:nvPr/>
          </p:nvSpPr>
          <p:spPr>
            <a:xfrm>
              <a:off x="1581074" y="794958"/>
              <a:ext cx="8834000" cy="594982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6" name="Google Shape;356;p13"/>
            <p:cNvSpPr txBox="1"/>
            <p:nvPr/>
          </p:nvSpPr>
          <p:spPr>
            <a:xfrm>
              <a:off x="1598500" y="812384"/>
              <a:ext cx="8799148" cy="560130"/>
            </a:xfrm>
            <a:prstGeom prst="rect">
              <a:avLst/>
            </a:prstGeom>
            <a:noFill/>
            <a:ln>
              <a:noFill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Состоит из </a:t>
              </a: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Я-образов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sp>
        <p:nvSpPr>
          <p:cNvPr id="357" name="Google Shape;357;p13"/>
          <p:cNvSpPr/>
          <p:nvPr/>
        </p:nvSpPr>
        <p:spPr>
          <a:xfrm>
            <a:off x="5803580" y="3403232"/>
            <a:ext cx="737240" cy="1104181"/>
          </a:xfrm>
          <a:prstGeom prst="downArrow">
            <a:avLst>
              <a:gd fmla="val 50000" name="adj1"/>
              <a:gd fmla="val 64844" name="adj2"/>
            </a:avLst>
          </a:prstGeom>
          <a:solidFill>
            <a:schemeClr val="lt1"/>
          </a:solidFill>
          <a:ln cap="flat" cmpd="thickThin" w="480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358" name="Google Shape;358;p13"/>
          <p:cNvGrpSpPr/>
          <p:nvPr/>
        </p:nvGrpSpPr>
        <p:grpSpPr>
          <a:xfrm>
            <a:off x="7885182" y="4599105"/>
            <a:ext cx="3200400" cy="891214"/>
            <a:chOff x="1581074" y="794958"/>
            <a:chExt cx="8834000" cy="594982"/>
          </a:xfrm>
        </p:grpSpPr>
        <p:sp>
          <p:nvSpPr>
            <p:cNvPr id="359" name="Google Shape;359;p13"/>
            <p:cNvSpPr/>
            <p:nvPr/>
          </p:nvSpPr>
          <p:spPr>
            <a:xfrm>
              <a:off x="1581074" y="794958"/>
              <a:ext cx="8834000" cy="594982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0" name="Google Shape;360;p13"/>
            <p:cNvSpPr txBox="1"/>
            <p:nvPr/>
          </p:nvSpPr>
          <p:spPr>
            <a:xfrm>
              <a:off x="1598500" y="812384"/>
              <a:ext cx="8799148" cy="560130"/>
            </a:xfrm>
            <a:prstGeom prst="rect">
              <a:avLst/>
            </a:prstGeom>
            <a:noFill/>
            <a:ln>
              <a:noFill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Сформулирована американ- ским психологом </a:t>
              </a: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Карлом Роджерсом </a:t>
              </a: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(1902-1987 гг.)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sp>
        <p:nvSpPr>
          <p:cNvPr id="361" name="Google Shape;361;p13"/>
          <p:cNvSpPr/>
          <p:nvPr/>
        </p:nvSpPr>
        <p:spPr>
          <a:xfrm>
            <a:off x="9116762" y="3403232"/>
            <a:ext cx="737240" cy="1104181"/>
          </a:xfrm>
          <a:prstGeom prst="downArrow">
            <a:avLst>
              <a:gd fmla="val 50000" name="adj1"/>
              <a:gd fmla="val 64844" name="adj2"/>
            </a:avLst>
          </a:prstGeom>
          <a:solidFill>
            <a:schemeClr val="lt1"/>
          </a:solidFill>
          <a:ln cap="flat" cmpd="thickThin" w="480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66" name="Shape 3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7" name="Google Shape;367;p14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Я-концепция (я-образ)</a:t>
            </a:r>
            <a:endParaRPr/>
          </a:p>
        </p:txBody>
      </p:sp>
      <p:grpSp>
        <p:nvGrpSpPr>
          <p:cNvPr id="368" name="Google Shape;368;p14"/>
          <p:cNvGrpSpPr/>
          <p:nvPr/>
        </p:nvGrpSpPr>
        <p:grpSpPr>
          <a:xfrm>
            <a:off x="1582225" y="1540458"/>
            <a:ext cx="9188454" cy="2029679"/>
            <a:chOff x="396113" y="0"/>
            <a:chExt cx="9188454" cy="2029679"/>
          </a:xfrm>
        </p:grpSpPr>
        <p:sp>
          <p:nvSpPr>
            <p:cNvPr id="369" name="Google Shape;369;p14"/>
            <p:cNvSpPr/>
            <p:nvPr/>
          </p:nvSpPr>
          <p:spPr>
            <a:xfrm>
              <a:off x="5006394" y="478782"/>
              <a:ext cx="2416342" cy="542325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132"/>
                  </a:lnTo>
                  <a:lnTo>
                    <a:pt x="120000" y="60132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70" name="Google Shape;370;p14"/>
            <p:cNvSpPr/>
            <p:nvPr/>
          </p:nvSpPr>
          <p:spPr>
            <a:xfrm>
              <a:off x="2557945" y="478782"/>
              <a:ext cx="2448449" cy="542325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132"/>
                  </a:lnTo>
                  <a:lnTo>
                    <a:pt x="0" y="60132"/>
                  </a:lnTo>
                  <a:lnTo>
                    <a:pt x="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71" name="Google Shape;371;p14"/>
            <p:cNvSpPr/>
            <p:nvPr/>
          </p:nvSpPr>
          <p:spPr>
            <a:xfrm>
              <a:off x="3016576" y="0"/>
              <a:ext cx="3979635" cy="478782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2" name="Google Shape;372;p14"/>
            <p:cNvSpPr txBox="1"/>
            <p:nvPr/>
          </p:nvSpPr>
          <p:spPr>
            <a:xfrm>
              <a:off x="3016576" y="0"/>
              <a:ext cx="3979635" cy="47878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Ведущие Я-образы</a:t>
              </a:r>
              <a:endParaRPr b="1" sz="20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73" name="Google Shape;373;p14"/>
            <p:cNvSpPr/>
            <p:nvPr/>
          </p:nvSpPr>
          <p:spPr>
            <a:xfrm>
              <a:off x="396113" y="1021107"/>
              <a:ext cx="4323663" cy="1008572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4" name="Google Shape;374;p14"/>
            <p:cNvSpPr txBox="1"/>
            <p:nvPr/>
          </p:nvSpPr>
          <p:spPr>
            <a:xfrm>
              <a:off x="396113" y="1021107"/>
              <a:ext cx="4323663" cy="100857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Я-идеальное</a:t>
              </a:r>
              <a:endParaRPr>
                <a:solidFill>
                  <a:schemeClr val="dk1"/>
                </a:solidFill>
              </a:endParaRPr>
            </a:p>
            <a:p>
              <a:pPr indent="0" lvl="0" marL="0" marR="0" rtl="0" algn="ctr">
                <a:lnSpc>
                  <a:spcPct val="90000"/>
                </a:lnSpc>
                <a:spcBef>
                  <a:spcPts val="63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каким хотел бы быть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75" name="Google Shape;375;p14"/>
            <p:cNvSpPr/>
            <p:nvPr/>
          </p:nvSpPr>
          <p:spPr>
            <a:xfrm>
              <a:off x="5260904" y="1021107"/>
              <a:ext cx="4323663" cy="1008572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6" name="Google Shape;376;p14"/>
            <p:cNvSpPr txBox="1"/>
            <p:nvPr/>
          </p:nvSpPr>
          <p:spPr>
            <a:xfrm>
              <a:off x="5260904" y="1021107"/>
              <a:ext cx="4323663" cy="100857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Я-реальное</a:t>
              </a:r>
              <a:endParaRPr>
                <a:solidFill>
                  <a:schemeClr val="dk1"/>
                </a:solidFill>
              </a:endParaRPr>
            </a:p>
            <a:p>
              <a:pPr indent="0" lvl="0" marL="0" marR="0" rtl="0" algn="ctr">
                <a:lnSpc>
                  <a:spcPct val="90000"/>
                </a:lnSpc>
                <a:spcBef>
                  <a:spcPts val="63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какой есть (в наибольшей степени подвержено изменениям)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grpSp>
        <p:nvGrpSpPr>
          <p:cNvPr id="377" name="Google Shape;377;p14"/>
          <p:cNvGrpSpPr/>
          <p:nvPr/>
        </p:nvGrpSpPr>
        <p:grpSpPr>
          <a:xfrm>
            <a:off x="1197078" y="3991272"/>
            <a:ext cx="9976001" cy="2349142"/>
            <a:chOff x="2340" y="190694"/>
            <a:chExt cx="9976001" cy="2349142"/>
          </a:xfrm>
        </p:grpSpPr>
        <p:sp>
          <p:nvSpPr>
            <p:cNvPr id="378" name="Google Shape;378;p14"/>
            <p:cNvSpPr/>
            <p:nvPr/>
          </p:nvSpPr>
          <p:spPr>
            <a:xfrm>
              <a:off x="4998804" y="640010"/>
              <a:ext cx="3839183" cy="405131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77751"/>
                  </a:lnTo>
                  <a:lnTo>
                    <a:pt x="120000" y="77751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79" name="Google Shape;379;p14"/>
            <p:cNvSpPr/>
            <p:nvPr/>
          </p:nvSpPr>
          <p:spPr>
            <a:xfrm>
              <a:off x="4998804" y="640010"/>
              <a:ext cx="1273198" cy="405131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77751"/>
                  </a:lnTo>
                  <a:lnTo>
                    <a:pt x="120000" y="77751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80" name="Google Shape;380;p14"/>
            <p:cNvSpPr/>
            <p:nvPr/>
          </p:nvSpPr>
          <p:spPr>
            <a:xfrm>
              <a:off x="3706682" y="640010"/>
              <a:ext cx="1292121" cy="405131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77751"/>
                  </a:lnTo>
                  <a:lnTo>
                    <a:pt x="0" y="77751"/>
                  </a:lnTo>
                  <a:lnTo>
                    <a:pt x="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81" name="Google Shape;381;p14"/>
            <p:cNvSpPr/>
            <p:nvPr/>
          </p:nvSpPr>
          <p:spPr>
            <a:xfrm>
              <a:off x="1142029" y="640010"/>
              <a:ext cx="3856774" cy="405131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77751"/>
                  </a:lnTo>
                  <a:lnTo>
                    <a:pt x="0" y="77751"/>
                  </a:lnTo>
                  <a:lnTo>
                    <a:pt x="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82" name="Google Shape;382;p14"/>
            <p:cNvSpPr/>
            <p:nvPr/>
          </p:nvSpPr>
          <p:spPr>
            <a:xfrm>
              <a:off x="2721205" y="190694"/>
              <a:ext cx="4555197" cy="449315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3" name="Google Shape;383;p14"/>
            <p:cNvSpPr txBox="1"/>
            <p:nvPr/>
          </p:nvSpPr>
          <p:spPr>
            <a:xfrm>
              <a:off x="2721205" y="190694"/>
              <a:ext cx="4555197" cy="449315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Конкретизирующие Я-образы</a:t>
              </a:r>
              <a:endParaRPr b="1" sz="20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84" name="Google Shape;384;p14"/>
            <p:cNvSpPr/>
            <p:nvPr/>
          </p:nvSpPr>
          <p:spPr>
            <a:xfrm>
              <a:off x="2340" y="1045142"/>
              <a:ext cx="2279378" cy="1447888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5" name="Google Shape;385;p14"/>
            <p:cNvSpPr txBox="1"/>
            <p:nvPr/>
          </p:nvSpPr>
          <p:spPr>
            <a:xfrm>
              <a:off x="2340" y="1045142"/>
              <a:ext cx="2279378" cy="144788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Я-настоящее</a:t>
              </a:r>
              <a:endParaRPr>
                <a:solidFill>
                  <a:schemeClr val="dk1"/>
                </a:solidFill>
              </a:endParaRPr>
            </a:p>
            <a:p>
              <a:pPr indent="0" lvl="0" marL="0" marR="0" rtl="0" algn="ctr">
                <a:lnSpc>
                  <a:spcPct val="90000"/>
                </a:lnSpc>
                <a:spcBef>
                  <a:spcPts val="63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какой есть сейчас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86" name="Google Shape;386;p14"/>
            <p:cNvSpPr/>
            <p:nvPr/>
          </p:nvSpPr>
          <p:spPr>
            <a:xfrm>
              <a:off x="2566993" y="1045142"/>
              <a:ext cx="2279378" cy="1447888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7" name="Google Shape;387;p14"/>
            <p:cNvSpPr txBox="1"/>
            <p:nvPr/>
          </p:nvSpPr>
          <p:spPr>
            <a:xfrm>
              <a:off x="2566993" y="1045142"/>
              <a:ext cx="2279378" cy="144788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Я-прошлое</a:t>
              </a:r>
              <a:endParaRPr>
                <a:solidFill>
                  <a:schemeClr val="dk1"/>
                </a:solidFill>
              </a:endParaRPr>
            </a:p>
            <a:p>
              <a:pPr indent="0" lvl="0" marL="0" marR="0" rtl="0" algn="ctr">
                <a:lnSpc>
                  <a:spcPct val="90000"/>
                </a:lnSpc>
                <a:spcBef>
                  <a:spcPts val="63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какой был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88" name="Google Shape;388;p14"/>
            <p:cNvSpPr/>
            <p:nvPr/>
          </p:nvSpPr>
          <p:spPr>
            <a:xfrm>
              <a:off x="5131647" y="1045142"/>
              <a:ext cx="2280709" cy="1494694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9" name="Google Shape;389;p14"/>
            <p:cNvSpPr txBox="1"/>
            <p:nvPr/>
          </p:nvSpPr>
          <p:spPr>
            <a:xfrm>
              <a:off x="5131647" y="1045142"/>
              <a:ext cx="2280709" cy="149469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Я-ожидаемое</a:t>
              </a:r>
              <a:endParaRPr>
                <a:solidFill>
                  <a:schemeClr val="dk1"/>
                </a:solidFill>
              </a:endParaRPr>
            </a:p>
            <a:p>
              <a:pPr indent="0" lvl="0" marL="0" marR="0" rtl="0" algn="ctr">
                <a:lnSpc>
                  <a:spcPct val="90000"/>
                </a:lnSpc>
                <a:spcBef>
                  <a:spcPts val="63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каким воспринимают окружающие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90" name="Google Shape;390;p14"/>
            <p:cNvSpPr/>
            <p:nvPr/>
          </p:nvSpPr>
          <p:spPr>
            <a:xfrm>
              <a:off x="7697632" y="1045142"/>
              <a:ext cx="2280709" cy="1494694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1" name="Google Shape;391;p14"/>
            <p:cNvSpPr txBox="1"/>
            <p:nvPr/>
          </p:nvSpPr>
          <p:spPr>
            <a:xfrm>
              <a:off x="7697632" y="1045142"/>
              <a:ext cx="2280709" cy="149469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Я-воображаемое</a:t>
              </a:r>
              <a:endParaRPr>
                <a:solidFill>
                  <a:schemeClr val="dk1"/>
                </a:solidFill>
              </a:endParaRPr>
            </a:p>
            <a:p>
              <a:pPr indent="0" lvl="0" marL="0" marR="0" rtl="0" algn="ctr">
                <a:lnSpc>
                  <a:spcPct val="90000"/>
                </a:lnSpc>
                <a:spcBef>
                  <a:spcPts val="63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каким хотел бы стать при особо благо- приятных условиях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96" name="Shape 3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7" name="Google Shape;397;p15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Понятие самооценки, уровни самооценки</a:t>
            </a:r>
            <a:endParaRPr/>
          </a:p>
        </p:txBody>
      </p:sp>
      <p:grpSp>
        <p:nvGrpSpPr>
          <p:cNvPr id="398" name="Google Shape;398;p15"/>
          <p:cNvGrpSpPr/>
          <p:nvPr/>
        </p:nvGrpSpPr>
        <p:grpSpPr>
          <a:xfrm>
            <a:off x="1104900" y="1468650"/>
            <a:ext cx="9980682" cy="641050"/>
            <a:chOff x="1581074" y="794958"/>
            <a:chExt cx="8834000" cy="594982"/>
          </a:xfrm>
        </p:grpSpPr>
        <p:sp>
          <p:nvSpPr>
            <p:cNvPr id="399" name="Google Shape;399;p15"/>
            <p:cNvSpPr/>
            <p:nvPr/>
          </p:nvSpPr>
          <p:spPr>
            <a:xfrm>
              <a:off x="1581074" y="794958"/>
              <a:ext cx="8834000" cy="594982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0" name="Google Shape;400;p15"/>
            <p:cNvSpPr txBox="1"/>
            <p:nvPr/>
          </p:nvSpPr>
          <p:spPr>
            <a:xfrm>
              <a:off x="1598500" y="812384"/>
              <a:ext cx="8799148" cy="560130"/>
            </a:xfrm>
            <a:prstGeom prst="rect">
              <a:avLst/>
            </a:prstGeom>
            <a:noFill/>
            <a:ln>
              <a:noFill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t" bIns="22850" lIns="34275" spcFirstLastPara="1" rIns="34275" wrap="square" tIns="22850">
              <a:noAutofit/>
            </a:bodyPr>
            <a:lstStyle/>
            <a:p>
              <a:pPr indent="0" lvl="0" marL="180975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Самооценка</a:t>
              </a: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 – это ценность, значимость, которыми наделяет себя человек как личность це- ликом, а также отдельные стороны своей деятельности, поведения, характера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grpSp>
        <p:nvGrpSpPr>
          <p:cNvPr id="401" name="Google Shape;401;p15"/>
          <p:cNvGrpSpPr/>
          <p:nvPr/>
        </p:nvGrpSpPr>
        <p:grpSpPr>
          <a:xfrm>
            <a:off x="1471244" y="3098255"/>
            <a:ext cx="4596335" cy="600644"/>
            <a:chOff x="1480340" y="755799"/>
            <a:chExt cx="8495288" cy="600644"/>
          </a:xfrm>
        </p:grpSpPr>
        <p:sp>
          <p:nvSpPr>
            <p:cNvPr id="402" name="Google Shape;402;p15"/>
            <p:cNvSpPr/>
            <p:nvPr/>
          </p:nvSpPr>
          <p:spPr>
            <a:xfrm>
              <a:off x="1480340" y="755799"/>
              <a:ext cx="8495288" cy="600644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3" name="Google Shape;403;p15"/>
            <p:cNvSpPr txBox="1"/>
            <p:nvPr/>
          </p:nvSpPr>
          <p:spPr>
            <a:xfrm>
              <a:off x="1497932" y="773391"/>
              <a:ext cx="8460104" cy="565460"/>
            </a:xfrm>
            <a:prstGeom prst="rect">
              <a:avLst/>
            </a:prstGeom>
            <a:noFill/>
            <a:ln>
              <a:noFill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на основе оценок других людей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grpSp>
        <p:nvGrpSpPr>
          <p:cNvPr id="404" name="Google Shape;404;p15"/>
          <p:cNvGrpSpPr/>
          <p:nvPr/>
        </p:nvGrpSpPr>
        <p:grpSpPr>
          <a:xfrm>
            <a:off x="6077097" y="3098255"/>
            <a:ext cx="4596335" cy="600644"/>
            <a:chOff x="1480340" y="755799"/>
            <a:chExt cx="8495288" cy="600644"/>
          </a:xfrm>
        </p:grpSpPr>
        <p:sp>
          <p:nvSpPr>
            <p:cNvPr id="405" name="Google Shape;405;p15"/>
            <p:cNvSpPr/>
            <p:nvPr/>
          </p:nvSpPr>
          <p:spPr>
            <a:xfrm>
              <a:off x="1480340" y="755799"/>
              <a:ext cx="8495288" cy="600644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6" name="Google Shape;406;p15"/>
            <p:cNvSpPr txBox="1"/>
            <p:nvPr/>
          </p:nvSpPr>
          <p:spPr>
            <a:xfrm>
              <a:off x="1497932" y="773391"/>
              <a:ext cx="8460104" cy="565460"/>
            </a:xfrm>
            <a:prstGeom prst="rect">
              <a:avLst/>
            </a:prstGeom>
            <a:noFill/>
            <a:ln>
              <a:noFill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путём сравнения себя с другими людьми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sp>
        <p:nvSpPr>
          <p:cNvPr id="407" name="Google Shape;407;p15"/>
          <p:cNvSpPr/>
          <p:nvPr/>
        </p:nvSpPr>
        <p:spPr>
          <a:xfrm>
            <a:off x="4475509" y="2202581"/>
            <a:ext cx="3184140" cy="774618"/>
          </a:xfrm>
          <a:prstGeom prst="downArrow">
            <a:avLst>
              <a:gd fmla="val 50000" name="adj1"/>
              <a:gd fmla="val 50000" name="adj2"/>
            </a:avLst>
          </a:prstGeom>
          <a:solidFill>
            <a:schemeClr val="lt1"/>
          </a:solidFill>
          <a:ln cap="flat" cmpd="thickThin" w="480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формируется</a:t>
            </a:r>
            <a:endParaRPr sz="18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pic>
        <p:nvPicPr>
          <p:cNvPr id="408" name="Google Shape;408;p1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129246" y="3580920"/>
            <a:ext cx="2312693" cy="3031766"/>
          </a:xfrm>
          <a:prstGeom prst="rect">
            <a:avLst/>
          </a:prstGeom>
          <a:noFill/>
          <a:ln>
            <a:noFill/>
          </a:ln>
          <a:effectLst>
            <a:outerShdw blurRad="292100" rotWithShape="0" algn="tl" dir="2700000" dist="139700">
              <a:srgbClr val="333333">
                <a:alpha val="64705"/>
              </a:srgbClr>
            </a:outerShdw>
          </a:effectLst>
        </p:spPr>
      </p:pic>
      <p:grpSp>
        <p:nvGrpSpPr>
          <p:cNvPr id="409" name="Google Shape;409;p15"/>
          <p:cNvGrpSpPr/>
          <p:nvPr/>
        </p:nvGrpSpPr>
        <p:grpSpPr>
          <a:xfrm>
            <a:off x="3217653" y="3847478"/>
            <a:ext cx="7867930" cy="711337"/>
            <a:chOff x="1480340" y="755799"/>
            <a:chExt cx="8495288" cy="600644"/>
          </a:xfrm>
        </p:grpSpPr>
        <p:sp>
          <p:nvSpPr>
            <p:cNvPr id="410" name="Google Shape;410;p15"/>
            <p:cNvSpPr/>
            <p:nvPr/>
          </p:nvSpPr>
          <p:spPr>
            <a:xfrm>
              <a:off x="1480340" y="755799"/>
              <a:ext cx="8495288" cy="600644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1" name="Google Shape;411;p15"/>
            <p:cNvSpPr txBox="1"/>
            <p:nvPr/>
          </p:nvSpPr>
          <p:spPr>
            <a:xfrm>
              <a:off x="1480340" y="850081"/>
              <a:ext cx="8460104" cy="397944"/>
            </a:xfrm>
            <a:prstGeom prst="rect">
              <a:avLst/>
            </a:prstGeom>
            <a:noFill/>
            <a:ln>
              <a:noFill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Американский психолог </a:t>
              </a: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Уильям Джемс </a:t>
              </a: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вывел </a:t>
              </a: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формулу самооценки</a:t>
              </a: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, которую иногда называют формулой счастья.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sp>
        <p:nvSpPr>
          <p:cNvPr id="412" name="Google Shape;412;p15"/>
          <p:cNvSpPr txBox="1"/>
          <p:nvPr/>
        </p:nvSpPr>
        <p:spPr>
          <a:xfrm>
            <a:off x="3473073" y="6296593"/>
            <a:ext cx="1716451" cy="338554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6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Уильям Джемс</a:t>
            </a:r>
            <a:endParaRPr sz="16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pic>
        <p:nvPicPr>
          <p:cNvPr id="413" name="Google Shape;413;p15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911411" y="4714976"/>
            <a:ext cx="6848285" cy="1453217"/>
          </a:xfrm>
          <a:prstGeom prst="rect">
            <a:avLst/>
          </a:prstGeom>
          <a:noFill/>
          <a:ln>
            <a:noFill/>
          </a:ln>
          <a:effectLst>
            <a:outerShdw blurRad="292100" rotWithShape="0" algn="tl" dir="2700000" dist="139700">
              <a:srgbClr val="333333">
                <a:alpha val="64705"/>
              </a:srgbClr>
            </a:outerShdw>
          </a:effectLst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18" name="Shape 4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" name="Google Shape;419;p16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Понятие самооценки, уровни самооценки</a:t>
            </a:r>
            <a:endParaRPr/>
          </a:p>
        </p:txBody>
      </p:sp>
      <p:grpSp>
        <p:nvGrpSpPr>
          <p:cNvPr id="420" name="Google Shape;420;p16"/>
          <p:cNvGrpSpPr/>
          <p:nvPr/>
        </p:nvGrpSpPr>
        <p:grpSpPr>
          <a:xfrm>
            <a:off x="1104900" y="1564137"/>
            <a:ext cx="6745138" cy="1369441"/>
            <a:chOff x="1581074" y="794958"/>
            <a:chExt cx="8834000" cy="594982"/>
          </a:xfrm>
        </p:grpSpPr>
        <p:sp>
          <p:nvSpPr>
            <p:cNvPr id="421" name="Google Shape;421;p16"/>
            <p:cNvSpPr/>
            <p:nvPr/>
          </p:nvSpPr>
          <p:spPr>
            <a:xfrm>
              <a:off x="1581074" y="794958"/>
              <a:ext cx="8834000" cy="594982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2" name="Google Shape;422;p16"/>
            <p:cNvSpPr txBox="1"/>
            <p:nvPr/>
          </p:nvSpPr>
          <p:spPr>
            <a:xfrm>
              <a:off x="1598500" y="812384"/>
              <a:ext cx="8799148" cy="560130"/>
            </a:xfrm>
            <a:prstGeom prst="rect">
              <a:avLst/>
            </a:prstGeom>
            <a:noFill/>
            <a:ln>
              <a:noFill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t" bIns="22850" lIns="34275" spcFirstLastPara="1" rIns="34275" wrap="square" tIns="22850">
              <a:noAutofit/>
            </a:bodyPr>
            <a:lstStyle/>
            <a:p>
              <a:pPr indent="0" lvl="0" marL="180975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Теория «зеркального Я» </a:t>
              </a: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американского психолога </a:t>
              </a: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Чарльза Кули </a:t>
              </a: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(1864-1929 гг.) гласит, что общество является зеркалом, в котором человек видит себя и реакции других людей на своё поведение. Через это зеркало человек оценивает себя и свои действия.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pic>
        <p:nvPicPr>
          <p:cNvPr id="423" name="Google Shape;423;p1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429016" y="1468650"/>
            <a:ext cx="3636878" cy="5172724"/>
          </a:xfrm>
          <a:prstGeom prst="rect">
            <a:avLst/>
          </a:prstGeom>
          <a:noFill/>
          <a:ln>
            <a:noFill/>
          </a:ln>
          <a:effectLst>
            <a:outerShdw blurRad="292100" rotWithShape="0" algn="tl" dir="2700000" dist="139700">
              <a:srgbClr val="333333">
                <a:alpha val="64705"/>
              </a:srgbClr>
            </a:outerShdw>
          </a:effectLst>
        </p:spPr>
      </p:pic>
      <p:sp>
        <p:nvSpPr>
          <p:cNvPr id="424" name="Google Shape;424;p16"/>
          <p:cNvSpPr txBox="1"/>
          <p:nvPr/>
        </p:nvSpPr>
        <p:spPr>
          <a:xfrm>
            <a:off x="5692877" y="6284602"/>
            <a:ext cx="1716451" cy="338554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6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Чарльз Кули</a:t>
            </a:r>
            <a:endParaRPr sz="16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29" name="Shape 4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" name="Google Shape;430;p17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Понятие самооценки, уровни самооценки</a:t>
            </a:r>
            <a:endParaRPr/>
          </a:p>
        </p:txBody>
      </p:sp>
      <p:grpSp>
        <p:nvGrpSpPr>
          <p:cNvPr id="431" name="Google Shape;431;p17"/>
          <p:cNvGrpSpPr/>
          <p:nvPr/>
        </p:nvGrpSpPr>
        <p:grpSpPr>
          <a:xfrm>
            <a:off x="2451255" y="1401088"/>
            <a:ext cx="7287970" cy="5229014"/>
            <a:chOff x="1346355" y="3609"/>
            <a:chExt cx="7287970" cy="5229014"/>
          </a:xfrm>
        </p:grpSpPr>
        <p:sp>
          <p:nvSpPr>
            <p:cNvPr id="432" name="Google Shape;432;p17"/>
            <p:cNvSpPr/>
            <p:nvPr/>
          </p:nvSpPr>
          <p:spPr>
            <a:xfrm>
              <a:off x="7125953" y="4121067"/>
              <a:ext cx="91440" cy="328770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>
              <a:noFill/>
            </a:ln>
          </p:spPr>
        </p:sp>
        <p:sp>
          <p:nvSpPr>
            <p:cNvPr id="433" name="Google Shape;433;p17"/>
            <p:cNvSpPr/>
            <p:nvPr/>
          </p:nvSpPr>
          <p:spPr>
            <a:xfrm>
              <a:off x="7125953" y="3009510"/>
              <a:ext cx="91440" cy="328770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34" name="Google Shape;434;p17"/>
            <p:cNvSpPr/>
            <p:nvPr/>
          </p:nvSpPr>
          <p:spPr>
            <a:xfrm>
              <a:off x="5544636" y="1897953"/>
              <a:ext cx="1627037" cy="328770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35" name="Google Shape;435;p17"/>
            <p:cNvSpPr/>
            <p:nvPr/>
          </p:nvSpPr>
          <p:spPr>
            <a:xfrm>
              <a:off x="3871878" y="3009510"/>
              <a:ext cx="91440" cy="328770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36" name="Google Shape;436;p17"/>
            <p:cNvSpPr/>
            <p:nvPr/>
          </p:nvSpPr>
          <p:spPr>
            <a:xfrm>
              <a:off x="3917598" y="1897953"/>
              <a:ext cx="1627037" cy="328770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37" name="Google Shape;437;p17"/>
            <p:cNvSpPr/>
            <p:nvPr/>
          </p:nvSpPr>
          <p:spPr>
            <a:xfrm>
              <a:off x="4090414" y="786396"/>
              <a:ext cx="1454221" cy="328770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38" name="Google Shape;438;p17"/>
            <p:cNvSpPr/>
            <p:nvPr/>
          </p:nvSpPr>
          <p:spPr>
            <a:xfrm>
              <a:off x="2636192" y="786396"/>
              <a:ext cx="1454221" cy="328770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39" name="Google Shape;439;p17"/>
            <p:cNvSpPr/>
            <p:nvPr/>
          </p:nvSpPr>
          <p:spPr>
            <a:xfrm>
              <a:off x="2931709" y="3609"/>
              <a:ext cx="2317408" cy="782786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0" name="Google Shape;440;p17"/>
            <p:cNvSpPr txBox="1"/>
            <p:nvPr/>
          </p:nvSpPr>
          <p:spPr>
            <a:xfrm>
              <a:off x="2931709" y="3609"/>
              <a:ext cx="2317408" cy="78278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Самооценка</a:t>
              </a:r>
              <a:endParaRPr b="1" sz="20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41" name="Google Shape;441;p17"/>
            <p:cNvSpPr/>
            <p:nvPr/>
          </p:nvSpPr>
          <p:spPr>
            <a:xfrm>
              <a:off x="1346355" y="1115166"/>
              <a:ext cx="2579673" cy="782786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2" name="Google Shape;442;p17"/>
            <p:cNvSpPr txBox="1"/>
            <p:nvPr/>
          </p:nvSpPr>
          <p:spPr>
            <a:xfrm>
              <a:off x="1346355" y="1115166"/>
              <a:ext cx="2579673" cy="78278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адекватная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43" name="Google Shape;443;p17"/>
            <p:cNvSpPr/>
            <p:nvPr/>
          </p:nvSpPr>
          <p:spPr>
            <a:xfrm>
              <a:off x="4254799" y="1115166"/>
              <a:ext cx="2579673" cy="782786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4" name="Google Shape;444;p17"/>
            <p:cNvSpPr txBox="1"/>
            <p:nvPr/>
          </p:nvSpPr>
          <p:spPr>
            <a:xfrm>
              <a:off x="4254799" y="1115166"/>
              <a:ext cx="2579673" cy="78278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неадекватная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45" name="Google Shape;445;p17"/>
            <p:cNvSpPr/>
            <p:nvPr/>
          </p:nvSpPr>
          <p:spPr>
            <a:xfrm>
              <a:off x="2454945" y="2226723"/>
              <a:ext cx="2925304" cy="782786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6" name="Google Shape;446;p17"/>
            <p:cNvSpPr txBox="1"/>
            <p:nvPr/>
          </p:nvSpPr>
          <p:spPr>
            <a:xfrm>
              <a:off x="2454945" y="2226723"/>
              <a:ext cx="2925304" cy="78278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завышенная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47" name="Google Shape;447;p17"/>
            <p:cNvSpPr/>
            <p:nvPr/>
          </p:nvSpPr>
          <p:spPr>
            <a:xfrm>
              <a:off x="2454945" y="3338280"/>
              <a:ext cx="2925304" cy="782786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8" name="Google Shape;448;p17"/>
            <p:cNvSpPr txBox="1"/>
            <p:nvPr/>
          </p:nvSpPr>
          <p:spPr>
            <a:xfrm>
              <a:off x="2454945" y="3338280"/>
              <a:ext cx="2925304" cy="78278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«звёздная болезнь», самоуверенность, высокомерие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49" name="Google Shape;449;p17"/>
            <p:cNvSpPr/>
            <p:nvPr/>
          </p:nvSpPr>
          <p:spPr>
            <a:xfrm>
              <a:off x="5709021" y="2226723"/>
              <a:ext cx="2925304" cy="782786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0" name="Google Shape;450;p17"/>
            <p:cNvSpPr txBox="1"/>
            <p:nvPr/>
          </p:nvSpPr>
          <p:spPr>
            <a:xfrm>
              <a:off x="5709021" y="2226723"/>
              <a:ext cx="2925304" cy="78278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заниженная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51" name="Google Shape;451;p17"/>
            <p:cNvSpPr/>
            <p:nvPr/>
          </p:nvSpPr>
          <p:spPr>
            <a:xfrm>
              <a:off x="5709021" y="3338280"/>
              <a:ext cx="2925304" cy="782786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2" name="Google Shape;452;p17"/>
            <p:cNvSpPr txBox="1"/>
            <p:nvPr/>
          </p:nvSpPr>
          <p:spPr>
            <a:xfrm>
              <a:off x="5709021" y="3338280"/>
              <a:ext cx="2925304" cy="78278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комплекс неполноценности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53" name="Google Shape;453;p17"/>
            <p:cNvSpPr/>
            <p:nvPr/>
          </p:nvSpPr>
          <p:spPr>
            <a:xfrm>
              <a:off x="5709021" y="4449837"/>
              <a:ext cx="2925304" cy="782786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4" name="Google Shape;454;p17"/>
            <p:cNvSpPr txBox="1"/>
            <p:nvPr/>
          </p:nvSpPr>
          <p:spPr>
            <a:xfrm>
              <a:off x="5709021" y="4449837"/>
              <a:ext cx="2925304" cy="78278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эффект «выученной беспомощности»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pic>
        <p:nvPicPr>
          <p:cNvPr id="455" name="Google Shape;455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098150" y="5532625"/>
            <a:ext cx="392375" cy="496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60" name="Shape 4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1" name="Google Shape;461;p18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Понятие самооценки, уровни самооценки</a:t>
            </a:r>
            <a:endParaRPr/>
          </a:p>
        </p:txBody>
      </p:sp>
      <p:grpSp>
        <p:nvGrpSpPr>
          <p:cNvPr id="462" name="Google Shape;462;p18"/>
          <p:cNvGrpSpPr/>
          <p:nvPr/>
        </p:nvGrpSpPr>
        <p:grpSpPr>
          <a:xfrm>
            <a:off x="1097559" y="2171518"/>
            <a:ext cx="9968007" cy="3415034"/>
            <a:chOff x="6337" y="722280"/>
            <a:chExt cx="9968007" cy="3415034"/>
          </a:xfrm>
        </p:grpSpPr>
        <p:sp>
          <p:nvSpPr>
            <p:cNvPr id="463" name="Google Shape;463;p18"/>
            <p:cNvSpPr/>
            <p:nvPr/>
          </p:nvSpPr>
          <p:spPr>
            <a:xfrm>
              <a:off x="5003016" y="2082078"/>
              <a:ext cx="3573919" cy="606789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77751"/>
                  </a:lnTo>
                  <a:lnTo>
                    <a:pt x="120000" y="77751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64" name="Google Shape;464;p18"/>
            <p:cNvSpPr/>
            <p:nvPr/>
          </p:nvSpPr>
          <p:spPr>
            <a:xfrm>
              <a:off x="4944621" y="2082078"/>
              <a:ext cx="91440" cy="606789"/>
            </a:xfrm>
            <a:custGeom>
              <a:rect b="b" l="l" r="r" t="t"/>
              <a:pathLst>
                <a:path extrusionOk="0" h="120000" w="120000">
                  <a:moveTo>
                    <a:pt x="76634" y="0"/>
                  </a:moveTo>
                  <a:lnTo>
                    <a:pt x="76634" y="77751"/>
                  </a:lnTo>
                  <a:lnTo>
                    <a:pt x="60000" y="77751"/>
                  </a:ln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65" name="Google Shape;465;p18"/>
            <p:cNvSpPr/>
            <p:nvPr/>
          </p:nvSpPr>
          <p:spPr>
            <a:xfrm>
              <a:off x="1403745" y="2082078"/>
              <a:ext cx="3599271" cy="606789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77751"/>
                  </a:lnTo>
                  <a:lnTo>
                    <a:pt x="0" y="77751"/>
                  </a:lnTo>
                  <a:lnTo>
                    <a:pt x="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66" name="Google Shape;466;p18"/>
            <p:cNvSpPr/>
            <p:nvPr/>
          </p:nvSpPr>
          <p:spPr>
            <a:xfrm>
              <a:off x="3431860" y="722280"/>
              <a:ext cx="3142312" cy="1359798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7" name="Google Shape;467;p18"/>
            <p:cNvSpPr txBox="1"/>
            <p:nvPr/>
          </p:nvSpPr>
          <p:spPr>
            <a:xfrm>
              <a:off x="3431860" y="722280"/>
              <a:ext cx="3142312" cy="135979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Преодоление «выученной беспомощности»</a:t>
              </a:r>
              <a:endParaRPr b="1" sz="20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68" name="Google Shape;468;p18"/>
            <p:cNvSpPr/>
            <p:nvPr/>
          </p:nvSpPr>
          <p:spPr>
            <a:xfrm>
              <a:off x="6337" y="2688867"/>
              <a:ext cx="2794816" cy="1448447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9" name="Google Shape;469;p18"/>
            <p:cNvSpPr txBox="1"/>
            <p:nvPr/>
          </p:nvSpPr>
          <p:spPr>
            <a:xfrm>
              <a:off x="6337" y="2688867"/>
              <a:ext cx="2794816" cy="1448447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обращение к положительному опыту решения проблем (своему и чужому)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70" name="Google Shape;470;p18"/>
            <p:cNvSpPr/>
            <p:nvPr/>
          </p:nvSpPr>
          <p:spPr>
            <a:xfrm>
              <a:off x="3228427" y="2688867"/>
              <a:ext cx="3523826" cy="1448447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71" name="Google Shape;471;p18"/>
            <p:cNvSpPr txBox="1"/>
            <p:nvPr/>
          </p:nvSpPr>
          <p:spPr>
            <a:xfrm>
              <a:off x="3228427" y="2688867"/>
              <a:ext cx="3523826" cy="1448447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поддержка со стороны других людей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72" name="Google Shape;472;p18"/>
            <p:cNvSpPr/>
            <p:nvPr/>
          </p:nvSpPr>
          <p:spPr>
            <a:xfrm>
              <a:off x="7179528" y="2688867"/>
              <a:ext cx="2794816" cy="1448447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73" name="Google Shape;473;p18"/>
            <p:cNvSpPr txBox="1"/>
            <p:nvPr/>
          </p:nvSpPr>
          <p:spPr>
            <a:xfrm>
              <a:off x="7179528" y="2688867"/>
              <a:ext cx="2794816" cy="1448447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снижение эмоционального возбуждения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78" name="Shape 4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9" name="Google Shape;479;p19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Понятие самооценки, уровни самооценки</a:t>
            </a:r>
            <a:endParaRPr/>
          </a:p>
        </p:txBody>
      </p:sp>
      <p:grpSp>
        <p:nvGrpSpPr>
          <p:cNvPr id="480" name="Google Shape;480;p19"/>
          <p:cNvGrpSpPr/>
          <p:nvPr/>
        </p:nvGrpSpPr>
        <p:grpSpPr>
          <a:xfrm>
            <a:off x="1704454" y="1547378"/>
            <a:ext cx="8971364" cy="5069081"/>
            <a:chOff x="599554" y="3250"/>
            <a:chExt cx="8971364" cy="5069081"/>
          </a:xfrm>
        </p:grpSpPr>
        <p:sp>
          <p:nvSpPr>
            <p:cNvPr id="481" name="Google Shape;481;p19"/>
            <p:cNvSpPr/>
            <p:nvPr/>
          </p:nvSpPr>
          <p:spPr>
            <a:xfrm>
              <a:off x="3691374" y="2011555"/>
              <a:ext cx="2597933" cy="1432773"/>
            </a:xfrm>
            <a:prstGeom prst="ellipse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82" name="Google Shape;482;p19"/>
            <p:cNvSpPr txBox="1"/>
            <p:nvPr/>
          </p:nvSpPr>
          <p:spPr>
            <a:xfrm>
              <a:off x="4071832" y="2221380"/>
              <a:ext cx="1837017" cy="101312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5400" lIns="25400" spcFirstLastPara="1" rIns="25400" wrap="square" tIns="254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Адекватная самооценка</a:t>
              </a:r>
              <a:endParaRPr b="1" sz="20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83" name="Google Shape;483;p19"/>
            <p:cNvSpPr/>
            <p:nvPr/>
          </p:nvSpPr>
          <p:spPr>
            <a:xfrm rot="-5400000">
              <a:off x="4837825" y="1488851"/>
              <a:ext cx="305031" cy="487143"/>
            </a:xfrm>
            <a:prstGeom prst="rightArrow">
              <a:avLst>
                <a:gd fmla="val 60000" name="adj1"/>
                <a:gd fmla="val 50000" name="adj2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84" name="Google Shape;484;p19"/>
            <p:cNvSpPr txBox="1"/>
            <p:nvPr/>
          </p:nvSpPr>
          <p:spPr>
            <a:xfrm rot="-5400000">
              <a:off x="4883580" y="1632035"/>
              <a:ext cx="213522" cy="29228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85" name="Google Shape;485;p19"/>
            <p:cNvSpPr/>
            <p:nvPr/>
          </p:nvSpPr>
          <p:spPr>
            <a:xfrm>
              <a:off x="3425322" y="3250"/>
              <a:ext cx="3130037" cy="1432773"/>
            </a:xfrm>
            <a:prstGeom prst="ellipse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86" name="Google Shape;486;p19"/>
            <p:cNvSpPr txBox="1"/>
            <p:nvPr/>
          </p:nvSpPr>
          <p:spPr>
            <a:xfrm>
              <a:off x="3883705" y="213075"/>
              <a:ext cx="2213271" cy="101312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22850" spcFirstLastPara="1" rIns="22850" wrap="square" tIns="2285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удовлетворённость собой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87" name="Google Shape;487;p19"/>
            <p:cNvSpPr/>
            <p:nvPr/>
          </p:nvSpPr>
          <p:spPr>
            <a:xfrm rot="-625082">
              <a:off x="6398749" y="2184945"/>
              <a:ext cx="440283" cy="487143"/>
            </a:xfrm>
            <a:prstGeom prst="rightArrow">
              <a:avLst>
                <a:gd fmla="val 60000" name="adj1"/>
                <a:gd fmla="val 50000" name="adj2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88" name="Google Shape;488;p19"/>
            <p:cNvSpPr txBox="1"/>
            <p:nvPr/>
          </p:nvSpPr>
          <p:spPr>
            <a:xfrm rot="-625082">
              <a:off x="6399838" y="2294316"/>
              <a:ext cx="308198" cy="29228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89" name="Google Shape;489;p19"/>
            <p:cNvSpPr/>
            <p:nvPr/>
          </p:nvSpPr>
          <p:spPr>
            <a:xfrm>
              <a:off x="6972985" y="1408198"/>
              <a:ext cx="2597933" cy="1432773"/>
            </a:xfrm>
            <a:prstGeom prst="ellipse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90" name="Google Shape;490;p19"/>
            <p:cNvSpPr txBox="1"/>
            <p:nvPr/>
          </p:nvSpPr>
          <p:spPr>
            <a:xfrm>
              <a:off x="7353443" y="1618023"/>
              <a:ext cx="1837017" cy="101312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22850" spcFirstLastPara="1" rIns="22850" wrap="square" tIns="2285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принятие себя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91" name="Google Shape;491;p19"/>
            <p:cNvSpPr/>
            <p:nvPr/>
          </p:nvSpPr>
          <p:spPr>
            <a:xfrm rot="2257502">
              <a:off x="5836503" y="3291430"/>
              <a:ext cx="401759" cy="487143"/>
            </a:xfrm>
            <a:prstGeom prst="rightArrow">
              <a:avLst>
                <a:gd fmla="val 60000" name="adj1"/>
                <a:gd fmla="val 50000" name="adj2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92" name="Google Shape;492;p19"/>
            <p:cNvSpPr txBox="1"/>
            <p:nvPr/>
          </p:nvSpPr>
          <p:spPr>
            <a:xfrm rot="2257502">
              <a:off x="5849037" y="3352068"/>
              <a:ext cx="281231" cy="29228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93" name="Google Shape;493;p19"/>
            <p:cNvSpPr/>
            <p:nvPr/>
          </p:nvSpPr>
          <p:spPr>
            <a:xfrm>
              <a:off x="5803469" y="3639558"/>
              <a:ext cx="2597933" cy="1432773"/>
            </a:xfrm>
            <a:prstGeom prst="ellipse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94" name="Google Shape;494;p19"/>
            <p:cNvSpPr txBox="1"/>
            <p:nvPr/>
          </p:nvSpPr>
          <p:spPr>
            <a:xfrm>
              <a:off x="6183927" y="3849383"/>
              <a:ext cx="1837017" cy="101312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22850" spcFirstLastPara="1" rIns="22850" wrap="square" tIns="2285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чувство собственного достоинства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95" name="Google Shape;495;p19"/>
            <p:cNvSpPr/>
            <p:nvPr/>
          </p:nvSpPr>
          <p:spPr>
            <a:xfrm rot="8298188">
              <a:off x="3920277" y="3292225"/>
              <a:ext cx="326494" cy="487143"/>
            </a:xfrm>
            <a:prstGeom prst="rightArrow">
              <a:avLst>
                <a:gd fmla="val 60000" name="adj1"/>
                <a:gd fmla="val 50000" name="adj2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96" name="Google Shape;496;p19"/>
            <p:cNvSpPr txBox="1"/>
            <p:nvPr/>
          </p:nvSpPr>
          <p:spPr>
            <a:xfrm rot="-2501812">
              <a:off x="4005819" y="3357077"/>
              <a:ext cx="228546" cy="29228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97" name="Google Shape;497;p19"/>
            <p:cNvSpPr/>
            <p:nvPr/>
          </p:nvSpPr>
          <p:spPr>
            <a:xfrm>
              <a:off x="1863941" y="3639558"/>
              <a:ext cx="2597933" cy="1432773"/>
            </a:xfrm>
            <a:prstGeom prst="ellipse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98" name="Google Shape;498;p19"/>
            <p:cNvSpPr txBox="1"/>
            <p:nvPr/>
          </p:nvSpPr>
          <p:spPr>
            <a:xfrm>
              <a:off x="2244399" y="3849383"/>
              <a:ext cx="1837017" cy="101312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22850" spcFirstLastPara="1" rIns="22850" wrap="square" tIns="2285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положительное отношение к себе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99" name="Google Shape;499;p19"/>
            <p:cNvSpPr/>
            <p:nvPr/>
          </p:nvSpPr>
          <p:spPr>
            <a:xfrm rot="-10146708">
              <a:off x="3281625" y="2188848"/>
              <a:ext cx="344775" cy="487143"/>
            </a:xfrm>
            <a:prstGeom prst="rightArrow">
              <a:avLst>
                <a:gd fmla="val 60000" name="adj1"/>
                <a:gd fmla="val 50000" name="adj2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00" name="Google Shape;500;p19"/>
            <p:cNvSpPr txBox="1"/>
            <p:nvPr/>
          </p:nvSpPr>
          <p:spPr>
            <a:xfrm rot="653292">
              <a:off x="3384126" y="2296046"/>
              <a:ext cx="241343" cy="29228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01" name="Google Shape;501;p19"/>
            <p:cNvSpPr/>
            <p:nvPr/>
          </p:nvSpPr>
          <p:spPr>
            <a:xfrm>
              <a:off x="599554" y="1416825"/>
              <a:ext cx="2597933" cy="1432773"/>
            </a:xfrm>
            <a:prstGeom prst="ellipse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02" name="Google Shape;502;p19"/>
            <p:cNvSpPr txBox="1"/>
            <p:nvPr/>
          </p:nvSpPr>
          <p:spPr>
            <a:xfrm>
              <a:off x="980012" y="1626650"/>
              <a:ext cx="1837017" cy="101312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22850" spcFirstLastPara="1" rIns="22850" wrap="square" tIns="2285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согласованность своего реального и идеального Я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2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Программа</a:t>
            </a:r>
            <a:endParaRPr sz="4000"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33" name="Google Shape;133;p2"/>
          <p:cNvSpPr txBox="1"/>
          <p:nvPr>
            <p:ph idx="1" type="body"/>
          </p:nvPr>
        </p:nvSpPr>
        <p:spPr>
          <a:xfrm>
            <a:off x="1104900" y="1600200"/>
            <a:ext cx="9982200" cy="45720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0" spcFirstLastPara="1" rIns="0" wrap="square" tIns="45700">
            <a:normAutofit/>
          </a:bodyPr>
          <a:lstStyle/>
          <a:p>
            <a:pPr indent="-228600" lvl="0" marL="2286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Char char="▪"/>
            </a:pPr>
            <a:r>
              <a:rPr lang="ru-RU">
                <a:latin typeface="Cambria"/>
                <a:ea typeface="Cambria"/>
                <a:cs typeface="Cambria"/>
                <a:sym typeface="Cambria"/>
              </a:rPr>
              <a:t>Способы самопознания.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2000"/>
              <a:buChar char="▪"/>
            </a:pPr>
            <a:r>
              <a:rPr lang="ru-RU">
                <a:latin typeface="Cambria"/>
                <a:ea typeface="Cambria"/>
                <a:cs typeface="Cambria"/>
                <a:sym typeface="Cambria"/>
              </a:rPr>
              <a:t>Я-концепция (я-образ). </a:t>
            </a:r>
            <a:endParaRPr>
              <a:latin typeface="Cambria"/>
              <a:ea typeface="Cambria"/>
              <a:cs typeface="Cambria"/>
              <a:sym typeface="Cambria"/>
            </a:endParaRPr>
          </a:p>
          <a:p>
            <a:pPr indent="-228600" lvl="0" marL="228600" rtl="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2000"/>
              <a:buChar char="▪"/>
            </a:pPr>
            <a:r>
              <a:rPr lang="ru-RU">
                <a:latin typeface="Cambria"/>
                <a:ea typeface="Cambria"/>
                <a:cs typeface="Cambria"/>
                <a:sym typeface="Cambria"/>
              </a:rPr>
              <a:t>Понятие самооценки, уровни самооценки.</a:t>
            </a:r>
            <a:endParaRPr>
              <a:latin typeface="Cambria"/>
              <a:ea typeface="Cambria"/>
              <a:cs typeface="Cambria"/>
              <a:sym typeface="Cambria"/>
            </a:endParaRPr>
          </a:p>
          <a:p>
            <a:pPr indent="-228600" lvl="0" marL="228600" rtl="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2000"/>
              <a:buChar char="▪"/>
            </a:pPr>
            <a:r>
              <a:rPr lang="ru-RU">
                <a:latin typeface="Cambria"/>
                <a:ea typeface="Cambria"/>
                <a:cs typeface="Cambria"/>
                <a:sym typeface="Cambria"/>
              </a:rPr>
              <a:t>Пути саморазвития личности. </a:t>
            </a:r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07" name="Shape 5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8" name="Google Shape;508;p20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Пути саморазвития личности</a:t>
            </a:r>
            <a:endParaRPr/>
          </a:p>
        </p:txBody>
      </p:sp>
      <p:grpSp>
        <p:nvGrpSpPr>
          <p:cNvPr id="509" name="Google Shape;509;p20"/>
          <p:cNvGrpSpPr/>
          <p:nvPr/>
        </p:nvGrpSpPr>
        <p:grpSpPr>
          <a:xfrm>
            <a:off x="1104900" y="1550911"/>
            <a:ext cx="9980682" cy="907617"/>
            <a:chOff x="1480340" y="755799"/>
            <a:chExt cx="8495288" cy="600644"/>
          </a:xfrm>
        </p:grpSpPr>
        <p:sp>
          <p:nvSpPr>
            <p:cNvPr id="510" name="Google Shape;510;p20"/>
            <p:cNvSpPr/>
            <p:nvPr/>
          </p:nvSpPr>
          <p:spPr>
            <a:xfrm>
              <a:off x="1480340" y="755799"/>
              <a:ext cx="8495288" cy="600644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11" name="Google Shape;511;p20"/>
            <p:cNvSpPr txBox="1"/>
            <p:nvPr/>
          </p:nvSpPr>
          <p:spPr>
            <a:xfrm>
              <a:off x="1480340" y="850081"/>
              <a:ext cx="8460104" cy="397944"/>
            </a:xfrm>
            <a:prstGeom prst="rect">
              <a:avLst/>
            </a:prstGeom>
            <a:noFill/>
            <a:ln>
              <a:noFill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Саморазвитие личности </a:t>
              </a: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– внутренний процесс духовного и нравственного, деятельностно- практического самопреобразования личности, осуществляемый для повышения способности к самостоятельному решению жизненных задач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grpSp>
        <p:nvGrpSpPr>
          <p:cNvPr id="512" name="Google Shape;512;p20"/>
          <p:cNvGrpSpPr/>
          <p:nvPr/>
        </p:nvGrpSpPr>
        <p:grpSpPr>
          <a:xfrm>
            <a:off x="1632793" y="2677720"/>
            <a:ext cx="8979971" cy="4020432"/>
            <a:chOff x="413954" y="-158557"/>
            <a:chExt cx="8979971" cy="4020432"/>
          </a:xfrm>
        </p:grpSpPr>
        <p:sp>
          <p:nvSpPr>
            <p:cNvPr id="513" name="Google Shape;513;p20"/>
            <p:cNvSpPr/>
            <p:nvPr/>
          </p:nvSpPr>
          <p:spPr>
            <a:xfrm>
              <a:off x="3738154" y="1566087"/>
              <a:ext cx="2504373" cy="1355639"/>
            </a:xfrm>
            <a:prstGeom prst="roundRect">
              <a:avLst>
                <a:gd fmla="val 16667" name="adj"/>
              </a:avLst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14" name="Google Shape;514;p20"/>
            <p:cNvSpPr txBox="1"/>
            <p:nvPr/>
          </p:nvSpPr>
          <p:spPr>
            <a:xfrm>
              <a:off x="3804331" y="1632264"/>
              <a:ext cx="2372019" cy="1223285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45700" lIns="45700" spcFirstLastPara="1" rIns="45700" wrap="square" tIns="45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Способность к саморазвитию включает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515" name="Google Shape;515;p20"/>
            <p:cNvSpPr/>
            <p:nvPr/>
          </p:nvSpPr>
          <p:spPr>
            <a:xfrm rot="-5400000">
              <a:off x="4819864" y="1395610"/>
              <a:ext cx="340952" cy="0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120000" y="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516" name="Google Shape;516;p20"/>
            <p:cNvSpPr/>
            <p:nvPr/>
          </p:nvSpPr>
          <p:spPr>
            <a:xfrm>
              <a:off x="3747640" y="-158557"/>
              <a:ext cx="2485401" cy="1383691"/>
            </a:xfrm>
            <a:prstGeom prst="roundRect">
              <a:avLst>
                <a:gd fmla="val 16667" name="adj"/>
              </a:avLst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17" name="Google Shape;517;p20"/>
            <p:cNvSpPr txBox="1"/>
            <p:nvPr/>
          </p:nvSpPr>
          <p:spPr>
            <a:xfrm>
              <a:off x="3815186" y="-91011"/>
              <a:ext cx="2350309" cy="124859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45700" lIns="45700" spcFirstLastPara="1" rIns="45700" wrap="square" tIns="45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умение личности видеть свои недостатки и ограничения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518" name="Google Shape;518;p20"/>
            <p:cNvSpPr/>
            <p:nvPr/>
          </p:nvSpPr>
          <p:spPr>
            <a:xfrm rot="906552">
              <a:off x="6231396" y="2665922"/>
              <a:ext cx="644011" cy="0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120000" y="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519" name="Google Shape;519;p20"/>
            <p:cNvSpPr/>
            <p:nvPr/>
          </p:nvSpPr>
          <p:spPr>
            <a:xfrm>
              <a:off x="6864275" y="2320836"/>
              <a:ext cx="2529650" cy="1541026"/>
            </a:xfrm>
            <a:prstGeom prst="roundRect">
              <a:avLst>
                <a:gd fmla="val 16667" name="adj"/>
              </a:avLst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20" name="Google Shape;520;p20"/>
            <p:cNvSpPr txBox="1"/>
            <p:nvPr/>
          </p:nvSpPr>
          <p:spPr>
            <a:xfrm>
              <a:off x="6939502" y="2396063"/>
              <a:ext cx="2379196" cy="139057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45700" lIns="45700" spcFirstLastPara="1" rIns="45700" wrap="square" tIns="45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критически оценивать результаты своей деятельности, причём не только успехи, но и неудачи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521" name="Google Shape;521;p20"/>
            <p:cNvSpPr/>
            <p:nvPr/>
          </p:nvSpPr>
          <p:spPr>
            <a:xfrm rot="9938736">
              <a:off x="2930802" y="2666017"/>
              <a:ext cx="820154" cy="0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120000" y="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522" name="Google Shape;522;p20"/>
            <p:cNvSpPr/>
            <p:nvPr/>
          </p:nvSpPr>
          <p:spPr>
            <a:xfrm>
              <a:off x="413954" y="2320849"/>
              <a:ext cx="2529650" cy="1541026"/>
            </a:xfrm>
            <a:prstGeom prst="roundRect">
              <a:avLst>
                <a:gd fmla="val 16667" name="adj"/>
              </a:avLst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23" name="Google Shape;523;p20"/>
            <p:cNvSpPr txBox="1"/>
            <p:nvPr/>
          </p:nvSpPr>
          <p:spPr>
            <a:xfrm>
              <a:off x="489181" y="2396076"/>
              <a:ext cx="2379196" cy="139057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45700" lIns="45700" spcFirstLastPara="1" rIns="45700" wrap="square" tIns="45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анализировать их причины в собственной деятельности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28" name="Shape 5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9" name="Google Shape;529;p21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Пути саморазвития личности</a:t>
            </a:r>
            <a:endParaRPr/>
          </a:p>
        </p:txBody>
      </p:sp>
      <p:grpSp>
        <p:nvGrpSpPr>
          <p:cNvPr id="530" name="Google Shape;530;p21"/>
          <p:cNvGrpSpPr/>
          <p:nvPr/>
        </p:nvGrpSpPr>
        <p:grpSpPr>
          <a:xfrm>
            <a:off x="1105570" y="2330240"/>
            <a:ext cx="9979341" cy="3405216"/>
            <a:chOff x="670" y="906882"/>
            <a:chExt cx="9979341" cy="3405216"/>
          </a:xfrm>
        </p:grpSpPr>
        <p:sp>
          <p:nvSpPr>
            <p:cNvPr id="531" name="Google Shape;531;p21"/>
            <p:cNvSpPr/>
            <p:nvPr/>
          </p:nvSpPr>
          <p:spPr>
            <a:xfrm>
              <a:off x="4990341" y="1932318"/>
              <a:ext cx="3530702" cy="612766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532" name="Google Shape;532;p21"/>
            <p:cNvSpPr/>
            <p:nvPr/>
          </p:nvSpPr>
          <p:spPr>
            <a:xfrm>
              <a:off x="4944621" y="1932318"/>
              <a:ext cx="91440" cy="612766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533" name="Google Shape;533;p21"/>
            <p:cNvSpPr/>
            <p:nvPr/>
          </p:nvSpPr>
          <p:spPr>
            <a:xfrm>
              <a:off x="1459638" y="1932318"/>
              <a:ext cx="3530702" cy="612766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534" name="Google Shape;534;p21"/>
            <p:cNvSpPr/>
            <p:nvPr/>
          </p:nvSpPr>
          <p:spPr>
            <a:xfrm>
              <a:off x="3531372" y="906882"/>
              <a:ext cx="2917936" cy="1025435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35" name="Google Shape;535;p21"/>
            <p:cNvSpPr txBox="1"/>
            <p:nvPr/>
          </p:nvSpPr>
          <p:spPr>
            <a:xfrm>
              <a:off x="3531372" y="906882"/>
              <a:ext cx="2917936" cy="1025435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Направления саморазвития</a:t>
              </a:r>
              <a:endParaRPr b="1" sz="20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536" name="Google Shape;536;p21"/>
            <p:cNvSpPr/>
            <p:nvPr/>
          </p:nvSpPr>
          <p:spPr>
            <a:xfrm>
              <a:off x="670" y="2545084"/>
              <a:ext cx="2917936" cy="1767014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37" name="Google Shape;537;p21"/>
            <p:cNvSpPr txBox="1"/>
            <p:nvPr/>
          </p:nvSpPr>
          <p:spPr>
            <a:xfrm>
              <a:off x="670" y="2545084"/>
              <a:ext cx="2917936" cy="176701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формирование качеств и способностей, которых у человека нет, но которые ему необходимы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538" name="Google Shape;538;p21"/>
            <p:cNvSpPr/>
            <p:nvPr/>
          </p:nvSpPr>
          <p:spPr>
            <a:xfrm>
              <a:off x="3531372" y="2545084"/>
              <a:ext cx="2917936" cy="1767014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39" name="Google Shape;539;p21"/>
            <p:cNvSpPr txBox="1"/>
            <p:nvPr/>
          </p:nvSpPr>
          <p:spPr>
            <a:xfrm>
              <a:off x="3531372" y="2545084"/>
              <a:ext cx="2917936" cy="176701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развитие имеющихся положительных качеств, которые можно усилить, если их совершенствовать целенаправленно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540" name="Google Shape;540;p21"/>
            <p:cNvSpPr/>
            <p:nvPr/>
          </p:nvSpPr>
          <p:spPr>
            <a:xfrm>
              <a:off x="7062075" y="2545084"/>
              <a:ext cx="2917936" cy="1767014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41" name="Google Shape;541;p21"/>
            <p:cNvSpPr txBox="1"/>
            <p:nvPr/>
          </p:nvSpPr>
          <p:spPr>
            <a:xfrm>
              <a:off x="7062075" y="2545084"/>
              <a:ext cx="2917936" cy="176701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устранение недостатков и ограничений, мешающих успешной жизнедеятельности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46" name="Shape 5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7" name="Google Shape;547;p22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Пути саморазвития личности</a:t>
            </a:r>
            <a:endParaRPr/>
          </a:p>
        </p:txBody>
      </p:sp>
      <p:grpSp>
        <p:nvGrpSpPr>
          <p:cNvPr id="548" name="Google Shape;548;p22"/>
          <p:cNvGrpSpPr/>
          <p:nvPr/>
        </p:nvGrpSpPr>
        <p:grpSpPr>
          <a:xfrm>
            <a:off x="3608713" y="1451135"/>
            <a:ext cx="4974573" cy="5215185"/>
            <a:chOff x="1576713" y="1897"/>
            <a:chExt cx="4974573" cy="5215185"/>
          </a:xfrm>
        </p:grpSpPr>
        <p:sp>
          <p:nvSpPr>
            <p:cNvPr id="549" name="Google Shape;549;p22"/>
            <p:cNvSpPr/>
            <p:nvPr/>
          </p:nvSpPr>
          <p:spPr>
            <a:xfrm>
              <a:off x="1576713" y="1897"/>
              <a:ext cx="3231098" cy="719335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50" name="Google Shape;550;p22"/>
            <p:cNvSpPr txBox="1"/>
            <p:nvPr/>
          </p:nvSpPr>
          <p:spPr>
            <a:xfrm>
              <a:off x="1597782" y="22966"/>
              <a:ext cx="3188960" cy="677197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5400" lIns="38100" spcFirstLastPara="1" rIns="38100" wrap="square" tIns="254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Саморазвитие личности</a:t>
              </a:r>
              <a:endParaRPr b="1" sz="20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551" name="Google Shape;551;p22"/>
            <p:cNvSpPr/>
            <p:nvPr/>
          </p:nvSpPr>
          <p:spPr>
            <a:xfrm>
              <a:off x="1899823" y="721233"/>
              <a:ext cx="323109" cy="539501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552" name="Google Shape;552;p22"/>
            <p:cNvSpPr/>
            <p:nvPr/>
          </p:nvSpPr>
          <p:spPr>
            <a:xfrm>
              <a:off x="2222933" y="901067"/>
              <a:ext cx="4328353" cy="719335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53" name="Google Shape;553;p22"/>
            <p:cNvSpPr txBox="1"/>
            <p:nvPr/>
          </p:nvSpPr>
          <p:spPr>
            <a:xfrm>
              <a:off x="2244002" y="922136"/>
              <a:ext cx="4286215" cy="677197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планирование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554" name="Google Shape;554;p22"/>
            <p:cNvSpPr/>
            <p:nvPr/>
          </p:nvSpPr>
          <p:spPr>
            <a:xfrm>
              <a:off x="1899823" y="721233"/>
              <a:ext cx="323109" cy="1438671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555" name="Google Shape;555;p22"/>
            <p:cNvSpPr/>
            <p:nvPr/>
          </p:nvSpPr>
          <p:spPr>
            <a:xfrm>
              <a:off x="2222933" y="1800237"/>
              <a:ext cx="4328353" cy="719335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56" name="Google Shape;556;p22"/>
            <p:cNvSpPr txBox="1"/>
            <p:nvPr/>
          </p:nvSpPr>
          <p:spPr>
            <a:xfrm>
              <a:off x="2244002" y="1821306"/>
              <a:ext cx="4286215" cy="677197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самоотчёт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557" name="Google Shape;557;p22"/>
            <p:cNvSpPr/>
            <p:nvPr/>
          </p:nvSpPr>
          <p:spPr>
            <a:xfrm>
              <a:off x="1899823" y="721233"/>
              <a:ext cx="323109" cy="2337841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558" name="Google Shape;558;p22"/>
            <p:cNvSpPr/>
            <p:nvPr/>
          </p:nvSpPr>
          <p:spPr>
            <a:xfrm>
              <a:off x="2222933" y="2699407"/>
              <a:ext cx="4328353" cy="719335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59" name="Google Shape;559;p22"/>
            <p:cNvSpPr txBox="1"/>
            <p:nvPr/>
          </p:nvSpPr>
          <p:spPr>
            <a:xfrm>
              <a:off x="2244002" y="2720476"/>
              <a:ext cx="4286215" cy="677197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принятие обязательства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560" name="Google Shape;560;p22"/>
            <p:cNvSpPr/>
            <p:nvPr/>
          </p:nvSpPr>
          <p:spPr>
            <a:xfrm>
              <a:off x="1899823" y="721233"/>
              <a:ext cx="323109" cy="3237011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561" name="Google Shape;561;p22"/>
            <p:cNvSpPr/>
            <p:nvPr/>
          </p:nvSpPr>
          <p:spPr>
            <a:xfrm>
              <a:off x="2222933" y="3598577"/>
              <a:ext cx="4328353" cy="719335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62" name="Google Shape;562;p22"/>
            <p:cNvSpPr txBox="1"/>
            <p:nvPr/>
          </p:nvSpPr>
          <p:spPr>
            <a:xfrm>
              <a:off x="2244002" y="3619646"/>
              <a:ext cx="4286215" cy="677197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самоорганизация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563" name="Google Shape;563;p22"/>
            <p:cNvSpPr/>
            <p:nvPr/>
          </p:nvSpPr>
          <p:spPr>
            <a:xfrm>
              <a:off x="1899823" y="721233"/>
              <a:ext cx="323109" cy="4136181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564" name="Google Shape;564;p22"/>
            <p:cNvSpPr/>
            <p:nvPr/>
          </p:nvSpPr>
          <p:spPr>
            <a:xfrm>
              <a:off x="2222933" y="4497747"/>
              <a:ext cx="4328353" cy="719335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65" name="Google Shape;565;p22"/>
            <p:cNvSpPr txBox="1"/>
            <p:nvPr/>
          </p:nvSpPr>
          <p:spPr>
            <a:xfrm>
              <a:off x="2244002" y="4518816"/>
              <a:ext cx="4286215" cy="677197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самопоощрение / самонаказание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70" name="Shape 5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1" name="Google Shape;571;p23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Литература</a:t>
            </a:r>
            <a:endParaRPr sz="4000">
              <a:latin typeface="Cambria"/>
              <a:ea typeface="Cambria"/>
              <a:cs typeface="Cambria"/>
              <a:sym typeface="Cambria"/>
            </a:endParaRPr>
          </a:p>
        </p:txBody>
      </p:sp>
      <p:pic>
        <p:nvPicPr>
          <p:cNvPr id="572" name="Google Shape;572;p2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247041" y="1608137"/>
            <a:ext cx="3838541" cy="5018249"/>
          </a:xfrm>
          <a:prstGeom prst="rect">
            <a:avLst/>
          </a:prstGeom>
          <a:noFill/>
          <a:ln>
            <a:noFill/>
          </a:ln>
          <a:effectLst>
            <a:outerShdw blurRad="292100" rotWithShape="0" algn="tl" dir="2700000" dist="139700">
              <a:srgbClr val="333333">
                <a:alpha val="64705"/>
              </a:srgbClr>
            </a:outerShdw>
          </a:effectLst>
        </p:spPr>
      </p:pic>
      <p:sp>
        <p:nvSpPr>
          <p:cNvPr id="573" name="Google Shape;573;p23"/>
          <p:cNvSpPr txBox="1"/>
          <p:nvPr>
            <p:ph idx="1" type="body"/>
          </p:nvPr>
        </p:nvSpPr>
        <p:spPr>
          <a:xfrm>
            <a:off x="1104900" y="1683945"/>
            <a:ext cx="6011126" cy="105020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0" spcFirstLastPara="1" rIns="0" wrap="square" tIns="45700">
            <a:normAutofit/>
          </a:bodyPr>
          <a:lstStyle/>
          <a:p>
            <a:pPr indent="0" lvl="0" marL="0" rtl="0" algn="just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b="1" lang="ru-RU">
                <a:latin typeface="Cambria"/>
                <a:ea typeface="Cambria"/>
                <a:cs typeface="Cambria"/>
                <a:sym typeface="Cambria"/>
              </a:rPr>
              <a:t>Обществоведение: Учебное пособие для 9 класса. / Под ред. А.Н.Данилова. – Минск: Адукацыя і выха- ванне, 2019, §5.</a:t>
            </a:r>
            <a:endParaRPr>
              <a:latin typeface="Cambria"/>
              <a:ea typeface="Cambria"/>
              <a:cs typeface="Cambria"/>
              <a:sym typeface="Cambria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3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Способы самопознания</a:t>
            </a:r>
            <a:endParaRPr/>
          </a:p>
        </p:txBody>
      </p:sp>
      <p:grpSp>
        <p:nvGrpSpPr>
          <p:cNvPr id="140" name="Google Shape;140;p3"/>
          <p:cNvGrpSpPr/>
          <p:nvPr/>
        </p:nvGrpSpPr>
        <p:grpSpPr>
          <a:xfrm>
            <a:off x="1104900" y="1594210"/>
            <a:ext cx="9980681" cy="1030377"/>
            <a:chOff x="1581074" y="794958"/>
            <a:chExt cx="8834000" cy="594982"/>
          </a:xfrm>
        </p:grpSpPr>
        <p:sp>
          <p:nvSpPr>
            <p:cNvPr id="141" name="Google Shape;141;p3"/>
            <p:cNvSpPr/>
            <p:nvPr/>
          </p:nvSpPr>
          <p:spPr>
            <a:xfrm>
              <a:off x="1581074" y="794958"/>
              <a:ext cx="8834000" cy="594982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2" name="Google Shape;142;p3"/>
            <p:cNvSpPr txBox="1"/>
            <p:nvPr/>
          </p:nvSpPr>
          <p:spPr>
            <a:xfrm>
              <a:off x="1598500" y="812384"/>
              <a:ext cx="8799148" cy="560130"/>
            </a:xfrm>
            <a:prstGeom prst="rect">
              <a:avLst/>
            </a:prstGeom>
            <a:noFill/>
            <a:ln>
              <a:noFill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Самопознание </a:t>
              </a: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- процесс познания себя, своих потенциальных и актуальных свойств, личнос- тных и интеллектуальных особенностей, отношений с другими, поведенческих характерис- тик, осуществляемый как во внешнем, так и во внутреннем мире.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grpSp>
        <p:nvGrpSpPr>
          <p:cNvPr id="143" name="Google Shape;143;p3"/>
          <p:cNvGrpSpPr/>
          <p:nvPr/>
        </p:nvGrpSpPr>
        <p:grpSpPr>
          <a:xfrm>
            <a:off x="1351713" y="2815002"/>
            <a:ext cx="9487054" cy="3807292"/>
            <a:chOff x="227124" y="2791"/>
            <a:chExt cx="9487054" cy="3807292"/>
          </a:xfrm>
        </p:grpSpPr>
        <p:sp>
          <p:nvSpPr>
            <p:cNvPr id="144" name="Google Shape;144;p3"/>
            <p:cNvSpPr/>
            <p:nvPr/>
          </p:nvSpPr>
          <p:spPr>
            <a:xfrm>
              <a:off x="227124" y="1478652"/>
              <a:ext cx="2903107" cy="855571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5" name="Google Shape;145;p3"/>
            <p:cNvSpPr txBox="1"/>
            <p:nvPr/>
          </p:nvSpPr>
          <p:spPr>
            <a:xfrm>
              <a:off x="252183" y="1503711"/>
              <a:ext cx="2852989" cy="80545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Самопознание</a:t>
              </a:r>
              <a:endParaRPr b="1" sz="20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46" name="Google Shape;146;p3"/>
            <p:cNvSpPr/>
            <p:nvPr/>
          </p:nvSpPr>
          <p:spPr>
            <a:xfrm rot="-3907178">
              <a:off x="2659035" y="1148312"/>
              <a:ext cx="1626851" cy="40390"/>
            </a:xfrm>
            <a:custGeom>
              <a:rect b="b" l="l" r="r" t="t"/>
              <a:pathLst>
                <a:path extrusionOk="0" h="120000" w="120000">
                  <a:moveTo>
                    <a:pt x="0" y="60000"/>
                  </a:moveTo>
                  <a:lnTo>
                    <a:pt x="120000" y="6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7" name="Google Shape;147;p3"/>
            <p:cNvSpPr txBox="1"/>
            <p:nvPr/>
          </p:nvSpPr>
          <p:spPr>
            <a:xfrm rot="-3907178">
              <a:off x="3431789" y="1127836"/>
              <a:ext cx="81342" cy="81342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12700" spcFirstLastPara="1" rIns="12700" wrap="square" tIns="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5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8" name="Google Shape;148;p3"/>
            <p:cNvSpPr/>
            <p:nvPr/>
          </p:nvSpPr>
          <p:spPr>
            <a:xfrm>
              <a:off x="3814689" y="2791"/>
              <a:ext cx="5899489" cy="855571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9" name="Google Shape;149;p3"/>
            <p:cNvSpPr txBox="1"/>
            <p:nvPr/>
          </p:nvSpPr>
          <p:spPr>
            <a:xfrm>
              <a:off x="3839748" y="27850"/>
              <a:ext cx="5849371" cy="80545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осознание себя, как личности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50" name="Google Shape;150;p3"/>
            <p:cNvSpPr/>
            <p:nvPr/>
          </p:nvSpPr>
          <p:spPr>
            <a:xfrm rot="-2142401">
              <a:off x="3051005" y="1640266"/>
              <a:ext cx="842911" cy="40390"/>
            </a:xfrm>
            <a:custGeom>
              <a:rect b="b" l="l" r="r" t="t"/>
              <a:pathLst>
                <a:path extrusionOk="0" h="120000" w="120000">
                  <a:moveTo>
                    <a:pt x="0" y="60000"/>
                  </a:moveTo>
                  <a:lnTo>
                    <a:pt x="120000" y="6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1" name="Google Shape;151;p3"/>
            <p:cNvSpPr txBox="1"/>
            <p:nvPr/>
          </p:nvSpPr>
          <p:spPr>
            <a:xfrm rot="-2142401">
              <a:off x="3451388" y="1639388"/>
              <a:ext cx="42145" cy="4214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12700" spcFirstLastPara="1" rIns="12700" wrap="square" tIns="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5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2" name="Google Shape;152;p3"/>
            <p:cNvSpPr/>
            <p:nvPr/>
          </p:nvSpPr>
          <p:spPr>
            <a:xfrm>
              <a:off x="3814689" y="986698"/>
              <a:ext cx="5899489" cy="855571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3" name="Google Shape;153;p3"/>
            <p:cNvSpPr txBox="1"/>
            <p:nvPr/>
          </p:nvSpPr>
          <p:spPr>
            <a:xfrm>
              <a:off x="3839748" y="1011757"/>
              <a:ext cx="5849371" cy="80545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познание своего «Я»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54" name="Google Shape;154;p3"/>
            <p:cNvSpPr/>
            <p:nvPr/>
          </p:nvSpPr>
          <p:spPr>
            <a:xfrm rot="2142401">
              <a:off x="3051005" y="2132219"/>
              <a:ext cx="842911" cy="40390"/>
            </a:xfrm>
            <a:custGeom>
              <a:rect b="b" l="l" r="r" t="t"/>
              <a:pathLst>
                <a:path extrusionOk="0" h="120000" w="120000">
                  <a:moveTo>
                    <a:pt x="0" y="60000"/>
                  </a:moveTo>
                  <a:lnTo>
                    <a:pt x="120000" y="6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5" name="Google Shape;155;p3"/>
            <p:cNvSpPr txBox="1"/>
            <p:nvPr/>
          </p:nvSpPr>
          <p:spPr>
            <a:xfrm rot="2142401">
              <a:off x="3451388" y="2131341"/>
              <a:ext cx="42145" cy="4214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12700" spcFirstLastPara="1" rIns="12700" wrap="square" tIns="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5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6" name="Google Shape;156;p3"/>
            <p:cNvSpPr/>
            <p:nvPr/>
          </p:nvSpPr>
          <p:spPr>
            <a:xfrm>
              <a:off x="3814689" y="1970605"/>
              <a:ext cx="5899489" cy="855571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7" name="Google Shape;157;p3"/>
            <p:cNvSpPr txBox="1"/>
            <p:nvPr/>
          </p:nvSpPr>
          <p:spPr>
            <a:xfrm>
              <a:off x="3839748" y="1995664"/>
              <a:ext cx="5849371" cy="80545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изучение своих психофизиологических особенностей и способностей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58" name="Google Shape;158;p3"/>
            <p:cNvSpPr/>
            <p:nvPr/>
          </p:nvSpPr>
          <p:spPr>
            <a:xfrm rot="3907178">
              <a:off x="2659035" y="2624173"/>
              <a:ext cx="1626851" cy="40390"/>
            </a:xfrm>
            <a:custGeom>
              <a:rect b="b" l="l" r="r" t="t"/>
              <a:pathLst>
                <a:path extrusionOk="0" h="120000" w="120000">
                  <a:moveTo>
                    <a:pt x="0" y="60000"/>
                  </a:moveTo>
                  <a:lnTo>
                    <a:pt x="120000" y="6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9" name="Google Shape;159;p3"/>
            <p:cNvSpPr txBox="1"/>
            <p:nvPr/>
          </p:nvSpPr>
          <p:spPr>
            <a:xfrm rot="3907178">
              <a:off x="3431789" y="2603697"/>
              <a:ext cx="81342" cy="81342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12700" spcFirstLastPara="1" rIns="12700" wrap="square" tIns="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5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0" name="Google Shape;160;p3"/>
            <p:cNvSpPr/>
            <p:nvPr/>
          </p:nvSpPr>
          <p:spPr>
            <a:xfrm>
              <a:off x="3814689" y="2954512"/>
              <a:ext cx="5899489" cy="855571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1" name="Google Shape;161;p3"/>
            <p:cNvSpPr txBox="1"/>
            <p:nvPr/>
          </p:nvSpPr>
          <p:spPr>
            <a:xfrm>
              <a:off x="3839748" y="2979571"/>
              <a:ext cx="5849371" cy="80545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определение потенциала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6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p4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Способы самопознания</a:t>
            </a:r>
            <a:endParaRPr/>
          </a:p>
        </p:txBody>
      </p:sp>
      <p:grpSp>
        <p:nvGrpSpPr>
          <p:cNvPr id="168" name="Google Shape;168;p4"/>
          <p:cNvGrpSpPr/>
          <p:nvPr/>
        </p:nvGrpSpPr>
        <p:grpSpPr>
          <a:xfrm>
            <a:off x="1085211" y="2034157"/>
            <a:ext cx="9980681" cy="424371"/>
            <a:chOff x="1581074" y="794958"/>
            <a:chExt cx="8834000" cy="594982"/>
          </a:xfrm>
        </p:grpSpPr>
        <p:sp>
          <p:nvSpPr>
            <p:cNvPr id="169" name="Google Shape;169;p4"/>
            <p:cNvSpPr/>
            <p:nvPr/>
          </p:nvSpPr>
          <p:spPr>
            <a:xfrm>
              <a:off x="1581074" y="794958"/>
              <a:ext cx="8834000" cy="594982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0" name="Google Shape;170;p4"/>
            <p:cNvSpPr txBox="1"/>
            <p:nvPr/>
          </p:nvSpPr>
          <p:spPr>
            <a:xfrm>
              <a:off x="1598500" y="812384"/>
              <a:ext cx="8799148" cy="560130"/>
            </a:xfrm>
            <a:prstGeom prst="rect">
              <a:avLst/>
            </a:prstGeom>
            <a:noFill/>
            <a:ln>
              <a:noFill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Самопознание происходит на протяжении всей человеческой жизни.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grpSp>
        <p:nvGrpSpPr>
          <p:cNvPr id="171" name="Google Shape;171;p4"/>
          <p:cNvGrpSpPr/>
          <p:nvPr/>
        </p:nvGrpSpPr>
        <p:grpSpPr>
          <a:xfrm>
            <a:off x="1088747" y="2992338"/>
            <a:ext cx="9973609" cy="2465424"/>
            <a:chOff x="3536" y="425338"/>
            <a:chExt cx="9973609" cy="2465424"/>
          </a:xfrm>
        </p:grpSpPr>
        <p:sp>
          <p:nvSpPr>
            <p:cNvPr id="172" name="Google Shape;172;p4"/>
            <p:cNvSpPr/>
            <p:nvPr/>
          </p:nvSpPr>
          <p:spPr>
            <a:xfrm>
              <a:off x="5001403" y="1097046"/>
              <a:ext cx="3437775" cy="529578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77751"/>
                  </a:lnTo>
                  <a:lnTo>
                    <a:pt x="120000" y="77751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73" name="Google Shape;173;p4"/>
            <p:cNvSpPr/>
            <p:nvPr/>
          </p:nvSpPr>
          <p:spPr>
            <a:xfrm>
              <a:off x="4944621" y="1097046"/>
              <a:ext cx="91440" cy="529578"/>
            </a:xfrm>
            <a:custGeom>
              <a:rect b="b" l="l" r="r" t="t"/>
              <a:pathLst>
                <a:path extrusionOk="0" h="120000" w="120000">
                  <a:moveTo>
                    <a:pt x="74517" y="0"/>
                  </a:moveTo>
                  <a:lnTo>
                    <a:pt x="74517" y="77751"/>
                  </a:lnTo>
                  <a:lnTo>
                    <a:pt x="60000" y="77751"/>
                  </a:ln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74" name="Google Shape;174;p4"/>
            <p:cNvSpPr/>
            <p:nvPr/>
          </p:nvSpPr>
          <p:spPr>
            <a:xfrm>
              <a:off x="1541503" y="1097046"/>
              <a:ext cx="3459900" cy="529578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77751"/>
                  </a:lnTo>
                  <a:lnTo>
                    <a:pt x="0" y="77751"/>
                  </a:lnTo>
                  <a:lnTo>
                    <a:pt x="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75" name="Google Shape;175;p4"/>
            <p:cNvSpPr/>
            <p:nvPr/>
          </p:nvSpPr>
          <p:spPr>
            <a:xfrm>
              <a:off x="3140475" y="425338"/>
              <a:ext cx="3721857" cy="671708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6" name="Google Shape;176;p4"/>
            <p:cNvSpPr txBox="1"/>
            <p:nvPr/>
          </p:nvSpPr>
          <p:spPr>
            <a:xfrm>
              <a:off x="3140475" y="425338"/>
              <a:ext cx="3721857" cy="67170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Причины интереса к себе</a:t>
              </a:r>
              <a:endParaRPr b="1" sz="20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77" name="Google Shape;177;p4"/>
            <p:cNvSpPr/>
            <p:nvPr/>
          </p:nvSpPr>
          <p:spPr>
            <a:xfrm>
              <a:off x="3536" y="1626624"/>
              <a:ext cx="3075933" cy="1264138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8" name="Google Shape;178;p4"/>
            <p:cNvSpPr txBox="1"/>
            <p:nvPr/>
          </p:nvSpPr>
          <p:spPr>
            <a:xfrm>
              <a:off x="3536" y="1626624"/>
              <a:ext cx="3075933" cy="126413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поиск объективных знаний о себе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79" name="Google Shape;179;p4"/>
            <p:cNvSpPr/>
            <p:nvPr/>
          </p:nvSpPr>
          <p:spPr>
            <a:xfrm>
              <a:off x="3452374" y="1626624"/>
              <a:ext cx="3075933" cy="1264138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0" name="Google Shape;180;p4"/>
            <p:cNvSpPr txBox="1"/>
            <p:nvPr/>
          </p:nvSpPr>
          <p:spPr>
            <a:xfrm>
              <a:off x="3452374" y="1626624"/>
              <a:ext cx="3075933" cy="126413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стремление к позитивной самооценке, самоуважению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81" name="Google Shape;181;p4"/>
            <p:cNvSpPr/>
            <p:nvPr/>
          </p:nvSpPr>
          <p:spPr>
            <a:xfrm>
              <a:off x="6901212" y="1626624"/>
              <a:ext cx="3075933" cy="1264138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2" name="Google Shape;182;p4"/>
            <p:cNvSpPr txBox="1"/>
            <p:nvPr/>
          </p:nvSpPr>
          <p:spPr>
            <a:xfrm>
              <a:off x="6901212" y="1626624"/>
              <a:ext cx="3075933" cy="126413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желание сравнить свои знания и оценки окружающих о себе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7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p5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Способы самопознания</a:t>
            </a:r>
            <a:endParaRPr/>
          </a:p>
        </p:txBody>
      </p:sp>
      <p:grpSp>
        <p:nvGrpSpPr>
          <p:cNvPr id="189" name="Google Shape;189;p5"/>
          <p:cNvGrpSpPr/>
          <p:nvPr/>
        </p:nvGrpSpPr>
        <p:grpSpPr>
          <a:xfrm>
            <a:off x="1104900" y="1594210"/>
            <a:ext cx="9980681" cy="4970492"/>
            <a:chOff x="1581074" y="794958"/>
            <a:chExt cx="8834000" cy="594982"/>
          </a:xfrm>
        </p:grpSpPr>
        <p:sp>
          <p:nvSpPr>
            <p:cNvPr id="190" name="Google Shape;190;p5"/>
            <p:cNvSpPr/>
            <p:nvPr/>
          </p:nvSpPr>
          <p:spPr>
            <a:xfrm>
              <a:off x="1581074" y="794958"/>
              <a:ext cx="8834000" cy="594982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1" name="Google Shape;191;p5"/>
            <p:cNvSpPr txBox="1"/>
            <p:nvPr/>
          </p:nvSpPr>
          <p:spPr>
            <a:xfrm>
              <a:off x="1598500" y="812384"/>
              <a:ext cx="8799148" cy="560130"/>
            </a:xfrm>
            <a:prstGeom prst="rect">
              <a:avLst/>
            </a:prstGeom>
            <a:noFill/>
            <a:ln>
              <a:noFill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t" bIns="22850" lIns="34275" spcFirstLastPara="1" rIns="34275" wrap="square" tIns="22850">
              <a:noAutofit/>
            </a:bodyPr>
            <a:lstStyle/>
            <a:p>
              <a:pPr indent="0" lvl="0" marL="180975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Самопознание </a:t>
              </a: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– познание самого себя, изучение своей внутренней сущности в процессе общественной деятельности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grpSp>
        <p:nvGrpSpPr>
          <p:cNvPr id="192" name="Google Shape;192;p5"/>
          <p:cNvGrpSpPr/>
          <p:nvPr/>
        </p:nvGrpSpPr>
        <p:grpSpPr>
          <a:xfrm>
            <a:off x="1385217" y="2389516"/>
            <a:ext cx="9420046" cy="4102397"/>
            <a:chOff x="1581074" y="794958"/>
            <a:chExt cx="8834000" cy="594982"/>
          </a:xfrm>
        </p:grpSpPr>
        <p:sp>
          <p:nvSpPr>
            <p:cNvPr id="193" name="Google Shape;193;p5"/>
            <p:cNvSpPr/>
            <p:nvPr/>
          </p:nvSpPr>
          <p:spPr>
            <a:xfrm>
              <a:off x="1581074" y="794958"/>
              <a:ext cx="8834000" cy="594982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4" name="Google Shape;194;p5"/>
            <p:cNvSpPr txBox="1"/>
            <p:nvPr/>
          </p:nvSpPr>
          <p:spPr>
            <a:xfrm>
              <a:off x="1598500" y="812384"/>
              <a:ext cx="8799148" cy="560130"/>
            </a:xfrm>
            <a:prstGeom prst="rect">
              <a:avLst/>
            </a:prstGeom>
            <a:noFill/>
            <a:ln>
              <a:noFill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t" bIns="22850" lIns="34275" spcFirstLastPara="1" rIns="34275" wrap="square" tIns="22850">
              <a:noAutofit/>
            </a:bodyPr>
            <a:lstStyle/>
            <a:p>
              <a:pPr indent="0" lvl="0" marL="180975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Самосознание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grpSp>
        <p:nvGrpSpPr>
          <p:cNvPr id="195" name="Google Shape;195;p5"/>
          <p:cNvGrpSpPr/>
          <p:nvPr/>
        </p:nvGrpSpPr>
        <p:grpSpPr>
          <a:xfrm>
            <a:off x="1664898" y="2935919"/>
            <a:ext cx="2122098" cy="1143537"/>
            <a:chOff x="1581074" y="794958"/>
            <a:chExt cx="8834000" cy="594982"/>
          </a:xfrm>
        </p:grpSpPr>
        <p:sp>
          <p:nvSpPr>
            <p:cNvPr id="196" name="Google Shape;196;p5"/>
            <p:cNvSpPr/>
            <p:nvPr/>
          </p:nvSpPr>
          <p:spPr>
            <a:xfrm>
              <a:off x="1581074" y="794958"/>
              <a:ext cx="8834000" cy="594982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7" name="Google Shape;197;p5"/>
            <p:cNvSpPr txBox="1"/>
            <p:nvPr/>
          </p:nvSpPr>
          <p:spPr>
            <a:xfrm>
              <a:off x="1598500" y="812384"/>
              <a:ext cx="8799148" cy="560130"/>
            </a:xfrm>
            <a:prstGeom prst="rect">
              <a:avLst/>
            </a:prstGeom>
            <a:noFill/>
            <a:ln>
              <a:noFill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t" bIns="22850" lIns="34275" spcFirstLastPara="1" rIns="34275" wrap="square" tIns="22850">
              <a:noAutofit/>
            </a:bodyPr>
            <a:lstStyle/>
            <a:p>
              <a:pPr indent="0" lvl="0" marL="180975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Самоузнавание </a:t>
              </a: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– обнаружение се- бя в окружающем мире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grpSp>
        <p:nvGrpSpPr>
          <p:cNvPr id="198" name="Google Shape;198;p5"/>
          <p:cNvGrpSpPr/>
          <p:nvPr/>
        </p:nvGrpSpPr>
        <p:grpSpPr>
          <a:xfrm>
            <a:off x="1664898" y="4440714"/>
            <a:ext cx="2122098" cy="1881630"/>
            <a:chOff x="1581074" y="794958"/>
            <a:chExt cx="8834000" cy="594982"/>
          </a:xfrm>
        </p:grpSpPr>
        <p:sp>
          <p:nvSpPr>
            <p:cNvPr id="199" name="Google Shape;199;p5"/>
            <p:cNvSpPr/>
            <p:nvPr/>
          </p:nvSpPr>
          <p:spPr>
            <a:xfrm>
              <a:off x="1581074" y="794958"/>
              <a:ext cx="8834000" cy="594982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0" name="Google Shape;200;p5"/>
            <p:cNvSpPr txBox="1"/>
            <p:nvPr/>
          </p:nvSpPr>
          <p:spPr>
            <a:xfrm>
              <a:off x="1598500" y="812384"/>
              <a:ext cx="8799148" cy="560130"/>
            </a:xfrm>
            <a:prstGeom prst="rect">
              <a:avLst/>
            </a:prstGeom>
            <a:noFill/>
            <a:ln>
              <a:noFill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t" bIns="22850" lIns="34275" spcFirstLastPara="1" rIns="34275" wrap="square" tIns="22850">
              <a:noAutofit/>
            </a:bodyPr>
            <a:lstStyle/>
            <a:p>
              <a:pPr indent="0" lvl="0" marL="180975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Самонаблюде- ние (интроспек- ция) </a:t>
              </a: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– наблюде- ние собственного психического сос- тояния и собст- венных мыслей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grpSp>
        <p:nvGrpSpPr>
          <p:cNvPr id="201" name="Google Shape;201;p5"/>
          <p:cNvGrpSpPr/>
          <p:nvPr/>
        </p:nvGrpSpPr>
        <p:grpSpPr>
          <a:xfrm>
            <a:off x="5253487" y="2969411"/>
            <a:ext cx="5270739" cy="3297824"/>
            <a:chOff x="1581074" y="794958"/>
            <a:chExt cx="8834000" cy="594982"/>
          </a:xfrm>
        </p:grpSpPr>
        <p:sp>
          <p:nvSpPr>
            <p:cNvPr id="202" name="Google Shape;202;p5"/>
            <p:cNvSpPr/>
            <p:nvPr/>
          </p:nvSpPr>
          <p:spPr>
            <a:xfrm>
              <a:off x="1581074" y="794958"/>
              <a:ext cx="8834000" cy="594982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3" name="Google Shape;203;p5"/>
            <p:cNvSpPr txBox="1"/>
            <p:nvPr/>
          </p:nvSpPr>
          <p:spPr>
            <a:xfrm>
              <a:off x="1598500" y="812384"/>
              <a:ext cx="8799148" cy="560130"/>
            </a:xfrm>
            <a:prstGeom prst="rect">
              <a:avLst/>
            </a:prstGeom>
            <a:noFill/>
            <a:ln>
              <a:noFill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t" bIns="22850" lIns="34275" spcFirstLastPara="1" rIns="34275" wrap="square" tIns="22850">
              <a:noAutofit/>
            </a:bodyPr>
            <a:lstStyle/>
            <a:p>
              <a:pPr indent="0" lvl="0" marL="180975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Создание собственного «Я» – «Я-концепции»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grpSp>
        <p:nvGrpSpPr>
          <p:cNvPr id="204" name="Google Shape;204;p5"/>
          <p:cNvGrpSpPr/>
          <p:nvPr/>
        </p:nvGrpSpPr>
        <p:grpSpPr>
          <a:xfrm>
            <a:off x="5417388" y="3468472"/>
            <a:ext cx="4891177" cy="2604524"/>
            <a:chOff x="1581074" y="794958"/>
            <a:chExt cx="8834000" cy="594982"/>
          </a:xfrm>
        </p:grpSpPr>
        <p:sp>
          <p:nvSpPr>
            <p:cNvPr id="205" name="Google Shape;205;p5"/>
            <p:cNvSpPr/>
            <p:nvPr/>
          </p:nvSpPr>
          <p:spPr>
            <a:xfrm>
              <a:off x="1581074" y="794958"/>
              <a:ext cx="8834000" cy="594982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6" name="Google Shape;206;p5"/>
            <p:cNvSpPr txBox="1"/>
            <p:nvPr/>
          </p:nvSpPr>
          <p:spPr>
            <a:xfrm>
              <a:off x="1598500" y="812384"/>
              <a:ext cx="8799148" cy="560130"/>
            </a:xfrm>
            <a:prstGeom prst="rect">
              <a:avLst/>
            </a:prstGeom>
            <a:noFill/>
            <a:ln>
              <a:noFill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t" bIns="22850" lIns="34275" spcFirstLastPara="1" rIns="34275" wrap="square" tIns="22850">
              <a:noAutofit/>
            </a:bodyPr>
            <a:lstStyle/>
            <a:p>
              <a:pPr indent="0" lvl="0" marL="180975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Самовосприятие </a:t>
              </a: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– восприятие, понимание и оценка субъектом самого себя</a:t>
              </a:r>
              <a:endParaRPr/>
            </a:p>
            <a:p>
              <a:pPr indent="0" lvl="0" marL="180975" marR="0" rtl="0" algn="l">
                <a:lnSpc>
                  <a:spcPct val="90000"/>
                </a:lnSpc>
                <a:spcBef>
                  <a:spcPts val="63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Самооценка:</a:t>
              </a:r>
              <a:endParaRPr/>
            </a:p>
            <a:p>
              <a:pPr indent="-285750" lvl="0" marL="466725" marR="0" rtl="0" algn="l">
                <a:lnSpc>
                  <a:spcPct val="90000"/>
                </a:lnSpc>
                <a:spcBef>
                  <a:spcPts val="63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Noto Sans Symbols"/>
                <a:buChar char="✔"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самоотчёт </a:t>
              </a: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– целостное описание самого себя в психических и личностных прояв- лениях на основе оценок других людей</a:t>
              </a:r>
              <a:endParaRPr/>
            </a:p>
            <a:p>
              <a:pPr indent="-285750" lvl="0" marL="466725" marR="0" rtl="0" algn="l">
                <a:lnSpc>
                  <a:spcPct val="90000"/>
                </a:lnSpc>
                <a:spcBef>
                  <a:spcPts val="63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Noto Sans Symbols"/>
                <a:buChar char="✔"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самоиповедь </a:t>
              </a: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– полный внутренний от- чёт перед самим собой, открытие для се- бя своих мыслей и взглядов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sp>
        <p:nvSpPr>
          <p:cNvPr id="207" name="Google Shape;207;p5"/>
          <p:cNvSpPr/>
          <p:nvPr/>
        </p:nvSpPr>
        <p:spPr>
          <a:xfrm>
            <a:off x="3936314" y="5058038"/>
            <a:ext cx="1200756" cy="646981"/>
          </a:xfrm>
          <a:prstGeom prst="rightArrow">
            <a:avLst>
              <a:gd fmla="val 50000" name="adj1"/>
              <a:gd fmla="val 90000" name="adj2"/>
            </a:avLst>
          </a:prstGeom>
          <a:solidFill>
            <a:schemeClr val="lt1"/>
          </a:solidFill>
          <a:ln cap="flat" cmpd="thickThin" w="480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2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p6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Способы самопознания</a:t>
            </a:r>
            <a:endParaRPr/>
          </a:p>
        </p:txBody>
      </p:sp>
      <p:grpSp>
        <p:nvGrpSpPr>
          <p:cNvPr id="214" name="Google Shape;214;p6"/>
          <p:cNvGrpSpPr/>
          <p:nvPr/>
        </p:nvGrpSpPr>
        <p:grpSpPr>
          <a:xfrm>
            <a:off x="1386182" y="1513576"/>
            <a:ext cx="9418117" cy="5055795"/>
            <a:chOff x="281282" y="3954"/>
            <a:chExt cx="9418117" cy="5055795"/>
          </a:xfrm>
        </p:grpSpPr>
        <p:sp>
          <p:nvSpPr>
            <p:cNvPr id="215" name="Google Shape;215;p6"/>
            <p:cNvSpPr/>
            <p:nvPr/>
          </p:nvSpPr>
          <p:spPr>
            <a:xfrm>
              <a:off x="281282" y="2080442"/>
              <a:ext cx="3669785" cy="902820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6" name="Google Shape;216;p6"/>
            <p:cNvSpPr txBox="1"/>
            <p:nvPr/>
          </p:nvSpPr>
          <p:spPr>
            <a:xfrm>
              <a:off x="307725" y="2106885"/>
              <a:ext cx="3616899" cy="84993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Методы самопознания</a:t>
              </a:r>
              <a:endParaRPr b="1" sz="20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17" name="Google Shape;217;p6"/>
            <p:cNvSpPr/>
            <p:nvPr/>
          </p:nvSpPr>
          <p:spPr>
            <a:xfrm rot="-4249260">
              <a:off x="3212940" y="1477562"/>
              <a:ext cx="2198512" cy="32092"/>
            </a:xfrm>
            <a:custGeom>
              <a:rect b="b" l="l" r="r" t="t"/>
              <a:pathLst>
                <a:path extrusionOk="0" h="120000" w="120000">
                  <a:moveTo>
                    <a:pt x="0" y="60000"/>
                  </a:moveTo>
                  <a:lnTo>
                    <a:pt x="120000" y="6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8" name="Google Shape;218;p6"/>
            <p:cNvSpPr txBox="1"/>
            <p:nvPr/>
          </p:nvSpPr>
          <p:spPr>
            <a:xfrm rot="-4249260">
              <a:off x="4257233" y="1438645"/>
              <a:ext cx="109925" cy="10992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12700" spcFirstLastPara="1" rIns="12700" wrap="square" tIns="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7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9" name="Google Shape;219;p6"/>
            <p:cNvSpPr/>
            <p:nvPr/>
          </p:nvSpPr>
          <p:spPr>
            <a:xfrm>
              <a:off x="4673324" y="3954"/>
              <a:ext cx="5026075" cy="902820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0" name="Google Shape;220;p6"/>
            <p:cNvSpPr txBox="1"/>
            <p:nvPr/>
          </p:nvSpPr>
          <p:spPr>
            <a:xfrm>
              <a:off x="4699767" y="30397"/>
              <a:ext cx="4973189" cy="84993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самонаблюдение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21" name="Google Shape;221;p6"/>
            <p:cNvSpPr/>
            <p:nvPr/>
          </p:nvSpPr>
          <p:spPr>
            <a:xfrm rot="-3310531">
              <a:off x="3679818" y="1996684"/>
              <a:ext cx="1264754" cy="32092"/>
            </a:xfrm>
            <a:custGeom>
              <a:rect b="b" l="l" r="r" t="t"/>
              <a:pathLst>
                <a:path extrusionOk="0" h="120000" w="120000">
                  <a:moveTo>
                    <a:pt x="0" y="60000"/>
                  </a:moveTo>
                  <a:lnTo>
                    <a:pt x="120000" y="6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2" name="Google Shape;222;p6"/>
            <p:cNvSpPr txBox="1"/>
            <p:nvPr/>
          </p:nvSpPr>
          <p:spPr>
            <a:xfrm rot="-3310531">
              <a:off x="4280577" y="1981111"/>
              <a:ext cx="63237" cy="6323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12700" spcFirstLastPara="1" rIns="12700" wrap="square" tIns="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5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3" name="Google Shape;223;p6"/>
            <p:cNvSpPr/>
            <p:nvPr/>
          </p:nvSpPr>
          <p:spPr>
            <a:xfrm>
              <a:off x="4673324" y="1042198"/>
              <a:ext cx="5026075" cy="902820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4" name="Google Shape;224;p6"/>
            <p:cNvSpPr txBox="1"/>
            <p:nvPr/>
          </p:nvSpPr>
          <p:spPr>
            <a:xfrm>
              <a:off x="4699767" y="1068641"/>
              <a:ext cx="4973189" cy="84993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самоанализ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25" name="Google Shape;225;p6"/>
            <p:cNvSpPr/>
            <p:nvPr/>
          </p:nvSpPr>
          <p:spPr>
            <a:xfrm>
              <a:off x="3951067" y="2515806"/>
              <a:ext cx="722256" cy="32092"/>
            </a:xfrm>
            <a:custGeom>
              <a:rect b="b" l="l" r="r" t="t"/>
              <a:pathLst>
                <a:path extrusionOk="0" h="120000" w="120000">
                  <a:moveTo>
                    <a:pt x="0" y="60000"/>
                  </a:moveTo>
                  <a:lnTo>
                    <a:pt x="120000" y="6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6" name="Google Shape;226;p6"/>
            <p:cNvSpPr txBox="1"/>
            <p:nvPr/>
          </p:nvSpPr>
          <p:spPr>
            <a:xfrm>
              <a:off x="4294139" y="2513796"/>
              <a:ext cx="36112" cy="36112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12700" spcFirstLastPara="1" rIns="12700" wrap="square" tIns="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5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7" name="Google Shape;227;p6"/>
            <p:cNvSpPr/>
            <p:nvPr/>
          </p:nvSpPr>
          <p:spPr>
            <a:xfrm>
              <a:off x="4673324" y="2080442"/>
              <a:ext cx="5026075" cy="902820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8" name="Google Shape;228;p6"/>
            <p:cNvSpPr txBox="1"/>
            <p:nvPr/>
          </p:nvSpPr>
          <p:spPr>
            <a:xfrm>
              <a:off x="4699767" y="2106885"/>
              <a:ext cx="4973189" cy="84993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сравнение</a:t>
              </a: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 себя с окружающими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29" name="Google Shape;229;p6"/>
            <p:cNvSpPr/>
            <p:nvPr/>
          </p:nvSpPr>
          <p:spPr>
            <a:xfrm rot="3310531">
              <a:off x="3679818" y="3034928"/>
              <a:ext cx="1264754" cy="32092"/>
            </a:xfrm>
            <a:custGeom>
              <a:rect b="b" l="l" r="r" t="t"/>
              <a:pathLst>
                <a:path extrusionOk="0" h="120000" w="120000">
                  <a:moveTo>
                    <a:pt x="0" y="60000"/>
                  </a:moveTo>
                  <a:lnTo>
                    <a:pt x="120000" y="6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0" name="Google Shape;230;p6"/>
            <p:cNvSpPr txBox="1"/>
            <p:nvPr/>
          </p:nvSpPr>
          <p:spPr>
            <a:xfrm rot="3310531">
              <a:off x="4280577" y="3019355"/>
              <a:ext cx="63237" cy="6323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12700" spcFirstLastPara="1" rIns="12700" wrap="square" tIns="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5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1" name="Google Shape;231;p6"/>
            <p:cNvSpPr/>
            <p:nvPr/>
          </p:nvSpPr>
          <p:spPr>
            <a:xfrm>
              <a:off x="4673324" y="3118685"/>
              <a:ext cx="5026075" cy="902820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2" name="Google Shape;232;p6"/>
            <p:cNvSpPr txBox="1"/>
            <p:nvPr/>
          </p:nvSpPr>
          <p:spPr>
            <a:xfrm>
              <a:off x="4699767" y="3145128"/>
              <a:ext cx="4973189" cy="84993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рефлексия </a:t>
              </a: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(понимание того, как тебя оценивают другие люди)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33" name="Google Shape;233;p6"/>
            <p:cNvSpPr/>
            <p:nvPr/>
          </p:nvSpPr>
          <p:spPr>
            <a:xfrm rot="4249260">
              <a:off x="3212940" y="3554049"/>
              <a:ext cx="2198512" cy="32092"/>
            </a:xfrm>
            <a:custGeom>
              <a:rect b="b" l="l" r="r" t="t"/>
              <a:pathLst>
                <a:path extrusionOk="0" h="120000" w="120000">
                  <a:moveTo>
                    <a:pt x="0" y="60000"/>
                  </a:moveTo>
                  <a:lnTo>
                    <a:pt x="120000" y="6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4" name="Google Shape;234;p6"/>
            <p:cNvSpPr txBox="1"/>
            <p:nvPr/>
          </p:nvSpPr>
          <p:spPr>
            <a:xfrm rot="4249260">
              <a:off x="4257233" y="3515133"/>
              <a:ext cx="109925" cy="10992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12700" spcFirstLastPara="1" rIns="12700" wrap="square" tIns="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7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5" name="Google Shape;235;p6"/>
            <p:cNvSpPr/>
            <p:nvPr/>
          </p:nvSpPr>
          <p:spPr>
            <a:xfrm>
              <a:off x="4673324" y="4156929"/>
              <a:ext cx="5026075" cy="902820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6" name="Google Shape;236;p6"/>
            <p:cNvSpPr txBox="1"/>
            <p:nvPr/>
          </p:nvSpPr>
          <p:spPr>
            <a:xfrm>
              <a:off x="4699767" y="4183372"/>
              <a:ext cx="4973189" cy="84993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самоотчёт</a:t>
              </a: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 (нередко в виде дневника)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1" name="Shape 2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Google Shape;242;p7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Способы самопознания</a:t>
            </a:r>
            <a:endParaRPr/>
          </a:p>
        </p:txBody>
      </p:sp>
      <p:grpSp>
        <p:nvGrpSpPr>
          <p:cNvPr id="243" name="Google Shape;243;p7"/>
          <p:cNvGrpSpPr/>
          <p:nvPr/>
        </p:nvGrpSpPr>
        <p:grpSpPr>
          <a:xfrm>
            <a:off x="1110062" y="1483744"/>
            <a:ext cx="9970356" cy="5106835"/>
            <a:chOff x="5162" y="43133"/>
            <a:chExt cx="9970356" cy="5106835"/>
          </a:xfrm>
        </p:grpSpPr>
        <p:sp>
          <p:nvSpPr>
            <p:cNvPr id="244" name="Google Shape;244;p7"/>
            <p:cNvSpPr/>
            <p:nvPr/>
          </p:nvSpPr>
          <p:spPr>
            <a:xfrm>
              <a:off x="8853086" y="2648776"/>
              <a:ext cx="91440" cy="452219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45" name="Google Shape;245;p7"/>
            <p:cNvSpPr/>
            <p:nvPr/>
          </p:nvSpPr>
          <p:spPr>
            <a:xfrm>
              <a:off x="6293162" y="1119845"/>
              <a:ext cx="2605643" cy="452219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46" name="Google Shape;246;p7"/>
            <p:cNvSpPr/>
            <p:nvPr/>
          </p:nvSpPr>
          <p:spPr>
            <a:xfrm>
              <a:off x="3687519" y="2648776"/>
              <a:ext cx="2605643" cy="452219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47" name="Google Shape;247;p7"/>
            <p:cNvSpPr/>
            <p:nvPr/>
          </p:nvSpPr>
          <p:spPr>
            <a:xfrm>
              <a:off x="3641799" y="2648776"/>
              <a:ext cx="91440" cy="452219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48" name="Google Shape;248;p7"/>
            <p:cNvSpPr/>
            <p:nvPr/>
          </p:nvSpPr>
          <p:spPr>
            <a:xfrm>
              <a:off x="1081875" y="2648776"/>
              <a:ext cx="2605643" cy="452219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49" name="Google Shape;249;p7"/>
            <p:cNvSpPr/>
            <p:nvPr/>
          </p:nvSpPr>
          <p:spPr>
            <a:xfrm>
              <a:off x="3687519" y="1119845"/>
              <a:ext cx="2605643" cy="452219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50" name="Google Shape;250;p7"/>
            <p:cNvSpPr/>
            <p:nvPr/>
          </p:nvSpPr>
          <p:spPr>
            <a:xfrm>
              <a:off x="3399907" y="43133"/>
              <a:ext cx="5786510" cy="1076712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1" name="Google Shape;251;p7"/>
            <p:cNvSpPr txBox="1"/>
            <p:nvPr/>
          </p:nvSpPr>
          <p:spPr>
            <a:xfrm>
              <a:off x="3399907" y="43133"/>
              <a:ext cx="5786510" cy="107671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Самонаблюдение</a:t>
              </a: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 (</a:t>
              </a: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интроспекция</a:t>
              </a: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; лат. introspecto -смотреть внутрь) – наблюдение за внутренними ощущениями и поведением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52" name="Google Shape;252;p7"/>
            <p:cNvSpPr/>
            <p:nvPr/>
          </p:nvSpPr>
          <p:spPr>
            <a:xfrm>
              <a:off x="2610806" y="1572064"/>
              <a:ext cx="2153424" cy="1076712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3" name="Google Shape;253;p7"/>
            <p:cNvSpPr txBox="1"/>
            <p:nvPr/>
          </p:nvSpPr>
          <p:spPr>
            <a:xfrm>
              <a:off x="2610806" y="1572064"/>
              <a:ext cx="2153424" cy="107671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попутное малоосознанное самонаблюдение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54" name="Google Shape;254;p7"/>
            <p:cNvSpPr/>
            <p:nvPr/>
          </p:nvSpPr>
          <p:spPr>
            <a:xfrm>
              <a:off x="5162" y="3100996"/>
              <a:ext cx="2153424" cy="2048972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5" name="Google Shape;255;p7"/>
            <p:cNvSpPr txBox="1"/>
            <p:nvPr/>
          </p:nvSpPr>
          <p:spPr>
            <a:xfrm>
              <a:off x="5162" y="3100996"/>
              <a:ext cx="2153424" cy="204897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постоянное осуществление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56" name="Google Shape;256;p7"/>
            <p:cNvSpPr/>
            <p:nvPr/>
          </p:nvSpPr>
          <p:spPr>
            <a:xfrm>
              <a:off x="2610806" y="3100996"/>
              <a:ext cx="2153424" cy="2048972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7" name="Google Shape;257;p7"/>
            <p:cNvSpPr txBox="1"/>
            <p:nvPr/>
          </p:nvSpPr>
          <p:spPr>
            <a:xfrm>
              <a:off x="2610806" y="3100996"/>
              <a:ext cx="2153424" cy="204897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тождественность функционированию сознания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58" name="Google Shape;258;p7"/>
            <p:cNvSpPr/>
            <p:nvPr/>
          </p:nvSpPr>
          <p:spPr>
            <a:xfrm>
              <a:off x="5216450" y="3100996"/>
              <a:ext cx="2153424" cy="2048972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9" name="Google Shape;259;p7"/>
            <p:cNvSpPr txBox="1"/>
            <p:nvPr/>
          </p:nvSpPr>
          <p:spPr>
            <a:xfrm>
              <a:off x="5216450" y="3100996"/>
              <a:ext cx="2153424" cy="204897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осуществление процесса накопления фактов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60" name="Google Shape;260;p7"/>
            <p:cNvSpPr/>
            <p:nvPr/>
          </p:nvSpPr>
          <p:spPr>
            <a:xfrm>
              <a:off x="7822094" y="1572064"/>
              <a:ext cx="2153424" cy="1076712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1" name="Google Shape;261;p7"/>
            <p:cNvSpPr txBox="1"/>
            <p:nvPr/>
          </p:nvSpPr>
          <p:spPr>
            <a:xfrm>
              <a:off x="7822094" y="1572064"/>
              <a:ext cx="2153424" cy="107671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целенаправленное самонаблюдение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62" name="Google Shape;262;p7"/>
            <p:cNvSpPr/>
            <p:nvPr/>
          </p:nvSpPr>
          <p:spPr>
            <a:xfrm>
              <a:off x="7822094" y="3100996"/>
              <a:ext cx="2153424" cy="2048972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3" name="Google Shape;263;p7"/>
            <p:cNvSpPr txBox="1"/>
            <p:nvPr/>
          </p:nvSpPr>
          <p:spPr>
            <a:xfrm>
              <a:off x="7822094" y="3100996"/>
              <a:ext cx="2153424" cy="204897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обнаружение и фиксирование в се- бе проявления ка- честв, свойств лич- ности, поведенчес- кой характеристики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8" name="Shape 2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" name="Google Shape;269;p8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Способы самопознания</a:t>
            </a:r>
            <a:endParaRPr/>
          </a:p>
        </p:txBody>
      </p:sp>
      <p:grpSp>
        <p:nvGrpSpPr>
          <p:cNvPr id="270" name="Google Shape;270;p8"/>
          <p:cNvGrpSpPr/>
          <p:nvPr/>
        </p:nvGrpSpPr>
        <p:grpSpPr>
          <a:xfrm>
            <a:off x="4564052" y="1639018"/>
            <a:ext cx="3062377" cy="327805"/>
            <a:chOff x="1581074" y="794958"/>
            <a:chExt cx="8834000" cy="594982"/>
          </a:xfrm>
        </p:grpSpPr>
        <p:sp>
          <p:nvSpPr>
            <p:cNvPr id="271" name="Google Shape;271;p8"/>
            <p:cNvSpPr/>
            <p:nvPr/>
          </p:nvSpPr>
          <p:spPr>
            <a:xfrm>
              <a:off x="1581074" y="794958"/>
              <a:ext cx="8834000" cy="594982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2" name="Google Shape;272;p8"/>
            <p:cNvSpPr txBox="1"/>
            <p:nvPr/>
          </p:nvSpPr>
          <p:spPr>
            <a:xfrm>
              <a:off x="1598500" y="812384"/>
              <a:ext cx="8799148" cy="560130"/>
            </a:xfrm>
            <a:prstGeom prst="rect">
              <a:avLst/>
            </a:prstGeom>
            <a:noFill/>
            <a:ln>
              <a:noFill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t" bIns="22850" lIns="34275" spcFirstLastPara="1" rIns="34275" wrap="square" tIns="22850">
              <a:noAutofit/>
            </a:bodyPr>
            <a:lstStyle/>
            <a:p>
              <a:pPr indent="0" lvl="0" marL="180975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Самонаблюдение</a:t>
              </a:r>
              <a:endParaRPr sz="20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grpSp>
        <p:nvGrpSpPr>
          <p:cNvPr id="273" name="Google Shape;273;p8"/>
          <p:cNvGrpSpPr/>
          <p:nvPr/>
        </p:nvGrpSpPr>
        <p:grpSpPr>
          <a:xfrm>
            <a:off x="1104900" y="3019244"/>
            <a:ext cx="9980682" cy="1112809"/>
            <a:chOff x="1581074" y="794958"/>
            <a:chExt cx="8834000" cy="594982"/>
          </a:xfrm>
        </p:grpSpPr>
        <p:sp>
          <p:nvSpPr>
            <p:cNvPr id="274" name="Google Shape;274;p8"/>
            <p:cNvSpPr/>
            <p:nvPr/>
          </p:nvSpPr>
          <p:spPr>
            <a:xfrm>
              <a:off x="1581074" y="794958"/>
              <a:ext cx="8834000" cy="594982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5" name="Google Shape;275;p8"/>
            <p:cNvSpPr txBox="1"/>
            <p:nvPr/>
          </p:nvSpPr>
          <p:spPr>
            <a:xfrm>
              <a:off x="1598500" y="812384"/>
              <a:ext cx="8799148" cy="560130"/>
            </a:xfrm>
            <a:prstGeom prst="rect">
              <a:avLst/>
            </a:prstGeom>
            <a:noFill/>
            <a:ln>
              <a:noFill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t" bIns="22850" lIns="34275" spcFirstLastPara="1" rIns="34275" wrap="square" tIns="22850">
              <a:noAutofit/>
            </a:bodyPr>
            <a:lstStyle/>
            <a:p>
              <a:pPr indent="0" lvl="0" marL="180975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То, что обнаруживается с помощью самонаблюдения, подвергается </a:t>
              </a: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самоанализу</a:t>
              </a: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, в ходе ко- торого какая-либо черта личности или поведенческая характеристика разделяется на сос- тавляющие её части, устанавливаются причинно-следственные связи, человек размышляет о себе, о данном конкретном качестве.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grpSp>
        <p:nvGrpSpPr>
          <p:cNvPr id="276" name="Google Shape;276;p8"/>
          <p:cNvGrpSpPr/>
          <p:nvPr/>
        </p:nvGrpSpPr>
        <p:grpSpPr>
          <a:xfrm>
            <a:off x="1104900" y="4296442"/>
            <a:ext cx="9980682" cy="1371114"/>
            <a:chOff x="1581074" y="794958"/>
            <a:chExt cx="8834000" cy="594982"/>
          </a:xfrm>
        </p:grpSpPr>
        <p:sp>
          <p:nvSpPr>
            <p:cNvPr id="277" name="Google Shape;277;p8"/>
            <p:cNvSpPr/>
            <p:nvPr/>
          </p:nvSpPr>
          <p:spPr>
            <a:xfrm>
              <a:off x="1581074" y="794958"/>
              <a:ext cx="8834000" cy="594982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8" name="Google Shape;278;p8"/>
            <p:cNvSpPr txBox="1"/>
            <p:nvPr/>
          </p:nvSpPr>
          <p:spPr>
            <a:xfrm>
              <a:off x="1598500" y="812384"/>
              <a:ext cx="8799148" cy="560130"/>
            </a:xfrm>
            <a:prstGeom prst="rect">
              <a:avLst/>
            </a:prstGeom>
            <a:noFill/>
            <a:ln>
              <a:noFill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t" bIns="22850" lIns="34275" spcFirstLastPara="1" rIns="34275" wrap="square" tIns="22850">
              <a:noAutofit/>
            </a:bodyPr>
            <a:lstStyle/>
            <a:p>
              <a:pPr indent="0" lvl="0" marL="180975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Например, обнаружив в себе признаки застенчивости, можно попытаться ответить на воп- росы: Всегда ли это проявляется? Застенчив ли я в общении с близкими людьми? Проявляю ли я застенчивость, отвечая урок? А в общении с незнакомыми людьми? Со всеми ли? Чем это вызвано? К примеру, причиной застенчивости взрослого человека может быть затаён- ная обида, пережитая в детстве как результат насмешек.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sp>
        <p:nvSpPr>
          <p:cNvPr id="279" name="Google Shape;279;p8"/>
          <p:cNvSpPr/>
          <p:nvPr/>
        </p:nvSpPr>
        <p:spPr>
          <a:xfrm>
            <a:off x="5663919" y="2121610"/>
            <a:ext cx="862642" cy="733246"/>
          </a:xfrm>
          <a:prstGeom prst="downArrow">
            <a:avLst>
              <a:gd fmla="val 50000" name="adj1"/>
              <a:gd fmla="val 50000" name="adj2"/>
            </a:avLst>
          </a:prstGeom>
          <a:solidFill>
            <a:schemeClr val="lt1"/>
          </a:solidFill>
          <a:ln cap="flat" cmpd="thickThin" w="480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4" name="Shape 2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5" name="Google Shape;285;p9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Способы самопознания</a:t>
            </a:r>
            <a:endParaRPr/>
          </a:p>
        </p:txBody>
      </p:sp>
      <p:graphicFrame>
        <p:nvGraphicFramePr>
          <p:cNvPr id="286" name="Google Shape;286;p9"/>
          <p:cNvGraphicFramePr/>
          <p:nvPr/>
        </p:nvGraphicFramePr>
        <p:xfrm>
          <a:off x="1104900" y="1513296"/>
          <a:ext cx="3000000" cy="3000000"/>
        </p:xfrm>
        <a:graphic>
          <a:graphicData uri="http://schemas.openxmlformats.org/drawingml/2006/table">
            <a:tbl>
              <a:tblPr firstRow="1">
                <a:noFill/>
                <a:tableStyleId>{E9290D6B-3800-4BF1-8003-94D89903310B}</a:tableStyleId>
              </a:tblPr>
              <a:tblGrid>
                <a:gridCol w="1741825"/>
                <a:gridCol w="4119425"/>
                <a:gridCol w="4119425"/>
              </a:tblGrid>
              <a:tr h="370850">
                <a:tc gridSpan="3"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20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Самоанализ</a:t>
                      </a:r>
                      <a:endParaRPr sz="2000" u="none" cap="none" strike="noStrike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  <a:tc hMerge="1"/>
              </a:tr>
              <a:tr h="370850">
                <a:tc rowSpan="2"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8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Анализ прошлого</a:t>
                      </a:r>
                      <a:endParaRPr b="1" sz="1800" u="none" cap="none" strike="noStrike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 gridSpan="2">
                  <a:txBody>
                    <a:bodyPr/>
                    <a:lstStyle/>
                    <a:p>
                      <a:pPr indent="-342900" lvl="0" marL="34290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mbria"/>
                        <a:buAutoNum type="arabicPeriod"/>
                      </a:pPr>
                      <a:r>
                        <a:rPr b="1" lang="ru-RU" sz="18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Что произошло?</a:t>
                      </a:r>
                      <a:endParaRPr/>
                    </a:p>
                    <a:p>
                      <a:pPr indent="-285750" lvl="0" marL="28575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mbria"/>
                        <a:buChar char="-"/>
                      </a:pPr>
                      <a:r>
                        <a:rPr lang="ru-RU" sz="18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припоминание обстоятельств ситуации;</a:t>
                      </a:r>
                      <a:endParaRPr/>
                    </a:p>
                    <a:p>
                      <a:pPr indent="-285750" lvl="0" marL="28575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mbria"/>
                        <a:buChar char="-"/>
                      </a:pPr>
                      <a:r>
                        <a:rPr lang="ru-RU" sz="18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восстановление хода событий</a:t>
                      </a:r>
                      <a:endParaRPr/>
                    </a:p>
                    <a:p>
                      <a:pPr indent="-285750" lvl="0" marL="28575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mbria"/>
                        <a:buChar char="-"/>
                      </a:pPr>
                      <a:r>
                        <a:rPr lang="ru-RU" sz="18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классификация и оценка собственных действий</a:t>
                      </a:r>
                      <a:endParaRPr sz="1800" u="none" cap="none" strike="noStrike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 hMerge="1"/>
              </a:tr>
              <a:tr h="370850">
                <a:tc v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None/>
                      </a:pPr>
                      <a:r>
                        <a:rPr lang="ru-RU" sz="18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позитивные, успешные, удовлетво- ряющие поставленным задачам</a:t>
                      </a:r>
                      <a:endParaRPr sz="1800" u="none" cap="none" strike="noStrike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не соответствующие поставленным задачам, требующие устранения или корректировки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1473750"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Осмысление настоящего</a:t>
                      </a:r>
                      <a:endParaRPr b="1"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2. Каким образом? </a:t>
                      </a:r>
                      <a:r>
                        <a:rPr b="0"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(самоанализ факторов успеха)</a:t>
                      </a:r>
                      <a:endParaRPr/>
                    </a:p>
                    <a:p>
                      <a:pPr indent="-285750" lvl="0" marL="28575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mbria"/>
                        <a:buChar char="-"/>
                      </a:pPr>
                      <a:r>
                        <a:rPr b="0"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в какие моменты осуществления деятельности?</a:t>
                      </a:r>
                      <a:endParaRPr/>
                    </a:p>
                    <a:p>
                      <a:pPr indent="-285750" lvl="0" marL="28575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mbria"/>
                        <a:buChar char="-"/>
                      </a:pPr>
                      <a:r>
                        <a:rPr b="0"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какими способами и средствами?</a:t>
                      </a:r>
                      <a:endParaRPr b="0"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2. Почему? </a:t>
                      </a:r>
                      <a:r>
                        <a:rPr b="0"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(самоанализ причин неуспеха)</a:t>
                      </a:r>
                      <a:endParaRPr/>
                    </a:p>
                    <a:p>
                      <a:pPr indent="-285750" lvl="0" marL="28575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mbria"/>
                        <a:buChar char="-"/>
                      </a:pPr>
                      <a:r>
                        <a:rPr b="0"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внешние (объективные) причины</a:t>
                      </a:r>
                      <a:endParaRPr/>
                    </a:p>
                    <a:p>
                      <a:pPr indent="-285750" lvl="0" marL="28575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mbria"/>
                        <a:buChar char="-"/>
                      </a:pPr>
                      <a:r>
                        <a:rPr b="0"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внутренние (субъективные)</a:t>
                      </a:r>
                      <a:r>
                        <a:rPr b="0"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 при- чины</a:t>
                      </a:r>
                      <a:endParaRPr b="1"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370850"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Проекция будущего</a:t>
                      </a:r>
                      <a:endParaRPr b="1"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3. Как усовершенствовать? </a:t>
                      </a:r>
                      <a:r>
                        <a:rPr b="0"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(самоанализ возможностей закрепления и приумножения успеха)</a:t>
                      </a:r>
                      <a:endParaRPr b="1"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3. Как изменить? </a:t>
                      </a:r>
                      <a:r>
                        <a:rPr b="0"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(самоанализ кор- рекционных возможностей)</a:t>
                      </a:r>
                      <a:endParaRPr b="1"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xmlns:r="http://schemas.openxmlformats.org/officeDocument/2006/relationships" name="Научная литература 16 х 9">
  <a:themeElements>
    <a:clrScheme name="Academic Literature">
      <a:dk1>
        <a:srgbClr val="514843"/>
      </a:dk1>
      <a:lt1>
        <a:srgbClr val="FFFFFF"/>
      </a:lt1>
      <a:dk2>
        <a:srgbClr val="000000"/>
      </a:dk2>
      <a:lt2>
        <a:srgbClr val="FFFFF3"/>
      </a:lt2>
      <a:accent1>
        <a:srgbClr val="514843"/>
      </a:accent1>
      <a:accent2>
        <a:srgbClr val="6D7D66"/>
      </a:accent2>
      <a:accent3>
        <a:srgbClr val="525A6A"/>
      </a:accent3>
      <a:accent4>
        <a:srgbClr val="827266"/>
      </a:accent4>
      <a:accent5>
        <a:srgbClr val="AE9A7E"/>
      </a:accent5>
      <a:accent6>
        <a:srgbClr val="A8A39E"/>
      </a:accent6>
      <a:hlink>
        <a:srgbClr val="59704F"/>
      </a:hlink>
      <a:folHlink>
        <a:srgbClr val="A8A39E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Тема Office">
  <a:themeElements>
    <a:clrScheme name="Academic Literature">
      <a:dk1>
        <a:srgbClr val="514843"/>
      </a:dk1>
      <a:lt1>
        <a:srgbClr val="FFFFFF"/>
      </a:lt1>
      <a:dk2>
        <a:srgbClr val="000000"/>
      </a:dk2>
      <a:lt2>
        <a:srgbClr val="FFFFF3"/>
      </a:lt2>
      <a:accent1>
        <a:srgbClr val="514843"/>
      </a:accent1>
      <a:accent2>
        <a:srgbClr val="6D7D66"/>
      </a:accent2>
      <a:accent3>
        <a:srgbClr val="525A6A"/>
      </a:accent3>
      <a:accent4>
        <a:srgbClr val="827266"/>
      </a:accent4>
      <a:accent5>
        <a:srgbClr val="AE9A7E"/>
      </a:accent5>
      <a:accent6>
        <a:srgbClr val="A8A39E"/>
      </a:accent6>
      <a:hlink>
        <a:srgbClr val="59704F"/>
      </a:hlink>
      <a:folHlink>
        <a:srgbClr val="A8A39E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2014-04-17T22:28:38Z</dcterms:created>
  <dc:creator>Ситник П.В.</dc:creator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Автор">
    <vt:lpwstr>Ситник П.В.</vt:lpwstr>
  </property>
  <property fmtid="{D5CDD505-2E9C-101B-9397-08002B2CF9AE}" pid="3" name="Дата создания">
    <vt:lpwstr>01.10.2023</vt:lpwstr>
  </property>
</Properties>
</file>