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hZvhdjzvNVNQlnKLTaNPthtnna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F24E351-2F15-4CBC-9E8D-1BCB1A4AC6A6}">
  <a:tblStyle styleId="{AF24E351-2F15-4CBC-9E8D-1BCB1A4AC6A6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 b="off" i="off"/>
      <a:tcStyle>
        <a:fill>
          <a:solidFill>
            <a:srgbClr val="CFCECD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FCECD"/>
          </a:solidFill>
        </a:fill>
      </a:tcStyle>
    </a:band1V>
    <a:band2V>
      <a:tcTxStyle b="off" i="off"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3" name="Google Shape;31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4" name="Google Shape;344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8" name="Google Shape;36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2" name="Google Shape;39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5" name="Google Shape;41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3" name="Google Shape;443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7" name="Google Shape;237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4" name="Google Shape;24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1" name="Google Shape;25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0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9pPr>
          </a:lstStyle>
          <a:p/>
        </p:txBody>
      </p:sp>
      <p:sp>
        <p:nvSpPr>
          <p:cNvPr id="46" name="Google Shape;46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1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2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2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2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2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2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4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4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36342" y="2325950"/>
            <a:ext cx="5702608" cy="178441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Культура, её предназначение и функции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22655" y="4190902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46068" y="724277"/>
            <a:ext cx="484428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7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cf.ppt-online.org/files1/slide/l/L7s0AkUn9R3Pb52MZlHgKxFvoap6QzYtcIOVCwETDB/slide-23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16264" r="4079" t="0"/>
          <a:stretch/>
        </p:blipFill>
        <p:spPr>
          <a:xfrm>
            <a:off x="6981063" y="1313829"/>
            <a:ext cx="5221857" cy="4215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6" name="Google Shape;316;p10"/>
          <p:cNvGrpSpPr/>
          <p:nvPr/>
        </p:nvGrpSpPr>
        <p:grpSpPr>
          <a:xfrm>
            <a:off x="1104901" y="1725918"/>
            <a:ext cx="9980679" cy="4148672"/>
            <a:chOff x="0" y="635"/>
            <a:chExt cx="9980679" cy="4234935"/>
          </a:xfrm>
        </p:grpSpPr>
        <p:sp>
          <p:nvSpPr>
            <p:cNvPr id="317" name="Google Shape;317;p10"/>
            <p:cNvSpPr/>
            <p:nvPr/>
          </p:nvSpPr>
          <p:spPr>
            <a:xfrm>
              <a:off x="7682466" y="1372579"/>
              <a:ext cx="91440" cy="3796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18" name="Google Shape;318;p10"/>
            <p:cNvSpPr/>
            <p:nvPr/>
          </p:nvSpPr>
          <p:spPr>
            <a:xfrm>
              <a:off x="4973479" y="503207"/>
              <a:ext cx="2754707" cy="3217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19" name="Google Shape;319;p10"/>
            <p:cNvSpPr/>
            <p:nvPr/>
          </p:nvSpPr>
          <p:spPr>
            <a:xfrm>
              <a:off x="2206244" y="2163418"/>
              <a:ext cx="91440" cy="3144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8605"/>
                  </a:lnTo>
                  <a:lnTo>
                    <a:pt x="60753" y="58605"/>
                  </a:lnTo>
                  <a:lnTo>
                    <a:pt x="60753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0" name="Google Shape;320;p10"/>
            <p:cNvSpPr/>
            <p:nvPr/>
          </p:nvSpPr>
          <p:spPr>
            <a:xfrm>
              <a:off x="2206244" y="1380523"/>
              <a:ext cx="91440" cy="321734"/>
            </a:xfrm>
            <a:custGeom>
              <a:rect b="b" l="l" r="r" t="t"/>
              <a:pathLst>
                <a:path extrusionOk="0" h="120000" w="120000">
                  <a:moveTo>
                    <a:pt x="60693" y="0"/>
                  </a:moveTo>
                  <a:lnTo>
                    <a:pt x="60693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1" name="Google Shape;321;p10"/>
            <p:cNvSpPr/>
            <p:nvPr/>
          </p:nvSpPr>
          <p:spPr>
            <a:xfrm>
              <a:off x="2252493" y="503207"/>
              <a:ext cx="2720986" cy="3296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1445"/>
                  </a:lnTo>
                  <a:lnTo>
                    <a:pt x="0" y="61445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2" name="Google Shape;322;p10"/>
            <p:cNvSpPr/>
            <p:nvPr/>
          </p:nvSpPr>
          <p:spPr>
            <a:xfrm>
              <a:off x="2923051" y="635"/>
              <a:ext cx="4100857" cy="5025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0"/>
            <p:cNvSpPr txBox="1"/>
            <p:nvPr/>
          </p:nvSpPr>
          <p:spPr>
            <a:xfrm>
              <a:off x="2923051" y="635"/>
              <a:ext cx="4100857" cy="5025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Тенденции в развитии культуры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4" name="Google Shape;324;p10"/>
            <p:cNvSpPr/>
            <p:nvPr/>
          </p:nvSpPr>
          <p:spPr>
            <a:xfrm>
              <a:off x="0" y="832885"/>
              <a:ext cx="4504986" cy="5476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0"/>
            <p:cNvSpPr txBox="1"/>
            <p:nvPr/>
          </p:nvSpPr>
          <p:spPr>
            <a:xfrm>
              <a:off x="0" y="832885"/>
              <a:ext cx="4504986" cy="5476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сбережение накопленного опыта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0"/>
            <p:cNvSpPr/>
            <p:nvPr/>
          </p:nvSpPr>
          <p:spPr>
            <a:xfrm>
              <a:off x="0" y="1702257"/>
              <a:ext cx="4503928" cy="4611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0"/>
            <p:cNvSpPr txBox="1"/>
            <p:nvPr/>
          </p:nvSpPr>
          <p:spPr>
            <a:xfrm>
              <a:off x="0" y="1702257"/>
              <a:ext cx="4503928" cy="4611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преемственность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0"/>
            <p:cNvSpPr/>
            <p:nvPr/>
          </p:nvSpPr>
          <p:spPr>
            <a:xfrm>
              <a:off x="0" y="2477844"/>
              <a:ext cx="4505078" cy="17577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0"/>
            <p:cNvSpPr txBox="1"/>
            <p:nvPr/>
          </p:nvSpPr>
          <p:spPr>
            <a:xfrm>
              <a:off x="0" y="2477844"/>
              <a:ext cx="4505078" cy="17577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Культурная традиция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ориентируется на те ценности, которые прошли проверку временем и признаются: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культурной нормой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(например, уваже- ние к старшим);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культурным идеалом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(например, служе- ние своему народу)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0"/>
            <p:cNvSpPr/>
            <p:nvPr/>
          </p:nvSpPr>
          <p:spPr>
            <a:xfrm>
              <a:off x="5475693" y="824941"/>
              <a:ext cx="4504986" cy="5476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0"/>
            <p:cNvSpPr txBox="1"/>
            <p:nvPr/>
          </p:nvSpPr>
          <p:spPr>
            <a:xfrm>
              <a:off x="5475693" y="824941"/>
              <a:ext cx="4504986" cy="5476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нового опыта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0"/>
            <p:cNvSpPr/>
            <p:nvPr/>
          </p:nvSpPr>
          <p:spPr>
            <a:xfrm>
              <a:off x="5475693" y="1702257"/>
              <a:ext cx="4504986" cy="4608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0"/>
            <p:cNvSpPr txBox="1"/>
            <p:nvPr/>
          </p:nvSpPr>
          <p:spPr>
            <a:xfrm>
              <a:off x="5475693" y="1702257"/>
              <a:ext cx="4504986" cy="4662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новаторство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0"/>
            <p:cNvSpPr/>
            <p:nvPr/>
          </p:nvSpPr>
          <p:spPr>
            <a:xfrm>
              <a:off x="5408160" y="2460677"/>
              <a:ext cx="4572519" cy="9348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0"/>
            <p:cNvSpPr txBox="1"/>
            <p:nvPr/>
          </p:nvSpPr>
          <p:spPr>
            <a:xfrm>
              <a:off x="5408160" y="2460677"/>
              <a:ext cx="4572519" cy="9272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Творчество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человеческая деятельность, создающая новые материальные и духов- ные ценности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0"/>
            <p:cNvSpPr/>
            <p:nvPr/>
          </p:nvSpPr>
          <p:spPr>
            <a:xfrm>
              <a:off x="7692811" y="2141916"/>
              <a:ext cx="79623" cy="3144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8605"/>
                  </a:lnTo>
                  <a:lnTo>
                    <a:pt x="60753" y="58605"/>
                  </a:lnTo>
                  <a:lnTo>
                    <a:pt x="60753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</p:grpSp>
      <p:sp>
        <p:nvSpPr>
          <p:cNvPr id="337" name="Google Shape;337;p10"/>
          <p:cNvSpPr txBox="1"/>
          <p:nvPr/>
        </p:nvSpPr>
        <p:spPr>
          <a:xfrm>
            <a:off x="6513061" y="5505631"/>
            <a:ext cx="2208245" cy="5328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Революционный характер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8" name="Google Shape;338;p10"/>
          <p:cNvSpPr txBox="1"/>
          <p:nvPr/>
        </p:nvSpPr>
        <p:spPr>
          <a:xfrm>
            <a:off x="8877335" y="5505631"/>
            <a:ext cx="2208245" cy="53286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Эволюционный характер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9" name="Google Shape;339;p10"/>
          <p:cNvSpPr/>
          <p:nvPr/>
        </p:nvSpPr>
        <p:spPr>
          <a:xfrm>
            <a:off x="7571463" y="5051703"/>
            <a:ext cx="71541" cy="453927"/>
          </a:xfrm>
          <a:custGeom>
            <a:rect b="b" l="l" r="r" t="t"/>
            <a:pathLst>
              <a:path extrusionOk="0" h="120000" w="120000">
                <a:moveTo>
                  <a:pt x="60693" y="0"/>
                </a:moveTo>
                <a:lnTo>
                  <a:pt x="60693" y="60000"/>
                </a:lnTo>
                <a:lnTo>
                  <a:pt x="60000" y="60000"/>
                </a:lnTo>
                <a:lnTo>
                  <a:pt x="6000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0"/>
          <p:cNvSpPr/>
          <p:nvPr/>
        </p:nvSpPr>
        <p:spPr>
          <a:xfrm>
            <a:off x="9909916" y="5051704"/>
            <a:ext cx="71541" cy="453927"/>
          </a:xfrm>
          <a:custGeom>
            <a:rect b="b" l="l" r="r" t="t"/>
            <a:pathLst>
              <a:path extrusionOk="0" h="120000" w="120000">
                <a:moveTo>
                  <a:pt x="60693" y="0"/>
                </a:moveTo>
                <a:lnTo>
                  <a:pt x="60693" y="60000"/>
                </a:lnTo>
                <a:lnTo>
                  <a:pt x="60000" y="60000"/>
                </a:lnTo>
                <a:lnTo>
                  <a:pt x="6000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7" name="Google Shape;347;p11"/>
          <p:cNvGrpSpPr/>
          <p:nvPr/>
        </p:nvGrpSpPr>
        <p:grpSpPr>
          <a:xfrm>
            <a:off x="1104902" y="2697809"/>
            <a:ext cx="9980679" cy="3740534"/>
            <a:chOff x="0" y="394556"/>
            <a:chExt cx="9980679" cy="3740534"/>
          </a:xfrm>
        </p:grpSpPr>
        <p:sp>
          <p:nvSpPr>
            <p:cNvPr id="348" name="Google Shape;348;p11"/>
            <p:cNvSpPr/>
            <p:nvPr/>
          </p:nvSpPr>
          <p:spPr>
            <a:xfrm>
              <a:off x="7530210" y="2687903"/>
              <a:ext cx="91440" cy="4052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9" name="Google Shape;349;p11"/>
            <p:cNvSpPr/>
            <p:nvPr/>
          </p:nvSpPr>
          <p:spPr>
            <a:xfrm>
              <a:off x="4990340" y="1106382"/>
              <a:ext cx="2585590" cy="343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50" name="Google Shape;350;p11"/>
            <p:cNvSpPr/>
            <p:nvPr/>
          </p:nvSpPr>
          <p:spPr>
            <a:xfrm>
              <a:off x="2358464" y="2696384"/>
              <a:ext cx="91440" cy="343481"/>
            </a:xfrm>
            <a:custGeom>
              <a:rect b="b" l="l" r="r" t="t"/>
              <a:pathLst>
                <a:path extrusionOk="0" h="120000" w="120000">
                  <a:moveTo>
                    <a:pt x="60740" y="0"/>
                  </a:moveTo>
                  <a:lnTo>
                    <a:pt x="60740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51" name="Google Shape;351;p11"/>
            <p:cNvSpPr/>
            <p:nvPr/>
          </p:nvSpPr>
          <p:spPr>
            <a:xfrm>
              <a:off x="2404749" y="1106382"/>
              <a:ext cx="2585590" cy="3519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1446"/>
                  </a:lnTo>
                  <a:lnTo>
                    <a:pt x="0" y="61446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52" name="Google Shape;352;p11"/>
            <p:cNvSpPr/>
            <p:nvPr/>
          </p:nvSpPr>
          <p:spPr>
            <a:xfrm>
              <a:off x="2801313" y="394556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1"/>
            <p:cNvSpPr txBox="1"/>
            <p:nvPr/>
          </p:nvSpPr>
          <p:spPr>
            <a:xfrm>
              <a:off x="2801313" y="394556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Традиции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1"/>
            <p:cNvSpPr/>
            <p:nvPr/>
          </p:nvSpPr>
          <p:spPr>
            <a:xfrm>
              <a:off x="0" y="1458344"/>
              <a:ext cx="4809498" cy="12380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1"/>
            <p:cNvSpPr txBox="1"/>
            <p:nvPr/>
          </p:nvSpPr>
          <p:spPr>
            <a:xfrm>
              <a:off x="0" y="1458344"/>
              <a:ext cx="4809498" cy="12380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прогрессивные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1"/>
            <p:cNvSpPr/>
            <p:nvPr/>
          </p:nvSpPr>
          <p:spPr>
            <a:xfrm>
              <a:off x="0" y="3039865"/>
              <a:ext cx="4808369" cy="10425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1"/>
            <p:cNvSpPr txBox="1"/>
            <p:nvPr/>
          </p:nvSpPr>
          <p:spPr>
            <a:xfrm>
              <a:off x="0" y="3039865"/>
              <a:ext cx="4808369" cy="10425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содействуют развитию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1"/>
            <p:cNvSpPr/>
            <p:nvPr/>
          </p:nvSpPr>
          <p:spPr>
            <a:xfrm>
              <a:off x="5171181" y="1449863"/>
              <a:ext cx="4809498" cy="12380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1"/>
            <p:cNvSpPr txBox="1"/>
            <p:nvPr/>
          </p:nvSpPr>
          <p:spPr>
            <a:xfrm>
              <a:off x="5171181" y="1449863"/>
              <a:ext cx="4809498" cy="12380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вредные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1"/>
            <p:cNvSpPr/>
            <p:nvPr/>
          </p:nvSpPr>
          <p:spPr>
            <a:xfrm>
              <a:off x="5171181" y="3093187"/>
              <a:ext cx="4809498" cy="10419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1"/>
            <p:cNvSpPr txBox="1"/>
            <p:nvPr/>
          </p:nvSpPr>
          <p:spPr>
            <a:xfrm>
              <a:off x="5171181" y="3093187"/>
              <a:ext cx="4809498" cy="10419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препятствуют развитию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62" name="Google Shape;362;p11"/>
          <p:cNvGrpSpPr/>
          <p:nvPr/>
        </p:nvGrpSpPr>
        <p:grpSpPr>
          <a:xfrm>
            <a:off x="1104900" y="1567762"/>
            <a:ext cx="9980682" cy="735491"/>
            <a:chOff x="2801313" y="278100"/>
            <a:chExt cx="4378052" cy="711825"/>
          </a:xfrm>
        </p:grpSpPr>
        <p:sp>
          <p:nvSpPr>
            <p:cNvPr id="363" name="Google Shape;363;p11"/>
            <p:cNvSpPr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11"/>
            <p:cNvSpPr txBox="1"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(лат. </a:t>
              </a:r>
              <a:r>
                <a:rPr b="0" i="0" lang="ru-RU" sz="16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traditio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 – исторически сложившиеся и передаваемые от поколения к поколе- нию знания, опыт, формы и правила поведения, нравы, обряды, обычаи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1" name="Google Shape;371;p12"/>
          <p:cNvGrpSpPr/>
          <p:nvPr/>
        </p:nvGrpSpPr>
        <p:grpSpPr>
          <a:xfrm>
            <a:off x="1280519" y="1449919"/>
            <a:ext cx="9629443" cy="5105474"/>
            <a:chOff x="175619" y="681"/>
            <a:chExt cx="9629443" cy="5105474"/>
          </a:xfrm>
        </p:grpSpPr>
        <p:sp>
          <p:nvSpPr>
            <p:cNvPr id="372" name="Google Shape;372;p12"/>
            <p:cNvSpPr/>
            <p:nvPr/>
          </p:nvSpPr>
          <p:spPr>
            <a:xfrm>
              <a:off x="175619" y="681"/>
              <a:ext cx="5610796" cy="704203"/>
            </a:xfrm>
            <a:prstGeom prst="roundRect">
              <a:avLst>
                <a:gd fmla="val 10000" name="adj"/>
              </a:avLst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2"/>
            <p:cNvSpPr txBox="1"/>
            <p:nvPr/>
          </p:nvSpPr>
          <p:spPr>
            <a:xfrm>
              <a:off x="196244" y="21306"/>
              <a:ext cx="5569546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2"/>
            <p:cNvSpPr/>
            <p:nvPr/>
          </p:nvSpPr>
          <p:spPr>
            <a:xfrm>
              <a:off x="736698" y="704884"/>
              <a:ext cx="561079" cy="5281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2"/>
            <p:cNvSpPr/>
            <p:nvPr/>
          </p:nvSpPr>
          <p:spPr>
            <a:xfrm>
              <a:off x="1297778" y="880935"/>
              <a:ext cx="8507284" cy="7042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6" name="Google Shape;376;p12"/>
            <p:cNvSpPr txBox="1"/>
            <p:nvPr/>
          </p:nvSpPr>
          <p:spPr>
            <a:xfrm>
              <a:off x="1318403" y="901560"/>
              <a:ext cx="846603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складываются на определённом историческом этапе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2"/>
            <p:cNvSpPr/>
            <p:nvPr/>
          </p:nvSpPr>
          <p:spPr>
            <a:xfrm>
              <a:off x="736698" y="704884"/>
              <a:ext cx="561079" cy="14084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2"/>
            <p:cNvSpPr/>
            <p:nvPr/>
          </p:nvSpPr>
          <p:spPr>
            <a:xfrm>
              <a:off x="1297778" y="1761189"/>
              <a:ext cx="8507284" cy="7042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2"/>
            <p:cNvSpPr txBox="1"/>
            <p:nvPr/>
          </p:nvSpPr>
          <p:spPr>
            <a:xfrm>
              <a:off x="1318403" y="1781814"/>
              <a:ext cx="846603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несут на себе печать своего времени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2"/>
            <p:cNvSpPr/>
            <p:nvPr/>
          </p:nvSpPr>
          <p:spPr>
            <a:xfrm>
              <a:off x="736698" y="704884"/>
              <a:ext cx="561079" cy="22886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2"/>
            <p:cNvSpPr/>
            <p:nvPr/>
          </p:nvSpPr>
          <p:spPr>
            <a:xfrm>
              <a:off x="1297778" y="2641443"/>
              <a:ext cx="8507284" cy="7042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2"/>
            <p:cNvSpPr txBox="1"/>
            <p:nvPr/>
          </p:nvSpPr>
          <p:spPr>
            <a:xfrm>
              <a:off x="1318403" y="2662068"/>
              <a:ext cx="846603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оказавшись плодотворными, становятся необходимыми и следующим поколе- ниям людей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2"/>
            <p:cNvSpPr/>
            <p:nvPr/>
          </p:nvSpPr>
          <p:spPr>
            <a:xfrm>
              <a:off x="736698" y="704884"/>
              <a:ext cx="561079" cy="3168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4" name="Google Shape;384;p12"/>
            <p:cNvSpPr/>
            <p:nvPr/>
          </p:nvSpPr>
          <p:spPr>
            <a:xfrm>
              <a:off x="1297778" y="3521698"/>
              <a:ext cx="8507284" cy="7042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2"/>
            <p:cNvSpPr txBox="1"/>
            <p:nvPr/>
          </p:nvSpPr>
          <p:spPr>
            <a:xfrm>
              <a:off x="1318403" y="3542323"/>
              <a:ext cx="846603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основой для развития всего нового в культуре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2"/>
            <p:cNvSpPr/>
            <p:nvPr/>
          </p:nvSpPr>
          <p:spPr>
            <a:xfrm>
              <a:off x="736698" y="704884"/>
              <a:ext cx="561079" cy="4049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2"/>
            <p:cNvSpPr/>
            <p:nvPr/>
          </p:nvSpPr>
          <p:spPr>
            <a:xfrm>
              <a:off x="1297778" y="4401952"/>
              <a:ext cx="8507284" cy="7042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2"/>
            <p:cNvSpPr txBox="1"/>
            <p:nvPr/>
          </p:nvSpPr>
          <p:spPr>
            <a:xfrm>
              <a:off x="1318403" y="4422577"/>
              <a:ext cx="8466034" cy="6629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сохраняют то, что соответствует интересам определённых социальных групп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5" name="Google Shape;395;p13"/>
          <p:cNvGrpSpPr/>
          <p:nvPr/>
        </p:nvGrpSpPr>
        <p:grpSpPr>
          <a:xfrm>
            <a:off x="1191804" y="1520565"/>
            <a:ext cx="9806873" cy="3810560"/>
            <a:chOff x="86904" y="2316"/>
            <a:chExt cx="9806873" cy="5188468"/>
          </a:xfrm>
        </p:grpSpPr>
        <p:sp>
          <p:nvSpPr>
            <p:cNvPr id="396" name="Google Shape;396;p13"/>
            <p:cNvSpPr/>
            <p:nvPr/>
          </p:nvSpPr>
          <p:spPr>
            <a:xfrm>
              <a:off x="6283994" y="3173114"/>
              <a:ext cx="1954085" cy="5967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97" name="Google Shape;397;p13"/>
            <p:cNvSpPr/>
            <p:nvPr/>
          </p:nvSpPr>
          <p:spPr>
            <a:xfrm>
              <a:off x="4329909" y="3173114"/>
              <a:ext cx="1954085" cy="5967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98" name="Google Shape;398;p13"/>
            <p:cNvSpPr/>
            <p:nvPr/>
          </p:nvSpPr>
          <p:spPr>
            <a:xfrm>
              <a:off x="4118835" y="1155443"/>
              <a:ext cx="2165159" cy="5967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99" name="Google Shape;399;p13"/>
            <p:cNvSpPr/>
            <p:nvPr/>
          </p:nvSpPr>
          <p:spPr>
            <a:xfrm>
              <a:off x="1953675" y="1155443"/>
              <a:ext cx="2165159" cy="59677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400" name="Google Shape;400;p13"/>
            <p:cNvSpPr/>
            <p:nvPr/>
          </p:nvSpPr>
          <p:spPr>
            <a:xfrm>
              <a:off x="454731" y="2316"/>
              <a:ext cx="7328208" cy="11531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3"/>
            <p:cNvSpPr txBox="1"/>
            <p:nvPr/>
          </p:nvSpPr>
          <p:spPr>
            <a:xfrm>
              <a:off x="454731" y="2316"/>
              <a:ext cx="7328208" cy="11531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Восприятие традиций новыми поколениями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6904" y="1752219"/>
              <a:ext cx="3733543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3"/>
            <p:cNvSpPr txBox="1"/>
            <p:nvPr/>
          </p:nvSpPr>
          <p:spPr>
            <a:xfrm>
              <a:off x="86904" y="1752219"/>
              <a:ext cx="3733543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принятие традиций как основы культурной деятельности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3"/>
            <p:cNvSpPr/>
            <p:nvPr/>
          </p:nvSpPr>
          <p:spPr>
            <a:xfrm>
              <a:off x="4417223" y="1752219"/>
              <a:ext cx="3733543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5" name="Google Shape;405;p13"/>
            <p:cNvSpPr txBox="1"/>
            <p:nvPr/>
          </p:nvSpPr>
          <p:spPr>
            <a:xfrm>
              <a:off x="4417223" y="1752219"/>
              <a:ext cx="3733543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переосмысление традиций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3"/>
            <p:cNvSpPr/>
            <p:nvPr/>
          </p:nvSpPr>
          <p:spPr>
            <a:xfrm>
              <a:off x="2674211" y="3769890"/>
              <a:ext cx="3311395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3"/>
            <p:cNvSpPr txBox="1"/>
            <p:nvPr/>
          </p:nvSpPr>
          <p:spPr>
            <a:xfrm>
              <a:off x="2674211" y="3769890"/>
              <a:ext cx="3311395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признание традиций вредными и отказ от них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3"/>
            <p:cNvSpPr/>
            <p:nvPr/>
          </p:nvSpPr>
          <p:spPr>
            <a:xfrm>
              <a:off x="6582382" y="3769890"/>
              <a:ext cx="3311395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3"/>
            <p:cNvSpPr txBox="1"/>
            <p:nvPr/>
          </p:nvSpPr>
          <p:spPr>
            <a:xfrm>
              <a:off x="6582382" y="3769890"/>
              <a:ext cx="3311395" cy="1420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наполнение традиций новыми актуальными смыслами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0" name="Google Shape;410;p13"/>
          <p:cNvSpPr txBox="1"/>
          <p:nvPr/>
        </p:nvSpPr>
        <p:spPr>
          <a:xfrm>
            <a:off x="7011261" y="5600195"/>
            <a:ext cx="4031930" cy="9396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Стиль ретро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стилизация вещей, изготовленных в настоящее время, под предметы прошлого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1" name="Google Shape;411;p13"/>
          <p:cNvSpPr txBox="1"/>
          <p:nvPr/>
        </p:nvSpPr>
        <p:spPr>
          <a:xfrm>
            <a:off x="1195059" y="5600195"/>
            <a:ext cx="4031930" cy="9396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Винтаж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– оригинальные вещи предыдущего поколения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8" name="Google Shape;418;p14"/>
          <p:cNvGrpSpPr/>
          <p:nvPr/>
        </p:nvGrpSpPr>
        <p:grpSpPr>
          <a:xfrm>
            <a:off x="1112594" y="3519577"/>
            <a:ext cx="9965293" cy="3053750"/>
            <a:chOff x="7694" y="60384"/>
            <a:chExt cx="9965293" cy="3053750"/>
          </a:xfrm>
        </p:grpSpPr>
        <p:sp>
          <p:nvSpPr>
            <p:cNvPr id="419" name="Google Shape;419;p14"/>
            <p:cNvSpPr/>
            <p:nvPr/>
          </p:nvSpPr>
          <p:spPr>
            <a:xfrm>
              <a:off x="6893476" y="1583996"/>
              <a:ext cx="1625626" cy="343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420" name="Google Shape;420;p14"/>
            <p:cNvSpPr/>
            <p:nvPr/>
          </p:nvSpPr>
          <p:spPr>
            <a:xfrm>
              <a:off x="5267849" y="1583996"/>
              <a:ext cx="1625626" cy="3434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421" name="Google Shape;421;p14"/>
            <p:cNvSpPr/>
            <p:nvPr/>
          </p:nvSpPr>
          <p:spPr>
            <a:xfrm>
              <a:off x="4540968" y="539174"/>
              <a:ext cx="2352507" cy="343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422" name="Google Shape;422;p14"/>
            <p:cNvSpPr/>
            <p:nvPr/>
          </p:nvSpPr>
          <p:spPr>
            <a:xfrm>
              <a:off x="2188460" y="539174"/>
              <a:ext cx="2352507" cy="3434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423" name="Google Shape;423;p14"/>
            <p:cNvSpPr/>
            <p:nvPr/>
          </p:nvSpPr>
          <p:spPr>
            <a:xfrm>
              <a:off x="1679110" y="60384"/>
              <a:ext cx="5723717" cy="4787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4"/>
            <p:cNvSpPr txBox="1"/>
            <p:nvPr/>
          </p:nvSpPr>
          <p:spPr>
            <a:xfrm>
              <a:off x="1679110" y="60384"/>
              <a:ext cx="5723717" cy="4787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и новации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4"/>
            <p:cNvSpPr/>
            <p:nvPr/>
          </p:nvSpPr>
          <p:spPr>
            <a:xfrm>
              <a:off x="7694" y="882655"/>
              <a:ext cx="4361533" cy="10291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4"/>
            <p:cNvSpPr txBox="1"/>
            <p:nvPr/>
          </p:nvSpPr>
          <p:spPr>
            <a:xfrm>
              <a:off x="7694" y="882655"/>
              <a:ext cx="4361533" cy="10291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введение запрета на новации в тради- ционных культурах, где силён авторитет предков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4"/>
            <p:cNvSpPr/>
            <p:nvPr/>
          </p:nvSpPr>
          <p:spPr>
            <a:xfrm>
              <a:off x="4712709" y="882655"/>
              <a:ext cx="4361533" cy="7013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4"/>
            <p:cNvSpPr txBox="1"/>
            <p:nvPr/>
          </p:nvSpPr>
          <p:spPr>
            <a:xfrm>
              <a:off x="4712709" y="882655"/>
              <a:ext cx="4361533" cy="7013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новаций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4"/>
            <p:cNvSpPr/>
            <p:nvPr/>
          </p:nvSpPr>
          <p:spPr>
            <a:xfrm>
              <a:off x="3813964" y="1927478"/>
              <a:ext cx="2907770" cy="11866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4"/>
            <p:cNvSpPr txBox="1"/>
            <p:nvPr/>
          </p:nvSpPr>
          <p:spPr>
            <a:xfrm>
              <a:off x="3813964" y="1927478"/>
              <a:ext cx="2907770" cy="11866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виде резких изменений, имеющих революционный характер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4"/>
            <p:cNvSpPr/>
            <p:nvPr/>
          </p:nvSpPr>
          <p:spPr>
            <a:xfrm>
              <a:off x="7065217" y="1927478"/>
              <a:ext cx="2907770" cy="11866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4"/>
            <p:cNvSpPr txBox="1"/>
            <p:nvPr/>
          </p:nvSpPr>
          <p:spPr>
            <a:xfrm>
              <a:off x="7065217" y="1927478"/>
              <a:ext cx="2907770" cy="11866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виде постепенных изме- нений, приводящих со временем к качествен- ному сдвигу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33" name="Google Shape;433;p14"/>
          <p:cNvGrpSpPr/>
          <p:nvPr/>
        </p:nvGrpSpPr>
        <p:grpSpPr>
          <a:xfrm>
            <a:off x="1104900" y="1490126"/>
            <a:ext cx="9980682" cy="683732"/>
            <a:chOff x="2801313" y="278100"/>
            <a:chExt cx="4378052" cy="711825"/>
          </a:xfrm>
        </p:grpSpPr>
        <p:sp>
          <p:nvSpPr>
            <p:cNvPr id="434" name="Google Shape;434;p14"/>
            <p:cNvSpPr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4"/>
            <p:cNvSpPr txBox="1"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Творчество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человеческая деятельность, создающая новые материальные и духовные ценности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36" name="Google Shape;436;p14"/>
          <p:cNvGrpSpPr/>
          <p:nvPr/>
        </p:nvGrpSpPr>
        <p:grpSpPr>
          <a:xfrm>
            <a:off x="1104900" y="2654692"/>
            <a:ext cx="9980682" cy="683732"/>
            <a:chOff x="2801313" y="278100"/>
            <a:chExt cx="4378052" cy="711825"/>
          </a:xfrm>
        </p:grpSpPr>
        <p:sp>
          <p:nvSpPr>
            <p:cNvPr id="437" name="Google Shape;437;p14"/>
            <p:cNvSpPr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8" name="Google Shape;438;p14"/>
            <p:cNvSpPr txBox="1"/>
            <p:nvPr/>
          </p:nvSpPr>
          <p:spPr>
            <a:xfrm>
              <a:off x="2801313" y="278100"/>
              <a:ext cx="4378052" cy="7118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Новация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novatio - изменение, обновление) - что-либо новое, только что вошедшее в обиход, новшество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9" name="Google Shape;439;p14"/>
          <p:cNvSpPr/>
          <p:nvPr/>
        </p:nvSpPr>
        <p:spPr>
          <a:xfrm>
            <a:off x="5858014" y="2211554"/>
            <a:ext cx="474453" cy="40544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46" name="Google Shape;44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041" y="1608137"/>
            <a:ext cx="3838541" cy="50182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47" name="Google Shape;447;p29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§18.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культуры, основные подходы к пониманию культуры.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Предназначение и функции культуры.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Преемственность и развитие культуры.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культуры, основные подходы к пониманию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4"/>
          <p:cNvGrpSpPr/>
          <p:nvPr/>
        </p:nvGrpSpPr>
        <p:grpSpPr>
          <a:xfrm>
            <a:off x="1105159" y="1640986"/>
            <a:ext cx="9980163" cy="4759815"/>
            <a:chOff x="258" y="209002"/>
            <a:chExt cx="9980163" cy="4759815"/>
          </a:xfrm>
        </p:grpSpPr>
        <p:sp>
          <p:nvSpPr>
            <p:cNvPr id="141" name="Google Shape;141;p4"/>
            <p:cNvSpPr/>
            <p:nvPr/>
          </p:nvSpPr>
          <p:spPr>
            <a:xfrm>
              <a:off x="7513138" y="2768080"/>
              <a:ext cx="91440" cy="2939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4"/>
            <p:cNvSpPr/>
            <p:nvPr/>
          </p:nvSpPr>
          <p:spPr>
            <a:xfrm>
              <a:off x="4990340" y="1784236"/>
              <a:ext cx="2568518" cy="2939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4"/>
            <p:cNvSpPr/>
            <p:nvPr/>
          </p:nvSpPr>
          <p:spPr>
            <a:xfrm>
              <a:off x="2421821" y="1784236"/>
              <a:ext cx="2568518" cy="2939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4"/>
            <p:cNvSpPr/>
            <p:nvPr/>
          </p:nvSpPr>
          <p:spPr>
            <a:xfrm>
              <a:off x="739800" y="209002"/>
              <a:ext cx="8501079" cy="1575233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4"/>
            <p:cNvSpPr txBox="1"/>
            <p:nvPr/>
          </p:nvSpPr>
          <p:spPr>
            <a:xfrm>
              <a:off x="739800" y="209002"/>
              <a:ext cx="8501079" cy="15752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cultura - возделывание; позднее - воспитание, образование, развитие, почитание) - это одновременно и совокупность норм, ценностей, идеалов, представленных в продуктах материального и духовного труда, и живая деятельность человека по их созданию, распространению и хранению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"/>
            <p:cNvSpPr txBox="1"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процесс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5137295" y="2078146"/>
              <a:ext cx="4843126" cy="689933"/>
            </a:xfrm>
            <a:prstGeom prst="rect">
              <a:avLst/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4"/>
            <p:cNvSpPr txBox="1"/>
            <p:nvPr/>
          </p:nvSpPr>
          <p:spPr>
            <a:xfrm>
              <a:off x="5137295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5137295" y="3061990"/>
              <a:ext cx="4843126" cy="19068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4"/>
            <p:cNvSpPr txBox="1"/>
            <p:nvPr/>
          </p:nvSpPr>
          <p:spPr>
            <a:xfrm>
              <a:off x="5137295" y="3061990"/>
              <a:ext cx="4843126" cy="19068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Артефакты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</a:t>
              </a:r>
              <a:r>
                <a:rPr b="0" i="0" lang="ru-RU" sz="16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arte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искусственный, </a:t>
              </a:r>
              <a:r>
                <a:rPr b="0" i="0" lang="ru-RU" sz="16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factus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сделанный) - результаты человечес- кой деятельности, искусственно созданные человеком предметы и явления, имеющие как физические характеристики, так и зна- ковое, символическое содержание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2" name="Google Shape;152;p4"/>
          <p:cNvGrpSpPr/>
          <p:nvPr/>
        </p:nvGrpSpPr>
        <p:grpSpPr>
          <a:xfrm>
            <a:off x="1104901" y="4399027"/>
            <a:ext cx="4425043" cy="689933"/>
            <a:chOff x="258" y="2078146"/>
            <a:chExt cx="4843126" cy="689933"/>
          </a:xfrm>
        </p:grpSpPr>
        <p:sp>
          <p:nvSpPr>
            <p:cNvPr id="153" name="Google Shape;153;p4"/>
            <p:cNvSpPr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4"/>
            <p:cNvSpPr txBox="1"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сделанные человеком вещи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5" name="Google Shape;155;p4"/>
          <p:cNvGrpSpPr/>
          <p:nvPr/>
        </p:nvGrpSpPr>
        <p:grpSpPr>
          <a:xfrm>
            <a:off x="1104901" y="5115906"/>
            <a:ext cx="4425043" cy="689933"/>
            <a:chOff x="258" y="2078146"/>
            <a:chExt cx="4843126" cy="689933"/>
          </a:xfrm>
        </p:grpSpPr>
        <p:sp>
          <p:nvSpPr>
            <p:cNvPr id="156" name="Google Shape;156;p4"/>
            <p:cNvSpPr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 и способы действий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8" name="Google Shape;158;p4"/>
          <p:cNvGrpSpPr/>
          <p:nvPr/>
        </p:nvGrpSpPr>
        <p:grpSpPr>
          <a:xfrm>
            <a:off x="1104900" y="5832786"/>
            <a:ext cx="4425043" cy="689933"/>
            <a:chOff x="258" y="2078146"/>
            <a:chExt cx="4843126" cy="689933"/>
          </a:xfrm>
        </p:grpSpPr>
        <p:sp>
          <p:nvSpPr>
            <p:cNvPr id="159" name="Google Shape;159;p4"/>
            <p:cNvSpPr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258" y="2078146"/>
              <a:ext cx="4843126" cy="6899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изменения, которые человек производит в своём физическом и духовном облике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1" name="Google Shape;161;p4"/>
          <p:cNvSpPr/>
          <p:nvPr/>
        </p:nvSpPr>
        <p:spPr>
          <a:xfrm>
            <a:off x="5669280" y="4476206"/>
            <a:ext cx="418011" cy="1933304"/>
          </a:xfrm>
          <a:prstGeom prst="rightBrace">
            <a:avLst>
              <a:gd fmla="val 72916" name="adj1"/>
              <a:gd fmla="val 50000" name="adj2"/>
            </a:avLst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9000" rotWithShape="0" dir="5400000" dist="25400">
              <a:srgbClr val="000000">
                <a:alpha val="37254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культуры, основные подходы к пониманию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8" name="Google Shape;168;p3"/>
          <p:cNvGrpSpPr/>
          <p:nvPr/>
        </p:nvGrpSpPr>
        <p:grpSpPr>
          <a:xfrm>
            <a:off x="1140410" y="4158229"/>
            <a:ext cx="4834346" cy="656511"/>
            <a:chOff x="1846693" y="174336"/>
            <a:chExt cx="6287295" cy="731768"/>
          </a:xfrm>
        </p:grpSpPr>
        <p:sp>
          <p:nvSpPr>
            <p:cNvPr id="169" name="Google Shape;169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Антропология (греч. ánthrōpos – человек и logos – знание, слово) - учение о человеке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1" name="Google Shape;171;p3"/>
          <p:cNvGrpSpPr/>
          <p:nvPr/>
        </p:nvGrpSpPr>
        <p:grpSpPr>
          <a:xfrm>
            <a:off x="1105159" y="1444964"/>
            <a:ext cx="9980163" cy="2585500"/>
            <a:chOff x="258" y="163899"/>
            <a:chExt cx="9980163" cy="2585500"/>
          </a:xfrm>
        </p:grpSpPr>
        <p:sp>
          <p:nvSpPr>
            <p:cNvPr id="172" name="Google Shape;172;p3"/>
            <p:cNvSpPr/>
            <p:nvPr/>
          </p:nvSpPr>
          <p:spPr>
            <a:xfrm>
              <a:off x="7513138" y="1606174"/>
              <a:ext cx="91440" cy="2939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3" name="Google Shape;173;p3"/>
            <p:cNvSpPr/>
            <p:nvPr/>
          </p:nvSpPr>
          <p:spPr>
            <a:xfrm>
              <a:off x="4990340" y="863686"/>
              <a:ext cx="2568518" cy="2939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4" name="Google Shape;174;p3"/>
            <p:cNvSpPr/>
            <p:nvPr/>
          </p:nvSpPr>
          <p:spPr>
            <a:xfrm>
              <a:off x="2376101" y="1606174"/>
              <a:ext cx="91440" cy="2939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5" name="Google Shape;175;p3"/>
            <p:cNvSpPr/>
            <p:nvPr/>
          </p:nvSpPr>
          <p:spPr>
            <a:xfrm>
              <a:off x="2421821" y="863686"/>
              <a:ext cx="2568518" cy="2939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6" name="Google Shape;176;p3"/>
            <p:cNvSpPr/>
            <p:nvPr/>
          </p:nvSpPr>
          <p:spPr>
            <a:xfrm>
              <a:off x="2260758" y="163899"/>
              <a:ext cx="5459162" cy="69978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3"/>
            <p:cNvSpPr txBox="1"/>
            <p:nvPr/>
          </p:nvSpPr>
          <p:spPr>
            <a:xfrm>
              <a:off x="2260758" y="163899"/>
              <a:ext cx="5459162" cy="69978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пониманию культуры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258" y="1157596"/>
              <a:ext cx="4843126" cy="4485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3"/>
            <p:cNvSpPr txBox="1"/>
            <p:nvPr/>
          </p:nvSpPr>
          <p:spPr>
            <a:xfrm>
              <a:off x="258" y="1157596"/>
              <a:ext cx="4843126" cy="4485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антропологический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258" y="1900085"/>
              <a:ext cx="4843126" cy="8493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3"/>
            <p:cNvSpPr txBox="1"/>
            <p:nvPr/>
          </p:nvSpPr>
          <p:spPr>
            <a:xfrm>
              <a:off x="258" y="1900085"/>
              <a:ext cx="4843126" cy="840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– вся совокупность результатов че- ловеческой деятельности, мир сотворённых людьми вещей, противостоящий природе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5137295" y="1157596"/>
              <a:ext cx="4843126" cy="4485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3"/>
            <p:cNvSpPr txBox="1"/>
            <p:nvPr/>
          </p:nvSpPr>
          <p:spPr>
            <a:xfrm>
              <a:off x="5137295" y="1157596"/>
              <a:ext cx="4843126" cy="4485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ценностный (аксиологический)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5137295" y="1900085"/>
              <a:ext cx="4843126" cy="8493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3"/>
            <p:cNvSpPr txBox="1"/>
            <p:nvPr/>
          </p:nvSpPr>
          <p:spPr>
            <a:xfrm>
              <a:off x="5137295" y="1900085"/>
              <a:ext cx="4843126" cy="840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– совокупность лучших творений человека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6" name="Google Shape;186;p3"/>
          <p:cNvGrpSpPr/>
          <p:nvPr/>
        </p:nvGrpSpPr>
        <p:grpSpPr>
          <a:xfrm>
            <a:off x="6295623" y="4912830"/>
            <a:ext cx="4834346" cy="656511"/>
            <a:chOff x="1846693" y="174336"/>
            <a:chExt cx="6287295" cy="731768"/>
          </a:xfrm>
        </p:grpSpPr>
        <p:sp>
          <p:nvSpPr>
            <p:cNvPr id="187" name="Google Shape;187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Ценность – это значимость, которую предмет или явление имеет для человека</a:t>
              </a:r>
              <a:endPara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9" name="Google Shape;189;p3"/>
          <p:cNvGrpSpPr/>
          <p:nvPr/>
        </p:nvGrpSpPr>
        <p:grpSpPr>
          <a:xfrm>
            <a:off x="6566263" y="6026344"/>
            <a:ext cx="4519318" cy="656511"/>
            <a:chOff x="1846693" y="174336"/>
            <a:chExt cx="6287295" cy="731768"/>
          </a:xfrm>
        </p:grpSpPr>
        <p:sp>
          <p:nvSpPr>
            <p:cNvPr id="190" name="Google Shape;190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субъективный характер ценностных предпочтений</a:t>
              </a:r>
              <a:endPara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2" name="Google Shape;192;p3"/>
          <p:cNvSpPr/>
          <p:nvPr/>
        </p:nvSpPr>
        <p:spPr>
          <a:xfrm>
            <a:off x="8480581" y="5622153"/>
            <a:ext cx="548640" cy="36025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" name="Google Shape;193;p3"/>
          <p:cNvGrpSpPr/>
          <p:nvPr/>
        </p:nvGrpSpPr>
        <p:grpSpPr>
          <a:xfrm>
            <a:off x="1149288" y="5725083"/>
            <a:ext cx="4546963" cy="966650"/>
            <a:chOff x="1846693" y="174336"/>
            <a:chExt cx="6287295" cy="731768"/>
          </a:xfrm>
        </p:grpSpPr>
        <p:sp>
          <p:nvSpPr>
            <p:cNvPr id="194" name="Google Shape;194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Ксенофобия (греч. ξένος</a:t>
              </a:r>
              <a:r>
                <a:rPr b="0" i="0" lang="ru-RU" sz="16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чужой и φόβος – страх) – неприязненное и даже враж- дебное отношение к иным культурам</a:t>
              </a:r>
              <a:endPara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6" name="Google Shape;196;p3"/>
          <p:cNvSpPr/>
          <p:nvPr/>
        </p:nvSpPr>
        <p:spPr>
          <a:xfrm>
            <a:off x="5765412" y="6044678"/>
            <a:ext cx="726407" cy="513312"/>
          </a:xfrm>
          <a:prstGeom prst="leftArrow">
            <a:avLst>
              <a:gd fmla="val 50000" name="adj1"/>
              <a:gd fmla="val 60179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7" name="Google Shape;197;p3"/>
          <p:cNvGrpSpPr/>
          <p:nvPr/>
        </p:nvGrpSpPr>
        <p:grpSpPr>
          <a:xfrm>
            <a:off x="6271704" y="4167106"/>
            <a:ext cx="4834346" cy="656511"/>
            <a:chOff x="1846693" y="174336"/>
            <a:chExt cx="6287295" cy="731768"/>
          </a:xfrm>
        </p:grpSpPr>
        <p:sp>
          <p:nvSpPr>
            <p:cNvPr id="198" name="Google Shape;198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Аксиология (греч. axia – ценность, logos – знание, слово) – учение о ценностях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культуры, основные подходы к пониманию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6" name="Google Shape;206;p5"/>
          <p:cNvGrpSpPr/>
          <p:nvPr/>
        </p:nvGrpSpPr>
        <p:grpSpPr>
          <a:xfrm>
            <a:off x="1136343" y="1467796"/>
            <a:ext cx="9949238" cy="4304280"/>
            <a:chOff x="608488" y="301"/>
            <a:chExt cx="9372191" cy="4304280"/>
          </a:xfrm>
        </p:grpSpPr>
        <p:sp>
          <p:nvSpPr>
            <p:cNvPr id="207" name="Google Shape;207;p5"/>
            <p:cNvSpPr/>
            <p:nvPr/>
          </p:nvSpPr>
          <p:spPr>
            <a:xfrm>
              <a:off x="8025610" y="1983549"/>
              <a:ext cx="91440" cy="31213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08" name="Google Shape;208;p5"/>
            <p:cNvSpPr/>
            <p:nvPr/>
          </p:nvSpPr>
          <p:spPr>
            <a:xfrm>
              <a:off x="4990340" y="487886"/>
              <a:ext cx="2805018" cy="3121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09" name="Google Shape;209;p5"/>
            <p:cNvSpPr/>
            <p:nvPr/>
          </p:nvSpPr>
          <p:spPr>
            <a:xfrm>
              <a:off x="2139088" y="1973501"/>
              <a:ext cx="91440" cy="304734"/>
            </a:xfrm>
            <a:custGeom>
              <a:rect b="b" l="l" r="r" t="t"/>
              <a:pathLst>
                <a:path extrusionOk="0" h="120000" w="120000">
                  <a:moveTo>
                    <a:pt x="60672" y="0"/>
                  </a:moveTo>
                  <a:lnTo>
                    <a:pt x="60672" y="58542"/>
                  </a:lnTo>
                  <a:lnTo>
                    <a:pt x="60000" y="58542"/>
                  </a:ln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0" name="Google Shape;210;p5"/>
            <p:cNvSpPr/>
            <p:nvPr/>
          </p:nvSpPr>
          <p:spPr>
            <a:xfrm>
              <a:off x="2185321" y="487886"/>
              <a:ext cx="2805018" cy="3198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1446"/>
                  </a:lnTo>
                  <a:lnTo>
                    <a:pt x="0" y="61446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1" name="Google Shape;211;p5"/>
            <p:cNvSpPr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5"/>
            <p:cNvSpPr txBox="1"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608632" y="807733"/>
              <a:ext cx="2960276" cy="1165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5"/>
            <p:cNvSpPr txBox="1"/>
            <p:nvPr/>
          </p:nvSpPr>
          <p:spPr>
            <a:xfrm>
              <a:off x="609140" y="807733"/>
              <a:ext cx="2951406" cy="1165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Материальная культура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процесс и результат созда- ния, использования, хране- ния и распространения мате- риальных ценностей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608488" y="2278236"/>
              <a:ext cx="2959582" cy="20263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5"/>
            <p:cNvSpPr txBox="1"/>
            <p:nvPr/>
          </p:nvSpPr>
          <p:spPr>
            <a:xfrm>
              <a:off x="608996" y="2278236"/>
              <a:ext cx="2950713" cy="20263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77800" lvl="0" marL="1778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культура труда и произ- водства;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культура быта;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культура отношения к соб- ственному телу;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физическая культура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6989283" y="800026"/>
              <a:ext cx="2991396" cy="1165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5"/>
            <p:cNvSpPr txBox="1"/>
            <p:nvPr/>
          </p:nvSpPr>
          <p:spPr>
            <a:xfrm>
              <a:off x="6989282" y="800026"/>
              <a:ext cx="2991396" cy="11657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 культура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процесс и результат создания, исполь- зования, хранения и распрос- транения духовных ценнос- тей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6989283" y="2277934"/>
              <a:ext cx="2991396" cy="20250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5"/>
            <p:cNvSpPr txBox="1"/>
            <p:nvPr/>
          </p:nvSpPr>
          <p:spPr>
            <a:xfrm>
              <a:off x="6989282" y="2277934"/>
              <a:ext cx="2991396" cy="20250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знания;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мифы;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идеи;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символы;</a:t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язык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21" name="Google Shape;221;p5"/>
          <p:cNvSpPr/>
          <p:nvPr/>
        </p:nvSpPr>
        <p:spPr>
          <a:xfrm>
            <a:off x="4279038" y="2527539"/>
            <a:ext cx="3630966" cy="560717"/>
          </a:xfrm>
          <a:prstGeom prst="leftRightArrow">
            <a:avLst>
              <a:gd fmla="val 47368" name="adj1"/>
              <a:gd fmla="val 99841" name="adj2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" name="Google Shape;222;p5"/>
          <p:cNvGrpSpPr/>
          <p:nvPr/>
        </p:nvGrpSpPr>
        <p:grpSpPr>
          <a:xfrm>
            <a:off x="4338991" y="3534538"/>
            <a:ext cx="3511084" cy="487584"/>
            <a:chOff x="3001057" y="301"/>
            <a:chExt cx="3978565" cy="487584"/>
          </a:xfrm>
        </p:grpSpPr>
        <p:sp>
          <p:nvSpPr>
            <p:cNvPr id="223" name="Google Shape;223;p5"/>
            <p:cNvSpPr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Художественная культура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25" name="Google Shape;225;p5"/>
          <p:cNvCxnSpPr>
            <a:endCxn id="224" idx="0"/>
          </p:cNvCxnSpPr>
          <p:nvPr/>
        </p:nvCxnSpPr>
        <p:spPr>
          <a:xfrm>
            <a:off x="6077133" y="2976238"/>
            <a:ext cx="17400" cy="558300"/>
          </a:xfrm>
          <a:prstGeom prst="straightConnector1">
            <a:avLst/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9000" rotWithShape="0" dir="5400000" dist="25400">
              <a:srgbClr val="000000">
                <a:alpha val="37250"/>
              </a:srgbClr>
            </a:outerShdw>
          </a:effectLst>
        </p:spPr>
      </p:cxnSp>
      <p:grpSp>
        <p:nvGrpSpPr>
          <p:cNvPr id="226" name="Google Shape;226;p5"/>
          <p:cNvGrpSpPr/>
          <p:nvPr/>
        </p:nvGrpSpPr>
        <p:grpSpPr>
          <a:xfrm>
            <a:off x="4355568" y="4572405"/>
            <a:ext cx="3511084" cy="796027"/>
            <a:chOff x="3001057" y="300"/>
            <a:chExt cx="3978565" cy="796027"/>
          </a:xfrm>
        </p:grpSpPr>
        <p:sp>
          <p:nvSpPr>
            <p:cNvPr id="227" name="Google Shape;227;p5"/>
            <p:cNvSpPr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5"/>
            <p:cNvSpPr txBox="1"/>
            <p:nvPr/>
          </p:nvSpPr>
          <p:spPr>
            <a:xfrm>
              <a:off x="3001057" y="300"/>
              <a:ext cx="3978565" cy="7960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культура, в которой проявляется и материальная, и духовная сто- рона культурной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9" name="Google Shape;229;p5"/>
          <p:cNvGrpSpPr/>
          <p:nvPr/>
        </p:nvGrpSpPr>
        <p:grpSpPr>
          <a:xfrm>
            <a:off x="4355571" y="5918690"/>
            <a:ext cx="3511084" cy="565179"/>
            <a:chOff x="3001057" y="300"/>
            <a:chExt cx="3978565" cy="796027"/>
          </a:xfrm>
        </p:grpSpPr>
        <p:sp>
          <p:nvSpPr>
            <p:cNvPr id="230" name="Google Shape;230;p5"/>
            <p:cNvSpPr/>
            <p:nvPr/>
          </p:nvSpPr>
          <p:spPr>
            <a:xfrm>
              <a:off x="3001057" y="301"/>
              <a:ext cx="3978565" cy="4875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5"/>
            <p:cNvSpPr txBox="1"/>
            <p:nvPr/>
          </p:nvSpPr>
          <p:spPr>
            <a:xfrm>
              <a:off x="3001057" y="300"/>
              <a:ext cx="3978565" cy="7960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книги, скульптура, архитектур- ные ценности, картины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32" name="Google Shape;232;p5"/>
          <p:cNvCxnSpPr/>
          <p:nvPr/>
        </p:nvCxnSpPr>
        <p:spPr>
          <a:xfrm>
            <a:off x="6077133" y="4014088"/>
            <a:ext cx="17400" cy="558300"/>
          </a:xfrm>
          <a:prstGeom prst="straightConnector1">
            <a:avLst/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9000" rotWithShape="0" dir="5400000" dist="25400">
              <a:srgbClr val="000000">
                <a:alpha val="37250"/>
              </a:srgbClr>
            </a:outerShdw>
          </a:effectLst>
        </p:spPr>
      </p:cxnSp>
      <p:cxnSp>
        <p:nvCxnSpPr>
          <p:cNvPr id="233" name="Google Shape;233;p5"/>
          <p:cNvCxnSpPr/>
          <p:nvPr/>
        </p:nvCxnSpPr>
        <p:spPr>
          <a:xfrm>
            <a:off x="6077133" y="5368426"/>
            <a:ext cx="17400" cy="558300"/>
          </a:xfrm>
          <a:prstGeom prst="straightConnector1">
            <a:avLst/>
          </a:prstGeom>
          <a:noFill/>
          <a:ln cap="flat" cmpd="thickThin" w="485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9000" rotWithShape="0" dir="5400000" dist="25400">
              <a:srgbClr val="000000">
                <a:alpha val="3725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Предназначение и функции культуры 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40" name="Google Shape;240;p6"/>
          <p:cNvGraphicFramePr/>
          <p:nvPr/>
        </p:nvGraphicFramePr>
        <p:xfrm>
          <a:off x="1104897" y="147878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{AF24E351-2F15-4CBC-9E8D-1BCB1A4AC6A6}</a:tableStyleId>
              </a:tblPr>
              <a:tblGrid>
                <a:gridCol w="2311175"/>
                <a:gridCol w="7669525"/>
              </a:tblGrid>
              <a:tr h="54827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культуры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Гуманизирующая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процессе приобщения к культуре человек преодолевает себя как чис- то биологическое существо и становится социальным существом, носи- телем определённой культуры со всеми её особенностями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Познавательная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познаёт мир через усвоенные нормы и ценности культуры. А взаимодействие с незнакомой культурой, обладающей иными норма- ми и ценностями, расширяет наши знания о мире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24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Информационно-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коммуникативная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процессе передачи знаний и опыта обеспечивается преемственность в культуре, взаимодействие между людьми и общностями. Определяю- щая роль в этом процессе принадлежит </a:t>
                      </a: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«культурным кодам» </a:t>
                      </a: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знакам и символам, с помощью которых создаётся и передаётся информация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Предназначение и функции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47" name="Google Shape;247;p7"/>
          <p:cNvGraphicFramePr/>
          <p:nvPr/>
        </p:nvGraphicFramePr>
        <p:xfrm>
          <a:off x="1104897" y="147878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{AF24E351-2F15-4CBC-9E8D-1BCB1A4AC6A6}</a:tableStyleId>
              </a:tblPr>
              <a:tblGrid>
                <a:gridCol w="2311175"/>
                <a:gridCol w="7669525"/>
              </a:tblGrid>
              <a:tr h="54827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культуры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Ценностно-норма- тивная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в процессе социализации приобщается к ценностям, они ста- новятся для него источником оценивания происходящих вокруг собы- тий. На основе системы ценностей формируется представление о куль- турной норме, то есть о традициях, стандартах и правилах социально одобряемого поведения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Интегративная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Культура объединяет её носителей. Интеграция становится возмож- ной, потому что люди в культуре разделяют систему ценностей, под- держивают культурные нормы, действуют по предлагаемым культу- рой стандартам поведения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Предназначение и функции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4" name="Google Shape;254;p8"/>
          <p:cNvGrpSpPr/>
          <p:nvPr/>
        </p:nvGrpSpPr>
        <p:grpSpPr>
          <a:xfrm>
            <a:off x="1096024" y="2847884"/>
            <a:ext cx="10020987" cy="3739347"/>
            <a:chOff x="0" y="155271"/>
            <a:chExt cx="10020987" cy="4865306"/>
          </a:xfrm>
        </p:grpSpPr>
        <p:sp>
          <p:nvSpPr>
            <p:cNvPr id="255" name="Google Shape;255;p8"/>
            <p:cNvSpPr/>
            <p:nvPr/>
          </p:nvSpPr>
          <p:spPr>
            <a:xfrm>
              <a:off x="7530210" y="1619951"/>
              <a:ext cx="91440" cy="343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6" name="Google Shape;256;p8"/>
            <p:cNvSpPr/>
            <p:nvPr/>
          </p:nvSpPr>
          <p:spPr>
            <a:xfrm>
              <a:off x="4990364" y="691814"/>
              <a:ext cx="2585566" cy="343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7" name="Google Shape;257;p8"/>
            <p:cNvSpPr/>
            <p:nvPr/>
          </p:nvSpPr>
          <p:spPr>
            <a:xfrm>
              <a:off x="2358464" y="1628432"/>
              <a:ext cx="91440" cy="343481"/>
            </a:xfrm>
            <a:custGeom>
              <a:rect b="b" l="l" r="r" t="t"/>
              <a:pathLst>
                <a:path extrusionOk="0" h="120000" w="120000">
                  <a:moveTo>
                    <a:pt x="60740" y="0"/>
                  </a:moveTo>
                  <a:lnTo>
                    <a:pt x="60740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8" name="Google Shape;258;p8"/>
            <p:cNvSpPr/>
            <p:nvPr/>
          </p:nvSpPr>
          <p:spPr>
            <a:xfrm>
              <a:off x="2404749" y="691814"/>
              <a:ext cx="2585615" cy="3519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1446"/>
                  </a:lnTo>
                  <a:lnTo>
                    <a:pt x="0" y="61446"/>
                  </a:lnTo>
                  <a:lnTo>
                    <a:pt x="0" y="120000"/>
                  </a:lnTo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9" name="Google Shape;259;p8"/>
            <p:cNvSpPr/>
            <p:nvPr/>
          </p:nvSpPr>
          <p:spPr>
            <a:xfrm>
              <a:off x="2801338" y="155271"/>
              <a:ext cx="4378052" cy="5365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2801338" y="155271"/>
              <a:ext cx="4378052" cy="5365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«Культурные коды»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0" y="1043777"/>
              <a:ext cx="4809498" cy="5846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8"/>
            <p:cNvSpPr txBox="1"/>
            <p:nvPr/>
          </p:nvSpPr>
          <p:spPr>
            <a:xfrm>
              <a:off x="0" y="1043777"/>
              <a:ext cx="4809498" cy="5846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знак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0" y="1971914"/>
              <a:ext cx="4808369" cy="16620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0" y="1971914"/>
              <a:ext cx="4808369" cy="16620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графическая пометка, жест, предмет или другой объект, используемый для передачи того или иного смысла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9076" y="3968975"/>
              <a:ext cx="4809596" cy="10516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9076" y="3968975"/>
              <a:ext cx="4809596" cy="10516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универсальным знаковым средством сохранения и передачи значений опыта является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слово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5171181" y="1035296"/>
              <a:ext cx="4809498" cy="5846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8"/>
            <p:cNvSpPr txBox="1"/>
            <p:nvPr/>
          </p:nvSpPr>
          <p:spPr>
            <a:xfrm>
              <a:off x="5171181" y="1035296"/>
              <a:ext cx="4809498" cy="5846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символ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5171181" y="1963433"/>
              <a:ext cx="4809498" cy="16610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5171181" y="1963433"/>
              <a:ext cx="4809498" cy="166103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знак, который служит условным обозначением какого-либо образа или идеи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8"/>
            <p:cNvSpPr txBox="1"/>
            <p:nvPr/>
          </p:nvSpPr>
          <p:spPr>
            <a:xfrm>
              <a:off x="5211391" y="3957425"/>
              <a:ext cx="4809596" cy="10516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отличие от знака символу приписывают более глубокое значение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2" name="Google Shape;272;p8"/>
          <p:cNvSpPr txBox="1"/>
          <p:nvPr/>
        </p:nvSpPr>
        <p:spPr>
          <a:xfrm>
            <a:off x="1106382" y="1703446"/>
            <a:ext cx="3190410" cy="44935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естественный язык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3" name="Google Shape;273;p8"/>
          <p:cNvSpPr txBox="1"/>
          <p:nvPr/>
        </p:nvSpPr>
        <p:spPr>
          <a:xfrm>
            <a:off x="7871166" y="1721202"/>
            <a:ext cx="3190410" cy="44935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танец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4" name="Google Shape;274;p8"/>
          <p:cNvSpPr txBox="1"/>
          <p:nvPr/>
        </p:nvSpPr>
        <p:spPr>
          <a:xfrm>
            <a:off x="4497651" y="1703447"/>
            <a:ext cx="3190410" cy="44935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1425" lIns="11425" spcFirstLastPara="1" rIns="11425" wrap="square" tIns="1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изображение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5" name="Google Shape;275;p8"/>
          <p:cNvSpPr/>
          <p:nvPr/>
        </p:nvSpPr>
        <p:spPr>
          <a:xfrm>
            <a:off x="6094532" y="2192785"/>
            <a:ext cx="3448963" cy="647004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61446"/>
                </a:lnTo>
                <a:lnTo>
                  <a:pt x="0" y="61446"/>
                </a:lnTo>
                <a:lnTo>
                  <a:pt x="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8"/>
          <p:cNvSpPr/>
          <p:nvPr/>
        </p:nvSpPr>
        <p:spPr>
          <a:xfrm flipH="1">
            <a:off x="2660354" y="2194264"/>
            <a:ext cx="3448963" cy="647004"/>
          </a:xfrm>
          <a:custGeom>
            <a:rect b="b" l="l" r="r" t="t"/>
            <a:pathLst>
              <a:path extrusionOk="0" h="120000" w="120000">
                <a:moveTo>
                  <a:pt x="120000" y="0"/>
                </a:moveTo>
                <a:lnTo>
                  <a:pt x="120000" y="61446"/>
                </a:lnTo>
                <a:lnTo>
                  <a:pt x="0" y="61446"/>
                </a:lnTo>
                <a:lnTo>
                  <a:pt x="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8"/>
          <p:cNvSpPr/>
          <p:nvPr/>
        </p:nvSpPr>
        <p:spPr>
          <a:xfrm>
            <a:off x="6066003" y="2148397"/>
            <a:ext cx="77345" cy="366046"/>
          </a:xfrm>
          <a:custGeom>
            <a:rect b="b" l="l" r="r" t="t"/>
            <a:pathLst>
              <a:path extrusionOk="0" h="120000" w="120000">
                <a:moveTo>
                  <a:pt x="60740" y="0"/>
                </a:moveTo>
                <a:lnTo>
                  <a:pt x="60740" y="60000"/>
                </a:lnTo>
                <a:lnTo>
                  <a:pt x="60000" y="60000"/>
                </a:lnTo>
                <a:lnTo>
                  <a:pt x="6000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8"/>
          <p:cNvSpPr/>
          <p:nvPr/>
        </p:nvSpPr>
        <p:spPr>
          <a:xfrm>
            <a:off x="3420457" y="5508556"/>
            <a:ext cx="91440" cy="263991"/>
          </a:xfrm>
          <a:custGeom>
            <a:rect b="b" l="l" r="r" t="t"/>
            <a:pathLst>
              <a:path extrusionOk="0" h="120000" w="120000">
                <a:moveTo>
                  <a:pt x="60740" y="0"/>
                </a:moveTo>
                <a:lnTo>
                  <a:pt x="60740" y="60000"/>
                </a:lnTo>
                <a:lnTo>
                  <a:pt x="60000" y="60000"/>
                </a:lnTo>
                <a:lnTo>
                  <a:pt x="6000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8"/>
          <p:cNvSpPr/>
          <p:nvPr/>
        </p:nvSpPr>
        <p:spPr>
          <a:xfrm>
            <a:off x="8667160" y="5499679"/>
            <a:ext cx="91440" cy="263991"/>
          </a:xfrm>
          <a:custGeom>
            <a:rect b="b" l="l" r="r" t="t"/>
            <a:pathLst>
              <a:path extrusionOk="0" h="120000" w="120000">
                <a:moveTo>
                  <a:pt x="60740" y="0"/>
                </a:moveTo>
                <a:lnTo>
                  <a:pt x="60740" y="60000"/>
                </a:lnTo>
                <a:lnTo>
                  <a:pt x="60000" y="60000"/>
                </a:lnTo>
                <a:lnTo>
                  <a:pt x="60000" y="120000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Предназначение и функции 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6" name="Google Shape;286;p9"/>
          <p:cNvGrpSpPr/>
          <p:nvPr/>
        </p:nvGrpSpPr>
        <p:grpSpPr>
          <a:xfrm>
            <a:off x="1105502" y="1482923"/>
            <a:ext cx="9979476" cy="5125729"/>
            <a:chOff x="602" y="25059"/>
            <a:chExt cx="9979476" cy="5125729"/>
          </a:xfrm>
        </p:grpSpPr>
        <p:sp>
          <p:nvSpPr>
            <p:cNvPr id="287" name="Google Shape;287;p9"/>
            <p:cNvSpPr/>
            <p:nvPr/>
          </p:nvSpPr>
          <p:spPr>
            <a:xfrm>
              <a:off x="602" y="25059"/>
              <a:ext cx="4843451" cy="525715"/>
            </a:xfrm>
            <a:prstGeom prst="roundRect">
              <a:avLst>
                <a:gd fmla="val 10000" name="adj"/>
              </a:avLst>
            </a:prstGeom>
            <a:solidFill>
              <a:schemeClr val="accent1"/>
            </a:solidFill>
            <a:ln cap="flat" cmpd="thickThin" w="48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9"/>
            <p:cNvSpPr txBox="1"/>
            <p:nvPr/>
          </p:nvSpPr>
          <p:spPr>
            <a:xfrm>
              <a:off x="16000" y="40457"/>
              <a:ext cx="4812655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Благодаря культуре человек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9"/>
            <p:cNvSpPr/>
            <p:nvPr/>
          </p:nvSpPr>
          <p:spPr>
            <a:xfrm>
              <a:off x="484947" y="550775"/>
              <a:ext cx="484345" cy="3942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9"/>
            <p:cNvSpPr/>
            <p:nvPr/>
          </p:nvSpPr>
          <p:spPr>
            <a:xfrm>
              <a:off x="969292" y="682204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9"/>
            <p:cNvSpPr txBox="1"/>
            <p:nvPr/>
          </p:nvSpPr>
          <p:spPr>
            <a:xfrm>
              <a:off x="984690" y="697602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формируется как личность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9"/>
            <p:cNvSpPr/>
            <p:nvPr/>
          </p:nvSpPr>
          <p:spPr>
            <a:xfrm>
              <a:off x="484947" y="550775"/>
              <a:ext cx="484345" cy="10514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9"/>
            <p:cNvSpPr/>
            <p:nvPr/>
          </p:nvSpPr>
          <p:spPr>
            <a:xfrm>
              <a:off x="969292" y="1339349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9"/>
            <p:cNvSpPr txBox="1"/>
            <p:nvPr/>
          </p:nvSpPr>
          <p:spPr>
            <a:xfrm>
              <a:off x="984690" y="1354747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передаёт и получает информацию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9"/>
            <p:cNvSpPr/>
            <p:nvPr/>
          </p:nvSpPr>
          <p:spPr>
            <a:xfrm>
              <a:off x="484947" y="550775"/>
              <a:ext cx="484345" cy="17085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9"/>
            <p:cNvSpPr/>
            <p:nvPr/>
          </p:nvSpPr>
          <p:spPr>
            <a:xfrm>
              <a:off x="969292" y="1996494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9"/>
            <p:cNvSpPr txBox="1"/>
            <p:nvPr/>
          </p:nvSpPr>
          <p:spPr>
            <a:xfrm>
              <a:off x="984690" y="2011892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объединяется с другими людьми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9"/>
            <p:cNvSpPr/>
            <p:nvPr/>
          </p:nvSpPr>
          <p:spPr>
            <a:xfrm>
              <a:off x="484947" y="550775"/>
              <a:ext cx="484345" cy="23657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9"/>
            <p:cNvSpPr/>
            <p:nvPr/>
          </p:nvSpPr>
          <p:spPr>
            <a:xfrm>
              <a:off x="969292" y="2653638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9"/>
            <p:cNvSpPr txBox="1"/>
            <p:nvPr/>
          </p:nvSpPr>
          <p:spPr>
            <a:xfrm>
              <a:off x="984690" y="2669036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познаёт мир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9"/>
            <p:cNvSpPr/>
            <p:nvPr/>
          </p:nvSpPr>
          <p:spPr>
            <a:xfrm>
              <a:off x="484947" y="550775"/>
              <a:ext cx="484345" cy="30228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9"/>
            <p:cNvSpPr/>
            <p:nvPr/>
          </p:nvSpPr>
          <p:spPr>
            <a:xfrm>
              <a:off x="969292" y="3310783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9"/>
            <p:cNvSpPr txBox="1"/>
            <p:nvPr/>
          </p:nvSpPr>
          <p:spPr>
            <a:xfrm>
              <a:off x="984690" y="3326181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усваивает нормы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9"/>
            <p:cNvSpPr/>
            <p:nvPr/>
          </p:nvSpPr>
          <p:spPr>
            <a:xfrm>
              <a:off x="484947" y="550775"/>
              <a:ext cx="484345" cy="36800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9"/>
            <p:cNvSpPr/>
            <p:nvPr/>
          </p:nvSpPr>
          <p:spPr>
            <a:xfrm>
              <a:off x="969292" y="3967928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9"/>
            <p:cNvSpPr txBox="1"/>
            <p:nvPr/>
          </p:nvSpPr>
          <p:spPr>
            <a:xfrm>
              <a:off x="984690" y="3983326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взаимодействует с другими людьми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9"/>
            <p:cNvSpPr/>
            <p:nvPr/>
          </p:nvSpPr>
          <p:spPr>
            <a:xfrm>
              <a:off x="484947" y="550775"/>
              <a:ext cx="484345" cy="43371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9"/>
            <p:cNvSpPr/>
            <p:nvPr/>
          </p:nvSpPr>
          <p:spPr>
            <a:xfrm>
              <a:off x="969292" y="4625073"/>
              <a:ext cx="9010786" cy="52571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9"/>
            <p:cNvSpPr txBox="1"/>
            <p:nvPr/>
          </p:nvSpPr>
          <p:spPr>
            <a:xfrm>
              <a:off x="984690" y="4640471"/>
              <a:ext cx="8979990" cy="494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приобщается к ценностям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30.10.2023</vt:lpwstr>
  </property>
</Properties>
</file>