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hVyvzOuMGXxf7cdVgEWcYymuE/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88C7AD7-F0BC-4B1E-9CAE-0981F18D914F}">
  <a:tblStyle styleId="{588C7AD7-F0BC-4B1E-9CAE-0981F18D914F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2" name="Google Shape;47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3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3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3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3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3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3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3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2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2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3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4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4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4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4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4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4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6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7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7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8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8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8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8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8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8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9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0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0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0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2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2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2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Элитарная, массовая, народная культура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87808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1" y="741530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jauchitel.ru/wp-content/uploads/2015/06/Iskusstvo-vechno_AutoCollage_49_Images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7556" r="0" t="0"/>
          <a:stretch/>
        </p:blipFill>
        <p:spPr>
          <a:xfrm>
            <a:off x="6981063" y="1310656"/>
            <a:ext cx="5204604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272" name="Google Shape;272;p10"/>
          <p:cNvGrpSpPr/>
          <p:nvPr/>
        </p:nvGrpSpPr>
        <p:grpSpPr>
          <a:xfrm>
            <a:off x="1112451" y="1606064"/>
            <a:ext cx="9965579" cy="4862193"/>
            <a:chOff x="7551" y="139574"/>
            <a:chExt cx="9965579" cy="4862193"/>
          </a:xfrm>
        </p:grpSpPr>
        <p:sp>
          <p:nvSpPr>
            <p:cNvPr id="273" name="Google Shape;273;p10"/>
            <p:cNvSpPr/>
            <p:nvPr/>
          </p:nvSpPr>
          <p:spPr>
            <a:xfrm>
              <a:off x="7551" y="139574"/>
              <a:ext cx="9420245" cy="6737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27284" y="159307"/>
              <a:ext cx="9380779" cy="6342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культура пронизывает всю жизнь общества и обнаруживает себя в самых различных направлениях деятельности: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949575" y="813319"/>
              <a:ext cx="942024" cy="5053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0"/>
            <p:cNvSpPr/>
            <p:nvPr/>
          </p:nvSpPr>
          <p:spPr>
            <a:xfrm>
              <a:off x="1891600" y="981755"/>
              <a:ext cx="8081530" cy="6737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1911333" y="1001488"/>
              <a:ext cx="8042064" cy="6342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средствах массовой информации, которые предлагают нам отобранные события и идеи, а также их описание и объяснение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949575" y="813319"/>
              <a:ext cx="942024" cy="13474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0"/>
            <p:cNvSpPr/>
            <p:nvPr/>
          </p:nvSpPr>
          <p:spPr>
            <a:xfrm>
              <a:off x="1891600" y="1823936"/>
              <a:ext cx="8081530" cy="6737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0"/>
            <p:cNvSpPr txBox="1"/>
            <p:nvPr/>
          </p:nvSpPr>
          <p:spPr>
            <a:xfrm>
              <a:off x="1911333" y="1843669"/>
              <a:ext cx="8042064" cy="6342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массовых развлечениях и формах организации досуга (спортивные зрели- ща, туризм, кино, комиксы, поп-музыка, компьютерные игры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10"/>
            <p:cNvSpPr/>
            <p:nvPr/>
          </p:nvSpPr>
          <p:spPr>
            <a:xfrm>
              <a:off x="949575" y="813319"/>
              <a:ext cx="942024" cy="23097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0"/>
            <p:cNvSpPr/>
            <p:nvPr/>
          </p:nvSpPr>
          <p:spPr>
            <a:xfrm>
              <a:off x="1891600" y="2666117"/>
              <a:ext cx="8081530" cy="9138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0"/>
            <p:cNvSpPr txBox="1"/>
            <p:nvPr/>
          </p:nvSpPr>
          <p:spPr>
            <a:xfrm>
              <a:off x="1918366" y="2692883"/>
              <a:ext cx="8027998" cy="860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индустрии формирования имиджа и улучшения физических данных чело- века (культуризм, аэробика, фитнес, медицинские услуги и фармацевтичес- кие средства изменения внешности и т. п.)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0"/>
            <p:cNvSpPr/>
            <p:nvPr/>
          </p:nvSpPr>
          <p:spPr>
            <a:xfrm>
              <a:off x="949575" y="813319"/>
              <a:ext cx="942024" cy="32063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0"/>
            <p:cNvSpPr/>
            <p:nvPr/>
          </p:nvSpPr>
          <p:spPr>
            <a:xfrm>
              <a:off x="1891600" y="3748400"/>
              <a:ext cx="8081530" cy="5424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0"/>
            <p:cNvSpPr txBox="1"/>
            <p:nvPr/>
          </p:nvSpPr>
          <p:spPr>
            <a:xfrm>
              <a:off x="1907488" y="3764288"/>
              <a:ext cx="8049754" cy="510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массовом производстве предметов бытового потребления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949575" y="813319"/>
              <a:ext cx="942024" cy="39172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1891600" y="4459302"/>
              <a:ext cx="8081530" cy="5424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0"/>
            <p:cNvSpPr txBox="1"/>
            <p:nvPr/>
          </p:nvSpPr>
          <p:spPr>
            <a:xfrm>
              <a:off x="1907488" y="4475190"/>
              <a:ext cx="8049754" cy="510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индустрии моды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296" name="Google Shape;296;p11"/>
          <p:cNvGrpSpPr/>
          <p:nvPr/>
        </p:nvGrpSpPr>
        <p:grpSpPr>
          <a:xfrm>
            <a:off x="1106953" y="1593621"/>
            <a:ext cx="9976575" cy="4887079"/>
            <a:chOff x="2053" y="127131"/>
            <a:chExt cx="9976575" cy="4887079"/>
          </a:xfrm>
        </p:grpSpPr>
        <p:sp>
          <p:nvSpPr>
            <p:cNvPr id="297" name="Google Shape;297;p11"/>
            <p:cNvSpPr/>
            <p:nvPr/>
          </p:nvSpPr>
          <p:spPr>
            <a:xfrm>
              <a:off x="2053" y="127131"/>
              <a:ext cx="5530878" cy="4601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1"/>
            <p:cNvSpPr txBox="1"/>
            <p:nvPr/>
          </p:nvSpPr>
          <p:spPr>
            <a:xfrm>
              <a:off x="15530" y="140608"/>
              <a:ext cx="5503924" cy="4331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Отличительные черты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555141" y="587272"/>
              <a:ext cx="553087" cy="370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1"/>
            <p:cNvSpPr/>
            <p:nvPr/>
          </p:nvSpPr>
          <p:spPr>
            <a:xfrm>
              <a:off x="1108229" y="739413"/>
              <a:ext cx="8869357" cy="43655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1"/>
            <p:cNvSpPr txBox="1"/>
            <p:nvPr/>
          </p:nvSpPr>
          <p:spPr>
            <a:xfrm>
              <a:off x="1121015" y="752199"/>
              <a:ext cx="8843785" cy="4109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традиций, быстротечность вкусов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555141" y="587272"/>
              <a:ext cx="553087" cy="9322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1"/>
            <p:cNvSpPr/>
            <p:nvPr/>
          </p:nvSpPr>
          <p:spPr>
            <a:xfrm>
              <a:off x="1108229" y="1328113"/>
              <a:ext cx="8868899" cy="3828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1"/>
            <p:cNvSpPr txBox="1"/>
            <p:nvPr/>
          </p:nvSpPr>
          <p:spPr>
            <a:xfrm>
              <a:off x="1119443" y="1339327"/>
              <a:ext cx="8846471" cy="3604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зрелищность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1"/>
            <p:cNvSpPr/>
            <p:nvPr/>
          </p:nvSpPr>
          <p:spPr>
            <a:xfrm>
              <a:off x="555141" y="587272"/>
              <a:ext cx="553087" cy="14672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1"/>
            <p:cNvSpPr/>
            <p:nvPr/>
          </p:nvSpPr>
          <p:spPr>
            <a:xfrm>
              <a:off x="1108229" y="1863119"/>
              <a:ext cx="8868899" cy="3828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1"/>
            <p:cNvSpPr txBox="1"/>
            <p:nvPr/>
          </p:nvSpPr>
          <p:spPr>
            <a:xfrm>
              <a:off x="1119443" y="1874333"/>
              <a:ext cx="8846471" cy="3604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простота форм, доступность восприятиию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1"/>
            <p:cNvSpPr/>
            <p:nvPr/>
          </p:nvSpPr>
          <p:spPr>
            <a:xfrm>
              <a:off x="555141" y="587272"/>
              <a:ext cx="553087" cy="20022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1"/>
            <p:cNvSpPr/>
            <p:nvPr/>
          </p:nvSpPr>
          <p:spPr>
            <a:xfrm>
              <a:off x="1108229" y="2398125"/>
              <a:ext cx="8868899" cy="3828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 txBox="1"/>
            <p:nvPr/>
          </p:nvSpPr>
          <p:spPr>
            <a:xfrm>
              <a:off x="1119443" y="2409339"/>
              <a:ext cx="8846471" cy="3604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упрощённые смыслы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1"/>
            <p:cNvSpPr/>
            <p:nvPr/>
          </p:nvSpPr>
          <p:spPr>
            <a:xfrm>
              <a:off x="555141" y="587272"/>
              <a:ext cx="553087" cy="25725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1"/>
            <p:cNvSpPr/>
            <p:nvPr/>
          </p:nvSpPr>
          <p:spPr>
            <a:xfrm>
              <a:off x="1108229" y="2933131"/>
              <a:ext cx="8869357" cy="45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1"/>
            <p:cNvSpPr txBox="1"/>
            <p:nvPr/>
          </p:nvSpPr>
          <p:spPr>
            <a:xfrm>
              <a:off x="1121509" y="2946411"/>
              <a:ext cx="8842797" cy="426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стандартизированность, повторяющиеся сюжеты и типажи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1"/>
            <p:cNvSpPr/>
            <p:nvPr/>
          </p:nvSpPr>
          <p:spPr>
            <a:xfrm>
              <a:off x="555141" y="587272"/>
              <a:ext cx="553087" cy="31407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1"/>
            <p:cNvSpPr/>
            <p:nvPr/>
          </p:nvSpPr>
          <p:spPr>
            <a:xfrm>
              <a:off x="1108229" y="3538688"/>
              <a:ext cx="8869357" cy="37871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 txBox="1"/>
            <p:nvPr/>
          </p:nvSpPr>
          <p:spPr>
            <a:xfrm>
              <a:off x="1119321" y="3549780"/>
              <a:ext cx="8847173" cy="3565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тиражируемость, широкий охват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555141" y="587272"/>
              <a:ext cx="553087" cy="36745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1"/>
            <p:cNvSpPr/>
            <p:nvPr/>
          </p:nvSpPr>
          <p:spPr>
            <a:xfrm>
              <a:off x="1108229" y="4069544"/>
              <a:ext cx="8869454" cy="38454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 txBox="1"/>
            <p:nvPr/>
          </p:nvSpPr>
          <p:spPr>
            <a:xfrm>
              <a:off x="1119492" y="4080807"/>
              <a:ext cx="8846928" cy="3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коммерческий характер, ориентация на прибыль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555141" y="587272"/>
              <a:ext cx="553087" cy="42229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1"/>
            <p:cNvSpPr/>
            <p:nvPr/>
          </p:nvSpPr>
          <p:spPr>
            <a:xfrm>
              <a:off x="1108229" y="4606230"/>
              <a:ext cx="8870399" cy="40798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 txBox="1"/>
            <p:nvPr/>
          </p:nvSpPr>
          <p:spPr>
            <a:xfrm>
              <a:off x="1120178" y="4618179"/>
              <a:ext cx="8846501" cy="3840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архетипов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(сложившихся устойчивых образов)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329" name="Google Shape;329;p12"/>
          <p:cNvGrpSpPr/>
          <p:nvPr/>
        </p:nvGrpSpPr>
        <p:grpSpPr>
          <a:xfrm>
            <a:off x="1627109" y="1480243"/>
            <a:ext cx="8936263" cy="4711161"/>
            <a:chOff x="522209" y="94321"/>
            <a:chExt cx="8936263" cy="4711161"/>
          </a:xfrm>
        </p:grpSpPr>
        <p:sp>
          <p:nvSpPr>
            <p:cNvPr id="330" name="Google Shape;330;p12"/>
            <p:cNvSpPr/>
            <p:nvPr/>
          </p:nvSpPr>
          <p:spPr>
            <a:xfrm>
              <a:off x="1335336" y="1279129"/>
              <a:ext cx="7774548" cy="28124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2"/>
            <p:cNvSpPr/>
            <p:nvPr/>
          </p:nvSpPr>
          <p:spPr>
            <a:xfrm>
              <a:off x="1558816" y="1368270"/>
              <a:ext cx="3610250" cy="3437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2"/>
            <p:cNvSpPr txBox="1"/>
            <p:nvPr/>
          </p:nvSpPr>
          <p:spPr>
            <a:xfrm>
              <a:off x="1558816" y="1368270"/>
              <a:ext cx="3610250" cy="34372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просвещает массы, предлагая им наиболее значимые дости- жения человеческой культуры в доступной форме;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поднимает актуальные вопросы (например, о здоровом образе жизни, проблемах экологии);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способствует снятию общест- венного напряжения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2"/>
            <p:cNvSpPr/>
            <p:nvPr/>
          </p:nvSpPr>
          <p:spPr>
            <a:xfrm>
              <a:off x="5249492" y="1368270"/>
              <a:ext cx="3610250" cy="3437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2"/>
            <p:cNvSpPr txBox="1"/>
            <p:nvPr/>
          </p:nvSpPr>
          <p:spPr>
            <a:xfrm>
              <a:off x="5249492" y="1368270"/>
              <a:ext cx="3610250" cy="34372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упрощает сложные обществен- ные явления и стандартизирует их восприятие;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эксплуатирует темы эротики и насилия;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создаёт условия для манипуля- ций массовым сознанием, ми- фы, иллюзии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2"/>
            <p:cNvSpPr/>
            <p:nvPr/>
          </p:nvSpPr>
          <p:spPr>
            <a:xfrm>
              <a:off x="522209" y="94321"/>
              <a:ext cx="1519164" cy="1519164"/>
            </a:xfrm>
            <a:prstGeom prst="plus">
              <a:avLst>
                <a:gd fmla="val 3281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2"/>
            <p:cNvSpPr/>
            <p:nvPr/>
          </p:nvSpPr>
          <p:spPr>
            <a:xfrm>
              <a:off x="8028670" y="640649"/>
              <a:ext cx="1429802" cy="4899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37" name="Google Shape;337;p12"/>
            <p:cNvCxnSpPr/>
            <p:nvPr/>
          </p:nvCxnSpPr>
          <p:spPr>
            <a:xfrm>
              <a:off x="5205258" y="1365426"/>
              <a:ext cx="17872" cy="2664015"/>
            </a:xfrm>
            <a:prstGeom prst="straightConnector1">
              <a:avLst/>
            </a:pr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38" name="Google Shape;338;p12"/>
          <p:cNvGrpSpPr/>
          <p:nvPr/>
        </p:nvGrpSpPr>
        <p:grpSpPr>
          <a:xfrm>
            <a:off x="3313903" y="1454591"/>
            <a:ext cx="5562676" cy="542885"/>
            <a:chOff x="2209002" y="98050"/>
            <a:chExt cx="5562676" cy="1119354"/>
          </a:xfrm>
        </p:grpSpPr>
        <p:sp>
          <p:nvSpPr>
            <p:cNvPr id="339" name="Google Shape;339;p12"/>
            <p:cNvSpPr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2"/>
            <p:cNvSpPr txBox="1"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Неоднозначность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1" name="Google Shape;341;p12"/>
          <p:cNvGrpSpPr/>
          <p:nvPr/>
        </p:nvGrpSpPr>
        <p:grpSpPr>
          <a:xfrm>
            <a:off x="2432482" y="5706995"/>
            <a:ext cx="7821227" cy="542885"/>
            <a:chOff x="2209002" y="98050"/>
            <a:chExt cx="5562676" cy="1119354"/>
          </a:xfrm>
        </p:grpSpPr>
        <p:sp>
          <p:nvSpPr>
            <p:cNvPr id="342" name="Google Shape;342;p12"/>
            <p:cNvSpPr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2"/>
            <p:cNvSpPr txBox="1"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Ориентация на коммерческий успех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может рассматриваться и как положительная, и как отрицательная черта массовой культуры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350" name="Google Shape;350;p13"/>
          <p:cNvGrpSpPr/>
          <p:nvPr/>
        </p:nvGrpSpPr>
        <p:grpSpPr>
          <a:xfrm>
            <a:off x="1110062" y="2599941"/>
            <a:ext cx="9970356" cy="2788178"/>
            <a:chOff x="5162" y="1193835"/>
            <a:chExt cx="9970356" cy="2788178"/>
          </a:xfrm>
        </p:grpSpPr>
        <p:sp>
          <p:nvSpPr>
            <p:cNvPr id="351" name="Google Shape;351;p13"/>
            <p:cNvSpPr/>
            <p:nvPr/>
          </p:nvSpPr>
          <p:spPr>
            <a:xfrm>
              <a:off x="4990341" y="2002919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3"/>
            <p:cNvSpPr/>
            <p:nvPr/>
          </p:nvSpPr>
          <p:spPr>
            <a:xfrm>
              <a:off x="4990341" y="2002919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3"/>
            <p:cNvSpPr/>
            <p:nvPr/>
          </p:nvSpPr>
          <p:spPr>
            <a:xfrm>
              <a:off x="3687519" y="2002919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3"/>
            <p:cNvSpPr/>
            <p:nvPr/>
          </p:nvSpPr>
          <p:spPr>
            <a:xfrm>
              <a:off x="1081875" y="2002919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3"/>
            <p:cNvSpPr/>
            <p:nvPr/>
          </p:nvSpPr>
          <p:spPr>
            <a:xfrm>
              <a:off x="3024651" y="1193835"/>
              <a:ext cx="3931378" cy="80908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3"/>
            <p:cNvSpPr txBox="1"/>
            <p:nvPr/>
          </p:nvSpPr>
          <p:spPr>
            <a:xfrm>
              <a:off x="3024651" y="1193835"/>
              <a:ext cx="3931378" cy="8090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Значение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5162" y="2455138"/>
              <a:ext cx="2153424" cy="15268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3"/>
            <p:cNvSpPr txBox="1"/>
            <p:nvPr/>
          </p:nvSpPr>
          <p:spPr>
            <a:xfrm>
              <a:off x="5162" y="2455138"/>
              <a:ext cx="2153424" cy="15268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отражает реальную жизнь, является её энциклопедией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2610806" y="2455138"/>
              <a:ext cx="2153424" cy="15268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3"/>
            <p:cNvSpPr txBox="1"/>
            <p:nvPr/>
          </p:nvSpPr>
          <p:spPr>
            <a:xfrm>
              <a:off x="2610806" y="2455138"/>
              <a:ext cx="2153424" cy="15268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формирует образцы поведения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5216450" y="2455138"/>
              <a:ext cx="2153424" cy="15268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3"/>
            <p:cNvSpPr txBox="1"/>
            <p:nvPr/>
          </p:nvSpPr>
          <p:spPr>
            <a:xfrm>
              <a:off x="5216450" y="2455138"/>
              <a:ext cx="2153424" cy="15268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отражает и формирует представления о человеческих ценностях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7822094" y="2455138"/>
              <a:ext cx="2153424" cy="152640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3"/>
            <p:cNvSpPr txBox="1"/>
            <p:nvPr/>
          </p:nvSpPr>
          <p:spPr>
            <a:xfrm>
              <a:off x="7822094" y="2455138"/>
              <a:ext cx="2153424" cy="15264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стирает национальные границы, формирует культурное пространство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элитарной культуры</a:t>
            </a:r>
            <a:endParaRPr/>
          </a:p>
        </p:txBody>
      </p:sp>
      <p:grpSp>
        <p:nvGrpSpPr>
          <p:cNvPr id="371" name="Google Shape;371;p14"/>
          <p:cNvGrpSpPr/>
          <p:nvPr/>
        </p:nvGrpSpPr>
        <p:grpSpPr>
          <a:xfrm>
            <a:off x="1106231" y="1429917"/>
            <a:ext cx="9978018" cy="5128225"/>
            <a:chOff x="1331" y="23811"/>
            <a:chExt cx="9978018" cy="5128225"/>
          </a:xfrm>
        </p:grpSpPr>
        <p:sp>
          <p:nvSpPr>
            <p:cNvPr id="372" name="Google Shape;372;p14"/>
            <p:cNvSpPr/>
            <p:nvPr/>
          </p:nvSpPr>
          <p:spPr>
            <a:xfrm>
              <a:off x="8422219" y="3013986"/>
              <a:ext cx="91440" cy="4547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4"/>
            <p:cNvSpPr/>
            <p:nvPr/>
          </p:nvSpPr>
          <p:spPr>
            <a:xfrm>
              <a:off x="4990340" y="1915513"/>
              <a:ext cx="3477598" cy="4547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4"/>
            <p:cNvSpPr/>
            <p:nvPr/>
          </p:nvSpPr>
          <p:spPr>
            <a:xfrm>
              <a:off x="4944620" y="3014181"/>
              <a:ext cx="91440" cy="4547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4"/>
            <p:cNvSpPr/>
            <p:nvPr/>
          </p:nvSpPr>
          <p:spPr>
            <a:xfrm>
              <a:off x="4944620" y="1915513"/>
              <a:ext cx="91440" cy="4547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4"/>
            <p:cNvSpPr/>
            <p:nvPr/>
          </p:nvSpPr>
          <p:spPr>
            <a:xfrm>
              <a:off x="1467022" y="3014181"/>
              <a:ext cx="91440" cy="4547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4"/>
            <p:cNvSpPr/>
            <p:nvPr/>
          </p:nvSpPr>
          <p:spPr>
            <a:xfrm>
              <a:off x="1512742" y="1915513"/>
              <a:ext cx="3477598" cy="4547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4"/>
            <p:cNvSpPr/>
            <p:nvPr/>
          </p:nvSpPr>
          <p:spPr>
            <a:xfrm>
              <a:off x="4944620" y="549719"/>
              <a:ext cx="91440" cy="4547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4"/>
            <p:cNvSpPr/>
            <p:nvPr/>
          </p:nvSpPr>
          <p:spPr>
            <a:xfrm>
              <a:off x="3013530" y="23811"/>
              <a:ext cx="3953620" cy="5259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4"/>
            <p:cNvSpPr txBox="1"/>
            <p:nvPr/>
          </p:nvSpPr>
          <p:spPr>
            <a:xfrm>
              <a:off x="3013530" y="23811"/>
              <a:ext cx="3953620" cy="5259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Элитарная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739804" y="1004496"/>
              <a:ext cx="8501073" cy="9110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 txBox="1"/>
            <p:nvPr/>
          </p:nvSpPr>
          <p:spPr>
            <a:xfrm>
              <a:off x="739804" y="1004496"/>
              <a:ext cx="8501073" cy="9110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франц. elite - отборное, выбранное, лучшее) - совокупность культурных ценностей, образцов, которые в силу своей исключительности рассчитаны на узкий круг ценителей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2035" y="2370291"/>
              <a:ext cx="3021413" cy="6438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4"/>
            <p:cNvSpPr txBox="1"/>
            <p:nvPr/>
          </p:nvSpPr>
          <p:spPr>
            <a:xfrm>
              <a:off x="2035" y="2370291"/>
              <a:ext cx="3021413" cy="643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создаётся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1331" y="3468958"/>
              <a:ext cx="3022820" cy="16830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4"/>
            <p:cNvSpPr txBox="1"/>
            <p:nvPr/>
          </p:nvSpPr>
          <p:spPr>
            <a:xfrm>
              <a:off x="1331" y="3468958"/>
              <a:ext cx="3022820" cy="16830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высокообразованными людьми, обладающими осо- быми интеллектуальными способностями (учёные, фи- лософы, художники, музы- канты, писатели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3479634" y="2370291"/>
              <a:ext cx="3021413" cy="6438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4"/>
            <p:cNvSpPr txBox="1"/>
            <p:nvPr/>
          </p:nvSpPr>
          <p:spPr>
            <a:xfrm>
              <a:off x="3479634" y="2370291"/>
              <a:ext cx="3021413" cy="6438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3478930" y="3468958"/>
              <a:ext cx="3022820" cy="16830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4"/>
            <p:cNvSpPr txBox="1"/>
            <p:nvPr/>
          </p:nvSpPr>
          <p:spPr>
            <a:xfrm>
              <a:off x="3478930" y="3468958"/>
              <a:ext cx="3022820" cy="16830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производит и сохраняет важнейшие смыслы культуры, отражающие и общечеловеческие ценности, и характерные черты культурной эпохи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4"/>
            <p:cNvSpPr/>
            <p:nvPr/>
          </p:nvSpPr>
          <p:spPr>
            <a:xfrm>
              <a:off x="6957232" y="2370291"/>
              <a:ext cx="3021413" cy="6436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4"/>
            <p:cNvSpPr txBox="1"/>
            <p:nvPr/>
          </p:nvSpPr>
          <p:spPr>
            <a:xfrm>
              <a:off x="6957232" y="2370291"/>
              <a:ext cx="3021413" cy="643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6956529" y="3468763"/>
              <a:ext cx="3022820" cy="16830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4"/>
            <p:cNvSpPr txBox="1"/>
            <p:nvPr/>
          </p:nvSpPr>
          <p:spPr>
            <a:xfrm>
              <a:off x="6956529" y="3468763"/>
              <a:ext cx="3022820" cy="16830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сложные литературные ро- маны; кинофильмы жанра арт-хаус; опера и балет; жи- вопись в сложно восприни- маемых стилях (абстрак- ционизм, кубизм, сюрреа- лизм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элитарной культуры</a:t>
            </a:r>
            <a:endParaRPr/>
          </a:p>
        </p:txBody>
      </p:sp>
      <p:grpSp>
        <p:nvGrpSpPr>
          <p:cNvPr id="401" name="Google Shape;401;p15"/>
          <p:cNvGrpSpPr/>
          <p:nvPr/>
        </p:nvGrpSpPr>
        <p:grpSpPr>
          <a:xfrm>
            <a:off x="1120581" y="1697847"/>
            <a:ext cx="9967073" cy="4751326"/>
            <a:chOff x="6804" y="297854"/>
            <a:chExt cx="9967073" cy="4751326"/>
          </a:xfrm>
        </p:grpSpPr>
        <p:sp>
          <p:nvSpPr>
            <p:cNvPr id="402" name="Google Shape;402;p15"/>
            <p:cNvSpPr/>
            <p:nvPr/>
          </p:nvSpPr>
          <p:spPr>
            <a:xfrm>
              <a:off x="6804" y="297854"/>
              <a:ext cx="6109894" cy="63110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5"/>
            <p:cNvSpPr txBox="1"/>
            <p:nvPr/>
          </p:nvSpPr>
          <p:spPr>
            <a:xfrm>
              <a:off x="25288" y="316338"/>
              <a:ext cx="6072926" cy="5941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элитарной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617793" y="928957"/>
              <a:ext cx="610989" cy="4233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5"/>
            <p:cNvSpPr/>
            <p:nvPr/>
          </p:nvSpPr>
          <p:spPr>
            <a:xfrm>
              <a:off x="1228783" y="1086733"/>
              <a:ext cx="8745094" cy="5311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5"/>
            <p:cNvSpPr txBox="1"/>
            <p:nvPr/>
          </p:nvSpPr>
          <p:spPr>
            <a:xfrm>
              <a:off x="1244340" y="1102290"/>
              <a:ext cx="8713980" cy="5000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 создателей элитарной культуры, и её адресатом первоначально является узкий круг самих творцов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617793" y="928957"/>
              <a:ext cx="610989" cy="10924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8" name="Google Shape;408;p15"/>
            <p:cNvSpPr/>
            <p:nvPr/>
          </p:nvSpPr>
          <p:spPr>
            <a:xfrm>
              <a:off x="1228783" y="1775663"/>
              <a:ext cx="8745094" cy="49152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5"/>
            <p:cNvSpPr txBox="1"/>
            <p:nvPr/>
          </p:nvSpPr>
          <p:spPr>
            <a:xfrm>
              <a:off x="1243179" y="1790059"/>
              <a:ext cx="8716302" cy="4627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ценностно-смысловая самодостаточность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617793" y="928957"/>
              <a:ext cx="610989" cy="17477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1" name="Google Shape;411;p15"/>
            <p:cNvSpPr/>
            <p:nvPr/>
          </p:nvSpPr>
          <p:spPr>
            <a:xfrm>
              <a:off x="1228783" y="2424967"/>
              <a:ext cx="8745094" cy="50351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5"/>
            <p:cNvSpPr txBox="1"/>
            <p:nvPr/>
          </p:nvSpPr>
          <p:spPr>
            <a:xfrm>
              <a:off x="1243531" y="2439715"/>
              <a:ext cx="8715598" cy="4740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расширение привычных представлений о мире и человеке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617793" y="928957"/>
              <a:ext cx="610989" cy="24113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4" name="Google Shape;414;p15"/>
            <p:cNvSpPr/>
            <p:nvPr/>
          </p:nvSpPr>
          <p:spPr>
            <a:xfrm>
              <a:off x="1228783" y="3086262"/>
              <a:ext cx="8745094" cy="5081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5"/>
            <p:cNvSpPr txBox="1"/>
            <p:nvPr/>
          </p:nvSpPr>
          <p:spPr>
            <a:xfrm>
              <a:off x="1243666" y="3101145"/>
              <a:ext cx="8715328" cy="478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новых идей и интерпретаций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617793" y="928957"/>
              <a:ext cx="610989" cy="30772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7" name="Google Shape;417;p15"/>
            <p:cNvSpPr/>
            <p:nvPr/>
          </p:nvSpPr>
          <p:spPr>
            <a:xfrm>
              <a:off x="1228783" y="3752170"/>
              <a:ext cx="8745094" cy="5081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5"/>
            <p:cNvSpPr txBox="1"/>
            <p:nvPr/>
          </p:nvSpPr>
          <p:spPr>
            <a:xfrm>
              <a:off x="1243666" y="3767053"/>
              <a:ext cx="8715328" cy="4783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особого языка, что делает понимание элитарной культуры чрезвычайно сложным и требует подготовки к восприятию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617793" y="928957"/>
              <a:ext cx="610989" cy="38046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5"/>
            <p:cNvSpPr/>
            <p:nvPr/>
          </p:nvSpPr>
          <p:spPr>
            <a:xfrm>
              <a:off x="1228783" y="4418078"/>
              <a:ext cx="8744397" cy="63110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5"/>
            <p:cNvSpPr txBox="1"/>
            <p:nvPr/>
          </p:nvSpPr>
          <p:spPr>
            <a:xfrm>
              <a:off x="1247267" y="4436562"/>
              <a:ext cx="8707429" cy="5941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своеобразным образцом, выступая как источник сюжетов, образов, идей, которые впоследствии могут быть адаптированы к уровню массового сознания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/>
          </a:p>
        </p:txBody>
      </p:sp>
      <p:grpSp>
        <p:nvGrpSpPr>
          <p:cNvPr id="428" name="Google Shape;428;p16"/>
          <p:cNvGrpSpPr/>
          <p:nvPr/>
        </p:nvGrpSpPr>
        <p:grpSpPr>
          <a:xfrm>
            <a:off x="1131533" y="1574696"/>
            <a:ext cx="9980682" cy="829121"/>
            <a:chOff x="1846693" y="174336"/>
            <a:chExt cx="6287295" cy="731768"/>
          </a:xfrm>
        </p:grpSpPr>
        <p:sp>
          <p:nvSpPr>
            <p:cNvPr id="429" name="Google Shape;429;p16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6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Народная культура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культура, включающая культурные пласты разных эпох от глубокой древности до настоящего времени (сказки, песни, танцы, мифы и легенды, ремёсла, одежда и др.), творцом которых является народ.</a:t>
              </a:r>
              <a:endParaRPr/>
            </a:p>
          </p:txBody>
        </p:sp>
      </p:grpSp>
      <p:grpSp>
        <p:nvGrpSpPr>
          <p:cNvPr id="431" name="Google Shape;431;p16"/>
          <p:cNvGrpSpPr/>
          <p:nvPr/>
        </p:nvGrpSpPr>
        <p:grpSpPr>
          <a:xfrm>
            <a:off x="1136695" y="2844774"/>
            <a:ext cx="9970356" cy="3572542"/>
            <a:chOff x="5162" y="266815"/>
            <a:chExt cx="9970356" cy="3572542"/>
          </a:xfrm>
        </p:grpSpPr>
        <p:sp>
          <p:nvSpPr>
            <p:cNvPr id="432" name="Google Shape;432;p16"/>
            <p:cNvSpPr/>
            <p:nvPr/>
          </p:nvSpPr>
          <p:spPr>
            <a:xfrm>
              <a:off x="4990341" y="1037945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16"/>
            <p:cNvSpPr/>
            <p:nvPr/>
          </p:nvSpPr>
          <p:spPr>
            <a:xfrm>
              <a:off x="4990341" y="1037945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6"/>
            <p:cNvSpPr/>
            <p:nvPr/>
          </p:nvSpPr>
          <p:spPr>
            <a:xfrm>
              <a:off x="3687519" y="1037945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16"/>
            <p:cNvSpPr/>
            <p:nvPr/>
          </p:nvSpPr>
          <p:spPr>
            <a:xfrm>
              <a:off x="1081875" y="1037945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6"/>
            <p:cNvSpPr/>
            <p:nvPr/>
          </p:nvSpPr>
          <p:spPr>
            <a:xfrm>
              <a:off x="1372242" y="266815"/>
              <a:ext cx="7236196" cy="77113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6"/>
            <p:cNvSpPr txBox="1"/>
            <p:nvPr/>
          </p:nvSpPr>
          <p:spPr>
            <a:xfrm>
              <a:off x="1372242" y="266815"/>
              <a:ext cx="7236196" cy="771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Народная культура охватывает различные стороны человеческого бытия: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5162" y="1490165"/>
              <a:ext cx="2153424" cy="23491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6"/>
            <p:cNvSpPr txBox="1"/>
            <p:nvPr/>
          </p:nvSpPr>
          <p:spPr>
            <a:xfrm>
              <a:off x="5162" y="1490165"/>
              <a:ext cx="2153424" cy="2349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 о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2610806" y="1490165"/>
              <a:ext cx="2153424" cy="23491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6"/>
            <p:cNvSpPr txBox="1"/>
            <p:nvPr/>
          </p:nvSpPr>
          <p:spPr>
            <a:xfrm>
              <a:off x="2610806" y="1490165"/>
              <a:ext cx="2153424" cy="2349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обработки материалов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5216450" y="1490165"/>
              <a:ext cx="2153424" cy="234919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6"/>
            <p:cNvSpPr txBox="1"/>
            <p:nvPr/>
          </p:nvSpPr>
          <p:spPr>
            <a:xfrm>
              <a:off x="5216450" y="1490165"/>
              <a:ext cx="2153424" cy="2349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отношений между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4" name="Google Shape;444;p16"/>
            <p:cNvSpPr/>
            <p:nvPr/>
          </p:nvSpPr>
          <p:spPr>
            <a:xfrm>
              <a:off x="7822094" y="1490165"/>
              <a:ext cx="2153424" cy="23484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6"/>
            <p:cNvSpPr txBox="1"/>
            <p:nvPr/>
          </p:nvSpPr>
          <p:spPr>
            <a:xfrm>
              <a:off x="7822094" y="1490165"/>
              <a:ext cx="2153424" cy="23484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</a:t>
              </a:r>
              <a:endParaRPr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/>
          </a:p>
        </p:txBody>
      </p:sp>
      <p:grpSp>
        <p:nvGrpSpPr>
          <p:cNvPr id="452" name="Google Shape;452;p17"/>
          <p:cNvGrpSpPr/>
          <p:nvPr/>
        </p:nvGrpSpPr>
        <p:grpSpPr>
          <a:xfrm>
            <a:off x="1109458" y="1850271"/>
            <a:ext cx="9971564" cy="4330649"/>
            <a:chOff x="4558" y="426913"/>
            <a:chExt cx="9971564" cy="4330649"/>
          </a:xfrm>
        </p:grpSpPr>
        <p:sp>
          <p:nvSpPr>
            <p:cNvPr id="453" name="Google Shape;453;p17"/>
            <p:cNvSpPr/>
            <p:nvPr/>
          </p:nvSpPr>
          <p:spPr>
            <a:xfrm>
              <a:off x="4558" y="426913"/>
              <a:ext cx="4969323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7"/>
            <p:cNvSpPr txBox="1"/>
            <p:nvPr/>
          </p:nvSpPr>
          <p:spPr>
            <a:xfrm>
              <a:off x="17832" y="440187"/>
              <a:ext cx="4942775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народной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>
              <a:off x="501491" y="880137"/>
              <a:ext cx="496932" cy="4221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17"/>
            <p:cNvSpPr/>
            <p:nvPr/>
          </p:nvSpPr>
          <p:spPr>
            <a:xfrm>
              <a:off x="998423" y="993443"/>
              <a:ext cx="8977699" cy="6177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7"/>
            <p:cNvSpPr txBox="1"/>
            <p:nvPr/>
          </p:nvSpPr>
          <p:spPr>
            <a:xfrm>
              <a:off x="1016516" y="1011536"/>
              <a:ext cx="8941513" cy="5815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формируется на протяжении всего времени существования народа, накапливается и транслируется из поколения в поколение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7"/>
            <p:cNvSpPr/>
            <p:nvPr/>
          </p:nvSpPr>
          <p:spPr>
            <a:xfrm>
              <a:off x="501491" y="880137"/>
              <a:ext cx="496932" cy="10709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9" name="Google Shape;459;p17"/>
            <p:cNvSpPr/>
            <p:nvPr/>
          </p:nvSpPr>
          <p:spPr>
            <a:xfrm>
              <a:off x="998423" y="1724499"/>
              <a:ext cx="8977699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7"/>
            <p:cNvSpPr txBox="1"/>
            <p:nvPr/>
          </p:nvSpPr>
          <p:spPr>
            <a:xfrm>
              <a:off x="1011697" y="1737773"/>
              <a:ext cx="8951151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коллективистская культура, в которой трудно найти проявление индивидуализма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7"/>
            <p:cNvSpPr/>
            <p:nvPr/>
          </p:nvSpPr>
          <p:spPr>
            <a:xfrm>
              <a:off x="501491" y="880137"/>
              <a:ext cx="496932" cy="16935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2" name="Google Shape;462;p17"/>
            <p:cNvSpPr/>
            <p:nvPr/>
          </p:nvSpPr>
          <p:spPr>
            <a:xfrm>
              <a:off x="998423" y="2291029"/>
              <a:ext cx="8977699" cy="5652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7"/>
            <p:cNvSpPr txBox="1"/>
            <p:nvPr/>
          </p:nvSpPr>
          <p:spPr>
            <a:xfrm>
              <a:off x="1014979" y="2307585"/>
              <a:ext cx="8944587" cy="532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анонимна, не имеет автора и складывается стихийно на протяжении долгого време- 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7"/>
            <p:cNvSpPr/>
            <p:nvPr/>
          </p:nvSpPr>
          <p:spPr>
            <a:xfrm>
              <a:off x="501491" y="880137"/>
              <a:ext cx="496932" cy="27001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17"/>
            <p:cNvSpPr/>
            <p:nvPr/>
          </p:nvSpPr>
          <p:spPr>
            <a:xfrm>
              <a:off x="998423" y="2969601"/>
              <a:ext cx="8977699" cy="12214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7"/>
            <p:cNvSpPr txBox="1"/>
            <p:nvPr/>
          </p:nvSpPr>
          <p:spPr>
            <a:xfrm>
              <a:off x="1034197" y="3005375"/>
              <a:ext cx="8906151" cy="11498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её проявления имеют целостный характер (например, вышитый или нарисованный орнамент не только является способом украшения одежды, жилища или бытовых предметов, но и содержит в себе символы, которые считаются оберегами, дарят си- лу, здоровье или удачу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17"/>
            <p:cNvSpPr/>
            <p:nvPr/>
          </p:nvSpPr>
          <p:spPr>
            <a:xfrm>
              <a:off x="501491" y="880137"/>
              <a:ext cx="496932" cy="36508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8" name="Google Shape;468;p17"/>
            <p:cNvSpPr/>
            <p:nvPr/>
          </p:nvSpPr>
          <p:spPr>
            <a:xfrm>
              <a:off x="998423" y="4304338"/>
              <a:ext cx="8977699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7"/>
            <p:cNvSpPr txBox="1"/>
            <p:nvPr/>
          </p:nvSpPr>
          <p:spPr>
            <a:xfrm>
              <a:off x="1011697" y="4317612"/>
              <a:ext cx="8951151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правило, бесписьменная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/>
          </a:p>
        </p:txBody>
      </p:sp>
      <p:grpSp>
        <p:nvGrpSpPr>
          <p:cNvPr id="476" name="Google Shape;476;p18"/>
          <p:cNvGrpSpPr/>
          <p:nvPr/>
        </p:nvGrpSpPr>
        <p:grpSpPr>
          <a:xfrm>
            <a:off x="1109458" y="1460903"/>
            <a:ext cx="9971564" cy="2995912"/>
            <a:chOff x="4558" y="37545"/>
            <a:chExt cx="9971564" cy="2995912"/>
          </a:xfrm>
        </p:grpSpPr>
        <p:sp>
          <p:nvSpPr>
            <p:cNvPr id="477" name="Google Shape;477;p18"/>
            <p:cNvSpPr/>
            <p:nvPr/>
          </p:nvSpPr>
          <p:spPr>
            <a:xfrm>
              <a:off x="4558" y="37545"/>
              <a:ext cx="4969323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8"/>
            <p:cNvSpPr txBox="1"/>
            <p:nvPr/>
          </p:nvSpPr>
          <p:spPr>
            <a:xfrm>
              <a:off x="17832" y="50819"/>
              <a:ext cx="4942775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народной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9" name="Google Shape;479;p18"/>
            <p:cNvSpPr/>
            <p:nvPr/>
          </p:nvSpPr>
          <p:spPr>
            <a:xfrm>
              <a:off x="501491" y="490770"/>
              <a:ext cx="496932" cy="4221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0" name="Google Shape;480;p18"/>
            <p:cNvSpPr/>
            <p:nvPr/>
          </p:nvSpPr>
          <p:spPr>
            <a:xfrm>
              <a:off x="998423" y="604076"/>
              <a:ext cx="8977699" cy="6177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8"/>
            <p:cNvSpPr txBox="1"/>
            <p:nvPr/>
          </p:nvSpPr>
          <p:spPr>
            <a:xfrm>
              <a:off x="1016516" y="622169"/>
              <a:ext cx="8941513" cy="5815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традиционная культура (культура, наибольшей ценностью которой выступает тра- диция, а одной из задач – постоянное воспроизведение и сохранение традиции)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2" name="Google Shape;482;p18"/>
            <p:cNvSpPr/>
            <p:nvPr/>
          </p:nvSpPr>
          <p:spPr>
            <a:xfrm>
              <a:off x="501491" y="490770"/>
              <a:ext cx="496932" cy="10709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3" name="Google Shape;483;p18"/>
            <p:cNvSpPr/>
            <p:nvPr/>
          </p:nvSpPr>
          <p:spPr>
            <a:xfrm>
              <a:off x="998423" y="1335131"/>
              <a:ext cx="8977699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8"/>
            <p:cNvSpPr txBox="1"/>
            <p:nvPr/>
          </p:nvSpPr>
          <p:spPr>
            <a:xfrm>
              <a:off x="1011697" y="1348405"/>
              <a:ext cx="8951151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сердцевиной является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фольклор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5" name="Google Shape;485;p18"/>
            <p:cNvSpPr/>
            <p:nvPr/>
          </p:nvSpPr>
          <p:spPr>
            <a:xfrm>
              <a:off x="501491" y="490770"/>
              <a:ext cx="496932" cy="16935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6" name="Google Shape;486;p18"/>
            <p:cNvSpPr/>
            <p:nvPr/>
          </p:nvSpPr>
          <p:spPr>
            <a:xfrm>
              <a:off x="998423" y="1901661"/>
              <a:ext cx="8977699" cy="5652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8"/>
            <p:cNvSpPr txBox="1"/>
            <p:nvPr/>
          </p:nvSpPr>
          <p:spPr>
            <a:xfrm>
              <a:off x="1014979" y="1918217"/>
              <a:ext cx="8944587" cy="5321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основой для формирования главных ценностей, принципов и традиций современной национальной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8" name="Google Shape;488;p18"/>
            <p:cNvSpPr/>
            <p:nvPr/>
          </p:nvSpPr>
          <p:spPr>
            <a:xfrm>
              <a:off x="501491" y="490770"/>
              <a:ext cx="496932" cy="2316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9" name="Google Shape;489;p18"/>
            <p:cNvSpPr/>
            <p:nvPr/>
          </p:nvSpPr>
          <p:spPr>
            <a:xfrm>
              <a:off x="998423" y="2580233"/>
              <a:ext cx="8977699" cy="4532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8"/>
            <p:cNvSpPr txBox="1"/>
            <p:nvPr/>
          </p:nvSpPr>
          <p:spPr>
            <a:xfrm>
              <a:off x="1011697" y="2593507"/>
              <a:ext cx="8951151" cy="426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правило, бесписьменная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1" name="Google Shape;491;p18"/>
          <p:cNvGrpSpPr/>
          <p:nvPr/>
        </p:nvGrpSpPr>
        <p:grpSpPr>
          <a:xfrm>
            <a:off x="1110195" y="4744557"/>
            <a:ext cx="9970090" cy="1673465"/>
            <a:chOff x="5295" y="103546"/>
            <a:chExt cx="9970090" cy="1673465"/>
          </a:xfrm>
        </p:grpSpPr>
        <p:sp>
          <p:nvSpPr>
            <p:cNvPr id="492" name="Google Shape;492;p18"/>
            <p:cNvSpPr/>
            <p:nvPr/>
          </p:nvSpPr>
          <p:spPr>
            <a:xfrm>
              <a:off x="4990341" y="678817"/>
              <a:ext cx="4058907" cy="1771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3" name="Google Shape;493;p18"/>
            <p:cNvSpPr/>
            <p:nvPr/>
          </p:nvSpPr>
          <p:spPr>
            <a:xfrm>
              <a:off x="4990341" y="678817"/>
              <a:ext cx="2029453" cy="1771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4" name="Google Shape;494;p18"/>
            <p:cNvSpPr/>
            <p:nvPr/>
          </p:nvSpPr>
          <p:spPr>
            <a:xfrm>
              <a:off x="4944620" y="678817"/>
              <a:ext cx="91440" cy="1771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5" name="Google Shape;495;p18"/>
            <p:cNvSpPr/>
            <p:nvPr/>
          </p:nvSpPr>
          <p:spPr>
            <a:xfrm>
              <a:off x="2960887" y="678817"/>
              <a:ext cx="2029453" cy="1771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6" name="Google Shape;496;p18"/>
            <p:cNvSpPr/>
            <p:nvPr/>
          </p:nvSpPr>
          <p:spPr>
            <a:xfrm>
              <a:off x="931433" y="678817"/>
              <a:ext cx="4058907" cy="1771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7" name="Google Shape;497;p18"/>
            <p:cNvSpPr/>
            <p:nvPr/>
          </p:nvSpPr>
          <p:spPr>
            <a:xfrm>
              <a:off x="1216959" y="103546"/>
              <a:ext cx="7546762" cy="5752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8"/>
            <p:cNvSpPr txBox="1"/>
            <p:nvPr/>
          </p:nvSpPr>
          <p:spPr>
            <a:xfrm>
              <a:off x="1216959" y="103546"/>
              <a:ext cx="7546762" cy="5752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Фольклор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(англ. </a:t>
              </a:r>
              <a:r>
                <a:rPr b="0"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folk-lore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народная мудрость) - устное словесное и музыкальное народное творчество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9" name="Google Shape;499;p18"/>
            <p:cNvSpPr/>
            <p:nvPr/>
          </p:nvSpPr>
          <p:spPr>
            <a:xfrm>
              <a:off x="5295" y="855995"/>
              <a:ext cx="1852275" cy="9204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8"/>
            <p:cNvSpPr txBox="1"/>
            <p:nvPr/>
          </p:nvSpPr>
          <p:spPr>
            <a:xfrm>
              <a:off x="5295" y="855995"/>
              <a:ext cx="1852275" cy="9204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песни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1" name="Google Shape;501;p18"/>
            <p:cNvSpPr/>
            <p:nvPr/>
          </p:nvSpPr>
          <p:spPr>
            <a:xfrm>
              <a:off x="2034749" y="855995"/>
              <a:ext cx="1852275" cy="9204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8"/>
            <p:cNvSpPr txBox="1"/>
            <p:nvPr/>
          </p:nvSpPr>
          <p:spPr>
            <a:xfrm>
              <a:off x="2034749" y="855995"/>
              <a:ext cx="1852275" cy="9204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танцы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3" name="Google Shape;503;p18"/>
            <p:cNvSpPr/>
            <p:nvPr/>
          </p:nvSpPr>
          <p:spPr>
            <a:xfrm>
              <a:off x="4064203" y="855995"/>
              <a:ext cx="1852275" cy="9204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8"/>
            <p:cNvSpPr txBox="1"/>
            <p:nvPr/>
          </p:nvSpPr>
          <p:spPr>
            <a:xfrm>
              <a:off x="4064203" y="855995"/>
              <a:ext cx="1852275" cy="9204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мифы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5" name="Google Shape;505;p18"/>
            <p:cNvSpPr/>
            <p:nvPr/>
          </p:nvSpPr>
          <p:spPr>
            <a:xfrm>
              <a:off x="6093656" y="855995"/>
              <a:ext cx="1852275" cy="92011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8"/>
            <p:cNvSpPr txBox="1"/>
            <p:nvPr/>
          </p:nvSpPr>
          <p:spPr>
            <a:xfrm>
              <a:off x="6093656" y="855995"/>
              <a:ext cx="1852275" cy="9201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сказки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7" name="Google Shape;507;p18"/>
            <p:cNvSpPr/>
            <p:nvPr/>
          </p:nvSpPr>
          <p:spPr>
            <a:xfrm>
              <a:off x="8123110" y="855995"/>
              <a:ext cx="1852275" cy="9210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8"/>
            <p:cNvSpPr txBox="1"/>
            <p:nvPr/>
          </p:nvSpPr>
          <p:spPr>
            <a:xfrm>
              <a:off x="8123110" y="855995"/>
              <a:ext cx="1852275" cy="921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/>
          </a:p>
        </p:txBody>
      </p:sp>
      <p:grpSp>
        <p:nvGrpSpPr>
          <p:cNvPr id="515" name="Google Shape;515;p19"/>
          <p:cNvGrpSpPr/>
          <p:nvPr/>
        </p:nvGrpSpPr>
        <p:grpSpPr>
          <a:xfrm>
            <a:off x="1106313" y="2239529"/>
            <a:ext cx="9977854" cy="3764781"/>
            <a:chOff x="1413" y="517260"/>
            <a:chExt cx="9977854" cy="3764781"/>
          </a:xfrm>
        </p:grpSpPr>
        <p:sp>
          <p:nvSpPr>
            <p:cNvPr id="516" name="Google Shape;516;p19"/>
            <p:cNvSpPr/>
            <p:nvPr/>
          </p:nvSpPr>
          <p:spPr>
            <a:xfrm>
              <a:off x="7514801" y="2405848"/>
              <a:ext cx="91440" cy="30286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7" name="Google Shape;517;p19"/>
            <p:cNvSpPr/>
            <p:nvPr/>
          </p:nvSpPr>
          <p:spPr>
            <a:xfrm>
              <a:off x="4990341" y="1231113"/>
              <a:ext cx="2570180" cy="3028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8" name="Google Shape;518;p19"/>
            <p:cNvSpPr/>
            <p:nvPr/>
          </p:nvSpPr>
          <p:spPr>
            <a:xfrm>
              <a:off x="2374440" y="2405848"/>
              <a:ext cx="91440" cy="30286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9" name="Google Shape;519;p19"/>
            <p:cNvSpPr/>
            <p:nvPr/>
          </p:nvSpPr>
          <p:spPr>
            <a:xfrm>
              <a:off x="2420160" y="1231113"/>
              <a:ext cx="2570180" cy="30286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0" name="Google Shape;520;p19"/>
            <p:cNvSpPr/>
            <p:nvPr/>
          </p:nvSpPr>
          <p:spPr>
            <a:xfrm>
              <a:off x="2376584" y="517260"/>
              <a:ext cx="5227513" cy="7138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9"/>
            <p:cNvSpPr txBox="1"/>
            <p:nvPr/>
          </p:nvSpPr>
          <p:spPr>
            <a:xfrm>
              <a:off x="2376584" y="517260"/>
              <a:ext cx="5227513" cy="7138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Проявления народной культуры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1413" y="1533978"/>
              <a:ext cx="4837494" cy="8718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9"/>
            <p:cNvSpPr txBox="1"/>
            <p:nvPr/>
          </p:nvSpPr>
          <p:spPr>
            <a:xfrm>
              <a:off x="1413" y="1533978"/>
              <a:ext cx="4837494" cy="871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традиционные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материальные и духовные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4" name="Google Shape;524;p19"/>
            <p:cNvSpPr/>
            <p:nvPr/>
          </p:nvSpPr>
          <p:spPr>
            <a:xfrm>
              <a:off x="1413" y="2708714"/>
              <a:ext cx="4837494" cy="1573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9"/>
            <p:cNvSpPr txBox="1"/>
            <p:nvPr/>
          </p:nvSpPr>
          <p:spPr>
            <a:xfrm>
              <a:off x="1413" y="2708714"/>
              <a:ext cx="4837494" cy="1573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вышивка, мифы, танцы, обряды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6" name="Google Shape;526;p19"/>
            <p:cNvSpPr/>
            <p:nvPr/>
          </p:nvSpPr>
          <p:spPr>
            <a:xfrm>
              <a:off x="5141773" y="1533978"/>
              <a:ext cx="4837494" cy="8718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9"/>
            <p:cNvSpPr txBox="1"/>
            <p:nvPr/>
          </p:nvSpPr>
          <p:spPr>
            <a:xfrm>
              <a:off x="5141773" y="1533978"/>
              <a:ext cx="4837494" cy="8718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современные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проявления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8" name="Google Shape;528;p19"/>
            <p:cNvSpPr/>
            <p:nvPr/>
          </p:nvSpPr>
          <p:spPr>
            <a:xfrm>
              <a:off x="5141773" y="2708714"/>
              <a:ext cx="4837494" cy="157283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9"/>
            <p:cNvSpPr txBox="1"/>
            <p:nvPr/>
          </p:nvSpPr>
          <p:spPr>
            <a:xfrm>
              <a:off x="5141773" y="2708714"/>
              <a:ext cx="4837494" cy="15728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анекдоты, мемы, гифки, городской фольклор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Особенности элитарной 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Народная культура в современном обществе</a:t>
            </a:r>
            <a:endParaRPr/>
          </a:p>
        </p:txBody>
      </p:sp>
      <p:graphicFrame>
        <p:nvGraphicFramePr>
          <p:cNvPr id="536" name="Google Shape;536;p20"/>
          <p:cNvGraphicFramePr/>
          <p:nvPr/>
        </p:nvGraphicFramePr>
        <p:xfrm>
          <a:off x="1104901" y="149604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{588C7AD7-F0BC-4B1E-9CAE-0981F18D914F}</a:tableStyleId>
              </a:tblPr>
              <a:tblGrid>
                <a:gridCol w="2495175"/>
                <a:gridCol w="2495175"/>
                <a:gridCol w="2495175"/>
                <a:gridCol w="2495175"/>
              </a:tblGrid>
              <a:tr h="468900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Формы культуры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438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Элитарная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Народная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1082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Кем создаётся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Элита или профессио- нальные творцы. Всегда имеет автора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Профессионалы и простые люди. Всегда имеет автора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Народ. Анонимна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8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 чём основывается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Шедевры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Стандарты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82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Понятность и доступ- ность произведений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Превышает уровень запросов среднеобра- зованных людей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Понятна и доступна всем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Понятна и доступна широкому кругу пот- ребителей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7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Аудитория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Узкий круг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ценителей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Предназначена для употребления массой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Широкий круг потре- бителей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7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Ориентация на ком- мерческий успех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преследует ком- мерческих целей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Ориентирована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на коммерческий успех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 преследует ком- мерческих целей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43" name="Google Shape;54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44" name="Google Shape;544;p21"/>
          <p:cNvSpPr txBox="1"/>
          <p:nvPr>
            <p:ph idx="1" type="body"/>
          </p:nvPr>
        </p:nvSpPr>
        <p:spPr>
          <a:xfrm>
            <a:off x="1104899" y="1683945"/>
            <a:ext cx="6192545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§19.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5353235"/>
            <a:ext cx="9980682" cy="1152067"/>
            <a:chOff x="1846693" y="174336"/>
            <a:chExt cx="6287295" cy="731768"/>
          </a:xfrm>
        </p:grpSpPr>
        <p:sp>
          <p:nvSpPr>
            <p:cNvPr id="141" name="Google Shape;141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культура сформировалась довольно давно, когда возникли культурные формы, соз- данные специально для развлечения простого народа (например, гладиаторские бои в Древ- нем Риме, карнавалы в средневекой Европе и др.). Но в полном смысле этого слова массовая культура появилась лишь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XX в. </a:t>
              </a:r>
              <a:endParaRPr b="1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://www.roma-italy.ru/images/080113.jpg" id="143" name="Google Shape;143;p3"/>
          <p:cNvPicPr preferRelativeResize="0"/>
          <p:nvPr/>
        </p:nvPicPr>
        <p:blipFill rotWithShape="1">
          <a:blip r:embed="rId3">
            <a:alphaModFix/>
          </a:blip>
          <a:srcRect b="1566" l="1313" r="1713" t="2086"/>
          <a:stretch/>
        </p:blipFill>
        <p:spPr>
          <a:xfrm>
            <a:off x="4818367" y="1474865"/>
            <a:ext cx="5413818" cy="370081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4" name="Google Shape;144;p3"/>
          <p:cNvSpPr txBox="1"/>
          <p:nvPr/>
        </p:nvSpPr>
        <p:spPr>
          <a:xfrm>
            <a:off x="2700993" y="3058551"/>
            <a:ext cx="2143344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Римские гладиаторы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151" name="Google Shape;151;p4"/>
          <p:cNvGrpSpPr/>
          <p:nvPr/>
        </p:nvGrpSpPr>
        <p:grpSpPr>
          <a:xfrm>
            <a:off x="1105570" y="1923689"/>
            <a:ext cx="9979341" cy="4140682"/>
            <a:chOff x="670" y="517583"/>
            <a:chExt cx="9979341" cy="4140682"/>
          </a:xfrm>
        </p:grpSpPr>
        <p:sp>
          <p:nvSpPr>
            <p:cNvPr id="152" name="Google Shape;152;p4"/>
            <p:cNvSpPr/>
            <p:nvPr/>
          </p:nvSpPr>
          <p:spPr>
            <a:xfrm>
              <a:off x="4990341" y="197655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4944621" y="1976551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1459638" y="1976551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3037132" y="517583"/>
              <a:ext cx="3906416" cy="14589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3037132" y="517583"/>
              <a:ext cx="3906416" cy="14589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возникновения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670" y="2589317"/>
              <a:ext cx="2917936" cy="20689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670" y="2589317"/>
              <a:ext cx="2917936" cy="20689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общество должно распола- гать средствами для ши- рокого распространения культурной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3531372" y="2589317"/>
              <a:ext cx="2917936" cy="20689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3531372" y="2589317"/>
              <a:ext cx="2917936" cy="20689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культура рассчитана на потребление массами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7062075" y="2589317"/>
              <a:ext cx="2917936" cy="206894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7062075" y="2589317"/>
              <a:ext cx="2917936" cy="20689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 культуры превра- щается в продукт для пот- ребителя, который  оцени- вается по экономическим параметрам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169" name="Google Shape;169;p5"/>
          <p:cNvGrpSpPr/>
          <p:nvPr/>
        </p:nvGrpSpPr>
        <p:grpSpPr>
          <a:xfrm>
            <a:off x="1104900" y="2305884"/>
            <a:ext cx="9980682" cy="4307942"/>
            <a:chOff x="0" y="2632"/>
            <a:chExt cx="9980682" cy="4307942"/>
          </a:xfrm>
        </p:grpSpPr>
        <p:sp>
          <p:nvSpPr>
            <p:cNvPr id="170" name="Google Shape;170;p5"/>
            <p:cNvSpPr/>
            <p:nvPr/>
          </p:nvSpPr>
          <p:spPr>
            <a:xfrm>
              <a:off x="0" y="2632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 txBox="1"/>
            <p:nvPr/>
          </p:nvSpPr>
          <p:spPr>
            <a:xfrm>
              <a:off x="18025" y="20657"/>
              <a:ext cx="9944632" cy="579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 кинематографа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 rot="5400000">
              <a:off x="4874949" y="380466"/>
              <a:ext cx="230782" cy="78288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 txBox="1"/>
            <p:nvPr/>
          </p:nvSpPr>
          <p:spPr>
            <a:xfrm>
              <a:off x="4755476" y="656516"/>
              <a:ext cx="469730" cy="1615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0" y="925762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 txBox="1"/>
            <p:nvPr/>
          </p:nvSpPr>
          <p:spPr>
            <a:xfrm>
              <a:off x="18025" y="943787"/>
              <a:ext cx="9944632" cy="579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 радио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 rot="5400000">
              <a:off x="4874949" y="1303597"/>
              <a:ext cx="230782" cy="78288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 txBox="1"/>
            <p:nvPr/>
          </p:nvSpPr>
          <p:spPr>
            <a:xfrm>
              <a:off x="4755476" y="1579647"/>
              <a:ext cx="469730" cy="1615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0" y="1848893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8025" y="1866918"/>
              <a:ext cx="9944632" cy="579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 телевидения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 rot="5400000">
              <a:off x="4874949" y="2226727"/>
              <a:ext cx="230782" cy="78288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 txBox="1"/>
            <p:nvPr/>
          </p:nvSpPr>
          <p:spPr>
            <a:xfrm>
              <a:off x="4755476" y="2502777"/>
              <a:ext cx="469730" cy="1615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0" y="2772023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18025" y="2790048"/>
              <a:ext cx="9944632" cy="579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 компьютера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 rot="5400000">
              <a:off x="4874949" y="3149858"/>
              <a:ext cx="230782" cy="78288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4755476" y="3425908"/>
              <a:ext cx="469730" cy="1615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0" y="3695154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18025" y="3713179"/>
              <a:ext cx="9944632" cy="5793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появление Интернета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8" name="Google Shape;188;p5"/>
          <p:cNvGrpSpPr/>
          <p:nvPr/>
        </p:nvGrpSpPr>
        <p:grpSpPr>
          <a:xfrm>
            <a:off x="1104900" y="1430497"/>
            <a:ext cx="9980682" cy="615420"/>
            <a:chOff x="0" y="2632"/>
            <a:chExt cx="9980682" cy="615420"/>
          </a:xfrm>
        </p:grpSpPr>
        <p:sp>
          <p:nvSpPr>
            <p:cNvPr id="189" name="Google Shape;189;p5"/>
            <p:cNvSpPr/>
            <p:nvPr/>
          </p:nvSpPr>
          <p:spPr>
            <a:xfrm>
              <a:off x="0" y="2632"/>
              <a:ext cx="9980682" cy="6154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18025" y="20657"/>
              <a:ext cx="9944632" cy="5793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технической базы для развития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197" name="Google Shape;197;p6"/>
          <p:cNvGrpSpPr/>
          <p:nvPr/>
        </p:nvGrpSpPr>
        <p:grpSpPr>
          <a:xfrm>
            <a:off x="1104900" y="5909094"/>
            <a:ext cx="9980682" cy="596208"/>
            <a:chOff x="1846693" y="174336"/>
            <a:chExt cx="6287295" cy="731768"/>
          </a:xfrm>
        </p:grpSpPr>
        <p:sp>
          <p:nvSpPr>
            <p:cNvPr id="198" name="Google Shape;198;p6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культура рассчитана на потребление массами. Масса как социальное и культурное явление заявляет о себе в конце XIX - начале XX в.</a:t>
              </a:r>
              <a:endParaRPr/>
            </a:p>
          </p:txBody>
        </p:sp>
      </p:grpSp>
      <p:grpSp>
        <p:nvGrpSpPr>
          <p:cNvPr id="200" name="Google Shape;200;p6"/>
          <p:cNvGrpSpPr/>
          <p:nvPr/>
        </p:nvGrpSpPr>
        <p:grpSpPr>
          <a:xfrm>
            <a:off x="1110062" y="1882066"/>
            <a:ext cx="9970356" cy="3421673"/>
            <a:chOff x="5162" y="475959"/>
            <a:chExt cx="9970356" cy="3421673"/>
          </a:xfrm>
        </p:grpSpPr>
        <p:sp>
          <p:nvSpPr>
            <p:cNvPr id="201" name="Google Shape;201;p6"/>
            <p:cNvSpPr/>
            <p:nvPr/>
          </p:nvSpPr>
          <p:spPr>
            <a:xfrm>
              <a:off x="4990341" y="120563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4990341" y="120563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3687519" y="1205636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1081875" y="1205636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6"/>
            <p:cNvSpPr/>
            <p:nvPr/>
          </p:nvSpPr>
          <p:spPr>
            <a:xfrm>
              <a:off x="2554139" y="475959"/>
              <a:ext cx="4872403" cy="7296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6"/>
            <p:cNvSpPr txBox="1"/>
            <p:nvPr/>
          </p:nvSpPr>
          <p:spPr>
            <a:xfrm>
              <a:off x="2554139" y="475959"/>
              <a:ext cx="4872403" cy="7296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появления масс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5162" y="1657855"/>
              <a:ext cx="2153424" cy="22397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6"/>
            <p:cNvSpPr txBox="1"/>
            <p:nvPr/>
          </p:nvSpPr>
          <p:spPr>
            <a:xfrm>
              <a:off x="5162" y="1657855"/>
              <a:ext cx="2153424" cy="22397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демократизация общественной жизни в целом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2610806" y="1657855"/>
              <a:ext cx="2153424" cy="22397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6"/>
            <p:cNvSpPr txBox="1"/>
            <p:nvPr/>
          </p:nvSpPr>
          <p:spPr>
            <a:xfrm>
              <a:off x="2610806" y="1657855"/>
              <a:ext cx="2153424" cy="22397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расширение образовательных возможностей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5216450" y="1657855"/>
              <a:ext cx="2153424" cy="22397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 txBox="1"/>
            <p:nvPr/>
          </p:nvSpPr>
          <p:spPr>
            <a:xfrm>
              <a:off x="5216450" y="1657855"/>
              <a:ext cx="2153424" cy="22397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продолжительности рабочего времени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7822094" y="1657855"/>
              <a:ext cx="2153424" cy="223907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6"/>
            <p:cNvSpPr txBox="1"/>
            <p:nvPr/>
          </p:nvSpPr>
          <p:spPr>
            <a:xfrm>
              <a:off x="7822094" y="1657855"/>
              <a:ext cx="2153424" cy="2239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появление свободного времени (досуга)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221" name="Google Shape;221;p7"/>
          <p:cNvGrpSpPr/>
          <p:nvPr/>
        </p:nvGrpSpPr>
        <p:grpSpPr>
          <a:xfrm>
            <a:off x="1104900" y="4172504"/>
            <a:ext cx="6443213" cy="2332797"/>
            <a:chOff x="1846693" y="174336"/>
            <a:chExt cx="6287295" cy="731768"/>
          </a:xfrm>
        </p:grpSpPr>
        <p:sp>
          <p:nvSpPr>
            <p:cNvPr id="222" name="Google Shape;222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Испанский философ Хосе Ортега-и-Гассет в 1930 г. опреде- лял массового  человека как особый тип человека. Он само- доволен и самодостаточен, чувствует себя таким же, как все, и счастлив осознавать это. Это человек, который стремится плыть по течению, а не преобразовывать себя и жизнь вок- руг. Он не творит культуру, а потребляет её. Следовательно, человек массы требует такой культуры, которая не тревожи- ла бы его, а привносила в его жизнь развлечение и уберегала от сложностей и противоречий реальной жизни.</a:t>
              </a:r>
              <a:endParaRPr/>
            </a:p>
          </p:txBody>
        </p:sp>
      </p:grpSp>
      <p:sp>
        <p:nvSpPr>
          <p:cNvPr id="224" name="Google Shape;224;p7"/>
          <p:cNvSpPr txBox="1"/>
          <p:nvPr/>
        </p:nvSpPr>
        <p:spPr>
          <a:xfrm>
            <a:off x="5914939" y="2313150"/>
            <a:ext cx="2127300" cy="338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Хосе Ортега-и-Гассет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25" name="Google Shape;22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9750" y="1123950"/>
            <a:ext cx="4152625" cy="585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232" name="Google Shape;232;p8"/>
          <p:cNvGrpSpPr/>
          <p:nvPr/>
        </p:nvGrpSpPr>
        <p:grpSpPr>
          <a:xfrm>
            <a:off x="1109289" y="3307076"/>
            <a:ext cx="9971903" cy="3176828"/>
            <a:chOff x="4389" y="98050"/>
            <a:chExt cx="9971903" cy="3176828"/>
          </a:xfrm>
        </p:grpSpPr>
        <p:sp>
          <p:nvSpPr>
            <p:cNvPr id="233" name="Google Shape;233;p8"/>
            <p:cNvSpPr/>
            <p:nvPr/>
          </p:nvSpPr>
          <p:spPr>
            <a:xfrm>
              <a:off x="4990341" y="1217404"/>
              <a:ext cx="3480677" cy="4701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8"/>
            <p:cNvSpPr/>
            <p:nvPr/>
          </p:nvSpPr>
          <p:spPr>
            <a:xfrm>
              <a:off x="4944621" y="1217404"/>
              <a:ext cx="91440" cy="4701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1509663" y="1217404"/>
              <a:ext cx="3480677" cy="4701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8"/>
            <p:cNvSpPr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параметры оценивания продуктов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4389" y="1687533"/>
              <a:ext cx="3010548" cy="15873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4389" y="1687533"/>
              <a:ext cx="3010548" cy="1587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тираж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3485066" y="1687533"/>
              <a:ext cx="3010548" cy="15873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8"/>
            <p:cNvSpPr txBox="1"/>
            <p:nvPr/>
          </p:nvSpPr>
          <p:spPr>
            <a:xfrm>
              <a:off x="3485066" y="1687533"/>
              <a:ext cx="3010548" cy="1587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потребителей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8"/>
            <p:cNvSpPr/>
            <p:nvPr/>
          </p:nvSpPr>
          <p:spPr>
            <a:xfrm>
              <a:off x="6965744" y="1687533"/>
              <a:ext cx="3010548" cy="15873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8"/>
            <p:cNvSpPr txBox="1"/>
            <p:nvPr/>
          </p:nvSpPr>
          <p:spPr>
            <a:xfrm>
              <a:off x="6965744" y="1687533"/>
              <a:ext cx="3010548" cy="1587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прибыль от реализации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4" name="Google Shape;244;p8"/>
          <p:cNvGrpSpPr/>
          <p:nvPr/>
        </p:nvGrpSpPr>
        <p:grpSpPr>
          <a:xfrm>
            <a:off x="3313903" y="1454591"/>
            <a:ext cx="5562676" cy="831409"/>
            <a:chOff x="2209002" y="98050"/>
            <a:chExt cx="5562676" cy="1119354"/>
          </a:xfrm>
        </p:grpSpPr>
        <p:sp>
          <p:nvSpPr>
            <p:cNvPr id="245" name="Google Shape;245;p8"/>
            <p:cNvSpPr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8"/>
            <p:cNvSpPr txBox="1"/>
            <p:nvPr/>
          </p:nvSpPr>
          <p:spPr>
            <a:xfrm>
              <a:off x="2209002" y="98050"/>
              <a:ext cx="5562676" cy="111935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Коммерческий характер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47" name="Google Shape;247;p8"/>
          <p:cNvSpPr/>
          <p:nvPr/>
        </p:nvSpPr>
        <p:spPr>
          <a:xfrm>
            <a:off x="5615796" y="2346385"/>
            <a:ext cx="992038" cy="923026"/>
          </a:xfrm>
          <a:prstGeom prst="downArrow">
            <a:avLst>
              <a:gd fmla="val 50000" name="adj1"/>
              <a:gd fmla="val 5666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Характерные черты массовой культуры</a:t>
            </a:r>
            <a:endParaRPr/>
          </a:p>
        </p:txBody>
      </p:sp>
      <p:grpSp>
        <p:nvGrpSpPr>
          <p:cNvPr id="254" name="Google Shape;254;p9"/>
          <p:cNvGrpSpPr/>
          <p:nvPr/>
        </p:nvGrpSpPr>
        <p:grpSpPr>
          <a:xfrm>
            <a:off x="1106171" y="1859882"/>
            <a:ext cx="9978138" cy="3284883"/>
            <a:chOff x="1271" y="479656"/>
            <a:chExt cx="9978138" cy="3284883"/>
          </a:xfrm>
        </p:grpSpPr>
        <p:sp>
          <p:nvSpPr>
            <p:cNvPr id="255" name="Google Shape;255;p9"/>
            <p:cNvSpPr/>
            <p:nvPr/>
          </p:nvSpPr>
          <p:spPr>
            <a:xfrm>
              <a:off x="4990341" y="1637084"/>
              <a:ext cx="2616064" cy="486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9"/>
            <p:cNvSpPr/>
            <p:nvPr/>
          </p:nvSpPr>
          <p:spPr>
            <a:xfrm>
              <a:off x="2374276" y="1637084"/>
              <a:ext cx="2616064" cy="4861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9"/>
            <p:cNvSpPr/>
            <p:nvPr/>
          </p:nvSpPr>
          <p:spPr>
            <a:xfrm>
              <a:off x="1868457" y="479656"/>
              <a:ext cx="6243766" cy="11574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9"/>
            <p:cNvSpPr txBox="1"/>
            <p:nvPr/>
          </p:nvSpPr>
          <p:spPr>
            <a:xfrm>
              <a:off x="1868457" y="479656"/>
              <a:ext cx="6243766" cy="1157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Творцы (создатели) продуктов массовой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9"/>
            <p:cNvSpPr/>
            <p:nvPr/>
          </p:nvSpPr>
          <p:spPr>
            <a:xfrm>
              <a:off x="1271" y="2123203"/>
              <a:ext cx="4746009" cy="16413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9"/>
            <p:cNvSpPr txBox="1"/>
            <p:nvPr/>
          </p:nvSpPr>
          <p:spPr>
            <a:xfrm>
              <a:off x="1271" y="2123203"/>
              <a:ext cx="4746009" cy="16413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специалисты (профессионалы)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9"/>
            <p:cNvSpPr/>
            <p:nvPr/>
          </p:nvSpPr>
          <p:spPr>
            <a:xfrm>
              <a:off x="5233400" y="2123203"/>
              <a:ext cx="4746009" cy="16413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9"/>
            <p:cNvSpPr txBox="1"/>
            <p:nvPr/>
          </p:nvSpPr>
          <p:spPr>
            <a:xfrm>
              <a:off x="5233400" y="2123203"/>
              <a:ext cx="4746009" cy="16413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простые люди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3" name="Google Shape;263;p9"/>
          <p:cNvGrpSpPr/>
          <p:nvPr/>
        </p:nvGrpSpPr>
        <p:grpSpPr>
          <a:xfrm>
            <a:off x="1104900" y="5796950"/>
            <a:ext cx="9980682" cy="708351"/>
            <a:chOff x="1846693" y="174336"/>
            <a:chExt cx="6287295" cy="731768"/>
          </a:xfrm>
        </p:grpSpPr>
        <p:sp>
          <p:nvSpPr>
            <p:cNvPr id="264" name="Google Shape;264;p9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Массовая культура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разновидность современной культуры, создающая стандартизиро- ванные продукты для широкого потребления.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31.10.2023</vt:lpwstr>
  </property>
</Properties>
</file>