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4" roundtripDataSignature="AMtx7mjxRanEYR5kbdxJuHPb+Ta4Nk0E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94780F-715C-4FBD-9887-514E1D65031E}">
  <a:tblStyle styleId="{9D94780F-715C-4FBD-9887-514E1D65031E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customschemas.google.com/relationships/presentationmetadata" Target="meta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8" name="Google Shape;37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3" name="Google Shape;43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4" name="Google Shape;45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0" name="Google Shape;52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6" name="Google Shape;54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8" name="Google Shape;568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8" name="Google Shape;608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8" name="Google Shape;648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7" name="Google Shape;667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4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4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4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4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Общение и его роль в жизни человека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6567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733910" y="724277"/>
            <a:ext cx="987722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22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Ð¾Ð±ÑÐµÐ½Ð¸Ðµ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4744" r="10093" t="0"/>
          <a:stretch/>
        </p:blipFill>
        <p:spPr>
          <a:xfrm>
            <a:off x="6947139" y="1313206"/>
            <a:ext cx="5244861" cy="4206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280" name="Google Shape;280;p10"/>
          <p:cNvGrpSpPr/>
          <p:nvPr/>
        </p:nvGrpSpPr>
        <p:grpSpPr>
          <a:xfrm>
            <a:off x="1104900" y="2171611"/>
            <a:ext cx="9973122" cy="4493932"/>
            <a:chOff x="0" y="808637"/>
            <a:chExt cx="9973122" cy="4493932"/>
          </a:xfrm>
        </p:grpSpPr>
        <p:sp>
          <p:nvSpPr>
            <p:cNvPr id="281" name="Google Shape;281;p10"/>
            <p:cNvSpPr/>
            <p:nvPr/>
          </p:nvSpPr>
          <p:spPr>
            <a:xfrm>
              <a:off x="7547496" y="3454272"/>
              <a:ext cx="91440" cy="45349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0"/>
            <p:cNvSpPr/>
            <p:nvPr/>
          </p:nvSpPr>
          <p:spPr>
            <a:xfrm>
              <a:off x="4990341" y="1485980"/>
              <a:ext cx="2602875" cy="12508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98247"/>
                  </a:lnTo>
                  <a:lnTo>
                    <a:pt x="120000" y="98247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0"/>
            <p:cNvSpPr/>
            <p:nvPr/>
          </p:nvSpPr>
          <p:spPr>
            <a:xfrm>
              <a:off x="2334186" y="3454272"/>
              <a:ext cx="91440" cy="45349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0"/>
            <p:cNvSpPr/>
            <p:nvPr/>
          </p:nvSpPr>
          <p:spPr>
            <a:xfrm>
              <a:off x="2379906" y="1485980"/>
              <a:ext cx="2610434" cy="125083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98247"/>
                  </a:lnTo>
                  <a:lnTo>
                    <a:pt x="0" y="98247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0"/>
            <p:cNvSpPr/>
            <p:nvPr/>
          </p:nvSpPr>
          <p:spPr>
            <a:xfrm>
              <a:off x="3658243" y="808637"/>
              <a:ext cx="2664195" cy="6773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0"/>
            <p:cNvSpPr txBox="1"/>
            <p:nvPr/>
          </p:nvSpPr>
          <p:spPr>
            <a:xfrm>
              <a:off x="3658243" y="808637"/>
              <a:ext cx="2664195" cy="6773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Монологическое общение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0" y="2736816"/>
              <a:ext cx="4759811" cy="7174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0"/>
            <p:cNvSpPr txBox="1"/>
            <p:nvPr/>
          </p:nvSpPr>
          <p:spPr>
            <a:xfrm>
              <a:off x="0" y="2736816"/>
              <a:ext cx="4759811" cy="7174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императивное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</a:t>
              </a: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imperativus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повелительный)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0"/>
            <p:cNvSpPr/>
            <p:nvPr/>
          </p:nvSpPr>
          <p:spPr>
            <a:xfrm>
              <a:off x="0" y="3907770"/>
              <a:ext cx="4759811" cy="1394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0"/>
            <p:cNvSpPr txBox="1"/>
            <p:nvPr/>
          </p:nvSpPr>
          <p:spPr>
            <a:xfrm>
              <a:off x="0" y="3907770"/>
              <a:ext cx="4759811" cy="1394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авторитарная, директивная форма воздейст- вия на человека с использованием приказов, предписаний, указаний, требований и даже угроз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>
              <a:off x="5213311" y="2736816"/>
              <a:ext cx="4759811" cy="7174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5213311" y="2736816"/>
              <a:ext cx="4759811" cy="7174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манипулятивное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</a:t>
              </a: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manipulus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горсть)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>
              <a:off x="5213311" y="3907770"/>
              <a:ext cx="4759811" cy="1394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>
              <a:off x="5213311" y="3907770"/>
              <a:ext cx="4759811" cy="13947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скрытое влияние на человека с целью достижения своих намерений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5" name="Google Shape;295;p10"/>
          <p:cNvGrpSpPr/>
          <p:nvPr/>
        </p:nvGrpSpPr>
        <p:grpSpPr>
          <a:xfrm>
            <a:off x="7944929" y="1388854"/>
            <a:ext cx="3372928" cy="2398142"/>
            <a:chOff x="3658243" y="715996"/>
            <a:chExt cx="2664195" cy="677343"/>
          </a:xfrm>
        </p:grpSpPr>
        <p:sp>
          <p:nvSpPr>
            <p:cNvPr id="296" name="Google Shape;296;p10"/>
            <p:cNvSpPr/>
            <p:nvPr/>
          </p:nvSpPr>
          <p:spPr>
            <a:xfrm>
              <a:off x="3658243" y="715996"/>
              <a:ext cx="2664195" cy="6773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3658243" y="715996"/>
              <a:ext cx="2664195" cy="6773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4750" lIns="24750" spcFirstLastPara="1" rIns="24750" wrap="square" tIns="247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используется людьми, рассмат- ривающих других людей лишь как объект воздействия для достижения собственных це- лей, не видящими в другом че- ловеке собеседника, не интере- сующимися мнением других людей и стремящимися навя- зать свою позицию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8" name="Google Shape;298;p10"/>
          <p:cNvSpPr/>
          <p:nvPr/>
        </p:nvSpPr>
        <p:spPr>
          <a:xfrm>
            <a:off x="7453224" y="2316162"/>
            <a:ext cx="491706" cy="388188"/>
          </a:xfrm>
          <a:prstGeom prst="rightArrow">
            <a:avLst>
              <a:gd fmla="val 50000" name="adj1"/>
              <a:gd fmla="val 7909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305" name="Google Shape;305;p11"/>
          <p:cNvGrpSpPr/>
          <p:nvPr/>
        </p:nvGrpSpPr>
        <p:grpSpPr>
          <a:xfrm>
            <a:off x="4370857" y="1581984"/>
            <a:ext cx="3448768" cy="445224"/>
            <a:chOff x="1581074" y="794958"/>
            <a:chExt cx="8834000" cy="594982"/>
          </a:xfrm>
        </p:grpSpPr>
        <p:sp>
          <p:nvSpPr>
            <p:cNvPr id="306" name="Google Shape;306;p11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1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Диалогическое общение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8" name="Google Shape;308;p11"/>
          <p:cNvGrpSpPr/>
          <p:nvPr/>
        </p:nvGrpSpPr>
        <p:grpSpPr>
          <a:xfrm>
            <a:off x="2739565" y="2617154"/>
            <a:ext cx="6711351" cy="445224"/>
            <a:chOff x="1581074" y="794958"/>
            <a:chExt cx="8834000" cy="594982"/>
          </a:xfrm>
        </p:grpSpPr>
        <p:sp>
          <p:nvSpPr>
            <p:cNvPr id="309" name="Google Shape;309;p11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равноправным, гуманистическим, доверительным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1" name="Google Shape;311;p11"/>
          <p:cNvSpPr/>
          <p:nvPr/>
        </p:nvSpPr>
        <p:spPr>
          <a:xfrm>
            <a:off x="5763123" y="2069477"/>
            <a:ext cx="664234" cy="53463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2" name="Google Shape;312;p11"/>
          <p:cNvGrpSpPr/>
          <p:nvPr/>
        </p:nvGrpSpPr>
        <p:grpSpPr>
          <a:xfrm>
            <a:off x="1209055" y="3270708"/>
            <a:ext cx="9772370" cy="3319822"/>
            <a:chOff x="104155" y="1297"/>
            <a:chExt cx="9772370" cy="3319822"/>
          </a:xfrm>
        </p:grpSpPr>
        <p:sp>
          <p:nvSpPr>
            <p:cNvPr id="313" name="Google Shape;313;p11"/>
            <p:cNvSpPr/>
            <p:nvPr/>
          </p:nvSpPr>
          <p:spPr>
            <a:xfrm>
              <a:off x="104155" y="1297"/>
              <a:ext cx="6240400" cy="42763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1"/>
            <p:cNvSpPr txBox="1"/>
            <p:nvPr/>
          </p:nvSpPr>
          <p:spPr>
            <a:xfrm>
              <a:off x="116680" y="13822"/>
              <a:ext cx="6215350" cy="402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правила диалогического общения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728195" y="428937"/>
              <a:ext cx="624040" cy="380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1"/>
            <p:cNvSpPr/>
            <p:nvPr/>
          </p:nvSpPr>
          <p:spPr>
            <a:xfrm>
              <a:off x="1352235" y="535846"/>
              <a:ext cx="8524290" cy="54756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1"/>
            <p:cNvSpPr txBox="1"/>
            <p:nvPr/>
          </p:nvSpPr>
          <p:spPr>
            <a:xfrm>
              <a:off x="1368273" y="551884"/>
              <a:ext cx="8492214" cy="5154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восприятие партнёра по общению как равного, имеющего право на собственное мнение и решение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728195" y="428937"/>
              <a:ext cx="624040" cy="9752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1"/>
            <p:cNvSpPr/>
            <p:nvPr/>
          </p:nvSpPr>
          <p:spPr>
            <a:xfrm>
              <a:off x="1352235" y="1190318"/>
              <a:ext cx="8524290" cy="42763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1"/>
            <p:cNvSpPr txBox="1"/>
            <p:nvPr/>
          </p:nvSpPr>
          <p:spPr>
            <a:xfrm>
              <a:off x="1364760" y="1202843"/>
              <a:ext cx="8499240" cy="402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доверие и уважение к намерениям партнёра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728195" y="428937"/>
              <a:ext cx="624040" cy="15097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1"/>
            <p:cNvSpPr/>
            <p:nvPr/>
          </p:nvSpPr>
          <p:spPr>
            <a:xfrm>
              <a:off x="1352235" y="1724867"/>
              <a:ext cx="8524290" cy="42763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 txBox="1"/>
            <p:nvPr/>
          </p:nvSpPr>
          <p:spPr>
            <a:xfrm>
              <a:off x="1364760" y="1737392"/>
              <a:ext cx="8499240" cy="402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учёт в общении чувств, желаний, физического состояния других людей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728195" y="428937"/>
              <a:ext cx="624040" cy="20442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1"/>
            <p:cNvSpPr/>
            <p:nvPr/>
          </p:nvSpPr>
          <p:spPr>
            <a:xfrm>
              <a:off x="1352235" y="2259416"/>
              <a:ext cx="8524290" cy="42763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1"/>
            <p:cNvSpPr txBox="1"/>
            <p:nvPr/>
          </p:nvSpPr>
          <p:spPr>
            <a:xfrm>
              <a:off x="1364760" y="2271941"/>
              <a:ext cx="8499240" cy="402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обсуждение общих проблем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1"/>
            <p:cNvSpPr/>
            <p:nvPr/>
          </p:nvSpPr>
          <p:spPr>
            <a:xfrm>
              <a:off x="728195" y="428937"/>
              <a:ext cx="624040" cy="26286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1"/>
            <p:cNvSpPr/>
            <p:nvPr/>
          </p:nvSpPr>
          <p:spPr>
            <a:xfrm>
              <a:off x="1352235" y="2793965"/>
              <a:ext cx="8524290" cy="52715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 txBox="1"/>
            <p:nvPr/>
          </p:nvSpPr>
          <p:spPr>
            <a:xfrm>
              <a:off x="1367675" y="2809405"/>
              <a:ext cx="8493410" cy="496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обращение к собеседнику от своего имени, без ссылки на мнения и авторитеты, выражение своих истинных чувств и желаний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aphicFrame>
        <p:nvGraphicFramePr>
          <p:cNvPr id="336" name="Google Shape;336;p12"/>
          <p:cNvGraphicFramePr/>
          <p:nvPr/>
        </p:nvGraphicFramePr>
        <p:xfrm>
          <a:off x="1104902" y="14615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{9D94780F-715C-4FBD-9887-514E1D65031E}</a:tableStyleId>
              </a:tblPr>
              <a:tblGrid>
                <a:gridCol w="2457800"/>
                <a:gridCol w="3455200"/>
                <a:gridCol w="4067675"/>
              </a:tblGrid>
              <a:tr h="5614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общения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254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Монологическое общение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Диалогическое общение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2073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общения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 поведения другого человека, принуждение его к определённым действиям или решениям, достижение своих намерений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Обсуждение общих проблем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06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Восприятие партнёра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объект воздействия для достижения собственных це- 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равного, имеющего право на собственное мнение и решение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06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Степень доверитель- 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Невысокая, часто недоверие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aphicFrame>
        <p:nvGraphicFramePr>
          <p:cNvPr id="343" name="Google Shape;343;p13"/>
          <p:cNvGraphicFramePr/>
          <p:nvPr/>
        </p:nvGraphicFramePr>
        <p:xfrm>
          <a:off x="1104902" y="146153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{9D94780F-715C-4FBD-9887-514E1D65031E}</a:tableStyleId>
              </a:tblPr>
              <a:tblGrid>
                <a:gridCol w="2457800"/>
                <a:gridCol w="3455200"/>
                <a:gridCol w="4067675"/>
              </a:tblGrid>
              <a:tr h="6301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общения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897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Монологическое общение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Диалогическое общение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1414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Способы общения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Приказы, предписания, указа- ния, требования, угрозы, ложь, ссылки на мнения и авторите- ты, примитивность чувств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Учёт чувств, желаний и физического состояния партнёра, обращение от своего имени, выражение своих ис- тинных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чувств и желаний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Отношение к партнё-ру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Повелительное, лживое, часто циничное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Уважительное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Значение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Позволяет чётко, оперативно и слаженно выполнять совмест- ные действия в чрезвычайных обстоятельствах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Позволяет достичь глубокого вза- имопонимания, самораскрытия лю- дей, создаёт условия для взаимного развития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Средства общения</a:t>
            </a:r>
            <a:endParaRPr/>
          </a:p>
        </p:txBody>
      </p:sp>
      <p:grpSp>
        <p:nvGrpSpPr>
          <p:cNvPr id="350" name="Google Shape;350;p14"/>
          <p:cNvGrpSpPr/>
          <p:nvPr/>
        </p:nvGrpSpPr>
        <p:grpSpPr>
          <a:xfrm>
            <a:off x="1105299" y="1446641"/>
            <a:ext cx="9979882" cy="3369494"/>
            <a:chOff x="399" y="126800"/>
            <a:chExt cx="9979882" cy="3369494"/>
          </a:xfrm>
        </p:grpSpPr>
        <p:sp>
          <p:nvSpPr>
            <p:cNvPr id="351" name="Google Shape;351;p14"/>
            <p:cNvSpPr/>
            <p:nvPr/>
          </p:nvSpPr>
          <p:spPr>
            <a:xfrm>
              <a:off x="7544651" y="2075492"/>
              <a:ext cx="91440" cy="4202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4"/>
            <p:cNvSpPr/>
            <p:nvPr/>
          </p:nvSpPr>
          <p:spPr>
            <a:xfrm>
              <a:off x="4990341" y="880546"/>
              <a:ext cx="2600030" cy="4202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4"/>
            <p:cNvSpPr/>
            <p:nvPr/>
          </p:nvSpPr>
          <p:spPr>
            <a:xfrm>
              <a:off x="2344590" y="2075492"/>
              <a:ext cx="91440" cy="4202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4"/>
            <p:cNvSpPr/>
            <p:nvPr/>
          </p:nvSpPr>
          <p:spPr>
            <a:xfrm>
              <a:off x="2390310" y="880546"/>
              <a:ext cx="2600030" cy="4202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4"/>
            <p:cNvSpPr/>
            <p:nvPr/>
          </p:nvSpPr>
          <p:spPr>
            <a:xfrm>
              <a:off x="3131609" y="126800"/>
              <a:ext cx="3717462" cy="7537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4"/>
            <p:cNvSpPr txBox="1"/>
            <p:nvPr/>
          </p:nvSpPr>
          <p:spPr>
            <a:xfrm>
              <a:off x="3131609" y="126800"/>
              <a:ext cx="3717462" cy="7537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 общения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399" y="1300784"/>
              <a:ext cx="4779822" cy="774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4"/>
            <p:cNvSpPr txBox="1"/>
            <p:nvPr/>
          </p:nvSpPr>
          <p:spPr>
            <a:xfrm>
              <a:off x="399" y="1300784"/>
              <a:ext cx="4779822" cy="774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речевые (вербальные)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399" y="2495729"/>
              <a:ext cx="4779822" cy="1000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4"/>
            <p:cNvSpPr txBox="1"/>
            <p:nvPr/>
          </p:nvSpPr>
          <p:spPr>
            <a:xfrm>
              <a:off x="399" y="2495729"/>
              <a:ext cx="4779822" cy="100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слова в форме устной, письменной или внутренней речи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4"/>
            <p:cNvSpPr/>
            <p:nvPr/>
          </p:nvSpPr>
          <p:spPr>
            <a:xfrm>
              <a:off x="5200459" y="1300784"/>
              <a:ext cx="4779822" cy="774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4"/>
            <p:cNvSpPr txBox="1"/>
            <p:nvPr/>
          </p:nvSpPr>
          <p:spPr>
            <a:xfrm>
              <a:off x="5200459" y="1300784"/>
              <a:ext cx="4779822" cy="774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неречевые (невербальные)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5200459" y="2495729"/>
              <a:ext cx="4779822" cy="1000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4"/>
            <p:cNvSpPr txBox="1"/>
            <p:nvPr/>
          </p:nvSpPr>
          <p:spPr>
            <a:xfrm>
              <a:off x="5200459" y="2495729"/>
              <a:ext cx="4779822" cy="100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жесты, поза, походка, мимика, контакт глазами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65" name="Google Shape;365;p14"/>
          <p:cNvGrpSpPr/>
          <p:nvPr/>
        </p:nvGrpSpPr>
        <p:grpSpPr>
          <a:xfrm>
            <a:off x="4236510" y="5029201"/>
            <a:ext cx="3717462" cy="1526874"/>
            <a:chOff x="3131609" y="126800"/>
            <a:chExt cx="3717462" cy="753746"/>
          </a:xfrm>
        </p:grpSpPr>
        <p:sp>
          <p:nvSpPr>
            <p:cNvPr id="366" name="Google Shape;366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Общение осуществляется с по- мощью вербальных и невербаль- ных средств, которые обуслов- лены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68" name="Google Shape;368;p14"/>
          <p:cNvGrpSpPr/>
          <p:nvPr/>
        </p:nvGrpSpPr>
        <p:grpSpPr>
          <a:xfrm>
            <a:off x="1104900" y="5029202"/>
            <a:ext cx="1940225" cy="1526874"/>
            <a:chOff x="3131609" y="126800"/>
            <a:chExt cx="3717462" cy="753746"/>
          </a:xfrm>
        </p:grpSpPr>
        <p:sp>
          <p:nvSpPr>
            <p:cNvPr id="369" name="Google Shape;369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национальными традициями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1" name="Google Shape;371;p14"/>
          <p:cNvGrpSpPr/>
          <p:nvPr/>
        </p:nvGrpSpPr>
        <p:grpSpPr>
          <a:xfrm>
            <a:off x="9145357" y="5029202"/>
            <a:ext cx="1940225" cy="1526874"/>
            <a:chOff x="3131609" y="126800"/>
            <a:chExt cx="3717462" cy="753746"/>
          </a:xfrm>
        </p:grpSpPr>
        <p:sp>
          <p:nvSpPr>
            <p:cNvPr id="372" name="Google Shape;372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социальными различиями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4" name="Google Shape;374;p14"/>
          <p:cNvSpPr/>
          <p:nvPr/>
        </p:nvSpPr>
        <p:spPr>
          <a:xfrm>
            <a:off x="3045125" y="5490713"/>
            <a:ext cx="1191385" cy="603849"/>
          </a:xfrm>
          <a:prstGeom prst="leftArrow">
            <a:avLst>
              <a:gd fmla="val 50000" name="adj1"/>
              <a:gd fmla="val 10428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5" name="Google Shape;375;p14"/>
          <p:cNvSpPr/>
          <p:nvPr/>
        </p:nvSpPr>
        <p:spPr>
          <a:xfrm>
            <a:off x="7953972" y="5490713"/>
            <a:ext cx="1191385" cy="595222"/>
          </a:xfrm>
          <a:prstGeom prst="rightArrow">
            <a:avLst>
              <a:gd fmla="val 50000" name="adj1"/>
              <a:gd fmla="val 11666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382" name="Google Shape;382;p15"/>
          <p:cNvGrpSpPr/>
          <p:nvPr/>
        </p:nvGrpSpPr>
        <p:grpSpPr>
          <a:xfrm>
            <a:off x="1104900" y="1911585"/>
            <a:ext cx="9980682" cy="1495850"/>
            <a:chOff x="399" y="1300784"/>
            <a:chExt cx="4779822" cy="774708"/>
          </a:xfrm>
        </p:grpSpPr>
        <p:sp>
          <p:nvSpPr>
            <p:cNvPr id="383" name="Google Shape;383;p15"/>
            <p:cNvSpPr/>
            <p:nvPr/>
          </p:nvSpPr>
          <p:spPr>
            <a:xfrm>
              <a:off x="399" y="1300784"/>
              <a:ext cx="4779822" cy="774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5"/>
            <p:cNvSpPr txBox="1"/>
            <p:nvPr/>
          </p:nvSpPr>
          <p:spPr>
            <a:xfrm>
              <a:off x="399" y="1300784"/>
              <a:ext cx="4779822" cy="774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Этикет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(фр. </a:t>
              </a: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étiquette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ярлык; обхождение, учтивость) – это совокупность правил, касающихся внешнего проявления отношения к людям; совокупность правил поведения, посредством которых общество регулирует действия человека и даёт общие представления о его достоинстве; часть культуры каждого человека в отдельности и общества в целом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5" name="Google Shape;385;p15"/>
          <p:cNvGrpSpPr/>
          <p:nvPr/>
        </p:nvGrpSpPr>
        <p:grpSpPr>
          <a:xfrm>
            <a:off x="1104900" y="4451232"/>
            <a:ext cx="1940225" cy="1526874"/>
            <a:chOff x="3131609" y="126800"/>
            <a:chExt cx="3717462" cy="753746"/>
          </a:xfrm>
        </p:grpSpPr>
        <p:sp>
          <p:nvSpPr>
            <p:cNvPr id="386" name="Google Shape;386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поведения в общественных местах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8" name="Google Shape;388;p15"/>
          <p:cNvGrpSpPr/>
          <p:nvPr/>
        </p:nvGrpSpPr>
        <p:grpSpPr>
          <a:xfrm>
            <a:off x="3726691" y="4442606"/>
            <a:ext cx="1940225" cy="1526874"/>
            <a:chOff x="3131609" y="126800"/>
            <a:chExt cx="3717462" cy="753746"/>
          </a:xfrm>
        </p:grpSpPr>
        <p:sp>
          <p:nvSpPr>
            <p:cNvPr id="389" name="Google Shape;389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определённая форма одежды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1" name="Google Shape;391;p15"/>
          <p:cNvGrpSpPr/>
          <p:nvPr/>
        </p:nvGrpSpPr>
        <p:grpSpPr>
          <a:xfrm>
            <a:off x="6436024" y="4442606"/>
            <a:ext cx="1940225" cy="1526874"/>
            <a:chOff x="3131609" y="126800"/>
            <a:chExt cx="3717462" cy="753746"/>
          </a:xfrm>
        </p:grpSpPr>
        <p:sp>
          <p:nvSpPr>
            <p:cNvPr id="392" name="Google Shape;392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манеры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4" name="Google Shape;394;p15"/>
          <p:cNvGrpSpPr/>
          <p:nvPr/>
        </p:nvGrpSpPr>
        <p:grpSpPr>
          <a:xfrm>
            <a:off x="9145357" y="4451232"/>
            <a:ext cx="1940225" cy="1526874"/>
            <a:chOff x="3131609" y="126800"/>
            <a:chExt cx="3717462" cy="753746"/>
          </a:xfrm>
        </p:grpSpPr>
        <p:sp>
          <p:nvSpPr>
            <p:cNvPr id="395" name="Google Shape;395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3131609" y="126800"/>
              <a:ext cx="3717462" cy="75374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обращения и приветствий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97" name="Google Shape;397;p15"/>
          <p:cNvSpPr/>
          <p:nvPr/>
        </p:nvSpPr>
        <p:spPr>
          <a:xfrm>
            <a:off x="1832696" y="3427190"/>
            <a:ext cx="484632" cy="1015416"/>
          </a:xfrm>
          <a:prstGeom prst="upArrow">
            <a:avLst>
              <a:gd fmla="val 50000" name="adj1"/>
              <a:gd fmla="val 1034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8" name="Google Shape;398;p15"/>
          <p:cNvSpPr/>
          <p:nvPr/>
        </p:nvSpPr>
        <p:spPr>
          <a:xfrm>
            <a:off x="4498258" y="3407435"/>
            <a:ext cx="484632" cy="1015416"/>
          </a:xfrm>
          <a:prstGeom prst="upArrow">
            <a:avLst>
              <a:gd fmla="val 50000" name="adj1"/>
              <a:gd fmla="val 1034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9" name="Google Shape;399;p15"/>
          <p:cNvSpPr/>
          <p:nvPr/>
        </p:nvSpPr>
        <p:spPr>
          <a:xfrm>
            <a:off x="7163820" y="3407435"/>
            <a:ext cx="484632" cy="1015416"/>
          </a:xfrm>
          <a:prstGeom prst="upArrow">
            <a:avLst>
              <a:gd fmla="val 50000" name="adj1"/>
              <a:gd fmla="val 1034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0" name="Google Shape;400;p15"/>
          <p:cNvSpPr/>
          <p:nvPr/>
        </p:nvSpPr>
        <p:spPr>
          <a:xfrm>
            <a:off x="9873153" y="3407435"/>
            <a:ext cx="484632" cy="1015416"/>
          </a:xfrm>
          <a:prstGeom prst="upArrow">
            <a:avLst>
              <a:gd fmla="val 50000" name="adj1"/>
              <a:gd fmla="val 1034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407" name="Google Shape;407;p16"/>
          <p:cNvGrpSpPr/>
          <p:nvPr/>
        </p:nvGrpSpPr>
        <p:grpSpPr>
          <a:xfrm>
            <a:off x="1110062" y="1974186"/>
            <a:ext cx="9970356" cy="4134575"/>
            <a:chOff x="5162" y="533576"/>
            <a:chExt cx="9970356" cy="4134575"/>
          </a:xfrm>
        </p:grpSpPr>
        <p:sp>
          <p:nvSpPr>
            <p:cNvPr id="408" name="Google Shape;408;p16"/>
            <p:cNvSpPr/>
            <p:nvPr/>
          </p:nvSpPr>
          <p:spPr>
            <a:xfrm>
              <a:off x="4990341" y="1610289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16"/>
            <p:cNvSpPr/>
            <p:nvPr/>
          </p:nvSpPr>
          <p:spPr>
            <a:xfrm>
              <a:off x="4990341" y="1610289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16"/>
            <p:cNvSpPr/>
            <p:nvPr/>
          </p:nvSpPr>
          <p:spPr>
            <a:xfrm>
              <a:off x="3687519" y="3139220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1" name="Google Shape;411;p16"/>
            <p:cNvSpPr/>
            <p:nvPr/>
          </p:nvSpPr>
          <p:spPr>
            <a:xfrm>
              <a:off x="3641799" y="3139220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6"/>
            <p:cNvSpPr/>
            <p:nvPr/>
          </p:nvSpPr>
          <p:spPr>
            <a:xfrm>
              <a:off x="1081875" y="3139220"/>
              <a:ext cx="2605643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6"/>
            <p:cNvSpPr/>
            <p:nvPr/>
          </p:nvSpPr>
          <p:spPr>
            <a:xfrm>
              <a:off x="3687519" y="1610289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4" name="Google Shape;414;p16"/>
            <p:cNvSpPr/>
            <p:nvPr/>
          </p:nvSpPr>
          <p:spPr>
            <a:xfrm>
              <a:off x="1081875" y="1610289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5" name="Google Shape;415;p16"/>
            <p:cNvSpPr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6"/>
            <p:cNvSpPr txBox="1"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Этикет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16"/>
            <p:cNvSpPr/>
            <p:nvPr/>
          </p:nvSpPr>
          <p:spPr>
            <a:xfrm>
              <a:off x="5162" y="2062508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6"/>
            <p:cNvSpPr txBox="1"/>
            <p:nvPr/>
          </p:nvSpPr>
          <p:spPr>
            <a:xfrm>
              <a:off x="5162" y="2062508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ситуационный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6"/>
            <p:cNvSpPr/>
            <p:nvPr/>
          </p:nvSpPr>
          <p:spPr>
            <a:xfrm>
              <a:off x="2610806" y="2062508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6"/>
            <p:cNvSpPr txBox="1"/>
            <p:nvPr/>
          </p:nvSpPr>
          <p:spPr>
            <a:xfrm>
              <a:off x="2610806" y="2062508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профессиональный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1" name="Google Shape;421;p16"/>
            <p:cNvSpPr/>
            <p:nvPr/>
          </p:nvSpPr>
          <p:spPr>
            <a:xfrm>
              <a:off x="5162" y="3591439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6"/>
            <p:cNvSpPr txBox="1"/>
            <p:nvPr/>
          </p:nvSpPr>
          <p:spPr>
            <a:xfrm>
              <a:off x="5162" y="3591439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воинский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16"/>
            <p:cNvSpPr/>
            <p:nvPr/>
          </p:nvSpPr>
          <p:spPr>
            <a:xfrm>
              <a:off x="2610806" y="3591439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6"/>
            <p:cNvSpPr txBox="1"/>
            <p:nvPr/>
          </p:nvSpPr>
          <p:spPr>
            <a:xfrm>
              <a:off x="2610806" y="3591439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дипломатический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6"/>
            <p:cNvSpPr/>
            <p:nvPr/>
          </p:nvSpPr>
          <p:spPr>
            <a:xfrm>
              <a:off x="5216450" y="3591439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6"/>
            <p:cNvSpPr txBox="1"/>
            <p:nvPr/>
          </p:nvSpPr>
          <p:spPr>
            <a:xfrm>
              <a:off x="5216450" y="3591439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игровой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6"/>
            <p:cNvSpPr/>
            <p:nvPr/>
          </p:nvSpPr>
          <p:spPr>
            <a:xfrm>
              <a:off x="5216450" y="2062508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6"/>
            <p:cNvSpPr txBox="1"/>
            <p:nvPr/>
          </p:nvSpPr>
          <p:spPr>
            <a:xfrm>
              <a:off x="5216450" y="2062508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светский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6"/>
            <p:cNvSpPr/>
            <p:nvPr/>
          </p:nvSpPr>
          <p:spPr>
            <a:xfrm>
              <a:off x="7822094" y="2062508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6"/>
            <p:cNvSpPr txBox="1"/>
            <p:nvPr/>
          </p:nvSpPr>
          <p:spPr>
            <a:xfrm>
              <a:off x="7822094" y="2062508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деловой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437" name="Google Shape;437;p17"/>
          <p:cNvGrpSpPr/>
          <p:nvPr/>
        </p:nvGrpSpPr>
        <p:grpSpPr>
          <a:xfrm>
            <a:off x="3188140" y="1717453"/>
            <a:ext cx="5814202" cy="1076712"/>
            <a:chOff x="3913628" y="533576"/>
            <a:chExt cx="2153424" cy="1076712"/>
          </a:xfrm>
        </p:grpSpPr>
        <p:sp>
          <p:nvSpPr>
            <p:cNvPr id="438" name="Google Shape;438;p17"/>
            <p:cNvSpPr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7"/>
            <p:cNvSpPr txBox="1"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Деловой (служебный) этикет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эталоны поведения и способы ведения дел, которые определяют корпоративную культуру и стиль данной организации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0" name="Google Shape;440;p17"/>
          <p:cNvGrpSpPr/>
          <p:nvPr/>
        </p:nvGrpSpPr>
        <p:grpSpPr>
          <a:xfrm>
            <a:off x="1430848" y="3520372"/>
            <a:ext cx="3514585" cy="1076712"/>
            <a:chOff x="3913628" y="533576"/>
            <a:chExt cx="2153424" cy="1076712"/>
          </a:xfrm>
        </p:grpSpPr>
        <p:sp>
          <p:nvSpPr>
            <p:cNvPr id="441" name="Google Shape;441;p17"/>
            <p:cNvSpPr/>
            <p:nvPr/>
          </p:nvSpPr>
          <p:spPr>
            <a:xfrm>
              <a:off x="3913628" y="533576"/>
              <a:ext cx="2153424" cy="10767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7"/>
            <p:cNvSpPr/>
            <p:nvPr/>
          </p:nvSpPr>
          <p:spPr>
            <a:xfrm>
              <a:off x="3913628" y="533576"/>
              <a:ext cx="2153424" cy="10767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правила, регулирующие отношения между членами коллектива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3" name="Google Shape;443;p17"/>
          <p:cNvGrpSpPr/>
          <p:nvPr/>
        </p:nvGrpSpPr>
        <p:grpSpPr>
          <a:xfrm>
            <a:off x="7081150" y="3520372"/>
            <a:ext cx="3514585" cy="1076712"/>
            <a:chOff x="3913628" y="533576"/>
            <a:chExt cx="2153424" cy="1076712"/>
          </a:xfrm>
        </p:grpSpPr>
        <p:sp>
          <p:nvSpPr>
            <p:cNvPr id="444" name="Google Shape;444;p17"/>
            <p:cNvSpPr/>
            <p:nvPr/>
          </p:nvSpPr>
          <p:spPr>
            <a:xfrm>
              <a:off x="3913628" y="533576"/>
              <a:ext cx="2153424" cy="10767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7"/>
            <p:cNvSpPr/>
            <p:nvPr/>
          </p:nvSpPr>
          <p:spPr>
            <a:xfrm>
              <a:off x="3913628" y="533576"/>
              <a:ext cx="2153424" cy="10767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взаимоотношений между руководителем и подчинённым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46" name="Google Shape;446;p17"/>
          <p:cNvSpPr/>
          <p:nvPr/>
        </p:nvSpPr>
        <p:spPr>
          <a:xfrm>
            <a:off x="3398809" y="2863970"/>
            <a:ext cx="577969" cy="595223"/>
          </a:xfrm>
          <a:prstGeom prst="downArrow">
            <a:avLst>
              <a:gd fmla="val 50000" name="adj1"/>
              <a:gd fmla="val 6044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47" name="Google Shape;447;p17"/>
          <p:cNvSpPr/>
          <p:nvPr/>
        </p:nvSpPr>
        <p:spPr>
          <a:xfrm>
            <a:off x="8260472" y="2721667"/>
            <a:ext cx="577969" cy="595223"/>
          </a:xfrm>
          <a:prstGeom prst="downArrow">
            <a:avLst>
              <a:gd fmla="val 50000" name="adj1"/>
              <a:gd fmla="val 6044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7"/>
          <p:cNvSpPr/>
          <p:nvPr/>
        </p:nvSpPr>
        <p:spPr>
          <a:xfrm rot="-5400000">
            <a:off x="5754500" y="2096250"/>
            <a:ext cx="353682" cy="5814203"/>
          </a:xfrm>
          <a:prstGeom prst="leftBrace">
            <a:avLst>
              <a:gd fmla="val 113211" name="adj1"/>
              <a:gd fmla="val 52481" name="adj2"/>
            </a:avLst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49" name="Google Shape;449;p17"/>
          <p:cNvGrpSpPr/>
          <p:nvPr/>
        </p:nvGrpSpPr>
        <p:grpSpPr>
          <a:xfrm>
            <a:off x="3824678" y="5349170"/>
            <a:ext cx="4541126" cy="879038"/>
            <a:chOff x="3913628" y="533576"/>
            <a:chExt cx="2153424" cy="1076712"/>
          </a:xfrm>
        </p:grpSpPr>
        <p:sp>
          <p:nvSpPr>
            <p:cNvPr id="450" name="Google Shape;450;p17"/>
            <p:cNvSpPr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7"/>
            <p:cNvSpPr txBox="1"/>
            <p:nvPr/>
          </p:nvSpPr>
          <p:spPr>
            <a:xfrm>
              <a:off x="3913628" y="533576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Главное в этих правилах – уважение к личности делового партнёра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458" name="Google Shape;458;p18"/>
          <p:cNvGrpSpPr/>
          <p:nvPr/>
        </p:nvGrpSpPr>
        <p:grpSpPr>
          <a:xfrm>
            <a:off x="1170305" y="1459399"/>
            <a:ext cx="9849870" cy="5146898"/>
            <a:chOff x="65405" y="1535"/>
            <a:chExt cx="9849870" cy="5146898"/>
          </a:xfrm>
        </p:grpSpPr>
        <p:sp>
          <p:nvSpPr>
            <p:cNvPr id="459" name="Google Shape;459;p18"/>
            <p:cNvSpPr/>
            <p:nvPr/>
          </p:nvSpPr>
          <p:spPr>
            <a:xfrm>
              <a:off x="65405" y="1535"/>
              <a:ext cx="7119383" cy="6055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8"/>
            <p:cNvSpPr txBox="1"/>
            <p:nvPr/>
          </p:nvSpPr>
          <p:spPr>
            <a:xfrm>
              <a:off x="83140" y="19270"/>
              <a:ext cx="708391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Шесть правил делового этикета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8"/>
            <p:cNvSpPr/>
            <p:nvPr/>
          </p:nvSpPr>
          <p:spPr>
            <a:xfrm>
              <a:off x="777344" y="607053"/>
              <a:ext cx="711938" cy="454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2" name="Google Shape;462;p18"/>
            <p:cNvSpPr/>
            <p:nvPr/>
          </p:nvSpPr>
          <p:spPr>
            <a:xfrm>
              <a:off x="1489282" y="758432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8"/>
            <p:cNvSpPr txBox="1"/>
            <p:nvPr/>
          </p:nvSpPr>
          <p:spPr>
            <a:xfrm>
              <a:off x="1507017" y="776167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делайте всё вовремя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8"/>
            <p:cNvSpPr/>
            <p:nvPr/>
          </p:nvSpPr>
          <p:spPr>
            <a:xfrm>
              <a:off x="777344" y="607053"/>
              <a:ext cx="711938" cy="12110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18"/>
            <p:cNvSpPr/>
            <p:nvPr/>
          </p:nvSpPr>
          <p:spPr>
            <a:xfrm>
              <a:off x="1489282" y="1515329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8"/>
            <p:cNvSpPr txBox="1"/>
            <p:nvPr/>
          </p:nvSpPr>
          <p:spPr>
            <a:xfrm>
              <a:off x="1507017" y="1533064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болтайте лишнего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18"/>
            <p:cNvSpPr/>
            <p:nvPr/>
          </p:nvSpPr>
          <p:spPr>
            <a:xfrm>
              <a:off x="777344" y="607053"/>
              <a:ext cx="711938" cy="19679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8" name="Google Shape;468;p18"/>
            <p:cNvSpPr/>
            <p:nvPr/>
          </p:nvSpPr>
          <p:spPr>
            <a:xfrm>
              <a:off x="1489282" y="2272226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8"/>
            <p:cNvSpPr txBox="1"/>
            <p:nvPr/>
          </p:nvSpPr>
          <p:spPr>
            <a:xfrm>
              <a:off x="1507017" y="2289961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будьте любезны, доброжелательны и приветливы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18"/>
            <p:cNvSpPr/>
            <p:nvPr/>
          </p:nvSpPr>
          <p:spPr>
            <a:xfrm>
              <a:off x="777344" y="607053"/>
              <a:ext cx="711938" cy="27248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1" name="Google Shape;471;p18"/>
            <p:cNvSpPr/>
            <p:nvPr/>
          </p:nvSpPr>
          <p:spPr>
            <a:xfrm>
              <a:off x="1489282" y="3029123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8"/>
            <p:cNvSpPr txBox="1"/>
            <p:nvPr/>
          </p:nvSpPr>
          <p:spPr>
            <a:xfrm>
              <a:off x="1507017" y="3046858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думайте о других, а не только о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3" name="Google Shape;473;p18"/>
            <p:cNvSpPr/>
            <p:nvPr/>
          </p:nvSpPr>
          <p:spPr>
            <a:xfrm>
              <a:off x="777344" y="607053"/>
              <a:ext cx="711938" cy="3481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4" name="Google Shape;474;p18"/>
            <p:cNvSpPr/>
            <p:nvPr/>
          </p:nvSpPr>
          <p:spPr>
            <a:xfrm>
              <a:off x="1489282" y="3786019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8"/>
            <p:cNvSpPr txBox="1"/>
            <p:nvPr/>
          </p:nvSpPr>
          <p:spPr>
            <a:xfrm>
              <a:off x="1507017" y="3803754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одеваться, как положено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6" name="Google Shape;476;p18"/>
            <p:cNvSpPr/>
            <p:nvPr/>
          </p:nvSpPr>
          <p:spPr>
            <a:xfrm>
              <a:off x="777344" y="607053"/>
              <a:ext cx="711938" cy="42386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7" name="Google Shape;477;p18"/>
            <p:cNvSpPr/>
            <p:nvPr/>
          </p:nvSpPr>
          <p:spPr>
            <a:xfrm>
              <a:off x="1489282" y="4542916"/>
              <a:ext cx="8425993" cy="605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8"/>
            <p:cNvSpPr txBox="1"/>
            <p:nvPr/>
          </p:nvSpPr>
          <p:spPr>
            <a:xfrm>
              <a:off x="1507017" y="4560651"/>
              <a:ext cx="8390523" cy="5700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говорите и пишите хорошим языком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485" name="Google Shape;485;p19"/>
          <p:cNvGrpSpPr/>
          <p:nvPr/>
        </p:nvGrpSpPr>
        <p:grpSpPr>
          <a:xfrm>
            <a:off x="1104900" y="1865442"/>
            <a:ext cx="5821464" cy="4498649"/>
            <a:chOff x="0" y="692280"/>
            <a:chExt cx="5821464" cy="4498649"/>
          </a:xfrm>
        </p:grpSpPr>
        <p:sp>
          <p:nvSpPr>
            <p:cNvPr id="486" name="Google Shape;486;p19"/>
            <p:cNvSpPr/>
            <p:nvPr/>
          </p:nvSpPr>
          <p:spPr>
            <a:xfrm>
              <a:off x="2865012" y="1482914"/>
              <a:ext cx="91440" cy="8107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7" name="Google Shape;487;p19"/>
            <p:cNvSpPr/>
            <p:nvPr/>
          </p:nvSpPr>
          <p:spPr>
            <a:xfrm>
              <a:off x="0" y="692280"/>
              <a:ext cx="5821464" cy="7906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9"/>
            <p:cNvSpPr txBox="1"/>
            <p:nvPr/>
          </p:nvSpPr>
          <p:spPr>
            <a:xfrm>
              <a:off x="0" y="692280"/>
              <a:ext cx="5821464" cy="7906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Нравственные основы этикета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9" name="Google Shape;489;p19"/>
            <p:cNvSpPr/>
            <p:nvPr/>
          </p:nvSpPr>
          <p:spPr>
            <a:xfrm>
              <a:off x="0" y="2293711"/>
              <a:ext cx="5821464" cy="28972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9"/>
            <p:cNvSpPr txBox="1"/>
            <p:nvPr/>
          </p:nvSpPr>
          <p:spPr>
            <a:xfrm>
              <a:off x="0" y="2293711"/>
              <a:ext cx="5821464" cy="28972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вежливость;</a:t>
              </a:r>
              <a:endParaRPr/>
            </a:p>
            <a:p>
              <a:pPr indent="0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тактичность;</a:t>
              </a:r>
              <a:endParaRPr/>
            </a:p>
            <a:p>
              <a:pPr indent="0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ненавязчивость;</a:t>
              </a:r>
              <a:endParaRPr/>
            </a:p>
            <a:p>
              <a:pPr indent="-180975" lvl="0" marL="3619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внимательность к традициям и нормам коллектива, к собеседнику;</a:t>
              </a:r>
              <a:endParaRPr/>
            </a:p>
            <a:p>
              <a:pPr indent="0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уважение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1" name="Google Shape;491;p19"/>
          <p:cNvGrpSpPr/>
          <p:nvPr/>
        </p:nvGrpSpPr>
        <p:grpSpPr>
          <a:xfrm>
            <a:off x="8954219" y="4157933"/>
            <a:ext cx="2131363" cy="1475116"/>
            <a:chOff x="0" y="2293711"/>
            <a:chExt cx="5821464" cy="2897218"/>
          </a:xfrm>
        </p:grpSpPr>
        <p:sp>
          <p:nvSpPr>
            <p:cNvPr id="492" name="Google Shape;492;p19"/>
            <p:cNvSpPr/>
            <p:nvPr/>
          </p:nvSpPr>
          <p:spPr>
            <a:xfrm>
              <a:off x="0" y="2293711"/>
              <a:ext cx="5821464" cy="28972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9"/>
            <p:cNvSpPr txBox="1"/>
            <p:nvPr/>
          </p:nvSpPr>
          <p:spPr>
            <a:xfrm>
              <a:off x="0" y="2293711"/>
              <a:ext cx="5821464" cy="28972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Успешность общения, уверенность и свобода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94" name="Google Shape;494;p19"/>
          <p:cNvSpPr/>
          <p:nvPr/>
        </p:nvSpPr>
        <p:spPr>
          <a:xfrm>
            <a:off x="7099540" y="4597879"/>
            <a:ext cx="1742536" cy="715993"/>
          </a:xfrm>
          <a:prstGeom prst="rightArrow">
            <a:avLst>
              <a:gd fmla="val 50000" name="adj1"/>
              <a:gd fmla="val 11747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Средства общения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Способы воздействия людей друг на друга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Особенности виртуального общения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grpSp>
        <p:nvGrpSpPr>
          <p:cNvPr id="501" name="Google Shape;501;p20"/>
          <p:cNvGrpSpPr/>
          <p:nvPr/>
        </p:nvGrpSpPr>
        <p:grpSpPr>
          <a:xfrm>
            <a:off x="1109781" y="2372264"/>
            <a:ext cx="9970918" cy="3027871"/>
            <a:chOff x="4881" y="8626"/>
            <a:chExt cx="9970918" cy="3027871"/>
          </a:xfrm>
        </p:grpSpPr>
        <p:sp>
          <p:nvSpPr>
            <p:cNvPr id="502" name="Google Shape;502;p20"/>
            <p:cNvSpPr/>
            <p:nvPr/>
          </p:nvSpPr>
          <p:spPr>
            <a:xfrm>
              <a:off x="4990341" y="1042697"/>
              <a:ext cx="2601307" cy="4343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3" name="Google Shape;503;p20"/>
            <p:cNvSpPr/>
            <p:nvPr/>
          </p:nvSpPr>
          <p:spPr>
            <a:xfrm>
              <a:off x="2389033" y="1042697"/>
              <a:ext cx="2601307" cy="43430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4" name="Google Shape;504;p20"/>
            <p:cNvSpPr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0"/>
            <p:cNvSpPr txBox="1"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Традиционные устойчивые формы поведения (способы социального регулирования), имеющие характер неписанных правил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6" name="Google Shape;506;p20"/>
            <p:cNvSpPr/>
            <p:nvPr/>
          </p:nvSpPr>
          <p:spPr>
            <a:xfrm>
              <a:off x="4881" y="1477006"/>
              <a:ext cx="4768304" cy="15594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0"/>
            <p:cNvSpPr txBox="1"/>
            <p:nvPr/>
          </p:nvSpPr>
          <p:spPr>
            <a:xfrm>
              <a:off x="4881" y="1477006"/>
              <a:ext cx="4768304" cy="15594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Ритуал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</a:t>
              </a: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ritus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священный обряд) – исторически сложившаяся форма поведения людей, упорядочивающая их действия и имеющая символический характер; одна из разновидностей обычаев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8" name="Google Shape;508;p20"/>
            <p:cNvSpPr/>
            <p:nvPr/>
          </p:nvSpPr>
          <p:spPr>
            <a:xfrm>
              <a:off x="5207495" y="1477006"/>
              <a:ext cx="4768304" cy="15594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0"/>
            <p:cNvSpPr txBox="1"/>
            <p:nvPr/>
          </p:nvSpPr>
          <p:spPr>
            <a:xfrm>
              <a:off x="5207495" y="1477006"/>
              <a:ext cx="4768304" cy="15594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Обычай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традиционно установившийся порядок поведения, обеспечивающий культурную и социальную стабильность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10" name="Google Shape;510;p20"/>
          <p:cNvGrpSpPr/>
          <p:nvPr/>
        </p:nvGrpSpPr>
        <p:grpSpPr>
          <a:xfrm>
            <a:off x="1104900" y="1441146"/>
            <a:ext cx="9980682" cy="715458"/>
            <a:chOff x="1967463" y="8626"/>
            <a:chExt cx="6045754" cy="1034070"/>
          </a:xfrm>
        </p:grpSpPr>
        <p:sp>
          <p:nvSpPr>
            <p:cNvPr id="511" name="Google Shape;511;p20"/>
            <p:cNvSpPr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0"/>
            <p:cNvSpPr txBox="1"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Сущность этикета определяется внутренней готовностью одного человека помочь другому тактично и деликатно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13" name="Google Shape;513;p20"/>
          <p:cNvGrpSpPr/>
          <p:nvPr/>
        </p:nvGrpSpPr>
        <p:grpSpPr>
          <a:xfrm>
            <a:off x="1104900" y="5835273"/>
            <a:ext cx="9980681" cy="663135"/>
            <a:chOff x="1967463" y="8626"/>
            <a:chExt cx="6045754" cy="1034070"/>
          </a:xfrm>
        </p:grpSpPr>
        <p:sp>
          <p:nvSpPr>
            <p:cNvPr id="514" name="Google Shape;514;p20"/>
            <p:cNvSpPr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0"/>
            <p:cNvSpPr txBox="1"/>
            <p:nvPr/>
          </p:nvSpPr>
          <p:spPr>
            <a:xfrm>
              <a:off x="1967463" y="8626"/>
              <a:ext cx="6045754" cy="1034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обычай, которому люди придают особое значение, стараясь сохранить унаследованный от прошлого образ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16" name="Google Shape;516;p20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7" name="Google Shape;51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3492022" y="5396322"/>
            <a:ext cx="5206435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общения и этикет</a:t>
            </a:r>
            <a:endParaRPr/>
          </a:p>
        </p:txBody>
      </p:sp>
      <p:sp>
        <p:nvSpPr>
          <p:cNvPr id="524" name="Google Shape;524;p2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5" name="Google Shape;525;p21"/>
          <p:cNvGrpSpPr/>
          <p:nvPr/>
        </p:nvGrpSpPr>
        <p:grpSpPr>
          <a:xfrm>
            <a:off x="1571660" y="1544216"/>
            <a:ext cx="9047160" cy="5029022"/>
            <a:chOff x="466760" y="88"/>
            <a:chExt cx="9047160" cy="5029022"/>
          </a:xfrm>
        </p:grpSpPr>
        <p:sp>
          <p:nvSpPr>
            <p:cNvPr id="526" name="Google Shape;526;p21"/>
            <p:cNvSpPr/>
            <p:nvPr/>
          </p:nvSpPr>
          <p:spPr>
            <a:xfrm>
              <a:off x="466760" y="88"/>
              <a:ext cx="7775569" cy="10587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1"/>
            <p:cNvSpPr txBox="1"/>
            <p:nvPr/>
          </p:nvSpPr>
          <p:spPr>
            <a:xfrm>
              <a:off x="497769" y="31097"/>
              <a:ext cx="7713551" cy="9967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(основные правила) межкультурного общения, выработанные белорусским народом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8" name="Google Shape;528;p21"/>
            <p:cNvSpPr/>
            <p:nvPr/>
          </p:nvSpPr>
          <p:spPr>
            <a:xfrm>
              <a:off x="1244317" y="1058830"/>
              <a:ext cx="777556" cy="7940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9" name="Google Shape;529;p21"/>
            <p:cNvSpPr/>
            <p:nvPr/>
          </p:nvSpPr>
          <p:spPr>
            <a:xfrm>
              <a:off x="2021874" y="1323515"/>
              <a:ext cx="7492046" cy="10587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1"/>
            <p:cNvSpPr txBox="1"/>
            <p:nvPr/>
          </p:nvSpPr>
          <p:spPr>
            <a:xfrm>
              <a:off x="2052883" y="1354524"/>
              <a:ext cx="7430028" cy="9967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уважая и ценя белорусскую национальную культуру, ясно сознавать, что представитель любой культуры не устанавливает мировых стан- дартов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21"/>
            <p:cNvSpPr/>
            <p:nvPr/>
          </p:nvSpPr>
          <p:spPr>
            <a:xfrm>
              <a:off x="1244317" y="1058830"/>
              <a:ext cx="777556" cy="21174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21"/>
            <p:cNvSpPr/>
            <p:nvPr/>
          </p:nvSpPr>
          <p:spPr>
            <a:xfrm>
              <a:off x="2021874" y="2646942"/>
              <a:ext cx="7492046" cy="10587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1"/>
            <p:cNvSpPr txBox="1"/>
            <p:nvPr/>
          </p:nvSpPr>
          <p:spPr>
            <a:xfrm>
              <a:off x="2052883" y="2677951"/>
              <a:ext cx="7430028" cy="9967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относиться к культуре других с тем же уважением, с каким относишь- ся к своей собственной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4" name="Google Shape;534;p21"/>
            <p:cNvSpPr/>
            <p:nvPr/>
          </p:nvSpPr>
          <p:spPr>
            <a:xfrm>
              <a:off x="1244317" y="1058830"/>
              <a:ext cx="777556" cy="34409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5" name="Google Shape;535;p21"/>
            <p:cNvSpPr/>
            <p:nvPr/>
          </p:nvSpPr>
          <p:spPr>
            <a:xfrm>
              <a:off x="2021874" y="3970369"/>
              <a:ext cx="7492046" cy="105874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1"/>
            <p:cNvSpPr txBox="1"/>
            <p:nvPr/>
          </p:nvSpPr>
          <p:spPr>
            <a:xfrm>
              <a:off x="2052883" y="4001378"/>
              <a:ext cx="7430028" cy="9967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понимать, что у каждой культуры, какой бы малой она ни была, есть что предложить миру, но нет таких культур, которые имели бы моно- полию на всеобъемлющее лидерство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Способы воздействия людей друг на друга</a:t>
            </a:r>
            <a:endParaRPr/>
          </a:p>
        </p:txBody>
      </p:sp>
      <p:graphicFrame>
        <p:nvGraphicFramePr>
          <p:cNvPr id="543" name="Google Shape;543;p22"/>
          <p:cNvGraphicFramePr/>
          <p:nvPr/>
        </p:nvGraphicFramePr>
        <p:xfrm>
          <a:off x="1104900" y="154151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{9D94780F-715C-4FBD-9887-514E1D65031E}</a:tableStyleId>
              </a:tblPr>
              <a:tblGrid>
                <a:gridCol w="2302525"/>
                <a:gridCol w="7678150"/>
              </a:tblGrid>
              <a:tr h="722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Способы воздействия людей друг на друга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8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Заражение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Стихийное распространение некоего настроения, деятельности в про- цессе восприятия эмоционального состояния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8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Внушение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Воздействие на человека или группу лиц, в результате чего у людей по- мимо их воли появляются определённые чувства,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намерения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8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Подражание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Сознательное или некритическое воспроизведение образцов демонст- рируемого поведения (как положительных, так и отрицательных)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8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Убеждение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Процесс обоснованного, с опорой на логику и доказательства, воздей- ствия с целью изменения взглядов, поведения людей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виртуального общения</a:t>
            </a:r>
            <a:endParaRPr/>
          </a:p>
        </p:txBody>
      </p:sp>
      <p:sp>
        <p:nvSpPr>
          <p:cNvPr id="550" name="Google Shape;550;p23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1" name="Google Shape;551;p23"/>
          <p:cNvGrpSpPr/>
          <p:nvPr/>
        </p:nvGrpSpPr>
        <p:grpSpPr>
          <a:xfrm>
            <a:off x="1110062" y="2298705"/>
            <a:ext cx="9970356" cy="2605644"/>
            <a:chOff x="5162" y="1203151"/>
            <a:chExt cx="9970356" cy="2605644"/>
          </a:xfrm>
        </p:grpSpPr>
        <p:sp>
          <p:nvSpPr>
            <p:cNvPr id="552" name="Google Shape;552;p23"/>
            <p:cNvSpPr/>
            <p:nvPr/>
          </p:nvSpPr>
          <p:spPr>
            <a:xfrm>
              <a:off x="4990341" y="227986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3" name="Google Shape;553;p23"/>
            <p:cNvSpPr/>
            <p:nvPr/>
          </p:nvSpPr>
          <p:spPr>
            <a:xfrm>
              <a:off x="4990341" y="227986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4" name="Google Shape;554;p23"/>
            <p:cNvSpPr/>
            <p:nvPr/>
          </p:nvSpPr>
          <p:spPr>
            <a:xfrm>
              <a:off x="3687519" y="2279863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5" name="Google Shape;555;p23"/>
            <p:cNvSpPr/>
            <p:nvPr/>
          </p:nvSpPr>
          <p:spPr>
            <a:xfrm>
              <a:off x="1081875" y="2279863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6" name="Google Shape;556;p23"/>
            <p:cNvSpPr/>
            <p:nvPr/>
          </p:nvSpPr>
          <p:spPr>
            <a:xfrm>
              <a:off x="1941576" y="1203151"/>
              <a:ext cx="6097529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3"/>
            <p:cNvSpPr txBox="1"/>
            <p:nvPr/>
          </p:nvSpPr>
          <p:spPr>
            <a:xfrm>
              <a:off x="1941576" y="1203151"/>
              <a:ext cx="6097529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Виртуальное общение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общение, при котором собеседники обмениваются информацией через технические средства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5162" y="2732083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3"/>
            <p:cNvSpPr txBox="1"/>
            <p:nvPr/>
          </p:nvSpPr>
          <p:spPr>
            <a:xfrm>
              <a:off x="5162" y="2732083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2610806" y="2732083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3"/>
            <p:cNvSpPr txBox="1"/>
            <p:nvPr/>
          </p:nvSpPr>
          <p:spPr>
            <a:xfrm>
              <a:off x="2610806" y="2732083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форум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5216450" y="2732083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3"/>
            <p:cNvSpPr txBox="1"/>
            <p:nvPr/>
          </p:nvSpPr>
          <p:spPr>
            <a:xfrm>
              <a:off x="5216450" y="2732083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электронная почта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7822094" y="2732083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3"/>
            <p:cNvSpPr txBox="1"/>
            <p:nvPr/>
          </p:nvSpPr>
          <p:spPr>
            <a:xfrm>
              <a:off x="7822094" y="2732083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телеконференция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виртуального общения</a:t>
            </a:r>
            <a:endParaRPr/>
          </a:p>
        </p:txBody>
      </p:sp>
      <p:sp>
        <p:nvSpPr>
          <p:cNvPr id="572" name="Google Shape;572;p2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3" name="Google Shape;573;p24"/>
          <p:cNvGrpSpPr/>
          <p:nvPr/>
        </p:nvGrpSpPr>
        <p:grpSpPr>
          <a:xfrm>
            <a:off x="1107783" y="1550660"/>
            <a:ext cx="9974915" cy="5024759"/>
            <a:chOff x="2883" y="41038"/>
            <a:chExt cx="9974915" cy="5024759"/>
          </a:xfrm>
        </p:grpSpPr>
        <p:sp>
          <p:nvSpPr>
            <p:cNvPr id="574" name="Google Shape;574;p24"/>
            <p:cNvSpPr/>
            <p:nvPr/>
          </p:nvSpPr>
          <p:spPr>
            <a:xfrm>
              <a:off x="2883" y="41038"/>
              <a:ext cx="5441799" cy="3722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4"/>
            <p:cNvSpPr txBox="1"/>
            <p:nvPr/>
          </p:nvSpPr>
          <p:spPr>
            <a:xfrm>
              <a:off x="13784" y="51939"/>
              <a:ext cx="5419997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интернет-общения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6" name="Google Shape;576;p24"/>
            <p:cNvSpPr/>
            <p:nvPr/>
          </p:nvSpPr>
          <p:spPr>
            <a:xfrm>
              <a:off x="547063" y="413243"/>
              <a:ext cx="544179" cy="279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7" name="Google Shape;577;p24"/>
            <p:cNvSpPr/>
            <p:nvPr/>
          </p:nvSpPr>
          <p:spPr>
            <a:xfrm>
              <a:off x="1091243" y="506294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4"/>
            <p:cNvSpPr txBox="1"/>
            <p:nvPr/>
          </p:nvSpPr>
          <p:spPr>
            <a:xfrm>
              <a:off x="1102144" y="517195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помните, что вы говорите с человеком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9" name="Google Shape;579;p24"/>
            <p:cNvSpPr/>
            <p:nvPr/>
          </p:nvSpPr>
          <p:spPr>
            <a:xfrm>
              <a:off x="547063" y="413243"/>
              <a:ext cx="544179" cy="7444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0" name="Google Shape;580;p24"/>
            <p:cNvSpPr/>
            <p:nvPr/>
          </p:nvSpPr>
          <p:spPr>
            <a:xfrm>
              <a:off x="1091243" y="971549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4"/>
            <p:cNvSpPr txBox="1"/>
            <p:nvPr/>
          </p:nvSpPr>
          <p:spPr>
            <a:xfrm>
              <a:off x="1102144" y="982450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придерживайтесь тех же стандартов поведения, что и в реальной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2" name="Google Shape;582;p24"/>
            <p:cNvSpPr/>
            <p:nvPr/>
          </p:nvSpPr>
          <p:spPr>
            <a:xfrm>
              <a:off x="547063" y="413243"/>
              <a:ext cx="544179" cy="12096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3" name="Google Shape;583;p24"/>
            <p:cNvSpPr/>
            <p:nvPr/>
          </p:nvSpPr>
          <p:spPr>
            <a:xfrm>
              <a:off x="1091243" y="1436805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4"/>
            <p:cNvSpPr txBox="1"/>
            <p:nvPr/>
          </p:nvSpPr>
          <p:spPr>
            <a:xfrm>
              <a:off x="1102144" y="1447706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помните, где вы находитесь в киберпространстве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5" name="Google Shape;585;p24"/>
            <p:cNvSpPr/>
            <p:nvPr/>
          </p:nvSpPr>
          <p:spPr>
            <a:xfrm>
              <a:off x="547063" y="413243"/>
              <a:ext cx="544179" cy="16749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6" name="Google Shape;586;p24"/>
            <p:cNvSpPr/>
            <p:nvPr/>
          </p:nvSpPr>
          <p:spPr>
            <a:xfrm>
              <a:off x="1091243" y="1902060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24"/>
            <p:cNvSpPr txBox="1"/>
            <p:nvPr/>
          </p:nvSpPr>
          <p:spPr>
            <a:xfrm>
              <a:off x="1102144" y="1912961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уважайте время и возможности других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8" name="Google Shape;588;p24"/>
            <p:cNvSpPr/>
            <p:nvPr/>
          </p:nvSpPr>
          <p:spPr>
            <a:xfrm>
              <a:off x="547063" y="413243"/>
              <a:ext cx="544179" cy="21401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9" name="Google Shape;589;p24"/>
            <p:cNvSpPr/>
            <p:nvPr/>
          </p:nvSpPr>
          <p:spPr>
            <a:xfrm>
              <a:off x="1091243" y="2367316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4"/>
            <p:cNvSpPr txBox="1"/>
            <p:nvPr/>
          </p:nvSpPr>
          <p:spPr>
            <a:xfrm>
              <a:off x="1102144" y="2378217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сохраняйте лицо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1" name="Google Shape;591;p24"/>
            <p:cNvSpPr/>
            <p:nvPr/>
          </p:nvSpPr>
          <p:spPr>
            <a:xfrm>
              <a:off x="547063" y="413243"/>
              <a:ext cx="544179" cy="26054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2" name="Google Shape;592;p24"/>
            <p:cNvSpPr/>
            <p:nvPr/>
          </p:nvSpPr>
          <p:spPr>
            <a:xfrm>
              <a:off x="1091243" y="2832571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4"/>
            <p:cNvSpPr txBox="1"/>
            <p:nvPr/>
          </p:nvSpPr>
          <p:spPr>
            <a:xfrm>
              <a:off x="1102144" y="2843472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помогайте другим там, где вы можете это сделать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4" name="Google Shape;594;p24"/>
            <p:cNvSpPr/>
            <p:nvPr/>
          </p:nvSpPr>
          <p:spPr>
            <a:xfrm>
              <a:off x="547063" y="413243"/>
              <a:ext cx="544179" cy="30706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5" name="Google Shape;595;p24"/>
            <p:cNvSpPr/>
            <p:nvPr/>
          </p:nvSpPr>
          <p:spPr>
            <a:xfrm>
              <a:off x="1091243" y="3297827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4"/>
            <p:cNvSpPr txBox="1"/>
            <p:nvPr/>
          </p:nvSpPr>
          <p:spPr>
            <a:xfrm>
              <a:off x="1102144" y="3308728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ввязывайтесь в конфликты и не допускайте 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7" name="Google Shape;597;p24"/>
            <p:cNvSpPr/>
            <p:nvPr/>
          </p:nvSpPr>
          <p:spPr>
            <a:xfrm>
              <a:off x="547063" y="413243"/>
              <a:ext cx="544179" cy="35359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8" name="Google Shape;598;p24"/>
            <p:cNvSpPr/>
            <p:nvPr/>
          </p:nvSpPr>
          <p:spPr>
            <a:xfrm>
              <a:off x="1091243" y="3763082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4"/>
            <p:cNvSpPr txBox="1"/>
            <p:nvPr/>
          </p:nvSpPr>
          <p:spPr>
            <a:xfrm>
              <a:off x="1102144" y="3773983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уважайте право на частную переписку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0" name="Google Shape;600;p24"/>
            <p:cNvSpPr/>
            <p:nvPr/>
          </p:nvSpPr>
          <p:spPr>
            <a:xfrm>
              <a:off x="547063" y="413243"/>
              <a:ext cx="544179" cy="40011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1" name="Google Shape;601;p24"/>
            <p:cNvSpPr/>
            <p:nvPr/>
          </p:nvSpPr>
          <p:spPr>
            <a:xfrm>
              <a:off x="1091243" y="4228338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24"/>
            <p:cNvSpPr txBox="1"/>
            <p:nvPr/>
          </p:nvSpPr>
          <p:spPr>
            <a:xfrm>
              <a:off x="1102144" y="4239239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злоупотребляйте своими возможностями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3" name="Google Shape;603;p24"/>
            <p:cNvSpPr/>
            <p:nvPr/>
          </p:nvSpPr>
          <p:spPr>
            <a:xfrm>
              <a:off x="547063" y="413243"/>
              <a:ext cx="544179" cy="44664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4" name="Google Shape;604;p24"/>
            <p:cNvSpPr/>
            <p:nvPr/>
          </p:nvSpPr>
          <p:spPr>
            <a:xfrm>
              <a:off x="1091243" y="4693593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4"/>
            <p:cNvSpPr txBox="1"/>
            <p:nvPr/>
          </p:nvSpPr>
          <p:spPr>
            <a:xfrm>
              <a:off x="1102144" y="4704494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учитесь прощать другим их ошибки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виртуального общения</a:t>
            </a:r>
            <a:endParaRPr/>
          </a:p>
        </p:txBody>
      </p:sp>
      <p:sp>
        <p:nvSpPr>
          <p:cNvPr id="612" name="Google Shape;612;p2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3" name="Google Shape;613;p25"/>
          <p:cNvGrpSpPr/>
          <p:nvPr/>
        </p:nvGrpSpPr>
        <p:grpSpPr>
          <a:xfrm>
            <a:off x="1107783" y="1550660"/>
            <a:ext cx="9974915" cy="5024759"/>
            <a:chOff x="2883" y="41038"/>
            <a:chExt cx="9974915" cy="5024759"/>
          </a:xfrm>
        </p:grpSpPr>
        <p:sp>
          <p:nvSpPr>
            <p:cNvPr id="614" name="Google Shape;614;p25"/>
            <p:cNvSpPr/>
            <p:nvPr/>
          </p:nvSpPr>
          <p:spPr>
            <a:xfrm>
              <a:off x="2883" y="41038"/>
              <a:ext cx="5441799" cy="3722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25"/>
            <p:cNvSpPr txBox="1"/>
            <p:nvPr/>
          </p:nvSpPr>
          <p:spPr>
            <a:xfrm>
              <a:off x="13784" y="51939"/>
              <a:ext cx="5420100" cy="350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безопасности в сети Интернет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6" name="Google Shape;616;p25"/>
            <p:cNvSpPr/>
            <p:nvPr/>
          </p:nvSpPr>
          <p:spPr>
            <a:xfrm>
              <a:off x="547063" y="413243"/>
              <a:ext cx="544179" cy="279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7" name="Google Shape;617;p25"/>
            <p:cNvSpPr/>
            <p:nvPr/>
          </p:nvSpPr>
          <p:spPr>
            <a:xfrm>
              <a:off x="1091243" y="506294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5"/>
            <p:cNvSpPr txBox="1"/>
            <p:nvPr/>
          </p:nvSpPr>
          <p:spPr>
            <a:xfrm>
              <a:off x="1102144" y="517195"/>
              <a:ext cx="8864700" cy="350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ограничьте объём информации о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19" name="Google Shape;619;p25"/>
            <p:cNvSpPr/>
            <p:nvPr/>
          </p:nvSpPr>
          <p:spPr>
            <a:xfrm>
              <a:off x="547063" y="413243"/>
              <a:ext cx="544179" cy="7444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0" name="Google Shape;620;p25"/>
            <p:cNvSpPr/>
            <p:nvPr/>
          </p:nvSpPr>
          <p:spPr>
            <a:xfrm>
              <a:off x="1091243" y="971549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25"/>
            <p:cNvSpPr txBox="1"/>
            <p:nvPr/>
          </p:nvSpPr>
          <p:spPr>
            <a:xfrm>
              <a:off x="1102144" y="982450"/>
              <a:ext cx="8864700" cy="350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выкладывайте личную информацию о друзьях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2" name="Google Shape;622;p25"/>
            <p:cNvSpPr/>
            <p:nvPr/>
          </p:nvSpPr>
          <p:spPr>
            <a:xfrm>
              <a:off x="547063" y="413243"/>
              <a:ext cx="544179" cy="12096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3" name="Google Shape;623;p25"/>
            <p:cNvSpPr/>
            <p:nvPr/>
          </p:nvSpPr>
          <p:spPr>
            <a:xfrm>
              <a:off x="1091243" y="1436805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5"/>
            <p:cNvSpPr txBox="1"/>
            <p:nvPr/>
          </p:nvSpPr>
          <p:spPr>
            <a:xfrm>
              <a:off x="1102144" y="1447706"/>
              <a:ext cx="8864700" cy="350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отправляйте свои персональные данные незнакомцам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5" name="Google Shape;625;p25"/>
            <p:cNvSpPr/>
            <p:nvPr/>
          </p:nvSpPr>
          <p:spPr>
            <a:xfrm>
              <a:off x="547063" y="413243"/>
              <a:ext cx="544179" cy="16749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6" name="Google Shape;626;p25"/>
            <p:cNvSpPr/>
            <p:nvPr/>
          </p:nvSpPr>
          <p:spPr>
            <a:xfrm>
              <a:off x="1091243" y="1902060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5"/>
            <p:cNvSpPr txBox="1"/>
            <p:nvPr/>
          </p:nvSpPr>
          <p:spPr>
            <a:xfrm>
              <a:off x="1102144" y="1912961"/>
              <a:ext cx="8864700" cy="350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забывайте выходить из своих аккаунтов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8" name="Google Shape;628;p25"/>
            <p:cNvSpPr/>
            <p:nvPr/>
          </p:nvSpPr>
          <p:spPr>
            <a:xfrm>
              <a:off x="547063" y="413243"/>
              <a:ext cx="544179" cy="21401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9" name="Google Shape;629;p25"/>
            <p:cNvSpPr/>
            <p:nvPr/>
          </p:nvSpPr>
          <p:spPr>
            <a:xfrm>
              <a:off x="1091243" y="2367316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5"/>
            <p:cNvSpPr txBox="1"/>
            <p:nvPr/>
          </p:nvSpPr>
          <p:spPr>
            <a:xfrm>
              <a:off x="1102144" y="2378217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заведите себе два адреса электронной почты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547063" y="413243"/>
              <a:ext cx="544179" cy="26054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2" name="Google Shape;632;p25"/>
            <p:cNvSpPr/>
            <p:nvPr/>
          </p:nvSpPr>
          <p:spPr>
            <a:xfrm>
              <a:off x="1091243" y="2832571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25"/>
            <p:cNvSpPr txBox="1"/>
            <p:nvPr/>
          </p:nvSpPr>
          <p:spPr>
            <a:xfrm>
              <a:off x="1102144" y="2843472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пишите грубостей, оскорблений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4" name="Google Shape;634;p25"/>
            <p:cNvSpPr/>
            <p:nvPr/>
          </p:nvSpPr>
          <p:spPr>
            <a:xfrm>
              <a:off x="547063" y="413243"/>
              <a:ext cx="544179" cy="30706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5" name="Google Shape;635;p25"/>
            <p:cNvSpPr/>
            <p:nvPr/>
          </p:nvSpPr>
          <p:spPr>
            <a:xfrm>
              <a:off x="1091243" y="3297827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25"/>
            <p:cNvSpPr txBox="1"/>
            <p:nvPr/>
          </p:nvSpPr>
          <p:spPr>
            <a:xfrm>
              <a:off x="1102144" y="3308728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реагируйте на хамство и грубость других пользователей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37" name="Google Shape;637;p25"/>
            <p:cNvSpPr/>
            <p:nvPr/>
          </p:nvSpPr>
          <p:spPr>
            <a:xfrm>
              <a:off x="547063" y="413243"/>
              <a:ext cx="544179" cy="35359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38" name="Google Shape;638;p25"/>
            <p:cNvSpPr/>
            <p:nvPr/>
          </p:nvSpPr>
          <p:spPr>
            <a:xfrm>
              <a:off x="1091243" y="3763082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5"/>
            <p:cNvSpPr txBox="1"/>
            <p:nvPr/>
          </p:nvSpPr>
          <p:spPr>
            <a:xfrm>
              <a:off x="1102144" y="3773983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используйте Сеть для распространения сплетен, угроз и хулиганства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0" name="Google Shape;640;p25"/>
            <p:cNvSpPr/>
            <p:nvPr/>
          </p:nvSpPr>
          <p:spPr>
            <a:xfrm>
              <a:off x="547063" y="413243"/>
              <a:ext cx="544179" cy="40011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41" name="Google Shape;641;p25"/>
            <p:cNvSpPr/>
            <p:nvPr/>
          </p:nvSpPr>
          <p:spPr>
            <a:xfrm>
              <a:off x="1091243" y="4228338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25"/>
            <p:cNvSpPr txBox="1"/>
            <p:nvPr/>
          </p:nvSpPr>
          <p:spPr>
            <a:xfrm>
              <a:off x="1102144" y="4239239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оставляйте без присмотра компьютер с важными сведениями на экране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3" name="Google Shape;643;p25"/>
            <p:cNvSpPr/>
            <p:nvPr/>
          </p:nvSpPr>
          <p:spPr>
            <a:xfrm>
              <a:off x="547063" y="413243"/>
              <a:ext cx="544179" cy="44664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44" name="Google Shape;644;p25"/>
            <p:cNvSpPr/>
            <p:nvPr/>
          </p:nvSpPr>
          <p:spPr>
            <a:xfrm>
              <a:off x="1091243" y="4693593"/>
              <a:ext cx="8886555" cy="3722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5"/>
            <p:cNvSpPr txBox="1"/>
            <p:nvPr/>
          </p:nvSpPr>
          <p:spPr>
            <a:xfrm>
              <a:off x="1102144" y="4704494"/>
              <a:ext cx="8864753" cy="3504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используйте сложные пароли и старайтесь чаще их менять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виртуального общения</a:t>
            </a:r>
            <a:endParaRPr/>
          </a:p>
        </p:txBody>
      </p:sp>
      <p:sp>
        <p:nvSpPr>
          <p:cNvPr id="652" name="Google Shape;652;p2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3" name="Google Shape;653;p26"/>
          <p:cNvGrpSpPr/>
          <p:nvPr/>
        </p:nvGrpSpPr>
        <p:grpSpPr>
          <a:xfrm>
            <a:off x="1105570" y="2120704"/>
            <a:ext cx="9979341" cy="2961646"/>
            <a:chOff x="670" y="1025150"/>
            <a:chExt cx="9979341" cy="2961646"/>
          </a:xfrm>
        </p:grpSpPr>
        <p:sp>
          <p:nvSpPr>
            <p:cNvPr id="654" name="Google Shape;654;p26"/>
            <p:cNvSpPr/>
            <p:nvPr/>
          </p:nvSpPr>
          <p:spPr>
            <a:xfrm>
              <a:off x="4990341" y="1915062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5" name="Google Shape;655;p26"/>
            <p:cNvSpPr/>
            <p:nvPr/>
          </p:nvSpPr>
          <p:spPr>
            <a:xfrm>
              <a:off x="4944621" y="1915062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6" name="Google Shape;656;p26"/>
            <p:cNvSpPr/>
            <p:nvPr/>
          </p:nvSpPr>
          <p:spPr>
            <a:xfrm>
              <a:off x="1459638" y="1915062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7" name="Google Shape;657;p26"/>
            <p:cNvSpPr/>
            <p:nvPr/>
          </p:nvSpPr>
          <p:spPr>
            <a:xfrm>
              <a:off x="2907736" y="1025150"/>
              <a:ext cx="4165208" cy="8899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26"/>
            <p:cNvSpPr txBox="1"/>
            <p:nvPr/>
          </p:nvSpPr>
          <p:spPr>
            <a:xfrm>
              <a:off x="2907736" y="1025150"/>
              <a:ext cx="4165208" cy="889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общения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9" name="Google Shape;659;p26"/>
            <p:cNvSpPr/>
            <p:nvPr/>
          </p:nvSpPr>
          <p:spPr>
            <a:xfrm>
              <a:off x="670" y="252782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26"/>
            <p:cNvSpPr txBox="1"/>
            <p:nvPr/>
          </p:nvSpPr>
          <p:spPr>
            <a:xfrm>
              <a:off x="670" y="252782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понимание ситуации (контекста)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3531372" y="252782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6"/>
            <p:cNvSpPr txBox="1"/>
            <p:nvPr/>
          </p:nvSpPr>
          <p:spPr>
            <a:xfrm>
              <a:off x="3531372" y="252782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допустимость использования соответствующей лексики (сленга, жаргона)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7062075" y="252782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26"/>
            <p:cNvSpPr txBox="1"/>
            <p:nvPr/>
          </p:nvSpPr>
          <p:spPr>
            <a:xfrm>
              <a:off x="7062075" y="252782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тактичность, уместность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71" name="Google Shape;67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9507" y="1516610"/>
            <a:ext cx="3816075" cy="51343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672" name="Google Shape;672;p27"/>
          <p:cNvSpPr txBox="1"/>
          <p:nvPr>
            <p:ph idx="1" type="body"/>
          </p:nvPr>
        </p:nvSpPr>
        <p:spPr>
          <a:xfrm>
            <a:off x="1037562" y="1516610"/>
            <a:ext cx="611373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выхаванне, 2019, §7.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5478" y="1503246"/>
            <a:ext cx="9979524" cy="5076458"/>
            <a:chOff x="578" y="10876"/>
            <a:chExt cx="9979524" cy="5076458"/>
          </a:xfrm>
        </p:grpSpPr>
        <p:sp>
          <p:nvSpPr>
            <p:cNvPr id="141" name="Google Shape;141;p3"/>
            <p:cNvSpPr/>
            <p:nvPr/>
          </p:nvSpPr>
          <p:spPr>
            <a:xfrm>
              <a:off x="8391876" y="1951619"/>
              <a:ext cx="91440" cy="4637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4990341" y="814878"/>
              <a:ext cx="3447255" cy="4637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44620" y="1951619"/>
              <a:ext cx="91440" cy="4637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4944620" y="814878"/>
              <a:ext cx="91440" cy="4637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1497365" y="3519476"/>
              <a:ext cx="91440" cy="4637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1497365" y="1951619"/>
              <a:ext cx="91440" cy="4637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543085" y="814878"/>
              <a:ext cx="3447255" cy="46373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3"/>
            <p:cNvSpPr/>
            <p:nvPr/>
          </p:nvSpPr>
          <p:spPr>
            <a:xfrm>
              <a:off x="578" y="10876"/>
              <a:ext cx="9979524" cy="8040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578" y="10876"/>
              <a:ext cx="9979524" cy="8040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процесс обмена информацией и (или) действиями, который сопровождается взаимным восприятием и познанием людьми друг друга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51324" y="1278610"/>
              <a:ext cx="2983522" cy="6730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51324" y="1278610"/>
              <a:ext cx="2983522" cy="6730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обмен информацией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1324" y="2415351"/>
              <a:ext cx="2983522" cy="11041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51324" y="2415351"/>
              <a:ext cx="2983522" cy="1104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знания, идеи, интересы, настроения, чувства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1324" y="3983209"/>
              <a:ext cx="2983522" cy="11041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51324" y="3983209"/>
              <a:ext cx="2983522" cy="1104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информация не только передаётся, но и формируется, уточняется, развивается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3498579" y="1278610"/>
              <a:ext cx="2983522" cy="6730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3498579" y="1278610"/>
              <a:ext cx="2983522" cy="6730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восприятие друг друга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3498579" y="2415351"/>
              <a:ext cx="2983522" cy="11041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3498579" y="2415351"/>
              <a:ext cx="2983522" cy="1104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представлений о другом человеке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6945834" y="1278610"/>
              <a:ext cx="2983522" cy="6730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6945834" y="1278610"/>
              <a:ext cx="2983522" cy="6730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6945834" y="2415351"/>
              <a:ext cx="2983522" cy="11041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 txBox="1"/>
            <p:nvPr/>
          </p:nvSpPr>
          <p:spPr>
            <a:xfrm>
              <a:off x="6945834" y="2415351"/>
              <a:ext cx="2983522" cy="1104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конкретное действие, поступок, может значить больше, чем слова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aphicFrame>
        <p:nvGraphicFramePr>
          <p:cNvPr id="170" name="Google Shape;170;p4"/>
          <p:cNvGraphicFramePr/>
          <p:nvPr/>
        </p:nvGraphicFramePr>
        <p:xfrm>
          <a:off x="1104897" y="1513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{9D94780F-715C-4FBD-9887-514E1D65031E}</a:tableStyleId>
              </a:tblPr>
              <a:tblGrid>
                <a:gridCol w="3156550"/>
                <a:gridCol w="6824125"/>
              </a:tblGrid>
              <a:tr h="503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и содержание общения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0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Содержание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Социализации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Главная функция общения, состоящая в том, чтобы способство- вать становлению и развитию человека как личности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Прагматическая (лат. prag- ma – действие, дело)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общения в совместной деятельности людей как необходимого средства достижения намеченного результата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Оценочно-коммуникацион-ная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Оценивание других людей и установление каких-то отношений с ними – либо положительных, либо - отрицательных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09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Подтверждения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Высказывание различных знаков внимания, подтверждение различными способами уважительного отношения к другому человеку, утверждение себя в собственных глазах, укрепление уверенности в себе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177" name="Google Shape;177;p5"/>
          <p:cNvGrpSpPr/>
          <p:nvPr/>
        </p:nvGrpSpPr>
        <p:grpSpPr>
          <a:xfrm>
            <a:off x="1107179" y="1691235"/>
            <a:ext cx="9976123" cy="3820586"/>
            <a:chOff x="2279" y="190238"/>
            <a:chExt cx="9976123" cy="3820586"/>
          </a:xfrm>
        </p:grpSpPr>
        <p:sp>
          <p:nvSpPr>
            <p:cNvPr id="178" name="Google Shape;178;p5"/>
            <p:cNvSpPr/>
            <p:nvPr/>
          </p:nvSpPr>
          <p:spPr>
            <a:xfrm>
              <a:off x="7571535" y="1971090"/>
              <a:ext cx="91440" cy="5315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5"/>
            <p:cNvSpPr/>
            <p:nvPr/>
          </p:nvSpPr>
          <p:spPr>
            <a:xfrm>
              <a:off x="4990341" y="793630"/>
              <a:ext cx="2626914" cy="531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5"/>
            <p:cNvSpPr/>
            <p:nvPr/>
          </p:nvSpPr>
          <p:spPr>
            <a:xfrm>
              <a:off x="2317706" y="1971090"/>
              <a:ext cx="91440" cy="5315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5"/>
            <p:cNvSpPr/>
            <p:nvPr/>
          </p:nvSpPr>
          <p:spPr>
            <a:xfrm>
              <a:off x="2363426" y="793630"/>
              <a:ext cx="2626914" cy="5315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5"/>
            <p:cNvSpPr/>
            <p:nvPr/>
          </p:nvSpPr>
          <p:spPr>
            <a:xfrm>
              <a:off x="2090762" y="190238"/>
              <a:ext cx="5799156" cy="6033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2090762" y="190238"/>
              <a:ext cx="5799156" cy="6033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межличностного общения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2279" y="1325163"/>
              <a:ext cx="4722295" cy="6459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2279" y="1325163"/>
              <a:ext cx="4722295" cy="645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2279" y="2502624"/>
              <a:ext cx="4722295" cy="1508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2279" y="2502624"/>
              <a:ext cx="4722295" cy="1508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подчинение правилам, предписаниям;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обезличенность, неэмоциональность;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официально-деловая лексика, использова- ние специальной терминологии и устойчи- вых речевых оборотов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5256107" y="1325163"/>
              <a:ext cx="4722295" cy="6459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5256107" y="1325163"/>
              <a:ext cx="4722295" cy="645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неформальное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5256107" y="2502624"/>
              <a:ext cx="4722295" cy="1508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 txBox="1"/>
            <p:nvPr/>
          </p:nvSpPr>
          <p:spPr>
            <a:xfrm>
              <a:off x="5256107" y="2502624"/>
              <a:ext cx="4722295" cy="1508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личностные отношения между людьми;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открытый обмен мнениями;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проявление эмоций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2" name="Google Shape;192;p5"/>
          <p:cNvGrpSpPr/>
          <p:nvPr/>
        </p:nvGrpSpPr>
        <p:grpSpPr>
          <a:xfrm>
            <a:off x="1104901" y="5800301"/>
            <a:ext cx="9980681" cy="652258"/>
            <a:chOff x="1581074" y="794958"/>
            <a:chExt cx="8834000" cy="594982"/>
          </a:xfrm>
        </p:grpSpPr>
        <p:sp>
          <p:nvSpPr>
            <p:cNvPr id="193" name="Google Shape;193;p5"/>
            <p:cNvSpPr/>
            <p:nvPr/>
          </p:nvSpPr>
          <p:spPr>
            <a:xfrm>
              <a:off x="1581074" y="794958"/>
              <a:ext cx="8834000" cy="59498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Деловое общение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подчинено решению определённой задачи, исходя из общих интересов и целей участников. Может быть как формальным, так и неформальным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201" name="Google Shape;201;p6"/>
          <p:cNvGrpSpPr/>
          <p:nvPr/>
        </p:nvGrpSpPr>
        <p:grpSpPr>
          <a:xfrm>
            <a:off x="1110077" y="1542572"/>
            <a:ext cx="9970326" cy="5023684"/>
            <a:chOff x="5177" y="41576"/>
            <a:chExt cx="9970326" cy="5023684"/>
          </a:xfrm>
        </p:grpSpPr>
        <p:sp>
          <p:nvSpPr>
            <p:cNvPr id="202" name="Google Shape;202;p6"/>
            <p:cNvSpPr/>
            <p:nvPr/>
          </p:nvSpPr>
          <p:spPr>
            <a:xfrm>
              <a:off x="7525561" y="1222382"/>
              <a:ext cx="91440" cy="3524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4990840" y="441659"/>
              <a:ext cx="2580441" cy="3524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2364679" y="3873688"/>
              <a:ext cx="91440" cy="3524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6"/>
            <p:cNvSpPr/>
            <p:nvPr/>
          </p:nvSpPr>
          <p:spPr>
            <a:xfrm>
              <a:off x="2364679" y="3053752"/>
              <a:ext cx="91440" cy="3524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206" name="Google Shape;206;p6"/>
            <p:cNvSpPr/>
            <p:nvPr/>
          </p:nvSpPr>
          <p:spPr>
            <a:xfrm>
              <a:off x="2364679" y="1222382"/>
              <a:ext cx="91440" cy="35243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6"/>
            <p:cNvSpPr/>
            <p:nvPr/>
          </p:nvSpPr>
          <p:spPr>
            <a:xfrm>
              <a:off x="2410399" y="441659"/>
              <a:ext cx="2580441" cy="35243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6"/>
            <p:cNvSpPr/>
            <p:nvPr/>
          </p:nvSpPr>
          <p:spPr>
            <a:xfrm>
              <a:off x="3068255" y="41576"/>
              <a:ext cx="3845168" cy="4000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3068255" y="41576"/>
              <a:ext cx="3845168" cy="4000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Общение по цели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6176" y="794096"/>
              <a:ext cx="4808445" cy="4282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6176" y="794096"/>
              <a:ext cx="4808445" cy="4282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инструментальное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6176" y="1574819"/>
              <a:ext cx="4808445" cy="14789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6176" y="1574819"/>
              <a:ext cx="4808445" cy="1478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получение необходимой информации;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побуждение человека к определённым дей- ствиям;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партнёр не представляет ценности сам по себе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5177" y="3406189"/>
              <a:ext cx="4810442" cy="4674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5177" y="3406189"/>
              <a:ext cx="4810442" cy="4674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манипулятивное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5177" y="4226125"/>
              <a:ext cx="4810442" cy="8391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5177" y="4226125"/>
              <a:ext cx="4810442" cy="839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влияние на человека осуществляется скрыто (реклама, пропаганда)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5167058" y="794096"/>
              <a:ext cx="4808445" cy="4282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 txBox="1"/>
            <p:nvPr/>
          </p:nvSpPr>
          <p:spPr>
            <a:xfrm>
              <a:off x="5167058" y="794096"/>
              <a:ext cx="4808445" cy="4282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интимно-личностное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5167058" y="1574819"/>
              <a:ext cx="4808445" cy="147893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5167058" y="1574819"/>
              <a:ext cx="4808445" cy="1478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человек является самоцелью;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основной интерес заключается в самом про- цессе общения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228" name="Google Shape;228;p7"/>
          <p:cNvGrpSpPr/>
          <p:nvPr/>
        </p:nvGrpSpPr>
        <p:grpSpPr>
          <a:xfrm>
            <a:off x="1107179" y="2139808"/>
            <a:ext cx="9976123" cy="3820585"/>
            <a:chOff x="2279" y="638812"/>
            <a:chExt cx="9976123" cy="3820585"/>
          </a:xfrm>
        </p:grpSpPr>
        <p:sp>
          <p:nvSpPr>
            <p:cNvPr id="229" name="Google Shape;229;p7"/>
            <p:cNvSpPr/>
            <p:nvPr/>
          </p:nvSpPr>
          <p:spPr>
            <a:xfrm>
              <a:off x="7571535" y="2419664"/>
              <a:ext cx="91440" cy="5315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7"/>
            <p:cNvSpPr/>
            <p:nvPr/>
          </p:nvSpPr>
          <p:spPr>
            <a:xfrm>
              <a:off x="4990341" y="1242203"/>
              <a:ext cx="2626914" cy="531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7"/>
            <p:cNvSpPr/>
            <p:nvPr/>
          </p:nvSpPr>
          <p:spPr>
            <a:xfrm>
              <a:off x="2317706" y="2419664"/>
              <a:ext cx="91440" cy="5315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7"/>
            <p:cNvSpPr/>
            <p:nvPr/>
          </p:nvSpPr>
          <p:spPr>
            <a:xfrm>
              <a:off x="2363426" y="1242203"/>
              <a:ext cx="2626914" cy="5315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7"/>
            <p:cNvSpPr/>
            <p:nvPr/>
          </p:nvSpPr>
          <p:spPr>
            <a:xfrm>
              <a:off x="2090762" y="638812"/>
              <a:ext cx="5799156" cy="60339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7"/>
            <p:cNvSpPr txBox="1"/>
            <p:nvPr/>
          </p:nvSpPr>
          <p:spPr>
            <a:xfrm>
              <a:off x="2090762" y="638812"/>
              <a:ext cx="5799156" cy="6033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Общение по позициям участников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2279" y="1773737"/>
              <a:ext cx="4722295" cy="6459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2279" y="1773737"/>
              <a:ext cx="4722295" cy="645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императивное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7"/>
            <p:cNvSpPr/>
            <p:nvPr/>
          </p:nvSpPr>
          <p:spPr>
            <a:xfrm>
              <a:off x="2279" y="2951197"/>
              <a:ext cx="4722295" cy="1508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2279" y="2951197"/>
              <a:ext cx="4722295" cy="1508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директивная форма воздействия на парт- нёра, приказ;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внешне приобретает форму монолога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5256107" y="1773737"/>
              <a:ext cx="4722295" cy="6459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5256107" y="1773737"/>
              <a:ext cx="4722295" cy="645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диалогическое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5256107" y="2951197"/>
              <a:ext cx="4722295" cy="15082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7"/>
            <p:cNvSpPr txBox="1"/>
            <p:nvPr/>
          </p:nvSpPr>
          <p:spPr>
            <a:xfrm>
              <a:off x="5256107" y="2951197"/>
              <a:ext cx="4722295" cy="1508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равенство участников;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свободный обмен мнениями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aphicFrame>
        <p:nvGraphicFramePr>
          <p:cNvPr id="249" name="Google Shape;249;p8"/>
          <p:cNvGraphicFramePr/>
          <p:nvPr/>
        </p:nvGraphicFramePr>
        <p:xfrm>
          <a:off x="1104897" y="147879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{9D94780F-715C-4FBD-9887-514E1D65031E}</a:tableStyleId>
              </a:tblPr>
              <a:tblGrid>
                <a:gridCol w="2302525"/>
                <a:gridCol w="7678150"/>
              </a:tblGrid>
              <a:tr h="4253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общения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98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Межличностное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Предполагает непосредственные контакты людей в малых группах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81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Множество непосредственных контактов незнакомых людей (напри- мер в толпе), а также общение посредством радио, телевидения, газет, журналов, электронных средств массовой информации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Неформальное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Общение с друзьями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Ролевое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выступает как носитель определённой роли и поступает так, как предписывает ему его роль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Деловое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Характеризуется выполнением совместных обязанностей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Обмен неофициальной информацией, при котором проявляется эмо- циональное отношение людей друг к другу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Контакты между людьми в транспорте, на улицах, в магазинах и пр.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87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Опосредованное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Осуществляется при помощи телефона, аудио- и видеотехники, Интер- нета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Общение, его формы</a:t>
            </a:r>
            <a:endParaRPr/>
          </a:p>
        </p:txBody>
      </p:sp>
      <p:grpSp>
        <p:nvGrpSpPr>
          <p:cNvPr id="256" name="Google Shape;256;p9"/>
          <p:cNvGrpSpPr/>
          <p:nvPr/>
        </p:nvGrpSpPr>
        <p:grpSpPr>
          <a:xfrm>
            <a:off x="1595161" y="1441153"/>
            <a:ext cx="9000157" cy="5052719"/>
            <a:chOff x="490261" y="1819"/>
            <a:chExt cx="9000157" cy="5052719"/>
          </a:xfrm>
        </p:grpSpPr>
        <p:sp>
          <p:nvSpPr>
            <p:cNvPr id="257" name="Google Shape;257;p9"/>
            <p:cNvSpPr/>
            <p:nvPr/>
          </p:nvSpPr>
          <p:spPr>
            <a:xfrm>
              <a:off x="8128886" y="3186085"/>
              <a:ext cx="91440" cy="55264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9"/>
            <p:cNvSpPr/>
            <p:nvPr/>
          </p:nvSpPr>
          <p:spPr>
            <a:xfrm>
              <a:off x="5786407" y="1317631"/>
              <a:ext cx="2388199" cy="5526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9"/>
            <p:cNvSpPr/>
            <p:nvPr/>
          </p:nvSpPr>
          <p:spPr>
            <a:xfrm>
              <a:off x="3398207" y="3186085"/>
              <a:ext cx="1592133" cy="5526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9"/>
            <p:cNvSpPr/>
            <p:nvPr/>
          </p:nvSpPr>
          <p:spPr>
            <a:xfrm>
              <a:off x="1806074" y="3186085"/>
              <a:ext cx="1592133" cy="5526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3398207" y="1317631"/>
              <a:ext cx="2388199" cy="5526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9"/>
            <p:cNvSpPr/>
            <p:nvPr/>
          </p:nvSpPr>
          <p:spPr>
            <a:xfrm>
              <a:off x="4470594" y="1819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9"/>
            <p:cNvSpPr txBox="1"/>
            <p:nvPr/>
          </p:nvSpPr>
          <p:spPr>
            <a:xfrm>
              <a:off x="4470594" y="1819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общения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2082395" y="1870272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2082395" y="1870272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монологическое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490261" y="3738726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>
              <a:off x="490261" y="3738726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императивное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3674528" y="3738726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3674528" y="3738726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манипулятивное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6858794" y="1870272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6858794" y="1870272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диалогическое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6858794" y="3738726"/>
              <a:ext cx="2631624" cy="13158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6858794" y="3738726"/>
              <a:ext cx="2631624" cy="1315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гуманистическое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20.12.2023</vt:lpwstr>
  </property>
</Properties>
</file>