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x="6858000" cy="9144000"/>
  <p:embeddedFontLst>
    <p:embeddedFont>
      <p:font typeface="Cambria Math"/>
      <p:regular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3" roundtripDataSignature="AMtx7miwIpweAUi1GCFwr9B5H/OKTdHh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374C65C-7FA6-43EA-99D6-EDE46DBF0684}">
  <a:tblStyle styleId="{7374C65C-7FA6-43EA-99D6-EDE46DBF068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CambriaMath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jpg"/><Relationship Id="rId4" Type="http://schemas.openxmlformats.org/officeDocument/2006/relationships/image" Target="../media/image3.jpg"/><Relationship Id="rId5" Type="http://schemas.openxmlformats.org/officeDocument/2006/relationships/image" Target="../media/image5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1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1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7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7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17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7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17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7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17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17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17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17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17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17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17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17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8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8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28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2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0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0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1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1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1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1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2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2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2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2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2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8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8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8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18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0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0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1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1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21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1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1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1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1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2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22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3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4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2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25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25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6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6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6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6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6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6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6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6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6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6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48064" y="2819400"/>
            <a:ext cx="3995936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ru-RU"/>
              <a:t>Политические идеологии</a:t>
            </a:r>
            <a:endParaRPr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2022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Основные виды политической идеологии</a:t>
            </a:r>
            <a:endParaRPr sz="4000"/>
          </a:p>
        </p:txBody>
      </p:sp>
      <p:sp>
        <p:nvSpPr>
          <p:cNvPr id="290" name="Google Shape;290;p10"/>
          <p:cNvSpPr/>
          <p:nvPr/>
        </p:nvSpPr>
        <p:spPr>
          <a:xfrm>
            <a:off x="352680" y="2714548"/>
            <a:ext cx="7920880" cy="792088"/>
          </a:xfrm>
          <a:prstGeom prst="leftRightArrow">
            <a:avLst>
              <a:gd fmla="val 50000" name="adj1"/>
              <a:gd fmla="val 177421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10"/>
          <p:cNvSpPr/>
          <p:nvPr/>
        </p:nvSpPr>
        <p:spPr>
          <a:xfrm>
            <a:off x="1547664" y="1385208"/>
            <a:ext cx="5472608" cy="4320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Политический спектр идеологий</a:t>
            </a:r>
            <a:endParaRPr b="1" i="0" sz="20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92" name="Google Shape;292;p10"/>
          <p:cNvSpPr/>
          <p:nvPr/>
        </p:nvSpPr>
        <p:spPr>
          <a:xfrm>
            <a:off x="1550034" y="3861048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0"/>
          <p:cNvSpPr txBox="1"/>
          <p:nvPr/>
        </p:nvSpPr>
        <p:spPr>
          <a:xfrm rot="-5400000">
            <a:off x="618625" y="4834698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анархизм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4" name="Google Shape;294;p10"/>
          <p:cNvSpPr/>
          <p:nvPr/>
        </p:nvSpPr>
        <p:spPr>
          <a:xfrm>
            <a:off x="2117719" y="3861048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10"/>
          <p:cNvSpPr txBox="1"/>
          <p:nvPr/>
        </p:nvSpPr>
        <p:spPr>
          <a:xfrm rot="-5400000">
            <a:off x="1186298" y="4834698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коммунизм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6" name="Google Shape;296;p10"/>
          <p:cNvSpPr/>
          <p:nvPr/>
        </p:nvSpPr>
        <p:spPr>
          <a:xfrm>
            <a:off x="2701231" y="3861048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0"/>
          <p:cNvSpPr txBox="1"/>
          <p:nvPr/>
        </p:nvSpPr>
        <p:spPr>
          <a:xfrm rot="-5400000">
            <a:off x="1769822" y="4834698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социализм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8" name="Google Shape;298;p10"/>
          <p:cNvSpPr/>
          <p:nvPr/>
        </p:nvSpPr>
        <p:spPr>
          <a:xfrm>
            <a:off x="3273571" y="3874627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0"/>
          <p:cNvSpPr txBox="1"/>
          <p:nvPr/>
        </p:nvSpPr>
        <p:spPr>
          <a:xfrm rot="-5400000">
            <a:off x="2342145" y="4848950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социал-демократия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0" name="Google Shape;300;p10"/>
          <p:cNvSpPr/>
          <p:nvPr/>
        </p:nvSpPr>
        <p:spPr>
          <a:xfrm>
            <a:off x="3851497" y="3874627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0"/>
          <p:cNvSpPr txBox="1"/>
          <p:nvPr/>
        </p:nvSpPr>
        <p:spPr>
          <a:xfrm rot="-5400000">
            <a:off x="2920068" y="4848950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либерализм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2" name="Google Shape;302;p10"/>
          <p:cNvSpPr/>
          <p:nvPr/>
        </p:nvSpPr>
        <p:spPr>
          <a:xfrm>
            <a:off x="4423837" y="3874627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0"/>
          <p:cNvSpPr txBox="1"/>
          <p:nvPr/>
        </p:nvSpPr>
        <p:spPr>
          <a:xfrm rot="-5400000">
            <a:off x="3492417" y="4848950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консерватизм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4" name="Google Shape;304;p10"/>
          <p:cNvSpPr/>
          <p:nvPr/>
        </p:nvSpPr>
        <p:spPr>
          <a:xfrm>
            <a:off x="5003625" y="3865687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0"/>
          <p:cNvSpPr txBox="1"/>
          <p:nvPr/>
        </p:nvSpPr>
        <p:spPr>
          <a:xfrm rot="-5400000">
            <a:off x="4072215" y="4839571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национализм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6" name="Google Shape;306;p10"/>
          <p:cNvSpPr/>
          <p:nvPr/>
        </p:nvSpPr>
        <p:spPr>
          <a:xfrm>
            <a:off x="5579689" y="3874627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0"/>
          <p:cNvSpPr txBox="1"/>
          <p:nvPr/>
        </p:nvSpPr>
        <p:spPr>
          <a:xfrm rot="-5400000">
            <a:off x="4648263" y="4848950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шовинизм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8" name="Google Shape;308;p10"/>
          <p:cNvSpPr/>
          <p:nvPr/>
        </p:nvSpPr>
        <p:spPr>
          <a:xfrm>
            <a:off x="6155753" y="3874627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0"/>
          <p:cNvSpPr txBox="1"/>
          <p:nvPr/>
        </p:nvSpPr>
        <p:spPr>
          <a:xfrm rot="-5400000">
            <a:off x="5224337" y="4848950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расизм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0" name="Google Shape;310;p10"/>
          <p:cNvSpPr/>
          <p:nvPr/>
        </p:nvSpPr>
        <p:spPr>
          <a:xfrm>
            <a:off x="6728093" y="3861048"/>
            <a:ext cx="432048" cy="22322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0"/>
          <p:cNvSpPr txBox="1"/>
          <p:nvPr/>
        </p:nvSpPr>
        <p:spPr>
          <a:xfrm rot="-5400000">
            <a:off x="5796660" y="4834698"/>
            <a:ext cx="2295000" cy="390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фашизм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2" name="Google Shape;312;p10"/>
          <p:cNvSpPr/>
          <p:nvPr/>
        </p:nvSpPr>
        <p:spPr>
          <a:xfrm>
            <a:off x="286258" y="2056436"/>
            <a:ext cx="2520280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левые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3" name="Google Shape;313;p10"/>
          <p:cNvSpPr/>
          <p:nvPr/>
        </p:nvSpPr>
        <p:spPr>
          <a:xfrm>
            <a:off x="5789284" y="2067989"/>
            <a:ext cx="2520280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правые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Основные виды политической идеологии</a:t>
            </a:r>
            <a:endParaRPr sz="4000"/>
          </a:p>
        </p:txBody>
      </p:sp>
      <p:sp>
        <p:nvSpPr>
          <p:cNvPr id="319" name="Google Shape;319;p11"/>
          <p:cNvSpPr/>
          <p:nvPr/>
        </p:nvSpPr>
        <p:spPr>
          <a:xfrm>
            <a:off x="539552" y="4005064"/>
            <a:ext cx="2520280" cy="3168352"/>
          </a:xfrm>
          <a:prstGeom prst="blockArc">
            <a:avLst>
              <a:gd fmla="val 8247889" name="adj1"/>
              <a:gd fmla="val 2543937" name="adj2"/>
              <a:gd fmla="val 17326" name="adj3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11"/>
          <p:cNvSpPr/>
          <p:nvPr/>
        </p:nvSpPr>
        <p:spPr>
          <a:xfrm>
            <a:off x="120452" y="1340768"/>
            <a:ext cx="8064896" cy="93610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Радикализм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(лат. radicalis – коренной) – это идеологическая и практичес- кая ориентация на коренное и быстрое изменение общества и государст- ва, чаще всего насильственным путём</a:t>
            </a:r>
            <a:endParaRPr b="1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21" name="Google Shape;321;p11"/>
          <p:cNvSpPr/>
          <p:nvPr/>
        </p:nvSpPr>
        <p:spPr>
          <a:xfrm>
            <a:off x="120452" y="2996952"/>
            <a:ext cx="8064896" cy="64807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Радикализм – не отдельная идеология. Радикалами могут быть как левые, так и правые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22" name="Google Shape;322;p11"/>
          <p:cNvSpPr/>
          <p:nvPr/>
        </p:nvSpPr>
        <p:spPr>
          <a:xfrm>
            <a:off x="3864868" y="2248222"/>
            <a:ext cx="576064" cy="720080"/>
          </a:xfrm>
          <a:prstGeom prst="downArrow">
            <a:avLst>
              <a:gd fmla="val 50000" name="adj1"/>
              <a:gd fmla="val 6946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11"/>
          <p:cNvSpPr/>
          <p:nvPr/>
        </p:nvSpPr>
        <p:spPr>
          <a:xfrm>
            <a:off x="3357857" y="4077072"/>
            <a:ext cx="4837484" cy="2256353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Теория подковы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утверждает, что ультрале- вые и ультраправые радикалы на самом де- ле не являются антагонистами и не нахо- дятся на противоположных концах линей- ного политического спектра, а во многом подходят друг на друга, напоминая концы подковы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24" name="Google Shape;324;p11"/>
          <p:cNvSpPr/>
          <p:nvPr/>
        </p:nvSpPr>
        <p:spPr>
          <a:xfrm>
            <a:off x="575556" y="3493061"/>
            <a:ext cx="2520280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центр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5" name="Google Shape;325;p11"/>
          <p:cNvSpPr/>
          <p:nvPr/>
        </p:nvSpPr>
        <p:spPr>
          <a:xfrm>
            <a:off x="0" y="6237312"/>
            <a:ext cx="1835696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ультралевые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6" name="Google Shape;326;p11"/>
          <p:cNvSpPr/>
          <p:nvPr/>
        </p:nvSpPr>
        <p:spPr>
          <a:xfrm>
            <a:off x="1763688" y="6237311"/>
            <a:ext cx="1835696" cy="663967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ультраправые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Идеологическое разнообразие современности</a:t>
            </a:r>
            <a:endParaRPr sz="4000"/>
          </a:p>
        </p:txBody>
      </p:sp>
      <p:grpSp>
        <p:nvGrpSpPr>
          <p:cNvPr id="332" name="Google Shape;332;p12"/>
          <p:cNvGrpSpPr/>
          <p:nvPr/>
        </p:nvGrpSpPr>
        <p:grpSpPr>
          <a:xfrm>
            <a:off x="183207" y="1259075"/>
            <a:ext cx="8118897" cy="3043705"/>
            <a:chOff x="3695" y="134331"/>
            <a:chExt cx="8118897" cy="3043705"/>
          </a:xfrm>
        </p:grpSpPr>
        <p:sp>
          <p:nvSpPr>
            <p:cNvPr id="333" name="Google Shape;333;p12"/>
            <p:cNvSpPr/>
            <p:nvPr/>
          </p:nvSpPr>
          <p:spPr>
            <a:xfrm>
              <a:off x="3695" y="134331"/>
              <a:ext cx="4770913" cy="75390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2"/>
            <p:cNvSpPr txBox="1"/>
            <p:nvPr/>
          </p:nvSpPr>
          <p:spPr>
            <a:xfrm>
              <a:off x="25776" y="156412"/>
              <a:ext cx="4726751" cy="7097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тенденции в идеологической сфере современного общества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2"/>
            <p:cNvSpPr/>
            <p:nvPr/>
          </p:nvSpPr>
          <p:spPr>
            <a:xfrm>
              <a:off x="480786" y="888235"/>
              <a:ext cx="477091" cy="4310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2"/>
            <p:cNvSpPr/>
            <p:nvPr/>
          </p:nvSpPr>
          <p:spPr>
            <a:xfrm>
              <a:off x="957878" y="1076711"/>
              <a:ext cx="7164714" cy="48523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2"/>
            <p:cNvSpPr txBox="1"/>
            <p:nvPr/>
          </p:nvSpPr>
          <p:spPr>
            <a:xfrm>
              <a:off x="972090" y="1090923"/>
              <a:ext cx="7136290" cy="4568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дробление суперидеологий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2"/>
            <p:cNvSpPr/>
            <p:nvPr/>
          </p:nvSpPr>
          <p:spPr>
            <a:xfrm>
              <a:off x="480786" y="888235"/>
              <a:ext cx="477091" cy="12391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12"/>
            <p:cNvSpPr/>
            <p:nvPr/>
          </p:nvSpPr>
          <p:spPr>
            <a:xfrm>
              <a:off x="957878" y="1750421"/>
              <a:ext cx="7164714" cy="75390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2"/>
            <p:cNvSpPr txBox="1"/>
            <p:nvPr/>
          </p:nvSpPr>
          <p:spPr>
            <a:xfrm>
              <a:off x="979959" y="1772502"/>
              <a:ext cx="7120552" cy="7097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усиление влияния национализма, феминизма, идеологии «зелё- ных», религиозного фундаментализма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2"/>
            <p:cNvSpPr/>
            <p:nvPr/>
          </p:nvSpPr>
          <p:spPr>
            <a:xfrm>
              <a:off x="480786" y="888235"/>
              <a:ext cx="477091" cy="20471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2" name="Google Shape;342;p12"/>
            <p:cNvSpPr/>
            <p:nvPr/>
          </p:nvSpPr>
          <p:spPr>
            <a:xfrm>
              <a:off x="957878" y="2692801"/>
              <a:ext cx="7164714" cy="48523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2"/>
            <p:cNvSpPr txBox="1"/>
            <p:nvPr/>
          </p:nvSpPr>
          <p:spPr>
            <a:xfrm>
              <a:off x="972090" y="2707013"/>
              <a:ext cx="7136290" cy="4568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идеологические заимствования, смешивание различных идей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44" name="Google Shape;344;p12"/>
          <p:cNvSpPr/>
          <p:nvPr/>
        </p:nvSpPr>
        <p:spPr>
          <a:xfrm>
            <a:off x="323528" y="4437112"/>
            <a:ext cx="7982272" cy="93610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Популизм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(лат. populus – народ) – это выдвижение нереальных, но попу- лярных в конкретной ситуации лозунгов для получения поддержки наро- да, обещание лёгкого решения острых социальных проблем</a:t>
            </a:r>
            <a:endParaRPr b="1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45" name="Google Shape;345;p12"/>
          <p:cNvSpPr/>
          <p:nvPr/>
        </p:nvSpPr>
        <p:spPr>
          <a:xfrm>
            <a:off x="1151620" y="6064646"/>
            <a:ext cx="6408712" cy="64807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Популизм – не идеология, а стиль риторики, обращения к электорату (избирателю)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46" name="Google Shape;346;p12"/>
          <p:cNvSpPr/>
          <p:nvPr/>
        </p:nvSpPr>
        <p:spPr>
          <a:xfrm>
            <a:off x="4067944" y="5373216"/>
            <a:ext cx="576064" cy="691430"/>
          </a:xfrm>
          <a:prstGeom prst="downArrow">
            <a:avLst>
              <a:gd fmla="val 50000" name="adj1"/>
              <a:gd fmla="val 6946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Идеологическое разнообразие современности</a:t>
            </a:r>
            <a:endParaRPr sz="4000"/>
          </a:p>
        </p:txBody>
      </p:sp>
      <p:sp>
        <p:nvSpPr>
          <p:cNvPr id="352" name="Google Shape;352;p13"/>
          <p:cNvSpPr/>
          <p:nvPr/>
        </p:nvSpPr>
        <p:spPr>
          <a:xfrm>
            <a:off x="161764" y="1268760"/>
            <a:ext cx="7982272" cy="93610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условиях идеологического разнообразия усиливается значение идеоло- гии государства, которая отражает национально-государственные инте- ресы в целом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id="353" name="Google Shape;35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4656" y="2406824"/>
            <a:ext cx="3086491" cy="4246587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354" name="Google Shape;354;p13"/>
          <p:cNvSpPr/>
          <p:nvPr/>
        </p:nvSpPr>
        <p:spPr>
          <a:xfrm>
            <a:off x="161775" y="2406825"/>
            <a:ext cx="4698300" cy="24867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Статья 4.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Демократия в Республике Бела- русь осуществляется на основе идеологии белорусского государства, а также много- образия политических институтов и мне- ний. Идеология политических пар тий, ре- лигиозных или иных общественных объе- динений, социальных групп не может уста- навливаться в качестве обязательной для граждан.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Идеологическое разнообразие современности</a:t>
            </a:r>
            <a:endParaRPr sz="4000"/>
          </a:p>
        </p:txBody>
      </p:sp>
      <p:pic>
        <p:nvPicPr>
          <p:cNvPr id="360" name="Google Shape;36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55976" y="1305706"/>
            <a:ext cx="3861318" cy="5312643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361" name="Google Shape;361;p14"/>
          <p:cNvSpPr/>
          <p:nvPr/>
        </p:nvSpPr>
        <p:spPr>
          <a:xfrm>
            <a:off x="179500" y="1305700"/>
            <a:ext cx="4050300" cy="26499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Статья 33.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Каждому гарантируется свобода мнений, убеждений и их свободное выражение. Никто не мо- жет быть принуждён к выражению своих убеждений или отказу от них.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Монополизация средств массовой информации государством,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органи- зациями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или отдельными граждана- ми, а также цензура не допускаются.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Идеологическое разнообразие современности</a:t>
            </a:r>
            <a:endParaRPr sz="4000"/>
          </a:p>
        </p:txBody>
      </p:sp>
      <p:grpSp>
        <p:nvGrpSpPr>
          <p:cNvPr id="367" name="Google Shape;367;p15"/>
          <p:cNvGrpSpPr/>
          <p:nvPr/>
        </p:nvGrpSpPr>
        <p:grpSpPr>
          <a:xfrm>
            <a:off x="163443" y="2078916"/>
            <a:ext cx="8126100" cy="3276230"/>
            <a:chOff x="93" y="522124"/>
            <a:chExt cx="8126100" cy="3276230"/>
          </a:xfrm>
        </p:grpSpPr>
        <p:sp>
          <p:nvSpPr>
            <p:cNvPr id="368" name="Google Shape;368;p15"/>
            <p:cNvSpPr/>
            <p:nvPr/>
          </p:nvSpPr>
          <p:spPr>
            <a:xfrm>
              <a:off x="93" y="522124"/>
              <a:ext cx="7116613" cy="113406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5"/>
            <p:cNvSpPr txBox="1"/>
            <p:nvPr/>
          </p:nvSpPr>
          <p:spPr>
            <a:xfrm>
              <a:off x="33308" y="555339"/>
              <a:ext cx="7050183" cy="10676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Сохранение гражданского мира и условий для стабильного  развития общества требует запрещения деятельности тех политических сил, которые: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5"/>
            <p:cNvSpPr/>
            <p:nvPr/>
          </p:nvSpPr>
          <p:spPr>
            <a:xfrm>
              <a:off x="711754" y="1656185"/>
              <a:ext cx="711661" cy="4032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1" name="Google Shape;371;p15"/>
            <p:cNvSpPr/>
            <p:nvPr/>
          </p:nvSpPr>
          <p:spPr>
            <a:xfrm>
              <a:off x="1423415" y="1832509"/>
              <a:ext cx="6702778" cy="45395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5"/>
            <p:cNvSpPr txBox="1"/>
            <p:nvPr/>
          </p:nvSpPr>
          <p:spPr>
            <a:xfrm>
              <a:off x="1436711" y="1845805"/>
              <a:ext cx="6676186" cy="4273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ведут пропаганду войны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15"/>
            <p:cNvSpPr/>
            <p:nvPr/>
          </p:nvSpPr>
          <p:spPr>
            <a:xfrm>
              <a:off x="711754" y="1656185"/>
              <a:ext cx="711661" cy="11592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4" name="Google Shape;374;p15"/>
            <p:cNvSpPr/>
            <p:nvPr/>
          </p:nvSpPr>
          <p:spPr>
            <a:xfrm>
              <a:off x="1423415" y="2462784"/>
              <a:ext cx="6702778" cy="70529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5"/>
            <p:cNvSpPr txBox="1"/>
            <p:nvPr/>
          </p:nvSpPr>
          <p:spPr>
            <a:xfrm>
              <a:off x="1444072" y="2483441"/>
              <a:ext cx="6661464" cy="6639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ведут пропаганду социальной, национальной, религиозной и расовой вражды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6" name="Google Shape;376;p15"/>
            <p:cNvSpPr/>
            <p:nvPr/>
          </p:nvSpPr>
          <p:spPr>
            <a:xfrm>
              <a:off x="711754" y="1656185"/>
              <a:ext cx="711661" cy="19151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7" name="Google Shape;377;p15"/>
            <p:cNvSpPr/>
            <p:nvPr/>
          </p:nvSpPr>
          <p:spPr>
            <a:xfrm>
              <a:off x="1423415" y="3344404"/>
              <a:ext cx="6702778" cy="45395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5"/>
            <p:cNvSpPr txBox="1"/>
            <p:nvPr/>
          </p:nvSpPr>
          <p:spPr>
            <a:xfrm>
              <a:off x="1436711" y="3357700"/>
              <a:ext cx="6676186" cy="4273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имеют целью насильственное изменение конституционного строя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Понятие и функции политической идеоло- гии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Основные виды политической идеологии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Идеологическое разнообразие современнос- ти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Понятие и функции политической идеологии</a:t>
            </a:r>
            <a:endParaRPr sz="4000"/>
          </a:p>
        </p:txBody>
      </p:sp>
      <p:sp>
        <p:nvSpPr>
          <p:cNvPr id="177" name="Google Shape;177;p3"/>
          <p:cNvSpPr txBox="1"/>
          <p:nvPr/>
        </p:nvSpPr>
        <p:spPr>
          <a:xfrm>
            <a:off x="4241008" y="6381328"/>
            <a:ext cx="404035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Антуан Дестют де Траси (1754-1836 гг.)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8" name="Google Shape;178;p3"/>
          <p:cNvSpPr/>
          <p:nvPr/>
        </p:nvSpPr>
        <p:spPr>
          <a:xfrm>
            <a:off x="107504" y="1412774"/>
            <a:ext cx="3960440" cy="144016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Французский философ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Антуан Дес- тют де Траси 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конце XVIII в. ввёл понятие «идеология» для обозна- чения науки об общих принципах формирования идей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Idealogue vs. Ideologue - What's the difference? | Ask Difference" id="179" name="Google Shape;17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41008" y="1412774"/>
            <a:ext cx="4013371" cy="4968554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0" name="Google Shape;180;p3"/>
          <p:cNvSpPr/>
          <p:nvPr/>
        </p:nvSpPr>
        <p:spPr>
          <a:xfrm>
            <a:off x="107504" y="2924944"/>
            <a:ext cx="3960440" cy="201622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Политическая идеология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– это  со- вокупность идей, идеалов, ценнос- тей, в которых отражаются значи- мые,  существенные интересы опре- делённых социальных слоёв, стре- мящихся реализовать их с помощью государственной власти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81" name="Google Shape;181;p3"/>
          <p:cNvSpPr/>
          <p:nvPr/>
        </p:nvSpPr>
        <p:spPr>
          <a:xfrm>
            <a:off x="107504" y="6021288"/>
            <a:ext cx="3960440" cy="698594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Мировоззренческая основа политики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82" name="Google Shape;182;p3"/>
          <p:cNvSpPr/>
          <p:nvPr/>
        </p:nvSpPr>
        <p:spPr>
          <a:xfrm>
            <a:off x="1763688" y="5013176"/>
            <a:ext cx="648072" cy="1008112"/>
          </a:xfrm>
          <a:prstGeom prst="downArrow">
            <a:avLst>
              <a:gd fmla="val 50000" name="adj1"/>
              <a:gd fmla="val 75291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Понятие и функции политической идеологии</a:t>
            </a:r>
            <a:endParaRPr sz="4000"/>
          </a:p>
        </p:txBody>
      </p:sp>
      <p:grpSp>
        <p:nvGrpSpPr>
          <p:cNvPr id="188" name="Google Shape;188;p4"/>
          <p:cNvGrpSpPr/>
          <p:nvPr/>
        </p:nvGrpSpPr>
        <p:grpSpPr>
          <a:xfrm>
            <a:off x="252056" y="1829045"/>
            <a:ext cx="7991814" cy="4264252"/>
            <a:chOff x="536" y="432045"/>
            <a:chExt cx="7991814" cy="4264252"/>
          </a:xfrm>
        </p:grpSpPr>
        <p:sp>
          <p:nvSpPr>
            <p:cNvPr id="189" name="Google Shape;189;p4"/>
            <p:cNvSpPr/>
            <p:nvPr/>
          </p:nvSpPr>
          <p:spPr>
            <a:xfrm>
              <a:off x="6778237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0" name="Google Shape;190;p4"/>
            <p:cNvSpPr/>
            <p:nvPr/>
          </p:nvSpPr>
          <p:spPr>
            <a:xfrm>
              <a:off x="3996444" y="12024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4"/>
            <p:cNvSpPr/>
            <p:nvPr/>
          </p:nvSpPr>
          <p:spPr>
            <a:xfrm>
              <a:off x="3950724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4"/>
            <p:cNvSpPr/>
            <p:nvPr/>
          </p:nvSpPr>
          <p:spPr>
            <a:xfrm>
              <a:off x="3950724" y="12024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4"/>
            <p:cNvSpPr/>
            <p:nvPr/>
          </p:nvSpPr>
          <p:spPr>
            <a:xfrm>
              <a:off x="1123210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4"/>
            <p:cNvSpPr/>
            <p:nvPr/>
          </p:nvSpPr>
          <p:spPr>
            <a:xfrm>
              <a:off x="1168930" y="12024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4"/>
            <p:cNvSpPr/>
            <p:nvPr/>
          </p:nvSpPr>
          <p:spPr>
            <a:xfrm>
              <a:off x="2088234" y="432045"/>
              <a:ext cx="3816418" cy="7704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2088234" y="432045"/>
              <a:ext cx="3816418" cy="77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Уровни идеологии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4"/>
            <p:cNvSpPr/>
            <p:nvPr/>
          </p:nvSpPr>
          <p:spPr>
            <a:xfrm>
              <a:off x="536" y="1693210"/>
              <a:ext cx="2336787" cy="77376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4"/>
            <p:cNvSpPr txBox="1"/>
            <p:nvPr/>
          </p:nvSpPr>
          <p:spPr>
            <a:xfrm>
              <a:off x="536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теоретический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4"/>
            <p:cNvSpPr/>
            <p:nvPr/>
          </p:nvSpPr>
          <p:spPr>
            <a:xfrm>
              <a:off x="536" y="2957704"/>
              <a:ext cx="2336787" cy="17385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4"/>
            <p:cNvSpPr txBox="1"/>
            <p:nvPr/>
          </p:nvSpPr>
          <p:spPr>
            <a:xfrm>
              <a:off x="536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теории, общественные идеалы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>
              <a:off x="2828050" y="1693210"/>
              <a:ext cx="2336787" cy="77376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4"/>
            <p:cNvSpPr txBox="1"/>
            <p:nvPr/>
          </p:nvSpPr>
          <p:spPr>
            <a:xfrm>
              <a:off x="2828050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программно-политический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4"/>
            <p:cNvSpPr/>
            <p:nvPr/>
          </p:nvSpPr>
          <p:spPr>
            <a:xfrm>
              <a:off x="2828050" y="2957704"/>
              <a:ext cx="2336787" cy="17385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4"/>
            <p:cNvSpPr txBox="1"/>
            <p:nvPr/>
          </p:nvSpPr>
          <p:spPr>
            <a:xfrm>
              <a:off x="2828050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программы партий, предвыборные платформы, лозунги, заявления лидеров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4"/>
            <p:cNvSpPr/>
            <p:nvPr/>
          </p:nvSpPr>
          <p:spPr>
            <a:xfrm>
              <a:off x="5655563" y="1693210"/>
              <a:ext cx="2336787" cy="77376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4"/>
            <p:cNvSpPr txBox="1"/>
            <p:nvPr/>
          </p:nvSpPr>
          <p:spPr>
            <a:xfrm>
              <a:off x="5655563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обыденный (поведенческий)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>
              <a:off x="5655563" y="2957704"/>
              <a:ext cx="2336787" cy="17385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4"/>
            <p:cNvSpPr txBox="1"/>
            <p:nvPr/>
          </p:nvSpPr>
          <p:spPr>
            <a:xfrm>
              <a:off x="5655563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убеждения конкретных людей, социальных групп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Основные виды политической идеологии</a:t>
            </a:r>
            <a:endParaRPr sz="4000"/>
          </a:p>
        </p:txBody>
      </p:sp>
      <p:grpSp>
        <p:nvGrpSpPr>
          <p:cNvPr id="214" name="Google Shape;214;p5"/>
          <p:cNvGrpSpPr/>
          <p:nvPr/>
        </p:nvGrpSpPr>
        <p:grpSpPr>
          <a:xfrm>
            <a:off x="252056" y="1829045"/>
            <a:ext cx="7991814" cy="4264252"/>
            <a:chOff x="536" y="432045"/>
            <a:chExt cx="7991814" cy="4264252"/>
          </a:xfrm>
        </p:grpSpPr>
        <p:sp>
          <p:nvSpPr>
            <p:cNvPr id="215" name="Google Shape;215;p5"/>
            <p:cNvSpPr/>
            <p:nvPr/>
          </p:nvSpPr>
          <p:spPr>
            <a:xfrm>
              <a:off x="6778237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5"/>
            <p:cNvSpPr/>
            <p:nvPr/>
          </p:nvSpPr>
          <p:spPr>
            <a:xfrm>
              <a:off x="3996444" y="12024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5"/>
            <p:cNvSpPr/>
            <p:nvPr/>
          </p:nvSpPr>
          <p:spPr>
            <a:xfrm>
              <a:off x="3950724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5"/>
            <p:cNvSpPr/>
            <p:nvPr/>
          </p:nvSpPr>
          <p:spPr>
            <a:xfrm>
              <a:off x="3950724" y="12024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5"/>
            <p:cNvSpPr/>
            <p:nvPr/>
          </p:nvSpPr>
          <p:spPr>
            <a:xfrm>
              <a:off x="1123210" y="246697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0" name="Google Shape;220;p5"/>
            <p:cNvSpPr/>
            <p:nvPr/>
          </p:nvSpPr>
          <p:spPr>
            <a:xfrm>
              <a:off x="1168930" y="12024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5"/>
            <p:cNvSpPr/>
            <p:nvPr/>
          </p:nvSpPr>
          <p:spPr>
            <a:xfrm>
              <a:off x="2088234" y="432045"/>
              <a:ext cx="3816418" cy="7704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5"/>
            <p:cNvSpPr txBox="1"/>
            <p:nvPr/>
          </p:nvSpPr>
          <p:spPr>
            <a:xfrm>
              <a:off x="2088234" y="432045"/>
              <a:ext cx="3816418" cy="77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Возникновение идеологий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5"/>
            <p:cNvSpPr/>
            <p:nvPr/>
          </p:nvSpPr>
          <p:spPr>
            <a:xfrm>
              <a:off x="536" y="1693210"/>
              <a:ext cx="2336787" cy="77376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5"/>
            <p:cNvSpPr txBox="1"/>
            <p:nvPr/>
          </p:nvSpPr>
          <p:spPr>
            <a:xfrm>
              <a:off x="536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либерализм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536" y="2957704"/>
              <a:ext cx="2336787" cy="17385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5"/>
            <p:cNvSpPr txBox="1"/>
            <p:nvPr/>
          </p:nvSpPr>
          <p:spPr>
            <a:xfrm>
              <a:off x="536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(лат. liberalis – свобод- ный) возник в XVII- XVIII вв. в период бур- жуазных революций 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2828050" y="1693210"/>
              <a:ext cx="2336787" cy="77376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5"/>
            <p:cNvSpPr txBox="1"/>
            <p:nvPr/>
          </p:nvSpPr>
          <p:spPr>
            <a:xfrm>
              <a:off x="2828050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консерватизм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5"/>
            <p:cNvSpPr/>
            <p:nvPr/>
          </p:nvSpPr>
          <p:spPr>
            <a:xfrm>
              <a:off x="2828050" y="2957704"/>
              <a:ext cx="2336787" cy="17385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5"/>
            <p:cNvSpPr txBox="1"/>
            <p:nvPr/>
          </p:nvSpPr>
          <p:spPr>
            <a:xfrm>
              <a:off x="2828050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(лат. conservo – сох- ранять, беречь) воз- ник в конце XVIII в. как реакция на рево- люции и либерализм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5655563" y="1693210"/>
              <a:ext cx="2336787" cy="77376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5"/>
            <p:cNvSpPr txBox="1"/>
            <p:nvPr/>
          </p:nvSpPr>
          <p:spPr>
            <a:xfrm>
              <a:off x="5655563" y="1693210"/>
              <a:ext cx="2336787" cy="7737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5655563" y="2957704"/>
              <a:ext cx="2336787" cy="17385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5"/>
            <p:cNvSpPr txBox="1"/>
            <p:nvPr/>
          </p:nvSpPr>
          <p:spPr>
            <a:xfrm>
              <a:off x="5655563" y="2957704"/>
              <a:ext cx="2336787" cy="17385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(лат. socialis – общест- венный) возник в на- чале XIX в. как идео- логия рабочего клас- са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Основные виды политической идеологии</a:t>
            </a:r>
            <a:endParaRPr sz="4000"/>
          </a:p>
        </p:txBody>
      </p:sp>
      <p:sp>
        <p:nvSpPr>
          <p:cNvPr id="240" name="Google Shape;240;p6"/>
          <p:cNvSpPr/>
          <p:nvPr/>
        </p:nvSpPr>
        <p:spPr>
          <a:xfrm>
            <a:off x="2771800" y="1261400"/>
            <a:ext cx="2880320" cy="4320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Суперидеологии</a:t>
            </a:r>
            <a:endParaRPr b="1" i="0" sz="20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41" name="Google Shape;241;p6"/>
          <p:cNvSpPr/>
          <p:nvPr/>
        </p:nvSpPr>
        <p:spPr>
          <a:xfrm>
            <a:off x="3941930" y="1696426"/>
            <a:ext cx="540060" cy="720080"/>
          </a:xfrm>
          <a:prstGeom prst="downArrow">
            <a:avLst>
              <a:gd fmla="val 50000" name="adj1"/>
              <a:gd fmla="val 75291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42" name="Google Shape;242;p6"/>
          <p:cNvGraphicFramePr/>
          <p:nvPr/>
        </p:nvGraphicFramePr>
        <p:xfrm>
          <a:off x="251520" y="241212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{7374C65C-7FA6-43EA-99D6-EDE46DBF0684}</a:tableStyleId>
              </a:tblPr>
              <a:tblGrid>
                <a:gridCol w="3960450"/>
                <a:gridCol w="3960450"/>
              </a:tblGrid>
              <a:tr h="489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Либерализм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458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Классический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Современный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1649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Индивидуализм, свобода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личности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Индивидуальная свобода, само- ценность человеческой личности, права и свободы человека.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Защита частной собственности и рыночной экономики, невмеша- тельство государства в сферу эко- номики.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 должно регулировать рынок и придавать экономике со- циальную направленность, защи- щать многообразие форм собст- венности, проводить экономичес- кие и социальные реформы, пос- ледовательно реализовывать всё более расширяющиеся права и свободы человека.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Основные виды политической идеологии</a:t>
            </a:r>
            <a:endParaRPr sz="4000"/>
          </a:p>
        </p:txBody>
      </p:sp>
      <p:sp>
        <p:nvSpPr>
          <p:cNvPr id="248" name="Google Shape;248;p7"/>
          <p:cNvSpPr/>
          <p:nvPr/>
        </p:nvSpPr>
        <p:spPr>
          <a:xfrm>
            <a:off x="2771800" y="1261400"/>
            <a:ext cx="2880320" cy="4320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Суперидеологии</a:t>
            </a:r>
            <a:endParaRPr b="1" i="0" sz="20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49" name="Google Shape;249;p7"/>
          <p:cNvSpPr/>
          <p:nvPr/>
        </p:nvSpPr>
        <p:spPr>
          <a:xfrm>
            <a:off x="3941930" y="1696426"/>
            <a:ext cx="540060" cy="720080"/>
          </a:xfrm>
          <a:prstGeom prst="downArrow">
            <a:avLst>
              <a:gd fmla="val 50000" name="adj1"/>
              <a:gd fmla="val 75291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50" name="Google Shape;250;p7"/>
          <p:cNvGraphicFramePr/>
          <p:nvPr/>
        </p:nvGraphicFramePr>
        <p:xfrm>
          <a:off x="251520" y="241212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{7374C65C-7FA6-43EA-99D6-EDE46DBF0684}</a:tableStyleId>
              </a:tblPr>
              <a:tblGrid>
                <a:gridCol w="3960450"/>
                <a:gridCol w="3960450"/>
              </a:tblGrid>
              <a:tr h="489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Консерватизм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458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Классический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Современный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1649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Традиционализм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Традиционные ценности (семей- ные, монархические, религиозные и др.).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Частная собственность священна и неприкосновенна.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Против революционных преобра- зований.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Преемственность и стабильность - необходимые условия сохранения целостности общества и тради- ционных ценностей в период гло- бальных изменений.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Признание необходимости ре- форм, которые должны опираться на традиционные устои.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Необходимость авторитетного и сильного государства.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Основные виды политической идеологии</a:t>
            </a:r>
            <a:endParaRPr sz="4000"/>
          </a:p>
        </p:txBody>
      </p:sp>
      <p:sp>
        <p:nvSpPr>
          <p:cNvPr id="256" name="Google Shape;256;p8"/>
          <p:cNvSpPr/>
          <p:nvPr/>
        </p:nvSpPr>
        <p:spPr>
          <a:xfrm>
            <a:off x="2771800" y="1261400"/>
            <a:ext cx="2880320" cy="43204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Суперидеологии</a:t>
            </a:r>
            <a:endParaRPr b="1" i="0" sz="20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57" name="Google Shape;257;p8"/>
          <p:cNvSpPr/>
          <p:nvPr/>
        </p:nvSpPr>
        <p:spPr>
          <a:xfrm>
            <a:off x="3941930" y="1696426"/>
            <a:ext cx="540060" cy="720080"/>
          </a:xfrm>
          <a:prstGeom prst="downArrow">
            <a:avLst>
              <a:gd fmla="val 50000" name="adj1"/>
              <a:gd fmla="val 75291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58" name="Google Shape;258;p8"/>
          <p:cNvGraphicFramePr/>
          <p:nvPr/>
        </p:nvGraphicFramePr>
        <p:xfrm>
          <a:off x="251520" y="241212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{7374C65C-7FA6-43EA-99D6-EDE46DBF0684}</a:tableStyleId>
              </a:tblPr>
              <a:tblGrid>
                <a:gridCol w="3960450"/>
                <a:gridCol w="3960450"/>
              </a:tblGrid>
              <a:tr h="489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Социализм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458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Классический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Современный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1649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Коллективизм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Приоритет интересов социальной  общности и общего блага над ин- тересами личности.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Справедливое общество на основе общественной собственности и социального равенства.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Проведение преобразований (ре- волюционным путём – комму- низм, реформы - социал-рефор- мизм).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• Расширение участия граждан в управлении государством при сохранении и совершенствовании современных демократических институтов.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Усиление социальной направлен- ности экономической сферы, функционирование смешанной экономики.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Ориентация на высокое качество жизни для всех слоёв населения, борьбу с бедностью.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Основные виды политической идеологии</a:t>
            </a:r>
            <a:endParaRPr sz="4000"/>
          </a:p>
        </p:txBody>
      </p:sp>
      <p:grpSp>
        <p:nvGrpSpPr>
          <p:cNvPr id="264" name="Google Shape;264;p9"/>
          <p:cNvGrpSpPr/>
          <p:nvPr/>
        </p:nvGrpSpPr>
        <p:grpSpPr>
          <a:xfrm>
            <a:off x="183177" y="1495446"/>
            <a:ext cx="8057564" cy="5003458"/>
            <a:chOff x="3665" y="98446"/>
            <a:chExt cx="8057564" cy="5003458"/>
          </a:xfrm>
        </p:grpSpPr>
        <p:sp>
          <p:nvSpPr>
            <p:cNvPr id="265" name="Google Shape;265;p9"/>
            <p:cNvSpPr/>
            <p:nvPr/>
          </p:nvSpPr>
          <p:spPr>
            <a:xfrm>
              <a:off x="6105394" y="3691705"/>
              <a:ext cx="91440" cy="4171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6" name="Google Shape;266;p9"/>
            <p:cNvSpPr/>
            <p:nvPr/>
          </p:nvSpPr>
          <p:spPr>
            <a:xfrm>
              <a:off x="6105394" y="2281505"/>
              <a:ext cx="91440" cy="4171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7" name="Google Shape;267;p9"/>
            <p:cNvSpPr/>
            <p:nvPr/>
          </p:nvSpPr>
          <p:spPr>
            <a:xfrm>
              <a:off x="4032448" y="871305"/>
              <a:ext cx="2118666" cy="4171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8" name="Google Shape;268;p9"/>
            <p:cNvSpPr/>
            <p:nvPr/>
          </p:nvSpPr>
          <p:spPr>
            <a:xfrm>
              <a:off x="1868061" y="3691705"/>
              <a:ext cx="91440" cy="4171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9"/>
            <p:cNvSpPr/>
            <p:nvPr/>
          </p:nvSpPr>
          <p:spPr>
            <a:xfrm>
              <a:off x="1868061" y="2281505"/>
              <a:ext cx="91440" cy="41710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9"/>
            <p:cNvSpPr/>
            <p:nvPr/>
          </p:nvSpPr>
          <p:spPr>
            <a:xfrm>
              <a:off x="1913781" y="871305"/>
              <a:ext cx="2118666" cy="41710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9"/>
            <p:cNvSpPr/>
            <p:nvPr/>
          </p:nvSpPr>
          <p:spPr>
            <a:xfrm>
              <a:off x="1800200" y="98446"/>
              <a:ext cx="4464494" cy="7728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9"/>
            <p:cNvSpPr txBox="1"/>
            <p:nvPr/>
          </p:nvSpPr>
          <p:spPr>
            <a:xfrm>
              <a:off x="1800200" y="98446"/>
              <a:ext cx="4464494" cy="772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Политический спектр идеологий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9"/>
            <p:cNvSpPr/>
            <p:nvPr/>
          </p:nvSpPr>
          <p:spPr>
            <a:xfrm>
              <a:off x="3665" y="1288406"/>
              <a:ext cx="3820231" cy="99309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9"/>
            <p:cNvSpPr txBox="1"/>
            <p:nvPr/>
          </p:nvSpPr>
          <p:spPr>
            <a:xfrm>
              <a:off x="3665" y="12884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левые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9"/>
            <p:cNvSpPr/>
            <p:nvPr/>
          </p:nvSpPr>
          <p:spPr>
            <a:xfrm>
              <a:off x="3665" y="2698606"/>
              <a:ext cx="3820231" cy="99309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9"/>
            <p:cNvSpPr txBox="1"/>
            <p:nvPr/>
          </p:nvSpPr>
          <p:spPr>
            <a:xfrm>
              <a:off x="3665" y="26986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интересов трудящихся, социальная справедливость и равенство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9"/>
            <p:cNvSpPr/>
            <p:nvPr/>
          </p:nvSpPr>
          <p:spPr>
            <a:xfrm>
              <a:off x="3665" y="4108806"/>
              <a:ext cx="3820231" cy="99309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9"/>
            <p:cNvSpPr txBox="1"/>
            <p:nvPr/>
          </p:nvSpPr>
          <p:spPr>
            <a:xfrm>
              <a:off x="3665" y="41088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социализм, социал-демократизм, коммунизм, анархизм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9"/>
            <p:cNvSpPr/>
            <p:nvPr/>
          </p:nvSpPr>
          <p:spPr>
            <a:xfrm>
              <a:off x="4240998" y="1288406"/>
              <a:ext cx="3820231" cy="99309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9"/>
            <p:cNvSpPr txBox="1"/>
            <p:nvPr/>
          </p:nvSpPr>
          <p:spPr>
            <a:xfrm>
              <a:off x="4240998" y="12884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правые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9"/>
            <p:cNvSpPr/>
            <p:nvPr/>
          </p:nvSpPr>
          <p:spPr>
            <a:xfrm>
              <a:off x="4240998" y="2698606"/>
              <a:ext cx="3820231" cy="99309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9"/>
            <p:cNvSpPr txBox="1"/>
            <p:nvPr/>
          </p:nvSpPr>
          <p:spPr>
            <a:xfrm>
              <a:off x="4240998" y="26986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устоявшихся ценностей, поддержание сложившегося иерар- хического устройства общества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9"/>
            <p:cNvSpPr/>
            <p:nvPr/>
          </p:nvSpPr>
          <p:spPr>
            <a:xfrm>
              <a:off x="4240998" y="4108806"/>
              <a:ext cx="3820231" cy="99309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9"/>
            <p:cNvSpPr txBox="1"/>
            <p:nvPr/>
          </p:nvSpPr>
          <p:spPr>
            <a:xfrm>
              <a:off x="4240998" y="4108806"/>
              <a:ext cx="3820231" cy="9930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либерализм, консерватизм, нацио- нализм, шовинизм, расизм, фашизм, религиозный фундаментализм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02.12.2020</vt:lpwstr>
  </property>
</Properties>
</file>