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9144000"/>
  <p:notesSz cx="6858000" cy="9144000"/>
  <p:embeddedFontLst>
    <p:embeddedFont>
      <p:font typeface="Cambria Math"/>
      <p:regular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9" roundtripDataSignature="AMtx7miQYMGu0GJ3z6zrNnQQZqSr/VI8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3C9BE98-F8FC-4617-BB84-9CCD1D9091B3}">
  <a:tblStyle styleId="{63C9BE98-F8FC-4617-BB84-9CCD1D9091B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CambriaMath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5.jpg"/><Relationship Id="rId4" Type="http://schemas.openxmlformats.org/officeDocument/2006/relationships/image" Target="../media/image1.jpg"/><Relationship Id="rId5" Type="http://schemas.openxmlformats.org/officeDocument/2006/relationships/image" Target="../media/image3.jpg"/><Relationship Id="rId6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2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2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23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23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23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23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23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3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23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2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23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23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23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23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23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23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3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2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3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4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4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34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3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3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3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6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7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7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7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7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7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7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8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8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8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8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8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8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4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24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4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24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6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7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7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27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7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7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7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7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8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8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28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9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0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0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30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3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1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3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31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31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3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22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22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2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22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22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2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22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22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2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22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22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ru-RU" sz="4200"/>
              <a:t>Социальный статус, роли и мобильность</a:t>
            </a:r>
            <a:endParaRPr sz="42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0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Социальные роли</a:t>
            </a:r>
            <a:endParaRPr sz="3600"/>
          </a:p>
        </p:txBody>
      </p:sp>
      <p:grpSp>
        <p:nvGrpSpPr>
          <p:cNvPr id="262" name="Google Shape;262;p10"/>
          <p:cNvGrpSpPr/>
          <p:nvPr/>
        </p:nvGrpSpPr>
        <p:grpSpPr>
          <a:xfrm>
            <a:off x="258505" y="1613022"/>
            <a:ext cx="8040309" cy="4696298"/>
            <a:chOff x="6985" y="216022"/>
            <a:chExt cx="8040309" cy="4696298"/>
          </a:xfrm>
        </p:grpSpPr>
        <p:sp>
          <p:nvSpPr>
            <p:cNvPr id="263" name="Google Shape;263;p10"/>
            <p:cNvSpPr/>
            <p:nvPr/>
          </p:nvSpPr>
          <p:spPr>
            <a:xfrm>
              <a:off x="6138606" y="2429938"/>
              <a:ext cx="91440" cy="5884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4" name="Google Shape;264;p10"/>
            <p:cNvSpPr/>
            <p:nvPr/>
          </p:nvSpPr>
          <p:spPr>
            <a:xfrm>
              <a:off x="4027140" y="993462"/>
              <a:ext cx="2157186" cy="5884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5" name="Google Shape;265;p10"/>
            <p:cNvSpPr/>
            <p:nvPr/>
          </p:nvSpPr>
          <p:spPr>
            <a:xfrm>
              <a:off x="1824233" y="2429938"/>
              <a:ext cx="91440" cy="5884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6" name="Google Shape;266;p10"/>
            <p:cNvSpPr/>
            <p:nvPr/>
          </p:nvSpPr>
          <p:spPr>
            <a:xfrm>
              <a:off x="1869953" y="993462"/>
              <a:ext cx="2157186" cy="5884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7" name="Google Shape;267;p10"/>
            <p:cNvSpPr/>
            <p:nvPr/>
          </p:nvSpPr>
          <p:spPr>
            <a:xfrm>
              <a:off x="1678318" y="216022"/>
              <a:ext cx="4697643" cy="77743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0"/>
            <p:cNvSpPr txBox="1"/>
            <p:nvPr/>
          </p:nvSpPr>
          <p:spPr>
            <a:xfrm>
              <a:off x="1678318" y="216022"/>
              <a:ext cx="4697643" cy="7774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роль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6985" y="1581900"/>
              <a:ext cx="3725935" cy="84803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0"/>
            <p:cNvSpPr txBox="1"/>
            <p:nvPr/>
          </p:nvSpPr>
          <p:spPr>
            <a:xfrm>
              <a:off x="6985" y="1581900"/>
              <a:ext cx="3725935" cy="8480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ролевое ожидание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0"/>
            <p:cNvSpPr/>
            <p:nvPr/>
          </p:nvSpPr>
          <p:spPr>
            <a:xfrm>
              <a:off x="6985" y="3018376"/>
              <a:ext cx="3725935" cy="189394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0"/>
            <p:cNvSpPr txBox="1"/>
            <p:nvPr/>
          </p:nvSpPr>
          <p:spPr>
            <a:xfrm>
              <a:off x="6985" y="3018376"/>
              <a:ext cx="3725935" cy="1893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модель поведения для людей данного статуса, которую предполагают видеть окружающие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0"/>
            <p:cNvSpPr/>
            <p:nvPr/>
          </p:nvSpPr>
          <p:spPr>
            <a:xfrm>
              <a:off x="4321359" y="1581900"/>
              <a:ext cx="3725935" cy="84803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0"/>
            <p:cNvSpPr txBox="1"/>
            <p:nvPr/>
          </p:nvSpPr>
          <p:spPr>
            <a:xfrm>
              <a:off x="4321359" y="1581900"/>
              <a:ext cx="3725935" cy="8480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ролевое исполнение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0"/>
            <p:cNvSpPr/>
            <p:nvPr/>
          </p:nvSpPr>
          <p:spPr>
            <a:xfrm>
              <a:off x="4321359" y="3018376"/>
              <a:ext cx="3725935" cy="189394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0"/>
            <p:cNvSpPr txBox="1"/>
            <p:nvPr/>
          </p:nvSpPr>
          <p:spPr>
            <a:xfrm>
              <a:off x="4321359" y="3018376"/>
              <a:ext cx="3725935" cy="1893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фактическое поведение человека, зависящее от его личностных качеств, его убеждений и устано- вок, от степени усвоения им социальных норм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Социальные роли</a:t>
            </a:r>
            <a:endParaRPr sz="3600"/>
          </a:p>
        </p:txBody>
      </p:sp>
      <p:sp>
        <p:nvSpPr>
          <p:cNvPr id="282" name="Google Shape;282;p11"/>
          <p:cNvSpPr txBox="1"/>
          <p:nvPr/>
        </p:nvSpPr>
        <p:spPr>
          <a:xfrm>
            <a:off x="243708" y="1850340"/>
            <a:ext cx="2869800" cy="17547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Социальная роль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об- разец поведения, кото- рый общество признаёт целесообразным для обладателя данного статуса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83" name="Google Shape;283;p11"/>
          <p:cNvSpPr txBox="1"/>
          <p:nvPr/>
        </p:nvSpPr>
        <p:spPr>
          <a:xfrm>
            <a:off x="5435281" y="1863068"/>
            <a:ext cx="2869704" cy="175432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Ролевые требования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обязательные и необходимые действия, вытекающие из принятой личностью роли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84" name="Google Shape;284;p11"/>
          <p:cNvSpPr/>
          <p:nvPr/>
        </p:nvSpPr>
        <p:spPr>
          <a:xfrm>
            <a:off x="3113412" y="2331458"/>
            <a:ext cx="2314872" cy="817545"/>
          </a:xfrm>
          <a:prstGeom prst="leftRightArrow">
            <a:avLst>
              <a:gd fmla="val 50000" name="adj1"/>
              <a:gd fmla="val 62662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взаимосвязаны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5" name="Google Shape;285;p11"/>
          <p:cNvSpPr txBox="1"/>
          <p:nvPr/>
        </p:nvSpPr>
        <p:spPr>
          <a:xfrm>
            <a:off x="2259932" y="4019697"/>
            <a:ext cx="4188364" cy="646331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Невыполнение предписанной социальной роли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86" name="Google Shape;286;p11"/>
          <p:cNvSpPr txBox="1"/>
          <p:nvPr/>
        </p:nvSpPr>
        <p:spPr>
          <a:xfrm>
            <a:off x="603748" y="5589240"/>
            <a:ext cx="3096344" cy="36933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общественное порицание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87" name="Google Shape;287;p11"/>
          <p:cNvSpPr txBox="1"/>
          <p:nvPr/>
        </p:nvSpPr>
        <p:spPr>
          <a:xfrm>
            <a:off x="4996236" y="5589240"/>
            <a:ext cx="3096344" cy="36933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формальные санкции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88" name="Google Shape;288;p11"/>
          <p:cNvSpPr/>
          <p:nvPr/>
        </p:nvSpPr>
        <p:spPr>
          <a:xfrm>
            <a:off x="2763988" y="4728738"/>
            <a:ext cx="468052" cy="809677"/>
          </a:xfrm>
          <a:prstGeom prst="downArrow">
            <a:avLst>
              <a:gd fmla="val 50000" name="adj1"/>
              <a:gd fmla="val 7722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11"/>
          <p:cNvSpPr/>
          <p:nvPr/>
        </p:nvSpPr>
        <p:spPr>
          <a:xfrm>
            <a:off x="5428284" y="4728737"/>
            <a:ext cx="468052" cy="809677"/>
          </a:xfrm>
          <a:prstGeom prst="downArrow">
            <a:avLst>
              <a:gd fmla="val 50000" name="adj1"/>
              <a:gd fmla="val 7722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2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Социальные роли</a:t>
            </a:r>
            <a:endParaRPr sz="3600"/>
          </a:p>
        </p:txBody>
      </p:sp>
      <p:grpSp>
        <p:nvGrpSpPr>
          <p:cNvPr id="295" name="Google Shape;295;p12"/>
          <p:cNvGrpSpPr/>
          <p:nvPr/>
        </p:nvGrpSpPr>
        <p:grpSpPr>
          <a:xfrm>
            <a:off x="328304" y="1592792"/>
            <a:ext cx="7911327" cy="3168359"/>
            <a:chOff x="4776" y="468048"/>
            <a:chExt cx="7911327" cy="3168359"/>
          </a:xfrm>
        </p:grpSpPr>
        <p:sp>
          <p:nvSpPr>
            <p:cNvPr id="296" name="Google Shape;296;p12"/>
            <p:cNvSpPr/>
            <p:nvPr/>
          </p:nvSpPr>
          <p:spPr>
            <a:xfrm>
              <a:off x="3960440" y="1287499"/>
              <a:ext cx="3076138" cy="344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12"/>
            <p:cNvSpPr/>
            <p:nvPr/>
          </p:nvSpPr>
          <p:spPr>
            <a:xfrm>
              <a:off x="3960440" y="1287499"/>
              <a:ext cx="959208" cy="344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2"/>
            <p:cNvSpPr/>
            <p:nvPr/>
          </p:nvSpPr>
          <p:spPr>
            <a:xfrm>
              <a:off x="2835046" y="1287499"/>
              <a:ext cx="1125393" cy="3441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2"/>
            <p:cNvSpPr/>
            <p:nvPr/>
          </p:nvSpPr>
          <p:spPr>
            <a:xfrm>
              <a:off x="824227" y="1287499"/>
              <a:ext cx="3136212" cy="3441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0" name="Google Shape;300;p12"/>
            <p:cNvSpPr/>
            <p:nvPr/>
          </p:nvSpPr>
          <p:spPr>
            <a:xfrm>
              <a:off x="1920776" y="468048"/>
              <a:ext cx="4079327" cy="81945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2"/>
            <p:cNvSpPr txBox="1"/>
            <p:nvPr/>
          </p:nvSpPr>
          <p:spPr>
            <a:xfrm>
              <a:off x="1920776" y="468048"/>
              <a:ext cx="4079327" cy="819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Причины трудностей выполнения социальных ролей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4776" y="1631669"/>
              <a:ext cx="1638902" cy="20047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2"/>
            <p:cNvSpPr txBox="1"/>
            <p:nvPr/>
          </p:nvSpPr>
          <p:spPr>
            <a:xfrm>
              <a:off x="4776" y="1631669"/>
              <a:ext cx="1638902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неправильная ролевая подготовка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4" name="Google Shape;304;p12"/>
            <p:cNvSpPr/>
            <p:nvPr/>
          </p:nvSpPr>
          <p:spPr>
            <a:xfrm>
              <a:off x="1987848" y="1631669"/>
              <a:ext cx="1694396" cy="20047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2"/>
            <p:cNvSpPr txBox="1"/>
            <p:nvPr/>
          </p:nvSpPr>
          <p:spPr>
            <a:xfrm>
              <a:off x="1987848" y="1631669"/>
              <a:ext cx="1694396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неудачное исполнение роли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6" name="Google Shape;306;p12"/>
            <p:cNvSpPr/>
            <p:nvPr/>
          </p:nvSpPr>
          <p:spPr>
            <a:xfrm>
              <a:off x="4026414" y="1631669"/>
              <a:ext cx="1786469" cy="20047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2"/>
            <p:cNvSpPr txBox="1"/>
            <p:nvPr/>
          </p:nvSpPr>
          <p:spPr>
            <a:xfrm>
              <a:off x="4026414" y="1631669"/>
              <a:ext cx="1786469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несовместимые требования разных ролей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2"/>
            <p:cNvSpPr/>
            <p:nvPr/>
          </p:nvSpPr>
          <p:spPr>
            <a:xfrm>
              <a:off x="6157053" y="1631669"/>
              <a:ext cx="1759050" cy="20047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2"/>
            <p:cNvSpPr txBox="1"/>
            <p:nvPr/>
          </p:nvSpPr>
          <p:spPr>
            <a:xfrm>
              <a:off x="6157053" y="1631669"/>
              <a:ext cx="1759050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значительные усилия и временные затраты для выполнения ролевых предписаний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10" name="Google Shape;310;p12"/>
          <p:cNvSpPr txBox="1"/>
          <p:nvPr/>
        </p:nvSpPr>
        <p:spPr>
          <a:xfrm>
            <a:off x="323528" y="5445224"/>
            <a:ext cx="2844636" cy="646331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Трудности выполнения социальных ролей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11" name="Google Shape;311;p12"/>
          <p:cNvSpPr txBox="1"/>
          <p:nvPr/>
        </p:nvSpPr>
        <p:spPr>
          <a:xfrm>
            <a:off x="5399772" y="5445224"/>
            <a:ext cx="2844636" cy="6480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Ролевой конфликт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12" name="Google Shape;312;p12"/>
          <p:cNvSpPr/>
          <p:nvPr/>
        </p:nvSpPr>
        <p:spPr>
          <a:xfrm rot="-5400000">
            <a:off x="4005372" y="4760276"/>
            <a:ext cx="557192" cy="2016225"/>
          </a:xfrm>
          <a:prstGeom prst="downArrow">
            <a:avLst>
              <a:gd fmla="val 50000" name="adj1"/>
              <a:gd fmla="val 169379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3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Социальная мобильность</a:t>
            </a:r>
            <a:endParaRPr sz="3600"/>
          </a:p>
        </p:txBody>
      </p:sp>
      <p:pic>
        <p:nvPicPr>
          <p:cNvPr id="318" name="Google Shape;31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4788024" y="1398783"/>
            <a:ext cx="3337790" cy="5199926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2745"/>
              </a:srgbClr>
            </a:outerShdw>
          </a:effectLst>
        </p:spPr>
      </p:pic>
      <p:sp>
        <p:nvSpPr>
          <p:cNvPr id="319" name="Google Shape;319;p13"/>
          <p:cNvSpPr txBox="1"/>
          <p:nvPr/>
        </p:nvSpPr>
        <p:spPr>
          <a:xfrm>
            <a:off x="2899365" y="6272556"/>
            <a:ext cx="188865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Питирим Сорокин</a:t>
            </a:r>
            <a:endParaRPr sz="16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20" name="Google Shape;320;p13"/>
          <p:cNvSpPr txBox="1"/>
          <p:nvPr/>
        </p:nvSpPr>
        <p:spPr>
          <a:xfrm>
            <a:off x="251520" y="1398783"/>
            <a:ext cx="4320480" cy="12003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Социальная мобильность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изменение индивидом или группой позиции, занимаемой в социальной структуре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21" name="Google Shape;321;p13"/>
          <p:cNvSpPr txBox="1"/>
          <p:nvPr/>
        </p:nvSpPr>
        <p:spPr>
          <a:xfrm>
            <a:off x="251520" y="2852936"/>
            <a:ext cx="4320480" cy="92333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Понятие «социальная мобильность» было введено в научный оборот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 1920-е гг. Питиримом Сорокиным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Социальная мобильность</a:t>
            </a:r>
            <a:endParaRPr sz="3600"/>
          </a:p>
        </p:txBody>
      </p:sp>
      <p:grpSp>
        <p:nvGrpSpPr>
          <p:cNvPr id="327" name="Google Shape;327;p14"/>
          <p:cNvGrpSpPr/>
          <p:nvPr/>
        </p:nvGrpSpPr>
        <p:grpSpPr>
          <a:xfrm>
            <a:off x="183434" y="1757042"/>
            <a:ext cx="8129059" cy="4552275"/>
            <a:chOff x="3922" y="360042"/>
            <a:chExt cx="8129059" cy="4552275"/>
          </a:xfrm>
        </p:grpSpPr>
        <p:sp>
          <p:nvSpPr>
            <p:cNvPr id="328" name="Google Shape;328;p14"/>
            <p:cNvSpPr/>
            <p:nvPr/>
          </p:nvSpPr>
          <p:spPr>
            <a:xfrm>
              <a:off x="5786929" y="2929022"/>
              <a:ext cx="1284490" cy="4458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4"/>
            <p:cNvSpPr/>
            <p:nvPr/>
          </p:nvSpPr>
          <p:spPr>
            <a:xfrm>
              <a:off x="4502439" y="2929022"/>
              <a:ext cx="1284490" cy="4458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4"/>
            <p:cNvSpPr/>
            <p:nvPr/>
          </p:nvSpPr>
          <p:spPr>
            <a:xfrm>
              <a:off x="3784951" y="1421604"/>
              <a:ext cx="2001978" cy="4458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4"/>
            <p:cNvSpPr/>
            <p:nvPr/>
          </p:nvSpPr>
          <p:spPr>
            <a:xfrm>
              <a:off x="1782972" y="1421604"/>
              <a:ext cx="2001978" cy="4458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4"/>
            <p:cNvSpPr/>
            <p:nvPr/>
          </p:nvSpPr>
          <p:spPr>
            <a:xfrm>
              <a:off x="1881273" y="360042"/>
              <a:ext cx="3807355" cy="106156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4"/>
            <p:cNvSpPr txBox="1"/>
            <p:nvPr/>
          </p:nvSpPr>
          <p:spPr>
            <a:xfrm>
              <a:off x="1881273" y="360042"/>
              <a:ext cx="3807355" cy="1061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Типы социальной мобильности (по П.Сорокину)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4"/>
            <p:cNvSpPr/>
            <p:nvPr/>
          </p:nvSpPr>
          <p:spPr>
            <a:xfrm>
              <a:off x="3922" y="1867460"/>
              <a:ext cx="3558101" cy="106156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4"/>
            <p:cNvSpPr txBox="1"/>
            <p:nvPr/>
          </p:nvSpPr>
          <p:spPr>
            <a:xfrm>
              <a:off x="3922" y="1867460"/>
              <a:ext cx="3558101" cy="1061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Горизонтальная мобильность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переход человека в другую социальную группу без изменения социального статуса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4"/>
            <p:cNvSpPr/>
            <p:nvPr/>
          </p:nvSpPr>
          <p:spPr>
            <a:xfrm>
              <a:off x="4007879" y="1867460"/>
              <a:ext cx="3558101" cy="106156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4"/>
            <p:cNvSpPr txBox="1"/>
            <p:nvPr/>
          </p:nvSpPr>
          <p:spPr>
            <a:xfrm>
              <a:off x="4007879" y="1867460"/>
              <a:ext cx="3558101" cy="10615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Вертикальная мобильность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переход по ступеням социальной лестницы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4"/>
            <p:cNvSpPr/>
            <p:nvPr/>
          </p:nvSpPr>
          <p:spPr>
            <a:xfrm>
              <a:off x="3440877" y="3374878"/>
              <a:ext cx="2123124" cy="153743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4"/>
            <p:cNvSpPr txBox="1"/>
            <p:nvPr/>
          </p:nvSpPr>
          <p:spPr>
            <a:xfrm>
              <a:off x="3440877" y="3374878"/>
              <a:ext cx="2123124" cy="15374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Нисходящая мобильность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спуск по социальной иерархии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14"/>
            <p:cNvSpPr/>
            <p:nvPr/>
          </p:nvSpPr>
          <p:spPr>
            <a:xfrm>
              <a:off x="6009857" y="3374878"/>
              <a:ext cx="2123124" cy="153743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4"/>
            <p:cNvSpPr txBox="1"/>
            <p:nvPr/>
          </p:nvSpPr>
          <p:spPr>
            <a:xfrm>
              <a:off x="6009857" y="3374878"/>
              <a:ext cx="2123124" cy="15374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Восходящая мобильность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подъём по социальной иерархии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Социальная мобильность</a:t>
            </a:r>
            <a:endParaRPr sz="3600"/>
          </a:p>
        </p:txBody>
      </p:sp>
      <p:grpSp>
        <p:nvGrpSpPr>
          <p:cNvPr id="347" name="Google Shape;347;p15"/>
          <p:cNvGrpSpPr/>
          <p:nvPr/>
        </p:nvGrpSpPr>
        <p:grpSpPr>
          <a:xfrm>
            <a:off x="328304" y="2276868"/>
            <a:ext cx="7911327" cy="3168359"/>
            <a:chOff x="4776" y="1152124"/>
            <a:chExt cx="7911327" cy="3168359"/>
          </a:xfrm>
        </p:grpSpPr>
        <p:sp>
          <p:nvSpPr>
            <p:cNvPr id="348" name="Google Shape;348;p15"/>
            <p:cNvSpPr/>
            <p:nvPr/>
          </p:nvSpPr>
          <p:spPr>
            <a:xfrm>
              <a:off x="3960440" y="1971575"/>
              <a:ext cx="3076138" cy="344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15"/>
            <p:cNvSpPr/>
            <p:nvPr/>
          </p:nvSpPr>
          <p:spPr>
            <a:xfrm>
              <a:off x="3960440" y="1971575"/>
              <a:ext cx="959208" cy="3441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15"/>
            <p:cNvSpPr/>
            <p:nvPr/>
          </p:nvSpPr>
          <p:spPr>
            <a:xfrm>
              <a:off x="2835046" y="1971575"/>
              <a:ext cx="1125393" cy="3441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1" name="Google Shape;351;p15"/>
            <p:cNvSpPr/>
            <p:nvPr/>
          </p:nvSpPr>
          <p:spPr>
            <a:xfrm>
              <a:off x="824227" y="1971575"/>
              <a:ext cx="3136212" cy="3441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5"/>
            <p:cNvSpPr/>
            <p:nvPr/>
          </p:nvSpPr>
          <p:spPr>
            <a:xfrm>
              <a:off x="1920776" y="1152124"/>
              <a:ext cx="4079327" cy="81945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5"/>
            <p:cNvSpPr txBox="1"/>
            <p:nvPr/>
          </p:nvSpPr>
          <p:spPr>
            <a:xfrm>
              <a:off x="1920776" y="1152124"/>
              <a:ext cx="4079327" cy="8194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Факторы, оказывающие влияние на социальную мобильность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5"/>
            <p:cNvSpPr/>
            <p:nvPr/>
          </p:nvSpPr>
          <p:spPr>
            <a:xfrm>
              <a:off x="4776" y="2315745"/>
              <a:ext cx="1638902" cy="20047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5"/>
            <p:cNvSpPr txBox="1"/>
            <p:nvPr/>
          </p:nvSpPr>
          <p:spPr>
            <a:xfrm>
              <a:off x="4776" y="2315745"/>
              <a:ext cx="1638902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6" name="Google Shape;356;p15"/>
            <p:cNvSpPr/>
            <p:nvPr/>
          </p:nvSpPr>
          <p:spPr>
            <a:xfrm>
              <a:off x="1987848" y="2315745"/>
              <a:ext cx="1694396" cy="20047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5"/>
            <p:cNvSpPr txBox="1"/>
            <p:nvPr/>
          </p:nvSpPr>
          <p:spPr>
            <a:xfrm>
              <a:off x="1987848" y="2315745"/>
              <a:ext cx="1694396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8" name="Google Shape;358;p15"/>
            <p:cNvSpPr/>
            <p:nvPr/>
          </p:nvSpPr>
          <p:spPr>
            <a:xfrm>
              <a:off x="4026414" y="2315745"/>
              <a:ext cx="1786469" cy="20047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5"/>
            <p:cNvSpPr txBox="1"/>
            <p:nvPr/>
          </p:nvSpPr>
          <p:spPr>
            <a:xfrm>
              <a:off x="4026414" y="2315745"/>
              <a:ext cx="1786469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рождаемости и смертности в стране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0" name="Google Shape;360;p15"/>
            <p:cNvSpPr/>
            <p:nvPr/>
          </p:nvSpPr>
          <p:spPr>
            <a:xfrm>
              <a:off x="6157053" y="2315745"/>
              <a:ext cx="1759050" cy="20047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5"/>
            <p:cNvSpPr txBox="1"/>
            <p:nvPr/>
          </p:nvSpPr>
          <p:spPr>
            <a:xfrm>
              <a:off x="6157053" y="2315745"/>
              <a:ext cx="1759050" cy="20047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плотность населения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Социальная мобильность</a:t>
            </a:r>
            <a:endParaRPr sz="3600"/>
          </a:p>
        </p:txBody>
      </p:sp>
      <p:sp>
        <p:nvSpPr>
          <p:cNvPr id="367" name="Google Shape;367;p16"/>
          <p:cNvSpPr txBox="1"/>
          <p:nvPr/>
        </p:nvSpPr>
        <p:spPr>
          <a:xfrm>
            <a:off x="251520" y="1340768"/>
            <a:ext cx="7992888" cy="92333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Каналы социальной мобильности («социальные лифты»)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пути, по которым происходит перемещение людей из одних социальных групп в другие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368" name="Google Shape;368;p16"/>
          <p:cNvGrpSpPr/>
          <p:nvPr/>
        </p:nvGrpSpPr>
        <p:grpSpPr>
          <a:xfrm>
            <a:off x="554264" y="2422744"/>
            <a:ext cx="7387398" cy="4244758"/>
            <a:chOff x="302744" y="1856"/>
            <a:chExt cx="7387398" cy="4244758"/>
          </a:xfrm>
        </p:grpSpPr>
        <p:sp>
          <p:nvSpPr>
            <p:cNvPr id="369" name="Google Shape;369;p16"/>
            <p:cNvSpPr/>
            <p:nvPr/>
          </p:nvSpPr>
          <p:spPr>
            <a:xfrm>
              <a:off x="302744" y="1856"/>
              <a:ext cx="5836743" cy="38588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6"/>
            <p:cNvSpPr txBox="1"/>
            <p:nvPr/>
          </p:nvSpPr>
          <p:spPr>
            <a:xfrm>
              <a:off x="314046" y="13158"/>
              <a:ext cx="5814139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каналы социальной мобильности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6"/>
            <p:cNvSpPr/>
            <p:nvPr/>
          </p:nvSpPr>
          <p:spPr>
            <a:xfrm>
              <a:off x="886419" y="387744"/>
              <a:ext cx="583674" cy="289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2" name="Google Shape;372;p16"/>
            <p:cNvSpPr/>
            <p:nvPr/>
          </p:nvSpPr>
          <p:spPr>
            <a:xfrm>
              <a:off x="1470093" y="484215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6"/>
            <p:cNvSpPr txBox="1"/>
            <p:nvPr/>
          </p:nvSpPr>
          <p:spPr>
            <a:xfrm>
              <a:off x="1481395" y="495517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армия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4" name="Google Shape;374;p16"/>
            <p:cNvSpPr/>
            <p:nvPr/>
          </p:nvSpPr>
          <p:spPr>
            <a:xfrm>
              <a:off x="886419" y="387744"/>
              <a:ext cx="583674" cy="7717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5" name="Google Shape;375;p16"/>
            <p:cNvSpPr/>
            <p:nvPr/>
          </p:nvSpPr>
          <p:spPr>
            <a:xfrm>
              <a:off x="1470093" y="966574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6"/>
            <p:cNvSpPr txBox="1"/>
            <p:nvPr/>
          </p:nvSpPr>
          <p:spPr>
            <a:xfrm>
              <a:off x="1481395" y="977876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 организации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6"/>
            <p:cNvSpPr/>
            <p:nvPr/>
          </p:nvSpPr>
          <p:spPr>
            <a:xfrm>
              <a:off x="886419" y="387744"/>
              <a:ext cx="583674" cy="12541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6"/>
            <p:cNvSpPr/>
            <p:nvPr/>
          </p:nvSpPr>
          <p:spPr>
            <a:xfrm>
              <a:off x="1470093" y="1448933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6"/>
            <p:cNvSpPr txBox="1"/>
            <p:nvPr/>
          </p:nvSpPr>
          <p:spPr>
            <a:xfrm>
              <a:off x="1481395" y="1460235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школа (образование) и наука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0" name="Google Shape;380;p16"/>
            <p:cNvSpPr/>
            <p:nvPr/>
          </p:nvSpPr>
          <p:spPr>
            <a:xfrm>
              <a:off x="886419" y="387744"/>
              <a:ext cx="583674" cy="17364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1" name="Google Shape;381;p16"/>
            <p:cNvSpPr/>
            <p:nvPr/>
          </p:nvSpPr>
          <p:spPr>
            <a:xfrm>
              <a:off x="1470093" y="1931292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6"/>
            <p:cNvSpPr txBox="1"/>
            <p:nvPr/>
          </p:nvSpPr>
          <p:spPr>
            <a:xfrm>
              <a:off x="1481395" y="1942594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или общественная деятельность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6"/>
            <p:cNvSpPr/>
            <p:nvPr/>
          </p:nvSpPr>
          <p:spPr>
            <a:xfrm>
              <a:off x="886419" y="387744"/>
              <a:ext cx="583674" cy="22188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4" name="Google Shape;384;p16"/>
            <p:cNvSpPr/>
            <p:nvPr/>
          </p:nvSpPr>
          <p:spPr>
            <a:xfrm>
              <a:off x="1470093" y="2413651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6"/>
            <p:cNvSpPr txBox="1"/>
            <p:nvPr/>
          </p:nvSpPr>
          <p:spPr>
            <a:xfrm>
              <a:off x="1481395" y="2424953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искусство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6" name="Google Shape;386;p16"/>
            <p:cNvSpPr/>
            <p:nvPr/>
          </p:nvSpPr>
          <p:spPr>
            <a:xfrm>
              <a:off x="886419" y="387744"/>
              <a:ext cx="583674" cy="27012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87" name="Google Shape;387;p16"/>
            <p:cNvSpPr/>
            <p:nvPr/>
          </p:nvSpPr>
          <p:spPr>
            <a:xfrm>
              <a:off x="1470093" y="2896010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6"/>
            <p:cNvSpPr txBox="1"/>
            <p:nvPr/>
          </p:nvSpPr>
          <p:spPr>
            <a:xfrm>
              <a:off x="1481395" y="2907312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средства массовой коммуникации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16"/>
            <p:cNvSpPr/>
            <p:nvPr/>
          </p:nvSpPr>
          <p:spPr>
            <a:xfrm>
              <a:off x="886419" y="387744"/>
              <a:ext cx="583674" cy="31835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0" name="Google Shape;390;p16"/>
            <p:cNvSpPr/>
            <p:nvPr/>
          </p:nvSpPr>
          <p:spPr>
            <a:xfrm>
              <a:off x="1470093" y="3378369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6"/>
            <p:cNvSpPr txBox="1"/>
            <p:nvPr/>
          </p:nvSpPr>
          <p:spPr>
            <a:xfrm>
              <a:off x="1481395" y="3389671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накопление богатств, владение собственностью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2" name="Google Shape;392;p16"/>
            <p:cNvSpPr/>
            <p:nvPr/>
          </p:nvSpPr>
          <p:spPr>
            <a:xfrm>
              <a:off x="886419" y="387744"/>
              <a:ext cx="583674" cy="366592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93" name="Google Shape;393;p16"/>
            <p:cNvSpPr/>
            <p:nvPr/>
          </p:nvSpPr>
          <p:spPr>
            <a:xfrm>
              <a:off x="1470093" y="3860727"/>
              <a:ext cx="6220049" cy="385887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6"/>
            <p:cNvSpPr txBox="1"/>
            <p:nvPr/>
          </p:nvSpPr>
          <p:spPr>
            <a:xfrm>
              <a:off x="1481395" y="3872029"/>
              <a:ext cx="6197445" cy="3632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семья и брак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Социальная мобильность</a:t>
            </a:r>
            <a:endParaRPr sz="3600"/>
          </a:p>
        </p:txBody>
      </p:sp>
      <p:grpSp>
        <p:nvGrpSpPr>
          <p:cNvPr id="400" name="Google Shape;400;p17"/>
          <p:cNvGrpSpPr/>
          <p:nvPr/>
        </p:nvGrpSpPr>
        <p:grpSpPr>
          <a:xfrm>
            <a:off x="258505" y="1613022"/>
            <a:ext cx="8040309" cy="4696298"/>
            <a:chOff x="6985" y="216022"/>
            <a:chExt cx="8040309" cy="4696298"/>
          </a:xfrm>
        </p:grpSpPr>
        <p:sp>
          <p:nvSpPr>
            <p:cNvPr id="401" name="Google Shape;401;p17"/>
            <p:cNvSpPr/>
            <p:nvPr/>
          </p:nvSpPr>
          <p:spPr>
            <a:xfrm>
              <a:off x="6138606" y="2429938"/>
              <a:ext cx="91440" cy="5884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2" name="Google Shape;402;p17"/>
            <p:cNvSpPr/>
            <p:nvPr/>
          </p:nvSpPr>
          <p:spPr>
            <a:xfrm>
              <a:off x="4027140" y="993462"/>
              <a:ext cx="2157186" cy="5884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3" name="Google Shape;403;p17"/>
            <p:cNvSpPr/>
            <p:nvPr/>
          </p:nvSpPr>
          <p:spPr>
            <a:xfrm>
              <a:off x="1824233" y="2429938"/>
              <a:ext cx="91440" cy="5884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4" name="Google Shape;404;p17"/>
            <p:cNvSpPr/>
            <p:nvPr/>
          </p:nvSpPr>
          <p:spPr>
            <a:xfrm>
              <a:off x="1869953" y="993462"/>
              <a:ext cx="2157186" cy="5884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5" name="Google Shape;405;p17"/>
            <p:cNvSpPr/>
            <p:nvPr/>
          </p:nvSpPr>
          <p:spPr>
            <a:xfrm>
              <a:off x="1678318" y="216022"/>
              <a:ext cx="4697643" cy="77743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7"/>
            <p:cNvSpPr txBox="1"/>
            <p:nvPr/>
          </p:nvSpPr>
          <p:spPr>
            <a:xfrm>
              <a:off x="1678318" y="216022"/>
              <a:ext cx="4697643" cy="77743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Типы социальной мобильности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7" name="Google Shape;407;p17"/>
            <p:cNvSpPr/>
            <p:nvPr/>
          </p:nvSpPr>
          <p:spPr>
            <a:xfrm>
              <a:off x="6985" y="1581900"/>
              <a:ext cx="3725935" cy="84803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7"/>
            <p:cNvSpPr txBox="1"/>
            <p:nvPr/>
          </p:nvSpPr>
          <p:spPr>
            <a:xfrm>
              <a:off x="6985" y="1581900"/>
              <a:ext cx="3725935" cy="8480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индивидуальная мобильность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9" name="Google Shape;409;p17"/>
            <p:cNvSpPr/>
            <p:nvPr/>
          </p:nvSpPr>
          <p:spPr>
            <a:xfrm>
              <a:off x="6985" y="3018376"/>
              <a:ext cx="3725935" cy="189394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17"/>
            <p:cNvSpPr txBox="1"/>
            <p:nvPr/>
          </p:nvSpPr>
          <p:spPr>
            <a:xfrm>
              <a:off x="6985" y="3018376"/>
              <a:ext cx="3725935" cy="1893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социальное перемещение конкретного человека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1" name="Google Shape;411;p17"/>
            <p:cNvSpPr/>
            <p:nvPr/>
          </p:nvSpPr>
          <p:spPr>
            <a:xfrm>
              <a:off x="4321359" y="1581900"/>
              <a:ext cx="3725935" cy="84803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7"/>
            <p:cNvSpPr txBox="1"/>
            <p:nvPr/>
          </p:nvSpPr>
          <p:spPr>
            <a:xfrm>
              <a:off x="4321359" y="1581900"/>
              <a:ext cx="3725935" cy="8480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групповая мобильность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3" name="Google Shape;413;p17"/>
            <p:cNvSpPr/>
            <p:nvPr/>
          </p:nvSpPr>
          <p:spPr>
            <a:xfrm>
              <a:off x="4321359" y="3018376"/>
              <a:ext cx="3725935" cy="189394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7"/>
            <p:cNvSpPr txBox="1"/>
            <p:nvPr/>
          </p:nvSpPr>
          <p:spPr>
            <a:xfrm>
              <a:off x="4321359" y="3018376"/>
              <a:ext cx="3725935" cy="1893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перемещения совершаются коллективно, и целые классы, социальные слои изменяют свой статус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Социальная мобильность</a:t>
            </a:r>
            <a:endParaRPr sz="3600"/>
          </a:p>
        </p:txBody>
      </p:sp>
      <p:sp>
        <p:nvSpPr>
          <p:cNvPr id="420" name="Google Shape;420;p18"/>
          <p:cNvSpPr txBox="1"/>
          <p:nvPr/>
        </p:nvSpPr>
        <p:spPr>
          <a:xfrm>
            <a:off x="255086" y="6093296"/>
            <a:ext cx="7989300" cy="6465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В современном обществе интенсивность протекания процессов горизон- тальной и вертикальной мобильности резко возрастает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21" name="Google Shape;421;p18"/>
          <p:cNvGrpSpPr/>
          <p:nvPr/>
        </p:nvGrpSpPr>
        <p:grpSpPr>
          <a:xfrm>
            <a:off x="180595" y="1808821"/>
            <a:ext cx="8063812" cy="3699203"/>
            <a:chOff x="1083" y="540061"/>
            <a:chExt cx="8063812" cy="3699203"/>
          </a:xfrm>
        </p:grpSpPr>
        <p:sp>
          <p:nvSpPr>
            <p:cNvPr id="422" name="Google Shape;422;p18"/>
            <p:cNvSpPr/>
            <p:nvPr/>
          </p:nvSpPr>
          <p:spPr>
            <a:xfrm>
              <a:off x="4032448" y="1718981"/>
              <a:ext cx="2853527" cy="13413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97852"/>
                  </a:lnTo>
                  <a:lnTo>
                    <a:pt x="120000" y="97852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3" name="Google Shape;423;p18"/>
            <p:cNvSpPr/>
            <p:nvPr/>
          </p:nvSpPr>
          <p:spPr>
            <a:xfrm>
              <a:off x="3986728" y="1718981"/>
              <a:ext cx="91440" cy="13413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97852"/>
                  </a:lnTo>
                  <a:lnTo>
                    <a:pt x="60711" y="97852"/>
                  </a:lnTo>
                  <a:lnTo>
                    <a:pt x="60711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18"/>
            <p:cNvSpPr/>
            <p:nvPr/>
          </p:nvSpPr>
          <p:spPr>
            <a:xfrm>
              <a:off x="1180003" y="1718981"/>
              <a:ext cx="2852444" cy="13413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97852"/>
                  </a:lnTo>
                  <a:lnTo>
                    <a:pt x="0" y="97852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5" name="Google Shape;425;p18"/>
            <p:cNvSpPr/>
            <p:nvPr/>
          </p:nvSpPr>
          <p:spPr>
            <a:xfrm>
              <a:off x="2232248" y="540061"/>
              <a:ext cx="3600398" cy="117892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8"/>
            <p:cNvSpPr txBox="1"/>
            <p:nvPr/>
          </p:nvSpPr>
          <p:spPr>
            <a:xfrm>
              <a:off x="2232248" y="540061"/>
              <a:ext cx="3600398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Причины роста интенсивности социальной мобильности в современном обществе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7" name="Google Shape;427;p18"/>
            <p:cNvSpPr/>
            <p:nvPr/>
          </p:nvSpPr>
          <p:spPr>
            <a:xfrm>
              <a:off x="1083" y="3060344"/>
              <a:ext cx="2357840" cy="117892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8"/>
            <p:cNvSpPr txBox="1"/>
            <p:nvPr/>
          </p:nvSpPr>
          <p:spPr>
            <a:xfrm>
              <a:off x="1083" y="3060344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Динамизм общественной жизни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9" name="Google Shape;429;p18"/>
            <p:cNvSpPr/>
            <p:nvPr/>
          </p:nvSpPr>
          <p:spPr>
            <a:xfrm>
              <a:off x="2854070" y="3060344"/>
              <a:ext cx="2357840" cy="117892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8"/>
            <p:cNvSpPr txBox="1"/>
            <p:nvPr/>
          </p:nvSpPr>
          <p:spPr>
            <a:xfrm>
              <a:off x="2854070" y="3060344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Стремительные преобразования в экономике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1" name="Google Shape;431;p18"/>
            <p:cNvSpPr/>
            <p:nvPr/>
          </p:nvSpPr>
          <p:spPr>
            <a:xfrm>
              <a:off x="5707055" y="3060344"/>
              <a:ext cx="2357840" cy="117892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8"/>
            <p:cNvSpPr txBox="1"/>
            <p:nvPr/>
          </p:nvSpPr>
          <p:spPr>
            <a:xfrm>
              <a:off x="5707055" y="3060344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Появление новых профессий и исчезновение многих старых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1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Социальная мобильность</a:t>
            </a:r>
            <a:endParaRPr sz="3600"/>
          </a:p>
        </p:txBody>
      </p:sp>
      <p:grpSp>
        <p:nvGrpSpPr>
          <p:cNvPr id="438" name="Google Shape;438;p19"/>
          <p:cNvGrpSpPr/>
          <p:nvPr/>
        </p:nvGrpSpPr>
        <p:grpSpPr>
          <a:xfrm>
            <a:off x="397842" y="1973063"/>
            <a:ext cx="7844259" cy="3976217"/>
            <a:chOff x="2306" y="576063"/>
            <a:chExt cx="7844259" cy="3976217"/>
          </a:xfrm>
        </p:grpSpPr>
        <p:sp>
          <p:nvSpPr>
            <p:cNvPr id="439" name="Google Shape;439;p19"/>
            <p:cNvSpPr/>
            <p:nvPr/>
          </p:nvSpPr>
          <p:spPr>
            <a:xfrm>
              <a:off x="4963024" y="3035436"/>
              <a:ext cx="2040400" cy="3541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0" name="Google Shape;440;p19"/>
            <p:cNvSpPr/>
            <p:nvPr/>
          </p:nvSpPr>
          <p:spPr>
            <a:xfrm>
              <a:off x="4917304" y="3035436"/>
              <a:ext cx="91440" cy="3541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1" name="Google Shape;441;p19"/>
            <p:cNvSpPr/>
            <p:nvPr/>
          </p:nvSpPr>
          <p:spPr>
            <a:xfrm>
              <a:off x="2922624" y="3035436"/>
              <a:ext cx="2040400" cy="3541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2" name="Google Shape;442;p19"/>
            <p:cNvSpPr/>
            <p:nvPr/>
          </p:nvSpPr>
          <p:spPr>
            <a:xfrm>
              <a:off x="2922624" y="1838177"/>
              <a:ext cx="2040400" cy="3541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3" name="Google Shape;443;p19"/>
            <p:cNvSpPr/>
            <p:nvPr/>
          </p:nvSpPr>
          <p:spPr>
            <a:xfrm>
              <a:off x="2876904" y="1838177"/>
              <a:ext cx="91440" cy="35411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4" name="Google Shape;444;p19"/>
            <p:cNvSpPr/>
            <p:nvPr/>
          </p:nvSpPr>
          <p:spPr>
            <a:xfrm>
              <a:off x="882224" y="1838177"/>
              <a:ext cx="2040400" cy="35411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45" name="Google Shape;445;p19"/>
            <p:cNvSpPr/>
            <p:nvPr/>
          </p:nvSpPr>
          <p:spPr>
            <a:xfrm>
              <a:off x="2306" y="576063"/>
              <a:ext cx="5840636" cy="12621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19"/>
            <p:cNvSpPr txBox="1"/>
            <p:nvPr/>
          </p:nvSpPr>
          <p:spPr>
            <a:xfrm>
              <a:off x="2306" y="576063"/>
              <a:ext cx="5840636" cy="12621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Жизненная стратегия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это основная линия жизни, избранная индивидом сознательно, исходя из его представлений о смысле жизни, ценностей и образа будущего, а также оценки своих ресурсов и потенциала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7" name="Google Shape;447;p19"/>
            <p:cNvSpPr/>
            <p:nvPr/>
          </p:nvSpPr>
          <p:spPr>
            <a:xfrm>
              <a:off x="39084" y="2192296"/>
              <a:ext cx="1686281" cy="84314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9"/>
            <p:cNvSpPr txBox="1"/>
            <p:nvPr/>
          </p:nvSpPr>
          <p:spPr>
            <a:xfrm>
              <a:off x="39084" y="2192296"/>
              <a:ext cx="1686281" cy="8431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приспособлен-чество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9" name="Google Shape;449;p19"/>
            <p:cNvSpPr/>
            <p:nvPr/>
          </p:nvSpPr>
          <p:spPr>
            <a:xfrm>
              <a:off x="2079484" y="2192296"/>
              <a:ext cx="1686281" cy="84314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9"/>
            <p:cNvSpPr txBox="1"/>
            <p:nvPr/>
          </p:nvSpPr>
          <p:spPr>
            <a:xfrm>
              <a:off x="2079484" y="2192296"/>
              <a:ext cx="1686281" cy="8431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изоляционизм (автономизм)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1" name="Google Shape;451;p19"/>
            <p:cNvSpPr/>
            <p:nvPr/>
          </p:nvSpPr>
          <p:spPr>
            <a:xfrm>
              <a:off x="4119884" y="2192296"/>
              <a:ext cx="1686281" cy="84314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9"/>
            <p:cNvSpPr txBox="1"/>
            <p:nvPr/>
          </p:nvSpPr>
          <p:spPr>
            <a:xfrm>
              <a:off x="4119884" y="2192296"/>
              <a:ext cx="1686281" cy="8431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активизм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3" name="Google Shape;453;p19"/>
            <p:cNvSpPr/>
            <p:nvPr/>
          </p:nvSpPr>
          <p:spPr>
            <a:xfrm>
              <a:off x="2079484" y="3389556"/>
              <a:ext cx="1686281" cy="1162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9"/>
            <p:cNvSpPr txBox="1"/>
            <p:nvPr/>
          </p:nvSpPr>
          <p:spPr>
            <a:xfrm>
              <a:off x="2079484" y="3389556"/>
              <a:ext cx="1686281" cy="1162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 на развитие системы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5" name="Google Shape;455;p19"/>
            <p:cNvSpPr/>
            <p:nvPr/>
          </p:nvSpPr>
          <p:spPr>
            <a:xfrm>
              <a:off x="4119884" y="3389556"/>
              <a:ext cx="1686281" cy="1162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19"/>
            <p:cNvSpPr txBox="1"/>
            <p:nvPr/>
          </p:nvSpPr>
          <p:spPr>
            <a:xfrm>
              <a:off x="4119884" y="3389556"/>
              <a:ext cx="1686281" cy="1162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 на слом системы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7" name="Google Shape;457;p19"/>
            <p:cNvSpPr/>
            <p:nvPr/>
          </p:nvSpPr>
          <p:spPr>
            <a:xfrm>
              <a:off x="6160284" y="3389556"/>
              <a:ext cx="1686281" cy="11627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9"/>
            <p:cNvSpPr txBox="1"/>
            <p:nvPr/>
          </p:nvSpPr>
          <p:spPr>
            <a:xfrm>
              <a:off x="6160284" y="3389556"/>
              <a:ext cx="1686281" cy="11627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 на радикальную перестройку системы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Социальный статус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Социальные роли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Социальная мобильность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Социальная мобильность</a:t>
            </a:r>
            <a:endParaRPr sz="3600"/>
          </a:p>
        </p:txBody>
      </p:sp>
      <p:grpSp>
        <p:nvGrpSpPr>
          <p:cNvPr id="464" name="Google Shape;464;p20"/>
          <p:cNvGrpSpPr/>
          <p:nvPr/>
        </p:nvGrpSpPr>
        <p:grpSpPr>
          <a:xfrm>
            <a:off x="395728" y="1381650"/>
            <a:ext cx="7704470" cy="5174818"/>
            <a:chOff x="192" y="40882"/>
            <a:chExt cx="7704470" cy="5174818"/>
          </a:xfrm>
        </p:grpSpPr>
        <p:sp>
          <p:nvSpPr>
            <p:cNvPr id="465" name="Google Shape;465;p20"/>
            <p:cNvSpPr/>
            <p:nvPr/>
          </p:nvSpPr>
          <p:spPr>
            <a:xfrm>
              <a:off x="192" y="40882"/>
              <a:ext cx="6557841" cy="862469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0"/>
            <p:cNvSpPr txBox="1"/>
            <p:nvPr/>
          </p:nvSpPr>
          <p:spPr>
            <a:xfrm>
              <a:off x="25453" y="66143"/>
              <a:ext cx="6507319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Факторы, влияющие на формирование жизненных стратегий молодёжи в современном обществе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7" name="Google Shape;467;p20"/>
            <p:cNvSpPr/>
            <p:nvPr/>
          </p:nvSpPr>
          <p:spPr>
            <a:xfrm>
              <a:off x="655976" y="903352"/>
              <a:ext cx="655784" cy="6468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68" name="Google Shape;468;p20"/>
            <p:cNvSpPr/>
            <p:nvPr/>
          </p:nvSpPr>
          <p:spPr>
            <a:xfrm>
              <a:off x="1311760" y="1118969"/>
              <a:ext cx="6392902" cy="86246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0"/>
            <p:cNvSpPr txBox="1"/>
            <p:nvPr/>
          </p:nvSpPr>
          <p:spPr>
            <a:xfrm>
              <a:off x="1337021" y="1144230"/>
              <a:ext cx="6342380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смена установки от государственной опеки к приоритету личных усилий для достижения успеха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0" name="Google Shape;470;p20"/>
            <p:cNvSpPr/>
            <p:nvPr/>
          </p:nvSpPr>
          <p:spPr>
            <a:xfrm>
              <a:off x="655976" y="903352"/>
              <a:ext cx="655784" cy="172493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1" name="Google Shape;471;p20"/>
            <p:cNvSpPr/>
            <p:nvPr/>
          </p:nvSpPr>
          <p:spPr>
            <a:xfrm>
              <a:off x="1311760" y="2197057"/>
              <a:ext cx="6392902" cy="86246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20"/>
            <p:cNvSpPr txBox="1"/>
            <p:nvPr/>
          </p:nvSpPr>
          <p:spPr>
            <a:xfrm>
              <a:off x="1337021" y="2222318"/>
              <a:ext cx="6342380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рационализация системы ценностей, снижение влияния идеологических целей и средств, далёких от собственных потребностей индивидов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3" name="Google Shape;473;p20"/>
            <p:cNvSpPr/>
            <p:nvPr/>
          </p:nvSpPr>
          <p:spPr>
            <a:xfrm>
              <a:off x="655976" y="903352"/>
              <a:ext cx="655784" cy="28030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4" name="Google Shape;474;p20"/>
            <p:cNvSpPr/>
            <p:nvPr/>
          </p:nvSpPr>
          <p:spPr>
            <a:xfrm>
              <a:off x="1311760" y="3275144"/>
              <a:ext cx="6392902" cy="86246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20"/>
            <p:cNvSpPr txBox="1"/>
            <p:nvPr/>
          </p:nvSpPr>
          <p:spPr>
            <a:xfrm>
              <a:off x="1337021" y="3300405"/>
              <a:ext cx="6342380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переход к преимущественно рыночным отношениям, раз- витию частного предпринимательства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76" name="Google Shape;476;p20"/>
            <p:cNvSpPr/>
            <p:nvPr/>
          </p:nvSpPr>
          <p:spPr>
            <a:xfrm>
              <a:off x="655976" y="903352"/>
              <a:ext cx="655784" cy="388111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7" name="Google Shape;477;p20"/>
            <p:cNvSpPr/>
            <p:nvPr/>
          </p:nvSpPr>
          <p:spPr>
            <a:xfrm>
              <a:off x="1311760" y="4353231"/>
              <a:ext cx="6392902" cy="86246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0"/>
            <p:cNvSpPr txBox="1"/>
            <p:nvPr/>
          </p:nvSpPr>
          <p:spPr>
            <a:xfrm>
              <a:off x="1337021" y="4378492"/>
              <a:ext cx="6342380" cy="811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высшего образования, когда практически весь период социализации приходится на время обучения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2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Социальная мобильность</a:t>
            </a:r>
            <a:endParaRPr sz="3600"/>
          </a:p>
        </p:txBody>
      </p:sp>
      <p:grpSp>
        <p:nvGrpSpPr>
          <p:cNvPr id="484" name="Google Shape;484;p21"/>
          <p:cNvGrpSpPr/>
          <p:nvPr/>
        </p:nvGrpSpPr>
        <p:grpSpPr>
          <a:xfrm>
            <a:off x="611557" y="1343793"/>
            <a:ext cx="7281399" cy="5253558"/>
            <a:chOff x="216021" y="3025"/>
            <a:chExt cx="7281399" cy="5253558"/>
          </a:xfrm>
        </p:grpSpPr>
        <p:sp>
          <p:nvSpPr>
            <p:cNvPr id="485" name="Google Shape;485;p21"/>
            <p:cNvSpPr/>
            <p:nvPr/>
          </p:nvSpPr>
          <p:spPr>
            <a:xfrm>
              <a:off x="216021" y="3025"/>
              <a:ext cx="5506584" cy="724211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1"/>
            <p:cNvSpPr txBox="1"/>
            <p:nvPr/>
          </p:nvSpPr>
          <p:spPr>
            <a:xfrm>
              <a:off x="237232" y="24236"/>
              <a:ext cx="5464162" cy="6817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Отличительные социальные качества современной молодёжи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7" name="Google Shape;487;p21"/>
            <p:cNvSpPr/>
            <p:nvPr/>
          </p:nvSpPr>
          <p:spPr>
            <a:xfrm>
              <a:off x="766679" y="727237"/>
              <a:ext cx="550658" cy="54315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8" name="Google Shape;488;p21"/>
            <p:cNvSpPr/>
            <p:nvPr/>
          </p:nvSpPr>
          <p:spPr>
            <a:xfrm>
              <a:off x="1317337" y="908290"/>
              <a:ext cx="6171497" cy="72421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1"/>
            <p:cNvSpPr txBox="1"/>
            <p:nvPr/>
          </p:nvSpPr>
          <p:spPr>
            <a:xfrm>
              <a:off x="1338548" y="929501"/>
              <a:ext cx="6129075" cy="6817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оптимизм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0" name="Google Shape;490;p21"/>
            <p:cNvSpPr/>
            <p:nvPr/>
          </p:nvSpPr>
          <p:spPr>
            <a:xfrm>
              <a:off x="766679" y="727237"/>
              <a:ext cx="550658" cy="144842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1" name="Google Shape;491;p21"/>
            <p:cNvSpPr/>
            <p:nvPr/>
          </p:nvSpPr>
          <p:spPr>
            <a:xfrm>
              <a:off x="1317337" y="1813554"/>
              <a:ext cx="6171497" cy="72421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21"/>
            <p:cNvSpPr txBox="1"/>
            <p:nvPr/>
          </p:nvSpPr>
          <p:spPr>
            <a:xfrm>
              <a:off x="1338548" y="1834765"/>
              <a:ext cx="6129075" cy="6817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более гибкая реакция на социальные изменения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3" name="Google Shape;493;p21"/>
            <p:cNvSpPr/>
            <p:nvPr/>
          </p:nvSpPr>
          <p:spPr>
            <a:xfrm>
              <a:off x="766679" y="727237"/>
              <a:ext cx="550658" cy="23536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4" name="Google Shape;494;p21"/>
            <p:cNvSpPr/>
            <p:nvPr/>
          </p:nvSpPr>
          <p:spPr>
            <a:xfrm>
              <a:off x="1317337" y="2718818"/>
              <a:ext cx="6171497" cy="72421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1"/>
            <p:cNvSpPr txBox="1"/>
            <p:nvPr/>
          </p:nvSpPr>
          <p:spPr>
            <a:xfrm>
              <a:off x="1338548" y="2740029"/>
              <a:ext cx="6129075" cy="6817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высокая информированность о процессах в науке, техни- ке, социальной жизни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6" name="Google Shape;496;p21"/>
            <p:cNvSpPr/>
            <p:nvPr/>
          </p:nvSpPr>
          <p:spPr>
            <a:xfrm>
              <a:off x="766679" y="727237"/>
              <a:ext cx="550658" cy="32589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97" name="Google Shape;497;p21"/>
            <p:cNvSpPr/>
            <p:nvPr/>
          </p:nvSpPr>
          <p:spPr>
            <a:xfrm>
              <a:off x="1317337" y="3624082"/>
              <a:ext cx="6171497" cy="72421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21"/>
            <p:cNvSpPr txBox="1"/>
            <p:nvPr/>
          </p:nvSpPr>
          <p:spPr>
            <a:xfrm>
              <a:off x="1338548" y="3645293"/>
              <a:ext cx="6129075" cy="6817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динамичное овладение современными технологиями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9" name="Google Shape;499;p21"/>
            <p:cNvSpPr/>
            <p:nvPr/>
          </p:nvSpPr>
          <p:spPr>
            <a:xfrm>
              <a:off x="766679" y="727237"/>
              <a:ext cx="559812" cy="41672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500" name="Google Shape;500;p21"/>
            <p:cNvSpPr/>
            <p:nvPr/>
          </p:nvSpPr>
          <p:spPr>
            <a:xfrm>
              <a:off x="1326491" y="4532372"/>
              <a:ext cx="6170929" cy="72421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1"/>
            <p:cNvSpPr txBox="1"/>
            <p:nvPr/>
          </p:nvSpPr>
          <p:spPr>
            <a:xfrm>
              <a:off x="1347702" y="4553583"/>
              <a:ext cx="6128507" cy="6817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включение в мировое информационное пространство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Социальный статус</a:t>
            </a:r>
            <a:endParaRPr sz="3600"/>
          </a:p>
        </p:txBody>
      </p:sp>
      <p:sp>
        <p:nvSpPr>
          <p:cNvPr id="177" name="Google Shape;177;p3"/>
          <p:cNvSpPr txBox="1"/>
          <p:nvPr/>
        </p:nvSpPr>
        <p:spPr>
          <a:xfrm>
            <a:off x="600944" y="1556792"/>
            <a:ext cx="7139400" cy="6465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Социальный статус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- это положение человека в обществе, с кото- рым связан определённый набор прав и  обязанностей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178" name="Google Shape;178;p3"/>
          <p:cNvGrpSpPr/>
          <p:nvPr/>
        </p:nvGrpSpPr>
        <p:grpSpPr>
          <a:xfrm>
            <a:off x="246212" y="2350497"/>
            <a:ext cx="7848871" cy="3309133"/>
            <a:chOff x="0" y="1617"/>
            <a:chExt cx="7848871" cy="3309133"/>
          </a:xfrm>
        </p:grpSpPr>
        <p:sp>
          <p:nvSpPr>
            <p:cNvPr id="179" name="Google Shape;179;p3"/>
            <p:cNvSpPr/>
            <p:nvPr/>
          </p:nvSpPr>
          <p:spPr>
            <a:xfrm rot="5400000">
              <a:off x="4013579" y="-855455"/>
              <a:ext cx="2647306" cy="5023278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/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3"/>
            <p:cNvSpPr txBox="1"/>
            <p:nvPr/>
          </p:nvSpPr>
          <p:spPr>
            <a:xfrm>
              <a:off x="2825594" y="461761"/>
              <a:ext cx="4894047" cy="23888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3825" lIns="247650" spcFirstLastPara="1" rIns="247650" wrap="square" tIns="12382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возраст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семейное положение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должность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материальное положение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политическое влияние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другие факторы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0" y="1617"/>
              <a:ext cx="2825593" cy="3309133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3"/>
            <p:cNvSpPr txBox="1"/>
            <p:nvPr/>
          </p:nvSpPr>
          <p:spPr>
            <a:xfrm>
              <a:off x="137934" y="139551"/>
              <a:ext cx="2549725" cy="30332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8100" lIns="76200" spcFirstLastPara="1" rIns="76200" wrap="square" tIns="3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Факторы, влияющие на социальный статус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83" name="Google Shape;183;p3"/>
          <p:cNvSpPr txBox="1"/>
          <p:nvPr/>
        </p:nvSpPr>
        <p:spPr>
          <a:xfrm>
            <a:off x="683568" y="5877272"/>
            <a:ext cx="7139408" cy="646331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Статусный набор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совокупность всех социальных статусов личности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Социальный статус</a:t>
            </a:r>
            <a:endParaRPr sz="3600"/>
          </a:p>
        </p:txBody>
      </p:sp>
      <p:sp>
        <p:nvSpPr>
          <p:cNvPr id="189" name="Google Shape;189;p4"/>
          <p:cNvSpPr txBox="1"/>
          <p:nvPr/>
        </p:nvSpPr>
        <p:spPr>
          <a:xfrm>
            <a:off x="251520" y="1600035"/>
            <a:ext cx="3312368" cy="92333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Статусный набор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сово- купность всех социальных статусов личности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Картинки по запросу социальные статусы человека примеры" id="190" name="Google Shape;190;p4"/>
          <p:cNvPicPr preferRelativeResize="0"/>
          <p:nvPr/>
        </p:nvPicPr>
        <p:blipFill rotWithShape="1">
          <a:blip r:embed="rId3">
            <a:alphaModFix/>
          </a:blip>
          <a:srcRect b="5812" l="0" r="0" t="0"/>
          <a:stretch/>
        </p:blipFill>
        <p:spPr>
          <a:xfrm>
            <a:off x="3715496" y="1600035"/>
            <a:ext cx="4445147" cy="4536504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91" name="Google Shape;191;p4"/>
          <p:cNvSpPr txBox="1"/>
          <p:nvPr/>
        </p:nvSpPr>
        <p:spPr>
          <a:xfrm>
            <a:off x="4644008" y="6165304"/>
            <a:ext cx="269336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Статусный набор человека</a:t>
            </a:r>
            <a:endParaRPr sz="16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Социальный статус</a:t>
            </a:r>
            <a:endParaRPr sz="3600"/>
          </a:p>
        </p:txBody>
      </p:sp>
      <p:graphicFrame>
        <p:nvGraphicFramePr>
          <p:cNvPr id="197" name="Google Shape;197;p5"/>
          <p:cNvGraphicFramePr/>
          <p:nvPr/>
        </p:nvGraphicFramePr>
        <p:xfrm>
          <a:off x="323528" y="134076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{63C9BE98-F8FC-4617-BB84-9CCD1D9091B3}</a:tableStyleId>
              </a:tblPr>
              <a:tblGrid>
                <a:gridCol w="2088225"/>
                <a:gridCol w="5760650"/>
              </a:tblGrid>
              <a:tr h="4849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социального статуса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1790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Предписанный (приписываемый)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полученный носителем «автоматически», в силу факторов, которые от него не зависят. Он опре- деляется полом, расовой и национальной принад- лежностью, возрастом, социальным происхождением и т.д. 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454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Приобретённый (достигаемый)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который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человек получает благодаря своим умственным и физическим усилиям (профессиональ- ные достижения, учёная степень, звание, должность и т.д.)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454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Смешанный ста- 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который обладает признаками приписывае- мого и достигаемого, но достигаемого не по жела- нию человека. Например, в результате экономичес- кого кризиса человек становится безработным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Социальный статус</a:t>
            </a:r>
            <a:endParaRPr sz="3600"/>
          </a:p>
        </p:txBody>
      </p:sp>
      <p:graphicFrame>
        <p:nvGraphicFramePr>
          <p:cNvPr id="203" name="Google Shape;203;p6"/>
          <p:cNvGraphicFramePr/>
          <p:nvPr/>
        </p:nvGraphicFramePr>
        <p:xfrm>
          <a:off x="323528" y="134076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{63C9BE98-F8FC-4617-BB84-9CCD1D9091B3}</a:tableStyleId>
              </a:tblPr>
              <a:tblGrid>
                <a:gridCol w="2088225"/>
                <a:gridCol w="57606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социального статуса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Главный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который сам человек или окружающие его люди считают основным. Он определяет преимущес- твенное положение человека в обществе, его образ жизни, круг знакомых, манеру поведения. В совре- менном обществе это, как правило,  профессиональ- ный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Личный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который проявляется на уровне малой со- циальной группы, например семьи, школьного клас- са, круга близких друзей, родственников. В малой группе статус человека определяется личными ка- чествами и чертами характера, авторитетом, кото- рым он пользуется среди других людей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Групповой статус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Статус, который характеризует индивида как члена большой социальной группы в качестве, например, представителя нации, конфессии, профессии, возрас- тной или гендерной группы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7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Социальные роли</a:t>
            </a:r>
            <a:endParaRPr sz="3600"/>
          </a:p>
        </p:txBody>
      </p:sp>
      <p:grpSp>
        <p:nvGrpSpPr>
          <p:cNvPr id="209" name="Google Shape;209;p7"/>
          <p:cNvGrpSpPr/>
          <p:nvPr/>
        </p:nvGrpSpPr>
        <p:grpSpPr>
          <a:xfrm>
            <a:off x="851445" y="5229200"/>
            <a:ext cx="6758191" cy="782094"/>
            <a:chOff x="653352" y="0"/>
            <a:chExt cx="6758191" cy="782094"/>
          </a:xfrm>
        </p:grpSpPr>
        <p:sp>
          <p:nvSpPr>
            <p:cNvPr id="210" name="Google Shape;210;p7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7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000">
                  <a:solidFill>
                    <a:schemeClr val="lt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определяют то, что носитель данного статуса может делать и что он должен делать</a:t>
              </a:r>
              <a:endParaRPr sz="20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</p:grpSp>
      <p:grpSp>
        <p:nvGrpSpPr>
          <p:cNvPr id="212" name="Google Shape;212;p7"/>
          <p:cNvGrpSpPr/>
          <p:nvPr/>
        </p:nvGrpSpPr>
        <p:grpSpPr>
          <a:xfrm>
            <a:off x="2351900" y="4896113"/>
            <a:ext cx="3757279" cy="330823"/>
            <a:chOff x="2693360" y="3263588"/>
            <a:chExt cx="3757279" cy="330823"/>
          </a:xfrm>
        </p:grpSpPr>
        <p:sp>
          <p:nvSpPr>
            <p:cNvPr id="213" name="Google Shape;213;p7"/>
            <p:cNvSpPr/>
            <p:nvPr/>
          </p:nvSpPr>
          <p:spPr>
            <a:xfrm flipH="1" rot="10800000">
              <a:off x="4528279" y="3263588"/>
              <a:ext cx="1922360" cy="3308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56163"/>
                  </a:lnTo>
                  <a:lnTo>
                    <a:pt x="120000" y="56163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7"/>
            <p:cNvSpPr/>
            <p:nvPr/>
          </p:nvSpPr>
          <p:spPr>
            <a:xfrm flipH="1" rot="10800000">
              <a:off x="2693360" y="3263588"/>
              <a:ext cx="1834918" cy="33082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6163"/>
                  </a:lnTo>
                  <a:lnTo>
                    <a:pt x="0" y="56163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</p:grpSp>
      <p:grpSp>
        <p:nvGrpSpPr>
          <p:cNvPr id="215" name="Google Shape;215;p7"/>
          <p:cNvGrpSpPr/>
          <p:nvPr/>
        </p:nvGrpSpPr>
        <p:grpSpPr>
          <a:xfrm>
            <a:off x="629150" y="2204864"/>
            <a:ext cx="7194341" cy="2713192"/>
            <a:chOff x="478997" y="0"/>
            <a:chExt cx="7194341" cy="2713192"/>
          </a:xfrm>
        </p:grpSpPr>
        <p:sp>
          <p:nvSpPr>
            <p:cNvPr id="216" name="Google Shape;216;p7"/>
            <p:cNvSpPr/>
            <p:nvPr/>
          </p:nvSpPr>
          <p:spPr>
            <a:xfrm>
              <a:off x="4032448" y="782094"/>
              <a:ext cx="1922360" cy="3308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56163"/>
                  </a:lnTo>
                  <a:lnTo>
                    <a:pt x="120000" y="56163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7"/>
            <p:cNvSpPr/>
            <p:nvPr/>
          </p:nvSpPr>
          <p:spPr>
            <a:xfrm>
              <a:off x="2197529" y="782094"/>
              <a:ext cx="1834918" cy="33082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6163"/>
                  </a:lnTo>
                  <a:lnTo>
                    <a:pt x="0" y="56163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7"/>
            <p:cNvSpPr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7"/>
            <p:cNvSpPr txBox="1"/>
            <p:nvPr/>
          </p:nvSpPr>
          <p:spPr>
            <a:xfrm>
              <a:off x="653352" y="0"/>
              <a:ext cx="6758191" cy="7820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Социальный статус</a:t>
              </a:r>
              <a:endParaRPr b="1" sz="20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20" name="Google Shape;220;p7"/>
            <p:cNvSpPr/>
            <p:nvPr/>
          </p:nvSpPr>
          <p:spPr>
            <a:xfrm>
              <a:off x="478997" y="1112917"/>
              <a:ext cx="3437062" cy="1600275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7"/>
            <p:cNvSpPr txBox="1"/>
            <p:nvPr/>
          </p:nvSpPr>
          <p:spPr>
            <a:xfrm>
              <a:off x="478997" y="1112917"/>
              <a:ext cx="3437062" cy="16002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статусные права</a:t>
              </a:r>
              <a:endParaRPr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  <p:sp>
          <p:nvSpPr>
            <p:cNvPr id="222" name="Google Shape;222;p7"/>
            <p:cNvSpPr/>
            <p:nvPr/>
          </p:nvSpPr>
          <p:spPr>
            <a:xfrm>
              <a:off x="4236276" y="1112917"/>
              <a:ext cx="3437062" cy="1600275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7"/>
            <p:cNvSpPr txBox="1"/>
            <p:nvPr/>
          </p:nvSpPr>
          <p:spPr>
            <a:xfrm>
              <a:off x="4236276" y="1112917"/>
              <a:ext cx="3437062" cy="16002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 Math"/>
                  <a:ea typeface="Cambria Math"/>
                  <a:cs typeface="Cambria Math"/>
                  <a:sym typeface="Cambria Math"/>
                </a:rPr>
                <a:t>статусные обязанности</a:t>
              </a:r>
              <a:endParaRPr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Социальные роли</a:t>
            </a:r>
            <a:endParaRPr sz="3600"/>
          </a:p>
        </p:txBody>
      </p:sp>
      <p:sp>
        <p:nvSpPr>
          <p:cNvPr id="229" name="Google Shape;229;p8"/>
          <p:cNvSpPr txBox="1"/>
          <p:nvPr/>
        </p:nvSpPr>
        <p:spPr>
          <a:xfrm>
            <a:off x="605846" y="1790909"/>
            <a:ext cx="7139400" cy="6465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Социальная роль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образец поведения, который общество признаёт целесообразным для обладателя данного статуса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30" name="Google Shape;230;p8"/>
          <p:cNvSpPr txBox="1"/>
          <p:nvPr/>
        </p:nvSpPr>
        <p:spPr>
          <a:xfrm>
            <a:off x="5148064" y="3063443"/>
            <a:ext cx="2592288" cy="36933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Социальная роль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31" name="Google Shape;231;p8"/>
          <p:cNvSpPr txBox="1"/>
          <p:nvPr/>
        </p:nvSpPr>
        <p:spPr>
          <a:xfrm>
            <a:off x="683568" y="3063443"/>
            <a:ext cx="2592288" cy="36933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Социальный статус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32" name="Google Shape;232;p8"/>
          <p:cNvSpPr txBox="1"/>
          <p:nvPr/>
        </p:nvSpPr>
        <p:spPr>
          <a:xfrm>
            <a:off x="683568" y="4365104"/>
            <a:ext cx="2592288" cy="36933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им обладают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33" name="Google Shape;233;p8"/>
          <p:cNvSpPr txBox="1"/>
          <p:nvPr/>
        </p:nvSpPr>
        <p:spPr>
          <a:xfrm>
            <a:off x="5148064" y="4373192"/>
            <a:ext cx="2592288" cy="36933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её выполняют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34" name="Google Shape;234;p8"/>
          <p:cNvSpPr/>
          <p:nvPr/>
        </p:nvSpPr>
        <p:spPr>
          <a:xfrm>
            <a:off x="1745686" y="3483418"/>
            <a:ext cx="468052" cy="809677"/>
          </a:xfrm>
          <a:prstGeom prst="downArrow">
            <a:avLst>
              <a:gd fmla="val 50000" name="adj1"/>
              <a:gd fmla="val 7722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8"/>
          <p:cNvSpPr/>
          <p:nvPr/>
        </p:nvSpPr>
        <p:spPr>
          <a:xfrm>
            <a:off x="6210182" y="3517805"/>
            <a:ext cx="468052" cy="809677"/>
          </a:xfrm>
          <a:prstGeom prst="downArrow">
            <a:avLst>
              <a:gd fmla="val 50000" name="adj1"/>
              <a:gd fmla="val 7722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8"/>
          <p:cNvSpPr txBox="1"/>
          <p:nvPr/>
        </p:nvSpPr>
        <p:spPr>
          <a:xfrm>
            <a:off x="671218" y="5429418"/>
            <a:ext cx="7139400" cy="64650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Ролевой набор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совокупность принадлежащих конкретному человеку ролей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9"/>
          <p:cNvSpPr txBox="1"/>
          <p:nvPr>
            <p:ph type="title"/>
          </p:nvPr>
        </p:nvSpPr>
        <p:spPr>
          <a:xfrm>
            <a:off x="35496" y="0"/>
            <a:ext cx="8270304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sz="3600"/>
              <a:t>Социальные роли</a:t>
            </a:r>
            <a:endParaRPr sz="3600"/>
          </a:p>
        </p:txBody>
      </p:sp>
      <p:grpSp>
        <p:nvGrpSpPr>
          <p:cNvPr id="242" name="Google Shape;242;p9"/>
          <p:cNvGrpSpPr/>
          <p:nvPr/>
        </p:nvGrpSpPr>
        <p:grpSpPr>
          <a:xfrm>
            <a:off x="324924" y="2492892"/>
            <a:ext cx="7774070" cy="2880326"/>
            <a:chOff x="1396" y="1224132"/>
            <a:chExt cx="7774070" cy="2880326"/>
          </a:xfrm>
        </p:grpSpPr>
        <p:sp>
          <p:nvSpPr>
            <p:cNvPr id="243" name="Google Shape;243;p9"/>
            <p:cNvSpPr/>
            <p:nvPr/>
          </p:nvSpPr>
          <p:spPr>
            <a:xfrm>
              <a:off x="3888432" y="2041738"/>
              <a:ext cx="3069429" cy="3433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9"/>
            <p:cNvSpPr/>
            <p:nvPr/>
          </p:nvSpPr>
          <p:spPr>
            <a:xfrm>
              <a:off x="3888432" y="2041738"/>
              <a:ext cx="1090824" cy="3433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9"/>
            <p:cNvSpPr/>
            <p:nvPr/>
          </p:nvSpPr>
          <p:spPr>
            <a:xfrm>
              <a:off x="2899129" y="2041738"/>
              <a:ext cx="989302" cy="3433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9"/>
            <p:cNvSpPr/>
            <p:nvPr/>
          </p:nvSpPr>
          <p:spPr>
            <a:xfrm>
              <a:off x="819002" y="2041738"/>
              <a:ext cx="3069429" cy="3433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9"/>
            <p:cNvSpPr/>
            <p:nvPr/>
          </p:nvSpPr>
          <p:spPr>
            <a:xfrm>
              <a:off x="1853362" y="1224132"/>
              <a:ext cx="4070138" cy="817605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9"/>
            <p:cNvSpPr txBox="1"/>
            <p:nvPr/>
          </p:nvSpPr>
          <p:spPr>
            <a:xfrm>
              <a:off x="1853362" y="1224132"/>
              <a:ext cx="4070138" cy="8176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социальные роли личности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9"/>
            <p:cNvSpPr/>
            <p:nvPr/>
          </p:nvSpPr>
          <p:spPr>
            <a:xfrm>
              <a:off x="1396" y="2385132"/>
              <a:ext cx="1635210" cy="17193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9"/>
            <p:cNvSpPr txBox="1"/>
            <p:nvPr/>
          </p:nvSpPr>
          <p:spPr>
            <a:xfrm>
              <a:off x="1396" y="2385132"/>
              <a:ext cx="1635210" cy="17193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семейно- бытовые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9"/>
            <p:cNvSpPr/>
            <p:nvPr/>
          </p:nvSpPr>
          <p:spPr>
            <a:xfrm>
              <a:off x="1980001" y="2385132"/>
              <a:ext cx="1838255" cy="17193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9"/>
            <p:cNvSpPr txBox="1"/>
            <p:nvPr/>
          </p:nvSpPr>
          <p:spPr>
            <a:xfrm>
              <a:off x="1980001" y="2385132"/>
              <a:ext cx="1838255" cy="17193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профессиональ- ные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9"/>
            <p:cNvSpPr/>
            <p:nvPr/>
          </p:nvSpPr>
          <p:spPr>
            <a:xfrm>
              <a:off x="4161651" y="2385132"/>
              <a:ext cx="1635210" cy="17193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9"/>
            <p:cNvSpPr txBox="1"/>
            <p:nvPr/>
          </p:nvSpPr>
          <p:spPr>
            <a:xfrm>
              <a:off x="4161651" y="2385132"/>
              <a:ext cx="1635210" cy="17193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общественно- политические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9"/>
            <p:cNvSpPr/>
            <p:nvPr/>
          </p:nvSpPr>
          <p:spPr>
            <a:xfrm>
              <a:off x="6140256" y="2385132"/>
              <a:ext cx="1635210" cy="17193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9"/>
            <p:cNvSpPr txBox="1"/>
            <p:nvPr/>
          </p:nvSpPr>
          <p:spPr>
            <a:xfrm>
              <a:off x="6140256" y="2385132"/>
              <a:ext cx="1635210" cy="17193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ситуационные (пешеход, покупатель, пассажир)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28.09.2020</vt:lpwstr>
  </property>
</Properties>
</file>