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6858000" cx="9144000"/>
  <p:notesSz cx="6858000" cy="9144000"/>
  <p:embeddedFontLst>
    <p:embeddedFont>
      <p:font typeface="Cambria Math"/>
      <p:regular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3" roundtripDataSignature="AMtx7mhyDht8rmginfiVypn2bEOgEkeHi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12D0074-9ED8-42A9-B2A7-B78A14CD04C9}">
  <a:tblStyle styleId="{412D0074-9ED8-42A9-B2A7-B78A14CD04C9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0E6"/>
          </a:solidFill>
        </a:fill>
      </a:tcStyle>
    </a:wholeTbl>
    <a:band1H>
      <a:tcTxStyle/>
      <a:tcStyle>
        <a:fill>
          <a:solidFill>
            <a:srgbClr val="FFE0CA"/>
          </a:solidFill>
        </a:fill>
      </a:tcStyle>
    </a:band1H>
    <a:band2H>
      <a:tcTxStyle/>
    </a:band2H>
    <a:band1V>
      <a:tcTxStyle/>
      <a:tcStyle>
        <a:fill>
          <a:solidFill>
            <a:srgbClr val="FFE0C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font" Target="fonts/CambriaMath-regular.fntdata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7"/>
          <p:cNvSpPr txBox="1"/>
          <p:nvPr>
            <p:ph type="ctrTitle"/>
          </p:nvPr>
        </p:nvSpPr>
        <p:spPr>
          <a:xfrm>
            <a:off x="2533650" y="4521200"/>
            <a:ext cx="6024563" cy="806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7"/>
          <p:cNvSpPr txBox="1"/>
          <p:nvPr>
            <p:ph idx="1" type="subTitle"/>
          </p:nvPr>
        </p:nvSpPr>
        <p:spPr>
          <a:xfrm>
            <a:off x="2536825" y="5359400"/>
            <a:ext cx="6029325" cy="54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/>
            </a:lvl1pPr>
            <a:lvl2pPr lvl="1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6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6"/>
          <p:cNvSpPr txBox="1"/>
          <p:nvPr>
            <p:ph idx="1" type="body"/>
          </p:nvPr>
        </p:nvSpPr>
        <p:spPr>
          <a:xfrm rot="5400000">
            <a:off x="2183606" y="-484981"/>
            <a:ext cx="47767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2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7"/>
          <p:cNvSpPr txBox="1"/>
          <p:nvPr>
            <p:ph type="title"/>
          </p:nvPr>
        </p:nvSpPr>
        <p:spPr>
          <a:xfrm rot="5400000">
            <a:off x="4733925" y="2065338"/>
            <a:ext cx="5842000" cy="2063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7"/>
          <p:cNvSpPr txBox="1"/>
          <p:nvPr>
            <p:ph idx="1" type="body"/>
          </p:nvPr>
        </p:nvSpPr>
        <p:spPr>
          <a:xfrm rot="5400000">
            <a:off x="530225" y="77788"/>
            <a:ext cx="5842000" cy="603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7" name="Google Shape;77;p2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8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8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1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9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9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560"/>
              </a:spcBef>
              <a:spcAft>
                <a:spcPts val="56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6" name="Google Shape;26;p1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0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0"/>
          <p:cNvSpPr txBox="1"/>
          <p:nvPr>
            <p:ph idx="1" type="body"/>
          </p:nvPr>
        </p:nvSpPr>
        <p:spPr>
          <a:xfrm>
            <a:off x="457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20"/>
          <p:cNvSpPr txBox="1"/>
          <p:nvPr>
            <p:ph idx="2" type="body"/>
          </p:nvPr>
        </p:nvSpPr>
        <p:spPr>
          <a:xfrm>
            <a:off x="4648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2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1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21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21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21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2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4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▪"/>
              <a:defRPr sz="3200"/>
            </a:lvl1pPr>
            <a:lvl2pPr indent="-406400" lvl="1" marL="91440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7" name="Google Shape;57;p24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8" name="Google Shape;58;p2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5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5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5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5" name="Google Shape;65;p2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3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6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6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0041" y="1285336"/>
            <a:ext cx="8531352" cy="18115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000">
                <a:latin typeface="Cambria"/>
                <a:ea typeface="Cambria"/>
                <a:cs typeface="Cambria"/>
                <a:sym typeface="Cambria"/>
              </a:rPr>
              <a:t>Развитие регионов</a:t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3114675" y="4385818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Обществоведение. 11 класс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557337" y="129032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Лицей Ивацевичского района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974495" y="6445027"/>
            <a:ext cx="1195007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2022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0" y="6445027"/>
            <a:ext cx="1691640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Перспективы развития регионов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12" name="Google Shape;212;p10"/>
          <p:cNvGrpSpPr/>
          <p:nvPr/>
        </p:nvGrpSpPr>
        <p:grpSpPr>
          <a:xfrm>
            <a:off x="548044" y="1200600"/>
            <a:ext cx="8056536" cy="5457462"/>
            <a:chOff x="358263" y="1528"/>
            <a:chExt cx="8056536" cy="5457462"/>
          </a:xfrm>
        </p:grpSpPr>
        <p:sp>
          <p:nvSpPr>
            <p:cNvPr id="213" name="Google Shape;213;p10"/>
            <p:cNvSpPr/>
            <p:nvPr/>
          </p:nvSpPr>
          <p:spPr>
            <a:xfrm>
              <a:off x="358263" y="1528"/>
              <a:ext cx="5762224" cy="44550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10"/>
            <p:cNvSpPr txBox="1"/>
            <p:nvPr/>
          </p:nvSpPr>
          <p:spPr>
            <a:xfrm>
              <a:off x="371311" y="14576"/>
              <a:ext cx="5736128" cy="4194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Мероприятия в области региональной политики</a:t>
              </a:r>
              <a:endParaRPr b="1" i="0" sz="20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215" name="Google Shape;215;p10"/>
            <p:cNvSpPr/>
            <p:nvPr/>
          </p:nvSpPr>
          <p:spPr>
            <a:xfrm>
              <a:off x="934485" y="447036"/>
              <a:ext cx="576222" cy="3341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6" name="Google Shape;216;p10"/>
            <p:cNvSpPr/>
            <p:nvPr/>
          </p:nvSpPr>
          <p:spPr>
            <a:xfrm>
              <a:off x="1510708" y="558412"/>
              <a:ext cx="6904091" cy="44550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10"/>
            <p:cNvSpPr txBox="1"/>
            <p:nvPr/>
          </p:nvSpPr>
          <p:spPr>
            <a:xfrm>
              <a:off x="1523756" y="571460"/>
              <a:ext cx="6877995" cy="4194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сохранение существующих и создание условий для размещения новых производств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218" name="Google Shape;218;p10"/>
            <p:cNvSpPr/>
            <p:nvPr/>
          </p:nvSpPr>
          <p:spPr>
            <a:xfrm>
              <a:off x="934485" y="447036"/>
              <a:ext cx="576222" cy="89101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9" name="Google Shape;219;p10"/>
            <p:cNvSpPr/>
            <p:nvPr/>
          </p:nvSpPr>
          <p:spPr>
            <a:xfrm>
              <a:off x="1510708" y="1115296"/>
              <a:ext cx="6904091" cy="44550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10"/>
            <p:cNvSpPr txBox="1"/>
            <p:nvPr/>
          </p:nvSpPr>
          <p:spPr>
            <a:xfrm>
              <a:off x="1523756" y="1128344"/>
              <a:ext cx="6877995" cy="4194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привлечение инвестиций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221" name="Google Shape;221;p10"/>
            <p:cNvSpPr/>
            <p:nvPr/>
          </p:nvSpPr>
          <p:spPr>
            <a:xfrm>
              <a:off x="934485" y="447036"/>
              <a:ext cx="576222" cy="144789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2" name="Google Shape;222;p10"/>
            <p:cNvSpPr/>
            <p:nvPr/>
          </p:nvSpPr>
          <p:spPr>
            <a:xfrm>
              <a:off x="1510708" y="1672180"/>
              <a:ext cx="6904091" cy="44550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10"/>
            <p:cNvSpPr txBox="1"/>
            <p:nvPr/>
          </p:nvSpPr>
          <p:spPr>
            <a:xfrm>
              <a:off x="1523756" y="1685228"/>
              <a:ext cx="6877995" cy="4194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стимулирование предпринимательской деятельности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224" name="Google Shape;224;p10"/>
            <p:cNvSpPr/>
            <p:nvPr/>
          </p:nvSpPr>
          <p:spPr>
            <a:xfrm>
              <a:off x="934485" y="447036"/>
              <a:ext cx="576222" cy="20047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5" name="Google Shape;225;p10"/>
            <p:cNvSpPr/>
            <p:nvPr/>
          </p:nvSpPr>
          <p:spPr>
            <a:xfrm>
              <a:off x="1510708" y="2229064"/>
              <a:ext cx="6904091" cy="44550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10"/>
            <p:cNvSpPr txBox="1"/>
            <p:nvPr/>
          </p:nvSpPr>
          <p:spPr>
            <a:xfrm>
              <a:off x="1523756" y="2242112"/>
              <a:ext cx="6877995" cy="4194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развитие агроэкотуризма, создание агроусадеб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227" name="Google Shape;227;p10"/>
            <p:cNvSpPr/>
            <p:nvPr/>
          </p:nvSpPr>
          <p:spPr>
            <a:xfrm>
              <a:off x="934485" y="447036"/>
              <a:ext cx="576222" cy="256166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8" name="Google Shape;228;p10"/>
            <p:cNvSpPr/>
            <p:nvPr/>
          </p:nvSpPr>
          <p:spPr>
            <a:xfrm>
              <a:off x="1510708" y="2785948"/>
              <a:ext cx="6904091" cy="44550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10"/>
            <p:cNvSpPr txBox="1"/>
            <p:nvPr/>
          </p:nvSpPr>
          <p:spPr>
            <a:xfrm>
              <a:off x="1523756" y="2798996"/>
              <a:ext cx="6877995" cy="4194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возрождение традиционных ремёсел и промыслов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230" name="Google Shape;230;p10"/>
            <p:cNvSpPr/>
            <p:nvPr/>
          </p:nvSpPr>
          <p:spPr>
            <a:xfrm>
              <a:off x="934485" y="447036"/>
              <a:ext cx="576222" cy="311854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1" name="Google Shape;231;p10"/>
            <p:cNvSpPr/>
            <p:nvPr/>
          </p:nvSpPr>
          <p:spPr>
            <a:xfrm>
              <a:off x="1510708" y="3342832"/>
              <a:ext cx="6904091" cy="44550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10"/>
            <p:cNvSpPr txBox="1"/>
            <p:nvPr/>
          </p:nvSpPr>
          <p:spPr>
            <a:xfrm>
              <a:off x="1523756" y="3355880"/>
              <a:ext cx="6877995" cy="4194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развитие инфраструктуры (социальной, транспортной, инже- нерной)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233" name="Google Shape;233;p10"/>
            <p:cNvSpPr/>
            <p:nvPr/>
          </p:nvSpPr>
          <p:spPr>
            <a:xfrm>
              <a:off x="934485" y="447036"/>
              <a:ext cx="576222" cy="36754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4" name="Google Shape;234;p10"/>
            <p:cNvSpPr/>
            <p:nvPr/>
          </p:nvSpPr>
          <p:spPr>
            <a:xfrm>
              <a:off x="1510708" y="3899716"/>
              <a:ext cx="6904091" cy="44550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10"/>
            <p:cNvSpPr txBox="1"/>
            <p:nvPr/>
          </p:nvSpPr>
          <p:spPr>
            <a:xfrm>
              <a:off x="1523756" y="3912764"/>
              <a:ext cx="6877995" cy="4194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создание безбарьерной среды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236" name="Google Shape;236;p10"/>
            <p:cNvSpPr/>
            <p:nvPr/>
          </p:nvSpPr>
          <p:spPr>
            <a:xfrm>
              <a:off x="934485" y="447036"/>
              <a:ext cx="576222" cy="423231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7" name="Google Shape;237;p10"/>
            <p:cNvSpPr/>
            <p:nvPr/>
          </p:nvSpPr>
          <p:spPr>
            <a:xfrm>
              <a:off x="1510708" y="4456600"/>
              <a:ext cx="6904091" cy="44550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10"/>
            <p:cNvSpPr txBox="1"/>
            <p:nvPr/>
          </p:nvSpPr>
          <p:spPr>
            <a:xfrm>
              <a:off x="1523756" y="4469648"/>
              <a:ext cx="6877995" cy="4194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сохранение и рациональное использование историко-культурно- го наследия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239" name="Google Shape;239;p10"/>
            <p:cNvSpPr/>
            <p:nvPr/>
          </p:nvSpPr>
          <p:spPr>
            <a:xfrm>
              <a:off x="934485" y="447036"/>
              <a:ext cx="576222" cy="478920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0" name="Google Shape;240;p10"/>
            <p:cNvSpPr/>
            <p:nvPr/>
          </p:nvSpPr>
          <p:spPr>
            <a:xfrm>
              <a:off x="1510708" y="5013483"/>
              <a:ext cx="6904091" cy="44550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10"/>
            <p:cNvSpPr txBox="1"/>
            <p:nvPr/>
          </p:nvSpPr>
          <p:spPr>
            <a:xfrm>
              <a:off x="1523756" y="5026531"/>
              <a:ext cx="6877995" cy="4194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обеспечение экологической безопасности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1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Перспективы развития регионов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47" name="Google Shape;247;p11"/>
          <p:cNvGrpSpPr/>
          <p:nvPr/>
        </p:nvGrpSpPr>
        <p:grpSpPr>
          <a:xfrm>
            <a:off x="185441" y="2070341"/>
            <a:ext cx="8763986" cy="3683476"/>
            <a:chOff x="4538" y="888521"/>
            <a:chExt cx="8763986" cy="3683476"/>
          </a:xfrm>
        </p:grpSpPr>
        <p:sp>
          <p:nvSpPr>
            <p:cNvPr id="248" name="Google Shape;248;p11"/>
            <p:cNvSpPr/>
            <p:nvPr/>
          </p:nvSpPr>
          <p:spPr>
            <a:xfrm>
              <a:off x="4386532" y="1582220"/>
              <a:ext cx="3435558" cy="39750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9" name="Google Shape;249;p11"/>
            <p:cNvSpPr/>
            <p:nvPr/>
          </p:nvSpPr>
          <p:spPr>
            <a:xfrm>
              <a:off x="4386532" y="1582220"/>
              <a:ext cx="1145186" cy="39750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0" name="Google Shape;250;p11"/>
            <p:cNvSpPr/>
            <p:nvPr/>
          </p:nvSpPr>
          <p:spPr>
            <a:xfrm>
              <a:off x="3241345" y="1582220"/>
              <a:ext cx="1145186" cy="39750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1" name="Google Shape;251;p11"/>
            <p:cNvSpPr/>
            <p:nvPr/>
          </p:nvSpPr>
          <p:spPr>
            <a:xfrm>
              <a:off x="950973" y="1582220"/>
              <a:ext cx="3435558" cy="39750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2" name="Google Shape;252;p11"/>
            <p:cNvSpPr/>
            <p:nvPr/>
          </p:nvSpPr>
          <p:spPr>
            <a:xfrm>
              <a:off x="1448987" y="888521"/>
              <a:ext cx="5875089" cy="69369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11"/>
            <p:cNvSpPr txBox="1"/>
            <p:nvPr/>
          </p:nvSpPr>
          <p:spPr>
            <a:xfrm>
              <a:off x="1448987" y="888521"/>
              <a:ext cx="5875089" cy="6936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Развитие административно-территориальных единиц и населённых пунктов</a:t>
              </a:r>
              <a:endParaRPr b="1" i="0" sz="20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254" name="Google Shape;254;p11"/>
            <p:cNvSpPr/>
            <p:nvPr/>
          </p:nvSpPr>
          <p:spPr>
            <a:xfrm>
              <a:off x="4538" y="1979722"/>
              <a:ext cx="1892869" cy="25914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11"/>
            <p:cNvSpPr txBox="1"/>
            <p:nvPr/>
          </p:nvSpPr>
          <p:spPr>
            <a:xfrm>
              <a:off x="4538" y="1979722"/>
              <a:ext cx="1892869" cy="25914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развитие горо- дов-спутников Минска и приго- родных зон об- ластных центров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256" name="Google Shape;256;p11"/>
            <p:cNvSpPr/>
            <p:nvPr/>
          </p:nvSpPr>
          <p:spPr>
            <a:xfrm>
              <a:off x="2294910" y="1979722"/>
              <a:ext cx="1892869" cy="25914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11"/>
            <p:cNvSpPr txBox="1"/>
            <p:nvPr/>
          </p:nvSpPr>
          <p:spPr>
            <a:xfrm>
              <a:off x="2294910" y="1979722"/>
              <a:ext cx="1892869" cy="25914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совершенствова-ние социальной инфраструктуры (бытовое обслу- живание, общест- венное питание и др.)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258" name="Google Shape;258;p11"/>
            <p:cNvSpPr/>
            <p:nvPr/>
          </p:nvSpPr>
          <p:spPr>
            <a:xfrm>
              <a:off x="4585283" y="1979722"/>
              <a:ext cx="1892869" cy="25914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11"/>
            <p:cNvSpPr txBox="1"/>
            <p:nvPr/>
          </p:nvSpPr>
          <p:spPr>
            <a:xfrm>
              <a:off x="4585283" y="1979722"/>
              <a:ext cx="1892869" cy="25914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формирование туристско- рекреационных территорий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260" name="Google Shape;260;p11"/>
            <p:cNvSpPr/>
            <p:nvPr/>
          </p:nvSpPr>
          <p:spPr>
            <a:xfrm>
              <a:off x="6875655" y="1979722"/>
              <a:ext cx="1892869" cy="259227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11"/>
            <p:cNvSpPr txBox="1"/>
            <p:nvPr/>
          </p:nvSpPr>
          <p:spPr>
            <a:xfrm>
              <a:off x="6875655" y="1979722"/>
              <a:ext cx="1892869" cy="25922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создание безбарьерной среды для всех категорий населения и др.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2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Перспективы развития регионов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67" name="Google Shape;267;p12"/>
          <p:cNvGrpSpPr/>
          <p:nvPr/>
        </p:nvGrpSpPr>
        <p:grpSpPr>
          <a:xfrm>
            <a:off x="180903" y="1418638"/>
            <a:ext cx="8773064" cy="910494"/>
            <a:chOff x="67" y="2742038"/>
            <a:chExt cx="4010278" cy="2634131"/>
          </a:xfrm>
        </p:grpSpPr>
        <p:sp>
          <p:nvSpPr>
            <p:cNvPr id="268" name="Google Shape;268;p12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12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Агроэкотуризм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экологический вид туризма, направленный на использова- ние природных, культурно-исторических и иных ресурсов сельской местности в целях создания комплексного туристического продукта.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270" name="Google Shape;270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45192" y="2499052"/>
            <a:ext cx="3208775" cy="420506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71" name="Google Shape;271;p12"/>
          <p:cNvSpPr txBox="1"/>
          <p:nvPr/>
        </p:nvSpPr>
        <p:spPr>
          <a:xfrm>
            <a:off x="180903" y="2480445"/>
            <a:ext cx="5443520" cy="126342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2016 и 2018 гг. Беларусь была признана лучшей страной для агротуризма в конкурсе журнала Na- tional Geographic Traveler (Россия). В  стране на- считывается более двух тысяч агроусадеб.</a:t>
            </a:r>
            <a:endParaRPr/>
          </a:p>
        </p:txBody>
      </p:sp>
      <p:sp>
        <p:nvSpPr>
          <p:cNvPr id="272" name="Google Shape;272;p12"/>
          <p:cNvSpPr txBox="1"/>
          <p:nvPr/>
        </p:nvSpPr>
        <p:spPr>
          <a:xfrm>
            <a:off x="1362974" y="6365564"/>
            <a:ext cx="4382218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Журнал National Geographic Traveler (Россия) 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Перспективы развития регионов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78" name="Google Shape;278;p13"/>
          <p:cNvGrpSpPr/>
          <p:nvPr/>
        </p:nvGrpSpPr>
        <p:grpSpPr>
          <a:xfrm>
            <a:off x="164190" y="2113468"/>
            <a:ext cx="8771885" cy="3700735"/>
            <a:chOff x="589" y="500330"/>
            <a:chExt cx="8771885" cy="3700735"/>
          </a:xfrm>
        </p:grpSpPr>
        <p:sp>
          <p:nvSpPr>
            <p:cNvPr id="279" name="Google Shape;279;p13"/>
            <p:cNvSpPr/>
            <p:nvPr/>
          </p:nvSpPr>
          <p:spPr>
            <a:xfrm>
              <a:off x="4386532" y="1155875"/>
              <a:ext cx="3103503" cy="53862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0" name="Google Shape;280;p13"/>
            <p:cNvSpPr/>
            <p:nvPr/>
          </p:nvSpPr>
          <p:spPr>
            <a:xfrm>
              <a:off x="4340812" y="1155875"/>
              <a:ext cx="91440" cy="53862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1" name="Google Shape;281;p13"/>
            <p:cNvSpPr/>
            <p:nvPr/>
          </p:nvSpPr>
          <p:spPr>
            <a:xfrm>
              <a:off x="1283028" y="1155875"/>
              <a:ext cx="3103503" cy="53862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2" name="Google Shape;282;p13"/>
            <p:cNvSpPr/>
            <p:nvPr/>
          </p:nvSpPr>
          <p:spPr>
            <a:xfrm>
              <a:off x="1983817" y="500330"/>
              <a:ext cx="4805428" cy="65554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13"/>
            <p:cNvSpPr txBox="1"/>
            <p:nvPr/>
          </p:nvSpPr>
          <p:spPr>
            <a:xfrm>
              <a:off x="1983817" y="500330"/>
              <a:ext cx="4805428" cy="6555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Развитие транспортной и инженерной инфраструктуры</a:t>
              </a:r>
              <a:endParaRPr b="1" i="0" sz="20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284" name="Google Shape;284;p13"/>
            <p:cNvSpPr/>
            <p:nvPr/>
          </p:nvSpPr>
          <p:spPr>
            <a:xfrm>
              <a:off x="589" y="1694499"/>
              <a:ext cx="2564878" cy="250656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13"/>
            <p:cNvSpPr txBox="1"/>
            <p:nvPr/>
          </p:nvSpPr>
          <p:spPr>
            <a:xfrm>
              <a:off x="589" y="1694499"/>
              <a:ext cx="2564878" cy="25065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приоритетное развитие железнодорожного транспорта, городского электрического тран- спорта, метрополитена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286" name="Google Shape;286;p13"/>
            <p:cNvSpPr/>
            <p:nvPr/>
          </p:nvSpPr>
          <p:spPr>
            <a:xfrm>
              <a:off x="3104092" y="1694499"/>
              <a:ext cx="2564878" cy="250656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3"/>
            <p:cNvSpPr txBox="1"/>
            <p:nvPr/>
          </p:nvSpPr>
          <p:spPr>
            <a:xfrm>
              <a:off x="3104092" y="1694499"/>
              <a:ext cx="2564878" cy="25065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строительство автомобильных стоянок и парковок в жилых районах городов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288" name="Google Shape;288;p13"/>
            <p:cNvSpPr/>
            <p:nvPr/>
          </p:nvSpPr>
          <p:spPr>
            <a:xfrm>
              <a:off x="6207596" y="1694499"/>
              <a:ext cx="2564878" cy="250656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3"/>
            <p:cNvSpPr txBox="1"/>
            <p:nvPr/>
          </p:nvSpPr>
          <p:spPr>
            <a:xfrm>
              <a:off x="6207596" y="1694499"/>
              <a:ext cx="2564878" cy="25065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совершенствование системы велодорожек и др.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Перспективы развития регионов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95" name="Google Shape;295;p14"/>
          <p:cNvGrpSpPr/>
          <p:nvPr/>
        </p:nvGrpSpPr>
        <p:grpSpPr>
          <a:xfrm>
            <a:off x="164443" y="2139349"/>
            <a:ext cx="8771378" cy="3657601"/>
            <a:chOff x="842" y="526211"/>
            <a:chExt cx="8771378" cy="3657601"/>
          </a:xfrm>
        </p:grpSpPr>
        <p:sp>
          <p:nvSpPr>
            <p:cNvPr id="296" name="Google Shape;296;p14"/>
            <p:cNvSpPr/>
            <p:nvPr/>
          </p:nvSpPr>
          <p:spPr>
            <a:xfrm>
              <a:off x="4386532" y="1345984"/>
              <a:ext cx="2361235" cy="6649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59221"/>
                  </a:lnTo>
                  <a:lnTo>
                    <a:pt x="120000" y="59221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7" name="Google Shape;297;p14"/>
            <p:cNvSpPr/>
            <p:nvPr/>
          </p:nvSpPr>
          <p:spPr>
            <a:xfrm>
              <a:off x="2025296" y="1345984"/>
              <a:ext cx="2361235" cy="66493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59221"/>
                  </a:lnTo>
                  <a:lnTo>
                    <a:pt x="0" y="59221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8" name="Google Shape;298;p14"/>
            <p:cNvSpPr/>
            <p:nvPr/>
          </p:nvSpPr>
          <p:spPr>
            <a:xfrm>
              <a:off x="1966520" y="526211"/>
              <a:ext cx="4840022" cy="81977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4"/>
            <p:cNvSpPr txBox="1"/>
            <p:nvPr/>
          </p:nvSpPr>
          <p:spPr>
            <a:xfrm>
              <a:off x="1966520" y="526211"/>
              <a:ext cx="4840022" cy="8197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Сохранение и рациональное использование историко-культурного наследия</a:t>
              </a:r>
              <a:endParaRPr b="1" i="0" sz="20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300" name="Google Shape;300;p14"/>
            <p:cNvSpPr/>
            <p:nvPr/>
          </p:nvSpPr>
          <p:spPr>
            <a:xfrm>
              <a:off x="842" y="2010918"/>
              <a:ext cx="4048908" cy="217289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4"/>
            <p:cNvSpPr txBox="1"/>
            <p:nvPr/>
          </p:nvSpPr>
          <p:spPr>
            <a:xfrm>
              <a:off x="842" y="2010918"/>
              <a:ext cx="4048908" cy="21728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повышение функциональной привлекательности объектов историко-культурного наследия с учётом сохранения и восстановления их отличительных особенностей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302" name="Google Shape;302;p14"/>
            <p:cNvSpPr/>
            <p:nvPr/>
          </p:nvSpPr>
          <p:spPr>
            <a:xfrm>
              <a:off x="4723312" y="2010918"/>
              <a:ext cx="4048908" cy="217289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14"/>
            <p:cNvSpPr txBox="1"/>
            <p:nvPr/>
          </p:nvSpPr>
          <p:spPr>
            <a:xfrm>
              <a:off x="4723312" y="2010918"/>
              <a:ext cx="4048908" cy="21728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создание современных ландшафтов путём сочетания историко-культурного наследия, традиционной и современной культур и др.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Перспективы развития регионов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09" name="Google Shape;309;p15"/>
          <p:cNvGrpSpPr/>
          <p:nvPr/>
        </p:nvGrpSpPr>
        <p:grpSpPr>
          <a:xfrm>
            <a:off x="164190" y="2113468"/>
            <a:ext cx="8771885" cy="3700735"/>
            <a:chOff x="589" y="500330"/>
            <a:chExt cx="8771885" cy="3700735"/>
          </a:xfrm>
        </p:grpSpPr>
        <p:sp>
          <p:nvSpPr>
            <p:cNvPr id="310" name="Google Shape;310;p15"/>
            <p:cNvSpPr/>
            <p:nvPr/>
          </p:nvSpPr>
          <p:spPr>
            <a:xfrm>
              <a:off x="4386532" y="1155875"/>
              <a:ext cx="3103503" cy="53862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1" name="Google Shape;311;p15"/>
            <p:cNvSpPr/>
            <p:nvPr/>
          </p:nvSpPr>
          <p:spPr>
            <a:xfrm>
              <a:off x="4340812" y="1155875"/>
              <a:ext cx="91440" cy="53862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2" name="Google Shape;312;p15"/>
            <p:cNvSpPr/>
            <p:nvPr/>
          </p:nvSpPr>
          <p:spPr>
            <a:xfrm>
              <a:off x="1283028" y="1155875"/>
              <a:ext cx="3103503" cy="53862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3" name="Google Shape;313;p15"/>
            <p:cNvSpPr/>
            <p:nvPr/>
          </p:nvSpPr>
          <p:spPr>
            <a:xfrm>
              <a:off x="1983817" y="500330"/>
              <a:ext cx="4805428" cy="65554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5"/>
            <p:cNvSpPr txBox="1"/>
            <p:nvPr/>
          </p:nvSpPr>
          <p:spPr>
            <a:xfrm>
              <a:off x="1983817" y="500330"/>
              <a:ext cx="4805428" cy="6555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Обеспечение экологической безопасности населённых пунктов</a:t>
              </a:r>
              <a:endParaRPr b="1" i="0" sz="20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315" name="Google Shape;315;p15"/>
            <p:cNvSpPr/>
            <p:nvPr/>
          </p:nvSpPr>
          <p:spPr>
            <a:xfrm>
              <a:off x="589" y="1694499"/>
              <a:ext cx="2564878" cy="250656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5"/>
            <p:cNvSpPr txBox="1"/>
            <p:nvPr/>
          </p:nvSpPr>
          <p:spPr>
            <a:xfrm>
              <a:off x="589" y="1694499"/>
              <a:ext cx="2564878" cy="25065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развитие системы раздельного сбора мусора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317" name="Google Shape;317;p15"/>
            <p:cNvSpPr/>
            <p:nvPr/>
          </p:nvSpPr>
          <p:spPr>
            <a:xfrm>
              <a:off x="3104092" y="1694499"/>
              <a:ext cx="2564878" cy="250656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5"/>
            <p:cNvSpPr txBox="1"/>
            <p:nvPr/>
          </p:nvSpPr>
          <p:spPr>
            <a:xfrm>
              <a:off x="3104092" y="1694499"/>
              <a:ext cx="2564878" cy="25065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строительство региональных мусороперерабатывающих комплексов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319" name="Google Shape;319;p15"/>
            <p:cNvSpPr/>
            <p:nvPr/>
          </p:nvSpPr>
          <p:spPr>
            <a:xfrm>
              <a:off x="6207596" y="1694499"/>
              <a:ext cx="2564878" cy="250656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5"/>
            <p:cNvSpPr txBox="1"/>
            <p:nvPr/>
          </p:nvSpPr>
          <p:spPr>
            <a:xfrm>
              <a:off x="6207596" y="1694499"/>
              <a:ext cx="2564878" cy="25065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внедрение интеллектуальной системы управления жизнеобеспечение города на основе информационно-коммуникационных технологий и др.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План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975" lvl="0" marL="1809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Регионы Республики Беларусь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Региональная политика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Перспективы развития регионов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Регионы Республики Беларусь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00" name="Google Shape;100;p3"/>
          <p:cNvGrpSpPr/>
          <p:nvPr/>
        </p:nvGrpSpPr>
        <p:grpSpPr>
          <a:xfrm>
            <a:off x="180903" y="1289242"/>
            <a:ext cx="8773064" cy="823643"/>
            <a:chOff x="67" y="2742038"/>
            <a:chExt cx="4010278" cy="2634131"/>
          </a:xfrm>
        </p:grpSpPr>
        <p:sp>
          <p:nvSpPr>
            <p:cNvPr id="101" name="Google Shape;10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Регион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часть страны, отличающаяся от других совокупностью естественных и (или) исторически сложившихся, относительно устойчивых экономико-геогра- фических и других особенностей.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03" name="Google Shape;103;p3"/>
          <p:cNvGrpSpPr/>
          <p:nvPr/>
        </p:nvGrpSpPr>
        <p:grpSpPr>
          <a:xfrm>
            <a:off x="234722" y="2203164"/>
            <a:ext cx="8611346" cy="4332855"/>
            <a:chOff x="44941" y="1501"/>
            <a:chExt cx="8611346" cy="4332855"/>
          </a:xfrm>
        </p:grpSpPr>
        <p:sp>
          <p:nvSpPr>
            <p:cNvPr id="104" name="Google Shape;104;p3"/>
            <p:cNvSpPr/>
            <p:nvPr/>
          </p:nvSpPr>
          <p:spPr>
            <a:xfrm>
              <a:off x="6555748" y="2008017"/>
              <a:ext cx="91440" cy="1040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5" name="Google Shape;105;p3"/>
            <p:cNvSpPr/>
            <p:nvPr/>
          </p:nvSpPr>
          <p:spPr>
            <a:xfrm>
              <a:off x="6546458" y="982153"/>
              <a:ext cx="91440" cy="91440"/>
            </a:xfrm>
            <a:custGeom>
              <a:rect b="b" l="l" r="r" t="t"/>
              <a:pathLst>
                <a:path extrusionOk="0" h="120000" w="120000">
                  <a:moveTo>
                    <a:pt x="60000" y="60000"/>
                  </a:moveTo>
                  <a:lnTo>
                    <a:pt x="72190" y="60000"/>
                  </a:lnTo>
                  <a:lnTo>
                    <a:pt x="72190" y="172218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6" name="Google Shape;106;p3"/>
            <p:cNvSpPr/>
            <p:nvPr/>
          </p:nvSpPr>
          <p:spPr>
            <a:xfrm>
              <a:off x="4408097" y="260692"/>
              <a:ext cx="2184081" cy="25735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7" name="Google Shape;107;p3"/>
            <p:cNvSpPr/>
            <p:nvPr/>
          </p:nvSpPr>
          <p:spPr>
            <a:xfrm>
              <a:off x="2054041" y="2003373"/>
              <a:ext cx="91440" cy="113372"/>
            </a:xfrm>
            <a:custGeom>
              <a:rect b="b" l="l" r="r" t="t"/>
              <a:pathLst>
                <a:path extrusionOk="0" h="120000" w="120000">
                  <a:moveTo>
                    <a:pt x="78559" y="0"/>
                  </a:moveTo>
                  <a:lnTo>
                    <a:pt x="60000" y="0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8" name="Google Shape;108;p3"/>
            <p:cNvSpPr/>
            <p:nvPr/>
          </p:nvSpPr>
          <p:spPr>
            <a:xfrm>
              <a:off x="2068183" y="977030"/>
              <a:ext cx="91440" cy="91440"/>
            </a:xfrm>
            <a:custGeom>
              <a:rect b="b" l="l" r="r" t="t"/>
              <a:pathLst>
                <a:path extrusionOk="0" h="120000" w="120000">
                  <a:moveTo>
                    <a:pt x="76757" y="60000"/>
                  </a:moveTo>
                  <a:lnTo>
                    <a:pt x="60000" y="60000"/>
                  </a:lnTo>
                  <a:lnTo>
                    <a:pt x="60000" y="172845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9" name="Google Shape;109;p3"/>
            <p:cNvSpPr/>
            <p:nvPr/>
          </p:nvSpPr>
          <p:spPr>
            <a:xfrm>
              <a:off x="2126673" y="260692"/>
              <a:ext cx="2281423" cy="25223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58781"/>
                  </a:lnTo>
                  <a:lnTo>
                    <a:pt x="0" y="58781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0" name="Google Shape;110;p3"/>
            <p:cNvSpPr/>
            <p:nvPr/>
          </p:nvSpPr>
          <p:spPr>
            <a:xfrm>
              <a:off x="2663830" y="1501"/>
              <a:ext cx="3488534" cy="25919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3"/>
            <p:cNvSpPr txBox="1"/>
            <p:nvPr/>
          </p:nvSpPr>
          <p:spPr>
            <a:xfrm>
              <a:off x="2663830" y="1501"/>
              <a:ext cx="3488534" cy="2591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Регионы Республики Беларусь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2" name="Google Shape;112;p3"/>
            <p:cNvSpPr/>
            <p:nvPr/>
          </p:nvSpPr>
          <p:spPr>
            <a:xfrm>
              <a:off x="71271" y="512928"/>
              <a:ext cx="4110803" cy="50982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3"/>
            <p:cNvSpPr txBox="1"/>
            <p:nvPr/>
          </p:nvSpPr>
          <p:spPr>
            <a:xfrm>
              <a:off x="71271" y="512928"/>
              <a:ext cx="4110803" cy="5098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административно-территориальная единица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4" name="Google Shape;114;p3"/>
            <p:cNvSpPr/>
            <p:nvPr/>
          </p:nvSpPr>
          <p:spPr>
            <a:xfrm>
              <a:off x="59083" y="1108738"/>
              <a:ext cx="4109639" cy="89463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3"/>
            <p:cNvSpPr txBox="1"/>
            <p:nvPr/>
          </p:nvSpPr>
          <p:spPr>
            <a:xfrm>
              <a:off x="59083" y="1108738"/>
              <a:ext cx="4109639" cy="8946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часть территории, в границах которой создаются и действуют местный Совет депутатов и распорядительный орган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6" name="Google Shape;116;p3"/>
            <p:cNvSpPr/>
            <p:nvPr/>
          </p:nvSpPr>
          <p:spPr>
            <a:xfrm>
              <a:off x="44941" y="2116745"/>
              <a:ext cx="4109639" cy="221761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3"/>
            <p:cNvSpPr txBox="1"/>
            <p:nvPr/>
          </p:nvSpPr>
          <p:spPr>
            <a:xfrm>
              <a:off x="44941" y="2116745"/>
              <a:ext cx="4109639" cy="22176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область;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район;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Сельсовет;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город;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посёлок городского типа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8" name="Google Shape;118;p3"/>
            <p:cNvSpPr/>
            <p:nvPr/>
          </p:nvSpPr>
          <p:spPr>
            <a:xfrm>
              <a:off x="4536776" y="518051"/>
              <a:ext cx="4110803" cy="50982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3"/>
            <p:cNvSpPr txBox="1"/>
            <p:nvPr/>
          </p:nvSpPr>
          <p:spPr>
            <a:xfrm>
              <a:off x="4536776" y="518051"/>
              <a:ext cx="4110803" cy="5098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территориальная единица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0" name="Google Shape;120;p3"/>
            <p:cNvSpPr/>
            <p:nvPr/>
          </p:nvSpPr>
          <p:spPr>
            <a:xfrm>
              <a:off x="4546648" y="1113383"/>
              <a:ext cx="4109639" cy="89463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3"/>
            <p:cNvSpPr txBox="1"/>
            <p:nvPr/>
          </p:nvSpPr>
          <p:spPr>
            <a:xfrm>
              <a:off x="4546648" y="1113383"/>
              <a:ext cx="4109639" cy="8946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населённый пункт, в котором не соз-даются местный Совет депутатов и распорядительный орган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2" name="Google Shape;122;p3"/>
            <p:cNvSpPr/>
            <p:nvPr/>
          </p:nvSpPr>
          <p:spPr>
            <a:xfrm>
              <a:off x="4546648" y="2112101"/>
              <a:ext cx="4109639" cy="221761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3"/>
            <p:cNvSpPr txBox="1"/>
            <p:nvPr/>
          </p:nvSpPr>
          <p:spPr>
            <a:xfrm>
              <a:off x="4546648" y="2112101"/>
              <a:ext cx="4109639" cy="22176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район в городе;</a:t>
              </a:r>
              <a:endParaRPr/>
            </a:p>
            <a:p>
              <a:pPr indent="-177800" lvl="0" marL="1778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территория специального режима ис- пользования (заповедник, нацио- нальный парк, заказник, территория памятника природы, биосферный ре- зервант, земли историко-культурно- го назначения, земли обороны, сво- бодная экономическая зона)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Регионы Республики Беларусь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29" name="Google Shape;129;p4"/>
          <p:cNvGrpSpPr/>
          <p:nvPr/>
        </p:nvGrpSpPr>
        <p:grpSpPr>
          <a:xfrm>
            <a:off x="142424" y="1102063"/>
            <a:ext cx="8815416" cy="5637290"/>
            <a:chOff x="389" y="239421"/>
            <a:chExt cx="8815416" cy="5637290"/>
          </a:xfrm>
        </p:grpSpPr>
        <p:sp>
          <p:nvSpPr>
            <p:cNvPr id="130" name="Google Shape;130;p4"/>
            <p:cNvSpPr/>
            <p:nvPr/>
          </p:nvSpPr>
          <p:spPr>
            <a:xfrm>
              <a:off x="7758688" y="4146265"/>
              <a:ext cx="91440" cy="17416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1" name="Google Shape;131;p4"/>
            <p:cNvSpPr/>
            <p:nvPr/>
          </p:nvSpPr>
          <p:spPr>
            <a:xfrm>
              <a:off x="6645545" y="3326461"/>
              <a:ext cx="1158862" cy="29493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2" name="Google Shape;132;p4"/>
            <p:cNvSpPr/>
            <p:nvPr/>
          </p:nvSpPr>
          <p:spPr>
            <a:xfrm>
              <a:off x="5440962" y="4146265"/>
              <a:ext cx="91440" cy="17416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3" name="Google Shape;133;p4"/>
            <p:cNvSpPr/>
            <p:nvPr/>
          </p:nvSpPr>
          <p:spPr>
            <a:xfrm>
              <a:off x="5486682" y="3326461"/>
              <a:ext cx="1158862" cy="29493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4" name="Google Shape;134;p4"/>
            <p:cNvSpPr/>
            <p:nvPr/>
          </p:nvSpPr>
          <p:spPr>
            <a:xfrm>
              <a:off x="4367993" y="1896781"/>
              <a:ext cx="2277551" cy="29493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5" name="Google Shape;135;p4"/>
            <p:cNvSpPr/>
            <p:nvPr/>
          </p:nvSpPr>
          <p:spPr>
            <a:xfrm>
              <a:off x="2044722" y="3326461"/>
              <a:ext cx="91440" cy="29493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6" name="Google Shape;136;p4"/>
            <p:cNvSpPr/>
            <p:nvPr/>
          </p:nvSpPr>
          <p:spPr>
            <a:xfrm>
              <a:off x="2090442" y="1896781"/>
              <a:ext cx="2277551" cy="29493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7" name="Google Shape;137;p4"/>
            <p:cNvSpPr/>
            <p:nvPr/>
          </p:nvSpPr>
          <p:spPr>
            <a:xfrm>
              <a:off x="4322273" y="640394"/>
              <a:ext cx="91440" cy="131026"/>
            </a:xfrm>
            <a:custGeom>
              <a:rect b="b" l="l" r="r" t="t"/>
              <a:pathLst>
                <a:path extrusionOk="0" h="120000" w="120000">
                  <a:moveTo>
                    <a:pt x="61290" y="0"/>
                  </a:moveTo>
                  <a:lnTo>
                    <a:pt x="60000" y="0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8" name="Google Shape;138;p4"/>
            <p:cNvSpPr/>
            <p:nvPr/>
          </p:nvSpPr>
          <p:spPr>
            <a:xfrm>
              <a:off x="2054937" y="239421"/>
              <a:ext cx="4628077" cy="40097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4"/>
            <p:cNvSpPr txBox="1"/>
            <p:nvPr/>
          </p:nvSpPr>
          <p:spPr>
            <a:xfrm>
              <a:off x="2054937" y="239421"/>
              <a:ext cx="4628077" cy="4009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Местное управление и самоуправление</a:t>
              </a:r>
              <a:endParaRPr b="1" i="0" sz="20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140" name="Google Shape;140;p4"/>
            <p:cNvSpPr/>
            <p:nvPr/>
          </p:nvSpPr>
          <p:spPr>
            <a:xfrm>
              <a:off x="26434" y="771421"/>
              <a:ext cx="8683118" cy="112536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4"/>
            <p:cNvSpPr txBox="1"/>
            <p:nvPr/>
          </p:nvSpPr>
          <p:spPr>
            <a:xfrm>
              <a:off x="26434" y="771421"/>
              <a:ext cx="8683118" cy="11253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Конституция Республики Беларусь, ст. 117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: Местное управление и самоуправление осуществляются гражданами через местные Советы депутатов, исполнительные и распорядительные органы, органы территориального общественного самоуправ- ления, местные референдумы, собрания и другие формы прямого участия в госу- дарственных и общественных делах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142" name="Google Shape;142;p4"/>
            <p:cNvSpPr/>
            <p:nvPr/>
          </p:nvSpPr>
          <p:spPr>
            <a:xfrm>
              <a:off x="389" y="2191712"/>
              <a:ext cx="4180105" cy="113474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4"/>
            <p:cNvSpPr txBox="1"/>
            <p:nvPr/>
          </p:nvSpPr>
          <p:spPr>
            <a:xfrm>
              <a:off x="389" y="2191712"/>
              <a:ext cx="4180105" cy="11347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Местное управление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– форма организа- ции и деятельности местных исполни- тельных и распорядительных органов для решения вопросов местного значе- ния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144" name="Google Shape;144;p4"/>
            <p:cNvSpPr/>
            <p:nvPr/>
          </p:nvSpPr>
          <p:spPr>
            <a:xfrm>
              <a:off x="529" y="3621392"/>
              <a:ext cx="4179824" cy="128058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4"/>
            <p:cNvSpPr txBox="1"/>
            <p:nvPr/>
          </p:nvSpPr>
          <p:spPr>
            <a:xfrm>
              <a:off x="529" y="3621392"/>
              <a:ext cx="4179824" cy="12805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80975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- исполнительные комитеты (област- ные, районные, городские, поселко- вые, сельские);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- местные администрации (в районах города)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146" name="Google Shape;146;p4"/>
            <p:cNvSpPr/>
            <p:nvPr/>
          </p:nvSpPr>
          <p:spPr>
            <a:xfrm>
              <a:off x="4555492" y="2191712"/>
              <a:ext cx="4180105" cy="113474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4"/>
            <p:cNvSpPr txBox="1"/>
            <p:nvPr/>
          </p:nvSpPr>
          <p:spPr>
            <a:xfrm>
              <a:off x="4555492" y="2191712"/>
              <a:ext cx="4180105" cy="11347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Местное самоуправление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– форма орга- низации и деятельности граждан для самостоятельного решения (непосред- ственно или через избираемые орга- ны) вопросов местного значения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148" name="Google Shape;148;p4"/>
            <p:cNvSpPr/>
            <p:nvPr/>
          </p:nvSpPr>
          <p:spPr>
            <a:xfrm>
              <a:off x="4475285" y="3621392"/>
              <a:ext cx="2022794" cy="52487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4"/>
            <p:cNvSpPr txBox="1"/>
            <p:nvPr/>
          </p:nvSpPr>
          <p:spPr>
            <a:xfrm>
              <a:off x="4475285" y="3621392"/>
              <a:ext cx="2022794" cy="5248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Органы самоуправления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150" name="Google Shape;150;p4"/>
            <p:cNvSpPr/>
            <p:nvPr/>
          </p:nvSpPr>
          <p:spPr>
            <a:xfrm>
              <a:off x="4475285" y="4320429"/>
              <a:ext cx="2022794" cy="155628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4"/>
            <p:cNvSpPr txBox="1"/>
            <p:nvPr/>
          </p:nvSpPr>
          <p:spPr>
            <a:xfrm>
              <a:off x="4475285" y="4320429"/>
              <a:ext cx="2022794" cy="15562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80975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- местные Советы депутатов;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- органы террито- риального об- щественного са- моуправления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152" name="Google Shape;152;p4"/>
            <p:cNvSpPr/>
            <p:nvPr/>
          </p:nvSpPr>
          <p:spPr>
            <a:xfrm>
              <a:off x="6793011" y="3621392"/>
              <a:ext cx="2022794" cy="52487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4"/>
            <p:cNvSpPr txBox="1"/>
            <p:nvPr/>
          </p:nvSpPr>
          <p:spPr>
            <a:xfrm>
              <a:off x="6793011" y="3621392"/>
              <a:ext cx="2022794" cy="5248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Формы самоуправления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154" name="Google Shape;154;p4"/>
            <p:cNvSpPr/>
            <p:nvPr/>
          </p:nvSpPr>
          <p:spPr>
            <a:xfrm>
              <a:off x="6793011" y="4320429"/>
              <a:ext cx="2022794" cy="155628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4"/>
            <p:cNvSpPr txBox="1"/>
            <p:nvPr/>
          </p:nvSpPr>
          <p:spPr>
            <a:xfrm>
              <a:off x="6793011" y="4320429"/>
              <a:ext cx="2022794" cy="15562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80975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- местные рефе- рендумы;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- собрания граж- дан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Регионы Республики Беларусь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61" name="Google Shape;16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34515" y="1224950"/>
            <a:ext cx="4911077" cy="553055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62" name="Google Shape;162;p5"/>
          <p:cNvSpPr txBox="1"/>
          <p:nvPr/>
        </p:nvSpPr>
        <p:spPr>
          <a:xfrm>
            <a:off x="219558" y="2522357"/>
            <a:ext cx="5022252" cy="32694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Первый уровень:</a:t>
            </a:r>
            <a:endParaRPr/>
          </a:p>
          <a:p>
            <a:pPr indent="-180975" lvl="0" marL="180975" marR="0" rtl="0" algn="just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Брестская область;</a:t>
            </a:r>
            <a:endParaRPr/>
          </a:p>
          <a:p>
            <a:pPr indent="-180975" lvl="0" marL="180975" marR="0" rtl="0" algn="just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Витебская область;</a:t>
            </a:r>
            <a:endParaRPr/>
          </a:p>
          <a:p>
            <a:pPr indent="-180975" lvl="0" marL="180975" marR="0" rtl="0" algn="just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Гомельская область;</a:t>
            </a:r>
            <a:endParaRPr/>
          </a:p>
          <a:p>
            <a:pPr indent="-180975" lvl="0" marL="180975" marR="0" rtl="0" algn="just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Гродненская область;</a:t>
            </a:r>
            <a:endParaRPr/>
          </a:p>
          <a:p>
            <a:pPr indent="-180975" lvl="0" marL="180975" marR="0" rtl="0" algn="just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Минская область;</a:t>
            </a:r>
            <a:endParaRPr/>
          </a:p>
          <a:p>
            <a:pPr indent="-180975" lvl="0" marL="180975" marR="0" rtl="0" algn="just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Могилёвская область;</a:t>
            </a:r>
            <a:endParaRPr/>
          </a:p>
          <a:p>
            <a:pPr indent="-180975" lvl="0" marL="180975" marR="0" rtl="0" algn="just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город Минск – столица.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3" name="Google Shape;163;p5"/>
          <p:cNvSpPr txBox="1"/>
          <p:nvPr/>
        </p:nvSpPr>
        <p:spPr>
          <a:xfrm>
            <a:off x="150920" y="1223486"/>
            <a:ext cx="3883595" cy="101566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Административно-территориальное деление  Республики Беларусь</a:t>
            </a:r>
            <a:endParaRPr b="1" i="0" sz="20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6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Регионы Республики Беларусь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карта беларуси подробная" id="169" name="Google Shape;16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20040" y="1189608"/>
            <a:ext cx="6539467" cy="538874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70" name="Google Shape;170;p6"/>
          <p:cNvSpPr txBox="1"/>
          <p:nvPr/>
        </p:nvSpPr>
        <p:spPr>
          <a:xfrm>
            <a:off x="150920" y="1223486"/>
            <a:ext cx="4723735" cy="7078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Административно-территориальное деление  Республики Беларусь</a:t>
            </a:r>
            <a:endParaRPr b="1" i="0" sz="20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1" name="Google Shape;171;p6"/>
          <p:cNvSpPr txBox="1"/>
          <p:nvPr/>
        </p:nvSpPr>
        <p:spPr>
          <a:xfrm>
            <a:off x="64283" y="2145936"/>
            <a:ext cx="5022252" cy="127196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Второй (базовый) уровень:</a:t>
            </a:r>
            <a:endParaRPr/>
          </a:p>
          <a:p>
            <a:pPr indent="-180975" lvl="0" marL="180975" marR="0" rtl="0" algn="just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районы республики (118);</a:t>
            </a:r>
            <a:endParaRPr/>
          </a:p>
          <a:p>
            <a:pPr indent="-180975" lvl="0" marL="180975" marR="0" rtl="0" algn="just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города областного подчинения (10)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2" name="Google Shape;172;p6"/>
          <p:cNvSpPr txBox="1"/>
          <p:nvPr/>
        </p:nvSpPr>
        <p:spPr>
          <a:xfrm>
            <a:off x="73160" y="3397686"/>
            <a:ext cx="2812082" cy="235504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Третий (первичный) уровень:</a:t>
            </a:r>
            <a:endParaRPr/>
          </a:p>
          <a:p>
            <a:pPr indent="-180975" lvl="0" marL="180975" marR="0" rtl="0" algn="just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города районного под- чинения;</a:t>
            </a:r>
            <a:endParaRPr/>
          </a:p>
          <a:p>
            <a:pPr indent="-180975" lvl="0" marL="180975" marR="0" rtl="0" algn="just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посёлки городского ти- па;</a:t>
            </a:r>
            <a:endParaRPr/>
          </a:p>
          <a:p>
            <a:pPr indent="-180975" lvl="0" marL="180975" marR="0" rtl="0" algn="just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➢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Сельсоветы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7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Регионы Республики Беларусь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78" name="Google Shape;178;p7"/>
          <p:cNvGraphicFramePr/>
          <p:nvPr/>
        </p:nvGraphicFramePr>
        <p:xfrm>
          <a:off x="198106" y="1759309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{412D0074-9ED8-42A9-B2A7-B78A14CD04C9}</a:tableStyleId>
              </a:tblPr>
              <a:tblGrid>
                <a:gridCol w="3692100"/>
                <a:gridCol w="5011950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lt1"/>
                          </a:solidFill>
                          <a:latin typeface="Cambria Math"/>
                          <a:ea typeface="Cambria Math"/>
                          <a:cs typeface="Cambria Math"/>
                          <a:sym typeface="Cambria Math"/>
                        </a:rPr>
                        <a:t>Населённые пункты Беларуси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mbria Math"/>
                        <a:ea typeface="Cambria Math"/>
                        <a:cs typeface="Cambria Math"/>
                        <a:sym typeface="Cambria Math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7A4FF"/>
                    </a:solidFill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 Math"/>
                          <a:ea typeface="Cambria Math"/>
                          <a:cs typeface="Cambria Math"/>
                          <a:sym typeface="Cambria Math"/>
                        </a:rPr>
                        <a:t>Минск – столица Республики Беларусь</a:t>
                      </a:r>
                      <a:endParaRPr sz="1800">
                        <a:solidFill>
                          <a:schemeClr val="dk1"/>
                        </a:solidFill>
                        <a:latin typeface="Cambria Math"/>
                        <a:ea typeface="Cambria Math"/>
                        <a:cs typeface="Cambria Math"/>
                        <a:sym typeface="Cambria Math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 Math"/>
                          <a:ea typeface="Cambria Math"/>
                          <a:cs typeface="Cambria Math"/>
                          <a:sym typeface="Cambria Math"/>
                        </a:rPr>
                        <a:t>более 2000000 человек</a:t>
                      </a:r>
                      <a:endParaRPr sz="1800">
                        <a:solidFill>
                          <a:schemeClr val="dk1"/>
                        </a:solidFill>
                        <a:latin typeface="Cambria Math"/>
                        <a:ea typeface="Cambria Math"/>
                        <a:cs typeface="Cambria Math"/>
                        <a:sym typeface="Cambria Math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 Math"/>
                          <a:ea typeface="Cambria Math"/>
                          <a:cs typeface="Cambria Math"/>
                          <a:sym typeface="Cambria Math"/>
                        </a:rPr>
                        <a:t>Города областного подчинения</a:t>
                      </a:r>
                      <a:endParaRPr sz="1800">
                        <a:solidFill>
                          <a:schemeClr val="dk1"/>
                        </a:solidFill>
                        <a:latin typeface="Cambria Math"/>
                        <a:ea typeface="Cambria Math"/>
                        <a:cs typeface="Cambria Math"/>
                        <a:sym typeface="Cambria Math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 Math"/>
                          <a:ea typeface="Cambria Math"/>
                          <a:cs typeface="Cambria Math"/>
                          <a:sym typeface="Cambria Math"/>
                        </a:rPr>
                        <a:t>не менее 50000 человек</a:t>
                      </a:r>
                      <a:endParaRPr sz="1800">
                        <a:solidFill>
                          <a:schemeClr val="dk1"/>
                        </a:solidFill>
                        <a:latin typeface="Cambria Math"/>
                        <a:ea typeface="Cambria Math"/>
                        <a:cs typeface="Cambria Math"/>
                        <a:sym typeface="Cambria Math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 Math"/>
                          <a:ea typeface="Cambria Math"/>
                          <a:cs typeface="Cambria Math"/>
                          <a:sym typeface="Cambria Math"/>
                        </a:rPr>
                        <a:t>Города районного подчинения</a:t>
                      </a:r>
                      <a:endParaRPr sz="1800">
                        <a:solidFill>
                          <a:schemeClr val="dk1"/>
                        </a:solidFill>
                        <a:latin typeface="Cambria Math"/>
                        <a:ea typeface="Cambria Math"/>
                        <a:cs typeface="Cambria Math"/>
                        <a:sym typeface="Cambria Math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 Math"/>
                          <a:ea typeface="Cambria Math"/>
                          <a:cs typeface="Cambria Math"/>
                          <a:sym typeface="Cambria Math"/>
                        </a:rPr>
                        <a:t>около 6000 человек</a:t>
                      </a:r>
                      <a:endParaRPr sz="1800">
                        <a:solidFill>
                          <a:schemeClr val="dk1"/>
                        </a:solidFill>
                        <a:latin typeface="Cambria Math"/>
                        <a:ea typeface="Cambria Math"/>
                        <a:cs typeface="Cambria Math"/>
                        <a:sym typeface="Cambria Math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85425"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 Math"/>
                          <a:ea typeface="Cambria Math"/>
                          <a:cs typeface="Cambria Math"/>
                          <a:sym typeface="Cambria Math"/>
                        </a:rPr>
                        <a:t>Посёлки городского типа</a:t>
                      </a:r>
                      <a:endParaRPr sz="1800">
                        <a:solidFill>
                          <a:schemeClr val="dk1"/>
                        </a:solidFill>
                        <a:latin typeface="Cambria Math"/>
                        <a:ea typeface="Cambria Math"/>
                        <a:cs typeface="Cambria Math"/>
                        <a:sym typeface="Cambria Math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 Math"/>
                          <a:ea typeface="Cambria Math"/>
                          <a:cs typeface="Cambria Math"/>
                          <a:sym typeface="Cambria Math"/>
                        </a:rPr>
                        <a:t>Городские</a:t>
                      </a:r>
                      <a:r>
                        <a:rPr lang="ru-RU" sz="1800">
                          <a:solidFill>
                            <a:schemeClr val="dk1"/>
                          </a:solidFill>
                          <a:latin typeface="Cambria Math"/>
                          <a:ea typeface="Cambria Math"/>
                          <a:cs typeface="Cambria Math"/>
                          <a:sym typeface="Cambria Math"/>
                        </a:rPr>
                        <a:t> посёлки – от 2000 человек</a:t>
                      </a:r>
                      <a:endParaRPr sz="1800">
                        <a:solidFill>
                          <a:schemeClr val="dk1"/>
                        </a:solidFill>
                        <a:latin typeface="Cambria Math"/>
                        <a:ea typeface="Cambria Math"/>
                        <a:cs typeface="Cambria Math"/>
                        <a:sym typeface="Cambria Math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854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 Math"/>
                          <a:ea typeface="Cambria Math"/>
                          <a:cs typeface="Cambria Math"/>
                          <a:sym typeface="Cambria Math"/>
                        </a:rPr>
                        <a:t>Рабочие посёлки – от 500 человек</a:t>
                      </a:r>
                      <a:endParaRPr sz="1800">
                        <a:solidFill>
                          <a:schemeClr val="dk1"/>
                        </a:solidFill>
                        <a:latin typeface="Cambria Math"/>
                        <a:ea typeface="Cambria Math"/>
                        <a:cs typeface="Cambria Math"/>
                        <a:sym typeface="Cambria Math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 Math"/>
                          <a:ea typeface="Cambria Math"/>
                          <a:cs typeface="Cambria Math"/>
                          <a:sym typeface="Cambria Math"/>
                        </a:rPr>
                        <a:t>Сельские населённые пункты: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 Math"/>
                        <a:buChar char="-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 Math"/>
                          <a:ea typeface="Cambria Math"/>
                          <a:cs typeface="Cambria Math"/>
                          <a:sym typeface="Cambria Math"/>
                        </a:rPr>
                        <a:t>агрогородки;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 Math"/>
                        <a:buChar char="-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 Math"/>
                          <a:ea typeface="Cambria Math"/>
                          <a:cs typeface="Cambria Math"/>
                          <a:sym typeface="Cambria Math"/>
                        </a:rPr>
                        <a:t>посёлки, деревни;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 Math"/>
                        <a:buChar char="-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 Math"/>
                          <a:ea typeface="Cambria Math"/>
                          <a:cs typeface="Cambria Math"/>
                          <a:sym typeface="Cambria Math"/>
                        </a:rPr>
                        <a:t>все остальные</a:t>
                      </a:r>
                      <a:r>
                        <a:rPr lang="ru-RU" sz="1800">
                          <a:solidFill>
                            <a:schemeClr val="dk1"/>
                          </a:solidFill>
                          <a:latin typeface="Cambria Math"/>
                          <a:ea typeface="Cambria Math"/>
                          <a:cs typeface="Cambria Math"/>
                          <a:sym typeface="Cambria Math"/>
                        </a:rPr>
                        <a:t> населённые пункты (село, хутор и др.)</a:t>
                      </a:r>
                      <a:endParaRPr sz="1800">
                        <a:solidFill>
                          <a:schemeClr val="dk1"/>
                        </a:solidFill>
                        <a:latin typeface="Cambria Math"/>
                        <a:ea typeface="Cambria Math"/>
                        <a:cs typeface="Cambria Math"/>
                        <a:sym typeface="Cambria Math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 Math"/>
                          <a:ea typeface="Cambria Math"/>
                          <a:cs typeface="Cambria Math"/>
                          <a:sym typeface="Cambria Math"/>
                        </a:rPr>
                        <a:t>до 500 человек</a:t>
                      </a:r>
                      <a:endParaRPr sz="1800">
                        <a:solidFill>
                          <a:schemeClr val="dk1"/>
                        </a:solidFill>
                        <a:latin typeface="Cambria Math"/>
                        <a:ea typeface="Cambria Math"/>
                        <a:cs typeface="Cambria Math"/>
                        <a:sym typeface="Cambria Math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8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Регионы Республики Беларусь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Ð¼ÐµÑÑÐ¾ ÑÐµÑÑÐ¸ Ð¾Ð±Ð»Ð°ÑÑÐµÐ¹ Ð¼Ð¾Ð³ÑÑ ÑÐ¾Ð·Ð´Ð°ÑÑ 18 Ð¾ÐºÑÑÐ³Ð¾Ð². ÐÐ°Ðº Ð¿ÑÐµÐ´Ð»Ð°Ð³Ð°ÑÑ Ð¸Ð·Ð¼ÐµÐ½Ð¸ÑÑ  ÑÐµÐ³Ð¸Ð¾Ð½Ñ ÐÐµÐ»Ð°ÑÑÑÐ¸ â¢ Ð¡Ð»ÑÑÐº â¢ ÐÐ°Ð·ÐµÑÐ° Â«ÐÐ½ÑÐ°-ÐÑÑ'ÐµÑÂ»" id="184" name="Google Shape;184;p8"/>
          <p:cNvPicPr preferRelativeResize="0"/>
          <p:nvPr/>
        </p:nvPicPr>
        <p:blipFill rotWithShape="1">
          <a:blip r:embed="rId3">
            <a:alphaModFix/>
          </a:blip>
          <a:srcRect b="0" l="28329" r="28637" t="46601"/>
          <a:stretch/>
        </p:blipFill>
        <p:spPr>
          <a:xfrm>
            <a:off x="3683479" y="2087593"/>
            <a:ext cx="5684808" cy="470265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85" name="Google Shape;185;p8"/>
          <p:cNvSpPr txBox="1"/>
          <p:nvPr/>
        </p:nvSpPr>
        <p:spPr>
          <a:xfrm>
            <a:off x="8326" y="5807749"/>
            <a:ext cx="3894524" cy="83099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Проект административно-территориальной реформы в Республике Беларусь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86" name="Google Shape;186;p8"/>
          <p:cNvSpPr txBox="1"/>
          <p:nvPr/>
        </p:nvSpPr>
        <p:spPr>
          <a:xfrm>
            <a:off x="8326" y="1163655"/>
            <a:ext cx="5473500" cy="2308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Периодически в научных и управленческих кругах поднимается вопрос о реформировании админи- стративно-территориального деления Республи- ки Беларусь. В настоящее время обсуждаются два варианта. Один из них предусматривает переход от 6 областей к 18 округам, а другой – присое- динение районов, в которых проживает менее 20 тысяч человек, к прилегающим, более крупным.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9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Региональная политика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92" name="Google Shape;192;p9"/>
          <p:cNvGrpSpPr/>
          <p:nvPr/>
        </p:nvGrpSpPr>
        <p:grpSpPr>
          <a:xfrm>
            <a:off x="180903" y="1418638"/>
            <a:ext cx="8773064" cy="651701"/>
            <a:chOff x="67" y="2742038"/>
            <a:chExt cx="4010278" cy="2634131"/>
          </a:xfrm>
        </p:grpSpPr>
        <p:sp>
          <p:nvSpPr>
            <p:cNvPr id="193" name="Google Shape;193;p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Региональная политика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деятельность органов государственной власти по обеспечению оптимального развития регионов.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5" name="Google Shape;195;p9"/>
          <p:cNvGrpSpPr/>
          <p:nvPr/>
        </p:nvGrpSpPr>
        <p:grpSpPr>
          <a:xfrm>
            <a:off x="181492" y="2441272"/>
            <a:ext cx="8771885" cy="3700735"/>
            <a:chOff x="589" y="500330"/>
            <a:chExt cx="8771885" cy="3700735"/>
          </a:xfrm>
        </p:grpSpPr>
        <p:sp>
          <p:nvSpPr>
            <p:cNvPr id="196" name="Google Shape;196;p9"/>
            <p:cNvSpPr/>
            <p:nvPr/>
          </p:nvSpPr>
          <p:spPr>
            <a:xfrm>
              <a:off x="4386532" y="1155875"/>
              <a:ext cx="3103503" cy="53862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7" name="Google Shape;197;p9"/>
            <p:cNvSpPr/>
            <p:nvPr/>
          </p:nvSpPr>
          <p:spPr>
            <a:xfrm>
              <a:off x="4340812" y="1155875"/>
              <a:ext cx="91440" cy="53862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8" name="Google Shape;198;p9"/>
            <p:cNvSpPr/>
            <p:nvPr/>
          </p:nvSpPr>
          <p:spPr>
            <a:xfrm>
              <a:off x="1283028" y="1155875"/>
              <a:ext cx="3103503" cy="53862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9" name="Google Shape;199;p9"/>
            <p:cNvSpPr/>
            <p:nvPr/>
          </p:nvSpPr>
          <p:spPr>
            <a:xfrm>
              <a:off x="1983817" y="500330"/>
              <a:ext cx="4805428" cy="65554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9"/>
            <p:cNvSpPr txBox="1"/>
            <p:nvPr/>
          </p:nvSpPr>
          <p:spPr>
            <a:xfrm>
              <a:off x="1983817" y="500330"/>
              <a:ext cx="4805428" cy="6555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Цели и задачи региональной политики</a:t>
              </a:r>
              <a:endParaRPr b="1" i="0" sz="20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201" name="Google Shape;201;p9"/>
            <p:cNvSpPr/>
            <p:nvPr/>
          </p:nvSpPr>
          <p:spPr>
            <a:xfrm>
              <a:off x="589" y="1694499"/>
              <a:ext cx="2564878" cy="250656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9"/>
            <p:cNvSpPr txBox="1"/>
            <p:nvPr/>
          </p:nvSpPr>
          <p:spPr>
            <a:xfrm>
              <a:off x="589" y="1694499"/>
              <a:ext cx="2564878" cy="25065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обеспечение равномерного и устойчивого развития территорий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203" name="Google Shape;203;p9"/>
            <p:cNvSpPr/>
            <p:nvPr/>
          </p:nvSpPr>
          <p:spPr>
            <a:xfrm>
              <a:off x="3104092" y="1694499"/>
              <a:ext cx="2564878" cy="250656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9"/>
            <p:cNvSpPr txBox="1"/>
            <p:nvPr/>
          </p:nvSpPr>
          <p:spPr>
            <a:xfrm>
              <a:off x="3104092" y="1694499"/>
              <a:ext cx="2564878" cy="25065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улучшение условий жизни населения на основе обеспечения эффективной работы хозяйственного комп- лекса, инновационного развития и повышения конкурентоспособности экономики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205" name="Google Shape;205;p9"/>
            <p:cNvSpPr/>
            <p:nvPr/>
          </p:nvSpPr>
          <p:spPr>
            <a:xfrm>
              <a:off x="6207596" y="1694499"/>
              <a:ext cx="2564878" cy="250656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9"/>
            <p:cNvSpPr txBox="1"/>
            <p:nvPr/>
          </p:nvSpPr>
          <p:spPr>
            <a:xfrm>
              <a:off x="6207596" y="1694499"/>
              <a:ext cx="2564878" cy="25065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сглаживание наиболее острых социальных и экономических диспропорций между отдельными регионами</a:t>
              </a:r>
              <a:endParaRPr b="0" i="0" sz="18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演示设计">
  <a:themeElements>
    <a:clrScheme name="演示设计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2007-11-27T23:54:21Z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20.04.2022</vt:lpwstr>
  </property>
</Properties>
</file>