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6" r:id="rId3"/>
    <p:sldId id="298" r:id="rId4"/>
    <p:sldId id="299" r:id="rId5"/>
    <p:sldId id="302" r:id="rId6"/>
    <p:sldId id="300" r:id="rId7"/>
    <p:sldId id="301" r:id="rId8"/>
    <p:sldId id="303" r:id="rId9"/>
    <p:sldId id="304" r:id="rId10"/>
    <p:sldId id="305" r:id="rId11"/>
    <p:sldId id="307" r:id="rId12"/>
    <p:sldId id="306" r:id="rId13"/>
    <p:sldId id="308" r:id="rId14"/>
    <p:sldId id="309" r:id="rId15"/>
    <p:sldId id="31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69719" autoAdjust="0"/>
  </p:normalViewPr>
  <p:slideViewPr>
    <p:cSldViewPr>
      <p:cViewPr varScale="1">
        <p:scale>
          <a:sx n="111" d="100"/>
          <a:sy n="111" d="100"/>
        </p:scale>
        <p:origin x="15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3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Численность населения Республики Беларусь (на 1 января; тыс. человек)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c:rich>
      </c:tx>
      <c:layout>
        <c:manualLayout>
          <c:xMode val="edge"/>
          <c:yMode val="edge"/>
          <c:x val="0.15238431605527819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3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Лист1!$A$2:$A$14</c:f>
              <c:numCache>
                <c:formatCode>General</c:formatCode>
                <c:ptCount val="13"/>
                <c:pt idx="0">
                  <c:v>1940</c:v>
                </c:pt>
                <c:pt idx="1">
                  <c:v>1950</c:v>
                </c:pt>
                <c:pt idx="2">
                  <c:v>1960</c:v>
                </c:pt>
                <c:pt idx="3">
                  <c:v>1970</c:v>
                </c:pt>
                <c:pt idx="4">
                  <c:v>1980</c:v>
                </c:pt>
                <c:pt idx="5">
                  <c:v>1990</c:v>
                </c:pt>
                <c:pt idx="6">
                  <c:v>2000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9046</c:v>
                </c:pt>
                <c:pt idx="1">
                  <c:v>7709</c:v>
                </c:pt>
                <c:pt idx="2">
                  <c:v>8147</c:v>
                </c:pt>
                <c:pt idx="3">
                  <c:v>8992</c:v>
                </c:pt>
                <c:pt idx="4">
                  <c:v>9592</c:v>
                </c:pt>
                <c:pt idx="5">
                  <c:v>10181</c:v>
                </c:pt>
                <c:pt idx="6">
                  <c:v>10003</c:v>
                </c:pt>
                <c:pt idx="7">
                  <c:v>9481</c:v>
                </c:pt>
                <c:pt idx="8">
                  <c:v>9465</c:v>
                </c:pt>
                <c:pt idx="9">
                  <c:v>9464</c:v>
                </c:pt>
                <c:pt idx="10">
                  <c:v>9468</c:v>
                </c:pt>
                <c:pt idx="11">
                  <c:v>9481</c:v>
                </c:pt>
                <c:pt idx="12">
                  <c:v>9498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671-4E03-9385-AB9FFDE4372E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94877984"/>
        <c:axId val="294877568"/>
      </c:lineChart>
      <c:catAx>
        <c:axId val="29487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endParaRPr lang="ru-RU"/>
          </a:p>
        </c:txPr>
        <c:crossAx val="294877568"/>
        <c:crosses val="autoZero"/>
        <c:auto val="1"/>
        <c:lblAlgn val="ctr"/>
        <c:lblOffset val="100"/>
        <c:noMultiLvlLbl val="0"/>
      </c:catAx>
      <c:valAx>
        <c:axId val="294877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endParaRPr lang="ru-RU"/>
          </a:p>
        </c:txPr>
        <c:crossAx val="294877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none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sz="2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Состав населения Беларуси по месту жительства</a:t>
            </a:r>
            <a:endParaRPr lang="ru-RU" sz="20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none" spc="120" normalizeH="0" baseline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Городские жители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0.751</c:v>
                </c:pt>
                <c:pt idx="1">
                  <c:v>0.75800000000000001</c:v>
                </c:pt>
                <c:pt idx="2">
                  <c:v>0.76300000000000001</c:v>
                </c:pt>
                <c:pt idx="3">
                  <c:v>0.76800000000000002</c:v>
                </c:pt>
                <c:pt idx="4">
                  <c:v>0.77300000000000002</c:v>
                </c:pt>
                <c:pt idx="5">
                  <c:v>0.77600000000000002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6D-46CE-9BD4-8B4FF9CD400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Сельские жители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F82EE8F7-EB61-4D51-BF69-28A029E2BB15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A6D-46CE-9BD4-8B4FF9CD40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Лист1!$C$2:$C$7</c:f>
              <c:numCache>
                <c:formatCode>0.00%</c:formatCode>
                <c:ptCount val="6"/>
                <c:pt idx="0">
                  <c:v>0.249</c:v>
                </c:pt>
                <c:pt idx="1">
                  <c:v>0.24199999999999999</c:v>
                </c:pt>
                <c:pt idx="2">
                  <c:v>0.23699999999999999</c:v>
                </c:pt>
                <c:pt idx="3">
                  <c:v>0.23200000000000001</c:v>
                </c:pt>
                <c:pt idx="4">
                  <c:v>0.22700000000000001</c:v>
                </c:pt>
                <c:pt idx="5">
                  <c:v>0.224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6D-46CE-9BD4-8B4FF9CD400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59589792"/>
        <c:axId val="415697904"/>
      </c:barChart>
      <c:catAx>
        <c:axId val="159589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endParaRPr lang="ru-RU"/>
          </a:p>
        </c:txPr>
        <c:crossAx val="415697904"/>
        <c:crosses val="autoZero"/>
        <c:auto val="1"/>
        <c:lblAlgn val="ctr"/>
        <c:lblOffset val="100"/>
        <c:noMultiLvlLbl val="0"/>
      </c:catAx>
      <c:valAx>
        <c:axId val="41569790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59589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none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sz="2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Половой состав населения Беларуси</a:t>
            </a:r>
            <a:endParaRPr lang="ru-RU" sz="20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none" spc="120" normalizeH="0" baseline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Мужчины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1999</c:v>
                </c:pt>
                <c:pt idx="1">
                  <c:v>2009</c:v>
                </c:pt>
              </c:numCache>
            </c:numRef>
          </c:cat>
          <c:val>
            <c:numRef>
              <c:f>Лист1!$B$2:$B$3</c:f>
              <c:numCache>
                <c:formatCode>0%</c:formatCode>
                <c:ptCount val="2"/>
                <c:pt idx="0" formatCode="0.0%">
                  <c:v>0.44500000000000001</c:v>
                </c:pt>
                <c:pt idx="1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6D-46CE-9BD4-8B4FF9CD400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Женщины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F82EE8F7-EB61-4D51-BF69-28A029E2BB15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A6D-46CE-9BD4-8B4FF9CD40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1999</c:v>
                </c:pt>
                <c:pt idx="1">
                  <c:v>2009</c:v>
                </c:pt>
              </c:numCache>
            </c:numRef>
          </c:cat>
          <c:val>
            <c:numRef>
              <c:f>Лист1!$C$2:$C$3</c:f>
              <c:numCache>
                <c:formatCode>0%</c:formatCode>
                <c:ptCount val="2"/>
                <c:pt idx="0" formatCode="0.0%">
                  <c:v>0.55500000000000005</c:v>
                </c:pt>
                <c:pt idx="1">
                  <c:v>0.53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6D-46CE-9BD4-8B4FF9CD400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59589792"/>
        <c:axId val="415697904"/>
      </c:barChart>
      <c:catAx>
        <c:axId val="159589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endParaRPr lang="ru-RU"/>
          </a:p>
        </c:txPr>
        <c:crossAx val="415697904"/>
        <c:crosses val="autoZero"/>
        <c:auto val="1"/>
        <c:lblAlgn val="ctr"/>
        <c:lblOffset val="100"/>
        <c:noMultiLvlLbl val="0"/>
      </c:catAx>
      <c:valAx>
        <c:axId val="41569790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59589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Национальный состав населения Беларуси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(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1999 г.)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состав населения Беларуси (1999 г.)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9E7D-43B5-8ABC-D984E0802B0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E7D-43B5-8ABC-D984E0802B0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1CD7-43AF-9BDA-3695E1ECCEA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1CD7-43AF-9BDA-3695E1ECCEA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1CD7-43AF-9BDA-3695E1ECCEA0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9E7D-43B5-8ABC-D984E0802B03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9E7D-43B5-8ABC-D984E0802B03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9E7D-43B5-8ABC-D984E0802B03}"/>
                </c:ext>
              </c:extLst>
            </c:dLbl>
            <c:dLbl>
              <c:idx val="5"/>
              <c:layout>
                <c:manualLayout>
                  <c:x val="0.16312412046809613"/>
                  <c:y val="-1.807037401574805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E7D-43B5-8ABC-D984E0802B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Белорусы</c:v>
                </c:pt>
                <c:pt idx="1">
                  <c:v>Русские</c:v>
                </c:pt>
                <c:pt idx="2">
                  <c:v>Поляки</c:v>
                </c:pt>
                <c:pt idx="3">
                  <c:v>Украиныц</c:v>
                </c:pt>
                <c:pt idx="4">
                  <c:v>Евреи</c:v>
                </c:pt>
                <c:pt idx="5">
                  <c:v>Другие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0.81</c:v>
                </c:pt>
                <c:pt idx="1">
                  <c:v>0.11</c:v>
                </c:pt>
                <c:pt idx="2">
                  <c:v>0.04</c:v>
                </c:pt>
                <c:pt idx="3">
                  <c:v>0.02</c:v>
                </c:pt>
                <c:pt idx="4" formatCode="0.00%">
                  <c:v>3.0000000000000001E-3</c:v>
                </c:pt>
                <c:pt idx="5" formatCode="0.00%">
                  <c:v>1.7000000000000001E-2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D-43B5-8ABC-D984E0802B0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Национальный состав населения Беларуси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(2009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состав населения Беларуси (1999 г.)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9E7D-43B5-8ABC-D984E0802B0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E7D-43B5-8ABC-D984E0802B0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DD3-4746-BD5C-43211BA1ABC2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FDD3-4746-BD5C-43211BA1ABC2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FDD3-4746-BD5C-43211BA1ABC2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FDD3-4746-BD5C-43211BA1ABC2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9E7D-43B5-8ABC-D984E0802B03}"/>
                </c:ext>
              </c:extLst>
            </c:dLbl>
            <c:dLbl>
              <c:idx val="1"/>
              <c:layout>
                <c:manualLayout>
                  <c:x val="0.12218943265563086"/>
                  <c:y val="3.606619094488189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E7D-43B5-8ABC-D984E0802B03}"/>
                </c:ext>
              </c:extLst>
            </c:dLbl>
            <c:dLbl>
              <c:idx val="2"/>
              <c:layout>
                <c:manualLayout>
                  <c:x val="-5.9389234529496751E-2"/>
                  <c:y val="3.721210629921259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DD3-4746-BD5C-43211BA1ABC2}"/>
                </c:ext>
              </c:extLst>
            </c:dLbl>
            <c:dLbl>
              <c:idx val="3"/>
              <c:layout>
                <c:manualLayout>
                  <c:x val="-2.4140720475502721E-2"/>
                  <c:y val="-2.50625000000000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DD3-4746-BD5C-43211BA1ABC2}"/>
                </c:ext>
              </c:extLst>
            </c:dLbl>
            <c:dLbl>
              <c:idx val="5"/>
              <c:layout>
                <c:manualLayout>
                  <c:x val="0.13858888364255822"/>
                  <c:y val="-4.007874015748031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FDD3-4746-BD5C-43211BA1AB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Белорусы</c:v>
                </c:pt>
                <c:pt idx="1">
                  <c:v>Русские</c:v>
                </c:pt>
                <c:pt idx="2">
                  <c:v>Поляки</c:v>
                </c:pt>
                <c:pt idx="3">
                  <c:v>Украиныц</c:v>
                </c:pt>
                <c:pt idx="4">
                  <c:v>Евреи</c:v>
                </c:pt>
                <c:pt idx="5">
                  <c:v>Другие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0.83730000000000004</c:v>
                </c:pt>
                <c:pt idx="1">
                  <c:v>8.2600000000000007E-2</c:v>
                </c:pt>
                <c:pt idx="2">
                  <c:v>3.1E-2</c:v>
                </c:pt>
                <c:pt idx="3">
                  <c:v>1.67E-2</c:v>
                </c:pt>
                <c:pt idx="4">
                  <c:v>1.4E-3</c:v>
                </c:pt>
                <c:pt idx="5">
                  <c:v>3.1E-2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D-43B5-8ABC-D984E0802B0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Конфессиональный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состав населения Беларуси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(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1999 г.)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состав населения Беларуси (1999 г.)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9E7D-43B5-8ABC-D984E0802B0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E7D-43B5-8ABC-D984E0802B0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CD4E-4496-A1B7-1EAAB724919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CD4E-4496-A1B7-1EAAB724919C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CD4E-4496-A1B7-1EAAB724919C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9E7D-43B5-8ABC-D984E0802B03}"/>
              </c:ext>
            </c:extLst>
          </c:dPt>
          <c:dLbls>
            <c:dLbl>
              <c:idx val="0"/>
              <c:layout>
                <c:manualLayout>
                  <c:x val="-0.25818774765766767"/>
                  <c:y val="-0.1643919604868422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E7D-43B5-8ABC-D984E0802B03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9E7D-43B5-8ABC-D984E0802B03}"/>
                </c:ext>
              </c:extLst>
            </c:dLbl>
            <c:dLbl>
              <c:idx val="5"/>
              <c:layout>
                <c:manualLayout>
                  <c:x val="5.1423684405436376E-2"/>
                  <c:y val="-5.998076052942764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E7D-43B5-8ABC-D984E0802B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Православные</c:v>
                </c:pt>
                <c:pt idx="1">
                  <c:v>Католики</c:v>
                </c:pt>
                <c:pt idx="2">
                  <c:v>Протестанты</c:v>
                </c:pt>
                <c:pt idx="3">
                  <c:v>Иудеи</c:v>
                </c:pt>
                <c:pt idx="4">
                  <c:v>Мусульмане</c:v>
                </c:pt>
                <c:pt idx="5">
                  <c:v>Другие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0.73</c:v>
                </c:pt>
                <c:pt idx="1">
                  <c:v>0.15</c:v>
                </c:pt>
                <c:pt idx="2">
                  <c:v>0.05</c:v>
                </c:pt>
                <c:pt idx="3">
                  <c:v>0.03</c:v>
                </c:pt>
                <c:pt idx="4">
                  <c:v>0.02</c:v>
                </c:pt>
                <c:pt idx="5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D-43B5-8ABC-D984E0802B0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Конфессиональный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состав населения Беларуси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(2009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состав населения Беларуси (1999 г.)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9E7D-43B5-8ABC-D984E0802B0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E7D-43B5-8ABC-D984E0802B0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DD3-4746-BD5C-43211BA1ABC2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FDD3-4746-BD5C-43211BA1ABC2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FDD3-4746-BD5C-43211BA1ABC2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FDD3-4746-BD5C-43211BA1ABC2}"/>
              </c:ext>
            </c:extLst>
          </c:dPt>
          <c:dLbls>
            <c:dLbl>
              <c:idx val="0"/>
              <c:layout>
                <c:manualLayout>
                  <c:x val="-0.21616475484205458"/>
                  <c:y val="-0.200638733312801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E7D-43B5-8ABC-D984E0802B03}"/>
                </c:ext>
              </c:extLst>
            </c:dLbl>
            <c:dLbl>
              <c:idx val="1"/>
              <c:layout>
                <c:manualLayout>
                  <c:x val="0.12218943265563086"/>
                  <c:y val="3.606619094488189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E7D-43B5-8ABC-D984E0802B03}"/>
                </c:ext>
              </c:extLst>
            </c:dLbl>
            <c:dLbl>
              <c:idx val="2"/>
              <c:layout>
                <c:manualLayout>
                  <c:x val="-5.9389234529496751E-2"/>
                  <c:y val="3.721210629921259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DD3-4746-BD5C-43211BA1ABC2}"/>
                </c:ext>
              </c:extLst>
            </c:dLbl>
            <c:dLbl>
              <c:idx val="3"/>
              <c:layout>
                <c:manualLayout>
                  <c:x val="-2.4140720475502721E-2"/>
                  <c:y val="-2.50625000000000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DD3-4746-BD5C-43211BA1ABC2}"/>
                </c:ext>
              </c:extLst>
            </c:dLbl>
            <c:dLbl>
              <c:idx val="5"/>
              <c:layout>
                <c:manualLayout>
                  <c:x val="0.13858888364255822"/>
                  <c:y val="-4.007874015748031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FDD3-4746-BD5C-43211BA1AB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Православные</c:v>
                </c:pt>
                <c:pt idx="1">
                  <c:v>Католики</c:v>
                </c:pt>
                <c:pt idx="2">
                  <c:v>Протастанты</c:v>
                </c:pt>
                <c:pt idx="3">
                  <c:v>Иудеи</c:v>
                </c:pt>
                <c:pt idx="4">
                  <c:v>Мусульмане</c:v>
                </c:pt>
                <c:pt idx="5">
                  <c:v>Другие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 formatCode="0.0%">
                  <c:v>0.82499999999999996</c:v>
                </c:pt>
                <c:pt idx="1">
                  <c:v>0.12</c:v>
                </c:pt>
                <c:pt idx="2" formatCode="0.0%">
                  <c:v>1.4999999999999999E-2</c:v>
                </c:pt>
                <c:pt idx="3" formatCode="0.0%">
                  <c:v>2.5000000000000001E-2</c:v>
                </c:pt>
                <c:pt idx="4">
                  <c:v>0.01</c:v>
                </c:pt>
                <c:pt idx="5" formatCode="0.0%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D-43B5-8ABC-D984E0802B0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Распределение работающих по отраслям экономики (2009 г.)</a:t>
            </a:r>
          </a:p>
        </c:rich>
      </c:tx>
      <c:layout>
        <c:manualLayout>
          <c:xMode val="edge"/>
          <c:yMode val="edge"/>
          <c:x val="0.17619552542714675"/>
          <c:y val="3.09247222456705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9519189744556863E-2"/>
          <c:y val="0.18880293728044262"/>
          <c:w val="0.96417776642931363"/>
          <c:h val="0.438311063745511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состав населения Беларуси (1999 г.)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9E7D-43B5-8ABC-D984E0802B0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E7D-43B5-8ABC-D984E0802B0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DD3-4746-BD5C-43211BA1ABC2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FDD3-4746-BD5C-43211BA1ABC2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FDD3-4746-BD5C-43211BA1ABC2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FDD3-4746-BD5C-43211BA1ABC2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AE9C-44F8-B989-B99E02EB806D}"/>
              </c:ext>
            </c:extLst>
          </c:dPt>
          <c:dLbls>
            <c:dLbl>
              <c:idx val="0"/>
              <c:layout>
                <c:manualLayout>
                  <c:x val="-7.9811977007223284E-2"/>
                  <c:y val="4.67590322915787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E7D-43B5-8ABC-D984E0802B03}"/>
                </c:ext>
              </c:extLst>
            </c:dLbl>
            <c:dLbl>
              <c:idx val="1"/>
              <c:layout>
                <c:manualLayout>
                  <c:x val="-7.6411327779639798E-2"/>
                  <c:y val="-0.1082491087835951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E7D-43B5-8ABC-D984E0802B03}"/>
                </c:ext>
              </c:extLst>
            </c:dLbl>
            <c:dLbl>
              <c:idx val="2"/>
              <c:layout>
                <c:manualLayout>
                  <c:x val="-4.1604037459890081E-2"/>
                  <c:y val="-0.1380171977169276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5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DD3-4746-BD5C-43211BA1ABC2}"/>
                </c:ext>
              </c:extLst>
            </c:dLbl>
            <c:dLbl>
              <c:idx val="3"/>
              <c:layout>
                <c:manualLayout>
                  <c:x val="4.551770158124354E-2"/>
                  <c:y val="-0.1513383667850627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DD3-4746-BD5C-43211BA1ABC2}"/>
                </c:ext>
              </c:extLst>
            </c:dLbl>
            <c:dLbl>
              <c:idx val="4"/>
              <c:layout>
                <c:manualLayout>
                  <c:x val="7.1140554877655984E-2"/>
                  <c:y val="-0.110813588046986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FDD3-4746-BD5C-43211BA1ABC2}"/>
                </c:ext>
              </c:extLst>
            </c:dLbl>
            <c:dLbl>
              <c:idx val="5"/>
              <c:layout>
                <c:manualLayout>
                  <c:x val="9.4867026912976007E-2"/>
                  <c:y val="-8.38967016876295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8551029344078482E-2"/>
                      <c:h val="4.381002318136659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FDD3-4746-BD5C-43211BA1ABC2}"/>
                </c:ext>
              </c:extLst>
            </c:dLbl>
            <c:dLbl>
              <c:idx val="6"/>
              <c:layout>
                <c:manualLayout>
                  <c:x val="6.5212175304517991E-2"/>
                  <c:y val="3.6078842619948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E9C-44F8-B989-B99E02EB80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Промышленность</c:v>
                </c:pt>
                <c:pt idx="1">
                  <c:v>Сельское хозяйство</c:v>
                </c:pt>
                <c:pt idx="2">
                  <c:v>Строительство</c:v>
                </c:pt>
                <c:pt idx="3">
                  <c:v>Здравоохранение, физическая культура, социальное обеспечение</c:v>
                </c:pt>
                <c:pt idx="4">
                  <c:v>Транспорт</c:v>
                </c:pt>
                <c:pt idx="5">
                  <c:v>Образование</c:v>
                </c:pt>
                <c:pt idx="6">
                  <c:v>Другие отрасли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0.26600000000000001</c:v>
                </c:pt>
                <c:pt idx="1">
                  <c:v>9.4E-2</c:v>
                </c:pt>
                <c:pt idx="2">
                  <c:v>8.6999999999999994E-2</c:v>
                </c:pt>
                <c:pt idx="3">
                  <c:v>7.1999999999999995E-2</c:v>
                </c:pt>
                <c:pt idx="4">
                  <c:v>6.3E-2</c:v>
                </c:pt>
                <c:pt idx="5">
                  <c:v>9.8000000000000004E-2</c:v>
                </c:pt>
                <c:pt idx="6">
                  <c:v>0.17499999999999999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D-43B5-8ABC-D984E0802B0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214468233688325E-2"/>
          <c:y val="0.65639691272247946"/>
          <c:w val="0.96757094683223821"/>
          <c:h val="0.328140726154685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defRPr>
            </a:pPr>
            <a:r>
              <a:rPr lang="ru-RU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Распределение работающих по </a:t>
            </a:r>
            <a:r>
              <a:rPr lang="ru-RU" u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уровню образования </a:t>
            </a:r>
            <a:r>
              <a:rPr lang="ru-RU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(2009 г.)</a:t>
            </a:r>
          </a:p>
        </c:rich>
      </c:tx>
      <c:layout>
        <c:manualLayout>
          <c:xMode val="edge"/>
          <c:yMode val="edge"/>
          <c:x val="0.2013911386129832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8880293728044262"/>
          <c:w val="1"/>
          <c:h val="0.629013517593813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состав населения Беларуси (1999 г.)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9E7D-43B5-8ABC-D984E0802B0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E7D-43B5-8ABC-D984E0802B0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DD3-4746-BD5C-43211BA1ABC2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FDD3-4746-BD5C-43211BA1ABC2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FDD3-4746-BD5C-43211BA1ABC2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FDD3-4746-BD5C-43211BA1ABC2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AE9C-44F8-B989-B99E02EB806D}"/>
              </c:ext>
            </c:extLst>
          </c:dPt>
          <c:dLbls>
            <c:dLbl>
              <c:idx val="0"/>
              <c:layout>
                <c:manualLayout>
                  <c:x val="-0.12723901359232739"/>
                  <c:y val="6.47984536015531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E7D-43B5-8ABC-D984E0802B03}"/>
                </c:ext>
              </c:extLst>
            </c:dLbl>
            <c:dLbl>
              <c:idx val="1"/>
              <c:layout>
                <c:manualLayout>
                  <c:x val="-0.17571168562970127"/>
                  <c:y val="-0.2577185996376694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E7D-43B5-8ABC-D984E0802B03}"/>
                </c:ext>
              </c:extLst>
            </c:dLbl>
            <c:dLbl>
              <c:idx val="2"/>
              <c:layout>
                <c:manualLayout>
                  <c:x val="9.6230787615568386E-2"/>
                  <c:y val="-0.1998666422082686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5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DD3-4746-BD5C-43211BA1ABC2}"/>
                </c:ext>
              </c:extLst>
            </c:dLbl>
            <c:dLbl>
              <c:idx val="3"/>
              <c:layout>
                <c:manualLayout>
                  <c:x val="6.1820745407372986E-2"/>
                  <c:y val="0.1115217723031369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DD3-4746-BD5C-43211BA1ABC2}"/>
                </c:ext>
              </c:extLst>
            </c:dLbl>
            <c:dLbl>
              <c:idx val="4"/>
              <c:layout>
                <c:manualLayout>
                  <c:x val="1.9267233612698494E-2"/>
                  <c:y val="-5.154120374278446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5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FDD3-4746-BD5C-43211BA1ABC2}"/>
                </c:ext>
              </c:extLst>
            </c:dLbl>
            <c:dLbl>
              <c:idx val="5"/>
              <c:layout>
                <c:manualLayout>
                  <c:x val="9.4867026912976007E-2"/>
                  <c:y val="-8.38967016876295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8551029344078482E-2"/>
                      <c:h val="4.381002318136659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FDD3-4746-BD5C-43211BA1ABC2}"/>
                </c:ext>
              </c:extLst>
            </c:dLbl>
            <c:dLbl>
              <c:idx val="6"/>
              <c:layout>
                <c:manualLayout>
                  <c:x val="6.5212175304517991E-2"/>
                  <c:y val="3.6078842619948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E9C-44F8-B989-B99E02EB80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Высшее</c:v>
                </c:pt>
                <c:pt idx="1">
                  <c:v>Среднее специальное</c:v>
                </c:pt>
                <c:pt idx="2">
                  <c:v>Профессионально-техническое</c:v>
                </c:pt>
                <c:pt idx="3">
                  <c:v>Общее среднее</c:v>
                </c:pt>
                <c:pt idx="4">
                  <c:v>Общее базовое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0.26900000000000002</c:v>
                </c:pt>
                <c:pt idx="1">
                  <c:v>0.27100000000000002</c:v>
                </c:pt>
                <c:pt idx="2">
                  <c:v>0.16800000000000001</c:v>
                </c:pt>
                <c:pt idx="3">
                  <c:v>0.26800000000000002</c:v>
                </c:pt>
                <c:pt idx="4">
                  <c:v>2.4E-2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D-43B5-8ABC-D984E0802B0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214468233688325E-2"/>
          <c:y val="0.83163700544794583"/>
          <c:w val="0.96757094683223821"/>
          <c:h val="0.152900633429218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6B5C4D-3C66-4EF9-AA2B-8BF510D4E83B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7D5DC980-613D-4311-81C5-2AE0110C546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тенденции, характерные для динамики социальной структуры современного белорусского общества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16F9C11-9C55-45F0-BAF9-7E6395019471}" type="parTrans" cxnId="{7F9A4E32-EC22-4EBA-AAAD-C38CFA307D60}">
      <dgm:prSet/>
      <dgm:spPr/>
      <dgm:t>
        <a:bodyPr/>
        <a:lstStyle/>
        <a:p>
          <a:endParaRPr lang="ru-RU"/>
        </a:p>
      </dgm:t>
    </dgm:pt>
    <dgm:pt modelId="{A89584BC-2F6A-4D4E-9814-F74969E40C7F}" type="sibTrans" cxnId="{7F9A4E32-EC22-4EBA-AAAD-C38CFA307D60}">
      <dgm:prSet/>
      <dgm:spPr/>
      <dgm:t>
        <a:bodyPr/>
        <a:lstStyle/>
        <a:p>
          <a:endParaRPr lang="ru-RU"/>
        </a:p>
      </dgm:t>
    </dgm:pt>
    <dgm:pt modelId="{00E60B1C-A8A3-4AC7-872D-83AAD9DBBBC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возрастание доли городского на-селения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CFB52A-AC5F-424F-B723-710AAD2017E1}" type="parTrans" cxnId="{B8FE0F58-04A6-4AF4-9B3A-2003FFDFD9D0}">
      <dgm:prSet/>
      <dgm:spPr/>
      <dgm:t>
        <a:bodyPr/>
        <a:lstStyle/>
        <a:p>
          <a:endParaRPr lang="ru-RU"/>
        </a:p>
      </dgm:t>
    </dgm:pt>
    <dgm:pt modelId="{6EE2D19C-8584-4145-8990-68EA6A720A42}" type="sibTrans" cxnId="{B8FE0F58-04A6-4AF4-9B3A-2003FFDFD9D0}">
      <dgm:prSet/>
      <dgm:spPr/>
      <dgm:t>
        <a:bodyPr/>
        <a:lstStyle/>
        <a:p>
          <a:endParaRPr lang="ru-RU"/>
        </a:p>
      </dgm:t>
    </dgm:pt>
    <dgm:pt modelId="{ED76198F-A9CC-4850-B246-F6ECAB39582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возрастание доли работников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ква-лифицированного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труда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4622193-940A-4DAB-A021-170087A3149F}" type="parTrans" cxnId="{FFFD2A2C-F7CB-4095-916B-10A0F84765A3}">
      <dgm:prSet/>
      <dgm:spPr/>
      <dgm:t>
        <a:bodyPr/>
        <a:lstStyle/>
        <a:p>
          <a:endParaRPr lang="ru-RU"/>
        </a:p>
      </dgm:t>
    </dgm:pt>
    <dgm:pt modelId="{A96B9C89-8F72-4E47-B632-17FF63E27425}" type="sibTrans" cxnId="{FFFD2A2C-F7CB-4095-916B-10A0F84765A3}">
      <dgm:prSet/>
      <dgm:spPr/>
      <dgm:t>
        <a:bodyPr/>
        <a:lstStyle/>
        <a:p>
          <a:endParaRPr lang="ru-RU"/>
        </a:p>
      </dgm:t>
    </dgm:pt>
    <dgm:pt modelId="{3F9F23E6-17F5-4546-8EAE-CCEC905A7BB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образовательного уровня на-селения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8D74D39-32FD-4C6F-8228-F847AF66012B}" type="parTrans" cxnId="{3DAEBB60-D58E-4584-A980-F6D0D88EE4AF}">
      <dgm:prSet/>
      <dgm:spPr/>
      <dgm:t>
        <a:bodyPr/>
        <a:lstStyle/>
        <a:p>
          <a:endParaRPr lang="ru-RU"/>
        </a:p>
      </dgm:t>
    </dgm:pt>
    <dgm:pt modelId="{161F41B5-E1A2-43CA-A232-58C179694B29}" type="sibTrans" cxnId="{3DAEBB60-D58E-4584-A980-F6D0D88EE4AF}">
      <dgm:prSet/>
      <dgm:spPr/>
      <dgm:t>
        <a:bodyPr/>
        <a:lstStyle/>
        <a:p>
          <a:endParaRPr lang="ru-RU"/>
        </a:p>
      </dgm:t>
    </dgm:pt>
    <dgm:pt modelId="{E0656A97-B104-45FC-9B8A-9CCE470AB587}" type="pres">
      <dgm:prSet presAssocID="{1B6B5C4D-3C66-4EF9-AA2B-8BF510D4E83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45124D3-B7AB-478D-8946-AD495294C1FB}" type="pres">
      <dgm:prSet presAssocID="{7D5DC980-613D-4311-81C5-2AE0110C546B}" presName="root1" presStyleCnt="0"/>
      <dgm:spPr/>
    </dgm:pt>
    <dgm:pt modelId="{DB17C05D-1533-4C65-AF2C-9571167318AB}" type="pres">
      <dgm:prSet presAssocID="{7D5DC980-613D-4311-81C5-2AE0110C546B}" presName="LevelOneTextNode" presStyleLbl="node0" presStyleIdx="0" presStyleCnt="1" custScaleX="113259" custLinFactNeighborX="-18134" custLinFactNeighborY="-2784">
        <dgm:presLayoutVars>
          <dgm:chPref val="3"/>
        </dgm:presLayoutVars>
      </dgm:prSet>
      <dgm:spPr/>
    </dgm:pt>
    <dgm:pt modelId="{36C0C7EA-12B3-4426-B4A0-7E633EE3ECB7}" type="pres">
      <dgm:prSet presAssocID="{7D5DC980-613D-4311-81C5-2AE0110C546B}" presName="level2hierChild" presStyleCnt="0"/>
      <dgm:spPr/>
    </dgm:pt>
    <dgm:pt modelId="{FE758693-7992-4403-85D6-70603C06D27F}" type="pres">
      <dgm:prSet presAssocID="{C8CFB52A-AC5F-424F-B723-710AAD2017E1}" presName="conn2-1" presStyleLbl="parChTrans1D2" presStyleIdx="0" presStyleCnt="3"/>
      <dgm:spPr/>
    </dgm:pt>
    <dgm:pt modelId="{900916BB-E425-4080-B214-200868C97C20}" type="pres">
      <dgm:prSet presAssocID="{C8CFB52A-AC5F-424F-B723-710AAD2017E1}" presName="connTx" presStyleLbl="parChTrans1D2" presStyleIdx="0" presStyleCnt="3"/>
      <dgm:spPr/>
    </dgm:pt>
    <dgm:pt modelId="{4691E94C-CFF3-4465-8BA0-D9EF0E451F1F}" type="pres">
      <dgm:prSet presAssocID="{00E60B1C-A8A3-4AC7-872D-83AAD9DBBBC4}" presName="root2" presStyleCnt="0"/>
      <dgm:spPr/>
    </dgm:pt>
    <dgm:pt modelId="{9166E07E-85FE-43AF-9D10-3878534CA5D6}" type="pres">
      <dgm:prSet presAssocID="{00E60B1C-A8A3-4AC7-872D-83AAD9DBBBC4}" presName="LevelTwoTextNode" presStyleLbl="node2" presStyleIdx="0" presStyleCnt="3" custScaleX="123010" custScaleY="587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722D13-A321-40A5-889E-D2A9F2ADA57A}" type="pres">
      <dgm:prSet presAssocID="{00E60B1C-A8A3-4AC7-872D-83AAD9DBBBC4}" presName="level3hierChild" presStyleCnt="0"/>
      <dgm:spPr/>
    </dgm:pt>
    <dgm:pt modelId="{3210C2CE-8AA7-42F0-AE0C-9ED89F039E55}" type="pres">
      <dgm:prSet presAssocID="{78D74D39-32FD-4C6F-8228-F847AF66012B}" presName="conn2-1" presStyleLbl="parChTrans1D2" presStyleIdx="1" presStyleCnt="3"/>
      <dgm:spPr/>
    </dgm:pt>
    <dgm:pt modelId="{07E406FD-8036-4D34-8110-2EC3B9E7474E}" type="pres">
      <dgm:prSet presAssocID="{78D74D39-32FD-4C6F-8228-F847AF66012B}" presName="connTx" presStyleLbl="parChTrans1D2" presStyleIdx="1" presStyleCnt="3"/>
      <dgm:spPr/>
    </dgm:pt>
    <dgm:pt modelId="{4204C6BB-5E4B-47F7-91D8-3E774FEB54DD}" type="pres">
      <dgm:prSet presAssocID="{3F9F23E6-17F5-4546-8EAE-CCEC905A7BBD}" presName="root2" presStyleCnt="0"/>
      <dgm:spPr/>
    </dgm:pt>
    <dgm:pt modelId="{E2A4F5C5-3065-4F2E-AFCE-754BFC6BC502}" type="pres">
      <dgm:prSet presAssocID="{3F9F23E6-17F5-4546-8EAE-CCEC905A7BBD}" presName="LevelTwoTextNode" presStyleLbl="node2" presStyleIdx="1" presStyleCnt="3" custScaleX="123010" custScaleY="587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B4E66F-047A-4EBD-8F8A-3671C9856923}" type="pres">
      <dgm:prSet presAssocID="{3F9F23E6-17F5-4546-8EAE-CCEC905A7BBD}" presName="level3hierChild" presStyleCnt="0"/>
      <dgm:spPr/>
    </dgm:pt>
    <dgm:pt modelId="{4E7320A4-F9AB-4890-95CA-F596A178205D}" type="pres">
      <dgm:prSet presAssocID="{C4622193-940A-4DAB-A021-170087A3149F}" presName="conn2-1" presStyleLbl="parChTrans1D2" presStyleIdx="2" presStyleCnt="3"/>
      <dgm:spPr/>
    </dgm:pt>
    <dgm:pt modelId="{B83245B4-A11C-4CBC-8F1C-54A93097FE57}" type="pres">
      <dgm:prSet presAssocID="{C4622193-940A-4DAB-A021-170087A3149F}" presName="connTx" presStyleLbl="parChTrans1D2" presStyleIdx="2" presStyleCnt="3"/>
      <dgm:spPr/>
    </dgm:pt>
    <dgm:pt modelId="{E62E7654-0333-4653-BDE8-4E6CF4FB1F1B}" type="pres">
      <dgm:prSet presAssocID="{ED76198F-A9CC-4850-B246-F6ECAB395822}" presName="root2" presStyleCnt="0"/>
      <dgm:spPr/>
    </dgm:pt>
    <dgm:pt modelId="{3BB81B09-5BBF-4814-ACD5-8BFCBB273827}" type="pres">
      <dgm:prSet presAssocID="{ED76198F-A9CC-4850-B246-F6ECAB395822}" presName="LevelTwoTextNode" presStyleLbl="node2" presStyleIdx="2" presStyleCnt="3" custScaleX="123010" custScaleY="587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6632A2-60E0-4709-A00A-8478640CB6C4}" type="pres">
      <dgm:prSet presAssocID="{ED76198F-A9CC-4850-B246-F6ECAB395822}" presName="level3hierChild" presStyleCnt="0"/>
      <dgm:spPr/>
    </dgm:pt>
  </dgm:ptLst>
  <dgm:cxnLst>
    <dgm:cxn modelId="{B8FE0F58-04A6-4AF4-9B3A-2003FFDFD9D0}" srcId="{7D5DC980-613D-4311-81C5-2AE0110C546B}" destId="{00E60B1C-A8A3-4AC7-872D-83AAD9DBBBC4}" srcOrd="0" destOrd="0" parTransId="{C8CFB52A-AC5F-424F-B723-710AAD2017E1}" sibTransId="{6EE2D19C-8584-4145-8990-68EA6A720A42}"/>
    <dgm:cxn modelId="{3DAEBB60-D58E-4584-A980-F6D0D88EE4AF}" srcId="{7D5DC980-613D-4311-81C5-2AE0110C546B}" destId="{3F9F23E6-17F5-4546-8EAE-CCEC905A7BBD}" srcOrd="1" destOrd="0" parTransId="{78D74D39-32FD-4C6F-8228-F847AF66012B}" sibTransId="{161F41B5-E1A2-43CA-A232-58C179694B29}"/>
    <dgm:cxn modelId="{6A1BD898-B34B-4C20-A4A5-61EEF7187F53}" type="presOf" srcId="{C8CFB52A-AC5F-424F-B723-710AAD2017E1}" destId="{900916BB-E425-4080-B214-200868C97C20}" srcOrd="1" destOrd="0" presId="urn:microsoft.com/office/officeart/2005/8/layout/hierarchy2"/>
    <dgm:cxn modelId="{FFFD2A2C-F7CB-4095-916B-10A0F84765A3}" srcId="{7D5DC980-613D-4311-81C5-2AE0110C546B}" destId="{ED76198F-A9CC-4850-B246-F6ECAB395822}" srcOrd="2" destOrd="0" parTransId="{C4622193-940A-4DAB-A021-170087A3149F}" sibTransId="{A96B9C89-8F72-4E47-B632-17FF63E27425}"/>
    <dgm:cxn modelId="{7F9A4E32-EC22-4EBA-AAAD-C38CFA307D60}" srcId="{1B6B5C4D-3C66-4EF9-AA2B-8BF510D4E83B}" destId="{7D5DC980-613D-4311-81C5-2AE0110C546B}" srcOrd="0" destOrd="0" parTransId="{616F9C11-9C55-45F0-BAF9-7E6395019471}" sibTransId="{A89584BC-2F6A-4D4E-9814-F74969E40C7F}"/>
    <dgm:cxn modelId="{1E011983-1A65-4F56-90F6-D13D4C10EF8C}" type="presOf" srcId="{C4622193-940A-4DAB-A021-170087A3149F}" destId="{4E7320A4-F9AB-4890-95CA-F596A178205D}" srcOrd="0" destOrd="0" presId="urn:microsoft.com/office/officeart/2005/8/layout/hierarchy2"/>
    <dgm:cxn modelId="{6449FD15-94A8-42CF-B679-796282EB2B6B}" type="presOf" srcId="{C8CFB52A-AC5F-424F-B723-710AAD2017E1}" destId="{FE758693-7992-4403-85D6-70603C06D27F}" srcOrd="0" destOrd="0" presId="urn:microsoft.com/office/officeart/2005/8/layout/hierarchy2"/>
    <dgm:cxn modelId="{3D091E51-BBCF-49E6-8DC2-B6BE05E02B3C}" type="presOf" srcId="{78D74D39-32FD-4C6F-8228-F847AF66012B}" destId="{3210C2CE-8AA7-42F0-AE0C-9ED89F039E55}" srcOrd="0" destOrd="0" presId="urn:microsoft.com/office/officeart/2005/8/layout/hierarchy2"/>
    <dgm:cxn modelId="{89E55A39-F09D-4CBC-AB52-CE85CBAAD0FE}" type="presOf" srcId="{78D74D39-32FD-4C6F-8228-F847AF66012B}" destId="{07E406FD-8036-4D34-8110-2EC3B9E7474E}" srcOrd="1" destOrd="0" presId="urn:microsoft.com/office/officeart/2005/8/layout/hierarchy2"/>
    <dgm:cxn modelId="{2579E43A-1BF7-49D9-B3E6-E9FE6E303DB0}" type="presOf" srcId="{7D5DC980-613D-4311-81C5-2AE0110C546B}" destId="{DB17C05D-1533-4C65-AF2C-9571167318AB}" srcOrd="0" destOrd="0" presId="urn:microsoft.com/office/officeart/2005/8/layout/hierarchy2"/>
    <dgm:cxn modelId="{CF7B8A48-0AC7-4AE6-B9D6-C88AAB390642}" type="presOf" srcId="{00E60B1C-A8A3-4AC7-872D-83AAD9DBBBC4}" destId="{9166E07E-85FE-43AF-9D10-3878534CA5D6}" srcOrd="0" destOrd="0" presId="urn:microsoft.com/office/officeart/2005/8/layout/hierarchy2"/>
    <dgm:cxn modelId="{CD355155-F8B1-428B-90EB-72A5AC415B13}" type="presOf" srcId="{1B6B5C4D-3C66-4EF9-AA2B-8BF510D4E83B}" destId="{E0656A97-B104-45FC-9B8A-9CCE470AB587}" srcOrd="0" destOrd="0" presId="urn:microsoft.com/office/officeart/2005/8/layout/hierarchy2"/>
    <dgm:cxn modelId="{026F46AF-D6F0-42E3-9C33-6FCE528D4BCB}" type="presOf" srcId="{C4622193-940A-4DAB-A021-170087A3149F}" destId="{B83245B4-A11C-4CBC-8F1C-54A93097FE57}" srcOrd="1" destOrd="0" presId="urn:microsoft.com/office/officeart/2005/8/layout/hierarchy2"/>
    <dgm:cxn modelId="{256FE286-CCCB-4525-AA3B-1354B2774C75}" type="presOf" srcId="{3F9F23E6-17F5-4546-8EAE-CCEC905A7BBD}" destId="{E2A4F5C5-3065-4F2E-AFCE-754BFC6BC502}" srcOrd="0" destOrd="0" presId="urn:microsoft.com/office/officeart/2005/8/layout/hierarchy2"/>
    <dgm:cxn modelId="{D4E8A7C9-2674-4357-9CA8-1F97E890AD91}" type="presOf" srcId="{ED76198F-A9CC-4850-B246-F6ECAB395822}" destId="{3BB81B09-5BBF-4814-ACD5-8BFCBB273827}" srcOrd="0" destOrd="0" presId="urn:microsoft.com/office/officeart/2005/8/layout/hierarchy2"/>
    <dgm:cxn modelId="{9D23FA73-3A5B-4B2F-AF88-33E78AF4DDD5}" type="presParOf" srcId="{E0656A97-B104-45FC-9B8A-9CCE470AB587}" destId="{945124D3-B7AB-478D-8946-AD495294C1FB}" srcOrd="0" destOrd="0" presId="urn:microsoft.com/office/officeart/2005/8/layout/hierarchy2"/>
    <dgm:cxn modelId="{5575D12A-4943-4026-A853-35A7E2354C56}" type="presParOf" srcId="{945124D3-B7AB-478D-8946-AD495294C1FB}" destId="{DB17C05D-1533-4C65-AF2C-9571167318AB}" srcOrd="0" destOrd="0" presId="urn:microsoft.com/office/officeart/2005/8/layout/hierarchy2"/>
    <dgm:cxn modelId="{725C9DDA-761B-418F-95B4-ACB6F236A07F}" type="presParOf" srcId="{945124D3-B7AB-478D-8946-AD495294C1FB}" destId="{36C0C7EA-12B3-4426-B4A0-7E633EE3ECB7}" srcOrd="1" destOrd="0" presId="urn:microsoft.com/office/officeart/2005/8/layout/hierarchy2"/>
    <dgm:cxn modelId="{969E9592-F854-4BB9-8493-FFD78984531D}" type="presParOf" srcId="{36C0C7EA-12B3-4426-B4A0-7E633EE3ECB7}" destId="{FE758693-7992-4403-85D6-70603C06D27F}" srcOrd="0" destOrd="0" presId="urn:microsoft.com/office/officeart/2005/8/layout/hierarchy2"/>
    <dgm:cxn modelId="{659A6C86-6DB9-44C0-8A96-882ED49F90FD}" type="presParOf" srcId="{FE758693-7992-4403-85D6-70603C06D27F}" destId="{900916BB-E425-4080-B214-200868C97C20}" srcOrd="0" destOrd="0" presId="urn:microsoft.com/office/officeart/2005/8/layout/hierarchy2"/>
    <dgm:cxn modelId="{3BB856B6-6D7C-46CD-B937-F984659B6788}" type="presParOf" srcId="{36C0C7EA-12B3-4426-B4A0-7E633EE3ECB7}" destId="{4691E94C-CFF3-4465-8BA0-D9EF0E451F1F}" srcOrd="1" destOrd="0" presId="urn:microsoft.com/office/officeart/2005/8/layout/hierarchy2"/>
    <dgm:cxn modelId="{C087F15B-EA64-412A-983D-08C8888C2B47}" type="presParOf" srcId="{4691E94C-CFF3-4465-8BA0-D9EF0E451F1F}" destId="{9166E07E-85FE-43AF-9D10-3878534CA5D6}" srcOrd="0" destOrd="0" presId="urn:microsoft.com/office/officeart/2005/8/layout/hierarchy2"/>
    <dgm:cxn modelId="{BA70740D-BE17-4B26-8D80-02D570F4B79F}" type="presParOf" srcId="{4691E94C-CFF3-4465-8BA0-D9EF0E451F1F}" destId="{D0722D13-A321-40A5-889E-D2A9F2ADA57A}" srcOrd="1" destOrd="0" presId="urn:microsoft.com/office/officeart/2005/8/layout/hierarchy2"/>
    <dgm:cxn modelId="{8E7A95F4-9F07-4159-BABC-51C52156D7F5}" type="presParOf" srcId="{36C0C7EA-12B3-4426-B4A0-7E633EE3ECB7}" destId="{3210C2CE-8AA7-42F0-AE0C-9ED89F039E55}" srcOrd="2" destOrd="0" presId="urn:microsoft.com/office/officeart/2005/8/layout/hierarchy2"/>
    <dgm:cxn modelId="{1E0B0774-BACA-4907-A5C4-7556D2E16745}" type="presParOf" srcId="{3210C2CE-8AA7-42F0-AE0C-9ED89F039E55}" destId="{07E406FD-8036-4D34-8110-2EC3B9E7474E}" srcOrd="0" destOrd="0" presId="urn:microsoft.com/office/officeart/2005/8/layout/hierarchy2"/>
    <dgm:cxn modelId="{A084D0B1-766C-4C23-BFA1-9D40F2FE054D}" type="presParOf" srcId="{36C0C7EA-12B3-4426-B4A0-7E633EE3ECB7}" destId="{4204C6BB-5E4B-47F7-91D8-3E774FEB54DD}" srcOrd="3" destOrd="0" presId="urn:microsoft.com/office/officeart/2005/8/layout/hierarchy2"/>
    <dgm:cxn modelId="{F8F936DF-1BDF-4E4B-B012-6F6E20BF058F}" type="presParOf" srcId="{4204C6BB-5E4B-47F7-91D8-3E774FEB54DD}" destId="{E2A4F5C5-3065-4F2E-AFCE-754BFC6BC502}" srcOrd="0" destOrd="0" presId="urn:microsoft.com/office/officeart/2005/8/layout/hierarchy2"/>
    <dgm:cxn modelId="{6A0D08AD-F18A-4EA5-842E-DE6C7A0C95DA}" type="presParOf" srcId="{4204C6BB-5E4B-47F7-91D8-3E774FEB54DD}" destId="{12B4E66F-047A-4EBD-8F8A-3671C9856923}" srcOrd="1" destOrd="0" presId="urn:microsoft.com/office/officeart/2005/8/layout/hierarchy2"/>
    <dgm:cxn modelId="{90A1D99C-2EC3-4647-A5E5-8753B704B684}" type="presParOf" srcId="{36C0C7EA-12B3-4426-B4A0-7E633EE3ECB7}" destId="{4E7320A4-F9AB-4890-95CA-F596A178205D}" srcOrd="4" destOrd="0" presId="urn:microsoft.com/office/officeart/2005/8/layout/hierarchy2"/>
    <dgm:cxn modelId="{0A02698F-5F08-4772-AEC0-D45F37EAB333}" type="presParOf" srcId="{4E7320A4-F9AB-4890-95CA-F596A178205D}" destId="{B83245B4-A11C-4CBC-8F1C-54A93097FE57}" srcOrd="0" destOrd="0" presId="urn:microsoft.com/office/officeart/2005/8/layout/hierarchy2"/>
    <dgm:cxn modelId="{DA62BC8B-34BD-4144-A8F0-C15360CCBB85}" type="presParOf" srcId="{36C0C7EA-12B3-4426-B4A0-7E633EE3ECB7}" destId="{E62E7654-0333-4653-BDE8-4E6CF4FB1F1B}" srcOrd="5" destOrd="0" presId="urn:microsoft.com/office/officeart/2005/8/layout/hierarchy2"/>
    <dgm:cxn modelId="{E2E86777-1D36-4004-8FFD-6002228F7A1F}" type="presParOf" srcId="{E62E7654-0333-4653-BDE8-4E6CF4FB1F1B}" destId="{3BB81B09-5BBF-4814-ACD5-8BFCBB273827}" srcOrd="0" destOrd="0" presId="urn:microsoft.com/office/officeart/2005/8/layout/hierarchy2"/>
    <dgm:cxn modelId="{D523F6FF-0A22-4B52-83D0-EB08962B6B21}" type="presParOf" srcId="{E62E7654-0333-4653-BDE8-4E6CF4FB1F1B}" destId="{026632A2-60E0-4709-A00A-8478640CB6C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B78B94-2AC9-4087-8498-01C6A0285E8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FE0C381D-1AFD-4E1E-B99E-3150E9DC67C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Демографические угрозы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демографические явления и тенденции, социально-экономические последствия которых оказывают отрицательное воздействие на устойчивое раз-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витие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страны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932FC71-CE9C-46E6-8F09-CAF3428CB506}" type="parTrans" cxnId="{5CA4E0BE-DE29-4556-B0DA-89091DB33667}">
      <dgm:prSet/>
      <dgm:spPr/>
      <dgm:t>
        <a:bodyPr/>
        <a:lstStyle/>
        <a:p>
          <a:endParaRPr lang="ru-RU"/>
        </a:p>
      </dgm:t>
    </dgm:pt>
    <dgm:pt modelId="{43B77CCD-5069-4B4B-8CF5-1106527C5937}" type="sibTrans" cxnId="{5CA4E0BE-DE29-4556-B0DA-89091DB33667}">
      <dgm:prSet/>
      <dgm:spPr/>
      <dgm:t>
        <a:bodyPr/>
        <a:lstStyle/>
        <a:p>
          <a:endParaRPr lang="ru-RU"/>
        </a:p>
      </dgm:t>
    </dgm:pt>
    <dgm:pt modelId="{8AF710E2-691D-4949-8C04-389A2B59752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неблагоприятная возрастная структура населения, связанная, в первую очередь, со старением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38A093B-8A28-4095-A41B-618D56D9B5D6}" type="parTrans" cxnId="{6F2B0950-55C2-4B65-950E-FCBF6E8C4B84}">
      <dgm:prSet/>
      <dgm:spPr/>
      <dgm:t>
        <a:bodyPr/>
        <a:lstStyle/>
        <a:p>
          <a:endParaRPr lang="ru-RU"/>
        </a:p>
      </dgm:t>
    </dgm:pt>
    <dgm:pt modelId="{85ED0E6A-91AC-408D-8826-C07FBD38AD19}" type="sibTrans" cxnId="{6F2B0950-55C2-4B65-950E-FCBF6E8C4B84}">
      <dgm:prSet/>
      <dgm:spPr/>
      <dgm:t>
        <a:bodyPr/>
        <a:lstStyle/>
        <a:p>
          <a:endParaRPr lang="ru-RU"/>
        </a:p>
      </dgm:t>
    </dgm:pt>
    <dgm:pt modelId="{1AD89D8E-FD22-45B3-9DF2-5BF38C6D7FF3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уменьшение числа браков, низкий уровень рождаемости, в ре-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зультате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чего не восполняется численность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B15ACD6-8693-4EAD-AED8-EE9BC16D3698}" type="parTrans" cxnId="{B4526F24-5863-4EDE-81FE-CFCE9E6DAF87}">
      <dgm:prSet/>
      <dgm:spPr/>
      <dgm:t>
        <a:bodyPr/>
        <a:lstStyle/>
        <a:p>
          <a:endParaRPr lang="ru-RU"/>
        </a:p>
      </dgm:t>
    </dgm:pt>
    <dgm:pt modelId="{1A17C330-D0E4-4F51-B42D-12DCC3C75ED5}" type="sibTrans" cxnId="{B4526F24-5863-4EDE-81FE-CFCE9E6DAF87}">
      <dgm:prSet/>
      <dgm:spPr/>
      <dgm:t>
        <a:bodyPr/>
        <a:lstStyle/>
        <a:p>
          <a:endParaRPr lang="ru-RU"/>
        </a:p>
      </dgm:t>
    </dgm:pt>
    <dgm:pt modelId="{CAF8B549-5F82-42FF-BA39-FE70CCCE944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нарастание нелегальной миграции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471A68B-CCE0-4DCB-90FA-421F98B2DFD2}" type="parTrans" cxnId="{4263D841-B4C5-4964-A1CF-9C3113A3184C}">
      <dgm:prSet/>
      <dgm:spPr/>
      <dgm:t>
        <a:bodyPr/>
        <a:lstStyle/>
        <a:p>
          <a:endParaRPr lang="ru-RU"/>
        </a:p>
      </dgm:t>
    </dgm:pt>
    <dgm:pt modelId="{500E87AC-F217-4753-ABC2-17067133A914}" type="sibTrans" cxnId="{4263D841-B4C5-4964-A1CF-9C3113A3184C}">
      <dgm:prSet/>
      <dgm:spPr/>
      <dgm:t>
        <a:bodyPr/>
        <a:lstStyle/>
        <a:p>
          <a:endParaRPr lang="ru-RU"/>
        </a:p>
      </dgm:t>
    </dgm:pt>
    <dgm:pt modelId="{D8B97407-C2DF-401A-B6FE-8A05C24EEE7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ухудшение здоровья некоторых категорий граждан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F43728F-6223-4DAE-BB8D-091C07C81882}" type="parTrans" cxnId="{93EE69DD-CED2-46A1-99CE-D5567DC9C15E}">
      <dgm:prSet/>
      <dgm:spPr/>
      <dgm:t>
        <a:bodyPr/>
        <a:lstStyle/>
        <a:p>
          <a:endParaRPr lang="ru-RU"/>
        </a:p>
      </dgm:t>
    </dgm:pt>
    <dgm:pt modelId="{705C46DF-A043-48AC-A2E0-88EFAFADDC11}" type="sibTrans" cxnId="{93EE69DD-CED2-46A1-99CE-D5567DC9C15E}">
      <dgm:prSet/>
      <dgm:spPr/>
      <dgm:t>
        <a:bodyPr/>
        <a:lstStyle/>
        <a:p>
          <a:endParaRPr lang="ru-RU"/>
        </a:p>
      </dgm:t>
    </dgm:pt>
    <dgm:pt modelId="{D51EC59D-D98C-451F-AD4A-79442509534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недостаточно высокая продолжительность жизни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EF51C45-4680-4DCF-A979-852AA1D26772}" type="parTrans" cxnId="{3B0ECE79-6F87-4ED6-9317-B21A51C0FD01}">
      <dgm:prSet/>
      <dgm:spPr/>
      <dgm:t>
        <a:bodyPr/>
        <a:lstStyle/>
        <a:p>
          <a:endParaRPr lang="ru-RU"/>
        </a:p>
      </dgm:t>
    </dgm:pt>
    <dgm:pt modelId="{889B00B7-81DE-4A07-9DF5-5148ADA60BF2}" type="sibTrans" cxnId="{3B0ECE79-6F87-4ED6-9317-B21A51C0FD01}">
      <dgm:prSet/>
      <dgm:spPr/>
      <dgm:t>
        <a:bodyPr/>
        <a:lstStyle/>
        <a:p>
          <a:endParaRPr lang="ru-RU"/>
        </a:p>
      </dgm:t>
    </dgm:pt>
    <dgm:pt modelId="{32D21183-31EE-4418-9FFE-8CB34647DFFE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сокращение численности сельского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7E448D1-FFD6-473E-9B85-8B1AA04C0EEE}" type="parTrans" cxnId="{2BAF3924-E3E7-4BE2-90E7-1AF41D487CC5}">
      <dgm:prSet/>
      <dgm:spPr/>
      <dgm:t>
        <a:bodyPr/>
        <a:lstStyle/>
        <a:p>
          <a:endParaRPr lang="ru-RU"/>
        </a:p>
      </dgm:t>
    </dgm:pt>
    <dgm:pt modelId="{19D0820E-D19B-4114-A47B-5656C5642F35}" type="sibTrans" cxnId="{2BAF3924-E3E7-4BE2-90E7-1AF41D487CC5}">
      <dgm:prSet/>
      <dgm:spPr/>
      <dgm:t>
        <a:bodyPr/>
        <a:lstStyle/>
        <a:p>
          <a:endParaRPr lang="ru-RU"/>
        </a:p>
      </dgm:t>
    </dgm:pt>
    <dgm:pt modelId="{99FD9B06-E699-4F37-B1F7-B561270EA67B}" type="pres">
      <dgm:prSet presAssocID="{F2B78B94-2AC9-4087-8498-01C6A0285E8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830DCCF-36E1-491D-9064-2B5C1F0EFB26}" type="pres">
      <dgm:prSet presAssocID="{FE0C381D-1AFD-4E1E-B99E-3150E9DC67C2}" presName="root" presStyleCnt="0"/>
      <dgm:spPr/>
    </dgm:pt>
    <dgm:pt modelId="{484BEE03-8906-47DE-AD36-654D9AC0F07E}" type="pres">
      <dgm:prSet presAssocID="{FE0C381D-1AFD-4E1E-B99E-3150E9DC67C2}" presName="rootComposite" presStyleCnt="0"/>
      <dgm:spPr/>
    </dgm:pt>
    <dgm:pt modelId="{D0D34887-3FD3-46D1-A541-57E2AB361747}" type="pres">
      <dgm:prSet presAssocID="{FE0C381D-1AFD-4E1E-B99E-3150E9DC67C2}" presName="rootText" presStyleLbl="node1" presStyleIdx="0" presStyleCnt="1" custScaleX="604169" custScaleY="194847"/>
      <dgm:spPr/>
      <dgm:t>
        <a:bodyPr/>
        <a:lstStyle/>
        <a:p>
          <a:endParaRPr lang="ru-RU"/>
        </a:p>
      </dgm:t>
    </dgm:pt>
    <dgm:pt modelId="{2F31A4A9-85BB-40F3-A3C7-528CF50197F4}" type="pres">
      <dgm:prSet presAssocID="{FE0C381D-1AFD-4E1E-B99E-3150E9DC67C2}" presName="rootConnector" presStyleLbl="node1" presStyleIdx="0" presStyleCnt="1"/>
      <dgm:spPr/>
    </dgm:pt>
    <dgm:pt modelId="{AB23E92C-A744-4576-9011-1BD26ABA7035}" type="pres">
      <dgm:prSet presAssocID="{FE0C381D-1AFD-4E1E-B99E-3150E9DC67C2}" presName="childShape" presStyleCnt="0"/>
      <dgm:spPr/>
    </dgm:pt>
    <dgm:pt modelId="{C52EBD87-6F61-4F02-A02F-78B2FC9A5612}" type="pres">
      <dgm:prSet presAssocID="{F38A093B-8A28-4095-A41B-618D56D9B5D6}" presName="Name13" presStyleLbl="parChTrans1D2" presStyleIdx="0" presStyleCnt="6"/>
      <dgm:spPr/>
    </dgm:pt>
    <dgm:pt modelId="{87E09727-3645-4D02-B0E9-C6CFE1A963B1}" type="pres">
      <dgm:prSet presAssocID="{8AF710E2-691D-4949-8C04-389A2B597524}" presName="childText" presStyleLbl="bgAcc1" presStyleIdx="0" presStyleCnt="6" custScaleX="784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5C6F8-F1F0-4EEE-AF6C-185E82732E12}" type="pres">
      <dgm:prSet presAssocID="{1B15ACD6-8693-4EAD-AED8-EE9BC16D3698}" presName="Name13" presStyleLbl="parChTrans1D2" presStyleIdx="1" presStyleCnt="6"/>
      <dgm:spPr/>
    </dgm:pt>
    <dgm:pt modelId="{F9F208BB-6ED8-4915-9E7C-90ECBFBCFDD4}" type="pres">
      <dgm:prSet presAssocID="{1AD89D8E-FD22-45B3-9DF2-5BF38C6D7FF3}" presName="childText" presStyleLbl="bgAcc1" presStyleIdx="1" presStyleCnt="6" custScaleX="784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51DBAC-18F6-4318-B412-6284A32B8495}" type="pres">
      <dgm:prSet presAssocID="{3F43728F-6223-4DAE-BB8D-091C07C81882}" presName="Name13" presStyleLbl="parChTrans1D2" presStyleIdx="2" presStyleCnt="6"/>
      <dgm:spPr/>
    </dgm:pt>
    <dgm:pt modelId="{85DF0F6B-62A4-4237-B497-E092E0E3DE6D}" type="pres">
      <dgm:prSet presAssocID="{D8B97407-C2DF-401A-B6FE-8A05C24EEE7A}" presName="childText" presStyleLbl="bgAcc1" presStyleIdx="2" presStyleCnt="6" custScaleX="784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A0C07-4B1E-409C-985D-464D6E4D962C}" type="pres">
      <dgm:prSet presAssocID="{AEF51C45-4680-4DCF-A979-852AA1D26772}" presName="Name13" presStyleLbl="parChTrans1D2" presStyleIdx="3" presStyleCnt="6"/>
      <dgm:spPr/>
    </dgm:pt>
    <dgm:pt modelId="{FF6408F0-00F0-47CA-AABA-65F1427FAFBD}" type="pres">
      <dgm:prSet presAssocID="{D51EC59D-D98C-451F-AD4A-794425095347}" presName="childText" presStyleLbl="bgAcc1" presStyleIdx="3" presStyleCnt="6" custScaleX="784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ADF5D-D57A-4BD5-AD4D-7F4443389295}" type="pres">
      <dgm:prSet presAssocID="{E7E448D1-FFD6-473E-9B85-8B1AA04C0EEE}" presName="Name13" presStyleLbl="parChTrans1D2" presStyleIdx="4" presStyleCnt="6"/>
      <dgm:spPr/>
    </dgm:pt>
    <dgm:pt modelId="{0253092E-6297-4669-80B6-37A7E4045F60}" type="pres">
      <dgm:prSet presAssocID="{32D21183-31EE-4418-9FFE-8CB34647DFFE}" presName="childText" presStyleLbl="bgAcc1" presStyleIdx="4" presStyleCnt="6" custScaleX="784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71742B-A0FD-480D-A22A-D64E155AFF83}" type="pres">
      <dgm:prSet presAssocID="{A471A68B-CCE0-4DCB-90FA-421F98B2DFD2}" presName="Name13" presStyleLbl="parChTrans1D2" presStyleIdx="5" presStyleCnt="6"/>
      <dgm:spPr/>
    </dgm:pt>
    <dgm:pt modelId="{46E1D1AD-8BFA-45E4-B0AE-3E99A4A5F4B4}" type="pres">
      <dgm:prSet presAssocID="{CAF8B549-5F82-42FF-BA39-FE70CCCE9440}" presName="childText" presStyleLbl="bgAcc1" presStyleIdx="5" presStyleCnt="6" custScaleX="784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296FB7-0BFD-4445-BBFD-A82F74E83834}" type="presOf" srcId="{8AF710E2-691D-4949-8C04-389A2B597524}" destId="{87E09727-3645-4D02-B0E9-C6CFE1A963B1}" srcOrd="0" destOrd="0" presId="urn:microsoft.com/office/officeart/2005/8/layout/hierarchy3"/>
    <dgm:cxn modelId="{91180806-AEAE-49F4-855B-8757C2C9B40A}" type="presOf" srcId="{A471A68B-CCE0-4DCB-90FA-421F98B2DFD2}" destId="{1571742B-A0FD-480D-A22A-D64E155AFF83}" srcOrd="0" destOrd="0" presId="urn:microsoft.com/office/officeart/2005/8/layout/hierarchy3"/>
    <dgm:cxn modelId="{93EE69DD-CED2-46A1-99CE-D5567DC9C15E}" srcId="{FE0C381D-1AFD-4E1E-B99E-3150E9DC67C2}" destId="{D8B97407-C2DF-401A-B6FE-8A05C24EEE7A}" srcOrd="2" destOrd="0" parTransId="{3F43728F-6223-4DAE-BB8D-091C07C81882}" sibTransId="{705C46DF-A043-48AC-A2E0-88EFAFADDC11}"/>
    <dgm:cxn modelId="{5CA4E0BE-DE29-4556-B0DA-89091DB33667}" srcId="{F2B78B94-2AC9-4087-8498-01C6A0285E8F}" destId="{FE0C381D-1AFD-4E1E-B99E-3150E9DC67C2}" srcOrd="0" destOrd="0" parTransId="{E932FC71-CE9C-46E6-8F09-CAF3428CB506}" sibTransId="{43B77CCD-5069-4B4B-8CF5-1106527C5937}"/>
    <dgm:cxn modelId="{57B6E126-456D-46CF-96C3-220605A0F1BC}" type="presOf" srcId="{1AD89D8E-FD22-45B3-9DF2-5BF38C6D7FF3}" destId="{F9F208BB-6ED8-4915-9E7C-90ECBFBCFDD4}" srcOrd="0" destOrd="0" presId="urn:microsoft.com/office/officeart/2005/8/layout/hierarchy3"/>
    <dgm:cxn modelId="{D3A7AEB0-3DAF-4CA9-9720-A7A8294E6468}" type="presOf" srcId="{F38A093B-8A28-4095-A41B-618D56D9B5D6}" destId="{C52EBD87-6F61-4F02-A02F-78B2FC9A5612}" srcOrd="0" destOrd="0" presId="urn:microsoft.com/office/officeart/2005/8/layout/hierarchy3"/>
    <dgm:cxn modelId="{4263D841-B4C5-4964-A1CF-9C3113A3184C}" srcId="{FE0C381D-1AFD-4E1E-B99E-3150E9DC67C2}" destId="{CAF8B549-5F82-42FF-BA39-FE70CCCE9440}" srcOrd="5" destOrd="0" parTransId="{A471A68B-CCE0-4DCB-90FA-421F98B2DFD2}" sibTransId="{500E87AC-F217-4753-ABC2-17067133A914}"/>
    <dgm:cxn modelId="{2BAF3924-E3E7-4BE2-90E7-1AF41D487CC5}" srcId="{FE0C381D-1AFD-4E1E-B99E-3150E9DC67C2}" destId="{32D21183-31EE-4418-9FFE-8CB34647DFFE}" srcOrd="4" destOrd="0" parTransId="{E7E448D1-FFD6-473E-9B85-8B1AA04C0EEE}" sibTransId="{19D0820E-D19B-4114-A47B-5656C5642F35}"/>
    <dgm:cxn modelId="{F79B4AC2-EEA2-4D15-9AF0-E484AAD16F11}" type="presOf" srcId="{1B15ACD6-8693-4EAD-AED8-EE9BC16D3698}" destId="{7495C6F8-F1F0-4EEE-AF6C-185E82732E12}" srcOrd="0" destOrd="0" presId="urn:microsoft.com/office/officeart/2005/8/layout/hierarchy3"/>
    <dgm:cxn modelId="{97D4C457-59AA-49C1-A1EC-F948B54532F2}" type="presOf" srcId="{D51EC59D-D98C-451F-AD4A-794425095347}" destId="{FF6408F0-00F0-47CA-AABA-65F1427FAFBD}" srcOrd="0" destOrd="0" presId="urn:microsoft.com/office/officeart/2005/8/layout/hierarchy3"/>
    <dgm:cxn modelId="{3B0ECE79-6F87-4ED6-9317-B21A51C0FD01}" srcId="{FE0C381D-1AFD-4E1E-B99E-3150E9DC67C2}" destId="{D51EC59D-D98C-451F-AD4A-794425095347}" srcOrd="3" destOrd="0" parTransId="{AEF51C45-4680-4DCF-A979-852AA1D26772}" sibTransId="{889B00B7-81DE-4A07-9DF5-5148ADA60BF2}"/>
    <dgm:cxn modelId="{1D22A0BA-2C35-4F68-8650-6B74A6656392}" type="presOf" srcId="{AEF51C45-4680-4DCF-A979-852AA1D26772}" destId="{7D3A0C07-4B1E-409C-985D-464D6E4D962C}" srcOrd="0" destOrd="0" presId="urn:microsoft.com/office/officeart/2005/8/layout/hierarchy3"/>
    <dgm:cxn modelId="{960998A4-864A-4634-916C-1C403C2C2E64}" type="presOf" srcId="{3F43728F-6223-4DAE-BB8D-091C07C81882}" destId="{7A51DBAC-18F6-4318-B412-6284A32B8495}" srcOrd="0" destOrd="0" presId="urn:microsoft.com/office/officeart/2005/8/layout/hierarchy3"/>
    <dgm:cxn modelId="{70B6E434-767C-4D75-A730-B9C6C9E51A7B}" type="presOf" srcId="{FE0C381D-1AFD-4E1E-B99E-3150E9DC67C2}" destId="{2F31A4A9-85BB-40F3-A3C7-528CF50197F4}" srcOrd="1" destOrd="0" presId="urn:microsoft.com/office/officeart/2005/8/layout/hierarchy3"/>
    <dgm:cxn modelId="{3ED0D11E-F5E7-496F-90F0-DBA6BA3B2D6E}" type="presOf" srcId="{FE0C381D-1AFD-4E1E-B99E-3150E9DC67C2}" destId="{D0D34887-3FD3-46D1-A541-57E2AB361747}" srcOrd="0" destOrd="0" presId="urn:microsoft.com/office/officeart/2005/8/layout/hierarchy3"/>
    <dgm:cxn modelId="{6F2B0950-55C2-4B65-950E-FCBF6E8C4B84}" srcId="{FE0C381D-1AFD-4E1E-B99E-3150E9DC67C2}" destId="{8AF710E2-691D-4949-8C04-389A2B597524}" srcOrd="0" destOrd="0" parTransId="{F38A093B-8A28-4095-A41B-618D56D9B5D6}" sibTransId="{85ED0E6A-91AC-408D-8826-C07FBD38AD19}"/>
    <dgm:cxn modelId="{B4526F24-5863-4EDE-81FE-CFCE9E6DAF87}" srcId="{FE0C381D-1AFD-4E1E-B99E-3150E9DC67C2}" destId="{1AD89D8E-FD22-45B3-9DF2-5BF38C6D7FF3}" srcOrd="1" destOrd="0" parTransId="{1B15ACD6-8693-4EAD-AED8-EE9BC16D3698}" sibTransId="{1A17C330-D0E4-4F51-B42D-12DCC3C75ED5}"/>
    <dgm:cxn modelId="{362D834D-BE74-4FF5-ABF8-4134682BA686}" type="presOf" srcId="{F2B78B94-2AC9-4087-8498-01C6A0285E8F}" destId="{99FD9B06-E699-4F37-B1F7-B561270EA67B}" srcOrd="0" destOrd="0" presId="urn:microsoft.com/office/officeart/2005/8/layout/hierarchy3"/>
    <dgm:cxn modelId="{3EA22FED-143C-4E28-B18E-35DE36F1E42F}" type="presOf" srcId="{D8B97407-C2DF-401A-B6FE-8A05C24EEE7A}" destId="{85DF0F6B-62A4-4237-B497-E092E0E3DE6D}" srcOrd="0" destOrd="0" presId="urn:microsoft.com/office/officeart/2005/8/layout/hierarchy3"/>
    <dgm:cxn modelId="{5DA175A1-CE82-4645-91D4-C05CD1670FA3}" type="presOf" srcId="{CAF8B549-5F82-42FF-BA39-FE70CCCE9440}" destId="{46E1D1AD-8BFA-45E4-B0AE-3E99A4A5F4B4}" srcOrd="0" destOrd="0" presId="urn:microsoft.com/office/officeart/2005/8/layout/hierarchy3"/>
    <dgm:cxn modelId="{F500D76E-CDD4-435D-A018-5FD68BD6C13E}" type="presOf" srcId="{32D21183-31EE-4418-9FFE-8CB34647DFFE}" destId="{0253092E-6297-4669-80B6-37A7E4045F60}" srcOrd="0" destOrd="0" presId="urn:microsoft.com/office/officeart/2005/8/layout/hierarchy3"/>
    <dgm:cxn modelId="{FA3C79EE-E8D9-4F99-B256-004CDABCBE6A}" type="presOf" srcId="{E7E448D1-FFD6-473E-9B85-8B1AA04C0EEE}" destId="{CBFADF5D-D57A-4BD5-AD4D-7F4443389295}" srcOrd="0" destOrd="0" presId="urn:microsoft.com/office/officeart/2005/8/layout/hierarchy3"/>
    <dgm:cxn modelId="{D46640D1-E340-4D1D-A5CA-431A716F0357}" type="presParOf" srcId="{99FD9B06-E699-4F37-B1F7-B561270EA67B}" destId="{4830DCCF-36E1-491D-9064-2B5C1F0EFB26}" srcOrd="0" destOrd="0" presId="urn:microsoft.com/office/officeart/2005/8/layout/hierarchy3"/>
    <dgm:cxn modelId="{87A8FA6B-3D5A-4347-A1ED-9EB21D17BEAE}" type="presParOf" srcId="{4830DCCF-36E1-491D-9064-2B5C1F0EFB26}" destId="{484BEE03-8906-47DE-AD36-654D9AC0F07E}" srcOrd="0" destOrd="0" presId="urn:microsoft.com/office/officeart/2005/8/layout/hierarchy3"/>
    <dgm:cxn modelId="{F80C9CDD-2B61-4495-893C-7C8028234FAF}" type="presParOf" srcId="{484BEE03-8906-47DE-AD36-654D9AC0F07E}" destId="{D0D34887-3FD3-46D1-A541-57E2AB361747}" srcOrd="0" destOrd="0" presId="urn:microsoft.com/office/officeart/2005/8/layout/hierarchy3"/>
    <dgm:cxn modelId="{4EE430F7-61EC-43EC-8C2C-2B135161632D}" type="presParOf" srcId="{484BEE03-8906-47DE-AD36-654D9AC0F07E}" destId="{2F31A4A9-85BB-40F3-A3C7-528CF50197F4}" srcOrd="1" destOrd="0" presId="urn:microsoft.com/office/officeart/2005/8/layout/hierarchy3"/>
    <dgm:cxn modelId="{04D771DA-0692-41F8-88F4-238DC9EB01B0}" type="presParOf" srcId="{4830DCCF-36E1-491D-9064-2B5C1F0EFB26}" destId="{AB23E92C-A744-4576-9011-1BD26ABA7035}" srcOrd="1" destOrd="0" presId="urn:microsoft.com/office/officeart/2005/8/layout/hierarchy3"/>
    <dgm:cxn modelId="{5C30DEBF-3FAA-4975-88C9-523730A30054}" type="presParOf" srcId="{AB23E92C-A744-4576-9011-1BD26ABA7035}" destId="{C52EBD87-6F61-4F02-A02F-78B2FC9A5612}" srcOrd="0" destOrd="0" presId="urn:microsoft.com/office/officeart/2005/8/layout/hierarchy3"/>
    <dgm:cxn modelId="{1B9A0805-8570-4A8E-AFD9-AA145B1008C9}" type="presParOf" srcId="{AB23E92C-A744-4576-9011-1BD26ABA7035}" destId="{87E09727-3645-4D02-B0E9-C6CFE1A963B1}" srcOrd="1" destOrd="0" presId="urn:microsoft.com/office/officeart/2005/8/layout/hierarchy3"/>
    <dgm:cxn modelId="{B89B7F8E-973E-475E-BC9A-F46C93EAEAEF}" type="presParOf" srcId="{AB23E92C-A744-4576-9011-1BD26ABA7035}" destId="{7495C6F8-F1F0-4EEE-AF6C-185E82732E12}" srcOrd="2" destOrd="0" presId="urn:microsoft.com/office/officeart/2005/8/layout/hierarchy3"/>
    <dgm:cxn modelId="{EEEC4D70-831F-4AAC-A3D8-A476406EE34E}" type="presParOf" srcId="{AB23E92C-A744-4576-9011-1BD26ABA7035}" destId="{F9F208BB-6ED8-4915-9E7C-90ECBFBCFDD4}" srcOrd="3" destOrd="0" presId="urn:microsoft.com/office/officeart/2005/8/layout/hierarchy3"/>
    <dgm:cxn modelId="{66BEDD6F-9CA9-4D66-AF35-1181228F0C9E}" type="presParOf" srcId="{AB23E92C-A744-4576-9011-1BD26ABA7035}" destId="{7A51DBAC-18F6-4318-B412-6284A32B8495}" srcOrd="4" destOrd="0" presId="urn:microsoft.com/office/officeart/2005/8/layout/hierarchy3"/>
    <dgm:cxn modelId="{97CADA2F-377C-44E4-A244-0198B6A71D43}" type="presParOf" srcId="{AB23E92C-A744-4576-9011-1BD26ABA7035}" destId="{85DF0F6B-62A4-4237-B497-E092E0E3DE6D}" srcOrd="5" destOrd="0" presId="urn:microsoft.com/office/officeart/2005/8/layout/hierarchy3"/>
    <dgm:cxn modelId="{68CF0A18-1749-460E-A034-D65566F71407}" type="presParOf" srcId="{AB23E92C-A744-4576-9011-1BD26ABA7035}" destId="{7D3A0C07-4B1E-409C-985D-464D6E4D962C}" srcOrd="6" destOrd="0" presId="urn:microsoft.com/office/officeart/2005/8/layout/hierarchy3"/>
    <dgm:cxn modelId="{0E47CEA1-8916-410E-B955-4DA69737AE92}" type="presParOf" srcId="{AB23E92C-A744-4576-9011-1BD26ABA7035}" destId="{FF6408F0-00F0-47CA-AABA-65F1427FAFBD}" srcOrd="7" destOrd="0" presId="urn:microsoft.com/office/officeart/2005/8/layout/hierarchy3"/>
    <dgm:cxn modelId="{3AEC62A7-4094-46D0-8E4D-734448A29249}" type="presParOf" srcId="{AB23E92C-A744-4576-9011-1BD26ABA7035}" destId="{CBFADF5D-D57A-4BD5-AD4D-7F4443389295}" srcOrd="8" destOrd="0" presId="urn:microsoft.com/office/officeart/2005/8/layout/hierarchy3"/>
    <dgm:cxn modelId="{67A60CE5-2FF5-4BDF-9161-11F43B6FC40A}" type="presParOf" srcId="{AB23E92C-A744-4576-9011-1BD26ABA7035}" destId="{0253092E-6297-4669-80B6-37A7E4045F60}" srcOrd="9" destOrd="0" presId="urn:microsoft.com/office/officeart/2005/8/layout/hierarchy3"/>
    <dgm:cxn modelId="{29E32AB1-CD89-4D2A-8461-BFC90984EECC}" type="presParOf" srcId="{AB23E92C-A744-4576-9011-1BD26ABA7035}" destId="{1571742B-A0FD-480D-A22A-D64E155AFF83}" srcOrd="10" destOrd="0" presId="urn:microsoft.com/office/officeart/2005/8/layout/hierarchy3"/>
    <dgm:cxn modelId="{219E2629-93B5-4DAF-A3A7-F16A410D1FE6}" type="presParOf" srcId="{AB23E92C-A744-4576-9011-1BD26ABA7035}" destId="{46E1D1AD-8BFA-45E4-B0AE-3E99A4A5F4B4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9B49F3-B1F3-46A1-83EF-97036279F9E2}" type="doc">
      <dgm:prSet loTypeId="urn:microsoft.com/office/officeart/2005/8/layout/vList5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E52CA36-C063-4C7D-ACB3-8ACF033B57E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направления (задачи) государственной демографической поли-тики в Республике Бела-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EF538C0-E7F5-4C04-B769-B0DE275388B7}" type="parTrans" cxnId="{638EFF77-7372-4A1C-BB0C-FEA58DBDE8CD}">
      <dgm:prSet/>
      <dgm:spPr/>
      <dgm:t>
        <a:bodyPr/>
        <a:lstStyle/>
        <a:p>
          <a:endParaRPr lang="ru-RU"/>
        </a:p>
      </dgm:t>
    </dgm:pt>
    <dgm:pt modelId="{CE63CEFE-ADD5-4235-B075-A6D505C7280F}" type="sibTrans" cxnId="{638EFF77-7372-4A1C-BB0C-FEA58DBDE8CD}">
      <dgm:prSet/>
      <dgm:spPr/>
      <dgm:t>
        <a:bodyPr/>
        <a:lstStyle/>
        <a:p>
          <a:endParaRPr lang="ru-RU"/>
        </a:p>
      </dgm:t>
    </dgm:pt>
    <dgm:pt modelId="{B178E2F6-435C-463A-9866-51AC950CE03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предотвратить рост смертности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ближай-шие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годы и снизить этот показатель в дол-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госрочной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перспективе;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2140347-5D1E-4050-BAA3-BEB6B352BFD4}" type="parTrans" cxnId="{E4910B5F-954D-4B24-A663-7F094D1EFBED}">
      <dgm:prSet/>
      <dgm:spPr/>
      <dgm:t>
        <a:bodyPr/>
        <a:lstStyle/>
        <a:p>
          <a:endParaRPr lang="ru-RU"/>
        </a:p>
      </dgm:t>
    </dgm:pt>
    <dgm:pt modelId="{316D3AE4-2826-42E3-A751-AAF2B3A77387}" type="sibTrans" cxnId="{E4910B5F-954D-4B24-A663-7F094D1EFBED}">
      <dgm:prSet/>
      <dgm:spPr/>
      <dgm:t>
        <a:bodyPr/>
        <a:lstStyle/>
        <a:p>
          <a:endParaRPr lang="ru-RU"/>
        </a:p>
      </dgm:t>
    </dgm:pt>
    <dgm:pt modelId="{3CD6F33E-3949-43BA-ABAD-5002017B329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обеспечить дальнейшее снижение детской смертности и не допускать превышения её уровня, характерного для развитых стран, - 4-5%;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D37D753-E644-4CC8-A38E-B741EE3AFF2B}" type="parTrans" cxnId="{B201127B-4D08-41E7-995E-62E5BA1EF77A}">
      <dgm:prSet/>
      <dgm:spPr/>
      <dgm:t>
        <a:bodyPr/>
        <a:lstStyle/>
        <a:p>
          <a:endParaRPr lang="ru-RU"/>
        </a:p>
      </dgm:t>
    </dgm:pt>
    <dgm:pt modelId="{04AF8C0F-EC53-4288-85FE-E1D23E8D7FCD}" type="sibTrans" cxnId="{B201127B-4D08-41E7-995E-62E5BA1EF77A}">
      <dgm:prSet/>
      <dgm:spPr/>
      <dgm:t>
        <a:bodyPr/>
        <a:lstStyle/>
        <a:p>
          <a:endParaRPr lang="ru-RU"/>
        </a:p>
      </dgm:t>
    </dgm:pt>
    <dgm:pt modelId="{E21DD8CD-8AF0-4935-86BE-6FC93EB17AC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увеличить продолжительность жизни до пороговых значений развитых стран – 74-75 лет;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8659707-DE83-4D6E-8AF8-255B953AB600}" type="parTrans" cxnId="{EBD05D81-4B64-48CB-9F4E-8949D133AA1B}">
      <dgm:prSet/>
      <dgm:spPr/>
      <dgm:t>
        <a:bodyPr/>
        <a:lstStyle/>
        <a:p>
          <a:endParaRPr lang="ru-RU"/>
        </a:p>
      </dgm:t>
    </dgm:pt>
    <dgm:pt modelId="{B46DDFB1-535E-4F3F-A4C2-8C08F31BC0F7}" type="sibTrans" cxnId="{EBD05D81-4B64-48CB-9F4E-8949D133AA1B}">
      <dgm:prSet/>
      <dgm:spPr/>
      <dgm:t>
        <a:bodyPr/>
        <a:lstStyle/>
        <a:p>
          <a:endParaRPr lang="ru-RU"/>
        </a:p>
      </dgm:t>
    </dgm:pt>
    <dgm:pt modelId="{CB84FCA4-35F2-4136-B5AE-0BBF0612B5C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удержать начавшийся в последние годы рост рождаемости, а затем увеличить рож-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даемость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 уровня, обеспечивающего простое замещение поколений;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ED584CF-204B-4513-B00C-95BB827D6D72}" type="parTrans" cxnId="{A85C7528-AA60-442F-98F3-87805CA37EF2}">
      <dgm:prSet/>
      <dgm:spPr/>
      <dgm:t>
        <a:bodyPr/>
        <a:lstStyle/>
        <a:p>
          <a:endParaRPr lang="ru-RU"/>
        </a:p>
      </dgm:t>
    </dgm:pt>
    <dgm:pt modelId="{4F626589-657C-4B62-B7D8-6F56EC746FF9}" type="sibTrans" cxnId="{A85C7528-AA60-442F-98F3-87805CA37EF2}">
      <dgm:prSet/>
      <dgm:spPr/>
      <dgm:t>
        <a:bodyPr/>
        <a:lstStyle/>
        <a:p>
          <a:endParaRPr lang="ru-RU"/>
        </a:p>
      </dgm:t>
    </dgm:pt>
    <dgm:pt modelId="{85BE3597-5F81-4760-8991-629E63BF60B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усилить социальную защиту семей с деть-ми;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F7A7458-85F7-42D1-9C62-DE0FB76600FD}" type="parTrans" cxnId="{374035A2-C3D8-4364-AD2C-34719C7C29A6}">
      <dgm:prSet/>
      <dgm:spPr/>
      <dgm:t>
        <a:bodyPr/>
        <a:lstStyle/>
        <a:p>
          <a:endParaRPr lang="ru-RU"/>
        </a:p>
      </dgm:t>
    </dgm:pt>
    <dgm:pt modelId="{C84940BC-58C2-463A-9CC3-15016D451C53}" type="sibTrans" cxnId="{374035A2-C3D8-4364-AD2C-34719C7C29A6}">
      <dgm:prSet/>
      <dgm:spPr/>
      <dgm:t>
        <a:bodyPr/>
        <a:lstStyle/>
        <a:p>
          <a:endParaRPr lang="ru-RU"/>
        </a:p>
      </dgm:t>
    </dgm:pt>
    <dgm:pt modelId="{944C3E98-2252-488E-BD24-A8E60B25F0A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расширить меры государственной помощи неполным семьям;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A6725A3-4444-4D5D-AEB4-59CBB409B570}" type="parTrans" cxnId="{A04B6AB8-1E52-4A2F-B38E-3CCD4EBDCDD5}">
      <dgm:prSet/>
      <dgm:spPr/>
      <dgm:t>
        <a:bodyPr/>
        <a:lstStyle/>
        <a:p>
          <a:endParaRPr lang="ru-RU"/>
        </a:p>
      </dgm:t>
    </dgm:pt>
    <dgm:pt modelId="{C69AB324-BD5D-4A3D-A3C3-04AF6CC50096}" type="sibTrans" cxnId="{A04B6AB8-1E52-4A2F-B38E-3CCD4EBDCDD5}">
      <dgm:prSet/>
      <dgm:spPr/>
      <dgm:t>
        <a:bodyPr/>
        <a:lstStyle/>
        <a:p>
          <a:endParaRPr lang="ru-RU"/>
        </a:p>
      </dgm:t>
    </dgm:pt>
    <dgm:pt modelId="{BC265AF8-DEB5-461C-B32C-B5E270BE309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упорядочить миграцию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D69C39A-E4F7-4341-A7F7-CADA84156D21}" type="parTrans" cxnId="{99ABAE63-67CB-4E26-955F-D8AB18912743}">
      <dgm:prSet/>
      <dgm:spPr/>
      <dgm:t>
        <a:bodyPr/>
        <a:lstStyle/>
        <a:p>
          <a:endParaRPr lang="ru-RU"/>
        </a:p>
      </dgm:t>
    </dgm:pt>
    <dgm:pt modelId="{DA7A8CB6-0CE2-45AC-B00A-E7E6BF5E257A}" type="sibTrans" cxnId="{99ABAE63-67CB-4E26-955F-D8AB18912743}">
      <dgm:prSet/>
      <dgm:spPr/>
      <dgm:t>
        <a:bodyPr/>
        <a:lstStyle/>
        <a:p>
          <a:endParaRPr lang="ru-RU"/>
        </a:p>
      </dgm:t>
    </dgm:pt>
    <dgm:pt modelId="{2280178F-01F7-4079-A4E7-CCF2995DAEA6}" type="pres">
      <dgm:prSet presAssocID="{349B49F3-B1F3-46A1-83EF-97036279F9E2}" presName="Name0" presStyleCnt="0">
        <dgm:presLayoutVars>
          <dgm:dir/>
          <dgm:animLvl val="lvl"/>
          <dgm:resizeHandles val="exact"/>
        </dgm:presLayoutVars>
      </dgm:prSet>
      <dgm:spPr/>
    </dgm:pt>
    <dgm:pt modelId="{0FB383DC-8FA9-4991-AB0D-003FEAC6F86F}" type="pres">
      <dgm:prSet presAssocID="{CE52CA36-C063-4C7D-ACB3-8ACF033B57EA}" presName="linNode" presStyleCnt="0"/>
      <dgm:spPr/>
    </dgm:pt>
    <dgm:pt modelId="{A7D11E3E-CC3B-4789-85A7-7615060D03EA}" type="pres">
      <dgm:prSet presAssocID="{CE52CA36-C063-4C7D-ACB3-8ACF033B57EA}" presName="parentText" presStyleLbl="node1" presStyleIdx="0" presStyleCnt="1">
        <dgm:presLayoutVars>
          <dgm:chMax val="1"/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EA33617B-E627-410E-AB58-61E2C78CC847}" type="pres">
      <dgm:prSet presAssocID="{CE52CA36-C063-4C7D-ACB3-8ACF033B57EA}" presName="descendantText" presStyleLbl="alignAccFollowNode1" presStyleIdx="0" presStyleCnt="1" custScaleY="125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B4ADC6-20ED-47E5-A955-FAB2978AC983}" type="presOf" srcId="{CE52CA36-C063-4C7D-ACB3-8ACF033B57EA}" destId="{A7D11E3E-CC3B-4789-85A7-7615060D03EA}" srcOrd="0" destOrd="0" presId="urn:microsoft.com/office/officeart/2005/8/layout/vList5"/>
    <dgm:cxn modelId="{A04B6AB8-1E52-4A2F-B38E-3CCD4EBDCDD5}" srcId="{CE52CA36-C063-4C7D-ACB3-8ACF033B57EA}" destId="{944C3E98-2252-488E-BD24-A8E60B25F0AE}" srcOrd="5" destOrd="0" parTransId="{3A6725A3-4444-4D5D-AEB4-59CBB409B570}" sibTransId="{C69AB324-BD5D-4A3D-A3C3-04AF6CC50096}"/>
    <dgm:cxn modelId="{99ABAE63-67CB-4E26-955F-D8AB18912743}" srcId="{CE52CA36-C063-4C7D-ACB3-8ACF033B57EA}" destId="{BC265AF8-DEB5-461C-B32C-B5E270BE3099}" srcOrd="6" destOrd="0" parTransId="{9D69C39A-E4F7-4341-A7F7-CADA84156D21}" sibTransId="{DA7A8CB6-0CE2-45AC-B00A-E7E6BF5E257A}"/>
    <dgm:cxn modelId="{A85C7528-AA60-442F-98F3-87805CA37EF2}" srcId="{CE52CA36-C063-4C7D-ACB3-8ACF033B57EA}" destId="{CB84FCA4-35F2-4136-B5AE-0BBF0612B5CF}" srcOrd="3" destOrd="0" parTransId="{9ED584CF-204B-4513-B00C-95BB827D6D72}" sibTransId="{4F626589-657C-4B62-B7D8-6F56EC746FF9}"/>
    <dgm:cxn modelId="{2702CE9C-9065-4FAC-8E28-1A20F133A25D}" type="presOf" srcId="{B178E2F6-435C-463A-9866-51AC950CE03B}" destId="{EA33617B-E627-410E-AB58-61E2C78CC847}" srcOrd="0" destOrd="0" presId="urn:microsoft.com/office/officeart/2005/8/layout/vList5"/>
    <dgm:cxn modelId="{BB21CD47-86C3-4114-87AC-6ED55D5DBD98}" type="presOf" srcId="{BC265AF8-DEB5-461C-B32C-B5E270BE3099}" destId="{EA33617B-E627-410E-AB58-61E2C78CC847}" srcOrd="0" destOrd="6" presId="urn:microsoft.com/office/officeart/2005/8/layout/vList5"/>
    <dgm:cxn modelId="{FCFFB595-2118-4D4E-8F96-4B1F47A5560D}" type="presOf" srcId="{349B49F3-B1F3-46A1-83EF-97036279F9E2}" destId="{2280178F-01F7-4079-A4E7-CCF2995DAEA6}" srcOrd="0" destOrd="0" presId="urn:microsoft.com/office/officeart/2005/8/layout/vList5"/>
    <dgm:cxn modelId="{374035A2-C3D8-4364-AD2C-34719C7C29A6}" srcId="{CE52CA36-C063-4C7D-ACB3-8ACF033B57EA}" destId="{85BE3597-5F81-4760-8991-629E63BF60B0}" srcOrd="4" destOrd="0" parTransId="{DF7A7458-85F7-42D1-9C62-DE0FB76600FD}" sibTransId="{C84940BC-58C2-463A-9CC3-15016D451C53}"/>
    <dgm:cxn modelId="{E4910B5F-954D-4B24-A663-7F094D1EFBED}" srcId="{CE52CA36-C063-4C7D-ACB3-8ACF033B57EA}" destId="{B178E2F6-435C-463A-9866-51AC950CE03B}" srcOrd="0" destOrd="0" parTransId="{D2140347-5D1E-4050-BAA3-BEB6B352BFD4}" sibTransId="{316D3AE4-2826-42E3-A751-AAF2B3A77387}"/>
    <dgm:cxn modelId="{D2386E83-C059-4CBF-AA52-AAA9B9AD6A98}" type="presOf" srcId="{85BE3597-5F81-4760-8991-629E63BF60B0}" destId="{EA33617B-E627-410E-AB58-61E2C78CC847}" srcOrd="0" destOrd="4" presId="urn:microsoft.com/office/officeart/2005/8/layout/vList5"/>
    <dgm:cxn modelId="{B201127B-4D08-41E7-995E-62E5BA1EF77A}" srcId="{CE52CA36-C063-4C7D-ACB3-8ACF033B57EA}" destId="{3CD6F33E-3949-43BA-ABAD-5002017B3294}" srcOrd="1" destOrd="0" parTransId="{CD37D753-E644-4CC8-A38E-B741EE3AFF2B}" sibTransId="{04AF8C0F-EC53-4288-85FE-E1D23E8D7FCD}"/>
    <dgm:cxn modelId="{AECA188A-5959-4726-8C55-10034DA461D0}" type="presOf" srcId="{CB84FCA4-35F2-4136-B5AE-0BBF0612B5CF}" destId="{EA33617B-E627-410E-AB58-61E2C78CC847}" srcOrd="0" destOrd="3" presId="urn:microsoft.com/office/officeart/2005/8/layout/vList5"/>
    <dgm:cxn modelId="{EBD05D81-4B64-48CB-9F4E-8949D133AA1B}" srcId="{CE52CA36-C063-4C7D-ACB3-8ACF033B57EA}" destId="{E21DD8CD-8AF0-4935-86BE-6FC93EB17AC2}" srcOrd="2" destOrd="0" parTransId="{48659707-DE83-4D6E-8AF8-255B953AB600}" sibTransId="{B46DDFB1-535E-4F3F-A4C2-8C08F31BC0F7}"/>
    <dgm:cxn modelId="{638EFF77-7372-4A1C-BB0C-FEA58DBDE8CD}" srcId="{349B49F3-B1F3-46A1-83EF-97036279F9E2}" destId="{CE52CA36-C063-4C7D-ACB3-8ACF033B57EA}" srcOrd="0" destOrd="0" parTransId="{4EF538C0-E7F5-4C04-B769-B0DE275388B7}" sibTransId="{CE63CEFE-ADD5-4235-B075-A6D505C7280F}"/>
    <dgm:cxn modelId="{15E4F5EA-58A4-485F-B019-C5A7917A6291}" type="presOf" srcId="{E21DD8CD-8AF0-4935-86BE-6FC93EB17AC2}" destId="{EA33617B-E627-410E-AB58-61E2C78CC847}" srcOrd="0" destOrd="2" presId="urn:microsoft.com/office/officeart/2005/8/layout/vList5"/>
    <dgm:cxn modelId="{9342D479-E0B1-41BC-9868-3CE0C8E48E7B}" type="presOf" srcId="{3CD6F33E-3949-43BA-ABAD-5002017B3294}" destId="{EA33617B-E627-410E-AB58-61E2C78CC847}" srcOrd="0" destOrd="1" presId="urn:microsoft.com/office/officeart/2005/8/layout/vList5"/>
    <dgm:cxn modelId="{0EEA7533-64AC-4912-A4A0-299B61ECFFBD}" type="presOf" srcId="{944C3E98-2252-488E-BD24-A8E60B25F0AE}" destId="{EA33617B-E627-410E-AB58-61E2C78CC847}" srcOrd="0" destOrd="5" presId="urn:microsoft.com/office/officeart/2005/8/layout/vList5"/>
    <dgm:cxn modelId="{99E6C48D-6929-4F91-B4B8-579E4F90AC41}" type="presParOf" srcId="{2280178F-01F7-4079-A4E7-CCF2995DAEA6}" destId="{0FB383DC-8FA9-4991-AB0D-003FEAC6F86F}" srcOrd="0" destOrd="0" presId="urn:microsoft.com/office/officeart/2005/8/layout/vList5"/>
    <dgm:cxn modelId="{31000EB7-D90F-4A94-9462-49149B5A06D2}" type="presParOf" srcId="{0FB383DC-8FA9-4991-AB0D-003FEAC6F86F}" destId="{A7D11E3E-CC3B-4789-85A7-7615060D03EA}" srcOrd="0" destOrd="0" presId="urn:microsoft.com/office/officeart/2005/8/layout/vList5"/>
    <dgm:cxn modelId="{6EE86EBA-96C9-48AD-8C99-E3FB3C518B37}" type="presParOf" srcId="{0FB383DC-8FA9-4991-AB0D-003FEAC6F86F}" destId="{EA33617B-E627-410E-AB58-61E2C78CC84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7C05D-1533-4C65-AF2C-9571167318AB}">
      <dsp:nvSpPr>
        <dsp:cNvPr id="0" name=""/>
        <dsp:cNvSpPr/>
      </dsp:nvSpPr>
      <dsp:spPr>
        <a:xfrm>
          <a:off x="0" y="1659312"/>
          <a:ext cx="3419602" cy="15096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тенденции, характерные для динамики социальной структуры современного белорусского общества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216" y="1703528"/>
        <a:ext cx="3331170" cy="1421206"/>
      </dsp:txXfrm>
    </dsp:sp>
    <dsp:sp modelId="{FE758693-7992-4403-85D6-70603C06D27F}">
      <dsp:nvSpPr>
        <dsp:cNvPr id="0" name=""/>
        <dsp:cNvSpPr/>
      </dsp:nvSpPr>
      <dsp:spPr>
        <a:xfrm rot="19112472">
          <a:off x="3216737" y="1850438"/>
          <a:ext cx="1619241" cy="55317"/>
        </a:xfrm>
        <a:custGeom>
          <a:avLst/>
          <a:gdLst/>
          <a:ahLst/>
          <a:cxnLst/>
          <a:rect l="0" t="0" r="0" b="0"/>
          <a:pathLst>
            <a:path>
              <a:moveTo>
                <a:pt x="0" y="27658"/>
              </a:moveTo>
              <a:lnTo>
                <a:pt x="1619241" y="2765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85877" y="1837615"/>
        <a:ext cx="80962" cy="80962"/>
      </dsp:txXfrm>
    </dsp:sp>
    <dsp:sp modelId="{9166E07E-85FE-43AF-9D10-3878534CA5D6}">
      <dsp:nvSpPr>
        <dsp:cNvPr id="0" name=""/>
        <dsp:cNvSpPr/>
      </dsp:nvSpPr>
      <dsp:spPr>
        <a:xfrm>
          <a:off x="4633114" y="898235"/>
          <a:ext cx="3714012" cy="8876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возрастание доли городского на-селения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9112" y="924233"/>
        <a:ext cx="3662016" cy="835656"/>
      </dsp:txXfrm>
    </dsp:sp>
    <dsp:sp modelId="{3210C2CE-8AA7-42F0-AE0C-9ED89F039E55}">
      <dsp:nvSpPr>
        <dsp:cNvPr id="0" name=""/>
        <dsp:cNvSpPr/>
      </dsp:nvSpPr>
      <dsp:spPr>
        <a:xfrm rot="119014">
          <a:off x="3419238" y="2407487"/>
          <a:ext cx="1214239" cy="55317"/>
        </a:xfrm>
        <a:custGeom>
          <a:avLst/>
          <a:gdLst/>
          <a:ahLst/>
          <a:cxnLst/>
          <a:rect l="0" t="0" r="0" b="0"/>
          <a:pathLst>
            <a:path>
              <a:moveTo>
                <a:pt x="0" y="27658"/>
              </a:moveTo>
              <a:lnTo>
                <a:pt x="1214239" y="2765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96002" y="2404789"/>
        <a:ext cx="60711" cy="60711"/>
      </dsp:txXfrm>
    </dsp:sp>
    <dsp:sp modelId="{E2A4F5C5-3065-4F2E-AFCE-754BFC6BC502}">
      <dsp:nvSpPr>
        <dsp:cNvPr id="0" name=""/>
        <dsp:cNvSpPr/>
      </dsp:nvSpPr>
      <dsp:spPr>
        <a:xfrm>
          <a:off x="4633114" y="2012333"/>
          <a:ext cx="3714012" cy="8876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рост образовательного уровня на-селения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9112" y="2038331"/>
        <a:ext cx="3662016" cy="835656"/>
      </dsp:txXfrm>
    </dsp:sp>
    <dsp:sp modelId="{4E7320A4-F9AB-4890-95CA-F596A178205D}">
      <dsp:nvSpPr>
        <dsp:cNvPr id="0" name=""/>
        <dsp:cNvSpPr/>
      </dsp:nvSpPr>
      <dsp:spPr>
        <a:xfrm rot="2616764">
          <a:off x="3188319" y="2964536"/>
          <a:ext cx="1676078" cy="55317"/>
        </a:xfrm>
        <a:custGeom>
          <a:avLst/>
          <a:gdLst/>
          <a:ahLst/>
          <a:cxnLst/>
          <a:rect l="0" t="0" r="0" b="0"/>
          <a:pathLst>
            <a:path>
              <a:moveTo>
                <a:pt x="0" y="27658"/>
              </a:moveTo>
              <a:lnTo>
                <a:pt x="1676078" y="2765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984456" y="2950292"/>
        <a:ext cx="83803" cy="83803"/>
      </dsp:txXfrm>
    </dsp:sp>
    <dsp:sp modelId="{3BB81B09-5BBF-4814-ACD5-8BFCBB273827}">
      <dsp:nvSpPr>
        <dsp:cNvPr id="0" name=""/>
        <dsp:cNvSpPr/>
      </dsp:nvSpPr>
      <dsp:spPr>
        <a:xfrm>
          <a:off x="4633114" y="3126431"/>
          <a:ext cx="3714012" cy="8876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возрастание доли работников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ква-лифицированного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труда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59112" y="3152429"/>
        <a:ext cx="3662016" cy="8356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34887-3FD3-46D1-A541-57E2AB361747}">
      <dsp:nvSpPr>
        <dsp:cNvPr id="0" name=""/>
        <dsp:cNvSpPr/>
      </dsp:nvSpPr>
      <dsp:spPr>
        <a:xfrm>
          <a:off x="132614" y="3252"/>
          <a:ext cx="6529998" cy="10529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Демографические угрозы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демографические явления и тенденции, социально-экономические последствия которых оказывают отрицательное воздействие на устойчивое раз-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витие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страны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3455" y="34093"/>
        <a:ext cx="6468316" cy="991293"/>
      </dsp:txXfrm>
    </dsp:sp>
    <dsp:sp modelId="{C52EBD87-6F61-4F02-A02F-78B2FC9A5612}">
      <dsp:nvSpPr>
        <dsp:cNvPr id="0" name=""/>
        <dsp:cNvSpPr/>
      </dsp:nvSpPr>
      <dsp:spPr>
        <a:xfrm>
          <a:off x="785614" y="1056228"/>
          <a:ext cx="652999" cy="40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308"/>
              </a:lnTo>
              <a:lnTo>
                <a:pt x="652999" y="40530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09727-3645-4D02-B0E9-C6CFE1A963B1}">
      <dsp:nvSpPr>
        <dsp:cNvPr id="0" name=""/>
        <dsp:cNvSpPr/>
      </dsp:nvSpPr>
      <dsp:spPr>
        <a:xfrm>
          <a:off x="1438614" y="1191331"/>
          <a:ext cx="6781698" cy="540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неблагоприятная возрастная структура населения, связанная, в первую очередь, со старением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4442" y="1207159"/>
        <a:ext cx="6750042" cy="508755"/>
      </dsp:txXfrm>
    </dsp:sp>
    <dsp:sp modelId="{7495C6F8-F1F0-4EEE-AF6C-185E82732E12}">
      <dsp:nvSpPr>
        <dsp:cNvPr id="0" name=""/>
        <dsp:cNvSpPr/>
      </dsp:nvSpPr>
      <dsp:spPr>
        <a:xfrm>
          <a:off x="785614" y="1056228"/>
          <a:ext cx="652999" cy="1080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0823"/>
              </a:lnTo>
              <a:lnTo>
                <a:pt x="652999" y="108082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F208BB-6ED8-4915-9E7C-90ECBFBCFDD4}">
      <dsp:nvSpPr>
        <dsp:cNvPr id="0" name=""/>
        <dsp:cNvSpPr/>
      </dsp:nvSpPr>
      <dsp:spPr>
        <a:xfrm>
          <a:off x="1438614" y="1866845"/>
          <a:ext cx="6781698" cy="540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уменьшение числа браков, низкий уровень рождаемости, в ре-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зультате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чего не восполняется численность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4442" y="1882673"/>
        <a:ext cx="6750042" cy="508755"/>
      </dsp:txXfrm>
    </dsp:sp>
    <dsp:sp modelId="{7A51DBAC-18F6-4318-B412-6284A32B8495}">
      <dsp:nvSpPr>
        <dsp:cNvPr id="0" name=""/>
        <dsp:cNvSpPr/>
      </dsp:nvSpPr>
      <dsp:spPr>
        <a:xfrm>
          <a:off x="785614" y="1056228"/>
          <a:ext cx="652999" cy="17563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6337"/>
              </a:lnTo>
              <a:lnTo>
                <a:pt x="652999" y="17563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DF0F6B-62A4-4237-B497-E092E0E3DE6D}">
      <dsp:nvSpPr>
        <dsp:cNvPr id="0" name=""/>
        <dsp:cNvSpPr/>
      </dsp:nvSpPr>
      <dsp:spPr>
        <a:xfrm>
          <a:off x="1438614" y="2542360"/>
          <a:ext cx="6781698" cy="540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ухудшение здоровья некоторых категорий граждан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4442" y="2558188"/>
        <a:ext cx="6750042" cy="508755"/>
      </dsp:txXfrm>
    </dsp:sp>
    <dsp:sp modelId="{7D3A0C07-4B1E-409C-985D-464D6E4D962C}">
      <dsp:nvSpPr>
        <dsp:cNvPr id="0" name=""/>
        <dsp:cNvSpPr/>
      </dsp:nvSpPr>
      <dsp:spPr>
        <a:xfrm>
          <a:off x="785614" y="1056228"/>
          <a:ext cx="652999" cy="2431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1852"/>
              </a:lnTo>
              <a:lnTo>
                <a:pt x="652999" y="243185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408F0-00F0-47CA-AABA-65F1427FAFBD}">
      <dsp:nvSpPr>
        <dsp:cNvPr id="0" name=""/>
        <dsp:cNvSpPr/>
      </dsp:nvSpPr>
      <dsp:spPr>
        <a:xfrm>
          <a:off x="1438614" y="3217874"/>
          <a:ext cx="6781698" cy="540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недостаточно высокая продолжительность жизни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4442" y="3233702"/>
        <a:ext cx="6750042" cy="508755"/>
      </dsp:txXfrm>
    </dsp:sp>
    <dsp:sp modelId="{CBFADF5D-D57A-4BD5-AD4D-7F4443389295}">
      <dsp:nvSpPr>
        <dsp:cNvPr id="0" name=""/>
        <dsp:cNvSpPr/>
      </dsp:nvSpPr>
      <dsp:spPr>
        <a:xfrm>
          <a:off x="785614" y="1056228"/>
          <a:ext cx="652999" cy="3107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7366"/>
              </a:lnTo>
              <a:lnTo>
                <a:pt x="652999" y="310736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53092E-6297-4669-80B6-37A7E4045F60}">
      <dsp:nvSpPr>
        <dsp:cNvPr id="0" name=""/>
        <dsp:cNvSpPr/>
      </dsp:nvSpPr>
      <dsp:spPr>
        <a:xfrm>
          <a:off x="1438614" y="3893389"/>
          <a:ext cx="6781698" cy="540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сокращение численности сельского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4442" y="3909217"/>
        <a:ext cx="6750042" cy="508755"/>
      </dsp:txXfrm>
    </dsp:sp>
    <dsp:sp modelId="{1571742B-A0FD-480D-A22A-D64E155AFF83}">
      <dsp:nvSpPr>
        <dsp:cNvPr id="0" name=""/>
        <dsp:cNvSpPr/>
      </dsp:nvSpPr>
      <dsp:spPr>
        <a:xfrm>
          <a:off x="785614" y="1056228"/>
          <a:ext cx="652999" cy="3782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82881"/>
              </a:lnTo>
              <a:lnTo>
                <a:pt x="652999" y="378288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E1D1AD-8BFA-45E4-B0AE-3E99A4A5F4B4}">
      <dsp:nvSpPr>
        <dsp:cNvPr id="0" name=""/>
        <dsp:cNvSpPr/>
      </dsp:nvSpPr>
      <dsp:spPr>
        <a:xfrm>
          <a:off x="1438614" y="4568903"/>
          <a:ext cx="6781698" cy="540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нарастание нелегальной миграции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4442" y="4584731"/>
        <a:ext cx="6750042" cy="5087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3617B-E627-410E-AB58-61E2C78CC847}">
      <dsp:nvSpPr>
        <dsp:cNvPr id="0" name=""/>
        <dsp:cNvSpPr/>
      </dsp:nvSpPr>
      <dsp:spPr>
        <a:xfrm rot="5400000">
          <a:off x="3256152" y="-196086"/>
          <a:ext cx="5040552" cy="5432733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предотвратить рост смертности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ближай-шие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годы и снизить этот показатель в дол-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госрочной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перспективе;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обеспечить дальнейшее снижение детской смертности и не допускать превышения её уровня, характерного для развитых стран, - 4-5%;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увеличить продолжительность жизни до пороговых значений развитых стран – 74-75 лет;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удержать начавшийся в последние годы рост рождаемости, а затем увеличить рож-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даемость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 уровня, обеспечивающего простое замещение поколений;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усилить социальную защиту семей с деть-ми;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расширить меры государственной помощи неполным семьям;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упорядочить миграцию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 rot="-5400000">
        <a:off x="3060062" y="246063"/>
        <a:ext cx="5186674" cy="4548434"/>
      </dsp:txXfrm>
    </dsp:sp>
    <dsp:sp modelId="{A7D11E3E-CC3B-4789-85A7-7615060D03EA}">
      <dsp:nvSpPr>
        <dsp:cNvPr id="0" name=""/>
        <dsp:cNvSpPr/>
      </dsp:nvSpPr>
      <dsp:spPr>
        <a:xfrm>
          <a:off x="4148" y="2461"/>
          <a:ext cx="3055912" cy="5035637"/>
        </a:xfrm>
        <a:prstGeom prst="flowChartProcess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Основные направления (задачи) государственной демографической поли-тики в Республике Бела-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48" y="2461"/>
        <a:ext cx="3055912" cy="50356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Социальный портрет Беларуси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и национальный состав населения страны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5781771"/>
              </p:ext>
            </p:extLst>
          </p:nvPr>
        </p:nvGraphicFramePr>
        <p:xfrm>
          <a:off x="467544" y="1397000"/>
          <a:ext cx="835292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084091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Демографическая политика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988840"/>
            <a:ext cx="8352928" cy="1440160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Демографическая политика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система мер, которые осуществляются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го-сударством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 отношении определённых групп общества с целью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регулиро-вания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демографических процессов – рождаемости, смертности, миграции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11560" y="3861048"/>
            <a:ext cx="8352928" cy="1224136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Демографическая безопасность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состояние защищённости социально-экономического развития государства и общества от демографических угроз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981131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Демографическая политика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265172827"/>
              </p:ext>
            </p:extLst>
          </p:nvPr>
        </p:nvGraphicFramePr>
        <p:xfrm>
          <a:off x="467544" y="1196752"/>
          <a:ext cx="835292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321408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Демографическая политика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988840"/>
            <a:ext cx="8352928" cy="1152128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Старение населения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процесс увеличения доли людей пожилого возраста в общей структуре населения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11560" y="4149080"/>
            <a:ext cx="8352928" cy="1224136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проблема развитых стран мира, связанная с падением рождаемости,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увеличе-нием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расходов государства на социальную сферу, уменьшением количества работающих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вниз 2"/>
          <p:cNvSpPr/>
          <p:nvPr/>
        </p:nvSpPr>
        <p:spPr>
          <a:xfrm>
            <a:off x="3989171" y="3156506"/>
            <a:ext cx="1597705" cy="938513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73227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Демографическая политика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61065621"/>
              </p:ext>
            </p:extLst>
          </p:nvPr>
        </p:nvGraphicFramePr>
        <p:xfrm>
          <a:off x="395536" y="1340768"/>
          <a:ext cx="849694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398084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Демографическая политика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988840"/>
            <a:ext cx="8352928" cy="1152128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Гендерная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(от лат.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g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enus,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англ. </a:t>
              </a:r>
              <a:r>
                <a:rPr lang="en-US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gender –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пол, род) </a:t>
              </a: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политика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деятельность, связанная с установлением равного правового положения женщин и мужчин в обществе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11560" y="4149080"/>
            <a:ext cx="2088232" cy="1224136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Задачи гендерной политики в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Рес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-публике Беларусь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вниз 2"/>
          <p:cNvSpPr/>
          <p:nvPr/>
        </p:nvSpPr>
        <p:spPr>
          <a:xfrm rot="16200000">
            <a:off x="2728836" y="4040718"/>
            <a:ext cx="1597705" cy="151255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4355976" y="4184932"/>
            <a:ext cx="4464496" cy="1224136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достижение реального равенства полов (мужчин и женщин), установление ген-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дерного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баланса во всех сферах жизни общества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858646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Социальный и национальный состав населения страны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Демографическая политика белорус-</a:t>
            </a:r>
            <a:r>
              <a:rPr lang="ru-RU" dirty="0" err="1" smtClean="0"/>
              <a:t>ского</a:t>
            </a:r>
            <a:r>
              <a:rPr lang="ru-RU" dirty="0" smtClean="0"/>
              <a:t> государства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и национальный состав населения страны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340768"/>
            <a:ext cx="8352928" cy="656909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Социальный состав населения 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понятие, которое отражает наличие тех или иных групп в обществе, их численность и взаимосвязи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592158720"/>
              </p:ext>
            </p:extLst>
          </p:nvPr>
        </p:nvGraphicFramePr>
        <p:xfrm>
          <a:off x="467544" y="2276872"/>
          <a:ext cx="849694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и национальный состав населения страны</a:t>
            </a: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2416378120"/>
              </p:ext>
            </p:extLst>
          </p:nvPr>
        </p:nvGraphicFramePr>
        <p:xfrm>
          <a:off x="467544" y="1340768"/>
          <a:ext cx="8352928" cy="4928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108162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и национальный состав населения страны</a:t>
            </a: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358490455"/>
              </p:ext>
            </p:extLst>
          </p:nvPr>
        </p:nvGraphicFramePr>
        <p:xfrm>
          <a:off x="467544" y="1340768"/>
          <a:ext cx="8352928" cy="4928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048694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и национальный состав населения страны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340769"/>
            <a:ext cx="8352928" cy="504056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Республике Беларусь проживают представители 130 национальностей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50548708"/>
              </p:ext>
            </p:extLst>
          </p:nvPr>
        </p:nvGraphicFramePr>
        <p:xfrm>
          <a:off x="179512" y="1988840"/>
          <a:ext cx="4320480" cy="42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425734192"/>
              </p:ext>
            </p:extLst>
          </p:nvPr>
        </p:nvGraphicFramePr>
        <p:xfrm>
          <a:off x="4644008" y="1988840"/>
          <a:ext cx="4320480" cy="42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418947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и национальный состав населения страны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196752"/>
            <a:ext cx="8352928" cy="648073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Республике Беларусь зарегистрировано 25 конфессий и религиозных направлений, действует более 3 тыс. религиозных организаций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554079602"/>
              </p:ext>
            </p:extLst>
          </p:nvPr>
        </p:nvGraphicFramePr>
        <p:xfrm>
          <a:off x="179512" y="1988840"/>
          <a:ext cx="4320480" cy="42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98227964"/>
              </p:ext>
            </p:extLst>
          </p:nvPr>
        </p:nvGraphicFramePr>
        <p:xfrm>
          <a:off x="4644008" y="1988840"/>
          <a:ext cx="4320480" cy="42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0626494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и национальный состав населения страны</a:t>
            </a: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240556216"/>
              </p:ext>
            </p:extLst>
          </p:nvPr>
        </p:nvGraphicFramePr>
        <p:xfrm>
          <a:off x="395536" y="1268760"/>
          <a:ext cx="8568952" cy="4928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464765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Социальный и национальный состав населения страны</a:t>
            </a: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967513189"/>
              </p:ext>
            </p:extLst>
          </p:nvPr>
        </p:nvGraphicFramePr>
        <p:xfrm>
          <a:off x="395536" y="1268760"/>
          <a:ext cx="8568952" cy="4928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596693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2643</TotalTime>
  <Words>547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</vt:lpstr>
      <vt:lpstr>Verdana</vt:lpstr>
      <vt:lpstr>Wingdings</vt:lpstr>
      <vt:lpstr>sample</vt:lpstr>
      <vt:lpstr>Социальный портрет Беларуси</vt:lpstr>
      <vt:lpstr>План</vt:lpstr>
      <vt:lpstr>Социальный и национальный состав населения страны</vt:lpstr>
      <vt:lpstr>Социальный и национальный состав населения страны</vt:lpstr>
      <vt:lpstr>Социальный и национальный состав населения страны</vt:lpstr>
      <vt:lpstr>Социальный и национальный состав населения страны</vt:lpstr>
      <vt:lpstr>Социальный и национальный состав населения страны</vt:lpstr>
      <vt:lpstr>Социальный и национальный состав населения страны</vt:lpstr>
      <vt:lpstr>Социальный и национальный состав населения страны</vt:lpstr>
      <vt:lpstr>Социальный и национальный состав населения страны</vt:lpstr>
      <vt:lpstr>Демографическая политика белорусского государства</vt:lpstr>
      <vt:lpstr>Демографическая политика белорусского государства</vt:lpstr>
      <vt:lpstr>Демографическая политика белорусского государства</vt:lpstr>
      <vt:lpstr>Демографическая политика белорусского государства</vt:lpstr>
      <vt:lpstr>Демографическая политика белорусского государства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портрет Беларуси</dc:title>
  <dc:subject>Социальный портрет Беларуси</dc:subject>
  <dc:creator>Ситник П.В.</dc:creator>
  <dc:description>Презентация</dc:description>
  <cp:lastModifiedBy>User</cp:lastModifiedBy>
  <cp:revision>241</cp:revision>
  <dcterms:created xsi:type="dcterms:W3CDTF">2009-11-09T18:29:40Z</dcterms:created>
  <dcterms:modified xsi:type="dcterms:W3CDTF">2018-01-16T19:28:42Z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16.01.2018</vt:lpwstr>
  </property>
</Properties>
</file>