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6" roundtripDataSignature="AMtx7mgPkkmfZYdGzuNDYCjXoO0hR/8b2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EDA464A-EA06-460A-BD49-2663D914E04E}">
  <a:tblStyle styleId="{EEDA464A-EA06-460A-BD49-2663D914E04E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customschemas.google.com/relationships/presentationmetadata" Target="metadata"/><Relationship Id="rId25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1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1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0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0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3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1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1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3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4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24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5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5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5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5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8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8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28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2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9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9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9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0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0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>
                <a:latin typeface="Cambria"/>
                <a:ea typeface="Cambria"/>
                <a:cs typeface="Cambria"/>
                <a:sym typeface="Cambria"/>
              </a:rPr>
              <a:t>Динамика состава населения и социальная политика государства (Ч. 1)</a:t>
            </a:r>
            <a:endParaRPr sz="44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2022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0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состав населения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06" name="Google Shape;206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17428"/>
            <a:ext cx="8839198" cy="47446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1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состав населения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12" name="Google Shape;212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538" y="1685578"/>
            <a:ext cx="8839201" cy="46512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2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состав населения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8" name="Google Shape;218;p12"/>
          <p:cNvGrpSpPr/>
          <p:nvPr/>
        </p:nvGrpSpPr>
        <p:grpSpPr>
          <a:xfrm>
            <a:off x="165343" y="2130725"/>
            <a:ext cx="8755646" cy="3234903"/>
            <a:chOff x="587" y="724619"/>
            <a:chExt cx="8755646" cy="3234903"/>
          </a:xfrm>
        </p:grpSpPr>
        <p:sp>
          <p:nvSpPr>
            <p:cNvPr id="219" name="Google Shape;219;p12"/>
            <p:cNvSpPr/>
            <p:nvPr/>
          </p:nvSpPr>
          <p:spPr>
            <a:xfrm>
              <a:off x="4378411" y="1552015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0" name="Google Shape;220;p12"/>
            <p:cNvSpPr/>
            <p:nvPr/>
          </p:nvSpPr>
          <p:spPr>
            <a:xfrm>
              <a:off x="4332690" y="1552015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1" name="Google Shape;221;p12"/>
            <p:cNvSpPr/>
            <p:nvPr/>
          </p:nvSpPr>
          <p:spPr>
            <a:xfrm>
              <a:off x="1280653" y="1552015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2" name="Google Shape;222;p12"/>
            <p:cNvSpPr/>
            <p:nvPr/>
          </p:nvSpPr>
          <p:spPr>
            <a:xfrm>
              <a:off x="1045658" y="724619"/>
              <a:ext cx="6665504" cy="82739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2"/>
            <p:cNvSpPr txBox="1"/>
            <p:nvPr/>
          </p:nvSpPr>
          <p:spPr>
            <a:xfrm>
              <a:off x="1045658" y="724619"/>
              <a:ext cx="6665504" cy="8273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Динамика социальной структуры современного белорусского общества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отвечает тенденциям, характерным для развитых промышленных государств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4" name="Google Shape;224;p12"/>
            <p:cNvSpPr/>
            <p:nvPr/>
          </p:nvSpPr>
          <p:spPr>
            <a:xfrm>
              <a:off x="587" y="2089642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12"/>
            <p:cNvSpPr txBox="1"/>
            <p:nvPr/>
          </p:nvSpPr>
          <p:spPr>
            <a:xfrm>
              <a:off x="587" y="2089642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увеличение доли городского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6" name="Google Shape;226;p12"/>
            <p:cNvSpPr/>
            <p:nvPr/>
          </p:nvSpPr>
          <p:spPr>
            <a:xfrm>
              <a:off x="3098345" y="2089642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12"/>
            <p:cNvSpPr txBox="1"/>
            <p:nvPr/>
          </p:nvSpPr>
          <p:spPr>
            <a:xfrm>
              <a:off x="3098345" y="2089642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рост образовательного уровня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12"/>
            <p:cNvSpPr/>
            <p:nvPr/>
          </p:nvSpPr>
          <p:spPr>
            <a:xfrm>
              <a:off x="6196103" y="2089642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12"/>
            <p:cNvSpPr txBox="1"/>
            <p:nvPr/>
          </p:nvSpPr>
          <p:spPr>
            <a:xfrm>
              <a:off x="6196103" y="2089642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возрастание доли работников квалифицированного труда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Демографическая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35" name="Google Shape;235;p13"/>
          <p:cNvGrpSpPr/>
          <p:nvPr/>
        </p:nvGrpSpPr>
        <p:grpSpPr>
          <a:xfrm>
            <a:off x="215270" y="1448055"/>
            <a:ext cx="8756201" cy="1001847"/>
            <a:chOff x="67" y="2742038"/>
            <a:chExt cx="4010278" cy="2634131"/>
          </a:xfrm>
        </p:grpSpPr>
        <p:sp>
          <p:nvSpPr>
            <p:cNvPr id="236" name="Google Shape;236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Демография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наука, которая изучает численность, возраст, здоровье, смерт- ность и рождаемость, миграцию населения, расселение городского и сельского на- селения, возникновение семей и их распад, основные тенденции в  развитии народонаселения и т.д.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38" name="Google Shape;238;p13"/>
          <p:cNvGrpSpPr/>
          <p:nvPr/>
        </p:nvGrpSpPr>
        <p:grpSpPr>
          <a:xfrm>
            <a:off x="258401" y="2859794"/>
            <a:ext cx="8756201" cy="1070856"/>
            <a:chOff x="67" y="2731202"/>
            <a:chExt cx="4010278" cy="2644967"/>
          </a:xfrm>
        </p:grpSpPr>
        <p:sp>
          <p:nvSpPr>
            <p:cNvPr id="239" name="Google Shape;239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13"/>
            <p:cNvSpPr txBox="1"/>
            <p:nvPr/>
          </p:nvSpPr>
          <p:spPr>
            <a:xfrm>
              <a:off x="67" y="2731202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Демографическая политика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система мер, которые осуществляются государ- ством в отношении определённых групп общества с целью формирования демо- графической структуры в соответствии с его национальными демографическими интересами и обеспечения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демографической безопасности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страны.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41" name="Google Shape;241;p13"/>
          <p:cNvGrpSpPr/>
          <p:nvPr/>
        </p:nvGrpSpPr>
        <p:grpSpPr>
          <a:xfrm>
            <a:off x="215269" y="4564099"/>
            <a:ext cx="8756201" cy="544644"/>
            <a:chOff x="67" y="2731202"/>
            <a:chExt cx="4010278" cy="2644967"/>
          </a:xfrm>
        </p:grpSpPr>
        <p:sp>
          <p:nvSpPr>
            <p:cNvPr id="242" name="Google Shape;242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3"/>
            <p:cNvSpPr txBox="1"/>
            <p:nvPr/>
          </p:nvSpPr>
          <p:spPr>
            <a:xfrm>
              <a:off x="67" y="2731202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Демографическая безопасность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состояние защищённости общества и госу- дарства от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демографических угроз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.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44" name="Google Shape;244;p13"/>
          <p:cNvGrpSpPr/>
          <p:nvPr/>
        </p:nvGrpSpPr>
        <p:grpSpPr>
          <a:xfrm>
            <a:off x="215269" y="5684807"/>
            <a:ext cx="8756201" cy="862641"/>
            <a:chOff x="67" y="2731202"/>
            <a:chExt cx="4010278" cy="2644967"/>
          </a:xfrm>
        </p:grpSpPr>
        <p:sp>
          <p:nvSpPr>
            <p:cNvPr id="245" name="Google Shape;245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13"/>
            <p:cNvSpPr txBox="1"/>
            <p:nvPr/>
          </p:nvSpPr>
          <p:spPr>
            <a:xfrm>
              <a:off x="67" y="2731202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Демографические угрозы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демографические явления и тенденции, социаль- но-экономические последствия которых оказывают отрицательное воздействие на развитие страны.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47" name="Google Shape;247;p13"/>
          <p:cNvSpPr/>
          <p:nvPr/>
        </p:nvSpPr>
        <p:spPr>
          <a:xfrm>
            <a:off x="4235268" y="3984950"/>
            <a:ext cx="629728" cy="574761"/>
          </a:xfrm>
          <a:prstGeom prst="downArrow">
            <a:avLst>
              <a:gd fmla="val 50000" name="adj1"/>
              <a:gd fmla="val 62007" name="adj2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3"/>
          <p:cNvSpPr/>
          <p:nvPr/>
        </p:nvSpPr>
        <p:spPr>
          <a:xfrm>
            <a:off x="4235268" y="5106512"/>
            <a:ext cx="629728" cy="574761"/>
          </a:xfrm>
          <a:prstGeom prst="downArrow">
            <a:avLst>
              <a:gd fmla="val 50000" name="adj1"/>
              <a:gd fmla="val 62007" name="adj2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Демографическая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54" name="Google Shape;254;p14"/>
          <p:cNvGrpSpPr/>
          <p:nvPr/>
        </p:nvGrpSpPr>
        <p:grpSpPr>
          <a:xfrm>
            <a:off x="465395" y="1418379"/>
            <a:ext cx="8339973" cy="5083381"/>
            <a:chOff x="6477" y="14593"/>
            <a:chExt cx="8339973" cy="5083381"/>
          </a:xfrm>
        </p:grpSpPr>
        <p:sp>
          <p:nvSpPr>
            <p:cNvPr id="255" name="Google Shape;255;p14"/>
            <p:cNvSpPr/>
            <p:nvPr/>
          </p:nvSpPr>
          <p:spPr>
            <a:xfrm>
              <a:off x="6477" y="14593"/>
              <a:ext cx="3824717" cy="55616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14"/>
            <p:cNvSpPr txBox="1"/>
            <p:nvPr/>
          </p:nvSpPr>
          <p:spPr>
            <a:xfrm>
              <a:off x="22766" y="30882"/>
              <a:ext cx="3792139" cy="523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Демографические угрозы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7" name="Google Shape;257;p14"/>
            <p:cNvSpPr/>
            <p:nvPr/>
          </p:nvSpPr>
          <p:spPr>
            <a:xfrm>
              <a:off x="388949" y="570753"/>
              <a:ext cx="382471" cy="45272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58" name="Google Shape;258;p14"/>
            <p:cNvSpPr/>
            <p:nvPr/>
          </p:nvSpPr>
          <p:spPr>
            <a:xfrm>
              <a:off x="771421" y="721660"/>
              <a:ext cx="7575029" cy="60362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14"/>
            <p:cNvSpPr txBox="1"/>
            <p:nvPr/>
          </p:nvSpPr>
          <p:spPr>
            <a:xfrm>
              <a:off x="789101" y="739340"/>
              <a:ext cx="7539669" cy="568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неблагоприятная возрастная структура населения, связанная, в пер- вую очередь, со старением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14"/>
            <p:cNvSpPr/>
            <p:nvPr/>
          </p:nvSpPr>
          <p:spPr>
            <a:xfrm>
              <a:off x="388949" y="570753"/>
              <a:ext cx="382471" cy="120725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61" name="Google Shape;261;p14"/>
            <p:cNvSpPr/>
            <p:nvPr/>
          </p:nvSpPr>
          <p:spPr>
            <a:xfrm>
              <a:off x="771421" y="1476197"/>
              <a:ext cx="7575029" cy="60362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14"/>
            <p:cNvSpPr txBox="1"/>
            <p:nvPr/>
          </p:nvSpPr>
          <p:spPr>
            <a:xfrm>
              <a:off x="789101" y="1493877"/>
              <a:ext cx="7539669" cy="568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уменьшение числа браков, низкий уровень рождаемости, в результате чего не восполняется численность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3" name="Google Shape;263;p14"/>
            <p:cNvSpPr/>
            <p:nvPr/>
          </p:nvSpPr>
          <p:spPr>
            <a:xfrm>
              <a:off x="388949" y="570753"/>
              <a:ext cx="382471" cy="196179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64" name="Google Shape;264;p14"/>
            <p:cNvSpPr/>
            <p:nvPr/>
          </p:nvSpPr>
          <p:spPr>
            <a:xfrm>
              <a:off x="771421" y="2230734"/>
              <a:ext cx="7575029" cy="60362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4"/>
            <p:cNvSpPr txBox="1"/>
            <p:nvPr/>
          </p:nvSpPr>
          <p:spPr>
            <a:xfrm>
              <a:off x="789101" y="2248414"/>
              <a:ext cx="7539669" cy="568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ухудшение здоровья некоторых категорий граждан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14"/>
            <p:cNvSpPr/>
            <p:nvPr/>
          </p:nvSpPr>
          <p:spPr>
            <a:xfrm>
              <a:off x="388949" y="570753"/>
              <a:ext cx="382471" cy="27163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67" name="Google Shape;267;p14"/>
            <p:cNvSpPr/>
            <p:nvPr/>
          </p:nvSpPr>
          <p:spPr>
            <a:xfrm>
              <a:off x="771421" y="2985271"/>
              <a:ext cx="7575029" cy="60362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4"/>
            <p:cNvSpPr txBox="1"/>
            <p:nvPr/>
          </p:nvSpPr>
          <p:spPr>
            <a:xfrm>
              <a:off x="789101" y="3002951"/>
              <a:ext cx="7539669" cy="568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недостаточно высокая продолжительность жизни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9" name="Google Shape;269;p14"/>
            <p:cNvSpPr/>
            <p:nvPr/>
          </p:nvSpPr>
          <p:spPr>
            <a:xfrm>
              <a:off x="388949" y="570753"/>
              <a:ext cx="382471" cy="34708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70" name="Google Shape;270;p14"/>
            <p:cNvSpPr/>
            <p:nvPr/>
          </p:nvSpPr>
          <p:spPr>
            <a:xfrm>
              <a:off x="771421" y="3739808"/>
              <a:ext cx="7575029" cy="60362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4"/>
            <p:cNvSpPr txBox="1"/>
            <p:nvPr/>
          </p:nvSpPr>
          <p:spPr>
            <a:xfrm>
              <a:off x="789101" y="3757488"/>
              <a:ext cx="7539669" cy="568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сокращение численности сельского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2" name="Google Shape;272;p14"/>
            <p:cNvSpPr/>
            <p:nvPr/>
          </p:nvSpPr>
          <p:spPr>
            <a:xfrm>
              <a:off x="388949" y="570753"/>
              <a:ext cx="382471" cy="42254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73" name="Google Shape;273;p14"/>
            <p:cNvSpPr/>
            <p:nvPr/>
          </p:nvSpPr>
          <p:spPr>
            <a:xfrm>
              <a:off x="771421" y="4494345"/>
              <a:ext cx="7575029" cy="60362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4"/>
            <p:cNvSpPr txBox="1"/>
            <p:nvPr/>
          </p:nvSpPr>
          <p:spPr>
            <a:xfrm>
              <a:off x="789101" y="4512025"/>
              <a:ext cx="7539669" cy="568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нарастание нелегальной миграции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Демографическая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80" name="Google Shape;280;p15"/>
          <p:cNvGrpSpPr/>
          <p:nvPr/>
        </p:nvGrpSpPr>
        <p:grpSpPr>
          <a:xfrm>
            <a:off x="176251" y="2369427"/>
            <a:ext cx="8747762" cy="2421921"/>
            <a:chOff x="4529" y="1429149"/>
            <a:chExt cx="8747762" cy="2421921"/>
          </a:xfrm>
        </p:grpSpPr>
        <p:sp>
          <p:nvSpPr>
            <p:cNvPr id="281" name="Google Shape;281;p15"/>
            <p:cNvSpPr/>
            <p:nvPr/>
          </p:nvSpPr>
          <p:spPr>
            <a:xfrm>
              <a:off x="4378411" y="2074339"/>
              <a:ext cx="3429198" cy="396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15"/>
            <p:cNvSpPr/>
            <p:nvPr/>
          </p:nvSpPr>
          <p:spPr>
            <a:xfrm>
              <a:off x="4378411" y="2074339"/>
              <a:ext cx="1143066" cy="396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3" name="Google Shape;283;p15"/>
            <p:cNvSpPr/>
            <p:nvPr/>
          </p:nvSpPr>
          <p:spPr>
            <a:xfrm>
              <a:off x="3235344" y="2074339"/>
              <a:ext cx="1143066" cy="396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15"/>
            <p:cNvSpPr/>
            <p:nvPr/>
          </p:nvSpPr>
          <p:spPr>
            <a:xfrm>
              <a:off x="949212" y="2074339"/>
              <a:ext cx="3429198" cy="396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5" name="Google Shape;285;p15"/>
            <p:cNvSpPr/>
            <p:nvPr/>
          </p:nvSpPr>
          <p:spPr>
            <a:xfrm>
              <a:off x="1959286" y="1429149"/>
              <a:ext cx="4838249" cy="64519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15"/>
            <p:cNvSpPr txBox="1"/>
            <p:nvPr/>
          </p:nvSpPr>
          <p:spPr>
            <a:xfrm>
              <a:off x="1959286" y="1429149"/>
              <a:ext cx="4838249" cy="6451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национальные интересы в демографической сфере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7" name="Google Shape;287;p15"/>
            <p:cNvSpPr/>
            <p:nvPr/>
          </p:nvSpPr>
          <p:spPr>
            <a:xfrm>
              <a:off x="4529" y="2471106"/>
              <a:ext cx="1889365" cy="13799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5"/>
            <p:cNvSpPr txBox="1"/>
            <p:nvPr/>
          </p:nvSpPr>
          <p:spPr>
            <a:xfrm>
              <a:off x="4529" y="2471106"/>
              <a:ext cx="1889365" cy="1379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устойчивый рост численности белорусской нации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9" name="Google Shape;289;p15"/>
            <p:cNvSpPr/>
            <p:nvPr/>
          </p:nvSpPr>
          <p:spPr>
            <a:xfrm>
              <a:off x="2290662" y="2471106"/>
              <a:ext cx="1889365" cy="13799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5"/>
            <p:cNvSpPr txBox="1"/>
            <p:nvPr/>
          </p:nvSpPr>
          <p:spPr>
            <a:xfrm>
              <a:off x="2290662" y="2471106"/>
              <a:ext cx="1889365" cy="1379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увеличение продолжитель- ности жизни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1" name="Google Shape;291;p15"/>
            <p:cNvSpPr/>
            <p:nvPr/>
          </p:nvSpPr>
          <p:spPr>
            <a:xfrm>
              <a:off x="4576794" y="2471106"/>
              <a:ext cx="1889365" cy="13799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5"/>
            <p:cNvSpPr txBox="1"/>
            <p:nvPr/>
          </p:nvSpPr>
          <p:spPr>
            <a:xfrm>
              <a:off x="4576794" y="2471106"/>
              <a:ext cx="1889365" cy="1379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укрепление института семьи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3" name="Google Shape;293;p15"/>
            <p:cNvSpPr/>
            <p:nvPr/>
          </p:nvSpPr>
          <p:spPr>
            <a:xfrm>
              <a:off x="6862926" y="2471106"/>
              <a:ext cx="1889365" cy="13799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5"/>
            <p:cNvSpPr txBox="1"/>
            <p:nvPr/>
          </p:nvSpPr>
          <p:spPr>
            <a:xfrm>
              <a:off x="6862926" y="2471106"/>
              <a:ext cx="1889365" cy="1379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оптимизация миграционных потоков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Демографическая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00" name="Google Shape;300;p16"/>
          <p:cNvGrpSpPr/>
          <p:nvPr/>
        </p:nvGrpSpPr>
        <p:grpSpPr>
          <a:xfrm>
            <a:off x="172309" y="1939511"/>
            <a:ext cx="8755646" cy="3281753"/>
            <a:chOff x="587" y="999233"/>
            <a:chExt cx="8755646" cy="3281753"/>
          </a:xfrm>
        </p:grpSpPr>
        <p:sp>
          <p:nvSpPr>
            <p:cNvPr id="301" name="Google Shape;301;p16"/>
            <p:cNvSpPr/>
            <p:nvPr/>
          </p:nvSpPr>
          <p:spPr>
            <a:xfrm>
              <a:off x="4378411" y="1873479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2" name="Google Shape;302;p16"/>
            <p:cNvSpPr/>
            <p:nvPr/>
          </p:nvSpPr>
          <p:spPr>
            <a:xfrm>
              <a:off x="4332690" y="1873479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3" name="Google Shape;303;p16"/>
            <p:cNvSpPr/>
            <p:nvPr/>
          </p:nvSpPr>
          <p:spPr>
            <a:xfrm>
              <a:off x="1280653" y="1873479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4" name="Google Shape;304;p16"/>
            <p:cNvSpPr/>
            <p:nvPr/>
          </p:nvSpPr>
          <p:spPr>
            <a:xfrm>
              <a:off x="1100445" y="999233"/>
              <a:ext cx="6555930" cy="87424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6"/>
            <p:cNvSpPr txBox="1"/>
            <p:nvPr/>
          </p:nvSpPr>
          <p:spPr>
            <a:xfrm>
              <a:off x="1100445" y="999233"/>
              <a:ext cx="6555930" cy="8742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Результаты реализации государственных программ демографической безопасности Республики Беларусь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16"/>
            <p:cNvSpPr/>
            <p:nvPr/>
          </p:nvSpPr>
          <p:spPr>
            <a:xfrm>
              <a:off x="587" y="2411106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6"/>
            <p:cNvSpPr txBox="1"/>
            <p:nvPr/>
          </p:nvSpPr>
          <p:spPr>
            <a:xfrm>
              <a:off x="587" y="2411106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4-е место в мире по интегральному показа- телю младенческой и материнской смерт- 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6"/>
            <p:cNvSpPr/>
            <p:nvPr/>
          </p:nvSpPr>
          <p:spPr>
            <a:xfrm>
              <a:off x="3098345" y="2411106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6"/>
            <p:cNvSpPr txBox="1"/>
            <p:nvPr/>
          </p:nvSpPr>
          <p:spPr>
            <a:xfrm>
              <a:off x="3098345" y="2411106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3-е место в мире по уровню доступности медицины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16"/>
            <p:cNvSpPr/>
            <p:nvPr/>
          </p:nvSpPr>
          <p:spPr>
            <a:xfrm>
              <a:off x="6196103" y="2411106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6"/>
            <p:cNvSpPr txBox="1"/>
            <p:nvPr/>
          </p:nvSpPr>
          <p:spPr>
            <a:xfrm>
              <a:off x="6196103" y="2411106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25-е (из 179) место по Индексу материнства (благоприятные усло- вия для рождения ре- бёнка) (1-е место среди стран СНГ)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Гендерная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17" name="Google Shape;317;p17"/>
          <p:cNvGrpSpPr/>
          <p:nvPr/>
        </p:nvGrpSpPr>
        <p:grpSpPr>
          <a:xfrm>
            <a:off x="198017" y="1327286"/>
            <a:ext cx="8799333" cy="1096738"/>
            <a:chOff x="67" y="2742038"/>
            <a:chExt cx="4010278" cy="2634131"/>
          </a:xfrm>
        </p:grpSpPr>
        <p:sp>
          <p:nvSpPr>
            <p:cNvPr id="318" name="Google Shape;318;p1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Гендер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социальный пол (мужской или женский), который связан с особеннос- тями жизнедеятельности мужчины и женщины в обществе; культурное и социаль- ное значение, которое общество придаёт различиям между мужчинами и женщина- ми, характеристики маскулинности (мужские) и фемининности (женские)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20" name="Google Shape;320;p17"/>
          <p:cNvGrpSpPr/>
          <p:nvPr/>
        </p:nvGrpSpPr>
        <p:grpSpPr>
          <a:xfrm>
            <a:off x="223897" y="3023982"/>
            <a:ext cx="4097938" cy="1019099"/>
            <a:chOff x="67" y="2742038"/>
            <a:chExt cx="4010278" cy="2634131"/>
          </a:xfrm>
        </p:grpSpPr>
        <p:sp>
          <p:nvSpPr>
            <p:cNvPr id="321" name="Google Shape;321;p1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Биологический пол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женский, мужской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23" name="Google Shape;323;p17"/>
          <p:cNvGrpSpPr/>
          <p:nvPr/>
        </p:nvGrpSpPr>
        <p:grpSpPr>
          <a:xfrm>
            <a:off x="4899412" y="3041235"/>
            <a:ext cx="4097938" cy="1019099"/>
            <a:chOff x="67" y="2742038"/>
            <a:chExt cx="4010278" cy="2634131"/>
          </a:xfrm>
        </p:grpSpPr>
        <p:sp>
          <p:nvSpPr>
            <p:cNvPr id="324" name="Google Shape;324;p1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пол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женщина (мать, домохозяйка, работница), мужчина (глава семьи, отец, кормилец, защит- ник)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26" name="Google Shape;326;p17"/>
          <p:cNvGrpSpPr/>
          <p:nvPr/>
        </p:nvGrpSpPr>
        <p:grpSpPr>
          <a:xfrm>
            <a:off x="198016" y="4713393"/>
            <a:ext cx="8799333" cy="380744"/>
            <a:chOff x="67" y="2742038"/>
            <a:chExt cx="4010278" cy="2634131"/>
          </a:xfrm>
        </p:grpSpPr>
        <p:sp>
          <p:nvSpPr>
            <p:cNvPr id="327" name="Google Shape;327;p1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Гендерные роли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предписанные обществом роли мужчины и женщины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29" name="Google Shape;329;p17"/>
          <p:cNvGrpSpPr/>
          <p:nvPr/>
        </p:nvGrpSpPr>
        <p:grpSpPr>
          <a:xfrm>
            <a:off x="198017" y="5692252"/>
            <a:ext cx="8799333" cy="570525"/>
            <a:chOff x="67" y="2742038"/>
            <a:chExt cx="4010278" cy="2634131"/>
          </a:xfrm>
        </p:grpSpPr>
        <p:sp>
          <p:nvSpPr>
            <p:cNvPr id="330" name="Google Shape;330;p1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Гендерный стереотип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распространённые в обществе представления об особенностях и поведении мужчин и женщин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32" name="Google Shape;332;p17"/>
          <p:cNvSpPr/>
          <p:nvPr/>
        </p:nvSpPr>
        <p:spPr>
          <a:xfrm>
            <a:off x="6633517" y="2449221"/>
            <a:ext cx="629728" cy="574761"/>
          </a:xfrm>
          <a:prstGeom prst="downArrow">
            <a:avLst>
              <a:gd fmla="val 50000" name="adj1"/>
              <a:gd fmla="val 62007" name="adj2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17"/>
          <p:cNvSpPr/>
          <p:nvPr/>
        </p:nvSpPr>
        <p:spPr>
          <a:xfrm>
            <a:off x="6633517" y="4099483"/>
            <a:ext cx="629728" cy="574761"/>
          </a:xfrm>
          <a:prstGeom prst="downArrow">
            <a:avLst>
              <a:gd fmla="val 50000" name="adj1"/>
              <a:gd fmla="val 62007" name="adj2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17"/>
          <p:cNvSpPr/>
          <p:nvPr/>
        </p:nvSpPr>
        <p:spPr>
          <a:xfrm>
            <a:off x="6637634" y="5117491"/>
            <a:ext cx="629728" cy="574761"/>
          </a:xfrm>
          <a:prstGeom prst="downArrow">
            <a:avLst>
              <a:gd fmla="val 50000" name="adj1"/>
              <a:gd fmla="val 62007" name="adj2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Гендерная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40" name="Google Shape;340;p18"/>
          <p:cNvGrpSpPr/>
          <p:nvPr/>
        </p:nvGrpSpPr>
        <p:grpSpPr>
          <a:xfrm>
            <a:off x="198017" y="1327286"/>
            <a:ext cx="8799333" cy="587778"/>
            <a:chOff x="67" y="2742038"/>
            <a:chExt cx="4010278" cy="2634131"/>
          </a:xfrm>
        </p:grpSpPr>
        <p:sp>
          <p:nvSpPr>
            <p:cNvPr id="341" name="Google Shape;341;p1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Гендерное неравенство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ситуация, когда группы мужчин и женщин имеют неравные возможности в обществе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43" name="Google Shape;343;p18"/>
          <p:cNvGrpSpPr/>
          <p:nvPr/>
        </p:nvGrpSpPr>
        <p:grpSpPr>
          <a:xfrm>
            <a:off x="215269" y="2069158"/>
            <a:ext cx="8799333" cy="1088110"/>
            <a:chOff x="67" y="2742038"/>
            <a:chExt cx="4010278" cy="2634131"/>
          </a:xfrm>
        </p:grpSpPr>
        <p:sp>
          <p:nvSpPr>
            <p:cNvPr id="344" name="Google Shape;344;p1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1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«Стеклянный потолок»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метафора, используемая для обозначения невидимо- го и формально не обозначенного барьера, который препятствует тому, чтобы представители какой-либо социальной группы поднимались выше определённого уровня в иерархии, карьере и т.д.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ÑÐ¾Ð³ÑÐ°Ð¼Ð¼Ð° ÑÐ°Ð·Ð²Ð¸ÑÐ¸Ñ ÐÐÐ â ÐÐ¸ÐºÐ¸Ð¿ÐµÐ´Ð¸Ñ" id="346" name="Google Shape;34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97947" y="3304136"/>
            <a:ext cx="1716655" cy="347622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47" name="Google Shape;347;p18"/>
          <p:cNvSpPr txBox="1"/>
          <p:nvPr/>
        </p:nvSpPr>
        <p:spPr>
          <a:xfrm>
            <a:off x="3055460" y="6441808"/>
            <a:ext cx="4242487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Эмблема ПРООН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48" name="Google Shape;348;p18"/>
          <p:cNvGrpSpPr/>
          <p:nvPr/>
        </p:nvGrpSpPr>
        <p:grpSpPr>
          <a:xfrm>
            <a:off x="215269" y="3304135"/>
            <a:ext cx="6979161" cy="920683"/>
            <a:chOff x="67" y="2742038"/>
            <a:chExt cx="4010278" cy="2634131"/>
          </a:xfrm>
        </p:grpSpPr>
        <p:sp>
          <p:nvSpPr>
            <p:cNvPr id="349" name="Google Shape;349;p1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Согласно Индексу гендерного равенства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Беларусь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находится на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31-м месте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(данные за 2019 г.) в рейтинге, который ведёт Прог- рамма Развития ООН (ПРООН)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Гендерная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56" name="Google Shape;356;p19"/>
          <p:cNvGrpSpPr/>
          <p:nvPr/>
        </p:nvGrpSpPr>
        <p:grpSpPr>
          <a:xfrm>
            <a:off x="198017" y="1327286"/>
            <a:ext cx="8799333" cy="708548"/>
            <a:chOff x="67" y="2742038"/>
            <a:chExt cx="4010278" cy="2634131"/>
          </a:xfrm>
        </p:grpSpPr>
        <p:sp>
          <p:nvSpPr>
            <p:cNvPr id="357" name="Google Shape;357;p1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Гендерная политика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политика, направленная на достижение равенства муж- чин и женщин, установление гендерного баланса во всех сферах жизни общества.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59" name="Google Shape;359;p19"/>
          <p:cNvGrpSpPr/>
          <p:nvPr/>
        </p:nvGrpSpPr>
        <p:grpSpPr>
          <a:xfrm>
            <a:off x="172309" y="2271628"/>
            <a:ext cx="8755646" cy="3281754"/>
            <a:chOff x="587" y="382443"/>
            <a:chExt cx="8755646" cy="3281754"/>
          </a:xfrm>
        </p:grpSpPr>
        <p:sp>
          <p:nvSpPr>
            <p:cNvPr id="360" name="Google Shape;360;p19"/>
            <p:cNvSpPr/>
            <p:nvPr/>
          </p:nvSpPr>
          <p:spPr>
            <a:xfrm>
              <a:off x="4378411" y="1256689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1" name="Google Shape;361;p19"/>
            <p:cNvSpPr/>
            <p:nvPr/>
          </p:nvSpPr>
          <p:spPr>
            <a:xfrm>
              <a:off x="4332690" y="1256689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2" name="Google Shape;362;p19"/>
            <p:cNvSpPr/>
            <p:nvPr/>
          </p:nvSpPr>
          <p:spPr>
            <a:xfrm>
              <a:off x="1280653" y="1256689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3" name="Google Shape;363;p19"/>
            <p:cNvSpPr/>
            <p:nvPr/>
          </p:nvSpPr>
          <p:spPr>
            <a:xfrm>
              <a:off x="2130923" y="382443"/>
              <a:ext cx="4494974" cy="87424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9"/>
            <p:cNvSpPr txBox="1"/>
            <p:nvPr/>
          </p:nvSpPr>
          <p:spPr>
            <a:xfrm>
              <a:off x="2130923" y="382443"/>
              <a:ext cx="4494974" cy="8742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гендерные проблемы в Республике Беларусь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5" name="Google Shape;365;p19"/>
            <p:cNvSpPr/>
            <p:nvPr/>
          </p:nvSpPr>
          <p:spPr>
            <a:xfrm>
              <a:off x="587" y="1794317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19"/>
            <p:cNvSpPr txBox="1"/>
            <p:nvPr/>
          </p:nvSpPr>
          <p:spPr>
            <a:xfrm>
              <a:off x="587" y="1794317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перегруженность женщины домашней работой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7" name="Google Shape;367;p19"/>
            <p:cNvSpPr/>
            <p:nvPr/>
          </p:nvSpPr>
          <p:spPr>
            <a:xfrm>
              <a:off x="3098345" y="1794317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9"/>
            <p:cNvSpPr txBox="1"/>
            <p:nvPr/>
          </p:nvSpPr>
          <p:spPr>
            <a:xfrm>
              <a:off x="3098345" y="1794317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бóльшая по сравнению с мужчинами занятость воспитанием детей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9" name="Google Shape;369;p19"/>
            <p:cNvSpPr/>
            <p:nvPr/>
          </p:nvSpPr>
          <p:spPr>
            <a:xfrm>
              <a:off x="6196103" y="1794317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9"/>
            <p:cNvSpPr txBox="1"/>
            <p:nvPr/>
          </p:nvSpPr>
          <p:spPr>
            <a:xfrm>
              <a:off x="6196103" y="1794317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меньшее по сравнению с мужчинами количест- во женщин-руководите- лей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71" name="Google Shape;371;p19"/>
          <p:cNvGrpSpPr/>
          <p:nvPr/>
        </p:nvGrpSpPr>
        <p:grpSpPr>
          <a:xfrm>
            <a:off x="171722" y="5754672"/>
            <a:ext cx="8799333" cy="708548"/>
            <a:chOff x="67" y="2742038"/>
            <a:chExt cx="4010278" cy="2634131"/>
          </a:xfrm>
        </p:grpSpPr>
        <p:sp>
          <p:nvSpPr>
            <p:cNvPr id="372" name="Google Shape;372;p1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Задача гендерной политики белорусского государства – установление гендерного баланса во всех сферах жизни общества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Социальный состав населения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Демографическая политика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Гендерная политика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состав населения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00" name="Google Shape;100;p3"/>
          <p:cNvGrpSpPr/>
          <p:nvPr/>
        </p:nvGrpSpPr>
        <p:grpSpPr>
          <a:xfrm>
            <a:off x="180659" y="1862123"/>
            <a:ext cx="8738948" cy="898330"/>
            <a:chOff x="67" y="2742038"/>
            <a:chExt cx="4010278" cy="2634131"/>
          </a:xfrm>
        </p:grpSpPr>
        <p:sp>
          <p:nvSpPr>
            <p:cNvPr id="101" name="Google Shape;10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Описать конкретное общество, понять особенности его развития, определить, ка- кие в нём есть общности и группы, позволяют такие науки, как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социология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и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ста- тистика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03" name="Google Shape;103;p3"/>
          <p:cNvGrpSpPr/>
          <p:nvPr/>
        </p:nvGrpSpPr>
        <p:grpSpPr>
          <a:xfrm>
            <a:off x="180659" y="3311362"/>
            <a:ext cx="4305077" cy="1683332"/>
            <a:chOff x="67" y="2742038"/>
            <a:chExt cx="4010278" cy="2634131"/>
          </a:xfrm>
        </p:grpSpPr>
        <p:sp>
          <p:nvSpPr>
            <p:cNvPr id="104" name="Google Shape;104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Социология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наука о структуре, формах и принципах организации и раз- вития общества как социальной систе- мы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06" name="Google Shape;106;p3"/>
          <p:cNvGrpSpPr/>
          <p:nvPr/>
        </p:nvGrpSpPr>
        <p:grpSpPr>
          <a:xfrm>
            <a:off x="4614530" y="3311361"/>
            <a:ext cx="4305077" cy="1683332"/>
            <a:chOff x="67" y="2742038"/>
            <a:chExt cx="4010278" cy="2634131"/>
          </a:xfrm>
        </p:grpSpPr>
        <p:sp>
          <p:nvSpPr>
            <p:cNvPr id="107" name="Google Shape;107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Статистика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отрасль знаний, наука, в которой излагаются общие вопросы сбора, измерения, мониторинга, анализа массовых статистических (количествен- ных или качественных) данных и их сравнение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состав населения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14" name="Google Shape;114;p4"/>
          <p:cNvGrpSpPr/>
          <p:nvPr/>
        </p:nvGrpSpPr>
        <p:grpSpPr>
          <a:xfrm>
            <a:off x="189587" y="1482561"/>
            <a:ext cx="8738948" cy="898330"/>
            <a:chOff x="67" y="2742038"/>
            <a:chExt cx="4010278" cy="2634131"/>
          </a:xfrm>
        </p:grpSpPr>
        <p:sp>
          <p:nvSpPr>
            <p:cNvPr id="115" name="Google Shape;115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состав населения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понятие, которое отражает наличие тех или иных групп в обществе,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их численность и те изменения, которые в них проис- ходят (динамику)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17" name="Google Shape;117;p4"/>
          <p:cNvGrpSpPr/>
          <p:nvPr/>
        </p:nvGrpSpPr>
        <p:grpSpPr>
          <a:xfrm>
            <a:off x="165538" y="2725105"/>
            <a:ext cx="8787044" cy="3642030"/>
            <a:chOff x="1635" y="344214"/>
            <a:chExt cx="8787044" cy="3642030"/>
          </a:xfrm>
        </p:grpSpPr>
        <p:sp>
          <p:nvSpPr>
            <p:cNvPr id="118" name="Google Shape;118;p4"/>
            <p:cNvSpPr/>
            <p:nvPr/>
          </p:nvSpPr>
          <p:spPr>
            <a:xfrm>
              <a:off x="1635" y="344214"/>
              <a:ext cx="7414443" cy="3734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4"/>
            <p:cNvSpPr txBox="1"/>
            <p:nvPr/>
          </p:nvSpPr>
          <p:spPr>
            <a:xfrm>
              <a:off x="12572" y="355151"/>
              <a:ext cx="7392569" cy="3515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Критерии (показатели) социального состава населения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0" name="Google Shape;120;p4"/>
            <p:cNvSpPr/>
            <p:nvPr/>
          </p:nvSpPr>
          <p:spPr>
            <a:xfrm>
              <a:off x="743079" y="717630"/>
              <a:ext cx="741444" cy="2800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21" name="Google Shape;121;p4"/>
            <p:cNvSpPr/>
            <p:nvPr/>
          </p:nvSpPr>
          <p:spPr>
            <a:xfrm>
              <a:off x="1484523" y="810985"/>
              <a:ext cx="7304156" cy="3734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4"/>
            <p:cNvSpPr txBox="1"/>
            <p:nvPr/>
          </p:nvSpPr>
          <p:spPr>
            <a:xfrm>
              <a:off x="1495460" y="821922"/>
              <a:ext cx="7282282" cy="3515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общая численность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3" name="Google Shape;123;p4"/>
            <p:cNvSpPr/>
            <p:nvPr/>
          </p:nvSpPr>
          <p:spPr>
            <a:xfrm>
              <a:off x="743079" y="717630"/>
              <a:ext cx="741444" cy="7468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24" name="Google Shape;124;p4"/>
            <p:cNvSpPr/>
            <p:nvPr/>
          </p:nvSpPr>
          <p:spPr>
            <a:xfrm>
              <a:off x="1484523" y="1277756"/>
              <a:ext cx="7304156" cy="3734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4"/>
            <p:cNvSpPr txBox="1"/>
            <p:nvPr/>
          </p:nvSpPr>
          <p:spPr>
            <a:xfrm>
              <a:off x="1495460" y="1288693"/>
              <a:ext cx="7282282" cy="3515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половозрастной состав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6" name="Google Shape;126;p4"/>
            <p:cNvSpPr/>
            <p:nvPr/>
          </p:nvSpPr>
          <p:spPr>
            <a:xfrm>
              <a:off x="743079" y="717630"/>
              <a:ext cx="741444" cy="121360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27" name="Google Shape;127;p4"/>
            <p:cNvSpPr/>
            <p:nvPr/>
          </p:nvSpPr>
          <p:spPr>
            <a:xfrm>
              <a:off x="1484523" y="1744526"/>
              <a:ext cx="7304156" cy="3734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4"/>
            <p:cNvSpPr txBox="1"/>
            <p:nvPr/>
          </p:nvSpPr>
          <p:spPr>
            <a:xfrm>
              <a:off x="1495460" y="1755463"/>
              <a:ext cx="7282282" cy="3515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территориальная концентрация и плотность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9" name="Google Shape;129;p4"/>
            <p:cNvSpPr/>
            <p:nvPr/>
          </p:nvSpPr>
          <p:spPr>
            <a:xfrm>
              <a:off x="743079" y="717630"/>
              <a:ext cx="741444" cy="16803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30" name="Google Shape;130;p4"/>
            <p:cNvSpPr/>
            <p:nvPr/>
          </p:nvSpPr>
          <p:spPr>
            <a:xfrm>
              <a:off x="1484523" y="2211297"/>
              <a:ext cx="7304156" cy="3734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4"/>
            <p:cNvSpPr txBox="1"/>
            <p:nvPr/>
          </p:nvSpPr>
          <p:spPr>
            <a:xfrm>
              <a:off x="1495460" y="2222234"/>
              <a:ext cx="7282282" cy="3515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соотношение городского и сельского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743079" y="717630"/>
              <a:ext cx="741444" cy="21471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33" name="Google Shape;133;p4"/>
            <p:cNvSpPr/>
            <p:nvPr/>
          </p:nvSpPr>
          <p:spPr>
            <a:xfrm>
              <a:off x="1484523" y="2678068"/>
              <a:ext cx="7304156" cy="3734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4"/>
            <p:cNvSpPr txBox="1"/>
            <p:nvPr/>
          </p:nvSpPr>
          <p:spPr>
            <a:xfrm>
              <a:off x="1495460" y="2689005"/>
              <a:ext cx="7282282" cy="3515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этнический состав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743079" y="717630"/>
              <a:ext cx="741444" cy="26142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36" name="Google Shape;136;p4"/>
            <p:cNvSpPr/>
            <p:nvPr/>
          </p:nvSpPr>
          <p:spPr>
            <a:xfrm>
              <a:off x="1484523" y="3144839"/>
              <a:ext cx="7304156" cy="3740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4"/>
            <p:cNvSpPr txBox="1"/>
            <p:nvPr/>
          </p:nvSpPr>
          <p:spPr>
            <a:xfrm>
              <a:off x="1495478" y="3155794"/>
              <a:ext cx="7282246" cy="3521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религиозный состав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743079" y="717630"/>
              <a:ext cx="741444" cy="30816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39" name="Google Shape;139;p4"/>
            <p:cNvSpPr/>
            <p:nvPr/>
          </p:nvSpPr>
          <p:spPr>
            <a:xfrm>
              <a:off x="1484523" y="3612219"/>
              <a:ext cx="7304156" cy="3740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4"/>
            <p:cNvSpPr txBox="1"/>
            <p:nvPr/>
          </p:nvSpPr>
          <p:spPr>
            <a:xfrm>
              <a:off x="1495478" y="3623174"/>
              <a:ext cx="7282246" cy="3521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образования и характер занятости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состав населения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6" name="Google Shape;146;p5"/>
          <p:cNvGrpSpPr/>
          <p:nvPr/>
        </p:nvGrpSpPr>
        <p:grpSpPr>
          <a:xfrm>
            <a:off x="1836396" y="1251467"/>
            <a:ext cx="5540218" cy="5467872"/>
            <a:chOff x="1491339" y="636"/>
            <a:chExt cx="5540218" cy="5467872"/>
          </a:xfrm>
        </p:grpSpPr>
        <p:sp>
          <p:nvSpPr>
            <p:cNvPr id="147" name="Google Shape;147;p5"/>
            <p:cNvSpPr/>
            <p:nvPr/>
          </p:nvSpPr>
          <p:spPr>
            <a:xfrm>
              <a:off x="4699255" y="636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5"/>
            <p:cNvSpPr txBox="1"/>
            <p:nvPr/>
          </p:nvSpPr>
          <p:spPr>
            <a:xfrm>
              <a:off x="4699255" y="636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1926 г.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9" name="Google Shape;149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88995" y="10173"/>
                  </a:moveTo>
                  <a:lnTo>
                    <a:pt x="88995" y="10173"/>
                  </a:lnTo>
                  <a:cubicBezTo>
                    <a:pt x="93503" y="12796"/>
                    <a:pt x="97634" y="16019"/>
                    <a:pt x="101275" y="19754"/>
                  </a:cubicBezTo>
                  <a:lnTo>
                    <a:pt x="103038" y="18201"/>
                  </a:lnTo>
                  <a:lnTo>
                    <a:pt x="101939" y="23063"/>
                  </a:lnTo>
                  <a:lnTo>
                    <a:pt x="96864" y="23639"/>
                  </a:lnTo>
                  <a:lnTo>
                    <a:pt x="98626" y="22087"/>
                  </a:lnTo>
                  <a:cubicBezTo>
                    <a:pt x="95238" y="18635"/>
                    <a:pt x="91402" y="15653"/>
                    <a:pt x="87222" y="1322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5"/>
            <p:cNvSpPr/>
            <p:nvPr/>
          </p:nvSpPr>
          <p:spPr>
            <a:xfrm>
              <a:off x="5966159" y="1063695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5"/>
            <p:cNvSpPr txBox="1"/>
            <p:nvPr/>
          </p:nvSpPr>
          <p:spPr>
            <a:xfrm>
              <a:off x="5966159" y="1063695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1937 г.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114234" y="40453"/>
                  </a:moveTo>
                  <a:lnTo>
                    <a:pt x="114234" y="40453"/>
                  </a:lnTo>
                  <a:cubicBezTo>
                    <a:pt x="116245" y="46031"/>
                    <a:pt x="117382" y="51885"/>
                    <a:pt x="117608" y="57810"/>
                  </a:cubicBezTo>
                  <a:lnTo>
                    <a:pt x="119956" y="57840"/>
                  </a:lnTo>
                  <a:lnTo>
                    <a:pt x="115882" y="60710"/>
                  </a:lnTo>
                  <a:lnTo>
                    <a:pt x="111729" y="57735"/>
                  </a:lnTo>
                  <a:lnTo>
                    <a:pt x="114077" y="57765"/>
                  </a:lnTo>
                  <a:lnTo>
                    <a:pt x="114077" y="57765"/>
                  </a:lnTo>
                  <a:cubicBezTo>
                    <a:pt x="113850" y="52263"/>
                    <a:pt x="112784" y="46829"/>
                    <a:pt x="110918" y="41649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5"/>
            <p:cNvSpPr/>
            <p:nvPr/>
          </p:nvSpPr>
          <p:spPr>
            <a:xfrm>
              <a:off x="6253344" y="2692397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5"/>
            <p:cNvSpPr txBox="1"/>
            <p:nvPr/>
          </p:nvSpPr>
          <p:spPr>
            <a:xfrm>
              <a:off x="6253344" y="2692397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1959 г.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5" name="Google Shape;155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114327" y="79289"/>
                  </a:moveTo>
                  <a:lnTo>
                    <a:pt x="114327" y="79289"/>
                  </a:lnTo>
                  <a:cubicBezTo>
                    <a:pt x="112665" y="83968"/>
                    <a:pt x="110407" y="88412"/>
                    <a:pt x="107606" y="92513"/>
                  </a:cubicBezTo>
                  <a:lnTo>
                    <a:pt x="109476" y="93934"/>
                  </a:lnTo>
                  <a:lnTo>
                    <a:pt x="104494" y="93817"/>
                  </a:lnTo>
                  <a:lnTo>
                    <a:pt x="102926" y="88955"/>
                  </a:lnTo>
                  <a:lnTo>
                    <a:pt x="104796" y="90376"/>
                  </a:lnTo>
                  <a:cubicBezTo>
                    <a:pt x="107378" y="86568"/>
                    <a:pt x="109465" y="82445"/>
                    <a:pt x="111004" y="78109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5"/>
            <p:cNvSpPr/>
            <p:nvPr/>
          </p:nvSpPr>
          <p:spPr>
            <a:xfrm>
              <a:off x="5426430" y="4124653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5"/>
            <p:cNvSpPr txBox="1"/>
            <p:nvPr/>
          </p:nvSpPr>
          <p:spPr>
            <a:xfrm>
              <a:off x="5426430" y="4124653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1970 г.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87778" y="110515"/>
                  </a:moveTo>
                  <a:cubicBezTo>
                    <a:pt x="82880" y="113209"/>
                    <a:pt x="77615" y="115176"/>
                    <a:pt x="72150" y="116354"/>
                  </a:cubicBezTo>
                  <a:lnTo>
                    <a:pt x="72528" y="118672"/>
                  </a:lnTo>
                  <a:lnTo>
                    <a:pt x="68994" y="115158"/>
                  </a:lnTo>
                  <a:lnTo>
                    <a:pt x="71204" y="110552"/>
                  </a:lnTo>
                  <a:lnTo>
                    <a:pt x="71582" y="112870"/>
                  </a:lnTo>
                  <a:cubicBezTo>
                    <a:pt x="76650" y="111760"/>
                    <a:pt x="81533" y="109926"/>
                    <a:pt x="86079" y="107426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5"/>
            <p:cNvSpPr/>
            <p:nvPr/>
          </p:nvSpPr>
          <p:spPr>
            <a:xfrm>
              <a:off x="3872341" y="4690295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5"/>
            <p:cNvSpPr txBox="1"/>
            <p:nvPr/>
          </p:nvSpPr>
          <p:spPr>
            <a:xfrm>
              <a:off x="3872341" y="4690295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1979 г.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50722" y="116898"/>
                  </a:moveTo>
                  <a:lnTo>
                    <a:pt x="50722" y="116898"/>
                  </a:lnTo>
                  <a:cubicBezTo>
                    <a:pt x="45204" y="115998"/>
                    <a:pt x="39847" y="114300"/>
                    <a:pt x="34818" y="111858"/>
                  </a:cubicBezTo>
                  <a:lnTo>
                    <a:pt x="33686" y="113916"/>
                  </a:lnTo>
                  <a:lnTo>
                    <a:pt x="33071" y="108971"/>
                  </a:lnTo>
                  <a:lnTo>
                    <a:pt x="37651" y="106707"/>
                  </a:lnTo>
                  <a:lnTo>
                    <a:pt x="36519" y="108765"/>
                  </a:lnTo>
                  <a:cubicBezTo>
                    <a:pt x="41194" y="111016"/>
                    <a:pt x="46168" y="112583"/>
                    <a:pt x="51289" y="113418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5"/>
            <p:cNvSpPr/>
            <p:nvPr/>
          </p:nvSpPr>
          <p:spPr>
            <a:xfrm>
              <a:off x="2318252" y="4124653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5"/>
            <p:cNvSpPr txBox="1"/>
            <p:nvPr/>
          </p:nvSpPr>
          <p:spPr>
            <a:xfrm>
              <a:off x="2318252" y="4124653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1989 г.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4" name="Google Shape;164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14103" y="94884"/>
                  </a:moveTo>
                  <a:lnTo>
                    <a:pt x="14103" y="94884"/>
                  </a:lnTo>
                  <a:cubicBezTo>
                    <a:pt x="11098" y="90931"/>
                    <a:pt x="8617" y="86606"/>
                    <a:pt x="6721" y="82018"/>
                  </a:cubicBezTo>
                  <a:lnTo>
                    <a:pt x="4508" y="82803"/>
                  </a:lnTo>
                  <a:lnTo>
                    <a:pt x="7335" y="78699"/>
                  </a:lnTo>
                  <a:lnTo>
                    <a:pt x="12261" y="80051"/>
                  </a:lnTo>
                  <a:lnTo>
                    <a:pt x="10048" y="80836"/>
                  </a:lnTo>
                  <a:lnTo>
                    <a:pt x="10048" y="80836"/>
                  </a:lnTo>
                  <a:cubicBezTo>
                    <a:pt x="11819" y="85083"/>
                    <a:pt x="14125" y="89087"/>
                    <a:pt x="16910" y="9275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5"/>
            <p:cNvSpPr/>
            <p:nvPr/>
          </p:nvSpPr>
          <p:spPr>
            <a:xfrm>
              <a:off x="1491339" y="2692397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5"/>
            <p:cNvSpPr txBox="1"/>
            <p:nvPr/>
          </p:nvSpPr>
          <p:spPr>
            <a:xfrm>
              <a:off x="1491339" y="2692397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1999 г.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" name="Google Shape;167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2355" y="60733"/>
                  </a:moveTo>
                  <a:lnTo>
                    <a:pt x="2355" y="60733"/>
                  </a:lnTo>
                  <a:cubicBezTo>
                    <a:pt x="2280" y="54804"/>
                    <a:pt x="3120" y="48900"/>
                    <a:pt x="4845" y="43228"/>
                  </a:cubicBezTo>
                  <a:lnTo>
                    <a:pt x="2635" y="42431"/>
                  </a:lnTo>
                  <a:lnTo>
                    <a:pt x="7424" y="41051"/>
                  </a:lnTo>
                  <a:lnTo>
                    <a:pt x="10375" y="45221"/>
                  </a:lnTo>
                  <a:lnTo>
                    <a:pt x="8166" y="44425"/>
                  </a:lnTo>
                  <a:lnTo>
                    <a:pt x="8166" y="44425"/>
                  </a:lnTo>
                  <a:cubicBezTo>
                    <a:pt x="6581" y="49698"/>
                    <a:pt x="5811" y="55182"/>
                    <a:pt x="5881" y="60688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5"/>
            <p:cNvSpPr/>
            <p:nvPr/>
          </p:nvSpPr>
          <p:spPr>
            <a:xfrm>
              <a:off x="1778523" y="1063695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5"/>
            <p:cNvSpPr txBox="1"/>
            <p:nvPr/>
          </p:nvSpPr>
          <p:spPr>
            <a:xfrm>
              <a:off x="1778523" y="1063695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2009 г.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0" name="Google Shape;170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16738" y="21897"/>
                  </a:moveTo>
                  <a:lnTo>
                    <a:pt x="16738" y="21897"/>
                  </a:lnTo>
                  <a:cubicBezTo>
                    <a:pt x="20185" y="17983"/>
                    <a:pt x="24147" y="14555"/>
                    <a:pt x="28516" y="11707"/>
                  </a:cubicBezTo>
                  <a:lnTo>
                    <a:pt x="27335" y="9677"/>
                  </a:lnTo>
                  <a:lnTo>
                    <a:pt x="31891" y="11697"/>
                  </a:lnTo>
                  <a:lnTo>
                    <a:pt x="31473" y="16788"/>
                  </a:lnTo>
                  <a:lnTo>
                    <a:pt x="30292" y="14758"/>
                  </a:lnTo>
                  <a:lnTo>
                    <a:pt x="30292" y="14758"/>
                  </a:lnTo>
                  <a:cubicBezTo>
                    <a:pt x="26249" y="17413"/>
                    <a:pt x="22580" y="20598"/>
                    <a:pt x="19383" y="24228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5"/>
            <p:cNvSpPr/>
            <p:nvPr/>
          </p:nvSpPr>
          <p:spPr>
            <a:xfrm>
              <a:off x="3045428" y="636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5"/>
            <p:cNvSpPr txBox="1"/>
            <p:nvPr/>
          </p:nvSpPr>
          <p:spPr>
            <a:xfrm>
              <a:off x="3045428" y="636"/>
              <a:ext cx="778213" cy="778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2019 г.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3" name="Google Shape;173;p5"/>
            <p:cNvSpPr/>
            <p:nvPr/>
          </p:nvSpPr>
          <p:spPr>
            <a:xfrm>
              <a:off x="1679317" y="79538"/>
              <a:ext cx="5164261" cy="5164261"/>
            </a:xfrm>
            <a:custGeom>
              <a:rect b="b" l="l" r="r" t="t"/>
              <a:pathLst>
                <a:path extrusionOk="0" h="120000" w="120000">
                  <a:moveTo>
                    <a:pt x="49561" y="3304"/>
                  </a:moveTo>
                  <a:lnTo>
                    <a:pt x="49561" y="3304"/>
                  </a:lnTo>
                  <a:cubicBezTo>
                    <a:pt x="55497" y="2211"/>
                    <a:pt x="61568" y="2057"/>
                    <a:pt x="67552" y="2848"/>
                  </a:cubicBezTo>
                  <a:lnTo>
                    <a:pt x="67977" y="538"/>
                  </a:lnTo>
                  <a:lnTo>
                    <a:pt x="70120" y="5038"/>
                  </a:lnTo>
                  <a:lnTo>
                    <a:pt x="66487" y="8629"/>
                  </a:lnTo>
                  <a:lnTo>
                    <a:pt x="66913" y="6320"/>
                  </a:lnTo>
                  <a:lnTo>
                    <a:pt x="66913" y="6320"/>
                  </a:lnTo>
                  <a:cubicBezTo>
                    <a:pt x="61352" y="5604"/>
                    <a:pt x="55713" y="5756"/>
                    <a:pt x="50199" y="677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4" name="Google Shape;174;p5"/>
          <p:cNvGrpSpPr/>
          <p:nvPr/>
        </p:nvGrpSpPr>
        <p:grpSpPr>
          <a:xfrm>
            <a:off x="1906437" y="3432131"/>
            <a:ext cx="5400136" cy="898330"/>
            <a:chOff x="67" y="2742038"/>
            <a:chExt cx="4010278" cy="2634131"/>
          </a:xfrm>
        </p:grpSpPr>
        <p:sp>
          <p:nvSpPr>
            <p:cNvPr id="175" name="Google Shape;175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Переписи населения в Беларуси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состав населения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82" name="Google Shape;182;p6"/>
          <p:cNvGraphicFramePr/>
          <p:nvPr/>
        </p:nvGraphicFramePr>
        <p:xfrm>
          <a:off x="86264" y="113270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{EEDA464A-EA06-460A-BD49-2663D914E04E}</a:tableStyleId>
              </a:tblPr>
              <a:tblGrid>
                <a:gridCol w="3628925"/>
                <a:gridCol w="5376750"/>
              </a:tblGrid>
              <a:tr h="3079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Социальный состав населения Беларуси (данные переписи 2019 г.)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194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Общая численность населения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Около 9,5 млн человек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16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Половозрастной состав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53,8% - женщины, 46,2% - мужчины. 17,9% - младше трудоспособного возраста, 57,6% - трудо- способного возраста, 24,5% - старше трудоспо- собного возраста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30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Территориальная концентрация, плотность, соотношение город- ского и сельского населения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77,5% - городское население, 22,5 % сельское на- селение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1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Этнический состав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84,9% - белорусы, 7,5% - русские, 3,0% - поляки, 1,7% - украинцы, 2,9% - другие национальности (всего более 130)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1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Религиозный состав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Перепись не содержит данных о вероисповеда- нии. В Беларуси 26 религиозных конфессий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1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Уровень образования и характер занятости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Уровень грамотности – 99,7%. Число людей, име- ющих высшее, среднее и базовое образование – 90%. Доля людей в возрасте от 25 до 64 лет, име- ющих высшее образование, - почти 25%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состав населения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88" name="Google Shape;188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11253"/>
            <a:ext cx="8839198" cy="49770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состав населения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94" name="Google Shape;194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87353"/>
            <a:ext cx="8839198" cy="531824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Социальный состав населения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00" name="Google Shape;200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05053"/>
            <a:ext cx="8839201" cy="528136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02.04.2022</vt:lpwstr>
  </property>
</Properties>
</file>