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2" roundtripDataSignature="AMtx7mgs3B2DdZ0TlY6IWToORH5mIVC1l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37FB13B-C197-45B4-9338-EA96D801124E}">
  <a:tblStyle styleId="{637FB13B-C197-45B4-9338-EA96D801124E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customschemas.google.com/relationships/presentationmetadata" Target="metadata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7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7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6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8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8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1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9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1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0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0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20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2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1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1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1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1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2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6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>
                <a:latin typeface="Cambria"/>
                <a:ea typeface="Cambria"/>
                <a:cs typeface="Cambria"/>
                <a:sym typeface="Cambria"/>
              </a:rPr>
              <a:t>Динамика состава населения и социальная политика государства (Ч. 2)</a:t>
            </a:r>
            <a:endParaRPr sz="44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2022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0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Национальная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38" name="Google Shape;238;p10"/>
          <p:cNvGraphicFramePr/>
          <p:nvPr/>
        </p:nvGraphicFramePr>
        <p:xfrm>
          <a:off x="265657" y="143002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{637FB13B-C197-45B4-9338-EA96D801124E}</a:tableStyleId>
              </a:tblPr>
              <a:tblGrid>
                <a:gridCol w="288025"/>
                <a:gridCol w="8280925"/>
              </a:tblGrid>
              <a:tr h="4775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Национальная политика белорусского государства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solidFill>
                      <a:schemeClr val="lt2"/>
                    </a:solidFill>
                  </a:tcPr>
                </a:tc>
                <a:tc hMerge="1"/>
              </a:tr>
              <a:tr h="477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оскорбление национального достоинства преследуется по закону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chemeClr val="lt1"/>
                    </a:solidFill>
                  </a:tcPr>
                </a:tc>
              </a:tr>
              <a:tr h="835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каждому гражданину предоставляется право пользоваться родным языком, выбирать язык общения, воспитания и обучения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chemeClr val="lt1"/>
                    </a:solidFill>
                  </a:tcPr>
                </a:tc>
              </a:tr>
              <a:tr h="11938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национальным общностям предоставляется право на изучение родного язы- ка в специальных классах, группах, школах, а также на возрождение нацио- нальной культуры и традиций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chemeClr val="lt1"/>
                    </a:solidFill>
                  </a:tcPr>
                </a:tc>
              </a:tr>
              <a:tr h="1551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государственных учебных и воспитательных учреждениях в соответствии с пожеланиями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представителей национальных общностей разрешается изуче- ние национальных языков, может осуществляться обучение и воспитание на этих языках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1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Национальная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44" name="Google Shape;244;p11"/>
          <p:cNvGrpSpPr/>
          <p:nvPr/>
        </p:nvGrpSpPr>
        <p:grpSpPr>
          <a:xfrm>
            <a:off x="168985" y="2091903"/>
            <a:ext cx="8780150" cy="3433317"/>
            <a:chOff x="5082" y="711677"/>
            <a:chExt cx="8780150" cy="3433317"/>
          </a:xfrm>
        </p:grpSpPr>
        <p:sp>
          <p:nvSpPr>
            <p:cNvPr id="245" name="Google Shape;245;p11"/>
            <p:cNvSpPr/>
            <p:nvPr/>
          </p:nvSpPr>
          <p:spPr>
            <a:xfrm>
              <a:off x="5082" y="711677"/>
              <a:ext cx="7222548" cy="3750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11"/>
            <p:cNvSpPr txBox="1"/>
            <p:nvPr/>
          </p:nvSpPr>
          <p:spPr>
            <a:xfrm>
              <a:off x="16066" y="722661"/>
              <a:ext cx="7200580" cy="3530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политика белорусского государства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7" name="Google Shape;247;p11"/>
            <p:cNvSpPr/>
            <p:nvPr/>
          </p:nvSpPr>
          <p:spPr>
            <a:xfrm>
              <a:off x="727337" y="1086703"/>
              <a:ext cx="722254" cy="4566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48" name="Google Shape;248;p11"/>
            <p:cNvSpPr/>
            <p:nvPr/>
          </p:nvSpPr>
          <p:spPr>
            <a:xfrm>
              <a:off x="1449592" y="1180460"/>
              <a:ext cx="7335640" cy="72569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11"/>
            <p:cNvSpPr txBox="1"/>
            <p:nvPr/>
          </p:nvSpPr>
          <p:spPr>
            <a:xfrm>
              <a:off x="1470847" y="1201715"/>
              <a:ext cx="7293130" cy="683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деятельность общественных объединений (мероприятия по изуче- нию истории и культуры своего народа, издание газет, бюллетеней, журналов)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0" name="Google Shape;250;p11"/>
            <p:cNvSpPr/>
            <p:nvPr/>
          </p:nvSpPr>
          <p:spPr>
            <a:xfrm>
              <a:off x="727337" y="1086703"/>
              <a:ext cx="722254" cy="114952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51" name="Google Shape;251;p11"/>
            <p:cNvSpPr/>
            <p:nvPr/>
          </p:nvSpPr>
          <p:spPr>
            <a:xfrm>
              <a:off x="1449592" y="1999911"/>
              <a:ext cx="7335640" cy="47263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11"/>
            <p:cNvSpPr txBox="1"/>
            <p:nvPr/>
          </p:nvSpPr>
          <p:spPr>
            <a:xfrm>
              <a:off x="1463435" y="2013754"/>
              <a:ext cx="7307954" cy="4449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деятельность культурно-просветительских учреждений, коллекти- вов народного творчества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11"/>
            <p:cNvSpPr/>
            <p:nvPr/>
          </p:nvSpPr>
          <p:spPr>
            <a:xfrm>
              <a:off x="727337" y="1086703"/>
              <a:ext cx="722254" cy="17417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54" name="Google Shape;254;p11"/>
            <p:cNvSpPr/>
            <p:nvPr/>
          </p:nvSpPr>
          <p:spPr>
            <a:xfrm>
              <a:off x="1449592" y="2566298"/>
              <a:ext cx="7335640" cy="52439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11"/>
            <p:cNvSpPr txBox="1"/>
            <p:nvPr/>
          </p:nvSpPr>
          <p:spPr>
            <a:xfrm>
              <a:off x="1464951" y="2581657"/>
              <a:ext cx="7304922" cy="4936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выбора языка воспитания и обучения, пользования родным языком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11"/>
            <p:cNvSpPr/>
            <p:nvPr/>
          </p:nvSpPr>
          <p:spPr>
            <a:xfrm>
              <a:off x="727337" y="1086703"/>
              <a:ext cx="722254" cy="234192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57" name="Google Shape;257;p11"/>
            <p:cNvSpPr/>
            <p:nvPr/>
          </p:nvSpPr>
          <p:spPr>
            <a:xfrm>
              <a:off x="1449592" y="3184447"/>
              <a:ext cx="7335640" cy="48836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11"/>
            <p:cNvSpPr txBox="1"/>
            <p:nvPr/>
          </p:nvSpPr>
          <p:spPr>
            <a:xfrm>
              <a:off x="1463896" y="3198751"/>
              <a:ext cx="7307032" cy="4597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республиканский фестиваль национальных культур (с 1996 г. раз в два года в Гродно)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11"/>
            <p:cNvSpPr/>
            <p:nvPr/>
          </p:nvSpPr>
          <p:spPr>
            <a:xfrm>
              <a:off x="727337" y="1086703"/>
              <a:ext cx="722254" cy="28690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60" name="Google Shape;260;p11"/>
            <p:cNvSpPr/>
            <p:nvPr/>
          </p:nvSpPr>
          <p:spPr>
            <a:xfrm>
              <a:off x="1449592" y="3766570"/>
              <a:ext cx="7335640" cy="37842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11"/>
            <p:cNvSpPr txBox="1"/>
            <p:nvPr/>
          </p:nvSpPr>
          <p:spPr>
            <a:xfrm>
              <a:off x="1460676" y="3777654"/>
              <a:ext cx="7313472" cy="35625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фестиваль искусств белорусов мира (раз в три года)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2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Конфессиональная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67" name="Google Shape;267;p12"/>
          <p:cNvGrpSpPr/>
          <p:nvPr/>
        </p:nvGrpSpPr>
        <p:grpSpPr>
          <a:xfrm>
            <a:off x="180659" y="1206516"/>
            <a:ext cx="8738948" cy="1070857"/>
            <a:chOff x="67" y="2742038"/>
            <a:chExt cx="4010278" cy="2634131"/>
          </a:xfrm>
        </p:grpSpPr>
        <p:sp>
          <p:nvSpPr>
            <p:cNvPr id="268" name="Google Shape;268;p12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2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Конфессиональная политика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целенаправленная деятельность государст- венных структур, направленная на установление отношений терпимости и ува- жения между гражданами, религиозными организациями различных вероиспове- даний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70" name="Google Shape;270;p12"/>
          <p:cNvGrpSpPr/>
          <p:nvPr/>
        </p:nvGrpSpPr>
        <p:grpSpPr>
          <a:xfrm>
            <a:off x="754187" y="2356828"/>
            <a:ext cx="7830391" cy="4361761"/>
            <a:chOff x="108121" y="1817"/>
            <a:chExt cx="7830391" cy="4361761"/>
          </a:xfrm>
        </p:grpSpPr>
        <p:sp>
          <p:nvSpPr>
            <p:cNvPr id="271" name="Google Shape;271;p12"/>
            <p:cNvSpPr/>
            <p:nvPr/>
          </p:nvSpPr>
          <p:spPr>
            <a:xfrm>
              <a:off x="108121" y="1817"/>
              <a:ext cx="6467187" cy="54917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2"/>
            <p:cNvSpPr txBox="1"/>
            <p:nvPr/>
          </p:nvSpPr>
          <p:spPr>
            <a:xfrm>
              <a:off x="124206" y="17902"/>
              <a:ext cx="6435017" cy="5170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Закон Республики Беларусь «О свободе совести и религиозных организациях» (2002 г.) </a:t>
              </a:r>
              <a:r>
                <a:rPr b="0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закрепляет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12"/>
            <p:cNvSpPr/>
            <p:nvPr/>
          </p:nvSpPr>
          <p:spPr>
            <a:xfrm>
              <a:off x="754840" y="550991"/>
              <a:ext cx="628457" cy="4460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74" name="Google Shape;274;p12"/>
            <p:cNvSpPr/>
            <p:nvPr/>
          </p:nvSpPr>
          <p:spPr>
            <a:xfrm>
              <a:off x="1383297" y="648749"/>
              <a:ext cx="6555215" cy="696608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2"/>
            <p:cNvSpPr txBox="1"/>
            <p:nvPr/>
          </p:nvSpPr>
          <p:spPr>
            <a:xfrm>
              <a:off x="1403700" y="669152"/>
              <a:ext cx="6514409" cy="6558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каждого на свободу совести и вероисповедания, а так- же на равенство перед законом независимо от отношения к религии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6" name="Google Shape;276;p12"/>
            <p:cNvSpPr/>
            <p:nvPr/>
          </p:nvSpPr>
          <p:spPr>
            <a:xfrm>
              <a:off x="754840" y="550991"/>
              <a:ext cx="628457" cy="10687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77" name="Google Shape;277;p12"/>
            <p:cNvSpPr/>
            <p:nvPr/>
          </p:nvSpPr>
          <p:spPr>
            <a:xfrm>
              <a:off x="1383297" y="1451313"/>
              <a:ext cx="6555215" cy="33679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2"/>
            <p:cNvSpPr txBox="1"/>
            <p:nvPr/>
          </p:nvSpPr>
          <p:spPr>
            <a:xfrm>
              <a:off x="1393161" y="1461177"/>
              <a:ext cx="6535487" cy="3170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равенство религий перед законом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9" name="Google Shape;279;p12"/>
            <p:cNvSpPr/>
            <p:nvPr/>
          </p:nvSpPr>
          <p:spPr>
            <a:xfrm>
              <a:off x="754840" y="550991"/>
              <a:ext cx="628457" cy="16822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80" name="Google Shape;280;p12"/>
            <p:cNvSpPr/>
            <p:nvPr/>
          </p:nvSpPr>
          <p:spPr>
            <a:xfrm>
              <a:off x="1383297" y="1894065"/>
              <a:ext cx="6555215" cy="67840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2"/>
            <p:cNvSpPr txBox="1"/>
            <p:nvPr/>
          </p:nvSpPr>
          <p:spPr>
            <a:xfrm>
              <a:off x="1403167" y="1913935"/>
              <a:ext cx="6515475" cy="6386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признание определяющей роли Православной церкви в исто- рическом становлении и развитии духовных, культурных и государственных традиций белорусского народа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2" name="Google Shape;282;p12"/>
            <p:cNvSpPr/>
            <p:nvPr/>
          </p:nvSpPr>
          <p:spPr>
            <a:xfrm>
              <a:off x="754840" y="550991"/>
              <a:ext cx="628457" cy="233934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83" name="Google Shape;283;p12"/>
            <p:cNvSpPr/>
            <p:nvPr/>
          </p:nvSpPr>
          <p:spPr>
            <a:xfrm>
              <a:off x="1383297" y="2678421"/>
              <a:ext cx="6555215" cy="4238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12"/>
            <p:cNvSpPr txBox="1"/>
            <p:nvPr/>
          </p:nvSpPr>
          <p:spPr>
            <a:xfrm>
              <a:off x="1395710" y="2690834"/>
              <a:ext cx="6530389" cy="3989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духовную, культурную и историческую роль Католической церкви на территории Беларуси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5" name="Google Shape;285;p12"/>
            <p:cNvSpPr/>
            <p:nvPr/>
          </p:nvSpPr>
          <p:spPr>
            <a:xfrm>
              <a:off x="754840" y="550991"/>
              <a:ext cx="628457" cy="286911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86" name="Google Shape;286;p12"/>
            <p:cNvSpPr/>
            <p:nvPr/>
          </p:nvSpPr>
          <p:spPr>
            <a:xfrm>
              <a:off x="1383297" y="3208197"/>
              <a:ext cx="6555215" cy="423820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2"/>
            <p:cNvSpPr txBox="1"/>
            <p:nvPr/>
          </p:nvSpPr>
          <p:spPr>
            <a:xfrm>
              <a:off x="1395710" y="3220610"/>
              <a:ext cx="6530389" cy="3989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неотделимость от общей истории народа Беларуси Евангели- ческо-лютеранской церкви, иудаизма и ислама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12"/>
            <p:cNvSpPr/>
            <p:nvPr/>
          </p:nvSpPr>
          <p:spPr>
            <a:xfrm>
              <a:off x="754840" y="550991"/>
              <a:ext cx="628457" cy="349978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89" name="Google Shape;289;p12"/>
            <p:cNvSpPr/>
            <p:nvPr/>
          </p:nvSpPr>
          <p:spPr>
            <a:xfrm>
              <a:off x="1383297" y="3737973"/>
              <a:ext cx="6555215" cy="62560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2"/>
            <p:cNvSpPr txBox="1"/>
            <p:nvPr/>
          </p:nvSpPr>
          <p:spPr>
            <a:xfrm>
              <a:off x="1401620" y="3756296"/>
              <a:ext cx="6518569" cy="58895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необходимость содействия достижения взаимного понима- ния, терпимости и уважения религиозных чувств граждан в вопросах свободы совести и вероисповедания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Конфессиональная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96" name="Google Shape;296;p13"/>
          <p:cNvGrpSpPr/>
          <p:nvPr/>
        </p:nvGrpSpPr>
        <p:grpSpPr>
          <a:xfrm>
            <a:off x="168262" y="2146964"/>
            <a:ext cx="8781596" cy="3323194"/>
            <a:chOff x="4359" y="766738"/>
            <a:chExt cx="8781596" cy="3323194"/>
          </a:xfrm>
        </p:grpSpPr>
        <p:sp>
          <p:nvSpPr>
            <p:cNvPr id="297" name="Google Shape;297;p13"/>
            <p:cNvSpPr/>
            <p:nvPr/>
          </p:nvSpPr>
          <p:spPr>
            <a:xfrm>
              <a:off x="4359" y="766738"/>
              <a:ext cx="5865497" cy="3889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3"/>
            <p:cNvSpPr txBox="1"/>
            <p:nvPr/>
          </p:nvSpPr>
          <p:spPr>
            <a:xfrm>
              <a:off x="15752" y="778131"/>
              <a:ext cx="5842711" cy="366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Традиционные вероисповедания белорусов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9" name="Google Shape;299;p13"/>
            <p:cNvSpPr/>
            <p:nvPr/>
          </p:nvSpPr>
          <p:spPr>
            <a:xfrm>
              <a:off x="590909" y="1155714"/>
              <a:ext cx="586549" cy="3420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300" name="Google Shape;300;p13"/>
            <p:cNvSpPr/>
            <p:nvPr/>
          </p:nvSpPr>
          <p:spPr>
            <a:xfrm>
              <a:off x="1177459" y="1252958"/>
              <a:ext cx="7608496" cy="4895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3"/>
            <p:cNvSpPr txBox="1"/>
            <p:nvPr/>
          </p:nvSpPr>
          <p:spPr>
            <a:xfrm>
              <a:off x="1191799" y="1267298"/>
              <a:ext cx="7579816" cy="460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православие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2" name="Google Shape;302;p13"/>
            <p:cNvSpPr/>
            <p:nvPr/>
          </p:nvSpPr>
          <p:spPr>
            <a:xfrm>
              <a:off x="590909" y="1155714"/>
              <a:ext cx="586549" cy="92888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303" name="Google Shape;303;p13"/>
            <p:cNvSpPr/>
            <p:nvPr/>
          </p:nvSpPr>
          <p:spPr>
            <a:xfrm>
              <a:off x="1177459" y="1839802"/>
              <a:ext cx="7608496" cy="4895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3"/>
            <p:cNvSpPr txBox="1"/>
            <p:nvPr/>
          </p:nvSpPr>
          <p:spPr>
            <a:xfrm>
              <a:off x="1191799" y="1854142"/>
              <a:ext cx="7579816" cy="460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католицизм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5" name="Google Shape;305;p13"/>
            <p:cNvSpPr/>
            <p:nvPr/>
          </p:nvSpPr>
          <p:spPr>
            <a:xfrm>
              <a:off x="590909" y="1155714"/>
              <a:ext cx="586549" cy="15157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306" name="Google Shape;306;p13"/>
            <p:cNvSpPr/>
            <p:nvPr/>
          </p:nvSpPr>
          <p:spPr>
            <a:xfrm>
              <a:off x="1177459" y="2426645"/>
              <a:ext cx="7608496" cy="4895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3"/>
            <p:cNvSpPr txBox="1"/>
            <p:nvPr/>
          </p:nvSpPr>
          <p:spPr>
            <a:xfrm>
              <a:off x="1191799" y="2440985"/>
              <a:ext cx="7579816" cy="460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протестантизм (Евангелическо-лютеранская церковь)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3"/>
            <p:cNvSpPr/>
            <p:nvPr/>
          </p:nvSpPr>
          <p:spPr>
            <a:xfrm>
              <a:off x="590909" y="1155714"/>
              <a:ext cx="586549" cy="21025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309" name="Google Shape;309;p13"/>
            <p:cNvSpPr/>
            <p:nvPr/>
          </p:nvSpPr>
          <p:spPr>
            <a:xfrm>
              <a:off x="1177459" y="3013489"/>
              <a:ext cx="7608496" cy="4895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3"/>
            <p:cNvSpPr txBox="1"/>
            <p:nvPr/>
          </p:nvSpPr>
          <p:spPr>
            <a:xfrm>
              <a:off x="1191799" y="3027829"/>
              <a:ext cx="7579816" cy="460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иудаизм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590909" y="1155714"/>
              <a:ext cx="586549" cy="268941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312" name="Google Shape;312;p13"/>
            <p:cNvSpPr/>
            <p:nvPr/>
          </p:nvSpPr>
          <p:spPr>
            <a:xfrm>
              <a:off x="1177459" y="3600333"/>
              <a:ext cx="7608496" cy="48959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3"/>
            <p:cNvSpPr txBox="1"/>
            <p:nvPr/>
          </p:nvSpPr>
          <p:spPr>
            <a:xfrm>
              <a:off x="1191799" y="3614673"/>
              <a:ext cx="7579816" cy="46091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ислам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Конфессиональная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19" name="Google Shape;319;p14"/>
          <p:cNvGrpSpPr/>
          <p:nvPr/>
        </p:nvGrpSpPr>
        <p:grpSpPr>
          <a:xfrm>
            <a:off x="157705" y="1696354"/>
            <a:ext cx="8784855" cy="3465290"/>
            <a:chOff x="2730" y="695690"/>
            <a:chExt cx="8784855" cy="3465290"/>
          </a:xfrm>
        </p:grpSpPr>
        <p:sp>
          <p:nvSpPr>
            <p:cNvPr id="320" name="Google Shape;320;p14"/>
            <p:cNvSpPr/>
            <p:nvPr/>
          </p:nvSpPr>
          <p:spPr>
            <a:xfrm>
              <a:off x="2730" y="695690"/>
              <a:ext cx="4255150" cy="40560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4"/>
            <p:cNvSpPr txBox="1"/>
            <p:nvPr/>
          </p:nvSpPr>
          <p:spPr>
            <a:xfrm>
              <a:off x="14610" y="707570"/>
              <a:ext cx="4231390" cy="3818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Религиозные организации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2" name="Google Shape;322;p14"/>
            <p:cNvSpPr/>
            <p:nvPr/>
          </p:nvSpPr>
          <p:spPr>
            <a:xfrm>
              <a:off x="428245" y="1101298"/>
              <a:ext cx="425515" cy="3566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323" name="Google Shape;323;p14"/>
            <p:cNvSpPr/>
            <p:nvPr/>
          </p:nvSpPr>
          <p:spPr>
            <a:xfrm>
              <a:off x="853760" y="1202700"/>
              <a:ext cx="7933825" cy="51053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4"/>
            <p:cNvSpPr txBox="1"/>
            <p:nvPr/>
          </p:nvSpPr>
          <p:spPr>
            <a:xfrm>
              <a:off x="868713" y="1217653"/>
              <a:ext cx="7903919" cy="4806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объединения граждан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5" name="Google Shape;325;p14"/>
            <p:cNvSpPr/>
            <p:nvPr/>
          </p:nvSpPr>
          <p:spPr>
            <a:xfrm>
              <a:off x="428245" y="1101298"/>
              <a:ext cx="425515" cy="96860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326" name="Google Shape;326;p14"/>
            <p:cNvSpPr/>
            <p:nvPr/>
          </p:nvSpPr>
          <p:spPr>
            <a:xfrm>
              <a:off x="853760" y="1814637"/>
              <a:ext cx="7933825" cy="51053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4"/>
            <p:cNvSpPr txBox="1"/>
            <p:nvPr/>
          </p:nvSpPr>
          <p:spPr>
            <a:xfrm>
              <a:off x="868713" y="1829590"/>
              <a:ext cx="7903919" cy="4806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монастыри и монашеские общины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8" name="Google Shape;328;p14"/>
            <p:cNvSpPr/>
            <p:nvPr/>
          </p:nvSpPr>
          <p:spPr>
            <a:xfrm>
              <a:off x="428245" y="1101298"/>
              <a:ext cx="425515" cy="15805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329" name="Google Shape;329;p14"/>
            <p:cNvSpPr/>
            <p:nvPr/>
          </p:nvSpPr>
          <p:spPr>
            <a:xfrm>
              <a:off x="853760" y="2426573"/>
              <a:ext cx="7933825" cy="51053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4"/>
            <p:cNvSpPr txBox="1"/>
            <p:nvPr/>
          </p:nvSpPr>
          <p:spPr>
            <a:xfrm>
              <a:off x="868713" y="2441526"/>
              <a:ext cx="7903919" cy="4806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религиозные братства и сестричества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1" name="Google Shape;331;p14"/>
            <p:cNvSpPr/>
            <p:nvPr/>
          </p:nvSpPr>
          <p:spPr>
            <a:xfrm>
              <a:off x="428245" y="1101298"/>
              <a:ext cx="425515" cy="21924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332" name="Google Shape;332;p14"/>
            <p:cNvSpPr/>
            <p:nvPr/>
          </p:nvSpPr>
          <p:spPr>
            <a:xfrm>
              <a:off x="853760" y="3038510"/>
              <a:ext cx="7933825" cy="51053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4"/>
            <p:cNvSpPr txBox="1"/>
            <p:nvPr/>
          </p:nvSpPr>
          <p:spPr>
            <a:xfrm>
              <a:off x="868713" y="3053463"/>
              <a:ext cx="7903919" cy="4806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религиозные миссии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4" name="Google Shape;334;p14"/>
            <p:cNvSpPr/>
            <p:nvPr/>
          </p:nvSpPr>
          <p:spPr>
            <a:xfrm>
              <a:off x="428245" y="1101298"/>
              <a:ext cx="425515" cy="28044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335" name="Google Shape;335;p14"/>
            <p:cNvSpPr/>
            <p:nvPr/>
          </p:nvSpPr>
          <p:spPr>
            <a:xfrm>
              <a:off x="853760" y="3650446"/>
              <a:ext cx="7933825" cy="51053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4"/>
            <p:cNvSpPr txBox="1"/>
            <p:nvPr/>
          </p:nvSpPr>
          <p:spPr>
            <a:xfrm>
              <a:off x="868713" y="3665399"/>
              <a:ext cx="7903919" cy="4806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духовные учебные заведения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37" name="Google Shape;337;p14"/>
          <p:cNvGrpSpPr/>
          <p:nvPr/>
        </p:nvGrpSpPr>
        <p:grpSpPr>
          <a:xfrm>
            <a:off x="1011466" y="5787537"/>
            <a:ext cx="7933825" cy="510534"/>
            <a:chOff x="853760" y="3650446"/>
            <a:chExt cx="7933825" cy="510534"/>
          </a:xfrm>
        </p:grpSpPr>
        <p:sp>
          <p:nvSpPr>
            <p:cNvPr id="338" name="Google Shape;338;p14"/>
            <p:cNvSpPr/>
            <p:nvPr/>
          </p:nvSpPr>
          <p:spPr>
            <a:xfrm>
              <a:off x="853760" y="3650446"/>
              <a:ext cx="7933825" cy="510534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4"/>
            <p:cNvSpPr txBox="1"/>
            <p:nvPr/>
          </p:nvSpPr>
          <p:spPr>
            <a:xfrm>
              <a:off x="868713" y="3665399"/>
              <a:ext cx="7903919" cy="4806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Руководителем религиозной организации может быть только гражданин Республики Беларусь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40" name="Google Shape;340;p14"/>
          <p:cNvSpPr/>
          <p:nvPr/>
        </p:nvSpPr>
        <p:spPr>
          <a:xfrm>
            <a:off x="4693706" y="5228757"/>
            <a:ext cx="569343" cy="551303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Конфессиональная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46" name="Google Shape;346;p15"/>
          <p:cNvGrpSpPr/>
          <p:nvPr/>
        </p:nvGrpSpPr>
        <p:grpSpPr>
          <a:xfrm>
            <a:off x="441958" y="1661839"/>
            <a:ext cx="8337720" cy="4534985"/>
            <a:chOff x="2011" y="411009"/>
            <a:chExt cx="8337720" cy="4534985"/>
          </a:xfrm>
        </p:grpSpPr>
        <p:sp>
          <p:nvSpPr>
            <p:cNvPr id="347" name="Google Shape;347;p15"/>
            <p:cNvSpPr/>
            <p:nvPr/>
          </p:nvSpPr>
          <p:spPr>
            <a:xfrm>
              <a:off x="4170871" y="3092964"/>
              <a:ext cx="2282498" cy="7922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8" name="Google Shape;348;p15"/>
            <p:cNvSpPr/>
            <p:nvPr/>
          </p:nvSpPr>
          <p:spPr>
            <a:xfrm>
              <a:off x="1888373" y="3092964"/>
              <a:ext cx="2282498" cy="79227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9" name="Google Shape;349;p15"/>
            <p:cNvSpPr/>
            <p:nvPr/>
          </p:nvSpPr>
          <p:spPr>
            <a:xfrm>
              <a:off x="4125151" y="1355850"/>
              <a:ext cx="91440" cy="79227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0" name="Google Shape;350;p15"/>
            <p:cNvSpPr/>
            <p:nvPr/>
          </p:nvSpPr>
          <p:spPr>
            <a:xfrm>
              <a:off x="1528851" y="411009"/>
              <a:ext cx="5284039" cy="9448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5"/>
            <p:cNvSpPr txBox="1"/>
            <p:nvPr/>
          </p:nvSpPr>
          <p:spPr>
            <a:xfrm>
              <a:off x="1528851" y="411009"/>
              <a:ext cx="5284039" cy="9448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Координация национальной и конфессиональной политики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2" name="Google Shape;352;p15"/>
            <p:cNvSpPr/>
            <p:nvPr/>
          </p:nvSpPr>
          <p:spPr>
            <a:xfrm>
              <a:off x="1528851" y="2148122"/>
              <a:ext cx="5284039" cy="9448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5"/>
            <p:cNvSpPr txBox="1"/>
            <p:nvPr/>
          </p:nvSpPr>
          <p:spPr>
            <a:xfrm>
              <a:off x="1528851" y="2148122"/>
              <a:ext cx="5284039" cy="9448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Государственный орган – уполномоченный по делам религий и национальностей, при котором действуют: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4" name="Google Shape;354;p15"/>
            <p:cNvSpPr/>
            <p:nvPr/>
          </p:nvSpPr>
          <p:spPr>
            <a:xfrm>
              <a:off x="2011" y="3885236"/>
              <a:ext cx="3772724" cy="106075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5"/>
            <p:cNvSpPr txBox="1"/>
            <p:nvPr/>
          </p:nvSpPr>
          <p:spPr>
            <a:xfrm>
              <a:off x="2011" y="3885236"/>
              <a:ext cx="3772724" cy="10607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Консультативный межконфессиональный совет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6" name="Google Shape;356;p15"/>
            <p:cNvSpPr/>
            <p:nvPr/>
          </p:nvSpPr>
          <p:spPr>
            <a:xfrm>
              <a:off x="4567007" y="3885236"/>
              <a:ext cx="3772724" cy="106075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15"/>
            <p:cNvSpPr txBox="1"/>
            <p:nvPr/>
          </p:nvSpPr>
          <p:spPr>
            <a:xfrm>
              <a:off x="4567007" y="3885236"/>
              <a:ext cx="3772724" cy="10607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Консультативный межэтнический совет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Молодёжная политика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Национальная политика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Конфессиональная политика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Молодёжная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00" name="Google Shape;100;p3"/>
          <p:cNvGrpSpPr/>
          <p:nvPr/>
        </p:nvGrpSpPr>
        <p:grpSpPr>
          <a:xfrm>
            <a:off x="180659" y="1284153"/>
            <a:ext cx="8738948" cy="1329651"/>
            <a:chOff x="67" y="2742038"/>
            <a:chExt cx="4010278" cy="2634131"/>
          </a:xfrm>
        </p:grpSpPr>
        <p:sp>
          <p:nvSpPr>
            <p:cNvPr id="101" name="Google Shape;10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Молодёжная политика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система социальных, экономических, политических, организационных, правовых и иных мер, направленных на поддержку молодых граждан и осуществляемых государством в целях социального становления и раз- вития молодёжи, наиболее полной реализации её потенциала в интересах всего общества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03" name="Google Shape;103;p3"/>
          <p:cNvGrpSpPr/>
          <p:nvPr/>
        </p:nvGrpSpPr>
        <p:grpSpPr>
          <a:xfrm>
            <a:off x="180659" y="2811028"/>
            <a:ext cx="8738948" cy="579153"/>
            <a:chOff x="67" y="2742038"/>
            <a:chExt cx="4010278" cy="2634131"/>
          </a:xfrm>
        </p:grpSpPr>
        <p:sp>
          <p:nvSpPr>
            <p:cNvPr id="104" name="Google Shape;104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2021 г. – Стратегия развития государственной молодёжной политики Респуб-лики Беларусь до 2030 г.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06" name="Google Shape;106;p3"/>
          <p:cNvGrpSpPr/>
          <p:nvPr/>
        </p:nvGrpSpPr>
        <p:grpSpPr>
          <a:xfrm>
            <a:off x="168297" y="3778367"/>
            <a:ext cx="8781526" cy="2846721"/>
            <a:chOff x="4394" y="86261"/>
            <a:chExt cx="8781526" cy="2846721"/>
          </a:xfrm>
        </p:grpSpPr>
        <p:sp>
          <p:nvSpPr>
            <p:cNvPr id="107" name="Google Shape;107;p3"/>
            <p:cNvSpPr/>
            <p:nvPr/>
          </p:nvSpPr>
          <p:spPr>
            <a:xfrm>
              <a:off x="4394" y="86261"/>
              <a:ext cx="8751129" cy="35946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3"/>
            <p:cNvSpPr txBox="1"/>
            <p:nvPr/>
          </p:nvSpPr>
          <p:spPr>
            <a:xfrm>
              <a:off x="14922" y="96789"/>
              <a:ext cx="8730073" cy="338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Приоритетные направления государственной молодёжной политики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879507" y="445728"/>
              <a:ext cx="875112" cy="2696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10" name="Google Shape;110;p3"/>
            <p:cNvSpPr/>
            <p:nvPr/>
          </p:nvSpPr>
          <p:spPr>
            <a:xfrm>
              <a:off x="1754620" y="535595"/>
              <a:ext cx="7031300" cy="35946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3"/>
            <p:cNvSpPr txBox="1"/>
            <p:nvPr/>
          </p:nvSpPr>
          <p:spPr>
            <a:xfrm>
              <a:off x="1765148" y="546123"/>
              <a:ext cx="7010244" cy="338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профориентация, образование и трудоустройство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2" name="Google Shape;112;p3"/>
            <p:cNvSpPr/>
            <p:nvPr/>
          </p:nvSpPr>
          <p:spPr>
            <a:xfrm>
              <a:off x="879507" y="445728"/>
              <a:ext cx="875112" cy="71893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13" name="Google Shape;113;p3"/>
            <p:cNvSpPr/>
            <p:nvPr/>
          </p:nvSpPr>
          <p:spPr>
            <a:xfrm>
              <a:off x="1754620" y="984929"/>
              <a:ext cx="7031300" cy="35946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3"/>
            <p:cNvSpPr txBox="1"/>
            <p:nvPr/>
          </p:nvSpPr>
          <p:spPr>
            <a:xfrm>
              <a:off x="1765148" y="995457"/>
              <a:ext cx="7010244" cy="338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улучшение жилищных условий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5" name="Google Shape;115;p3"/>
            <p:cNvSpPr/>
            <p:nvPr/>
          </p:nvSpPr>
          <p:spPr>
            <a:xfrm>
              <a:off x="879507" y="445728"/>
              <a:ext cx="875112" cy="11682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16" name="Google Shape;116;p3"/>
            <p:cNvSpPr/>
            <p:nvPr/>
          </p:nvSpPr>
          <p:spPr>
            <a:xfrm>
              <a:off x="1754620" y="1434263"/>
              <a:ext cx="7031300" cy="359467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3"/>
            <p:cNvSpPr txBox="1"/>
            <p:nvPr/>
          </p:nvSpPr>
          <p:spPr>
            <a:xfrm>
              <a:off x="1765148" y="1444791"/>
              <a:ext cx="7010244" cy="33841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социально-экономическая поддержка молодых семей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879507" y="445728"/>
              <a:ext cx="875112" cy="16719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19" name="Google Shape;119;p3"/>
            <p:cNvSpPr/>
            <p:nvPr/>
          </p:nvSpPr>
          <p:spPr>
            <a:xfrm>
              <a:off x="1754620" y="1883597"/>
              <a:ext cx="7031300" cy="46810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3"/>
            <p:cNvSpPr txBox="1"/>
            <p:nvPr/>
          </p:nvSpPr>
          <p:spPr>
            <a:xfrm>
              <a:off x="1768330" y="1897307"/>
              <a:ext cx="7003880" cy="4406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массового детского и молодёжного спорта и туризма, творческого потенциала талантливой молодёжи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1" name="Google Shape;121;p3"/>
            <p:cNvSpPr/>
            <p:nvPr/>
          </p:nvSpPr>
          <p:spPr>
            <a:xfrm>
              <a:off x="879507" y="445728"/>
              <a:ext cx="875112" cy="224154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22" name="Google Shape;122;p3"/>
            <p:cNvSpPr/>
            <p:nvPr/>
          </p:nvSpPr>
          <p:spPr>
            <a:xfrm>
              <a:off x="1754620" y="2441569"/>
              <a:ext cx="7031300" cy="49141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3"/>
            <p:cNvSpPr txBox="1"/>
            <p:nvPr/>
          </p:nvSpPr>
          <p:spPr>
            <a:xfrm>
              <a:off x="1769013" y="2455962"/>
              <a:ext cx="7002514" cy="4626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стандартов здорового образа жизни, экологичес- кой культуры и бережного отношения к окружающей среде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24" name="Google Shape;124;p3"/>
          <p:cNvSpPr/>
          <p:nvPr/>
        </p:nvSpPr>
        <p:spPr>
          <a:xfrm>
            <a:off x="4325846" y="3390181"/>
            <a:ext cx="448574" cy="405442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Молодёжная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30" name="Google Shape;130;p4"/>
          <p:cNvGrpSpPr/>
          <p:nvPr/>
        </p:nvGrpSpPr>
        <p:grpSpPr>
          <a:xfrm>
            <a:off x="458917" y="1755341"/>
            <a:ext cx="8424936" cy="3960298"/>
            <a:chOff x="0" y="141"/>
            <a:chExt cx="8424936" cy="3960298"/>
          </a:xfrm>
        </p:grpSpPr>
        <p:sp>
          <p:nvSpPr>
            <p:cNvPr id="131" name="Google Shape;131;p4"/>
            <p:cNvSpPr/>
            <p:nvPr/>
          </p:nvSpPr>
          <p:spPr>
            <a:xfrm>
              <a:off x="0" y="141"/>
              <a:ext cx="8424936" cy="11232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32" name="Google Shape;132;p4"/>
            <p:cNvSpPr txBox="1"/>
            <p:nvPr/>
          </p:nvSpPr>
          <p:spPr>
            <a:xfrm>
              <a:off x="0" y="141"/>
              <a:ext cx="8424936" cy="1123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81275" lIns="142225" spcFirstLastPara="1" rIns="142225" wrap="square" tIns="81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Молодёжные общественные объединения в Республике Беларусь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0" y="1123482"/>
              <a:ext cx="8424936" cy="2836957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>
                  <a:alpha val="89803"/>
                </a:schemeClr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34" name="Google Shape;134;p4"/>
            <p:cNvSpPr txBox="1"/>
            <p:nvPr/>
          </p:nvSpPr>
          <p:spPr>
            <a:xfrm>
              <a:off x="0" y="1123482"/>
              <a:ext cx="8424936" cy="28369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144000" lIns="96000" spcFirstLastPara="1" rIns="128000" wrap="square" tIns="9600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Общественное объединение ”Белорусская лига интеллектуальных команд“ (ОО ”БЛИК“)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Белорусская молодёжная общественная организация спасателей-пожарных (БМООСП)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Общественное объединение ”Белорусский республиканский союз молодё- жи“ (ОО ”БРСМ“)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Республиканская молодёжная общественная организация ”Лига доброволь- ного труда молодёжи“ (РМОО ”ЛДТМ“)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Республиканский союз общественных объединений ”Белорусский комитет молодёжных организаций“ (РСОО ”БКМО“)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Молодёжная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0" name="Google Shape;140;p5"/>
          <p:cNvGrpSpPr/>
          <p:nvPr/>
        </p:nvGrpSpPr>
        <p:grpSpPr>
          <a:xfrm>
            <a:off x="921794" y="1314748"/>
            <a:ext cx="7530691" cy="5271913"/>
            <a:chOff x="267102" y="223"/>
            <a:chExt cx="7530691" cy="5271913"/>
          </a:xfrm>
        </p:grpSpPr>
        <p:sp>
          <p:nvSpPr>
            <p:cNvPr id="141" name="Google Shape;141;p5"/>
            <p:cNvSpPr/>
            <p:nvPr/>
          </p:nvSpPr>
          <p:spPr>
            <a:xfrm>
              <a:off x="267102" y="223"/>
              <a:ext cx="7488834" cy="6202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5"/>
            <p:cNvSpPr txBox="1"/>
            <p:nvPr/>
          </p:nvSpPr>
          <p:spPr>
            <a:xfrm>
              <a:off x="285268" y="18389"/>
              <a:ext cx="7452502" cy="5838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Приоритетные направления деятельности ОО «БРСМ»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3" name="Google Shape;143;p5"/>
            <p:cNvSpPr/>
            <p:nvPr/>
          </p:nvSpPr>
          <p:spPr>
            <a:xfrm>
              <a:off x="1015985" y="620448"/>
              <a:ext cx="748883" cy="4651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44" name="Google Shape;144;p5"/>
            <p:cNvSpPr/>
            <p:nvPr/>
          </p:nvSpPr>
          <p:spPr>
            <a:xfrm>
              <a:off x="1764868" y="775504"/>
              <a:ext cx="6032925" cy="6202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5"/>
            <p:cNvSpPr txBox="1"/>
            <p:nvPr/>
          </p:nvSpPr>
          <p:spPr>
            <a:xfrm>
              <a:off x="1783034" y="793670"/>
              <a:ext cx="5996593" cy="5838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воспитание у молодого поколения активной гражданс- кой позиции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6" name="Google Shape;146;p5"/>
            <p:cNvSpPr/>
            <p:nvPr/>
          </p:nvSpPr>
          <p:spPr>
            <a:xfrm>
              <a:off x="1015985" y="620448"/>
              <a:ext cx="748883" cy="12404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47" name="Google Shape;147;p5"/>
            <p:cNvSpPr/>
            <p:nvPr/>
          </p:nvSpPr>
          <p:spPr>
            <a:xfrm>
              <a:off x="1764868" y="1550785"/>
              <a:ext cx="6032925" cy="6202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5"/>
            <p:cNvSpPr txBox="1"/>
            <p:nvPr/>
          </p:nvSpPr>
          <p:spPr>
            <a:xfrm>
              <a:off x="1783034" y="1568951"/>
              <a:ext cx="5996593" cy="5838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здорового образа жизни в молодёжной среде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9" name="Google Shape;149;p5"/>
            <p:cNvSpPr/>
            <p:nvPr/>
          </p:nvSpPr>
          <p:spPr>
            <a:xfrm>
              <a:off x="1015985" y="620448"/>
              <a:ext cx="748883" cy="201573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50" name="Google Shape;150;p5"/>
            <p:cNvSpPr/>
            <p:nvPr/>
          </p:nvSpPr>
          <p:spPr>
            <a:xfrm>
              <a:off x="1764868" y="2326067"/>
              <a:ext cx="6032925" cy="6202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5"/>
            <p:cNvSpPr txBox="1"/>
            <p:nvPr/>
          </p:nvSpPr>
          <p:spPr>
            <a:xfrm>
              <a:off x="1783034" y="2344233"/>
              <a:ext cx="5996593" cy="5838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организация вторичной занятости молодёжи (студот- рядовское движение)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5"/>
            <p:cNvSpPr/>
            <p:nvPr/>
          </p:nvSpPr>
          <p:spPr>
            <a:xfrm>
              <a:off x="1015985" y="620448"/>
              <a:ext cx="748883" cy="27910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53" name="Google Shape;153;p5"/>
            <p:cNvSpPr/>
            <p:nvPr/>
          </p:nvSpPr>
          <p:spPr>
            <a:xfrm>
              <a:off x="1764868" y="3101348"/>
              <a:ext cx="6032925" cy="6202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5"/>
            <p:cNvSpPr txBox="1"/>
            <p:nvPr/>
          </p:nvSpPr>
          <p:spPr>
            <a:xfrm>
              <a:off x="1783034" y="3119514"/>
              <a:ext cx="5996593" cy="5838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волонтерское движение БРСМ ”Доброе Сердце“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5" name="Google Shape;155;p5"/>
            <p:cNvSpPr/>
            <p:nvPr/>
          </p:nvSpPr>
          <p:spPr>
            <a:xfrm>
              <a:off x="1015985" y="620448"/>
              <a:ext cx="748883" cy="35662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56" name="Google Shape;156;p5"/>
            <p:cNvSpPr/>
            <p:nvPr/>
          </p:nvSpPr>
          <p:spPr>
            <a:xfrm>
              <a:off x="1764868" y="3876630"/>
              <a:ext cx="6032925" cy="6202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5"/>
            <p:cNvSpPr txBox="1"/>
            <p:nvPr/>
          </p:nvSpPr>
          <p:spPr>
            <a:xfrm>
              <a:off x="1783034" y="3894796"/>
              <a:ext cx="5996593" cy="5838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содействие в охране общественного правопорядка (мо- лодёжные отряды охраны правопорядка)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5"/>
            <p:cNvSpPr/>
            <p:nvPr/>
          </p:nvSpPr>
          <p:spPr>
            <a:xfrm>
              <a:off x="1015985" y="620448"/>
              <a:ext cx="748883" cy="43415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59" name="Google Shape;159;p5"/>
            <p:cNvSpPr/>
            <p:nvPr/>
          </p:nvSpPr>
          <p:spPr>
            <a:xfrm>
              <a:off x="1764868" y="4651911"/>
              <a:ext cx="6032925" cy="62022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5"/>
            <p:cNvSpPr txBox="1"/>
            <p:nvPr/>
          </p:nvSpPr>
          <p:spPr>
            <a:xfrm>
              <a:off x="1783034" y="4670077"/>
              <a:ext cx="5996593" cy="5838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организация работы клубов молодых журналистов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Молодёжная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66" name="Google Shape;166;p6"/>
          <p:cNvGrpSpPr/>
          <p:nvPr/>
        </p:nvGrpSpPr>
        <p:grpSpPr>
          <a:xfrm>
            <a:off x="337665" y="2143857"/>
            <a:ext cx="8424936" cy="3364749"/>
            <a:chOff x="0" y="19627"/>
            <a:chExt cx="8424936" cy="3364749"/>
          </a:xfrm>
        </p:grpSpPr>
        <p:sp>
          <p:nvSpPr>
            <p:cNvPr id="167" name="Google Shape;167;p6"/>
            <p:cNvSpPr/>
            <p:nvPr/>
          </p:nvSpPr>
          <p:spPr>
            <a:xfrm>
              <a:off x="0" y="19627"/>
              <a:ext cx="8424936" cy="1324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6"/>
            <p:cNvSpPr txBox="1"/>
            <p:nvPr/>
          </p:nvSpPr>
          <p:spPr>
            <a:xfrm>
              <a:off x="0" y="19627"/>
              <a:ext cx="8424936" cy="1324800"/>
            </a:xfrm>
            <a:prstGeom prst="rect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81275" lIns="142225" spcFirstLastPara="1" rIns="142225" wrap="square" tIns="81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Детские общественные объединения в Республике Беларусь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9" name="Google Shape;169;p6"/>
            <p:cNvSpPr/>
            <p:nvPr/>
          </p:nvSpPr>
          <p:spPr>
            <a:xfrm>
              <a:off x="0" y="1364056"/>
              <a:ext cx="8424936" cy="202032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>
                  <a:alpha val="8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6"/>
            <p:cNvSpPr txBox="1"/>
            <p:nvPr/>
          </p:nvSpPr>
          <p:spPr>
            <a:xfrm>
              <a:off x="0" y="1364056"/>
              <a:ext cx="8424936" cy="20203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t" bIns="144000" lIns="96000" spcFirstLastPara="1" rIns="128000" wrap="square" tIns="96000">
              <a:noAutofit/>
            </a:bodyPr>
            <a:lstStyle/>
            <a:p>
              <a:pPr indent="-571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Общественное объединение «Белорусская республиканская пионерская ор- ганизация» (ОО «БРПО»)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Детская общественная организация «Белорусская республиканская скаут- ская ассоциация»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mbria"/>
                <a:buChar char="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Детское общественное объединение «Ассоциация белорусских гайдов»</a:t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Молодёжная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76" name="Google Shape;176;p7"/>
          <p:cNvGrpSpPr/>
          <p:nvPr/>
        </p:nvGrpSpPr>
        <p:grpSpPr>
          <a:xfrm>
            <a:off x="1397283" y="1289976"/>
            <a:ext cx="6562460" cy="5269698"/>
            <a:chOff x="751217" y="1330"/>
            <a:chExt cx="6562460" cy="5269698"/>
          </a:xfrm>
        </p:grpSpPr>
        <p:sp>
          <p:nvSpPr>
            <p:cNvPr id="177" name="Google Shape;177;p7"/>
            <p:cNvSpPr/>
            <p:nvPr/>
          </p:nvSpPr>
          <p:spPr>
            <a:xfrm>
              <a:off x="751217" y="1330"/>
              <a:ext cx="6525984" cy="5404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7"/>
            <p:cNvSpPr txBox="1"/>
            <p:nvPr/>
          </p:nvSpPr>
          <p:spPr>
            <a:xfrm>
              <a:off x="767047" y="17160"/>
              <a:ext cx="6494324" cy="508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Приоритетные направления деятельности БРПО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7"/>
            <p:cNvSpPr/>
            <p:nvPr/>
          </p:nvSpPr>
          <p:spPr>
            <a:xfrm>
              <a:off x="1403816" y="541812"/>
              <a:ext cx="652598" cy="4053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80" name="Google Shape;180;p7"/>
            <p:cNvSpPr/>
            <p:nvPr/>
          </p:nvSpPr>
          <p:spPr>
            <a:xfrm>
              <a:off x="2056414" y="676933"/>
              <a:ext cx="5257263" cy="5404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7"/>
            <p:cNvSpPr txBox="1"/>
            <p:nvPr/>
          </p:nvSpPr>
          <p:spPr>
            <a:xfrm>
              <a:off x="2072244" y="692763"/>
              <a:ext cx="5225603" cy="508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защиту детей и подростков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1403816" y="541812"/>
              <a:ext cx="652598" cy="10809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83" name="Google Shape;183;p7"/>
            <p:cNvSpPr/>
            <p:nvPr/>
          </p:nvSpPr>
          <p:spPr>
            <a:xfrm>
              <a:off x="2056414" y="1352535"/>
              <a:ext cx="5257263" cy="5404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7"/>
            <p:cNvSpPr txBox="1"/>
            <p:nvPr/>
          </p:nvSpPr>
          <p:spPr>
            <a:xfrm>
              <a:off x="2072244" y="1368365"/>
              <a:ext cx="5225603" cy="508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Гражданское и патриотическое воспитание под- растающего поколения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5" name="Google Shape;185;p7"/>
            <p:cNvSpPr/>
            <p:nvPr/>
          </p:nvSpPr>
          <p:spPr>
            <a:xfrm>
              <a:off x="1403816" y="541812"/>
              <a:ext cx="652598" cy="175656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86" name="Google Shape;186;p7"/>
            <p:cNvSpPr/>
            <p:nvPr/>
          </p:nvSpPr>
          <p:spPr>
            <a:xfrm>
              <a:off x="2056414" y="2028137"/>
              <a:ext cx="5257263" cy="5404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7"/>
            <p:cNvSpPr txBox="1"/>
            <p:nvPr/>
          </p:nvSpPr>
          <p:spPr>
            <a:xfrm>
              <a:off x="2072244" y="2043967"/>
              <a:ext cx="5225603" cy="508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Благотворительность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7"/>
            <p:cNvSpPr/>
            <p:nvPr/>
          </p:nvSpPr>
          <p:spPr>
            <a:xfrm>
              <a:off x="1403816" y="541812"/>
              <a:ext cx="652598" cy="243216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89" name="Google Shape;189;p7"/>
            <p:cNvSpPr/>
            <p:nvPr/>
          </p:nvSpPr>
          <p:spPr>
            <a:xfrm>
              <a:off x="2056414" y="2703740"/>
              <a:ext cx="5257263" cy="5404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7"/>
            <p:cNvSpPr txBox="1"/>
            <p:nvPr/>
          </p:nvSpPr>
          <p:spPr>
            <a:xfrm>
              <a:off x="2072244" y="2719570"/>
              <a:ext cx="5225603" cy="508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спорта и туризма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1403816" y="541812"/>
              <a:ext cx="652598" cy="310777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92" name="Google Shape;192;p7"/>
            <p:cNvSpPr/>
            <p:nvPr/>
          </p:nvSpPr>
          <p:spPr>
            <a:xfrm>
              <a:off x="2056414" y="3379342"/>
              <a:ext cx="5257263" cy="5404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7"/>
            <p:cNvSpPr txBox="1"/>
            <p:nvPr/>
          </p:nvSpPr>
          <p:spPr>
            <a:xfrm>
              <a:off x="2072244" y="3395172"/>
              <a:ext cx="5225603" cy="508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окружающей среды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1403816" y="541812"/>
              <a:ext cx="652598" cy="37833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95" name="Google Shape;195;p7"/>
            <p:cNvSpPr/>
            <p:nvPr/>
          </p:nvSpPr>
          <p:spPr>
            <a:xfrm>
              <a:off x="2056414" y="4054945"/>
              <a:ext cx="5257263" cy="5404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7"/>
            <p:cNvSpPr txBox="1"/>
            <p:nvPr/>
          </p:nvSpPr>
          <p:spPr>
            <a:xfrm>
              <a:off x="2072244" y="4070775"/>
              <a:ext cx="5225603" cy="508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Возрождение белорусской культуры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7"/>
            <p:cNvSpPr/>
            <p:nvPr/>
          </p:nvSpPr>
          <p:spPr>
            <a:xfrm>
              <a:off x="1403816" y="541812"/>
              <a:ext cx="652598" cy="445897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98" name="Google Shape;198;p7"/>
            <p:cNvSpPr/>
            <p:nvPr/>
          </p:nvSpPr>
          <p:spPr>
            <a:xfrm>
              <a:off x="2056414" y="4730547"/>
              <a:ext cx="5256000" cy="540481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7"/>
            <p:cNvSpPr txBox="1"/>
            <p:nvPr/>
          </p:nvSpPr>
          <p:spPr>
            <a:xfrm>
              <a:off x="2072244" y="4746377"/>
              <a:ext cx="5224340" cy="5088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Осуществление международной деятельности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Молодёжная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05" name="Google Shape;205;p8"/>
          <p:cNvGrpSpPr/>
          <p:nvPr/>
        </p:nvGrpSpPr>
        <p:grpSpPr>
          <a:xfrm>
            <a:off x="683564" y="1400596"/>
            <a:ext cx="7920886" cy="4905126"/>
            <a:chOff x="216020" y="3596"/>
            <a:chExt cx="7920886" cy="4905126"/>
          </a:xfrm>
        </p:grpSpPr>
        <p:sp>
          <p:nvSpPr>
            <p:cNvPr id="206" name="Google Shape;206;p8"/>
            <p:cNvSpPr/>
            <p:nvPr/>
          </p:nvSpPr>
          <p:spPr>
            <a:xfrm>
              <a:off x="216020" y="1905022"/>
              <a:ext cx="2204551" cy="11022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8"/>
            <p:cNvSpPr txBox="1"/>
            <p:nvPr/>
          </p:nvSpPr>
          <p:spPr>
            <a:xfrm>
              <a:off x="248305" y="1937307"/>
              <a:ext cx="2139981" cy="10377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Государственная поддержка молодёжи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8" name="Google Shape;208;p8"/>
            <p:cNvSpPr/>
            <p:nvPr/>
          </p:nvSpPr>
          <p:spPr>
            <a:xfrm rot="-3907178">
              <a:off x="1813504" y="1485252"/>
              <a:ext cx="2095954" cy="4039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8"/>
            <p:cNvSpPr txBox="1"/>
            <p:nvPr/>
          </p:nvSpPr>
          <p:spPr>
            <a:xfrm rot="-3907178">
              <a:off x="2809083" y="1453048"/>
              <a:ext cx="104797" cy="1047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8"/>
            <p:cNvSpPr/>
            <p:nvPr/>
          </p:nvSpPr>
          <p:spPr>
            <a:xfrm>
              <a:off x="3302392" y="3596"/>
              <a:ext cx="4834514" cy="11022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8"/>
            <p:cNvSpPr txBox="1"/>
            <p:nvPr/>
          </p:nvSpPr>
          <p:spPr>
            <a:xfrm>
              <a:off x="3334677" y="35881"/>
              <a:ext cx="4769944" cy="10377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Программа «Дети Беларуси» (в её структуре выделены подпрограммы «Дети Чернобыля», «Дети-инвалиды» и др.)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2" name="Google Shape;212;p8"/>
            <p:cNvSpPr/>
            <p:nvPr/>
          </p:nvSpPr>
          <p:spPr>
            <a:xfrm rot="-2142401">
              <a:off x="2318499" y="2119060"/>
              <a:ext cx="1085965" cy="4039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8"/>
            <p:cNvSpPr txBox="1"/>
            <p:nvPr/>
          </p:nvSpPr>
          <p:spPr>
            <a:xfrm rot="-2142401">
              <a:off x="2834333" y="2112106"/>
              <a:ext cx="54298" cy="542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8"/>
            <p:cNvSpPr/>
            <p:nvPr/>
          </p:nvSpPr>
          <p:spPr>
            <a:xfrm>
              <a:off x="3302392" y="1271213"/>
              <a:ext cx="4834514" cy="11022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8"/>
            <p:cNvSpPr txBox="1"/>
            <p:nvPr/>
          </p:nvSpPr>
          <p:spPr>
            <a:xfrm>
              <a:off x="3334677" y="1303498"/>
              <a:ext cx="4769944" cy="10377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Государственная программа «Молодые таланты Беларуси»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6" name="Google Shape;216;p8"/>
            <p:cNvSpPr/>
            <p:nvPr/>
          </p:nvSpPr>
          <p:spPr>
            <a:xfrm rot="2142401">
              <a:off x="2318499" y="2752869"/>
              <a:ext cx="1085965" cy="4039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8"/>
            <p:cNvSpPr txBox="1"/>
            <p:nvPr/>
          </p:nvSpPr>
          <p:spPr>
            <a:xfrm rot="2142401">
              <a:off x="2834333" y="2745915"/>
              <a:ext cx="54298" cy="542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8"/>
            <p:cNvSpPr/>
            <p:nvPr/>
          </p:nvSpPr>
          <p:spPr>
            <a:xfrm>
              <a:off x="3302392" y="2538830"/>
              <a:ext cx="4834514" cy="11022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8"/>
            <p:cNvSpPr txBox="1"/>
            <p:nvPr/>
          </p:nvSpPr>
          <p:spPr>
            <a:xfrm>
              <a:off x="3334677" y="2571115"/>
              <a:ext cx="4769944" cy="10377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Специальный Фонд Президента Республики Беларусь по социальной поддержке одарённых учащихся и студентов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8"/>
            <p:cNvSpPr/>
            <p:nvPr/>
          </p:nvSpPr>
          <p:spPr>
            <a:xfrm rot="3907178">
              <a:off x="1813504" y="3386677"/>
              <a:ext cx="2095954" cy="4039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8"/>
            <p:cNvSpPr txBox="1"/>
            <p:nvPr/>
          </p:nvSpPr>
          <p:spPr>
            <a:xfrm rot="3907178">
              <a:off x="2809083" y="3354473"/>
              <a:ext cx="104797" cy="1047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8"/>
            <p:cNvSpPr/>
            <p:nvPr/>
          </p:nvSpPr>
          <p:spPr>
            <a:xfrm>
              <a:off x="3302392" y="3806447"/>
              <a:ext cx="4834514" cy="1102275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8"/>
            <p:cNvSpPr txBox="1"/>
            <p:nvPr/>
          </p:nvSpPr>
          <p:spPr>
            <a:xfrm>
              <a:off x="3334677" y="3838732"/>
              <a:ext cx="4769944" cy="10377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Специальный Фонд Президента Республики Беларусь по поддержке талантливой молодёжи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Национальная политика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29" name="Google Shape;229;p9"/>
          <p:cNvGrpSpPr/>
          <p:nvPr/>
        </p:nvGrpSpPr>
        <p:grpSpPr>
          <a:xfrm>
            <a:off x="180659" y="1284154"/>
            <a:ext cx="8738948" cy="898330"/>
            <a:chOff x="67" y="2742038"/>
            <a:chExt cx="4010278" cy="2634131"/>
          </a:xfrm>
        </p:grpSpPr>
        <p:sp>
          <p:nvSpPr>
            <p:cNvPr id="230" name="Google Shape;230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политика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целенаправленная деятельность государственных структур по регулированию взаимоотношений между нациями, этническими группами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232" name="Google Shape;232;p9"/>
          <p:cNvGraphicFramePr/>
          <p:nvPr/>
        </p:nvGraphicFramePr>
        <p:xfrm>
          <a:off x="180659" y="244640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{637FB13B-C197-45B4-9338-EA96D801124E}</a:tableStyleId>
              </a:tblPr>
              <a:tblGrid>
                <a:gridCol w="293750"/>
                <a:gridCol w="8445200"/>
              </a:tblGrid>
              <a:tr h="4492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Национальная политика белорусского государства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solidFill>
                      <a:schemeClr val="lt2"/>
                    </a:solidFill>
                  </a:tcPr>
                </a:tc>
                <a:tc hMerge="1"/>
              </a:tr>
              <a:tr h="1107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государство регулирует отношения между социальными, национальными и другими общностями на основе принципов равенства перед законом, уваже- ния прав и интересов их представителей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chemeClr val="lt1"/>
                    </a:solidFill>
                  </a:tcPr>
                </a:tc>
              </a:tr>
              <a:tr h="1107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государство ответственно за сохранение историко-культурного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и духовного наследия, свободное развитие культур всех национальных общностей, про- живающих в Республике Беларусь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chemeClr val="lt1"/>
                    </a:solidFill>
                  </a:tcPr>
                </a:tc>
              </a:tr>
              <a:tr h="1439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национальная принадлежность гражданина Республики Беларусь не фикси- руется в документах и не принимается во внимание при рассмотрении дело- вых качеств соискателей любой должности в органах государственной власти Республики Беларусь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06.04.2022</vt:lpwstr>
  </property>
</Properties>
</file>