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0" roundtripDataSignature="AMtx7mjx1h8YgrNcfaL2mKEU+oqniYXu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ED9B215-0BBA-43DD-A2B5-39555F5CE5DE}">
  <a:tblStyle styleId="{7ED9B215-0BBA-43DD-A2B5-39555F5CE5DE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6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6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5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3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6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6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3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7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9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9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3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3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3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3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3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3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33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3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3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5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latin typeface="Cambria"/>
                <a:ea typeface="Cambria"/>
                <a:cs typeface="Cambria"/>
                <a:sym typeface="Cambria"/>
              </a:rPr>
              <a:t>Органы обеспечения законности и правопорядка в Республике Беларусь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2023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9004" y="941205"/>
            <a:ext cx="4356731" cy="580562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46" name="Google Shape;246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7" name="Google Shape;247;p10"/>
          <p:cNvGrpSpPr/>
          <p:nvPr/>
        </p:nvGrpSpPr>
        <p:grpSpPr>
          <a:xfrm>
            <a:off x="3347049" y="1235756"/>
            <a:ext cx="5650302" cy="2050908"/>
            <a:chOff x="67" y="2742038"/>
            <a:chExt cx="4010278" cy="2634131"/>
          </a:xfrm>
        </p:grpSpPr>
        <p:sp>
          <p:nvSpPr>
            <p:cNvPr id="248" name="Google Shape;248;p10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0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Возглавляет систему органов прокуратуры Генераль- ный прокурор, назначаемый Президентом с согласия Совета Республики Национального собрания. С сен- тября 2020 г. Генеральным прокурором Республики Беларусь является А.И.Швед. Нижестоящие прокуро- ры назначаются Генеральным прокурором. В осуще- ствлении своих полномочий прокуроры независимы и руководствуются законодательством.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50" name="Google Shape;250;p10"/>
          <p:cNvSpPr txBox="1"/>
          <p:nvPr/>
        </p:nvSpPr>
        <p:spPr>
          <a:xfrm>
            <a:off x="4485735" y="6334578"/>
            <a:ext cx="1535503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Андрей Швед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56" name="Google Shape;256;p11"/>
          <p:cNvGrpSpPr/>
          <p:nvPr/>
        </p:nvGrpSpPr>
        <p:grpSpPr>
          <a:xfrm>
            <a:off x="129005" y="1235757"/>
            <a:ext cx="8868346" cy="791452"/>
            <a:chOff x="67" y="2742038"/>
            <a:chExt cx="4010278" cy="2634131"/>
          </a:xfrm>
        </p:grpSpPr>
        <p:sp>
          <p:nvSpPr>
            <p:cNvPr id="257" name="Google Shape;257;p11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1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Органы внутренних дел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государственные правоохранительные органы, осу- ществляющие борьбу с преступностью, охрану общественного порядка и обеспечи- вающие общественную безопасность.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59" name="Google Shape;259;p11"/>
          <p:cNvGrpSpPr/>
          <p:nvPr/>
        </p:nvGrpSpPr>
        <p:grpSpPr>
          <a:xfrm>
            <a:off x="163903" y="2283330"/>
            <a:ext cx="5759300" cy="2943084"/>
            <a:chOff x="0" y="299250"/>
            <a:chExt cx="5759300" cy="2943084"/>
          </a:xfrm>
        </p:grpSpPr>
        <p:sp>
          <p:nvSpPr>
            <p:cNvPr id="260" name="Google Shape;260;p11"/>
            <p:cNvSpPr/>
            <p:nvPr/>
          </p:nvSpPr>
          <p:spPr>
            <a:xfrm>
              <a:off x="0" y="299250"/>
              <a:ext cx="5458957" cy="3656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11"/>
            <p:cNvSpPr txBox="1"/>
            <p:nvPr/>
          </p:nvSpPr>
          <p:spPr>
            <a:xfrm>
              <a:off x="10708" y="309958"/>
              <a:ext cx="5437541" cy="344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задачи органов внутренних дел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11"/>
            <p:cNvSpPr/>
            <p:nvPr/>
          </p:nvSpPr>
          <p:spPr>
            <a:xfrm>
              <a:off x="545895" y="664850"/>
              <a:ext cx="549038" cy="4979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3" name="Google Shape;263;p11"/>
            <p:cNvSpPr/>
            <p:nvPr/>
          </p:nvSpPr>
          <p:spPr>
            <a:xfrm>
              <a:off x="1094933" y="780091"/>
              <a:ext cx="4664367" cy="76542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1"/>
            <p:cNvSpPr txBox="1"/>
            <p:nvPr/>
          </p:nvSpPr>
          <p:spPr>
            <a:xfrm>
              <a:off x="1117351" y="802509"/>
              <a:ext cx="4619531" cy="7205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граждан, общества и государства от преступных и иных противоправных пося- гательств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11"/>
            <p:cNvSpPr/>
            <p:nvPr/>
          </p:nvSpPr>
          <p:spPr>
            <a:xfrm>
              <a:off x="545895" y="664850"/>
              <a:ext cx="549038" cy="13115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6" name="Google Shape;266;p11"/>
            <p:cNvSpPr/>
            <p:nvPr/>
          </p:nvSpPr>
          <p:spPr>
            <a:xfrm>
              <a:off x="1094933" y="1605129"/>
              <a:ext cx="4664367" cy="7424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1"/>
            <p:cNvSpPr txBox="1"/>
            <p:nvPr/>
          </p:nvSpPr>
          <p:spPr>
            <a:xfrm>
              <a:off x="1116679" y="1626875"/>
              <a:ext cx="4620875" cy="6989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профилактика, выявление, пресечение преступлений и административных право- нарушений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11"/>
            <p:cNvSpPr/>
            <p:nvPr/>
          </p:nvSpPr>
          <p:spPr>
            <a:xfrm>
              <a:off x="545895" y="664850"/>
              <a:ext cx="549038" cy="19898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9" name="Google Shape;269;p11"/>
            <p:cNvSpPr/>
            <p:nvPr/>
          </p:nvSpPr>
          <p:spPr>
            <a:xfrm>
              <a:off x="1094933" y="2407193"/>
              <a:ext cx="4664367" cy="4950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1"/>
            <p:cNvSpPr txBox="1"/>
            <p:nvPr/>
          </p:nvSpPr>
          <p:spPr>
            <a:xfrm>
              <a:off x="1109432" y="2421692"/>
              <a:ext cx="4635369" cy="466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производство дознаний по уголовным де- лам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1"/>
            <p:cNvSpPr/>
            <p:nvPr/>
          </p:nvSpPr>
          <p:spPr>
            <a:xfrm>
              <a:off x="545895" y="664850"/>
              <a:ext cx="549038" cy="243723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11"/>
            <p:cNvSpPr/>
            <p:nvPr/>
          </p:nvSpPr>
          <p:spPr>
            <a:xfrm>
              <a:off x="1094933" y="2961836"/>
              <a:ext cx="4664367" cy="28049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1"/>
            <p:cNvSpPr txBox="1"/>
            <p:nvPr/>
          </p:nvSpPr>
          <p:spPr>
            <a:xfrm>
              <a:off x="1103149" y="2970052"/>
              <a:ext cx="4647935" cy="2640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ведение административного процесса и др.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274" name="Google Shape;274;p11"/>
          <p:cNvPicPr preferRelativeResize="0"/>
          <p:nvPr/>
        </p:nvPicPr>
        <p:blipFill rotWithShape="1">
          <a:blip r:embed="rId3">
            <a:alphaModFix/>
          </a:blip>
          <a:srcRect b="0" l="13626" r="13337" t="0"/>
          <a:stretch/>
        </p:blipFill>
        <p:spPr>
          <a:xfrm>
            <a:off x="5926347" y="2158685"/>
            <a:ext cx="3165593" cy="45657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75" name="Google Shape;275;p11"/>
          <p:cNvSpPr txBox="1"/>
          <p:nvPr/>
        </p:nvSpPr>
        <p:spPr>
          <a:xfrm>
            <a:off x="3459191" y="6237812"/>
            <a:ext cx="36144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Министерства внутренних дел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1" name="Google Shape;281;p12"/>
          <p:cNvGrpSpPr/>
          <p:nvPr/>
        </p:nvGrpSpPr>
        <p:grpSpPr>
          <a:xfrm>
            <a:off x="192611" y="1406102"/>
            <a:ext cx="8741222" cy="5132722"/>
            <a:chOff x="2830" y="163899"/>
            <a:chExt cx="8741222" cy="5132722"/>
          </a:xfrm>
        </p:grpSpPr>
        <p:sp>
          <p:nvSpPr>
            <p:cNvPr id="282" name="Google Shape;282;p12"/>
            <p:cNvSpPr/>
            <p:nvPr/>
          </p:nvSpPr>
          <p:spPr>
            <a:xfrm>
              <a:off x="6587302" y="1208181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12"/>
            <p:cNvSpPr/>
            <p:nvPr/>
          </p:nvSpPr>
          <p:spPr>
            <a:xfrm>
              <a:off x="4373442" y="538942"/>
              <a:ext cx="2259580" cy="2970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12"/>
            <p:cNvSpPr/>
            <p:nvPr/>
          </p:nvSpPr>
          <p:spPr>
            <a:xfrm>
              <a:off x="2068141" y="1208181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12"/>
            <p:cNvSpPr/>
            <p:nvPr/>
          </p:nvSpPr>
          <p:spPr>
            <a:xfrm>
              <a:off x="2113861" y="538942"/>
              <a:ext cx="2259580" cy="2970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12"/>
            <p:cNvSpPr/>
            <p:nvPr/>
          </p:nvSpPr>
          <p:spPr>
            <a:xfrm>
              <a:off x="2225315" y="163899"/>
              <a:ext cx="4296252" cy="3750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2"/>
            <p:cNvSpPr txBox="1"/>
            <p:nvPr/>
          </p:nvSpPr>
          <p:spPr>
            <a:xfrm>
              <a:off x="2225315" y="163899"/>
              <a:ext cx="4296252" cy="3750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органов внутренних дел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12"/>
            <p:cNvSpPr/>
            <p:nvPr/>
          </p:nvSpPr>
          <p:spPr>
            <a:xfrm>
              <a:off x="2830" y="836039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2"/>
            <p:cNvSpPr txBox="1"/>
            <p:nvPr/>
          </p:nvSpPr>
          <p:spPr>
            <a:xfrm>
              <a:off x="20996" y="854205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организационно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12"/>
            <p:cNvSpPr/>
            <p:nvPr/>
          </p:nvSpPr>
          <p:spPr>
            <a:xfrm>
              <a:off x="2830" y="1505279"/>
              <a:ext cx="4222062" cy="37913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2"/>
            <p:cNvSpPr txBox="1"/>
            <p:nvPr/>
          </p:nvSpPr>
          <p:spPr>
            <a:xfrm>
              <a:off x="2830" y="1505279"/>
              <a:ext cx="4222062" cy="3791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Министерство внутренних дел;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территориальные органы внутрен- них дел – управления и отделы (Мин- ского городского исполнительного комитета, областных исполнитель- ных комитетов, городских, районных исполнительных комитетов, мест- ных администраций);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органы внутренних дел на транспор- те;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учреждения образования и организа- ции здравоохранения, созданные для обеспечения выполнения задач, воз- ложенных на органы внутренних дел</a:t>
              </a:r>
              <a:endParaRPr/>
            </a:p>
          </p:txBody>
        </p:sp>
        <p:sp>
          <p:nvSpPr>
            <p:cNvPr id="292" name="Google Shape;292;p12"/>
            <p:cNvSpPr/>
            <p:nvPr/>
          </p:nvSpPr>
          <p:spPr>
            <a:xfrm>
              <a:off x="4521990" y="836039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2"/>
            <p:cNvSpPr txBox="1"/>
            <p:nvPr/>
          </p:nvSpPr>
          <p:spPr>
            <a:xfrm>
              <a:off x="4540156" y="854205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функционально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2"/>
            <p:cNvSpPr/>
            <p:nvPr/>
          </p:nvSpPr>
          <p:spPr>
            <a:xfrm>
              <a:off x="4521990" y="1505279"/>
              <a:ext cx="4222062" cy="37913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2"/>
            <p:cNvSpPr txBox="1"/>
            <p:nvPr/>
          </p:nvSpPr>
          <p:spPr>
            <a:xfrm>
              <a:off x="4521990" y="1505279"/>
              <a:ext cx="4222062" cy="37913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милиция;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подразделения по гражданству и ми- грации;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подразделения охраны;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подразделения финансов и тыла;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органы и учреждения уголовно-ис- полнительной системы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1" name="Google Shape;301;p13"/>
          <p:cNvGrpSpPr/>
          <p:nvPr/>
        </p:nvGrpSpPr>
        <p:grpSpPr>
          <a:xfrm>
            <a:off x="83511" y="2249380"/>
            <a:ext cx="8959333" cy="3903363"/>
            <a:chOff x="1800" y="66899"/>
            <a:chExt cx="8959333" cy="3903363"/>
          </a:xfrm>
        </p:grpSpPr>
        <p:sp>
          <p:nvSpPr>
            <p:cNvPr id="302" name="Google Shape;302;p13"/>
            <p:cNvSpPr/>
            <p:nvPr/>
          </p:nvSpPr>
          <p:spPr>
            <a:xfrm>
              <a:off x="7041600" y="949590"/>
              <a:ext cx="91440" cy="24555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13"/>
            <p:cNvSpPr/>
            <p:nvPr/>
          </p:nvSpPr>
          <p:spPr>
            <a:xfrm>
              <a:off x="4481467" y="376882"/>
              <a:ext cx="2605853" cy="2455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3"/>
            <p:cNvSpPr/>
            <p:nvPr/>
          </p:nvSpPr>
          <p:spPr>
            <a:xfrm>
              <a:off x="2439154" y="952706"/>
              <a:ext cx="91440" cy="24555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13"/>
            <p:cNvSpPr/>
            <p:nvPr/>
          </p:nvSpPr>
          <p:spPr>
            <a:xfrm>
              <a:off x="2484874" y="376882"/>
              <a:ext cx="1996592" cy="24555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6" name="Google Shape;306;p13"/>
            <p:cNvSpPr/>
            <p:nvPr/>
          </p:nvSpPr>
          <p:spPr>
            <a:xfrm>
              <a:off x="2705982" y="66899"/>
              <a:ext cx="3550968" cy="30998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3"/>
            <p:cNvSpPr txBox="1"/>
            <p:nvPr/>
          </p:nvSpPr>
          <p:spPr>
            <a:xfrm>
              <a:off x="2705982" y="66899"/>
              <a:ext cx="3550968" cy="3099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Структура милиции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1800" y="622441"/>
              <a:ext cx="4966148" cy="33026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3"/>
            <p:cNvSpPr txBox="1"/>
            <p:nvPr/>
          </p:nvSpPr>
          <p:spPr>
            <a:xfrm>
              <a:off x="17922" y="638563"/>
              <a:ext cx="4933904" cy="2980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Милиция общественной безопасности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1800" y="1198265"/>
              <a:ext cx="4966148" cy="277199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3"/>
            <p:cNvSpPr txBox="1"/>
            <p:nvPr/>
          </p:nvSpPr>
          <p:spPr>
            <a:xfrm>
              <a:off x="1800" y="1198265"/>
              <a:ext cx="4966148" cy="27719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11425" lIns="11425" spcFirstLastPara="1" rIns="11425" wrap="square" tIns="11425">
              <a:noAutofit/>
            </a:bodyPr>
            <a:lstStyle/>
            <a:p>
              <a:pPr indent="0" lvl="0" marL="85725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Охрана и поддержание общественного порядка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оперативно-дежурные службы;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служба участковых инспекторов милиции;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уголовно-исполнительная инспекция;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инспекция по делам несовершеннолетних (ИДН);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Государственная автомобильная инспекция (ГАИ);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дорожно-патрульная служба (ДПС)</a:t>
              </a: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5213507" y="622441"/>
              <a:ext cx="3747626" cy="32714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3"/>
            <p:cNvSpPr txBox="1"/>
            <p:nvPr/>
          </p:nvSpPr>
          <p:spPr>
            <a:xfrm>
              <a:off x="5229477" y="638411"/>
              <a:ext cx="3715686" cy="2952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Криминальная милиция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5213507" y="1195149"/>
              <a:ext cx="3747626" cy="277100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3"/>
            <p:cNvSpPr txBox="1"/>
            <p:nvPr/>
          </p:nvSpPr>
          <p:spPr>
            <a:xfrm>
              <a:off x="5213507" y="1195149"/>
              <a:ext cx="3747626" cy="27710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11425" lIns="11425" spcFirstLastPara="1" rIns="11425" wrap="square" tIns="11425">
              <a:noAutofit/>
            </a:bodyPr>
            <a:lstStyle/>
            <a:p>
              <a:pPr indent="0" lvl="0" marL="85725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Борьба с опасными преступлениями</a:t>
              </a:r>
              <a:endParaRPr/>
            </a:p>
            <a:p>
              <a:pPr indent="0" lvl="0" marL="8572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уголовный розыск;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подразделение по борьбе с эко- номическими преступлениями;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подразделение по наркоконтро- лю и противодействию торговле людьми;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подразделение по борьбе с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кор- рупцией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и организованной преступностью</a:t>
              </a:r>
              <a:endParaRPr/>
            </a:p>
          </p:txBody>
        </p:sp>
      </p:grpSp>
      <p:grpSp>
        <p:nvGrpSpPr>
          <p:cNvPr id="316" name="Google Shape;316;p13"/>
          <p:cNvGrpSpPr/>
          <p:nvPr/>
        </p:nvGrpSpPr>
        <p:grpSpPr>
          <a:xfrm>
            <a:off x="129005" y="1166744"/>
            <a:ext cx="8868346" cy="1015737"/>
            <a:chOff x="67" y="2742038"/>
            <a:chExt cx="4010278" cy="2634131"/>
          </a:xfrm>
        </p:grpSpPr>
        <p:sp>
          <p:nvSpPr>
            <p:cNvPr id="317" name="Google Shape;317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Милиция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система подразделений органов внутренних дел, которая призвана защищать жизнь, здоровье, честь, достоинство, права, свободы и законные интере- сы граждан, права и законные интересы организаций, интересы общества и госу- дарства от преступных и иных противоправных посягательств.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19" name="Google Shape;319;p13"/>
          <p:cNvGrpSpPr/>
          <p:nvPr/>
        </p:nvGrpSpPr>
        <p:grpSpPr>
          <a:xfrm>
            <a:off x="68665" y="6219644"/>
            <a:ext cx="8962935" cy="517586"/>
            <a:chOff x="67" y="2742038"/>
            <a:chExt cx="4010278" cy="2634131"/>
          </a:xfrm>
        </p:grpSpPr>
        <p:sp>
          <p:nvSpPr>
            <p:cNvPr id="320" name="Google Shape;320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Коррупция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использование должностным лицом своих полномочий в целях личной выгоды, противоречащее законодательству и моральным установкам.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27" name="Google Shape;32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40017" y="1108540"/>
            <a:ext cx="2938340" cy="451323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328" name="Google Shape;328;p14"/>
          <p:cNvGrpSpPr/>
          <p:nvPr/>
        </p:nvGrpSpPr>
        <p:grpSpPr>
          <a:xfrm>
            <a:off x="76775" y="1266813"/>
            <a:ext cx="5994791" cy="2114742"/>
            <a:chOff x="1617" y="554563"/>
            <a:chExt cx="5994791" cy="2114742"/>
          </a:xfrm>
        </p:grpSpPr>
        <p:sp>
          <p:nvSpPr>
            <p:cNvPr id="329" name="Google Shape;329;p14"/>
            <p:cNvSpPr/>
            <p:nvPr/>
          </p:nvSpPr>
          <p:spPr>
            <a:xfrm>
              <a:off x="2999013" y="1160584"/>
              <a:ext cx="2096028" cy="2932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4"/>
            <p:cNvSpPr/>
            <p:nvPr/>
          </p:nvSpPr>
          <p:spPr>
            <a:xfrm>
              <a:off x="2953293" y="1160584"/>
              <a:ext cx="91440" cy="29329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4"/>
            <p:cNvSpPr/>
            <p:nvPr/>
          </p:nvSpPr>
          <p:spPr>
            <a:xfrm>
              <a:off x="902985" y="1160584"/>
              <a:ext cx="2096028" cy="29329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4"/>
            <p:cNvSpPr/>
            <p:nvPr/>
          </p:nvSpPr>
          <p:spPr>
            <a:xfrm>
              <a:off x="791282" y="554563"/>
              <a:ext cx="4415462" cy="6060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4"/>
            <p:cNvSpPr txBox="1"/>
            <p:nvPr/>
          </p:nvSpPr>
          <p:spPr>
            <a:xfrm>
              <a:off x="791282" y="554563"/>
              <a:ext cx="4415462" cy="6060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органов государственной безопасности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14"/>
            <p:cNvSpPr/>
            <p:nvPr/>
          </p:nvSpPr>
          <p:spPr>
            <a:xfrm>
              <a:off x="1617" y="1453877"/>
              <a:ext cx="1802734" cy="121542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4"/>
            <p:cNvSpPr txBox="1"/>
            <p:nvPr/>
          </p:nvSpPr>
          <p:spPr>
            <a:xfrm>
              <a:off x="1617" y="1453877"/>
              <a:ext cx="1802734" cy="12154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Комитет госу- дарственной бе- зопасности Рес- публики Бела- русь (КГБ)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14"/>
            <p:cNvSpPr/>
            <p:nvPr/>
          </p:nvSpPr>
          <p:spPr>
            <a:xfrm>
              <a:off x="2097646" y="1453877"/>
              <a:ext cx="1802734" cy="121542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4"/>
            <p:cNvSpPr txBox="1"/>
            <p:nvPr/>
          </p:nvSpPr>
          <p:spPr>
            <a:xfrm>
              <a:off x="2097646" y="1453877"/>
              <a:ext cx="1802734" cy="12154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территориаль- ные управления КГБ по Минску и областям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14"/>
            <p:cNvSpPr/>
            <p:nvPr/>
          </p:nvSpPr>
          <p:spPr>
            <a:xfrm>
              <a:off x="4193674" y="1453877"/>
              <a:ext cx="1802734" cy="121542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4"/>
            <p:cNvSpPr txBox="1"/>
            <p:nvPr/>
          </p:nvSpPr>
          <p:spPr>
            <a:xfrm>
              <a:off x="4193674" y="1453877"/>
              <a:ext cx="1802734" cy="12154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Управление военной контр- разведки КГБ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40" name="Google Shape;340;p14"/>
          <p:cNvGrpSpPr/>
          <p:nvPr/>
        </p:nvGrpSpPr>
        <p:grpSpPr>
          <a:xfrm>
            <a:off x="75158" y="3653714"/>
            <a:ext cx="7052658" cy="3014505"/>
            <a:chOff x="0" y="193665"/>
            <a:chExt cx="7052658" cy="3014505"/>
          </a:xfrm>
        </p:grpSpPr>
        <p:sp>
          <p:nvSpPr>
            <p:cNvPr id="341" name="Google Shape;341;p14"/>
            <p:cNvSpPr/>
            <p:nvPr/>
          </p:nvSpPr>
          <p:spPr>
            <a:xfrm>
              <a:off x="0" y="193665"/>
              <a:ext cx="4462665" cy="5977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4"/>
            <p:cNvSpPr txBox="1"/>
            <p:nvPr/>
          </p:nvSpPr>
          <p:spPr>
            <a:xfrm>
              <a:off x="17507" y="211172"/>
              <a:ext cx="4427651" cy="5627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Задачи органов государственной безопасности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4"/>
            <p:cNvSpPr/>
            <p:nvPr/>
          </p:nvSpPr>
          <p:spPr>
            <a:xfrm>
              <a:off x="446266" y="791408"/>
              <a:ext cx="449938" cy="4109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4" name="Google Shape;344;p14"/>
            <p:cNvSpPr/>
            <p:nvPr/>
          </p:nvSpPr>
          <p:spPr>
            <a:xfrm>
              <a:off x="896204" y="925240"/>
              <a:ext cx="5363947" cy="55421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4"/>
            <p:cNvSpPr txBox="1"/>
            <p:nvPr/>
          </p:nvSpPr>
          <p:spPr>
            <a:xfrm>
              <a:off x="912436" y="941472"/>
              <a:ext cx="5331483" cy="5217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независимости и территориальной целос- тности Республики Беларусь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6" name="Google Shape;346;p14"/>
            <p:cNvSpPr/>
            <p:nvPr/>
          </p:nvSpPr>
          <p:spPr>
            <a:xfrm>
              <a:off x="446266" y="791408"/>
              <a:ext cx="449938" cy="10514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7" name="Google Shape;347;p14"/>
            <p:cNvSpPr/>
            <p:nvPr/>
          </p:nvSpPr>
          <p:spPr>
            <a:xfrm>
              <a:off x="896204" y="1548689"/>
              <a:ext cx="5363947" cy="58833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4"/>
            <p:cNvSpPr txBox="1"/>
            <p:nvPr/>
          </p:nvSpPr>
          <p:spPr>
            <a:xfrm>
              <a:off x="913436" y="1565921"/>
              <a:ext cx="5329483" cy="5538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национальной безопасности Респуб- лики Беларусь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9" name="Google Shape;349;p14"/>
            <p:cNvSpPr/>
            <p:nvPr/>
          </p:nvSpPr>
          <p:spPr>
            <a:xfrm>
              <a:off x="446266" y="791408"/>
              <a:ext cx="449938" cy="19158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0" name="Google Shape;350;p14"/>
            <p:cNvSpPr/>
            <p:nvPr/>
          </p:nvSpPr>
          <p:spPr>
            <a:xfrm>
              <a:off x="896204" y="2206257"/>
              <a:ext cx="6156454" cy="100191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4"/>
            <p:cNvSpPr txBox="1"/>
            <p:nvPr/>
          </p:nvSpPr>
          <p:spPr>
            <a:xfrm>
              <a:off x="925549" y="2235602"/>
              <a:ext cx="6097764" cy="9432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предупреждение и выявление террористической и экст- ремистской деятельности и коррупции, незаконной миг- рации, незаконного оборота наркотических средств, ору- жия и боеприпасов, контрабанды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52" name="Google Shape;352;p14"/>
          <p:cNvSpPr txBox="1"/>
          <p:nvPr/>
        </p:nvSpPr>
        <p:spPr>
          <a:xfrm>
            <a:off x="7180322" y="5534561"/>
            <a:ext cx="1963800" cy="1323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Комитета государственной безопасности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58" name="Google Shape;358;p15"/>
          <p:cNvGraphicFramePr/>
          <p:nvPr/>
        </p:nvGraphicFramePr>
        <p:xfrm>
          <a:off x="129095" y="121077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{7ED9B215-0BBA-43DD-A2B5-39555F5CE5DE}</a:tableStyleId>
              </a:tblPr>
              <a:tblGrid>
                <a:gridCol w="3226575"/>
                <a:gridCol w="5615500"/>
              </a:tblGrid>
              <a:tr h="5283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Другие правоохранительные органы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404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Комитет государственного контроля и его террито- риальные органы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Осуществляют контроль за:</a:t>
                      </a:r>
                      <a:endParaRPr/>
                    </a:p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исполнением республиканского бюджета;</a:t>
                      </a:r>
                      <a:endParaRPr/>
                    </a:p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использованием государственной собственности;</a:t>
                      </a:r>
                      <a:endParaRPr/>
                    </a:p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исполнением актов Президента, Парламента, Пра- вительства и других государственных органов, ре- гулирующих отношения государственной собст- венности, хозяйственные, финансовые и налого- вые отношения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4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Следственный комитет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Осуществляет предварительное следствие и полно- мочия в сфере досудебного уголовного производст- ва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10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Государственный погра- ничный комитет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Осуществляет проведение государственной погра- ничной политики и обеспечение пограничной безо- пасности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87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Государственный комитет судебных экспертиз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Ведёт судебно-экспертную деятельность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Органы юстиции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64" name="Google Shape;36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05861" y="1217229"/>
            <a:ext cx="4912111" cy="545099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365" name="Google Shape;365;p16"/>
          <p:cNvGrpSpPr/>
          <p:nvPr/>
        </p:nvGrpSpPr>
        <p:grpSpPr>
          <a:xfrm>
            <a:off x="163903" y="2113238"/>
            <a:ext cx="3836109" cy="3387558"/>
            <a:chOff x="0" y="560479"/>
            <a:chExt cx="3836109" cy="3387558"/>
          </a:xfrm>
        </p:grpSpPr>
        <p:sp>
          <p:nvSpPr>
            <p:cNvPr id="366" name="Google Shape;366;p16"/>
            <p:cNvSpPr/>
            <p:nvPr/>
          </p:nvSpPr>
          <p:spPr>
            <a:xfrm>
              <a:off x="0" y="560479"/>
              <a:ext cx="3401925" cy="37346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6"/>
            <p:cNvSpPr txBox="1"/>
            <p:nvPr/>
          </p:nvSpPr>
          <p:spPr>
            <a:xfrm>
              <a:off x="10939" y="571418"/>
              <a:ext cx="3380047" cy="3515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органов юстиции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6"/>
            <p:cNvSpPr/>
            <p:nvPr/>
          </p:nvSpPr>
          <p:spPr>
            <a:xfrm>
              <a:off x="340192" y="933948"/>
              <a:ext cx="342836" cy="2696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9" name="Google Shape;369;p16"/>
            <p:cNvSpPr/>
            <p:nvPr/>
          </p:nvSpPr>
          <p:spPr>
            <a:xfrm>
              <a:off x="683029" y="1011850"/>
              <a:ext cx="3153080" cy="38359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6"/>
            <p:cNvSpPr txBox="1"/>
            <p:nvPr/>
          </p:nvSpPr>
          <p:spPr>
            <a:xfrm>
              <a:off x="694264" y="1023085"/>
              <a:ext cx="3130610" cy="3611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Министерство юстиции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16"/>
            <p:cNvSpPr/>
            <p:nvPr/>
          </p:nvSpPr>
          <p:spPr>
            <a:xfrm>
              <a:off x="340192" y="933948"/>
              <a:ext cx="342836" cy="9373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2" name="Google Shape;372;p16"/>
            <p:cNvSpPr/>
            <p:nvPr/>
          </p:nvSpPr>
          <p:spPr>
            <a:xfrm>
              <a:off x="683029" y="1435746"/>
              <a:ext cx="3153080" cy="87111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6"/>
            <p:cNvSpPr txBox="1"/>
            <p:nvPr/>
          </p:nvSpPr>
          <p:spPr>
            <a:xfrm>
              <a:off x="708543" y="1461260"/>
              <a:ext cx="3102052" cy="8200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Главные управления юсти- ции облисполкомов и Минс- кого городского исполкома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4" name="Google Shape;374;p16"/>
            <p:cNvSpPr/>
            <p:nvPr/>
          </p:nvSpPr>
          <p:spPr>
            <a:xfrm>
              <a:off x="340192" y="933948"/>
              <a:ext cx="342836" cy="17145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5" name="Google Shape;375;p16"/>
            <p:cNvSpPr/>
            <p:nvPr/>
          </p:nvSpPr>
          <p:spPr>
            <a:xfrm>
              <a:off x="683029" y="2347157"/>
              <a:ext cx="3153080" cy="60268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6"/>
            <p:cNvSpPr txBox="1"/>
            <p:nvPr/>
          </p:nvSpPr>
          <p:spPr>
            <a:xfrm>
              <a:off x="700681" y="2364809"/>
              <a:ext cx="3117776" cy="5673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отделы записи актов граж- данского состояния (ЗАГС)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6"/>
            <p:cNvSpPr/>
            <p:nvPr/>
          </p:nvSpPr>
          <p:spPr>
            <a:xfrm>
              <a:off x="340192" y="933948"/>
              <a:ext cx="342836" cy="23726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16"/>
            <p:cNvSpPr/>
            <p:nvPr/>
          </p:nvSpPr>
          <p:spPr>
            <a:xfrm>
              <a:off x="683029" y="2990141"/>
              <a:ext cx="3153080" cy="63295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6"/>
            <p:cNvSpPr txBox="1"/>
            <p:nvPr/>
          </p:nvSpPr>
          <p:spPr>
            <a:xfrm>
              <a:off x="701567" y="3008679"/>
              <a:ext cx="3116004" cy="595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органы принудительного ис- полнения судебных решений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0" name="Google Shape;380;p16"/>
            <p:cNvSpPr/>
            <p:nvPr/>
          </p:nvSpPr>
          <p:spPr>
            <a:xfrm>
              <a:off x="340192" y="933948"/>
              <a:ext cx="342836" cy="287176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1" name="Google Shape;381;p16"/>
            <p:cNvSpPr/>
            <p:nvPr/>
          </p:nvSpPr>
          <p:spPr>
            <a:xfrm>
              <a:off x="683029" y="3663391"/>
              <a:ext cx="3153080" cy="28464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6"/>
            <p:cNvSpPr txBox="1"/>
            <p:nvPr/>
          </p:nvSpPr>
          <p:spPr>
            <a:xfrm>
              <a:off x="691366" y="3671728"/>
              <a:ext cx="3136406" cy="2679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нотариат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83" name="Google Shape;383;p16"/>
          <p:cNvSpPr txBox="1"/>
          <p:nvPr/>
        </p:nvSpPr>
        <p:spPr>
          <a:xfrm>
            <a:off x="1036724" y="6195587"/>
            <a:ext cx="42426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Министерства юстиции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Органы юстиции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89" name="Google Shape;389;p17"/>
          <p:cNvGrpSpPr/>
          <p:nvPr/>
        </p:nvGrpSpPr>
        <p:grpSpPr>
          <a:xfrm>
            <a:off x="163902" y="1494276"/>
            <a:ext cx="8857787" cy="4906523"/>
            <a:chOff x="0" y="234819"/>
            <a:chExt cx="8857787" cy="4906523"/>
          </a:xfrm>
        </p:grpSpPr>
        <p:sp>
          <p:nvSpPr>
            <p:cNvPr id="390" name="Google Shape;390;p17"/>
            <p:cNvSpPr/>
            <p:nvPr/>
          </p:nvSpPr>
          <p:spPr>
            <a:xfrm>
              <a:off x="0" y="234819"/>
              <a:ext cx="4537183" cy="50927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7"/>
            <p:cNvSpPr txBox="1"/>
            <p:nvPr/>
          </p:nvSpPr>
          <p:spPr>
            <a:xfrm>
              <a:off x="14916" y="249735"/>
              <a:ext cx="4507351" cy="4794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Задачи Министерства юстиции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2" name="Google Shape;392;p17"/>
            <p:cNvSpPr/>
            <p:nvPr/>
          </p:nvSpPr>
          <p:spPr>
            <a:xfrm>
              <a:off x="453718" y="744096"/>
              <a:ext cx="455257" cy="5666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3" name="Google Shape;393;p17"/>
            <p:cNvSpPr/>
            <p:nvPr/>
          </p:nvSpPr>
          <p:spPr>
            <a:xfrm>
              <a:off x="908975" y="883118"/>
              <a:ext cx="7947886" cy="85526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7"/>
            <p:cNvSpPr txBox="1"/>
            <p:nvPr/>
          </p:nvSpPr>
          <p:spPr>
            <a:xfrm>
              <a:off x="934025" y="908168"/>
              <a:ext cx="7897786" cy="8051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реализация государственной политики в сфере юстиции, в т.ч. государст- венное регулирование и управление в сфере архивного дела и делопроиз- водства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5" name="Google Shape;395;p17"/>
            <p:cNvSpPr/>
            <p:nvPr/>
          </p:nvSpPr>
          <p:spPr>
            <a:xfrm>
              <a:off x="453718" y="744096"/>
              <a:ext cx="455257" cy="13821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6" name="Google Shape;396;p17"/>
            <p:cNvSpPr/>
            <p:nvPr/>
          </p:nvSpPr>
          <p:spPr>
            <a:xfrm>
              <a:off x="908975" y="1810302"/>
              <a:ext cx="7947886" cy="63179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7"/>
            <p:cNvSpPr txBox="1"/>
            <p:nvPr/>
          </p:nvSpPr>
          <p:spPr>
            <a:xfrm>
              <a:off x="927480" y="1828807"/>
              <a:ext cx="7910876" cy="5947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регулирование нотариальной деятельности и руководство нотариатом Республики Беларусь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8" name="Google Shape;398;p17"/>
            <p:cNvSpPr/>
            <p:nvPr/>
          </p:nvSpPr>
          <p:spPr>
            <a:xfrm>
              <a:off x="453718" y="744096"/>
              <a:ext cx="455257" cy="19643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9" name="Google Shape;399;p17"/>
            <p:cNvSpPr/>
            <p:nvPr/>
          </p:nvSpPr>
          <p:spPr>
            <a:xfrm>
              <a:off x="908975" y="2514012"/>
              <a:ext cx="7947886" cy="38877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7"/>
            <p:cNvSpPr txBox="1"/>
            <p:nvPr/>
          </p:nvSpPr>
          <p:spPr>
            <a:xfrm>
              <a:off x="920362" y="2525399"/>
              <a:ext cx="7925112" cy="3659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руководство регистрацией актов гражданского состояния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1" name="Google Shape;401;p17"/>
            <p:cNvSpPr/>
            <p:nvPr/>
          </p:nvSpPr>
          <p:spPr>
            <a:xfrm>
              <a:off x="453718" y="744096"/>
              <a:ext cx="455257" cy="26290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2" name="Google Shape;402;p17"/>
            <p:cNvSpPr/>
            <p:nvPr/>
          </p:nvSpPr>
          <p:spPr>
            <a:xfrm>
              <a:off x="908975" y="2974701"/>
              <a:ext cx="7947886" cy="79695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7"/>
            <p:cNvSpPr txBox="1"/>
            <p:nvPr/>
          </p:nvSpPr>
          <p:spPr>
            <a:xfrm>
              <a:off x="932317" y="2998043"/>
              <a:ext cx="7901202" cy="7502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государственная регистрация политических партий, республиканских профессиональных союзов, международных и республиканских общест- венных объединений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4" name="Google Shape;404;p17"/>
            <p:cNvSpPr/>
            <p:nvPr/>
          </p:nvSpPr>
          <p:spPr>
            <a:xfrm>
              <a:off x="453718" y="744096"/>
              <a:ext cx="455257" cy="33534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5" name="Google Shape;405;p17"/>
            <p:cNvSpPr/>
            <p:nvPr/>
          </p:nvSpPr>
          <p:spPr>
            <a:xfrm>
              <a:off x="908975" y="3843578"/>
              <a:ext cx="7947886" cy="5079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7"/>
            <p:cNvSpPr txBox="1"/>
            <p:nvPr/>
          </p:nvSpPr>
          <p:spPr>
            <a:xfrm>
              <a:off x="923853" y="3858456"/>
              <a:ext cx="7918130" cy="4782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ведение Единого государственного регистра юридических лиц и индиви- дуальных предпринимателей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7" name="Google Shape;407;p17"/>
            <p:cNvSpPr/>
            <p:nvPr/>
          </p:nvSpPr>
          <p:spPr>
            <a:xfrm>
              <a:off x="453718" y="744096"/>
              <a:ext cx="455257" cy="40383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8" name="Google Shape;408;p17"/>
            <p:cNvSpPr/>
            <p:nvPr/>
          </p:nvSpPr>
          <p:spPr>
            <a:xfrm>
              <a:off x="908975" y="4423466"/>
              <a:ext cx="7948812" cy="71787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7"/>
            <p:cNvSpPr txBox="1"/>
            <p:nvPr/>
          </p:nvSpPr>
          <p:spPr>
            <a:xfrm>
              <a:off x="930001" y="4444492"/>
              <a:ext cx="7906760" cy="6758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 и развитие системы юридических услуг, лицензирование ад- вокатской деятельности, государственная регистрация организаций, обес- печивающих проведение медиации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1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Юридическая помощь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ÑÐ¿Ð¸ÑÑ ÐÐ¾Ð½ÑÑÐ¸ÑÑÑÐ¸Ñ Ð ÐµÑÐ¿ÑÐ±Ð»Ð¸ÐºÐ¸ ÐÐµÐ»Ð°ÑÑÑÑ" id="415" name="Google Shape;41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40462" y="1242204"/>
            <a:ext cx="3787922" cy="551371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416" name="Google Shape;416;p18"/>
          <p:cNvSpPr txBox="1"/>
          <p:nvPr/>
        </p:nvSpPr>
        <p:spPr>
          <a:xfrm>
            <a:off x="1772642" y="6417366"/>
            <a:ext cx="346782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17" name="Google Shape;417;p18"/>
          <p:cNvGrpSpPr/>
          <p:nvPr/>
        </p:nvGrpSpPr>
        <p:grpSpPr>
          <a:xfrm>
            <a:off x="129005" y="1235756"/>
            <a:ext cx="5012337" cy="2818659"/>
            <a:chOff x="67" y="2742038"/>
            <a:chExt cx="4010278" cy="2634131"/>
          </a:xfrm>
        </p:grpSpPr>
        <p:sp>
          <p:nvSpPr>
            <p:cNvPr id="418" name="Google Shape;418;p1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62: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Каждый имеет право на юридичес- кую помощь для осуществления и защиты прав и свобод, в том числе право пользоваться в лю- бой момент помощью адвокатов и других своих представителей в суде, иных государственных органах, других организациях и в отношениях с должностными лицами и гражданами. В слу- чаях, предусмотренных законом, юридическая помощь оказывается за счёт государственных средств. Противодействие оказанию правовой помощи в Республике Беларусь запрещается.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Юридическая помощь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25" name="Google Shape;425;p19"/>
          <p:cNvGrpSpPr/>
          <p:nvPr/>
        </p:nvGrpSpPr>
        <p:grpSpPr>
          <a:xfrm>
            <a:off x="120273" y="1899991"/>
            <a:ext cx="8876972" cy="981233"/>
            <a:chOff x="67" y="2742038"/>
            <a:chExt cx="4010278" cy="2634131"/>
          </a:xfrm>
        </p:grpSpPr>
        <p:sp>
          <p:nvSpPr>
            <p:cNvPr id="426" name="Google Shape;426;p1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Нотариат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(от лат. notarius - писец) - это правовой институт, который занимается удостоверением сделок и приданием юридической силы различным документам (договоры, завещания, доверенности и т.д.).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28" name="Google Shape;428;p19"/>
          <p:cNvGrpSpPr/>
          <p:nvPr/>
        </p:nvGrpSpPr>
        <p:grpSpPr>
          <a:xfrm>
            <a:off x="120272" y="3536831"/>
            <a:ext cx="8876972" cy="472274"/>
            <a:chOff x="67" y="2742038"/>
            <a:chExt cx="4010278" cy="2634131"/>
          </a:xfrm>
        </p:grpSpPr>
        <p:sp>
          <p:nvSpPr>
            <p:cNvPr id="429" name="Google Shape;429;p1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Осуществляет только бесспорную юрисдикцию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31" name="Google Shape;431;p19"/>
          <p:cNvSpPr/>
          <p:nvPr/>
        </p:nvSpPr>
        <p:spPr>
          <a:xfrm>
            <a:off x="4256834" y="2881224"/>
            <a:ext cx="603849" cy="65560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19"/>
          <p:cNvSpPr/>
          <p:nvPr/>
        </p:nvSpPr>
        <p:spPr>
          <a:xfrm>
            <a:off x="4256833" y="4009105"/>
            <a:ext cx="603849" cy="65560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3" name="Google Shape;433;p19"/>
          <p:cNvGrpSpPr/>
          <p:nvPr/>
        </p:nvGrpSpPr>
        <p:grpSpPr>
          <a:xfrm>
            <a:off x="120273" y="4664711"/>
            <a:ext cx="8876972" cy="580149"/>
            <a:chOff x="67" y="2742038"/>
            <a:chExt cx="4010278" cy="2634131"/>
          </a:xfrm>
        </p:grpSpPr>
        <p:sp>
          <p:nvSpPr>
            <p:cNvPr id="434" name="Google Shape;434;p1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Количество нотариусов устанавливается Советом Министров Республики Беларусь. Все нотариусы являются членами Белорусской нотариальной палаты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Система органов обеспечения законности и правопорядка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Судебная система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Правоохранительные органы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Органы юстиции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Юридическая помощь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2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Юридическая помощь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441" name="Google Shape;441;p20"/>
          <p:cNvGraphicFramePr/>
          <p:nvPr/>
        </p:nvGraphicFramePr>
        <p:xfrm>
          <a:off x="129095" y="152744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{7ED9B215-0BBA-43DD-A2B5-39555F5CE5DE}</a:tableStyleId>
              </a:tblPr>
              <a:tblGrid>
                <a:gridCol w="8842075"/>
              </a:tblGrid>
              <a:tr h="473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Полномочия нотариуса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4045825"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Удостоверяет сделки (в том числе завещания).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Удостоверяет согласия, доверенности.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Выдаёт свидетельства о праве на наследство.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Выдаёт свидетельства о праве собственности на долю в имуществе, нажитом су- пругами в период брака.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Свидетельствует верность копий документов и выписок из документов.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Свидетельствует верность подписи на документах.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Свидетельствует верность перевода документов с одного языка на другой.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Принимает в депозит нотариуса денежные средства и (или) ценные бумаги.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Принимает на хранение документы.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Иные нотар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альные действия, предусмотренные законодательством.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Юридическая помощь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47" name="Google Shape;447;p22"/>
          <p:cNvGrpSpPr/>
          <p:nvPr/>
        </p:nvGrpSpPr>
        <p:grpSpPr>
          <a:xfrm>
            <a:off x="137525" y="1356527"/>
            <a:ext cx="8876972" cy="981233"/>
            <a:chOff x="67" y="2742038"/>
            <a:chExt cx="4010278" cy="2634131"/>
          </a:xfrm>
        </p:grpSpPr>
        <p:sp>
          <p:nvSpPr>
            <p:cNvPr id="448" name="Google Shape;448;p22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22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Адвокатура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(от лат. advocatus - призванный) - это правовой институт, призванный оказывать на профессиональной основе юридическую помощь в целях осуществле- ния и защиты прав, свобод и интересов физических и юридических лиц.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50" name="Google Shape;450;p22"/>
          <p:cNvGrpSpPr/>
          <p:nvPr/>
        </p:nvGrpSpPr>
        <p:grpSpPr>
          <a:xfrm>
            <a:off x="137524" y="2993367"/>
            <a:ext cx="8876972" cy="472274"/>
            <a:chOff x="67" y="2742038"/>
            <a:chExt cx="4010278" cy="2634131"/>
          </a:xfrm>
        </p:grpSpPr>
        <p:sp>
          <p:nvSpPr>
            <p:cNvPr id="451" name="Google Shape;451;p22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22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Адвокаты являются членами Белорусской республиканской коллегии адвокатов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53" name="Google Shape;453;p22"/>
          <p:cNvSpPr/>
          <p:nvPr/>
        </p:nvSpPr>
        <p:spPr>
          <a:xfrm>
            <a:off x="4274086" y="2337760"/>
            <a:ext cx="603849" cy="65560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4" name="Google Shape;454;p22"/>
          <p:cNvGrpSpPr/>
          <p:nvPr/>
        </p:nvGrpSpPr>
        <p:grpSpPr>
          <a:xfrm>
            <a:off x="670783" y="3649658"/>
            <a:ext cx="7777718" cy="2915211"/>
            <a:chOff x="489551" y="685"/>
            <a:chExt cx="7777718" cy="2915211"/>
          </a:xfrm>
        </p:grpSpPr>
        <p:sp>
          <p:nvSpPr>
            <p:cNvPr id="455" name="Google Shape;455;p22"/>
            <p:cNvSpPr/>
            <p:nvPr/>
          </p:nvSpPr>
          <p:spPr>
            <a:xfrm>
              <a:off x="4378411" y="777286"/>
              <a:ext cx="2751766" cy="47757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6" name="Google Shape;456;p22"/>
            <p:cNvSpPr/>
            <p:nvPr/>
          </p:nvSpPr>
          <p:spPr>
            <a:xfrm>
              <a:off x="4332690" y="777286"/>
              <a:ext cx="91440" cy="47757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7" name="Google Shape;457;p22"/>
            <p:cNvSpPr/>
            <p:nvPr/>
          </p:nvSpPr>
          <p:spPr>
            <a:xfrm>
              <a:off x="1626644" y="777286"/>
              <a:ext cx="2751766" cy="47757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8" name="Google Shape;458;p22"/>
            <p:cNvSpPr/>
            <p:nvPr/>
          </p:nvSpPr>
          <p:spPr>
            <a:xfrm>
              <a:off x="2243950" y="685"/>
              <a:ext cx="4268921" cy="7766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2"/>
            <p:cNvSpPr txBox="1"/>
            <p:nvPr/>
          </p:nvSpPr>
          <p:spPr>
            <a:xfrm>
              <a:off x="2243950" y="685"/>
              <a:ext cx="4268921" cy="7766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Белорусская республиканская коллегия адвокатов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0" name="Google Shape;460;p22"/>
            <p:cNvSpPr/>
            <p:nvPr/>
          </p:nvSpPr>
          <p:spPr>
            <a:xfrm>
              <a:off x="489551" y="1254865"/>
              <a:ext cx="2274186" cy="1661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2"/>
            <p:cNvSpPr txBox="1"/>
            <p:nvPr/>
          </p:nvSpPr>
          <p:spPr>
            <a:xfrm>
              <a:off x="489551" y="1254865"/>
              <a:ext cx="2274186" cy="1661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представляет инте- ресы адвокатов во взаимоотношениях с государственными органами и иными организациями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2" name="Google Shape;462;p22"/>
            <p:cNvSpPr/>
            <p:nvPr/>
          </p:nvSpPr>
          <p:spPr>
            <a:xfrm>
              <a:off x="3241317" y="1254865"/>
              <a:ext cx="2274186" cy="1661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2"/>
            <p:cNvSpPr txBox="1"/>
            <p:nvPr/>
          </p:nvSpPr>
          <p:spPr>
            <a:xfrm>
              <a:off x="3241317" y="1254865"/>
              <a:ext cx="2274186" cy="1661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координирует деятельность территориальных коллегий адвокатов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4" name="Google Shape;464;p22"/>
            <p:cNvSpPr/>
            <p:nvPr/>
          </p:nvSpPr>
          <p:spPr>
            <a:xfrm>
              <a:off x="5993083" y="1254865"/>
              <a:ext cx="2274186" cy="16610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2"/>
            <p:cNvSpPr txBox="1"/>
            <p:nvPr/>
          </p:nvSpPr>
          <p:spPr>
            <a:xfrm>
              <a:off x="5993083" y="1254865"/>
              <a:ext cx="2274186" cy="16610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осуществляет меры, направленные на по- вышение доступнос- ти и качества оказа- ния юридической помощи</a:t>
              </a:r>
              <a:endParaRPr b="0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Юридическая помощь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71" name="Google Shape;471;p23"/>
          <p:cNvGrpSpPr/>
          <p:nvPr/>
        </p:nvGrpSpPr>
        <p:grpSpPr>
          <a:xfrm>
            <a:off x="163902" y="2127175"/>
            <a:ext cx="8855487" cy="3638708"/>
            <a:chOff x="0" y="867718"/>
            <a:chExt cx="8855487" cy="3638708"/>
          </a:xfrm>
        </p:grpSpPr>
        <p:sp>
          <p:nvSpPr>
            <p:cNvPr id="472" name="Google Shape;472;p23"/>
            <p:cNvSpPr/>
            <p:nvPr/>
          </p:nvSpPr>
          <p:spPr>
            <a:xfrm>
              <a:off x="0" y="867718"/>
              <a:ext cx="3323634" cy="5245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23"/>
            <p:cNvSpPr txBox="1"/>
            <p:nvPr/>
          </p:nvSpPr>
          <p:spPr>
            <a:xfrm>
              <a:off x="15365" y="883083"/>
              <a:ext cx="3292904" cy="4938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Действия адвоката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4" name="Google Shape;474;p23"/>
            <p:cNvSpPr/>
            <p:nvPr/>
          </p:nvSpPr>
          <p:spPr>
            <a:xfrm>
              <a:off x="332363" y="1392311"/>
              <a:ext cx="336202" cy="42763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5" name="Google Shape;475;p23"/>
            <p:cNvSpPr/>
            <p:nvPr/>
          </p:nvSpPr>
          <p:spPr>
            <a:xfrm>
              <a:off x="668566" y="1535514"/>
              <a:ext cx="8186921" cy="56887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23"/>
            <p:cNvSpPr txBox="1"/>
            <p:nvPr/>
          </p:nvSpPr>
          <p:spPr>
            <a:xfrm>
              <a:off x="685228" y="1552176"/>
              <a:ext cx="8153597" cy="5355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консультирует и даёт разъяснения, устные и письменные справки по юриди- ческим вопросам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7" name="Google Shape;477;p23"/>
            <p:cNvSpPr/>
            <p:nvPr/>
          </p:nvSpPr>
          <p:spPr>
            <a:xfrm>
              <a:off x="332363" y="1392311"/>
              <a:ext cx="336202" cy="10164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8" name="Google Shape;478;p23"/>
            <p:cNvSpPr/>
            <p:nvPr/>
          </p:nvSpPr>
          <p:spPr>
            <a:xfrm>
              <a:off x="668566" y="2178467"/>
              <a:ext cx="8186921" cy="46050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3"/>
            <p:cNvSpPr txBox="1"/>
            <p:nvPr/>
          </p:nvSpPr>
          <p:spPr>
            <a:xfrm>
              <a:off x="682054" y="2191955"/>
              <a:ext cx="8159945" cy="4335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составляет заявления, жалобы и другие документы правового характера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0" name="Google Shape;480;p23"/>
            <p:cNvSpPr/>
            <p:nvPr/>
          </p:nvSpPr>
          <p:spPr>
            <a:xfrm>
              <a:off x="332363" y="1392311"/>
              <a:ext cx="336202" cy="15985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1" name="Google Shape;481;p23"/>
            <p:cNvSpPr/>
            <p:nvPr/>
          </p:nvSpPr>
          <p:spPr>
            <a:xfrm>
              <a:off x="668566" y="2713052"/>
              <a:ext cx="8186921" cy="5555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23"/>
            <p:cNvSpPr txBox="1"/>
            <p:nvPr/>
          </p:nvSpPr>
          <p:spPr>
            <a:xfrm>
              <a:off x="684838" y="2729324"/>
              <a:ext cx="8154377" cy="5230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осуществляет представительство в судах, организациях по гражданским де- лам и делам об административных нарушениях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3" name="Google Shape;483;p23"/>
            <p:cNvSpPr/>
            <p:nvPr/>
          </p:nvSpPr>
          <p:spPr>
            <a:xfrm>
              <a:off x="332363" y="1392311"/>
              <a:ext cx="336202" cy="22335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4" name="Google Shape;484;p23"/>
            <p:cNvSpPr/>
            <p:nvPr/>
          </p:nvSpPr>
          <p:spPr>
            <a:xfrm>
              <a:off x="668566" y="3342685"/>
              <a:ext cx="8186921" cy="56641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23"/>
            <p:cNvSpPr txBox="1"/>
            <p:nvPr/>
          </p:nvSpPr>
          <p:spPr>
            <a:xfrm>
              <a:off x="685156" y="3359275"/>
              <a:ext cx="8153741" cy="5332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осуществляет правовое обслуживание коммерческих организаций, заключе- ние контрактов, разработку уставов, документов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6" name="Google Shape;486;p23"/>
            <p:cNvSpPr/>
            <p:nvPr/>
          </p:nvSpPr>
          <p:spPr>
            <a:xfrm>
              <a:off x="332363" y="1392311"/>
              <a:ext cx="336202" cy="28524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7" name="Google Shape;487;p23"/>
            <p:cNvSpPr/>
            <p:nvPr/>
          </p:nvSpPr>
          <p:spPr>
            <a:xfrm>
              <a:off x="668566" y="3983178"/>
              <a:ext cx="8186921" cy="52324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23"/>
            <p:cNvSpPr txBox="1"/>
            <p:nvPr/>
          </p:nvSpPr>
          <p:spPr>
            <a:xfrm>
              <a:off x="683891" y="3998503"/>
              <a:ext cx="8156271" cy="4925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участвует в уголовном судопроизводстве в качестве защитника, представи- теля потерпевшего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2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Юридическая помощь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94" name="Google Shape;494;p24"/>
          <p:cNvGrpSpPr/>
          <p:nvPr/>
        </p:nvGrpSpPr>
        <p:grpSpPr>
          <a:xfrm>
            <a:off x="137525" y="1356527"/>
            <a:ext cx="8876972" cy="351503"/>
            <a:chOff x="67" y="2742038"/>
            <a:chExt cx="4010278" cy="2634131"/>
          </a:xfrm>
        </p:grpSpPr>
        <p:sp>
          <p:nvSpPr>
            <p:cNvPr id="495" name="Google Shape;495;p2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2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2013 г. в Республике Беларусь был принят Закон о медиации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97" name="Google Shape;497;p24"/>
          <p:cNvGrpSpPr/>
          <p:nvPr/>
        </p:nvGrpSpPr>
        <p:grpSpPr>
          <a:xfrm>
            <a:off x="137525" y="1787846"/>
            <a:ext cx="8876972" cy="567165"/>
            <a:chOff x="67" y="2742038"/>
            <a:chExt cx="4010278" cy="2634131"/>
          </a:xfrm>
        </p:grpSpPr>
        <p:sp>
          <p:nvSpPr>
            <p:cNvPr id="498" name="Google Shape;498;p2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2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Медиация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это переговоры сторон с участием нейтрального лица в целях урегули- рования спора путём выработки взаимоприемлемого для участников соглашения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00" name="Google Shape;500;p24"/>
          <p:cNvGrpSpPr/>
          <p:nvPr/>
        </p:nvGrpSpPr>
        <p:grpSpPr>
          <a:xfrm>
            <a:off x="137525" y="3004172"/>
            <a:ext cx="8876972" cy="342878"/>
            <a:chOff x="67" y="2742038"/>
            <a:chExt cx="4010278" cy="2634131"/>
          </a:xfrm>
        </p:grpSpPr>
        <p:sp>
          <p:nvSpPr>
            <p:cNvPr id="501" name="Google Shape;501;p2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2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Досудебное разрешение спора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503" name="Google Shape;503;p24"/>
          <p:cNvSpPr/>
          <p:nvPr/>
        </p:nvSpPr>
        <p:spPr>
          <a:xfrm>
            <a:off x="4248208" y="2351788"/>
            <a:ext cx="603849" cy="65560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4" name="Google Shape;504;p24"/>
          <p:cNvGrpSpPr/>
          <p:nvPr/>
        </p:nvGrpSpPr>
        <p:grpSpPr>
          <a:xfrm>
            <a:off x="163903" y="3615059"/>
            <a:ext cx="4688153" cy="3089873"/>
            <a:chOff x="0" y="268008"/>
            <a:chExt cx="4688153" cy="3089873"/>
          </a:xfrm>
        </p:grpSpPr>
        <p:sp>
          <p:nvSpPr>
            <p:cNvPr id="505" name="Google Shape;505;p24"/>
            <p:cNvSpPr/>
            <p:nvPr/>
          </p:nvSpPr>
          <p:spPr>
            <a:xfrm>
              <a:off x="0" y="268008"/>
              <a:ext cx="4658731" cy="57395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24"/>
            <p:cNvSpPr txBox="1"/>
            <p:nvPr/>
          </p:nvSpPr>
          <p:spPr>
            <a:xfrm>
              <a:off x="16811" y="284819"/>
              <a:ext cx="4625109" cy="5403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Медиация применяется при разрешении споров, возникающих: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07" name="Google Shape;507;p24"/>
            <p:cNvSpPr/>
            <p:nvPr/>
          </p:nvSpPr>
          <p:spPr>
            <a:xfrm>
              <a:off x="465873" y="841966"/>
              <a:ext cx="466469" cy="64513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8" name="Google Shape;508;p24"/>
            <p:cNvSpPr/>
            <p:nvPr/>
          </p:nvSpPr>
          <p:spPr>
            <a:xfrm>
              <a:off x="932342" y="907651"/>
              <a:ext cx="3755214" cy="115890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24"/>
            <p:cNvSpPr txBox="1"/>
            <p:nvPr/>
          </p:nvSpPr>
          <p:spPr>
            <a:xfrm>
              <a:off x="966285" y="941594"/>
              <a:ext cx="3687328" cy="10910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 гражданских правоотношений, в т.ч. в связи с осуществлением предпринимательской и иной хо- зяйственной ( экономической) деятельности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0" name="Google Shape;510;p24"/>
            <p:cNvSpPr/>
            <p:nvPr/>
          </p:nvSpPr>
          <p:spPr>
            <a:xfrm>
              <a:off x="465873" y="841966"/>
              <a:ext cx="467065" cy="14412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1" name="Google Shape;511;p24"/>
            <p:cNvSpPr/>
            <p:nvPr/>
          </p:nvSpPr>
          <p:spPr>
            <a:xfrm>
              <a:off x="932939" y="2160917"/>
              <a:ext cx="3755214" cy="24467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24"/>
            <p:cNvSpPr txBox="1"/>
            <p:nvPr/>
          </p:nvSpPr>
          <p:spPr>
            <a:xfrm>
              <a:off x="940105" y="2168083"/>
              <a:ext cx="3740882" cy="2303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 трудовых правоотношений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3" name="Google Shape;513;p24"/>
            <p:cNvSpPr/>
            <p:nvPr/>
          </p:nvSpPr>
          <p:spPr>
            <a:xfrm>
              <a:off x="465873" y="841966"/>
              <a:ext cx="467065" cy="18026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4" name="Google Shape;514;p24"/>
            <p:cNvSpPr/>
            <p:nvPr/>
          </p:nvSpPr>
          <p:spPr>
            <a:xfrm>
              <a:off x="932939" y="2517213"/>
              <a:ext cx="3755214" cy="25482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24"/>
            <p:cNvSpPr txBox="1"/>
            <p:nvPr/>
          </p:nvSpPr>
          <p:spPr>
            <a:xfrm>
              <a:off x="940403" y="2524677"/>
              <a:ext cx="3740286" cy="2398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 семейных правоотношений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16" name="Google Shape;516;p24"/>
            <p:cNvSpPr/>
            <p:nvPr/>
          </p:nvSpPr>
          <p:spPr>
            <a:xfrm>
              <a:off x="465873" y="841966"/>
              <a:ext cx="467065" cy="22744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17" name="Google Shape;517;p24"/>
            <p:cNvSpPr/>
            <p:nvPr/>
          </p:nvSpPr>
          <p:spPr>
            <a:xfrm>
              <a:off x="932939" y="2875025"/>
              <a:ext cx="3755214" cy="4828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24"/>
            <p:cNvSpPr txBox="1"/>
            <p:nvPr/>
          </p:nvSpPr>
          <p:spPr>
            <a:xfrm>
              <a:off x="947081" y="2889167"/>
              <a:ext cx="3726930" cy="4545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рамках уголовного процесса (с 2021 г.)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519" name="Google Shape;519;p24"/>
          <p:cNvGrpSpPr/>
          <p:nvPr/>
        </p:nvGrpSpPr>
        <p:grpSpPr>
          <a:xfrm>
            <a:off x="4994695" y="3638061"/>
            <a:ext cx="4019801" cy="2378540"/>
            <a:chOff x="0" y="170240"/>
            <a:chExt cx="4019801" cy="2378540"/>
          </a:xfrm>
        </p:grpSpPr>
        <p:sp>
          <p:nvSpPr>
            <p:cNvPr id="520" name="Google Shape;520;p24"/>
            <p:cNvSpPr/>
            <p:nvPr/>
          </p:nvSpPr>
          <p:spPr>
            <a:xfrm>
              <a:off x="0" y="170240"/>
              <a:ext cx="3287274" cy="33069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24"/>
            <p:cNvSpPr txBox="1"/>
            <p:nvPr/>
          </p:nvSpPr>
          <p:spPr>
            <a:xfrm>
              <a:off x="9686" y="179926"/>
              <a:ext cx="3267902" cy="3113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медиации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2" name="Google Shape;522;p24"/>
            <p:cNvSpPr/>
            <p:nvPr/>
          </p:nvSpPr>
          <p:spPr>
            <a:xfrm>
              <a:off x="328727" y="500934"/>
              <a:ext cx="328792" cy="2411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3" name="Google Shape;523;p24"/>
            <p:cNvSpPr/>
            <p:nvPr/>
          </p:nvSpPr>
          <p:spPr>
            <a:xfrm>
              <a:off x="657520" y="559745"/>
              <a:ext cx="3362216" cy="36471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24"/>
            <p:cNvSpPr txBox="1"/>
            <p:nvPr/>
          </p:nvSpPr>
          <p:spPr>
            <a:xfrm>
              <a:off x="668202" y="570427"/>
              <a:ext cx="3340852" cy="3433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добровольность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5" name="Google Shape;525;p24"/>
            <p:cNvSpPr/>
            <p:nvPr/>
          </p:nvSpPr>
          <p:spPr>
            <a:xfrm>
              <a:off x="328727" y="500934"/>
              <a:ext cx="328858" cy="6770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6" name="Google Shape;526;p24"/>
            <p:cNvSpPr/>
            <p:nvPr/>
          </p:nvSpPr>
          <p:spPr>
            <a:xfrm>
              <a:off x="657585" y="1008948"/>
              <a:ext cx="3362216" cy="33797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24"/>
            <p:cNvSpPr txBox="1"/>
            <p:nvPr/>
          </p:nvSpPr>
          <p:spPr>
            <a:xfrm>
              <a:off x="667484" y="1018847"/>
              <a:ext cx="3342418" cy="3181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конфиденциальность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28" name="Google Shape;528;p24"/>
            <p:cNvSpPr/>
            <p:nvPr/>
          </p:nvSpPr>
          <p:spPr>
            <a:xfrm>
              <a:off x="328727" y="500934"/>
              <a:ext cx="328858" cy="12185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29" name="Google Shape;529;p24"/>
            <p:cNvSpPr/>
            <p:nvPr/>
          </p:nvSpPr>
          <p:spPr>
            <a:xfrm>
              <a:off x="657585" y="1446860"/>
              <a:ext cx="3362216" cy="54514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24"/>
            <p:cNvSpPr txBox="1"/>
            <p:nvPr/>
          </p:nvSpPr>
          <p:spPr>
            <a:xfrm>
              <a:off x="673552" y="1462827"/>
              <a:ext cx="3330282" cy="5132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добросовестность, равнопра- вие и сотрудничество сторон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531" name="Google Shape;531;p24"/>
            <p:cNvSpPr/>
            <p:nvPr/>
          </p:nvSpPr>
          <p:spPr>
            <a:xfrm>
              <a:off x="328727" y="500934"/>
              <a:ext cx="328858" cy="181556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32" name="Google Shape;532;p24"/>
            <p:cNvSpPr/>
            <p:nvPr/>
          </p:nvSpPr>
          <p:spPr>
            <a:xfrm>
              <a:off x="657585" y="2084219"/>
              <a:ext cx="3362216" cy="46456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24"/>
            <p:cNvSpPr txBox="1"/>
            <p:nvPr/>
          </p:nvSpPr>
          <p:spPr>
            <a:xfrm>
              <a:off x="671192" y="2097826"/>
              <a:ext cx="3335002" cy="4373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нейтральность и независи- мость медиатора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Система органов обеспечения законности и правопорядка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198017" y="1327285"/>
            <a:ext cx="8790707" cy="553273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Законность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это точное и неукоснительное осуществление правовых предписаний всеми субъектами права в стране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03" name="Google Shape;103;p3"/>
          <p:cNvGrpSpPr/>
          <p:nvPr/>
        </p:nvGrpSpPr>
        <p:grpSpPr>
          <a:xfrm>
            <a:off x="198016" y="1941502"/>
            <a:ext cx="8790707" cy="534279"/>
            <a:chOff x="67" y="2742038"/>
            <a:chExt cx="4010278" cy="2634131"/>
          </a:xfrm>
        </p:grpSpPr>
        <p:sp>
          <p:nvSpPr>
            <p:cNvPr id="104" name="Google Shape;104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Правопорядок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- это такое состояние общественных отношений, при котором они соответствуют правовым предписаниям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06" name="Google Shape;106;p3"/>
          <p:cNvGrpSpPr/>
          <p:nvPr/>
        </p:nvGrpSpPr>
        <p:grpSpPr>
          <a:xfrm>
            <a:off x="186389" y="2633191"/>
            <a:ext cx="8746507" cy="4093276"/>
            <a:chOff x="5157" y="2135"/>
            <a:chExt cx="8746507" cy="4093276"/>
          </a:xfrm>
        </p:grpSpPr>
        <p:sp>
          <p:nvSpPr>
            <p:cNvPr id="107" name="Google Shape;107;p3"/>
            <p:cNvSpPr/>
            <p:nvPr/>
          </p:nvSpPr>
          <p:spPr>
            <a:xfrm>
              <a:off x="4378411" y="611450"/>
              <a:ext cx="3094524" cy="5370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8" name="Google Shape;108;p3"/>
            <p:cNvSpPr/>
            <p:nvPr/>
          </p:nvSpPr>
          <p:spPr>
            <a:xfrm>
              <a:off x="4332691" y="611450"/>
              <a:ext cx="91440" cy="53706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9" name="Google Shape;109;p3"/>
            <p:cNvSpPr/>
            <p:nvPr/>
          </p:nvSpPr>
          <p:spPr>
            <a:xfrm>
              <a:off x="1283886" y="611450"/>
              <a:ext cx="3094524" cy="53706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0" name="Google Shape;110;p3"/>
            <p:cNvSpPr/>
            <p:nvPr/>
          </p:nvSpPr>
          <p:spPr>
            <a:xfrm>
              <a:off x="1884250" y="2135"/>
              <a:ext cx="4988321" cy="6093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3"/>
            <p:cNvSpPr txBox="1"/>
            <p:nvPr/>
          </p:nvSpPr>
          <p:spPr>
            <a:xfrm>
              <a:off x="1884250" y="2135"/>
              <a:ext cx="4988321" cy="6093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Органы, обеспечивающие законность и правопорядок в Республике Беларусь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5157" y="1148516"/>
              <a:ext cx="2557458" cy="294689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3"/>
            <p:cNvSpPr txBox="1"/>
            <p:nvPr/>
          </p:nvSpPr>
          <p:spPr>
            <a:xfrm>
              <a:off x="5157" y="1148516"/>
              <a:ext cx="2557458" cy="29468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суды;</a:t>
              </a:r>
              <a:endParaRPr/>
            </a:p>
            <a:p>
              <a:pPr indent="0" lvl="0" marL="8572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прокуратура; </a:t>
              </a:r>
              <a:endParaRPr/>
            </a:p>
            <a:p>
              <a:pPr indent="0" lvl="0" marL="8572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органы юстиции;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органы внутренних дел (милиция);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органы государствен- ного контроля;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органы государствен- ной безопасности;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таможенные органы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3099681" y="1148516"/>
              <a:ext cx="2557458" cy="294689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3"/>
            <p:cNvSpPr txBox="1"/>
            <p:nvPr/>
          </p:nvSpPr>
          <p:spPr>
            <a:xfrm>
              <a:off x="3099681" y="1148516"/>
              <a:ext cx="2557458" cy="29468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Следственный коми- тет;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Государственный ко- митет судебных экс- пертиз;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Государственный пог- раничный комитет;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перативно-анали- тический центр при Президенте Респуб- лики Беларусь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6194206" y="1148516"/>
              <a:ext cx="2557458" cy="294689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3"/>
            <p:cNvSpPr txBox="1"/>
            <p:nvPr/>
          </p:nvSpPr>
          <p:spPr>
            <a:xfrm>
              <a:off x="6194206" y="1148516"/>
              <a:ext cx="2557458" cy="29468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адвокатура;</a:t>
              </a:r>
              <a:endParaRPr/>
            </a:p>
            <a:p>
              <a:pPr indent="0" lvl="0" marL="8572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нотариат;</a:t>
              </a:r>
              <a:endParaRPr/>
            </a:p>
            <a:p>
              <a:pPr indent="0" lvl="0" marL="8572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другие органы юсти- 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Судебная система</a:t>
            </a:r>
            <a:endParaRPr/>
          </a:p>
        </p:txBody>
      </p:sp>
      <p:grpSp>
        <p:nvGrpSpPr>
          <p:cNvPr id="123" name="Google Shape;123;p4"/>
          <p:cNvGrpSpPr/>
          <p:nvPr/>
        </p:nvGrpSpPr>
        <p:grpSpPr>
          <a:xfrm>
            <a:off x="575436" y="1389954"/>
            <a:ext cx="7949393" cy="1800717"/>
            <a:chOff x="403714" y="1101"/>
            <a:chExt cx="7949393" cy="1800717"/>
          </a:xfrm>
        </p:grpSpPr>
        <p:sp>
          <p:nvSpPr>
            <p:cNvPr id="124" name="Google Shape;124;p4"/>
            <p:cNvSpPr/>
            <p:nvPr/>
          </p:nvSpPr>
          <p:spPr>
            <a:xfrm>
              <a:off x="4378411" y="518711"/>
              <a:ext cx="2176191" cy="7553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5" name="Google Shape;125;p4"/>
            <p:cNvSpPr/>
            <p:nvPr/>
          </p:nvSpPr>
          <p:spPr>
            <a:xfrm>
              <a:off x="2202219" y="518711"/>
              <a:ext cx="2176191" cy="75537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6" name="Google Shape;126;p4"/>
            <p:cNvSpPr/>
            <p:nvPr/>
          </p:nvSpPr>
          <p:spPr>
            <a:xfrm>
              <a:off x="2066288" y="1101"/>
              <a:ext cx="4624244" cy="51760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4"/>
            <p:cNvSpPr txBox="1"/>
            <p:nvPr/>
          </p:nvSpPr>
          <p:spPr>
            <a:xfrm>
              <a:off x="2066288" y="1101"/>
              <a:ext cx="4624244" cy="5176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построения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8" name="Google Shape;128;p4"/>
            <p:cNvSpPr/>
            <p:nvPr/>
          </p:nvSpPr>
          <p:spPr>
            <a:xfrm>
              <a:off x="403714" y="1274083"/>
              <a:ext cx="3597010" cy="52773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4"/>
            <p:cNvSpPr txBox="1"/>
            <p:nvPr/>
          </p:nvSpPr>
          <p:spPr>
            <a:xfrm>
              <a:off x="403714" y="1274083"/>
              <a:ext cx="3597010" cy="5277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территориальность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4756097" y="1274083"/>
              <a:ext cx="3597010" cy="52773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4"/>
            <p:cNvSpPr txBox="1"/>
            <p:nvPr/>
          </p:nvSpPr>
          <p:spPr>
            <a:xfrm>
              <a:off x="4756097" y="1274083"/>
              <a:ext cx="3597010" cy="5277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26670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специализация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32" name="Google Shape;132;p4"/>
          <p:cNvGrpSpPr/>
          <p:nvPr/>
        </p:nvGrpSpPr>
        <p:grpSpPr>
          <a:xfrm>
            <a:off x="181819" y="3607739"/>
            <a:ext cx="8755646" cy="2834294"/>
            <a:chOff x="587" y="286569"/>
            <a:chExt cx="8755646" cy="2834294"/>
          </a:xfrm>
        </p:grpSpPr>
        <p:sp>
          <p:nvSpPr>
            <p:cNvPr id="133" name="Google Shape;133;p4"/>
            <p:cNvSpPr/>
            <p:nvPr/>
          </p:nvSpPr>
          <p:spPr>
            <a:xfrm>
              <a:off x="4378411" y="896520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4" name="Google Shape;134;p4"/>
            <p:cNvSpPr/>
            <p:nvPr/>
          </p:nvSpPr>
          <p:spPr>
            <a:xfrm>
              <a:off x="4332690" y="896520"/>
              <a:ext cx="91440" cy="53762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5" name="Google Shape;135;p4"/>
            <p:cNvSpPr/>
            <p:nvPr/>
          </p:nvSpPr>
          <p:spPr>
            <a:xfrm>
              <a:off x="1280653" y="896520"/>
              <a:ext cx="3097757" cy="53762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6" name="Google Shape;136;p4"/>
            <p:cNvSpPr/>
            <p:nvPr/>
          </p:nvSpPr>
          <p:spPr>
            <a:xfrm>
              <a:off x="1881643" y="286569"/>
              <a:ext cx="4993534" cy="60995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4"/>
            <p:cNvSpPr txBox="1"/>
            <p:nvPr/>
          </p:nvSpPr>
          <p:spPr>
            <a:xfrm>
              <a:off x="1881643" y="286569"/>
              <a:ext cx="4993534" cy="6099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Рассмотрение дел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587" y="1434147"/>
              <a:ext cx="2560130" cy="168671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4"/>
            <p:cNvSpPr txBox="1"/>
            <p:nvPr/>
          </p:nvSpPr>
          <p:spPr>
            <a:xfrm>
              <a:off x="587" y="1434147"/>
              <a:ext cx="2560130" cy="1686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единоличное; </a:t>
              </a:r>
              <a:endParaRPr/>
            </a:p>
            <a:p>
              <a:pPr indent="-180975" lvl="0" marL="266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коллегиальное (в предусмотренных случаях)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3098345" y="1434147"/>
              <a:ext cx="2560130" cy="168671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4"/>
            <p:cNvSpPr txBox="1"/>
            <p:nvPr/>
          </p:nvSpPr>
          <p:spPr>
            <a:xfrm>
              <a:off x="3098345" y="1434147"/>
              <a:ext cx="2560130" cy="1686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открытое;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закрытое (в преду- смотренных случаях)</a:t>
              </a:r>
              <a:endParaRPr/>
            </a:p>
          </p:txBody>
        </p:sp>
        <p:sp>
          <p:nvSpPr>
            <p:cNvPr id="142" name="Google Shape;142;p4"/>
            <p:cNvSpPr/>
            <p:nvPr/>
          </p:nvSpPr>
          <p:spPr>
            <a:xfrm>
              <a:off x="6196103" y="1434147"/>
              <a:ext cx="2560130" cy="168671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4"/>
            <p:cNvSpPr txBox="1"/>
            <p:nvPr/>
          </p:nvSpPr>
          <p:spPr>
            <a:xfrm>
              <a:off x="6196103" y="1434147"/>
              <a:ext cx="2560130" cy="16867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2667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равенство сторон;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состязательность сторон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Судебная система</a:t>
            </a:r>
            <a:endParaRPr/>
          </a:p>
        </p:txBody>
      </p:sp>
      <p:grpSp>
        <p:nvGrpSpPr>
          <p:cNvPr id="149" name="Google Shape;149;p5"/>
          <p:cNvGrpSpPr/>
          <p:nvPr/>
        </p:nvGrpSpPr>
        <p:grpSpPr>
          <a:xfrm>
            <a:off x="191875" y="1699400"/>
            <a:ext cx="8744788" cy="4546125"/>
            <a:chOff x="2094" y="457197"/>
            <a:chExt cx="8744788" cy="4546125"/>
          </a:xfrm>
        </p:grpSpPr>
        <p:sp>
          <p:nvSpPr>
            <p:cNvPr id="150" name="Google Shape;150;p5"/>
            <p:cNvSpPr/>
            <p:nvPr/>
          </p:nvSpPr>
          <p:spPr>
            <a:xfrm>
              <a:off x="6587669" y="3812819"/>
              <a:ext cx="91440" cy="2970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59998"/>
                  </a:lnTo>
                  <a:lnTo>
                    <a:pt x="62747" y="59998"/>
                  </a:lnTo>
                  <a:lnTo>
                    <a:pt x="62747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1" name="Google Shape;151;p5"/>
            <p:cNvSpPr/>
            <p:nvPr/>
          </p:nvSpPr>
          <p:spPr>
            <a:xfrm>
              <a:off x="6587669" y="1501480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5"/>
            <p:cNvSpPr/>
            <p:nvPr/>
          </p:nvSpPr>
          <p:spPr>
            <a:xfrm>
              <a:off x="4373442" y="832240"/>
              <a:ext cx="2259947" cy="2970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5"/>
            <p:cNvSpPr/>
            <p:nvPr/>
          </p:nvSpPr>
          <p:spPr>
            <a:xfrm>
              <a:off x="2067774" y="3812819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5"/>
            <p:cNvSpPr/>
            <p:nvPr/>
          </p:nvSpPr>
          <p:spPr>
            <a:xfrm>
              <a:off x="2067774" y="1501480"/>
              <a:ext cx="91440" cy="2970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5"/>
            <p:cNvSpPr/>
            <p:nvPr/>
          </p:nvSpPr>
          <p:spPr>
            <a:xfrm>
              <a:off x="2113494" y="832240"/>
              <a:ext cx="2259947" cy="2970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5"/>
            <p:cNvSpPr/>
            <p:nvPr/>
          </p:nvSpPr>
          <p:spPr>
            <a:xfrm>
              <a:off x="3450261" y="457197"/>
              <a:ext cx="1846360" cy="37504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5"/>
            <p:cNvSpPr txBox="1"/>
            <p:nvPr/>
          </p:nvSpPr>
          <p:spPr>
            <a:xfrm>
              <a:off x="3450261" y="457197"/>
              <a:ext cx="1846360" cy="3750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Структура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5"/>
            <p:cNvSpPr/>
            <p:nvPr/>
          </p:nvSpPr>
          <p:spPr>
            <a:xfrm>
              <a:off x="2462" y="1129337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5"/>
            <p:cNvSpPr txBox="1"/>
            <p:nvPr/>
          </p:nvSpPr>
          <p:spPr>
            <a:xfrm>
              <a:off x="20628" y="1147503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Конституционный Суд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5"/>
            <p:cNvSpPr/>
            <p:nvPr/>
          </p:nvSpPr>
          <p:spPr>
            <a:xfrm>
              <a:off x="2462" y="1798577"/>
              <a:ext cx="4222062" cy="20142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5"/>
            <p:cNvSpPr txBox="1"/>
            <p:nvPr/>
          </p:nvSpPr>
          <p:spPr>
            <a:xfrm>
              <a:off x="2462" y="1798577"/>
              <a:ext cx="4222062" cy="2014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состоит из 12 судей;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Председатель, заместитель Председа- теля и судьи Конституционного Суда избираются и освобождаются от дол- жности Всебелорусским народным собранием</a:t>
              </a:r>
              <a:endParaRPr/>
            </a:p>
          </p:txBody>
        </p:sp>
        <p:sp>
          <p:nvSpPr>
            <p:cNvPr id="162" name="Google Shape;162;p5"/>
            <p:cNvSpPr/>
            <p:nvPr/>
          </p:nvSpPr>
          <p:spPr>
            <a:xfrm>
              <a:off x="2094" y="4109916"/>
              <a:ext cx="4222798" cy="89340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5"/>
            <p:cNvSpPr txBox="1"/>
            <p:nvPr/>
          </p:nvSpPr>
          <p:spPr>
            <a:xfrm>
              <a:off x="2094" y="4109916"/>
              <a:ext cx="4222798" cy="8934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осуществляет контроль за конститу- ционностью нормативных правовых актов в государстве</a:t>
              </a:r>
              <a:endParaRPr/>
            </a:p>
          </p:txBody>
        </p:sp>
        <p:sp>
          <p:nvSpPr>
            <p:cNvPr id="164" name="Google Shape;164;p5"/>
            <p:cNvSpPr/>
            <p:nvPr/>
          </p:nvSpPr>
          <p:spPr>
            <a:xfrm>
              <a:off x="4522358" y="1129337"/>
              <a:ext cx="4222062" cy="37214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5"/>
            <p:cNvSpPr txBox="1"/>
            <p:nvPr/>
          </p:nvSpPr>
          <p:spPr>
            <a:xfrm>
              <a:off x="4540524" y="1147503"/>
              <a:ext cx="4185730" cy="3358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Суды общей юрисдикции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" name="Google Shape;166;p5"/>
            <p:cNvSpPr/>
            <p:nvPr/>
          </p:nvSpPr>
          <p:spPr>
            <a:xfrm>
              <a:off x="4522358" y="1798577"/>
              <a:ext cx="4222062" cy="20142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5"/>
            <p:cNvSpPr txBox="1"/>
            <p:nvPr/>
          </p:nvSpPr>
          <p:spPr>
            <a:xfrm>
              <a:off x="4522358" y="1798577"/>
              <a:ext cx="4222062" cy="2014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8572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Верховный Суд;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областные (Минский городской) су- ды;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экономические суды областей (горо- да Минска);</a:t>
              </a:r>
              <a:endParaRPr/>
            </a:p>
            <a:p>
              <a:pPr indent="-180975" lvl="0" marL="26670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⦁ районные (городские) суды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" name="Google Shape;168;p5"/>
            <p:cNvSpPr/>
            <p:nvPr/>
          </p:nvSpPr>
          <p:spPr>
            <a:xfrm>
              <a:off x="4524084" y="4109909"/>
              <a:ext cx="4222798" cy="89279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5"/>
            <p:cNvSpPr txBox="1"/>
            <p:nvPr/>
          </p:nvSpPr>
          <p:spPr>
            <a:xfrm>
              <a:off x="4524084" y="4109909"/>
              <a:ext cx="4222798" cy="8927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осуществляют правосудие по гражданс- ким, экономическим, административ- ным, уголовным делам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Судебная система</a:t>
            </a:r>
            <a:endParaRPr/>
          </a:p>
        </p:txBody>
      </p:sp>
      <p:pic>
        <p:nvPicPr>
          <p:cNvPr id="175" name="Google Shape;17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83547" y="1142028"/>
            <a:ext cx="2708393" cy="571597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176" name="Google Shape;176;p6"/>
          <p:cNvGrpSpPr/>
          <p:nvPr/>
        </p:nvGrpSpPr>
        <p:grpSpPr>
          <a:xfrm>
            <a:off x="198017" y="1327285"/>
            <a:ext cx="6271793" cy="993221"/>
            <a:chOff x="67" y="2742038"/>
            <a:chExt cx="4010278" cy="2634131"/>
          </a:xfrm>
        </p:grpSpPr>
        <p:sp>
          <p:nvSpPr>
            <p:cNvPr id="177" name="Google Shape;177;p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зданиях судов часто размещается скульптурное изобра- жение богини правосудия -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Фемиды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(в древнегреческой мифологии), или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Юстиции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(в древнеримской мифологии). Её атрибутами являются весы, меч и повязка на глазах.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179" name="Google Shape;179;p6"/>
          <p:cNvGraphicFramePr/>
          <p:nvPr/>
        </p:nvGraphicFramePr>
        <p:xfrm>
          <a:off x="198017" y="256207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{7ED9B215-0BBA-43DD-A2B5-39555F5CE5DE}</a:tableStyleId>
              </a:tblPr>
              <a:tblGrid>
                <a:gridCol w="2622825"/>
                <a:gridCol w="3631625"/>
              </a:tblGrid>
              <a:tr h="298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Атрибуты Фемиды (Юстиции)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404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Весы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Символ меры и справедливости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4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Меч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Символ возмездия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30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Повязка на глазах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Символ беспристрастности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80" name="Google Shape;180;p6"/>
          <p:cNvSpPr txBox="1"/>
          <p:nvPr/>
        </p:nvSpPr>
        <p:spPr>
          <a:xfrm>
            <a:off x="4123426" y="6073466"/>
            <a:ext cx="27084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Фемида (Юстиция) – богиня правосудия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81" name="Google Shape;181;p6"/>
          <p:cNvGrpSpPr/>
          <p:nvPr/>
        </p:nvGrpSpPr>
        <p:grpSpPr>
          <a:xfrm>
            <a:off x="198017" y="4260267"/>
            <a:ext cx="6271793" cy="1260639"/>
            <a:chOff x="67" y="2742038"/>
            <a:chExt cx="4010278" cy="2634131"/>
          </a:xfrm>
        </p:grpSpPr>
        <p:sp>
          <p:nvSpPr>
            <p:cNvPr id="182" name="Google Shape;182;p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Древние римляне говорили :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«Dura lex sed lex»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«Закон су- ров, но это закон»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).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Этим выражением они подчёркивали важность принципа верховенства закона. Какой бы ни был суровый закон, его нужно исполнять.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Судебная система</a:t>
            </a:r>
            <a:endParaRPr/>
          </a:p>
        </p:txBody>
      </p:sp>
      <p:pic>
        <p:nvPicPr>
          <p:cNvPr descr="ÐÑÐ¿Ð¸ÑÑ ÐÐ¾Ð½ÑÑÐ¸ÑÑÑÐ¸Ñ Ð ÐµÑÐ¿ÑÐ±Ð»Ð¸ÐºÐ¸ ÐÐµÐ»Ð°ÑÑÑÑ" id="189" name="Google Shape;18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40462" y="1242204"/>
            <a:ext cx="3787922" cy="551371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90" name="Google Shape;190;p7"/>
          <p:cNvSpPr txBox="1"/>
          <p:nvPr/>
        </p:nvSpPr>
        <p:spPr>
          <a:xfrm>
            <a:off x="1772642" y="6417366"/>
            <a:ext cx="346782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91" name="Google Shape;191;p7"/>
          <p:cNvGrpSpPr/>
          <p:nvPr/>
        </p:nvGrpSpPr>
        <p:grpSpPr>
          <a:xfrm>
            <a:off x="129005" y="1235756"/>
            <a:ext cx="5012337" cy="2818659"/>
            <a:chOff x="67" y="2742038"/>
            <a:chExt cx="4010278" cy="2634131"/>
          </a:xfrm>
        </p:grpSpPr>
        <p:sp>
          <p:nvSpPr>
            <p:cNvPr id="192" name="Google Shape;192;p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60: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Каждому гарантируется защита его прав и свобод компетентным, независимым и беспристрастным судом в порядке и сроки, оп- ределённые законом. Решения и действия (без- действие) государственных органов и должнос- тных лиц, ущемляющие права и свободы, могут быть обжалованы в суд. С целью защиты прав, свобод, чести и достоинства граждане в соот- ветствии с законом вправе взыскать в судеб- ном порядке как имущественный вред, так и материальное возмещение морального вреда.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4" name="Google Shape;194;p7"/>
          <p:cNvGrpSpPr/>
          <p:nvPr/>
        </p:nvGrpSpPr>
        <p:grpSpPr>
          <a:xfrm>
            <a:off x="129004" y="4160110"/>
            <a:ext cx="5012337" cy="1309037"/>
            <a:chOff x="67" y="2742038"/>
            <a:chExt cx="4010278" cy="2634131"/>
          </a:xfrm>
        </p:grpSpPr>
        <p:sp>
          <p:nvSpPr>
            <p:cNvPr id="195" name="Google Shape;195;p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110: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Судьи при осуществлении право- судия независимы и подчиняются только зако- ну. Какое-либо вмешательство в деятельность судей по отправлению правосудия недопусти- мо и влечёт ответственность по закону.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Судебная система</a:t>
            </a:r>
            <a:endParaRPr/>
          </a:p>
        </p:txBody>
      </p:sp>
      <p:pic>
        <p:nvPicPr>
          <p:cNvPr descr="ÐÑÐ¿Ð¸ÑÑ ÐÐ¾Ð½ÑÑÐ¸ÑÑÑÐ¸Ñ Ð ÐµÑÐ¿ÑÐ±Ð»Ð¸ÐºÐ¸ ÐÐµÐ»Ð°ÑÑÑÑ" id="202" name="Google Shape;20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40462" y="1242204"/>
            <a:ext cx="3787922" cy="551371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03" name="Google Shape;203;p8"/>
          <p:cNvSpPr txBox="1"/>
          <p:nvPr/>
        </p:nvSpPr>
        <p:spPr>
          <a:xfrm>
            <a:off x="1772642" y="6417366"/>
            <a:ext cx="346782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04" name="Google Shape;204;p8"/>
          <p:cNvGrpSpPr/>
          <p:nvPr/>
        </p:nvGrpSpPr>
        <p:grpSpPr>
          <a:xfrm>
            <a:off x="129005" y="1235757"/>
            <a:ext cx="5012337" cy="791452"/>
            <a:chOff x="67" y="2742038"/>
            <a:chExt cx="4010278" cy="2634131"/>
          </a:xfrm>
        </p:grpSpPr>
        <p:sp>
          <p:nvSpPr>
            <p:cNvPr id="205" name="Google Shape;205;p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113: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Дела в судах рассматриваются судьями единолично, а в предусмотренных за- коном случаях – коллегиально.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7" name="Google Shape;207;p8"/>
          <p:cNvGrpSpPr/>
          <p:nvPr/>
        </p:nvGrpSpPr>
        <p:grpSpPr>
          <a:xfrm>
            <a:off x="129005" y="2124276"/>
            <a:ext cx="5012337" cy="1309037"/>
            <a:chOff x="67" y="2742038"/>
            <a:chExt cx="4010278" cy="2634131"/>
          </a:xfrm>
        </p:grpSpPr>
        <p:sp>
          <p:nvSpPr>
            <p:cNvPr id="208" name="Google Shape;208;p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114: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Разбирательство дел во всех судах открытое. Слушание дел в закрытом судебном заседании допускается лишь в случаях, опреде- лённых законом, с соблюдением всех правил судопроизводства.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0" name="Google Shape;210;p8"/>
          <p:cNvGrpSpPr/>
          <p:nvPr/>
        </p:nvGrpSpPr>
        <p:grpSpPr>
          <a:xfrm>
            <a:off x="129005" y="3530380"/>
            <a:ext cx="5012337" cy="2025031"/>
            <a:chOff x="67" y="2742038"/>
            <a:chExt cx="4010278" cy="2634131"/>
          </a:xfrm>
        </p:grpSpPr>
        <p:sp>
          <p:nvSpPr>
            <p:cNvPr id="211" name="Google Shape;211;p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115: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Правосудие осуществляется на ос- нове состязательности и равенства сторон в процессе. Судебные постановления являются обязательными для всех государственных ор- ганов, других организаций, должностных лиц и граждан. Стороны и лица, участвующие в про- цессе, имеют право на обжалование решений, приговоров и других судебных постановлений.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Правоохранительные органы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8" name="Google Shape;218;p9"/>
          <p:cNvGrpSpPr/>
          <p:nvPr/>
        </p:nvGrpSpPr>
        <p:grpSpPr>
          <a:xfrm>
            <a:off x="129005" y="1235757"/>
            <a:ext cx="8868346" cy="791452"/>
            <a:chOff x="67" y="2742038"/>
            <a:chExt cx="4010278" cy="2634131"/>
          </a:xfrm>
        </p:grpSpPr>
        <p:sp>
          <p:nvSpPr>
            <p:cNvPr id="219" name="Google Shape;219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Прокуратура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единая и централизованная система органов, осуществляющих надзор за точным и единообразным исполнением нормативных правовых актов на территории Республики Беларусь.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1" name="Google Shape;221;p9"/>
          <p:cNvGrpSpPr/>
          <p:nvPr/>
        </p:nvGrpSpPr>
        <p:grpSpPr>
          <a:xfrm>
            <a:off x="163903" y="2329138"/>
            <a:ext cx="5760117" cy="3795618"/>
            <a:chOff x="0" y="345058"/>
            <a:chExt cx="5760117" cy="3795618"/>
          </a:xfrm>
        </p:grpSpPr>
        <p:sp>
          <p:nvSpPr>
            <p:cNvPr id="222" name="Google Shape;222;p9"/>
            <p:cNvSpPr/>
            <p:nvPr/>
          </p:nvSpPr>
          <p:spPr>
            <a:xfrm>
              <a:off x="0" y="345058"/>
              <a:ext cx="3472034" cy="39687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9"/>
            <p:cNvSpPr txBox="1"/>
            <p:nvPr/>
          </p:nvSpPr>
          <p:spPr>
            <a:xfrm>
              <a:off x="11624" y="356682"/>
              <a:ext cx="3448786" cy="373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Функции прокуратуры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9"/>
            <p:cNvSpPr/>
            <p:nvPr/>
          </p:nvSpPr>
          <p:spPr>
            <a:xfrm>
              <a:off x="347203" y="741934"/>
              <a:ext cx="349529" cy="3805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5" name="Google Shape;225;p9"/>
            <p:cNvSpPr/>
            <p:nvPr/>
          </p:nvSpPr>
          <p:spPr>
            <a:xfrm>
              <a:off x="696733" y="867033"/>
              <a:ext cx="5063384" cy="5109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9"/>
            <p:cNvSpPr txBox="1"/>
            <p:nvPr/>
          </p:nvSpPr>
          <p:spPr>
            <a:xfrm>
              <a:off x="711698" y="881998"/>
              <a:ext cx="5033454" cy="4810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надзор за исполнением законов при расследо- вании преступлений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9"/>
            <p:cNvSpPr/>
            <p:nvPr/>
          </p:nvSpPr>
          <p:spPr>
            <a:xfrm>
              <a:off x="347203" y="741934"/>
              <a:ext cx="349529" cy="11694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8" name="Google Shape;228;p9"/>
            <p:cNvSpPr/>
            <p:nvPr/>
          </p:nvSpPr>
          <p:spPr>
            <a:xfrm>
              <a:off x="696733" y="1442688"/>
              <a:ext cx="5063384" cy="9374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9"/>
            <p:cNvSpPr txBox="1"/>
            <p:nvPr/>
          </p:nvSpPr>
          <p:spPr>
            <a:xfrm>
              <a:off x="724191" y="1470146"/>
              <a:ext cx="5008468" cy="882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надзор за соответствием закону судебных ре- шений по гражданским, экономическим, уго- ловным делам и делам об административных правонарушениях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9"/>
            <p:cNvSpPr/>
            <p:nvPr/>
          </p:nvSpPr>
          <p:spPr>
            <a:xfrm>
              <a:off x="347203" y="741934"/>
              <a:ext cx="349529" cy="19716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9"/>
            <p:cNvSpPr/>
            <p:nvPr/>
          </p:nvSpPr>
          <p:spPr>
            <a:xfrm>
              <a:off x="696733" y="2444884"/>
              <a:ext cx="5063384" cy="53737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9"/>
            <p:cNvSpPr txBox="1"/>
            <p:nvPr/>
          </p:nvSpPr>
          <p:spPr>
            <a:xfrm>
              <a:off x="712472" y="2460623"/>
              <a:ext cx="5031906" cy="5058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проведение предварительного следствия (в случаях, предусмотренных законом)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9"/>
            <p:cNvSpPr/>
            <p:nvPr/>
          </p:nvSpPr>
          <p:spPr>
            <a:xfrm>
              <a:off x="347203" y="741934"/>
              <a:ext cx="349529" cy="25909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9"/>
            <p:cNvSpPr/>
            <p:nvPr/>
          </p:nvSpPr>
          <p:spPr>
            <a:xfrm>
              <a:off x="696733" y="3046974"/>
              <a:ext cx="5063384" cy="5718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9"/>
            <p:cNvSpPr txBox="1"/>
            <p:nvPr/>
          </p:nvSpPr>
          <p:spPr>
            <a:xfrm>
              <a:off x="713483" y="3063724"/>
              <a:ext cx="5029884" cy="5383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поддержка государственного обвинения в су- дах при рассмотрении уголовных дел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9"/>
            <p:cNvSpPr/>
            <p:nvPr/>
          </p:nvSpPr>
          <p:spPr>
            <a:xfrm>
              <a:off x="347203" y="741934"/>
              <a:ext cx="349529" cy="31701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7" name="Google Shape;237;p9"/>
            <p:cNvSpPr/>
            <p:nvPr/>
          </p:nvSpPr>
          <p:spPr>
            <a:xfrm>
              <a:off x="696733" y="3683577"/>
              <a:ext cx="5063384" cy="4570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9"/>
            <p:cNvSpPr txBox="1"/>
            <p:nvPr/>
          </p:nvSpPr>
          <p:spPr>
            <a:xfrm>
              <a:off x="710121" y="3696965"/>
              <a:ext cx="5036608" cy="4303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координация деятельности правоохранитель- ных органов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239" name="Google Shape;23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26347" y="2165230"/>
            <a:ext cx="3165418" cy="456550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40" name="Google Shape;240;p9"/>
          <p:cNvSpPr txBox="1"/>
          <p:nvPr/>
        </p:nvSpPr>
        <p:spPr>
          <a:xfrm>
            <a:off x="3433312" y="6237812"/>
            <a:ext cx="29934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прокуратуры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12.03.2023</vt:lpwstr>
  </property>
</Properties>
</file>