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9" roundtripDataSignature="AMtx7mjGAD4L65soj0xrj19UlDXxURG0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B7C057D-D7C6-4AD6-81DD-83AA3F3ABD85}">
  <a:tblStyle styleId="{DB7C057D-D7C6-4AD6-81DD-83AA3F3ABD8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4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4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3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3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4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4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5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7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7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3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3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3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3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latin typeface="Cambria"/>
                <a:ea typeface="Cambria"/>
                <a:cs typeface="Cambria"/>
                <a:sym typeface="Cambria"/>
              </a:rPr>
              <a:t>Основы трудового права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4" name="Google Shape;224;p10"/>
          <p:cNvGrpSpPr/>
          <p:nvPr/>
        </p:nvGrpSpPr>
        <p:grpSpPr>
          <a:xfrm>
            <a:off x="241538" y="1216651"/>
            <a:ext cx="8669549" cy="5459866"/>
            <a:chOff x="25878" y="326"/>
            <a:chExt cx="8669549" cy="5459866"/>
          </a:xfrm>
        </p:grpSpPr>
        <p:sp>
          <p:nvSpPr>
            <p:cNvPr id="225" name="Google Shape;225;p10"/>
            <p:cNvSpPr/>
            <p:nvPr/>
          </p:nvSpPr>
          <p:spPr>
            <a:xfrm>
              <a:off x="25878" y="326"/>
              <a:ext cx="2673306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0"/>
            <p:cNvSpPr txBox="1"/>
            <p:nvPr/>
          </p:nvSpPr>
          <p:spPr>
            <a:xfrm>
              <a:off x="42279" y="16727"/>
              <a:ext cx="2640504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Работник обязан: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10"/>
            <p:cNvSpPr/>
            <p:nvPr/>
          </p:nvSpPr>
          <p:spPr>
            <a:xfrm>
              <a:off x="293208" y="560312"/>
              <a:ext cx="267330" cy="4199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28" name="Google Shape;228;p10"/>
            <p:cNvSpPr/>
            <p:nvPr/>
          </p:nvSpPr>
          <p:spPr>
            <a:xfrm>
              <a:off x="560539" y="700309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0"/>
            <p:cNvSpPr txBox="1"/>
            <p:nvPr/>
          </p:nvSpPr>
          <p:spPr>
            <a:xfrm>
              <a:off x="576940" y="716710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добросовестно исполнять трудовые обязанности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10"/>
            <p:cNvSpPr/>
            <p:nvPr/>
          </p:nvSpPr>
          <p:spPr>
            <a:xfrm>
              <a:off x="293208" y="560312"/>
              <a:ext cx="267330" cy="11199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1" name="Google Shape;231;p10"/>
            <p:cNvSpPr/>
            <p:nvPr/>
          </p:nvSpPr>
          <p:spPr>
            <a:xfrm>
              <a:off x="560539" y="1400292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0"/>
            <p:cNvSpPr txBox="1"/>
            <p:nvPr/>
          </p:nvSpPr>
          <p:spPr>
            <a:xfrm>
              <a:off x="576940" y="1416693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выполнять правила внутреннего трудового распорядка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3" name="Google Shape;233;p10"/>
            <p:cNvSpPr/>
            <p:nvPr/>
          </p:nvSpPr>
          <p:spPr>
            <a:xfrm>
              <a:off x="293208" y="560312"/>
              <a:ext cx="267330" cy="18199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4" name="Google Shape;234;p10"/>
            <p:cNvSpPr/>
            <p:nvPr/>
          </p:nvSpPr>
          <p:spPr>
            <a:xfrm>
              <a:off x="560539" y="2100275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0"/>
            <p:cNvSpPr txBox="1"/>
            <p:nvPr/>
          </p:nvSpPr>
          <p:spPr>
            <a:xfrm>
              <a:off x="576940" y="2116676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соблюдать установленные требования к качеству продукции, работ, услуг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6" name="Google Shape;236;p10"/>
            <p:cNvSpPr/>
            <p:nvPr/>
          </p:nvSpPr>
          <p:spPr>
            <a:xfrm>
              <a:off x="293208" y="560312"/>
              <a:ext cx="267330" cy="25199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37" name="Google Shape;237;p10"/>
            <p:cNvSpPr/>
            <p:nvPr/>
          </p:nvSpPr>
          <p:spPr>
            <a:xfrm>
              <a:off x="560539" y="2800257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0"/>
            <p:cNvSpPr txBox="1"/>
            <p:nvPr/>
          </p:nvSpPr>
          <p:spPr>
            <a:xfrm>
              <a:off x="576940" y="2816658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соблюдать технику безопасности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9" name="Google Shape;239;p10"/>
            <p:cNvSpPr/>
            <p:nvPr/>
          </p:nvSpPr>
          <p:spPr>
            <a:xfrm>
              <a:off x="293208" y="560312"/>
              <a:ext cx="267330" cy="32199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0" name="Google Shape;240;p10"/>
            <p:cNvSpPr/>
            <p:nvPr/>
          </p:nvSpPr>
          <p:spPr>
            <a:xfrm>
              <a:off x="560539" y="3500240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0"/>
            <p:cNvSpPr txBox="1"/>
            <p:nvPr/>
          </p:nvSpPr>
          <p:spPr>
            <a:xfrm>
              <a:off x="576940" y="3516641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бережно относиться к имуществу нанимателя, принимать меры к предот- вращению ущерба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10"/>
            <p:cNvSpPr/>
            <p:nvPr/>
          </p:nvSpPr>
          <p:spPr>
            <a:xfrm>
              <a:off x="293208" y="560312"/>
              <a:ext cx="267330" cy="39199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3" name="Google Shape;243;p10"/>
            <p:cNvSpPr/>
            <p:nvPr/>
          </p:nvSpPr>
          <p:spPr>
            <a:xfrm>
              <a:off x="560539" y="4200223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10"/>
            <p:cNvSpPr txBox="1"/>
            <p:nvPr/>
          </p:nvSpPr>
          <p:spPr>
            <a:xfrm>
              <a:off x="576940" y="4216624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поддерживать своё рабочее место, оборудование в исправном состоянии, по- рядке и чистоте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5" name="Google Shape;245;p10"/>
            <p:cNvSpPr/>
            <p:nvPr/>
          </p:nvSpPr>
          <p:spPr>
            <a:xfrm>
              <a:off x="293208" y="560312"/>
              <a:ext cx="267330" cy="46198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10"/>
            <p:cNvSpPr/>
            <p:nvPr/>
          </p:nvSpPr>
          <p:spPr>
            <a:xfrm>
              <a:off x="560539" y="4900206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0"/>
            <p:cNvSpPr txBox="1"/>
            <p:nvPr/>
          </p:nvSpPr>
          <p:spPr>
            <a:xfrm>
              <a:off x="576940" y="4916607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исполнять иные обязанности, вытекающие из законодательства и трудово- го договора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53" name="Google Shape;253;p11"/>
          <p:cNvGrpSpPr/>
          <p:nvPr/>
        </p:nvGrpSpPr>
        <p:grpSpPr>
          <a:xfrm>
            <a:off x="241538" y="1216651"/>
            <a:ext cx="8669549" cy="5459866"/>
            <a:chOff x="25878" y="326"/>
            <a:chExt cx="8669549" cy="5459866"/>
          </a:xfrm>
        </p:grpSpPr>
        <p:sp>
          <p:nvSpPr>
            <p:cNvPr id="254" name="Google Shape;254;p11"/>
            <p:cNvSpPr/>
            <p:nvPr/>
          </p:nvSpPr>
          <p:spPr>
            <a:xfrm>
              <a:off x="25878" y="326"/>
              <a:ext cx="2673306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1"/>
            <p:cNvSpPr txBox="1"/>
            <p:nvPr/>
          </p:nvSpPr>
          <p:spPr>
            <a:xfrm>
              <a:off x="42279" y="16727"/>
              <a:ext cx="2640504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Наниматель обязан: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6" name="Google Shape;256;p11"/>
            <p:cNvSpPr/>
            <p:nvPr/>
          </p:nvSpPr>
          <p:spPr>
            <a:xfrm>
              <a:off x="293208" y="560312"/>
              <a:ext cx="267330" cy="41998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7" name="Google Shape;257;p11"/>
            <p:cNvSpPr/>
            <p:nvPr/>
          </p:nvSpPr>
          <p:spPr>
            <a:xfrm>
              <a:off x="560539" y="700309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1"/>
            <p:cNvSpPr txBox="1"/>
            <p:nvPr/>
          </p:nvSpPr>
          <p:spPr>
            <a:xfrm>
              <a:off x="576940" y="716760"/>
              <a:ext cx="8102100" cy="527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ознакомить работника с порученной работой, условиями и оплатой труда, разъяснить его права и обязанности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11"/>
            <p:cNvSpPr/>
            <p:nvPr/>
          </p:nvSpPr>
          <p:spPr>
            <a:xfrm>
              <a:off x="293208" y="560312"/>
              <a:ext cx="267330" cy="111997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0" name="Google Shape;260;p11"/>
            <p:cNvSpPr/>
            <p:nvPr/>
          </p:nvSpPr>
          <p:spPr>
            <a:xfrm>
              <a:off x="560539" y="1400292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1"/>
            <p:cNvSpPr txBox="1"/>
            <p:nvPr/>
          </p:nvSpPr>
          <p:spPr>
            <a:xfrm>
              <a:off x="576940" y="1416731"/>
              <a:ext cx="8102100" cy="527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ознакомить работника с коллективным договором и документами, регла- ментирующими внутренний трудовой распорядок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11"/>
            <p:cNvSpPr/>
            <p:nvPr/>
          </p:nvSpPr>
          <p:spPr>
            <a:xfrm>
              <a:off x="293208" y="560312"/>
              <a:ext cx="267330" cy="181995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3" name="Google Shape;263;p11"/>
            <p:cNvSpPr/>
            <p:nvPr/>
          </p:nvSpPr>
          <p:spPr>
            <a:xfrm>
              <a:off x="560539" y="2100275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1"/>
            <p:cNvSpPr txBox="1"/>
            <p:nvPr/>
          </p:nvSpPr>
          <p:spPr>
            <a:xfrm>
              <a:off x="576928" y="2116701"/>
              <a:ext cx="8102100" cy="527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провести вводный инструктаж по охране труда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11"/>
            <p:cNvSpPr/>
            <p:nvPr/>
          </p:nvSpPr>
          <p:spPr>
            <a:xfrm>
              <a:off x="293208" y="560312"/>
              <a:ext cx="267330" cy="251993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6" name="Google Shape;266;p11"/>
            <p:cNvSpPr/>
            <p:nvPr/>
          </p:nvSpPr>
          <p:spPr>
            <a:xfrm>
              <a:off x="560539" y="2800257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1"/>
            <p:cNvSpPr txBox="1"/>
            <p:nvPr/>
          </p:nvSpPr>
          <p:spPr>
            <a:xfrm>
              <a:off x="576940" y="2808483"/>
              <a:ext cx="8102100" cy="527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обеспечивать трудовую и производственную дисциплину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11"/>
            <p:cNvSpPr/>
            <p:nvPr/>
          </p:nvSpPr>
          <p:spPr>
            <a:xfrm>
              <a:off x="293208" y="560312"/>
              <a:ext cx="267330" cy="32199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69" name="Google Shape;269;p11"/>
            <p:cNvSpPr/>
            <p:nvPr/>
          </p:nvSpPr>
          <p:spPr>
            <a:xfrm>
              <a:off x="560539" y="3500240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1"/>
            <p:cNvSpPr txBox="1"/>
            <p:nvPr/>
          </p:nvSpPr>
          <p:spPr>
            <a:xfrm>
              <a:off x="576940" y="3516641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своевременно выдавать заработную плату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1"/>
            <p:cNvSpPr/>
            <p:nvPr/>
          </p:nvSpPr>
          <p:spPr>
            <a:xfrm>
              <a:off x="293208" y="560312"/>
              <a:ext cx="267330" cy="391990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11"/>
            <p:cNvSpPr/>
            <p:nvPr/>
          </p:nvSpPr>
          <p:spPr>
            <a:xfrm>
              <a:off x="560539" y="4200223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1"/>
            <p:cNvSpPr txBox="1"/>
            <p:nvPr/>
          </p:nvSpPr>
          <p:spPr>
            <a:xfrm>
              <a:off x="576940" y="4216624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обеспечивать условия труда, принимать меры по профилактике производст- венного травматизма, профессиональных и других заболеваний работников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4" name="Google Shape;274;p11"/>
            <p:cNvSpPr/>
            <p:nvPr/>
          </p:nvSpPr>
          <p:spPr>
            <a:xfrm>
              <a:off x="293208" y="560312"/>
              <a:ext cx="267330" cy="46198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5" name="Google Shape;275;p11"/>
            <p:cNvSpPr/>
            <p:nvPr/>
          </p:nvSpPr>
          <p:spPr>
            <a:xfrm>
              <a:off x="560539" y="4900206"/>
              <a:ext cx="8134888" cy="55998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1"/>
            <p:cNvSpPr txBox="1"/>
            <p:nvPr/>
          </p:nvSpPr>
          <p:spPr>
            <a:xfrm>
              <a:off x="576940" y="4916607"/>
              <a:ext cx="8102086" cy="5271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исполнять другие обязанности, вытекающие из законодательства и трудо- вых договоров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2" name="Google Shape;282;p12"/>
          <p:cNvGrpSpPr/>
          <p:nvPr/>
        </p:nvGrpSpPr>
        <p:grpSpPr>
          <a:xfrm>
            <a:off x="216244" y="1483260"/>
            <a:ext cx="8694258" cy="3459679"/>
            <a:chOff x="583" y="86260"/>
            <a:chExt cx="8694258" cy="3459679"/>
          </a:xfrm>
        </p:grpSpPr>
        <p:sp>
          <p:nvSpPr>
            <p:cNvPr id="283" name="Google Shape;283;p12"/>
            <p:cNvSpPr/>
            <p:nvPr/>
          </p:nvSpPr>
          <p:spPr>
            <a:xfrm>
              <a:off x="4347713" y="658111"/>
              <a:ext cx="3076038" cy="533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12"/>
            <p:cNvSpPr/>
            <p:nvPr/>
          </p:nvSpPr>
          <p:spPr>
            <a:xfrm>
              <a:off x="4301992" y="658111"/>
              <a:ext cx="91440" cy="53385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5" name="Google Shape;285;p12"/>
            <p:cNvSpPr/>
            <p:nvPr/>
          </p:nvSpPr>
          <p:spPr>
            <a:xfrm>
              <a:off x="1271674" y="658111"/>
              <a:ext cx="3076038" cy="53385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6" name="Google Shape;286;p12"/>
            <p:cNvSpPr/>
            <p:nvPr/>
          </p:nvSpPr>
          <p:spPr>
            <a:xfrm>
              <a:off x="3076622" y="86260"/>
              <a:ext cx="2542180" cy="57185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3076622" y="86260"/>
              <a:ext cx="2542180" cy="5718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Рабочее время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583" y="1191969"/>
              <a:ext cx="2542180" cy="235397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2"/>
            <p:cNvSpPr txBox="1"/>
            <p:nvPr/>
          </p:nvSpPr>
          <p:spPr>
            <a:xfrm>
              <a:off x="583" y="1191969"/>
              <a:ext cx="2542180" cy="2353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период, в течение кото- рого работник в соот- ветствии с правилами внутреннего трудового распорядка обязан на- ходиться на рабочем месте и выполнять свои трудовые обязанности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12"/>
            <p:cNvSpPr/>
            <p:nvPr/>
          </p:nvSpPr>
          <p:spPr>
            <a:xfrm>
              <a:off x="3076622" y="1191969"/>
              <a:ext cx="2542180" cy="235397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2"/>
            <p:cNvSpPr txBox="1"/>
            <p:nvPr/>
          </p:nvSpPr>
          <p:spPr>
            <a:xfrm>
              <a:off x="3076622" y="1191969"/>
              <a:ext cx="2542180" cy="2353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сверхурочная работа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12"/>
            <p:cNvSpPr/>
            <p:nvPr/>
          </p:nvSpPr>
          <p:spPr>
            <a:xfrm>
              <a:off x="6152661" y="1191969"/>
              <a:ext cx="2542180" cy="235397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2"/>
            <p:cNvSpPr txBox="1"/>
            <p:nvPr/>
          </p:nvSpPr>
          <p:spPr>
            <a:xfrm>
              <a:off x="6152661" y="1191969"/>
              <a:ext cx="2542180" cy="23539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работа в праздничные и выходные дни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4" name="Google Shape;294;p12"/>
          <p:cNvGrpSpPr/>
          <p:nvPr/>
        </p:nvGrpSpPr>
        <p:grpSpPr>
          <a:xfrm>
            <a:off x="215661" y="5305244"/>
            <a:ext cx="8695426" cy="1147316"/>
            <a:chOff x="67" y="2742038"/>
            <a:chExt cx="4010278" cy="2634131"/>
          </a:xfrm>
        </p:grpSpPr>
        <p:sp>
          <p:nvSpPr>
            <p:cNvPr id="295" name="Google Shape;295;p1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Дистанционная работа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работа, которую работник выполняет вне места на- хождения нанимателя с использованием для выполнения этой работы и осущест- вления взаимодействия с нанимателем информационно-коммуникационных технологий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02" name="Google Shape;302;p13"/>
          <p:cNvGraphicFramePr/>
          <p:nvPr/>
        </p:nvGraphicFramePr>
        <p:xfrm>
          <a:off x="129095" y="128485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{DB7C057D-D7C6-4AD6-81DD-83AA3F3ABD85}</a:tableStyleId>
              </a:tblPr>
              <a:tblGrid>
                <a:gridCol w="1820475"/>
                <a:gridCol w="7021600"/>
              </a:tblGrid>
              <a:tr h="5503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Продолжительность рабочего времени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515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Полная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40 часов в неделю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89000">
                <a:tc row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Сокращённая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35 часов в неделю – работники 16-18 лет;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ежедневная смена – не более 7 часов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890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23 часа в неделю – работники 14-16 лет;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ежедневная смена – не более 4 часов 36 минут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700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17,5 часов в неделю – работники 16-18 лет, работающие в тече- ние учебного года в свободное от учёбы время (половина макси- мальной продолжительности)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700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11,5 часов в неделю – работники 14-16 лет, работающие в тече- ние учебного года в свободное от учёбы время (половина макси- мальной продолжительности)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8" name="Google Shape;308;p14"/>
          <p:cNvGrpSpPr/>
          <p:nvPr/>
        </p:nvGrpSpPr>
        <p:grpSpPr>
          <a:xfrm>
            <a:off x="216488" y="1440678"/>
            <a:ext cx="8719649" cy="5011811"/>
            <a:chOff x="828" y="224353"/>
            <a:chExt cx="8719649" cy="5011811"/>
          </a:xfrm>
        </p:grpSpPr>
        <p:sp>
          <p:nvSpPr>
            <p:cNvPr id="309" name="Google Shape;309;p14"/>
            <p:cNvSpPr/>
            <p:nvPr/>
          </p:nvSpPr>
          <p:spPr>
            <a:xfrm>
              <a:off x="828" y="224353"/>
              <a:ext cx="6867525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4"/>
            <p:cNvSpPr txBox="1"/>
            <p:nvPr/>
          </p:nvSpPr>
          <p:spPr>
            <a:xfrm>
              <a:off x="22207" y="245732"/>
              <a:ext cx="6824767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5400" lIns="38100" spcFirstLastPara="1" rIns="38100" wrap="square" tIns="25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Работников моложе 18 лет запрещается привлекать: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4"/>
            <p:cNvSpPr/>
            <p:nvPr/>
          </p:nvSpPr>
          <p:spPr>
            <a:xfrm>
              <a:off x="687580" y="954303"/>
              <a:ext cx="686752" cy="49139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2" name="Google Shape;312;p14"/>
            <p:cNvSpPr/>
            <p:nvPr/>
          </p:nvSpPr>
          <p:spPr>
            <a:xfrm>
              <a:off x="1374333" y="1080725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4"/>
            <p:cNvSpPr txBox="1"/>
            <p:nvPr/>
          </p:nvSpPr>
          <p:spPr>
            <a:xfrm>
              <a:off x="1395712" y="1102104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 труду на тяжёлых работах и на работах с вредными и (или) опасны- ми условиями;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4" name="Google Shape;314;p14"/>
            <p:cNvSpPr/>
            <p:nvPr/>
          </p:nvSpPr>
          <p:spPr>
            <a:xfrm>
              <a:off x="687580" y="954303"/>
              <a:ext cx="686752" cy="134777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5" name="Google Shape;315;p14"/>
            <p:cNvSpPr/>
            <p:nvPr/>
          </p:nvSpPr>
          <p:spPr>
            <a:xfrm>
              <a:off x="1374333" y="1937098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4"/>
            <p:cNvSpPr txBox="1"/>
            <p:nvPr/>
          </p:nvSpPr>
          <p:spPr>
            <a:xfrm>
              <a:off x="1395712" y="1958477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подземных и горных работах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4"/>
            <p:cNvSpPr/>
            <p:nvPr/>
          </p:nvSpPr>
          <p:spPr>
            <a:xfrm>
              <a:off x="687580" y="954303"/>
              <a:ext cx="686752" cy="220414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18" name="Google Shape;318;p14"/>
            <p:cNvSpPr/>
            <p:nvPr/>
          </p:nvSpPr>
          <p:spPr>
            <a:xfrm>
              <a:off x="1374333" y="2793470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4"/>
            <p:cNvSpPr txBox="1"/>
            <p:nvPr/>
          </p:nvSpPr>
          <p:spPr>
            <a:xfrm>
              <a:off x="1395712" y="2814849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 ночным и сверхурочным работам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0" name="Google Shape;320;p14"/>
            <p:cNvSpPr/>
            <p:nvPr/>
          </p:nvSpPr>
          <p:spPr>
            <a:xfrm>
              <a:off x="687580" y="954303"/>
              <a:ext cx="686752" cy="306051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1" name="Google Shape;321;p14"/>
            <p:cNvSpPr/>
            <p:nvPr/>
          </p:nvSpPr>
          <p:spPr>
            <a:xfrm>
              <a:off x="1374333" y="3649843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4"/>
            <p:cNvSpPr txBox="1"/>
            <p:nvPr/>
          </p:nvSpPr>
          <p:spPr>
            <a:xfrm>
              <a:off x="1395712" y="3671222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 работам в государственные праздники и праздничные дни, в выхо- дные дни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4"/>
            <p:cNvSpPr/>
            <p:nvPr/>
          </p:nvSpPr>
          <p:spPr>
            <a:xfrm>
              <a:off x="687580" y="954303"/>
              <a:ext cx="686752" cy="391688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4" name="Google Shape;324;p14"/>
            <p:cNvSpPr/>
            <p:nvPr/>
          </p:nvSpPr>
          <p:spPr>
            <a:xfrm>
              <a:off x="1374333" y="4506215"/>
              <a:ext cx="7346144" cy="729949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4"/>
            <p:cNvSpPr txBox="1"/>
            <p:nvPr/>
          </p:nvSpPr>
          <p:spPr>
            <a:xfrm>
              <a:off x="1395712" y="4527594"/>
              <a:ext cx="7303386" cy="6871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22850" lIns="34275" spcFirstLastPara="1" rIns="34275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 подъёму и перемещению вручную тяжестей, превышающих уста- новленные для них предельные нормы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31" name="Google Shape;331;p15"/>
          <p:cNvGrpSpPr/>
          <p:nvPr/>
        </p:nvGrpSpPr>
        <p:grpSpPr>
          <a:xfrm>
            <a:off x="417205" y="1269890"/>
            <a:ext cx="8326842" cy="5422400"/>
            <a:chOff x="167038" y="1807"/>
            <a:chExt cx="8326842" cy="5422400"/>
          </a:xfrm>
        </p:grpSpPr>
        <p:sp>
          <p:nvSpPr>
            <p:cNvPr id="332" name="Google Shape;332;p15"/>
            <p:cNvSpPr/>
            <p:nvPr/>
          </p:nvSpPr>
          <p:spPr>
            <a:xfrm>
              <a:off x="7192641" y="2740664"/>
              <a:ext cx="91440" cy="3968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5"/>
            <p:cNvSpPr/>
            <p:nvPr/>
          </p:nvSpPr>
          <p:spPr>
            <a:xfrm>
              <a:off x="4330459" y="1903702"/>
              <a:ext cx="2907901" cy="39686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5"/>
            <p:cNvSpPr/>
            <p:nvPr/>
          </p:nvSpPr>
          <p:spPr>
            <a:xfrm>
              <a:off x="4284740" y="4082436"/>
              <a:ext cx="91440" cy="3968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15"/>
            <p:cNvSpPr/>
            <p:nvPr/>
          </p:nvSpPr>
          <p:spPr>
            <a:xfrm>
              <a:off x="4284740" y="2740664"/>
              <a:ext cx="91440" cy="3968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6" name="Google Shape;336;p15"/>
            <p:cNvSpPr/>
            <p:nvPr/>
          </p:nvSpPr>
          <p:spPr>
            <a:xfrm>
              <a:off x="4284739" y="1903702"/>
              <a:ext cx="91440" cy="3968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7" name="Google Shape;337;p15"/>
            <p:cNvSpPr/>
            <p:nvPr/>
          </p:nvSpPr>
          <p:spPr>
            <a:xfrm>
              <a:off x="1376838" y="2740664"/>
              <a:ext cx="91440" cy="3968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8" name="Google Shape;338;p15"/>
            <p:cNvSpPr/>
            <p:nvPr/>
          </p:nvSpPr>
          <p:spPr>
            <a:xfrm>
              <a:off x="1422558" y="1903702"/>
              <a:ext cx="2907901" cy="39686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9" name="Google Shape;339;p15"/>
            <p:cNvSpPr/>
            <p:nvPr/>
          </p:nvSpPr>
          <p:spPr>
            <a:xfrm>
              <a:off x="4284739" y="555713"/>
              <a:ext cx="91440" cy="39686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40" name="Google Shape;340;p15"/>
            <p:cNvSpPr/>
            <p:nvPr/>
          </p:nvSpPr>
          <p:spPr>
            <a:xfrm>
              <a:off x="3385550" y="1807"/>
              <a:ext cx="1889818" cy="55390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5"/>
            <p:cNvSpPr txBox="1"/>
            <p:nvPr/>
          </p:nvSpPr>
          <p:spPr>
            <a:xfrm>
              <a:off x="3385550" y="1807"/>
              <a:ext cx="1889818" cy="5539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Время отдыха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15"/>
            <p:cNvSpPr/>
            <p:nvPr/>
          </p:nvSpPr>
          <p:spPr>
            <a:xfrm>
              <a:off x="1366241" y="952575"/>
              <a:ext cx="5928436" cy="95112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5"/>
            <p:cNvSpPr txBox="1"/>
            <p:nvPr/>
          </p:nvSpPr>
          <p:spPr>
            <a:xfrm>
              <a:off x="1366241" y="952575"/>
              <a:ext cx="5928436" cy="9511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период, в течение которого работник в соответствии с трудовым законодательством, должен быть свободен от исполнения трудовых обязанностей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4" name="Google Shape;344;p15"/>
            <p:cNvSpPr/>
            <p:nvPr/>
          </p:nvSpPr>
          <p:spPr>
            <a:xfrm>
              <a:off x="167038" y="2300564"/>
              <a:ext cx="2511039" cy="4401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5"/>
            <p:cNvSpPr txBox="1"/>
            <p:nvPr/>
          </p:nvSpPr>
          <p:spPr>
            <a:xfrm>
              <a:off x="167038" y="2300564"/>
              <a:ext cx="2511039" cy="440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течение дня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6" name="Google Shape;346;p15"/>
            <p:cNvSpPr/>
            <p:nvPr/>
          </p:nvSpPr>
          <p:spPr>
            <a:xfrm>
              <a:off x="167038" y="3137526"/>
              <a:ext cx="2511039" cy="94490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5"/>
            <p:cNvSpPr txBox="1"/>
            <p:nvPr/>
          </p:nvSpPr>
          <p:spPr>
            <a:xfrm>
              <a:off x="167038" y="3137526"/>
              <a:ext cx="2511039" cy="9449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перерыв не менее 20 минут и не более 2 часов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15"/>
            <p:cNvSpPr/>
            <p:nvPr/>
          </p:nvSpPr>
          <p:spPr>
            <a:xfrm>
              <a:off x="3074940" y="2300564"/>
              <a:ext cx="2511039" cy="4401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5"/>
            <p:cNvSpPr txBox="1"/>
            <p:nvPr/>
          </p:nvSpPr>
          <p:spPr>
            <a:xfrm>
              <a:off x="3074940" y="2300564"/>
              <a:ext cx="2511039" cy="440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течение недели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0" name="Google Shape;350;p15"/>
            <p:cNvSpPr/>
            <p:nvPr/>
          </p:nvSpPr>
          <p:spPr>
            <a:xfrm>
              <a:off x="3074940" y="3137526"/>
              <a:ext cx="2511039" cy="94490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5"/>
            <p:cNvSpPr txBox="1"/>
            <p:nvPr/>
          </p:nvSpPr>
          <p:spPr>
            <a:xfrm>
              <a:off x="3074940" y="3137526"/>
              <a:ext cx="2511039" cy="9449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ежедневный отдых между рабочими сменами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2" name="Google Shape;352;p15"/>
            <p:cNvSpPr/>
            <p:nvPr/>
          </p:nvSpPr>
          <p:spPr>
            <a:xfrm>
              <a:off x="3074940" y="4479298"/>
              <a:ext cx="2511039" cy="94490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5"/>
            <p:cNvSpPr txBox="1"/>
            <p:nvPr/>
          </p:nvSpPr>
          <p:spPr>
            <a:xfrm>
              <a:off x="3074940" y="4479298"/>
              <a:ext cx="2511039" cy="9449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выходные дни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4" name="Google Shape;354;p15"/>
            <p:cNvSpPr/>
            <p:nvPr/>
          </p:nvSpPr>
          <p:spPr>
            <a:xfrm>
              <a:off x="5982841" y="2300564"/>
              <a:ext cx="2511039" cy="4401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5"/>
            <p:cNvSpPr txBox="1"/>
            <p:nvPr/>
          </p:nvSpPr>
          <p:spPr>
            <a:xfrm>
              <a:off x="5982841" y="2300564"/>
              <a:ext cx="2511039" cy="4401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течение года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6" name="Google Shape;356;p15"/>
            <p:cNvSpPr/>
            <p:nvPr/>
          </p:nvSpPr>
          <p:spPr>
            <a:xfrm>
              <a:off x="5982841" y="3137526"/>
              <a:ext cx="2511039" cy="94490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5"/>
            <p:cNvSpPr txBox="1"/>
            <p:nvPr/>
          </p:nvSpPr>
          <p:spPr>
            <a:xfrm>
              <a:off x="5982841" y="3137526"/>
              <a:ext cx="2511039" cy="94490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отпуск трудовой, социальный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63" name="Google Shape;363;p16"/>
          <p:cNvGrpSpPr/>
          <p:nvPr/>
        </p:nvGrpSpPr>
        <p:grpSpPr>
          <a:xfrm>
            <a:off x="203785" y="1353864"/>
            <a:ext cx="8692694" cy="2674674"/>
            <a:chOff x="1365" y="276041"/>
            <a:chExt cx="8692694" cy="2674674"/>
          </a:xfrm>
        </p:grpSpPr>
        <p:sp>
          <p:nvSpPr>
            <p:cNvPr id="364" name="Google Shape;364;p16"/>
            <p:cNvSpPr/>
            <p:nvPr/>
          </p:nvSpPr>
          <p:spPr>
            <a:xfrm>
              <a:off x="4347712" y="805511"/>
              <a:ext cx="3062329" cy="49429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5" name="Google Shape;365;p16"/>
            <p:cNvSpPr/>
            <p:nvPr/>
          </p:nvSpPr>
          <p:spPr>
            <a:xfrm>
              <a:off x="4301992" y="805511"/>
              <a:ext cx="91440" cy="49429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6" name="Google Shape;366;p16"/>
            <p:cNvSpPr/>
            <p:nvPr/>
          </p:nvSpPr>
          <p:spPr>
            <a:xfrm>
              <a:off x="1285383" y="805511"/>
              <a:ext cx="3062329" cy="49429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7" name="Google Shape;367;p16"/>
            <p:cNvSpPr/>
            <p:nvPr/>
          </p:nvSpPr>
          <p:spPr>
            <a:xfrm>
              <a:off x="3170826" y="276041"/>
              <a:ext cx="2353772" cy="5294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6"/>
            <p:cNvSpPr txBox="1"/>
            <p:nvPr/>
          </p:nvSpPr>
          <p:spPr>
            <a:xfrm>
              <a:off x="3170826" y="276041"/>
              <a:ext cx="2353772" cy="5294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Трудовой отпуск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9" name="Google Shape;369;p16"/>
            <p:cNvSpPr/>
            <p:nvPr/>
          </p:nvSpPr>
          <p:spPr>
            <a:xfrm>
              <a:off x="1365" y="1299803"/>
              <a:ext cx="2568036" cy="165091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6"/>
            <p:cNvSpPr txBox="1"/>
            <p:nvPr/>
          </p:nvSpPr>
          <p:spPr>
            <a:xfrm>
              <a:off x="1365" y="1299803"/>
              <a:ext cx="2568036" cy="16509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менее 24 календар- ных дней; может быть более, например у несо- вершеннолетних – 30 дней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1" name="Google Shape;371;p16"/>
            <p:cNvSpPr/>
            <p:nvPr/>
          </p:nvSpPr>
          <p:spPr>
            <a:xfrm>
              <a:off x="3063694" y="1299803"/>
              <a:ext cx="2568036" cy="165091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6"/>
            <p:cNvSpPr txBox="1"/>
            <p:nvPr/>
          </p:nvSpPr>
          <p:spPr>
            <a:xfrm>
              <a:off x="3063694" y="1299803"/>
              <a:ext cx="2568036" cy="16509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21 день необходимо пробыть в отпуске, а за дни свыше можно взять компенсацию (в слу- чаях, предусмотренных законом)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3" name="Google Shape;373;p16"/>
            <p:cNvSpPr/>
            <p:nvPr/>
          </p:nvSpPr>
          <p:spPr>
            <a:xfrm>
              <a:off x="6126023" y="1299803"/>
              <a:ext cx="2568036" cy="165091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6"/>
            <p:cNvSpPr txBox="1"/>
            <p:nvPr/>
          </p:nvSpPr>
          <p:spPr>
            <a:xfrm>
              <a:off x="6126023" y="1299803"/>
              <a:ext cx="2568036" cy="165091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на период отпуска попадает праздничный день, то к отпуску до- бавляется ещё один день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5" name="Google Shape;375;p16"/>
          <p:cNvGrpSpPr/>
          <p:nvPr/>
        </p:nvGrpSpPr>
        <p:grpSpPr>
          <a:xfrm>
            <a:off x="198389" y="4317278"/>
            <a:ext cx="8694258" cy="2251978"/>
            <a:chOff x="583" y="150720"/>
            <a:chExt cx="8694258" cy="2251978"/>
          </a:xfrm>
        </p:grpSpPr>
        <p:sp>
          <p:nvSpPr>
            <p:cNvPr id="376" name="Google Shape;376;p16"/>
            <p:cNvSpPr/>
            <p:nvPr/>
          </p:nvSpPr>
          <p:spPr>
            <a:xfrm>
              <a:off x="4347712" y="722571"/>
              <a:ext cx="3076038" cy="53385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7" name="Google Shape;377;p16"/>
            <p:cNvSpPr/>
            <p:nvPr/>
          </p:nvSpPr>
          <p:spPr>
            <a:xfrm>
              <a:off x="4301992" y="722571"/>
              <a:ext cx="91440" cy="53385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8" name="Google Shape;378;p16"/>
            <p:cNvSpPr/>
            <p:nvPr/>
          </p:nvSpPr>
          <p:spPr>
            <a:xfrm>
              <a:off x="1271674" y="722571"/>
              <a:ext cx="3076038" cy="53385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79" name="Google Shape;379;p16"/>
            <p:cNvSpPr/>
            <p:nvPr/>
          </p:nvSpPr>
          <p:spPr>
            <a:xfrm>
              <a:off x="2911113" y="150720"/>
              <a:ext cx="2873198" cy="57185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6"/>
            <p:cNvSpPr txBox="1"/>
            <p:nvPr/>
          </p:nvSpPr>
          <p:spPr>
            <a:xfrm>
              <a:off x="2911113" y="150720"/>
              <a:ext cx="2873198" cy="5718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Социальный отпуск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6"/>
            <p:cNvSpPr/>
            <p:nvPr/>
          </p:nvSpPr>
          <p:spPr>
            <a:xfrm>
              <a:off x="583" y="1256429"/>
              <a:ext cx="2542180" cy="11462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6"/>
            <p:cNvSpPr txBox="1"/>
            <p:nvPr/>
          </p:nvSpPr>
          <p:spPr>
            <a:xfrm>
              <a:off x="583" y="1256429"/>
              <a:ext cx="2542180" cy="1146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уход за детьми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6"/>
            <p:cNvSpPr/>
            <p:nvPr/>
          </p:nvSpPr>
          <p:spPr>
            <a:xfrm>
              <a:off x="3076622" y="1256429"/>
              <a:ext cx="2542180" cy="11462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6"/>
            <p:cNvSpPr txBox="1"/>
            <p:nvPr/>
          </p:nvSpPr>
          <p:spPr>
            <a:xfrm>
              <a:off x="3076622" y="1256429"/>
              <a:ext cx="2542180" cy="1146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получение образования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6"/>
            <p:cNvSpPr/>
            <p:nvPr/>
          </p:nvSpPr>
          <p:spPr>
            <a:xfrm>
              <a:off x="6152661" y="1256429"/>
              <a:ext cx="2542180" cy="11462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6"/>
            <p:cNvSpPr txBox="1"/>
            <p:nvPr/>
          </p:nvSpPr>
          <p:spPr>
            <a:xfrm>
              <a:off x="6152661" y="1256429"/>
              <a:ext cx="2542180" cy="11462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удовлетворение семей- но-бытовых потребнос- тей, решение личных дел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392" name="Google Shape;392;p17"/>
          <p:cNvGraphicFramePr/>
          <p:nvPr/>
        </p:nvGraphicFramePr>
        <p:xfrm>
          <a:off x="129095" y="112086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{DB7C057D-D7C6-4AD6-81DD-83AA3F3ABD85}</a:tableStyleId>
              </a:tblPr>
              <a:tblGrid>
                <a:gridCol w="1820475"/>
                <a:gridCol w="7021600"/>
              </a:tblGrid>
              <a:tr h="5503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Государственные праздники, праздничные и нерабочие дни в Республике Беларусь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515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Государствен- ные праздники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Конституции Республики Беларусь (15 марта); День едине- ния народов Беларуси и России (2 апреля);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Победы (9 мая)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День Государственного герба Республики Беларусь и Госу- дарственного флага Республики Беларусь (второе воскресенье мая);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Независимости Республики Беларусь (День Рес- публики) (3 июля)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0775">
                <a:tc row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Праздничные дни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Общереспубликанские: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Новый год (1 января)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День защитников Отечества и Вооружён- ных Сил Республики Беларусь (23 февраля);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женщин (8 марта)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Праздник труда (1 мая)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День Октябрьской револю- ции (7 ноября)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707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Религиозные: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Рождество Христово (православное Рождество) (7 января)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Пасха (по календарю православной и католической конфессий);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Радуница (по календарю православной конфессии)</a:t>
                      </a: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; День па- мяти (2 ноября);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Рождество Христово (католическое Рождест- во) ( 25 декабря)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98" name="Google Shape;398;p18"/>
          <p:cNvGrpSpPr/>
          <p:nvPr/>
        </p:nvGrpSpPr>
        <p:grpSpPr>
          <a:xfrm>
            <a:off x="252115" y="1558533"/>
            <a:ext cx="8588011" cy="4681211"/>
            <a:chOff x="1948" y="333582"/>
            <a:chExt cx="8588011" cy="4681211"/>
          </a:xfrm>
        </p:grpSpPr>
        <p:sp>
          <p:nvSpPr>
            <p:cNvPr id="399" name="Google Shape;399;p18"/>
            <p:cNvSpPr/>
            <p:nvPr/>
          </p:nvSpPr>
          <p:spPr>
            <a:xfrm>
              <a:off x="6504609" y="3562707"/>
              <a:ext cx="91440" cy="4294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0" name="Google Shape;400;p18"/>
            <p:cNvSpPr/>
            <p:nvPr/>
          </p:nvSpPr>
          <p:spPr>
            <a:xfrm>
              <a:off x="4295953" y="2585585"/>
              <a:ext cx="2254375" cy="42949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1" name="Google Shape;401;p18"/>
            <p:cNvSpPr/>
            <p:nvPr/>
          </p:nvSpPr>
          <p:spPr>
            <a:xfrm>
              <a:off x="1995858" y="3562707"/>
              <a:ext cx="91440" cy="4294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2" name="Google Shape;402;p18"/>
            <p:cNvSpPr/>
            <p:nvPr/>
          </p:nvSpPr>
          <p:spPr>
            <a:xfrm>
              <a:off x="2041578" y="2585585"/>
              <a:ext cx="2254375" cy="42949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3" name="Google Shape;403;p18"/>
            <p:cNvSpPr/>
            <p:nvPr/>
          </p:nvSpPr>
          <p:spPr>
            <a:xfrm>
              <a:off x="4250233" y="904467"/>
              <a:ext cx="91440" cy="42949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04" name="Google Shape;404;p18"/>
            <p:cNvSpPr/>
            <p:nvPr/>
          </p:nvSpPr>
          <p:spPr>
            <a:xfrm>
              <a:off x="2975679" y="333582"/>
              <a:ext cx="2640548" cy="5708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8"/>
            <p:cNvSpPr txBox="1"/>
            <p:nvPr/>
          </p:nvSpPr>
          <p:spPr>
            <a:xfrm>
              <a:off x="2975679" y="333582"/>
              <a:ext cx="2640548" cy="5708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Заработная плата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6" name="Google Shape;406;p18"/>
            <p:cNvSpPr/>
            <p:nvPr/>
          </p:nvSpPr>
          <p:spPr>
            <a:xfrm>
              <a:off x="1892289" y="1333958"/>
              <a:ext cx="4807328" cy="125162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8"/>
            <p:cNvSpPr txBox="1"/>
            <p:nvPr/>
          </p:nvSpPr>
          <p:spPr>
            <a:xfrm>
              <a:off x="1892289" y="1333958"/>
              <a:ext cx="4807328" cy="125162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вознаграждение за труд, которое наниматель обязан выплатить работнику за выполнен- ную работу в зависимости от её сложности, количества, качества, условий труда и квалификации работника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8" name="Google Shape;408;p18"/>
            <p:cNvSpPr/>
            <p:nvPr/>
          </p:nvSpPr>
          <p:spPr>
            <a:xfrm>
              <a:off x="1948" y="3015076"/>
              <a:ext cx="4079260" cy="5476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8"/>
            <p:cNvSpPr txBox="1"/>
            <p:nvPr/>
          </p:nvSpPr>
          <p:spPr>
            <a:xfrm>
              <a:off x="1948" y="3015076"/>
              <a:ext cx="4079260" cy="5476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повременная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0" name="Google Shape;410;p18"/>
            <p:cNvSpPr/>
            <p:nvPr/>
          </p:nvSpPr>
          <p:spPr>
            <a:xfrm>
              <a:off x="1948" y="3992197"/>
              <a:ext cx="4079260" cy="10225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8"/>
            <p:cNvSpPr txBox="1"/>
            <p:nvPr/>
          </p:nvSpPr>
          <p:spPr>
            <a:xfrm>
              <a:off x="1948" y="3992197"/>
              <a:ext cx="4079260" cy="10225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зависит от отработанного времени, квалификации работника, сложности, качества, условий труда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2" name="Google Shape;412;p18"/>
            <p:cNvSpPr/>
            <p:nvPr/>
          </p:nvSpPr>
          <p:spPr>
            <a:xfrm>
              <a:off x="4510699" y="3015076"/>
              <a:ext cx="4079260" cy="5476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18"/>
            <p:cNvSpPr txBox="1"/>
            <p:nvPr/>
          </p:nvSpPr>
          <p:spPr>
            <a:xfrm>
              <a:off x="4510699" y="3015076"/>
              <a:ext cx="4079260" cy="5476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сдельная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4" name="Google Shape;414;p18"/>
            <p:cNvSpPr/>
            <p:nvPr/>
          </p:nvSpPr>
          <p:spPr>
            <a:xfrm>
              <a:off x="4510699" y="3992197"/>
              <a:ext cx="4079260" cy="10225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8"/>
            <p:cNvSpPr txBox="1"/>
            <p:nvPr/>
          </p:nvSpPr>
          <p:spPr>
            <a:xfrm>
              <a:off x="4510699" y="3992197"/>
              <a:ext cx="4079260" cy="10225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зависит от количества и качества продукции (услуг)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21" name="Google Shape;421;p19"/>
          <p:cNvGrpSpPr/>
          <p:nvPr/>
        </p:nvGrpSpPr>
        <p:grpSpPr>
          <a:xfrm>
            <a:off x="225027" y="1587257"/>
            <a:ext cx="8668065" cy="4459868"/>
            <a:chOff x="740" y="370932"/>
            <a:chExt cx="8668065" cy="4459868"/>
          </a:xfrm>
        </p:grpSpPr>
        <p:sp>
          <p:nvSpPr>
            <p:cNvPr id="422" name="Google Shape;422;p19"/>
            <p:cNvSpPr/>
            <p:nvPr/>
          </p:nvSpPr>
          <p:spPr>
            <a:xfrm>
              <a:off x="4334773" y="3037898"/>
              <a:ext cx="3591903" cy="31169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3" name="Google Shape;423;p19"/>
            <p:cNvSpPr/>
            <p:nvPr/>
          </p:nvSpPr>
          <p:spPr>
            <a:xfrm>
              <a:off x="4334773" y="3037898"/>
              <a:ext cx="1821837" cy="31170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1"/>
                  </a:lnTo>
                  <a:lnTo>
                    <a:pt x="120000" y="60001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4" name="Google Shape;424;p19"/>
            <p:cNvSpPr/>
            <p:nvPr/>
          </p:nvSpPr>
          <p:spPr>
            <a:xfrm>
              <a:off x="4289053" y="3037898"/>
              <a:ext cx="91440" cy="31169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5" name="Google Shape;425;p19"/>
            <p:cNvSpPr/>
            <p:nvPr/>
          </p:nvSpPr>
          <p:spPr>
            <a:xfrm>
              <a:off x="2564707" y="3037898"/>
              <a:ext cx="1770066" cy="31170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1"/>
                  </a:lnTo>
                  <a:lnTo>
                    <a:pt x="0" y="60001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6" name="Google Shape;426;p19"/>
            <p:cNvSpPr/>
            <p:nvPr/>
          </p:nvSpPr>
          <p:spPr>
            <a:xfrm>
              <a:off x="742869" y="3037898"/>
              <a:ext cx="3591903" cy="31169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7" name="Google Shape;427;p19"/>
            <p:cNvSpPr/>
            <p:nvPr/>
          </p:nvSpPr>
          <p:spPr>
            <a:xfrm>
              <a:off x="4280415" y="1946546"/>
              <a:ext cx="91440" cy="596367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88641"/>
                  </a:lnTo>
                  <a:lnTo>
                    <a:pt x="71336" y="88641"/>
                  </a:lnTo>
                  <a:lnTo>
                    <a:pt x="71336" y="120000"/>
                  </a:lnTo>
                </a:path>
              </a:pathLst>
            </a:custGeom>
            <a:noFill/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8" name="Google Shape;428;p19"/>
            <p:cNvSpPr/>
            <p:nvPr/>
          </p:nvSpPr>
          <p:spPr>
            <a:xfrm>
              <a:off x="4280415" y="892723"/>
              <a:ext cx="91440" cy="31169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29" name="Google Shape;429;p19"/>
            <p:cNvSpPr/>
            <p:nvPr/>
          </p:nvSpPr>
          <p:spPr>
            <a:xfrm>
              <a:off x="2777690" y="370932"/>
              <a:ext cx="3096888" cy="52179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9"/>
            <p:cNvSpPr txBox="1"/>
            <p:nvPr/>
          </p:nvSpPr>
          <p:spPr>
            <a:xfrm>
              <a:off x="2777690" y="370932"/>
              <a:ext cx="3096888" cy="52179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Трудовая дисциплина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1" name="Google Shape;431;p19"/>
            <p:cNvSpPr/>
            <p:nvPr/>
          </p:nvSpPr>
          <p:spPr>
            <a:xfrm>
              <a:off x="1647628" y="1204417"/>
              <a:ext cx="5357012" cy="7421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9"/>
            <p:cNvSpPr txBox="1"/>
            <p:nvPr/>
          </p:nvSpPr>
          <p:spPr>
            <a:xfrm>
              <a:off x="1647628" y="1204417"/>
              <a:ext cx="5357012" cy="7421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обязательное для всех работников подчинение установленному трудовому распорядку и надлежащее выполнение своих обязанностей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3" name="Google Shape;433;p19"/>
            <p:cNvSpPr/>
            <p:nvPr/>
          </p:nvSpPr>
          <p:spPr>
            <a:xfrm>
              <a:off x="2536164" y="2542913"/>
              <a:ext cx="3597217" cy="49498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9"/>
            <p:cNvSpPr txBox="1"/>
            <p:nvPr/>
          </p:nvSpPr>
          <p:spPr>
            <a:xfrm>
              <a:off x="2536164" y="2542913"/>
              <a:ext cx="3597217" cy="4949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Дисциплинарные взыскания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5" name="Google Shape;435;p19"/>
            <p:cNvSpPr/>
            <p:nvPr/>
          </p:nvSpPr>
          <p:spPr>
            <a:xfrm>
              <a:off x="740" y="3349593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9"/>
            <p:cNvSpPr txBox="1"/>
            <p:nvPr/>
          </p:nvSpPr>
          <p:spPr>
            <a:xfrm>
              <a:off x="740" y="3349593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замечание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7" name="Google Shape;437;p19"/>
            <p:cNvSpPr/>
            <p:nvPr/>
          </p:nvSpPr>
          <p:spPr>
            <a:xfrm>
              <a:off x="1822578" y="3349600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9"/>
            <p:cNvSpPr txBox="1"/>
            <p:nvPr/>
          </p:nvSpPr>
          <p:spPr>
            <a:xfrm>
              <a:off x="1822578" y="3349600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выговор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39" name="Google Shape;439;p19"/>
            <p:cNvSpPr/>
            <p:nvPr/>
          </p:nvSpPr>
          <p:spPr>
            <a:xfrm>
              <a:off x="3592644" y="3349593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9"/>
            <p:cNvSpPr txBox="1"/>
            <p:nvPr/>
          </p:nvSpPr>
          <p:spPr>
            <a:xfrm>
              <a:off x="3592644" y="3349593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увольнение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1" name="Google Shape;441;p19"/>
            <p:cNvSpPr/>
            <p:nvPr/>
          </p:nvSpPr>
          <p:spPr>
            <a:xfrm>
              <a:off x="5414481" y="3349600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9"/>
            <p:cNvSpPr txBox="1"/>
            <p:nvPr/>
          </p:nvSpPr>
          <p:spPr>
            <a:xfrm>
              <a:off x="5414481" y="3349600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изменение времени отпуска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43" name="Google Shape;443;p19"/>
            <p:cNvSpPr/>
            <p:nvPr/>
          </p:nvSpPr>
          <p:spPr>
            <a:xfrm>
              <a:off x="7184548" y="3349593"/>
              <a:ext cx="1484257" cy="14812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9"/>
            <p:cNvSpPr txBox="1"/>
            <p:nvPr/>
          </p:nvSpPr>
          <p:spPr>
            <a:xfrm>
              <a:off x="7184548" y="3349593"/>
              <a:ext cx="1484257" cy="14812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лишение полностью или частично стимулирующих выплат, премии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445" name="Google Shape;445;p19"/>
          <p:cNvSpPr/>
          <p:nvPr/>
        </p:nvSpPr>
        <p:spPr>
          <a:xfrm>
            <a:off x="4399471" y="3165894"/>
            <a:ext cx="319178" cy="577969"/>
          </a:xfrm>
          <a:prstGeom prst="downArrow">
            <a:avLst>
              <a:gd fmla="val 50000" name="adj1"/>
              <a:gd fmla="val 95946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трудового права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Заключение трудового договора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Прекращение трудового договора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2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Прекращение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51" name="Google Shape;451;p20"/>
          <p:cNvGrpSpPr/>
          <p:nvPr/>
        </p:nvGrpSpPr>
        <p:grpSpPr>
          <a:xfrm>
            <a:off x="392544" y="2070338"/>
            <a:ext cx="8410670" cy="3079631"/>
            <a:chOff x="4355" y="802255"/>
            <a:chExt cx="8410670" cy="3079631"/>
          </a:xfrm>
        </p:grpSpPr>
        <p:sp>
          <p:nvSpPr>
            <p:cNvPr id="452" name="Google Shape;452;p20"/>
            <p:cNvSpPr/>
            <p:nvPr/>
          </p:nvSpPr>
          <p:spPr>
            <a:xfrm>
              <a:off x="4209690" y="1710535"/>
              <a:ext cx="3297055" cy="3814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3" name="Google Shape;453;p20"/>
            <p:cNvSpPr/>
            <p:nvPr/>
          </p:nvSpPr>
          <p:spPr>
            <a:xfrm>
              <a:off x="4209690" y="1710535"/>
              <a:ext cx="1099018" cy="381477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4" name="Google Shape;454;p20"/>
            <p:cNvSpPr/>
            <p:nvPr/>
          </p:nvSpPr>
          <p:spPr>
            <a:xfrm>
              <a:off x="3110671" y="1710535"/>
              <a:ext cx="1099018" cy="3814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5" name="Google Shape;455;p20"/>
            <p:cNvSpPr/>
            <p:nvPr/>
          </p:nvSpPr>
          <p:spPr>
            <a:xfrm>
              <a:off x="912634" y="1710535"/>
              <a:ext cx="3297055" cy="381477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56" name="Google Shape;456;p20"/>
            <p:cNvSpPr/>
            <p:nvPr/>
          </p:nvSpPr>
          <p:spPr>
            <a:xfrm>
              <a:off x="2803582" y="802255"/>
              <a:ext cx="2812215" cy="90827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0"/>
            <p:cNvSpPr txBox="1"/>
            <p:nvPr/>
          </p:nvSpPr>
          <p:spPr>
            <a:xfrm>
              <a:off x="2803582" y="802255"/>
              <a:ext cx="2812215" cy="9082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Прекращение трудового договора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58" name="Google Shape;458;p20"/>
            <p:cNvSpPr/>
            <p:nvPr/>
          </p:nvSpPr>
          <p:spPr>
            <a:xfrm>
              <a:off x="4355" y="2092012"/>
              <a:ext cx="1816559" cy="17898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0"/>
            <p:cNvSpPr txBox="1"/>
            <p:nvPr/>
          </p:nvSpPr>
          <p:spPr>
            <a:xfrm>
              <a:off x="4355" y="2092012"/>
              <a:ext cx="1816559" cy="1789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соглашение сторон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0" name="Google Shape;460;p20"/>
            <p:cNvSpPr/>
            <p:nvPr/>
          </p:nvSpPr>
          <p:spPr>
            <a:xfrm>
              <a:off x="2202392" y="2092012"/>
              <a:ext cx="1816559" cy="17898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0"/>
            <p:cNvSpPr txBox="1"/>
            <p:nvPr/>
          </p:nvSpPr>
          <p:spPr>
            <a:xfrm>
              <a:off x="2202392" y="2092012"/>
              <a:ext cx="1816559" cy="1789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истечение срока действия срочного трудового договора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2" name="Google Shape;462;p20"/>
            <p:cNvSpPr/>
            <p:nvPr/>
          </p:nvSpPr>
          <p:spPr>
            <a:xfrm>
              <a:off x="4400429" y="2092012"/>
              <a:ext cx="1816559" cy="17898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0"/>
            <p:cNvSpPr txBox="1"/>
            <p:nvPr/>
          </p:nvSpPr>
          <p:spPr>
            <a:xfrm>
              <a:off x="4400429" y="2092012"/>
              <a:ext cx="1816559" cy="1789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инициатива работника или нанимателя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64" name="Google Shape;464;p20"/>
            <p:cNvSpPr/>
            <p:nvPr/>
          </p:nvSpPr>
          <p:spPr>
            <a:xfrm>
              <a:off x="6598466" y="2092012"/>
              <a:ext cx="1816559" cy="17898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0"/>
            <p:cNvSpPr txBox="1"/>
            <p:nvPr/>
          </p:nvSpPr>
          <p:spPr>
            <a:xfrm>
              <a:off x="6598466" y="2092012"/>
              <a:ext cx="1816559" cy="1789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обстоятельства, не зависящие от воли сторон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Прекращение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471" name="Google Shape;471;p21"/>
          <p:cNvGrpSpPr/>
          <p:nvPr/>
        </p:nvGrpSpPr>
        <p:grpSpPr>
          <a:xfrm>
            <a:off x="407259" y="1399274"/>
            <a:ext cx="8286347" cy="5180404"/>
            <a:chOff x="131214" y="2275"/>
            <a:chExt cx="8286347" cy="5180404"/>
          </a:xfrm>
        </p:grpSpPr>
        <p:sp>
          <p:nvSpPr>
            <p:cNvPr id="472" name="Google Shape;472;p21"/>
            <p:cNvSpPr/>
            <p:nvPr/>
          </p:nvSpPr>
          <p:spPr>
            <a:xfrm>
              <a:off x="6368396" y="4261158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3" name="Google Shape;473;p21"/>
            <p:cNvSpPr/>
            <p:nvPr/>
          </p:nvSpPr>
          <p:spPr>
            <a:xfrm>
              <a:off x="6368396" y="3339636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4" name="Google Shape;474;p21"/>
            <p:cNvSpPr/>
            <p:nvPr/>
          </p:nvSpPr>
          <p:spPr>
            <a:xfrm>
              <a:off x="6368396" y="2309245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5" name="Google Shape;475;p21"/>
            <p:cNvSpPr/>
            <p:nvPr/>
          </p:nvSpPr>
          <p:spPr>
            <a:xfrm>
              <a:off x="6368396" y="1387724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6" name="Google Shape;476;p21"/>
            <p:cNvSpPr/>
            <p:nvPr/>
          </p:nvSpPr>
          <p:spPr>
            <a:xfrm>
              <a:off x="4274388" y="651233"/>
              <a:ext cx="2139727" cy="272562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7" name="Google Shape;477;p21"/>
            <p:cNvSpPr/>
            <p:nvPr/>
          </p:nvSpPr>
          <p:spPr>
            <a:xfrm>
              <a:off x="2088940" y="2309245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8" name="Google Shape;478;p21"/>
            <p:cNvSpPr/>
            <p:nvPr/>
          </p:nvSpPr>
          <p:spPr>
            <a:xfrm>
              <a:off x="2088940" y="1387724"/>
              <a:ext cx="91440" cy="27256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79" name="Google Shape;479;p21"/>
            <p:cNvSpPr/>
            <p:nvPr/>
          </p:nvSpPr>
          <p:spPr>
            <a:xfrm>
              <a:off x="2134660" y="651233"/>
              <a:ext cx="2139727" cy="272562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480" name="Google Shape;480;p21"/>
            <p:cNvSpPr/>
            <p:nvPr/>
          </p:nvSpPr>
          <p:spPr>
            <a:xfrm>
              <a:off x="2152624" y="2275"/>
              <a:ext cx="4243528" cy="648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1"/>
            <p:cNvSpPr txBox="1"/>
            <p:nvPr/>
          </p:nvSpPr>
          <p:spPr>
            <a:xfrm>
              <a:off x="2152624" y="2275"/>
              <a:ext cx="4243528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Расторжение трудового договора по инициативе работника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2" name="Google Shape;482;p21"/>
            <p:cNvSpPr/>
            <p:nvPr/>
          </p:nvSpPr>
          <p:spPr>
            <a:xfrm>
              <a:off x="131214" y="923796"/>
              <a:ext cx="4006892" cy="463927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1"/>
            <p:cNvSpPr txBox="1"/>
            <p:nvPr/>
          </p:nvSpPr>
          <p:spPr>
            <a:xfrm>
              <a:off x="153861" y="946443"/>
              <a:ext cx="3961598" cy="4186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бессрочный трудовой договор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4" name="Google Shape;484;p21"/>
            <p:cNvSpPr/>
            <p:nvPr/>
          </p:nvSpPr>
          <p:spPr>
            <a:xfrm>
              <a:off x="131214" y="1660287"/>
              <a:ext cx="4006892" cy="648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1"/>
            <p:cNvSpPr txBox="1"/>
            <p:nvPr/>
          </p:nvSpPr>
          <p:spPr>
            <a:xfrm>
              <a:off x="131214" y="1660287"/>
              <a:ext cx="4006892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письменно предупредить нанимателя за месяц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6" name="Google Shape;486;p21"/>
            <p:cNvSpPr/>
            <p:nvPr/>
          </p:nvSpPr>
          <p:spPr>
            <a:xfrm>
              <a:off x="131214" y="2581808"/>
              <a:ext cx="4006892" cy="94350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1"/>
            <p:cNvSpPr txBox="1"/>
            <p:nvPr/>
          </p:nvSpPr>
          <p:spPr>
            <a:xfrm>
              <a:off x="131214" y="2581808"/>
              <a:ext cx="4006892" cy="94350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 истечения срока предупреждения можно отозвать заявление (но только если наниматель не нашёл на это место другого работника)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88" name="Google Shape;488;p21"/>
            <p:cNvSpPr/>
            <p:nvPr/>
          </p:nvSpPr>
          <p:spPr>
            <a:xfrm>
              <a:off x="4410669" y="923796"/>
              <a:ext cx="4006892" cy="463927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1"/>
            <p:cNvSpPr txBox="1"/>
            <p:nvPr/>
          </p:nvSpPr>
          <p:spPr>
            <a:xfrm>
              <a:off x="4433316" y="946443"/>
              <a:ext cx="3961598" cy="4186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срочный трудовой договор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0" name="Google Shape;490;p21"/>
            <p:cNvSpPr/>
            <p:nvPr/>
          </p:nvSpPr>
          <p:spPr>
            <a:xfrm>
              <a:off x="4410669" y="1660287"/>
              <a:ext cx="4006892" cy="648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21"/>
            <p:cNvSpPr txBox="1"/>
            <p:nvPr/>
          </p:nvSpPr>
          <p:spPr>
            <a:xfrm>
              <a:off x="4410669" y="1660287"/>
              <a:ext cx="4006892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болезнь или инвалидность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2" name="Google Shape;492;p21"/>
            <p:cNvSpPr/>
            <p:nvPr/>
          </p:nvSpPr>
          <p:spPr>
            <a:xfrm>
              <a:off x="4410669" y="2581808"/>
              <a:ext cx="4006892" cy="7578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21"/>
            <p:cNvSpPr txBox="1"/>
            <p:nvPr/>
          </p:nvSpPr>
          <p:spPr>
            <a:xfrm>
              <a:off x="4410669" y="2581808"/>
              <a:ext cx="4006892" cy="7578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нарушение нанимателем законода- тельства о труде, коллективного и трудового договора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4" name="Google Shape;494;p21"/>
            <p:cNvSpPr/>
            <p:nvPr/>
          </p:nvSpPr>
          <p:spPr>
            <a:xfrm>
              <a:off x="4410669" y="3612199"/>
              <a:ext cx="4006892" cy="648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1"/>
            <p:cNvSpPr txBox="1"/>
            <p:nvPr/>
          </p:nvSpPr>
          <p:spPr>
            <a:xfrm>
              <a:off x="4410669" y="3612199"/>
              <a:ext cx="4006892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поступление на военную службу по контракту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96" name="Google Shape;496;p21"/>
            <p:cNvSpPr/>
            <p:nvPr/>
          </p:nvSpPr>
          <p:spPr>
            <a:xfrm>
              <a:off x="4410669" y="4533721"/>
              <a:ext cx="4006892" cy="64895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1"/>
            <p:cNvSpPr txBox="1"/>
            <p:nvPr/>
          </p:nvSpPr>
          <p:spPr>
            <a:xfrm>
              <a:off x="4410669" y="4533721"/>
              <a:ext cx="4006892" cy="64895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иные уважительные причины, пре- пятствующие выполнению работы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2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Прекращение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503" name="Google Shape;503;p22"/>
          <p:cNvGraphicFramePr/>
          <p:nvPr/>
        </p:nvGraphicFramePr>
        <p:xfrm>
          <a:off x="107378" y="122447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{DB7C057D-D7C6-4AD6-81DD-83AA3F3ABD85}</a:tableStyleId>
              </a:tblPr>
              <a:tblGrid>
                <a:gridCol w="3507100"/>
                <a:gridCol w="54774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Расторжение трудового договора по инициативе нанимателя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Невиновные основания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Виновные основания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ликвидация организации, со- кращение численности или штата работников;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несоответствие работника за- нимаемой должности или вы- полняемой работе вследствие состояния здоровья;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несоответствие работника за- нимаемой должности или вы- полняемой работе вследствие недостаточной квалифика- ции;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неявка на работу в течение более 4 мес. подряд вследст- вие временной нетрудоспо- собности (не считая отпуска по беременности и родам)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неисполнение без уважительных причин трудо- вых обязанностей работником, имеющим несня- тое (непогашенное) дисциплинарное взыска- ние;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прогул (в т.ч. отсутствие на работе более 3 часов в течение рабочего дня) без уважительных при- чин;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появление на работе в состоянии алкогольного, наркотического или токсического опьянения, а также распитие спиртных напитков, употребле- ние наркотических средств, психотропных веще- ств, их аналогов, токсических веществ в рабочее время или по месту работы;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совершение по месту работы хищения имущест- ва нанимателя;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нарушение требований по охране труда, повлек- шее увечье или смерть других работников, и др.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трудового права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9780" y="1292005"/>
            <a:ext cx="8773064" cy="847346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Трудовое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представляющая совокупность правовых норм, регулирующих трудовые и тесно связанные с ними отношения, устанавли- вающая и защищающая взаимные права и обязанности работников и нанимателей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03" name="Google Shape;103;p3"/>
          <p:cNvSpPr txBox="1"/>
          <p:nvPr/>
        </p:nvSpPr>
        <p:spPr>
          <a:xfrm>
            <a:off x="1751163" y="6394184"/>
            <a:ext cx="405202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Трудовой кодекс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189780" y="2234242"/>
            <a:ext cx="5520907" cy="66746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Источник регулирования –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Трудовой кодекс Рес- публики Беларусь (ТК РБ)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¢ÑÑÐ´Ð¾Ð²Ð¾Ð¹ ÐºÐ¾Ð´ÐµÐºÑ Ð ÐµÑÐ¿ÑÐ±Ð»Ð¸ÐºÐ¸ ÐÐµÐ»Ð°ÑÑÑÑ - PRAVO.RESHOP" id="105" name="Google Shape;105;p3"/>
          <p:cNvPicPr preferRelativeResize="0"/>
          <p:nvPr/>
        </p:nvPicPr>
        <p:blipFill rotWithShape="1">
          <a:blip r:embed="rId3">
            <a:alphaModFix/>
          </a:blip>
          <a:srcRect b="0" l="0" r="2396" t="3080"/>
          <a:stretch/>
        </p:blipFill>
        <p:spPr>
          <a:xfrm>
            <a:off x="5803182" y="2234242"/>
            <a:ext cx="3159661" cy="452096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Понятие трудового права</a:t>
            </a:r>
            <a:endParaRPr/>
          </a:p>
        </p:txBody>
      </p:sp>
      <p:grpSp>
        <p:nvGrpSpPr>
          <p:cNvPr id="111" name="Google Shape;111;p4"/>
          <p:cNvGrpSpPr/>
          <p:nvPr/>
        </p:nvGrpSpPr>
        <p:grpSpPr>
          <a:xfrm>
            <a:off x="217717" y="1217531"/>
            <a:ext cx="8656892" cy="5432401"/>
            <a:chOff x="41177" y="1208"/>
            <a:chExt cx="8656892" cy="5432401"/>
          </a:xfrm>
        </p:grpSpPr>
        <p:sp>
          <p:nvSpPr>
            <p:cNvPr id="112" name="Google Shape;112;p4"/>
            <p:cNvSpPr/>
            <p:nvPr/>
          </p:nvSpPr>
          <p:spPr>
            <a:xfrm>
              <a:off x="6613629" y="1464101"/>
              <a:ext cx="91440" cy="224076"/>
            </a:xfrm>
            <a:custGeom>
              <a:rect b="b" l="l" r="r" t="t"/>
              <a:pathLst>
                <a:path extrusionOk="0" h="120000" w="120000">
                  <a:moveTo>
                    <a:pt x="70416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3" name="Google Shape;113;p4"/>
            <p:cNvSpPr/>
            <p:nvPr/>
          </p:nvSpPr>
          <p:spPr>
            <a:xfrm>
              <a:off x="4373592" y="461993"/>
              <a:ext cx="2293694" cy="52582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4" name="Google Shape;114;p4"/>
            <p:cNvSpPr/>
            <p:nvPr/>
          </p:nvSpPr>
          <p:spPr>
            <a:xfrm>
              <a:off x="2026240" y="1464101"/>
              <a:ext cx="91440" cy="224076"/>
            </a:xfrm>
            <a:custGeom>
              <a:rect b="b" l="l" r="r" t="t"/>
              <a:pathLst>
                <a:path extrusionOk="0" h="120000" w="120000">
                  <a:moveTo>
                    <a:pt x="70416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5" name="Google Shape;115;p4"/>
            <p:cNvSpPr/>
            <p:nvPr/>
          </p:nvSpPr>
          <p:spPr>
            <a:xfrm>
              <a:off x="2079897" y="461993"/>
              <a:ext cx="2293694" cy="52582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16" name="Google Shape;116;p4"/>
            <p:cNvSpPr/>
            <p:nvPr/>
          </p:nvSpPr>
          <p:spPr>
            <a:xfrm>
              <a:off x="2692432" y="1208"/>
              <a:ext cx="3362319" cy="46078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4"/>
            <p:cNvSpPr txBox="1"/>
            <p:nvPr/>
          </p:nvSpPr>
          <p:spPr>
            <a:xfrm>
              <a:off x="2692432" y="1208"/>
              <a:ext cx="3362319" cy="4607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Предмет трудового права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49114" y="987817"/>
              <a:ext cx="4061565" cy="47628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4"/>
            <p:cNvSpPr txBox="1"/>
            <p:nvPr/>
          </p:nvSpPr>
          <p:spPr>
            <a:xfrm>
              <a:off x="72364" y="1011067"/>
              <a:ext cx="4015065" cy="4297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трудовые отношения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41177" y="1688177"/>
              <a:ext cx="4061565" cy="37454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4"/>
            <p:cNvSpPr txBox="1"/>
            <p:nvPr/>
          </p:nvSpPr>
          <p:spPr>
            <a:xfrm>
              <a:off x="41177" y="1688177"/>
              <a:ext cx="4061565" cy="3745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Основаны на соглашении между ра- ботником и нанимателем.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Работник личным трудом за возна- граждение выполняет определён- ную трудовую функцию и подчиня- ется внутреннему трудовому распо- рядку организации.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Наниматель обеспечивает условия труда, предусмотренные трудовым законодательством, соглашениями, коллективным и трудовым догово- рами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4636504" y="987817"/>
              <a:ext cx="4061565" cy="47628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4"/>
            <p:cNvSpPr txBox="1"/>
            <p:nvPr/>
          </p:nvSpPr>
          <p:spPr>
            <a:xfrm>
              <a:off x="4659754" y="1011067"/>
              <a:ext cx="4015065" cy="4297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отношения, тесно связанные с трудовыми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4628567" y="1688177"/>
              <a:ext cx="4061565" cy="374543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 txBox="1"/>
            <p:nvPr/>
          </p:nvSpPr>
          <p:spPr>
            <a:xfrm>
              <a:off x="4628567" y="1688177"/>
              <a:ext cx="4061565" cy="374543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Предполагают существование в прош- лом, настоящем или будущем трудо- вых отношений: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обеспечению занятости;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профессиональной подготовке ра- ботников на производстве;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контролю и надзору за соблюде- нием законодательства о труде;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рассмотрению трудовых споров;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по государственному социальному страхованию;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коллективные трудовые отношения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Заключение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" name="Google Shape;131;p5"/>
          <p:cNvSpPr txBox="1"/>
          <p:nvPr/>
        </p:nvSpPr>
        <p:spPr>
          <a:xfrm>
            <a:off x="69010" y="1268084"/>
            <a:ext cx="8936967" cy="66746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Для заключения трудового договора стороны получают информацию друг о друге (собеседование, предоставление документов)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32" name="Google Shape;132;p5"/>
          <p:cNvGrpSpPr/>
          <p:nvPr/>
        </p:nvGrpSpPr>
        <p:grpSpPr>
          <a:xfrm>
            <a:off x="154974" y="2039062"/>
            <a:ext cx="8773064" cy="847346"/>
            <a:chOff x="67" y="2742038"/>
            <a:chExt cx="4010278" cy="2634131"/>
          </a:xfrm>
        </p:grpSpPr>
        <p:sp>
          <p:nvSpPr>
            <p:cNvPr id="133" name="Google Shape;133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Резюме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документ, содержащий информацию о навыках, опыте работы, обра- зовании и другую относящуюся к делу информацию, обычно требуемую при рас- смотрении кандидатуры человека для найма на работу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35" name="Google Shape;135;p5"/>
          <p:cNvSpPr/>
          <p:nvPr/>
        </p:nvSpPr>
        <p:spPr>
          <a:xfrm>
            <a:off x="4224935" y="2886408"/>
            <a:ext cx="607861" cy="47445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6" name="Google Shape;136;p5"/>
          <p:cNvGrpSpPr/>
          <p:nvPr/>
        </p:nvGrpSpPr>
        <p:grpSpPr>
          <a:xfrm>
            <a:off x="154974" y="3383298"/>
            <a:ext cx="8773064" cy="1292219"/>
            <a:chOff x="67" y="2742038"/>
            <a:chExt cx="4010278" cy="2634131"/>
          </a:xfrm>
        </p:grpSpPr>
        <p:sp>
          <p:nvSpPr>
            <p:cNvPr id="137" name="Google Shape;137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Трудовой договор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соглашение между работником и нанимателем, в соответ- ствии с которым работник обязуется выполнять определённую трудовую функцию и соблюдать внутренний трудовой распорядок, а наниматель обязуется предостав- лять работнику обусловленную трудовым договором работу, обеспечивать условия труда и своевременно выплачивать заработную плату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39" name="Google Shape;139;p5"/>
          <p:cNvGrpSpPr/>
          <p:nvPr/>
        </p:nvGrpSpPr>
        <p:grpSpPr>
          <a:xfrm>
            <a:off x="154974" y="4685887"/>
            <a:ext cx="4373893" cy="488263"/>
            <a:chOff x="67" y="2742038"/>
            <a:chExt cx="4010278" cy="2634131"/>
          </a:xfrm>
        </p:grpSpPr>
        <p:sp>
          <p:nvSpPr>
            <p:cNvPr id="140" name="Google Shape;140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бессрочный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(на неопределённый срок)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2" name="Google Shape;142;p5"/>
          <p:cNvGrpSpPr/>
          <p:nvPr/>
        </p:nvGrpSpPr>
        <p:grpSpPr>
          <a:xfrm>
            <a:off x="4554145" y="4684144"/>
            <a:ext cx="4373893" cy="488263"/>
            <a:chOff x="67" y="2742038"/>
            <a:chExt cx="4010278" cy="2634131"/>
          </a:xfrm>
        </p:grpSpPr>
        <p:sp>
          <p:nvSpPr>
            <p:cNvPr id="143" name="Google Shape;143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срочный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(на определённый срок)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45" name="Google Shape;145;p5"/>
          <p:cNvGrpSpPr/>
          <p:nvPr/>
        </p:nvGrpSpPr>
        <p:grpSpPr>
          <a:xfrm>
            <a:off x="4554145" y="5181034"/>
            <a:ext cx="4373893" cy="805699"/>
            <a:chOff x="67" y="2742038"/>
            <a:chExt cx="4010278" cy="2634131"/>
          </a:xfrm>
        </p:grpSpPr>
        <p:sp>
          <p:nvSpPr>
            <p:cNvPr id="146" name="Google Shape;146;p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одна из разновидностей –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контракт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(заключается на срок не менее 1 года и не более 5 лет)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48" name="Google Shape;148;p5"/>
          <p:cNvSpPr txBox="1"/>
          <p:nvPr/>
        </p:nvSpPr>
        <p:spPr>
          <a:xfrm>
            <a:off x="69010" y="6081624"/>
            <a:ext cx="8936967" cy="66746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Трудовой договор заключается в письменной форме, в двух экземплярах и подпи- сывается сторонами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Заключение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4" name="Google Shape;154;p6"/>
          <p:cNvGrpSpPr/>
          <p:nvPr/>
        </p:nvGrpSpPr>
        <p:grpSpPr>
          <a:xfrm>
            <a:off x="176540" y="1621840"/>
            <a:ext cx="8744172" cy="4620567"/>
            <a:chOff x="0" y="405517"/>
            <a:chExt cx="8744172" cy="4620567"/>
          </a:xfrm>
        </p:grpSpPr>
        <p:sp>
          <p:nvSpPr>
            <p:cNvPr id="155" name="Google Shape;155;p6"/>
            <p:cNvSpPr/>
            <p:nvPr/>
          </p:nvSpPr>
          <p:spPr>
            <a:xfrm>
              <a:off x="6637998" y="1884005"/>
              <a:ext cx="91440" cy="226465"/>
            </a:xfrm>
            <a:custGeom>
              <a:rect b="b" l="l" r="r" t="t"/>
              <a:pathLst>
                <a:path extrusionOk="0" h="120000" w="120000">
                  <a:moveTo>
                    <a:pt x="70528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6" name="Google Shape;156;p6"/>
            <p:cNvSpPr/>
            <p:nvPr/>
          </p:nvSpPr>
          <p:spPr>
            <a:xfrm>
              <a:off x="4373592" y="871214"/>
              <a:ext cx="2318147" cy="5314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7" name="Google Shape;157;p6"/>
            <p:cNvSpPr/>
            <p:nvPr/>
          </p:nvSpPr>
          <p:spPr>
            <a:xfrm>
              <a:off x="2006712" y="1884005"/>
              <a:ext cx="91440" cy="226465"/>
            </a:xfrm>
            <a:custGeom>
              <a:rect b="b" l="l" r="r" t="t"/>
              <a:pathLst>
                <a:path extrusionOk="0" h="120000" w="120000">
                  <a:moveTo>
                    <a:pt x="63951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8" name="Google Shape;158;p6"/>
            <p:cNvSpPr/>
            <p:nvPr/>
          </p:nvSpPr>
          <p:spPr>
            <a:xfrm>
              <a:off x="2055444" y="871214"/>
              <a:ext cx="2318147" cy="53142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59" name="Google Shape;159;p6"/>
            <p:cNvSpPr/>
            <p:nvPr/>
          </p:nvSpPr>
          <p:spPr>
            <a:xfrm>
              <a:off x="1090810" y="405517"/>
              <a:ext cx="6565563" cy="46569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6"/>
            <p:cNvSpPr txBox="1"/>
            <p:nvPr/>
          </p:nvSpPr>
          <p:spPr>
            <a:xfrm>
              <a:off x="1090810" y="405517"/>
              <a:ext cx="6565563" cy="4656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Документы для заключения трудового договора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1" name="Google Shape;161;p6"/>
            <p:cNvSpPr/>
            <p:nvPr/>
          </p:nvSpPr>
          <p:spPr>
            <a:xfrm>
              <a:off x="3011" y="1402644"/>
              <a:ext cx="4104865" cy="48136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6"/>
            <p:cNvSpPr txBox="1"/>
            <p:nvPr/>
          </p:nvSpPr>
          <p:spPr>
            <a:xfrm>
              <a:off x="26509" y="1426142"/>
              <a:ext cx="4057869" cy="4343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 всех случаях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3" name="Google Shape;163;p6"/>
            <p:cNvSpPr/>
            <p:nvPr/>
          </p:nvSpPr>
          <p:spPr>
            <a:xfrm>
              <a:off x="0" y="2110470"/>
              <a:ext cx="4104865" cy="29156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6"/>
            <p:cNvSpPr txBox="1"/>
            <p:nvPr/>
          </p:nvSpPr>
          <p:spPr>
            <a:xfrm>
              <a:off x="0" y="2110470"/>
              <a:ext cx="4104865" cy="29156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документ, удостоверяющий лич- ность (паспорт гражданина Респуб- лики Беларусь, вид на жительство иностранного гражданина, удосто- верение личности);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трудовая книжка (за исключением впервые поступающих на работу и совместителей);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свидетельство социального страхо- вания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" name="Google Shape;165;p6"/>
            <p:cNvSpPr/>
            <p:nvPr/>
          </p:nvSpPr>
          <p:spPr>
            <a:xfrm>
              <a:off x="4639307" y="1402644"/>
              <a:ext cx="4104865" cy="48136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6"/>
            <p:cNvSpPr txBox="1"/>
            <p:nvPr/>
          </p:nvSpPr>
          <p:spPr>
            <a:xfrm>
              <a:off x="4662805" y="1426142"/>
              <a:ext cx="4057869" cy="4343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определённых случаях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" name="Google Shape;167;p6"/>
            <p:cNvSpPr/>
            <p:nvPr/>
          </p:nvSpPr>
          <p:spPr>
            <a:xfrm>
              <a:off x="4631285" y="2110470"/>
              <a:ext cx="4104865" cy="29156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6"/>
            <p:cNvSpPr txBox="1"/>
            <p:nvPr/>
          </p:nvSpPr>
          <p:spPr>
            <a:xfrm>
              <a:off x="4631285" y="2110470"/>
              <a:ext cx="4104865" cy="29156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документы воинского учёта;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документ об образовании или обуче- нии, подтверждающий наличие пра- ва на выполнение данной работы;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направление на работу в счёт брони;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медицинская справка о состоянии здоровья и др.</a:t>
              </a:r>
              <a:endParaRPr/>
            </a:p>
          </p:txBody>
        </p:sp>
      </p:grpSp>
      <p:sp>
        <p:nvSpPr>
          <p:cNvPr id="169" name="Google Shape;169;p6"/>
          <p:cNvSpPr/>
          <p:nvPr/>
        </p:nvSpPr>
        <p:spPr>
          <a:xfrm>
            <a:off x="4282713" y="4425351"/>
            <a:ext cx="522201" cy="465827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Заключение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5" name="Google Shape;175;p7"/>
          <p:cNvGrpSpPr/>
          <p:nvPr/>
        </p:nvGrpSpPr>
        <p:grpSpPr>
          <a:xfrm>
            <a:off x="177392" y="1226390"/>
            <a:ext cx="8735403" cy="4354897"/>
            <a:chOff x="852" y="458642"/>
            <a:chExt cx="8735403" cy="4354897"/>
          </a:xfrm>
        </p:grpSpPr>
        <p:sp>
          <p:nvSpPr>
            <p:cNvPr id="176" name="Google Shape;176;p7"/>
            <p:cNvSpPr/>
            <p:nvPr/>
          </p:nvSpPr>
          <p:spPr>
            <a:xfrm>
              <a:off x="6621689" y="1664041"/>
              <a:ext cx="91440" cy="149320"/>
            </a:xfrm>
            <a:custGeom>
              <a:rect b="b" l="l" r="r" t="t"/>
              <a:pathLst>
                <a:path extrusionOk="0" h="120000" w="120000">
                  <a:moveTo>
                    <a:pt x="65950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77" name="Google Shape;177;p7"/>
            <p:cNvSpPr/>
            <p:nvPr/>
          </p:nvSpPr>
          <p:spPr>
            <a:xfrm>
              <a:off x="4373569" y="880127"/>
              <a:ext cx="2298374" cy="3482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37132"/>
                  </a:lnTo>
                  <a:lnTo>
                    <a:pt x="120000" y="37132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78" name="Google Shape;178;p7"/>
            <p:cNvSpPr/>
            <p:nvPr/>
          </p:nvSpPr>
          <p:spPr>
            <a:xfrm>
              <a:off x="2015720" y="1664041"/>
              <a:ext cx="91440" cy="149320"/>
            </a:xfrm>
            <a:custGeom>
              <a:rect b="b" l="l" r="r" t="t"/>
              <a:pathLst>
                <a:path extrusionOk="0" h="120000" w="120000">
                  <a:moveTo>
                    <a:pt x="60119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79" name="Google Shape;179;p7"/>
            <p:cNvSpPr/>
            <p:nvPr/>
          </p:nvSpPr>
          <p:spPr>
            <a:xfrm>
              <a:off x="2061532" y="880127"/>
              <a:ext cx="2312036" cy="34825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37132"/>
                  </a:lnTo>
                  <a:lnTo>
                    <a:pt x="0" y="37132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180" name="Google Shape;180;p7"/>
            <p:cNvSpPr/>
            <p:nvPr/>
          </p:nvSpPr>
          <p:spPr>
            <a:xfrm>
              <a:off x="2333101" y="458642"/>
              <a:ext cx="4080935" cy="42148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7"/>
            <p:cNvSpPr txBox="1"/>
            <p:nvPr/>
          </p:nvSpPr>
          <p:spPr>
            <a:xfrm>
              <a:off x="2333101" y="458642"/>
              <a:ext cx="4080935" cy="42148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трудового договора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12464" y="1228378"/>
              <a:ext cx="4098136" cy="43566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7"/>
            <p:cNvSpPr txBox="1"/>
            <p:nvPr/>
          </p:nvSpPr>
          <p:spPr>
            <a:xfrm>
              <a:off x="33731" y="1249645"/>
              <a:ext cx="4055602" cy="3931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обязательные условия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852" y="1813361"/>
              <a:ext cx="4121177" cy="244253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7"/>
            <p:cNvSpPr txBox="1"/>
            <p:nvPr/>
          </p:nvSpPr>
          <p:spPr>
            <a:xfrm>
              <a:off x="852" y="1813361"/>
              <a:ext cx="4121177" cy="244253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место работы;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трудовая функция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основные права и обязанности работ- ника и нанимателя;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срок трудового договора (для сроч- ных трудовых договоров);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режим труда и отдыха;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условия оплаты труда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4614665" y="1228378"/>
              <a:ext cx="4114558" cy="435662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7"/>
            <p:cNvSpPr txBox="1"/>
            <p:nvPr/>
          </p:nvSpPr>
          <p:spPr>
            <a:xfrm>
              <a:off x="4635932" y="1249645"/>
              <a:ext cx="4072024" cy="39312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дополнительные условия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4598564" y="1813361"/>
              <a:ext cx="4137691" cy="30001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7"/>
            <p:cNvSpPr txBox="1"/>
            <p:nvPr/>
          </p:nvSpPr>
          <p:spPr>
            <a:xfrm>
              <a:off x="4598564" y="1813361"/>
              <a:ext cx="4137691" cy="30001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установление предварительного ис- пытания: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с целью проверки соответствия рабо- тника поручаемой ему работе;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на срок не более 3 месяцев;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не устанавливается: для несовершен- нолетних, молодых специалистов, временных и сезонных рабочих, ин- валидов, при приёме на работу по конкурсу или переводе на другую работу</a:t>
              </a:r>
              <a:endParaRPr/>
            </a:p>
          </p:txBody>
        </p:sp>
      </p:grpSp>
      <p:grpSp>
        <p:nvGrpSpPr>
          <p:cNvPr id="190" name="Google Shape;190;p7"/>
          <p:cNvGrpSpPr/>
          <p:nvPr/>
        </p:nvGrpSpPr>
        <p:grpSpPr>
          <a:xfrm>
            <a:off x="176540" y="5201726"/>
            <a:ext cx="4516230" cy="1535503"/>
            <a:chOff x="67" y="2742038"/>
            <a:chExt cx="4010278" cy="2634131"/>
          </a:xfrm>
        </p:grpSpPr>
        <p:sp>
          <p:nvSpPr>
            <p:cNvPr id="191" name="Google Shape;191;p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Трудовая функция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работа по одной или нескольким должностям служащих (профессиям рабочих) с указанием квали- фикации в соответствии со штатным рас- писанием, должностной (рабочей) инст- рукцией и другими документами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98" name="Google Shape;198;p8"/>
          <p:cNvGrpSpPr/>
          <p:nvPr/>
        </p:nvGrpSpPr>
        <p:grpSpPr>
          <a:xfrm>
            <a:off x="176540" y="1325422"/>
            <a:ext cx="8744172" cy="5213403"/>
            <a:chOff x="0" y="109099"/>
            <a:chExt cx="8744172" cy="5213403"/>
          </a:xfrm>
        </p:grpSpPr>
        <p:sp>
          <p:nvSpPr>
            <p:cNvPr id="199" name="Google Shape;199;p8"/>
            <p:cNvSpPr/>
            <p:nvPr/>
          </p:nvSpPr>
          <p:spPr>
            <a:xfrm>
              <a:off x="6637998" y="1587587"/>
              <a:ext cx="91440" cy="226465"/>
            </a:xfrm>
            <a:custGeom>
              <a:rect b="b" l="l" r="r" t="t"/>
              <a:pathLst>
                <a:path extrusionOk="0" h="120000" w="120000">
                  <a:moveTo>
                    <a:pt x="70528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0" name="Google Shape;200;p8"/>
            <p:cNvSpPr/>
            <p:nvPr/>
          </p:nvSpPr>
          <p:spPr>
            <a:xfrm>
              <a:off x="4373592" y="574796"/>
              <a:ext cx="2318147" cy="53142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1" name="Google Shape;201;p8"/>
            <p:cNvSpPr/>
            <p:nvPr/>
          </p:nvSpPr>
          <p:spPr>
            <a:xfrm>
              <a:off x="2006712" y="1587587"/>
              <a:ext cx="91440" cy="226465"/>
            </a:xfrm>
            <a:custGeom>
              <a:rect b="b" l="l" r="r" t="t"/>
              <a:pathLst>
                <a:path extrusionOk="0" h="120000" w="120000">
                  <a:moveTo>
                    <a:pt x="63951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2" name="Google Shape;202;p8"/>
            <p:cNvSpPr/>
            <p:nvPr/>
          </p:nvSpPr>
          <p:spPr>
            <a:xfrm>
              <a:off x="2055444" y="574796"/>
              <a:ext cx="2318147" cy="53142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3" name="Google Shape;203;p8"/>
            <p:cNvSpPr/>
            <p:nvPr/>
          </p:nvSpPr>
          <p:spPr>
            <a:xfrm>
              <a:off x="2350400" y="109099"/>
              <a:ext cx="4046383" cy="46569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8"/>
            <p:cNvSpPr txBox="1"/>
            <p:nvPr/>
          </p:nvSpPr>
          <p:spPr>
            <a:xfrm>
              <a:off x="2350400" y="109099"/>
              <a:ext cx="4046383" cy="4656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Стороны трудового договора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3011" y="1106226"/>
              <a:ext cx="4104865" cy="48136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8"/>
            <p:cNvSpPr txBox="1"/>
            <p:nvPr/>
          </p:nvSpPr>
          <p:spPr>
            <a:xfrm>
              <a:off x="26509" y="1129724"/>
              <a:ext cx="4057869" cy="4343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работник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0" y="1814053"/>
              <a:ext cx="4104865" cy="35084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8"/>
            <p:cNvSpPr txBox="1"/>
            <p:nvPr/>
          </p:nvSpPr>
          <p:spPr>
            <a:xfrm>
              <a:off x="0" y="1814053"/>
              <a:ext cx="4104865" cy="35084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Физическое лицо, состоящее в трудо- вых отношениях с нанимателем: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заключает трудовой договор с 16 лет (самостоятельно);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может заключать трудовой договор с 14 лет (с письменного согласия одно- го из законных представителей, если работа не вредит здоровью и разви- тию, не препятствует получению об- разования);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до 18 лет – обязательный ежегодный медицинский осмотр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4639307" y="1106226"/>
              <a:ext cx="4104865" cy="481361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8"/>
            <p:cNvSpPr txBox="1"/>
            <p:nvPr/>
          </p:nvSpPr>
          <p:spPr>
            <a:xfrm>
              <a:off x="4662805" y="1129724"/>
              <a:ext cx="4057869" cy="4343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наниматель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4631285" y="1814053"/>
              <a:ext cx="4104865" cy="147261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8"/>
            <p:cNvSpPr txBox="1"/>
            <p:nvPr/>
          </p:nvSpPr>
          <p:spPr>
            <a:xfrm>
              <a:off x="4631285" y="1814053"/>
              <a:ext cx="4104865" cy="14726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Юридическое или физическое лицо, которому законодательством предо- ставлено право заключения и прекра- щения трудового договора с работни- ком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Стороны трудового договора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18" name="Google Shape;218;p9"/>
          <p:cNvGraphicFramePr/>
          <p:nvPr/>
        </p:nvGraphicFramePr>
        <p:xfrm>
          <a:off x="129095" y="128485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{DB7C057D-D7C6-4AD6-81DD-83AA3F3ABD85}</a:tableStyleId>
              </a:tblPr>
              <a:tblGrid>
                <a:gridCol w="5383175"/>
                <a:gridCol w="345890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Права работника и нанимателя</a:t>
                      </a:r>
                      <a:endParaRPr b="1"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Работник имеет право на: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Наниматель имеет право: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труд (выбор профессии, рода занятий и рабо- ты);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здоровые и безопасные условия труда;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защиту экономических и социальных прав и интересов (объединение в профессиональные союзы, заключение коллективных договоров, право на забастовку);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участие в собраниях и управлении организа- цией;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своевременную справедливую оплату труда;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ежедневный и еженедельный отдых, отпуск;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социальное страхование, гарантии в случае ин- валидности и потери работы;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невмешательство в частную жизнь и уважение личного достоинства;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судебную и иную защиту трудовых прав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заключать и расторгать тру- довые договоры с работни- ками;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вступать в коллективные пе- реговоры и заключать кол- лективные договоры;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поощрять работников;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требовать от работников вы- полнения условий трудового договора и правил внутрен- него распорядка;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привлекать работников к дисциплинарной и мате- риальной ответственности;</a:t>
                      </a:r>
                      <a:endParaRPr/>
                    </a:p>
                    <a:p>
                      <a:pPr indent="-180975" lvl="0" marL="180975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обращаться в суд для защиты своих прав</a:t>
                      </a:r>
                      <a:endParaRPr b="0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13.02.2022</vt:lpwstr>
  </property>
</Properties>
</file>