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ismO0rcIaln3Fk8HHaAHCUam6z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B25597-7DE4-4B39-B356-15A352FC58B9}">
  <a:tblStyle styleId="{ECB25597-7DE4-4B39-B356-15A352FC58B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Республика Беларусь в системе международных отношений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51" name="Google Shape;251;p10"/>
          <p:cNvGraphicFramePr/>
          <p:nvPr/>
        </p:nvGraphicFramePr>
        <p:xfrm>
          <a:off x="94891" y="112220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1958200"/>
                <a:gridCol w="6961525"/>
              </a:tblGrid>
              <a:tr h="249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ООН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Генеральная Ассамблея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совещательный, директивный и представительный орган. 193 страны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21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Совет Безопас- ности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Поддержание международного мира и безопасности. Вводит между- народные санкции, направляет миротворческие силы ООН, санкцио- нирует проведение военных операций. 15 стран, 5 постоянных чле- нов с правом «вето» (Великобритания, Китай, Россия, США, Фран- ция)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04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Секретариат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Руководство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миротворческими операциями, посредничество в меж- дународных спорах, составление обзоров экономических и социаль- ных тенденций, доклады по правам человека и развитию и др. Возг- лавляет Генеральный Секретарь (избирается сроком на 5 лет)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Экономический и Социальный Совет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Координирует сотрудничество ООН и её специализированных уч- реждений в экономической и социальной областях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Международный суд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Решает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вопросы территориальных и пограничных споров, незакон- ного применения силы. 15 судей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81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Совет по опеке</a:t>
                      </a:r>
                      <a:endParaRPr b="1"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Arial"/>
                        <a:buNone/>
                      </a:pP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Управление подопечными территориями. В 1994 г. приостановил</a:t>
                      </a:r>
                      <a:r>
                        <a:rPr lang="ru-RU" sz="17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деятельность</a:t>
                      </a:r>
                      <a:endParaRPr sz="17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57" name="Google Shape;257;p11"/>
          <p:cNvGraphicFramePr/>
          <p:nvPr/>
        </p:nvGraphicFramePr>
        <p:xfrm>
          <a:off x="90276" y="172873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1501000"/>
                <a:gridCol w="7418725"/>
              </a:tblGrid>
              <a:tr h="249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Специализированные учреждения ООН и организации под её эгидой</a:t>
                      </a:r>
                      <a:endParaRPr sz="20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23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Всемирная организация здравоохранения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70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Всемирный банк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Включает Международный банк реконструкции и развития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8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МАГАТЭ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Международное агентство по атомной энергии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6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МВФ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Международный валютный фонд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1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МОТ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Международная организация труда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0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ЮНЕСКО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ООН по вопросам образования, науки и культуры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0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ЮНИСЕФ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Детский фонд ООН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0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ЮНИДО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ООН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по промышленному развитию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08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 другие</a:t>
                      </a:r>
                      <a:endParaRPr b="0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63" name="Google Shape;263;p12"/>
          <p:cNvGraphicFramePr/>
          <p:nvPr/>
        </p:nvGraphicFramePr>
        <p:xfrm>
          <a:off x="229652" y="128575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Объединённых Наций (ООН)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- 24.10.1945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- 193 государства-члена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17212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Генеральная Ассамблея. Совет Безопасности. Экономи- ческий и Социальный Совет. Совет по опеке. Международный суд. Секретариат. 15 специализированных учреждений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является одним из учредителей Организации Объединённых Наций. На данный момент членами ООН являются 193 страны – почти все суверенные государства мира. С 1993 г. в Беларуси работает ПРООН (Программа развития ООН) для осуществления проектов технической помощи Беларуси и оказания консультационного содействия в области рыночных преобразований. В Минске открыто Представительство Детского фонда ООН (ЮНИСЕФ) для осуществления программы по защите материнства и детства.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264" name="Google Shape;26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73660" y="2059715"/>
            <a:ext cx="1492369" cy="126793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0" name="Google Shape;270;p13"/>
          <p:cNvGraphicFramePr/>
          <p:nvPr/>
        </p:nvGraphicFramePr>
        <p:xfrm>
          <a:off x="287376" y="134939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по безопасности и сотрудничеству в Европе (ОБСЕ)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июль 1973 г. как СБСЕ, с января 1995 г. - ОБСЕ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- 57 государств-участников, 11 парт- нёров по сотрудничеству. Беларусь – с 1992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81697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Саммит, Совет министров иностранных дел, Парламент- ская ассамблея ОБСЕ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ОБСЕ - крупнейшая в мире региональная организация, занимающаяся вопроса- ми безопасности</a:t>
                      </a:r>
                      <a:endParaRPr b="0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271" name="Google Shape;27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8235" y="2989451"/>
            <a:ext cx="1849333" cy="5740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Logo of the Organization for Security and Co-operation in Europe" id="272" name="Google Shape;27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58235" y="2301929"/>
            <a:ext cx="1849333" cy="57406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78" name="Google Shape;278;p14"/>
          <p:cNvGraphicFramePr/>
          <p:nvPr/>
        </p:nvGraphicFramePr>
        <p:xfrm>
          <a:off x="229652" y="118353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5079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4753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Содружество Независимых Государств (СНГ)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- 08.12.1991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468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- 9 государств – действительных чле- нов (Азербайджан, Армения, Беларусь, Казахстан, Киргизия, Молдавия, Россия, Таджикистан, Узбекистан)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958200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Исполнительный комитет, Межпарламентская Ассамблея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875425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Сотрудничество в политической, экономической, экологичес- кой, гуманитарной, культурной и иных областях; всестороннее развитие госу- дарств-членов в рамках общего экономического пространства, межгосударст- венной кооперации и интеграции; обеспечение прав и свобод человека; сотруд- ничество в обеспечении международного мира и безопасности, достижение все- общего и полного разоружения; взаимная правовая помощь; мирное разреше- ние споров и конфликтов между государствами организации.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¡ÐÐÐ Ð£ÐÐÐ¡Ð¢ÐÐ ÐÐÐÐÐÐÐ¡ÐÐÐ«Ð¥ ÐÐÐ¡Ð£ÐÐÐ Ð¡Ð¢Ð â Ð¸Ð½ÑÐ¾ÑÐ¼Ð°ÑÐ¸Ñ Ð½Ð° Ð¿Ð¾ÑÑÐ°Ð»Ðµ Ð­Ð½ÑÐ¸ÐºÐ»Ð¾Ð¿ÐµÐ´Ð¸Ñ  ÐÑÐµÐ¼Ð¸ÑÐ½Ð°Ñ Ð¸ÑÑÐ¾ÑÐ¸Ñ" id="279" name="Google Shape;27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9066" y="1968980"/>
            <a:ext cx="1747084" cy="16627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5" name="Google Shape;285;p15"/>
          <p:cNvGraphicFramePr/>
          <p:nvPr/>
        </p:nvGraphicFramePr>
        <p:xfrm>
          <a:off x="229652" y="118353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7783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5277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Союзное государство Беларуси и России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20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- 08.12.1999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520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Беларусь и Россия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063850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Высший Государственный Совет; Совет Министров; Постоянный Комитет Союзного государства; Пограничный и Таможенный коми- теты; Телерадиовещательная организация Союзного государства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082225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Углубление социально-экономических, культурных, полити- ческих, военных связей двух народов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¡Ð¾ÑÐ·Ð½Ð¾Ðµ Ð³Ð¾ÑÑÐ´Ð°ÑÑÑÐ²Ð¾: ÑÑÐ¾ Ð¿ÑÐ¾Ð¸ÑÑÐ¾Ð´Ð¸Ñ? â EADaily, 24 Ð¸ÑÐ½Ñ 2018 â ÐÐ¾Ð²Ð¾ÑÑÐ¸  Ð¿Ð¾Ð»Ð¸ÑÐ¸ÐºÐ¸, ÐÐ¾Ð²Ð¾ÑÑÐ¸ Ð Ð¾ÑÑÐ¸Ð¸" id="286" name="Google Shape;28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3173" y="2173857"/>
            <a:ext cx="1957055" cy="12043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92" name="Google Shape;292;p16"/>
          <p:cNvGraphicFramePr/>
          <p:nvPr/>
        </p:nvGraphicFramePr>
        <p:xfrm>
          <a:off x="229652" y="118353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743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5041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Евразийский экономический союз (ЕАЭС)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11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- 01.01.2015 г. (заменил ЕврАзЭС, созданное 10.12.2000 г.)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611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Армения, Беларусь, Казахстан, Кыр- гызстан, Россия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1016300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Высший Евразийский Экономический Совет; Евразийс- кая Экономическая Комиссия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989125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Всесторонняя модернизация, кооперация и повышение кон- курентоспособности национальных экономик и создание условий для стабиль- ного развития в интересах повышения жизненного уровня населения государ- ств-членов.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Emblem of the Eurasian Economic Union.svg" id="293" name="Google Shape;29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7407" y="2170742"/>
            <a:ext cx="1999861" cy="128845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99" name="Google Shape;299;p17"/>
          <p:cNvGraphicFramePr/>
          <p:nvPr/>
        </p:nvGraphicFramePr>
        <p:xfrm>
          <a:off x="229652" y="118353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6514225"/>
                <a:gridCol w="2126750"/>
              </a:tblGrid>
              <a:tr h="7173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Беларусь в составе международных организаций и межгосударственных объединений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7A4FF"/>
                    </a:solidFill>
                  </a:tcPr>
                </a:tc>
                <a:tc hMerge="1"/>
              </a:tr>
              <a:tr h="6175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Организация Договора о коллективной безопасности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(ОДКБ)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898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Дата создания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- 18.09.2003 г.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617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участники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Армения, Беларусь, Казахстан, Кыр- гызстан, Россия, Таджикистан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  <a:tr h="980425"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Руководящие органы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Совет Коллективной Безопасности (СКБ)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918925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Цели создания </a:t>
                      </a:r>
                      <a:r>
                        <a:rPr b="0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Противодействие терроризму, незаконной разработке и расп- ространению оружия, наркоторговле, незаконной миграции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descr="ÐÐ·Ð¾Ð±ÑÐ°Ð¶ÐµÐ½Ð¸Ðµ Ð»Ð¾Ð³Ð¾ÑÐ¸Ð¿Ð°" id="300" name="Google Shape;30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2890" y="1972606"/>
            <a:ext cx="1739959" cy="173995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Международное сотрудничество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6" name="Google Shape;306;p18"/>
          <p:cNvGrpSpPr/>
          <p:nvPr/>
        </p:nvGrpSpPr>
        <p:grpSpPr>
          <a:xfrm>
            <a:off x="181155" y="1222993"/>
            <a:ext cx="8773064" cy="1088886"/>
            <a:chOff x="67" y="2742038"/>
            <a:chExt cx="4010278" cy="2634131"/>
          </a:xfrm>
        </p:grpSpPr>
        <p:sp>
          <p:nvSpPr>
            <p:cNvPr id="307" name="Google Shape;307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Международное сотрудничество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совместные действия субъектов междуна- родных отношений в сфере их взаимных интересов, их взаимосвязанная деятель- ность по согласованию своих позиций, разрешению общезначимых проблем и при- нятию взаимоприемлемых решений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309" name="Google Shape;309;p18"/>
          <p:cNvGraphicFramePr/>
          <p:nvPr/>
        </p:nvGraphicFramePr>
        <p:xfrm>
          <a:off x="107830" y="24361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2022900"/>
                <a:gridCol w="6896825"/>
              </a:tblGrid>
              <a:tr h="2494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Средства международного сотрудничества</a:t>
                      </a:r>
                      <a:endParaRPr sz="20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323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Дипломатия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деятельность по осуществлению внешней поли- тики (переговоры, визиты, специальные конференции и сове- щания, встречи, подготовка и заключение соглашений, дипло- матическая переписка, участие в работе международных орга- низаций). </a:t>
                      </a: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Народная дипломатия 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(люди, а не только диплома- ты, помогают устанавливать дружественные связи)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8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экономического потенциала для достижения политических целей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184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Военные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Военная мощь государства. </a:t>
                      </a: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Прямые военные средства 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вой- ны, интервенции, блокады. </a:t>
                      </a: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Косвенные военные средства 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– ис- пытания новых видов оружия, манёвры,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учения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06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Пропагандистс-кие</a:t>
                      </a:r>
                      <a:endParaRPr b="1"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Современные средства массовой информации,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пропаганды и агитации, формирующие позитивный имидж государства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Внешняя политика Республики Беларусь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Участие Республики Беларусь в международных организациях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Международное сотрудничество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1155" y="1222993"/>
            <a:ext cx="8773064" cy="847347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Международные отношения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политических, экономических, правовых, дипломатических, военных, культурных и иных связей между субъекта- ми, действующими на мировой арене.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03" name="Google Shape;103;p3"/>
          <p:cNvSpPr txBox="1"/>
          <p:nvPr/>
        </p:nvSpPr>
        <p:spPr>
          <a:xfrm>
            <a:off x="181155" y="5831456"/>
            <a:ext cx="8773063" cy="89714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В современном понимании международные отношения появляются со становле- нием национальных государств и возникновением идеи национального сувере- нитета.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04" name="Google Shape;104;p3"/>
          <p:cNvGrpSpPr/>
          <p:nvPr/>
        </p:nvGrpSpPr>
        <p:grpSpPr>
          <a:xfrm>
            <a:off x="601027" y="2192682"/>
            <a:ext cx="7933318" cy="3637198"/>
            <a:chOff x="419872" y="1574"/>
            <a:chExt cx="7933318" cy="3637198"/>
          </a:xfrm>
        </p:grpSpPr>
        <p:sp>
          <p:nvSpPr>
            <p:cNvPr id="105" name="Google Shape;105;p3"/>
            <p:cNvSpPr/>
            <p:nvPr/>
          </p:nvSpPr>
          <p:spPr>
            <a:xfrm>
              <a:off x="2696417" y="1341468"/>
              <a:ext cx="3303923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3180265" y="1481678"/>
              <a:ext cx="2336227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международных отношений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7" name="Google Shape;107;p3"/>
            <p:cNvSpPr/>
            <p:nvPr/>
          </p:nvSpPr>
          <p:spPr>
            <a:xfrm rot="-5400000">
              <a:off x="4247021" y="993204"/>
              <a:ext cx="202715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 rot="-5400000">
              <a:off x="4277428" y="1088715"/>
              <a:ext cx="141901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3377907" y="1574"/>
              <a:ext cx="1940942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 txBox="1"/>
            <p:nvPr/>
          </p:nvSpPr>
          <p:spPr>
            <a:xfrm>
              <a:off x="3662151" y="141784"/>
              <a:ext cx="1372454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 rot="-847098">
              <a:off x="5730212" y="1266269"/>
              <a:ext cx="346553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3"/>
            <p:cNvSpPr txBox="1"/>
            <p:nvPr/>
          </p:nvSpPr>
          <p:spPr>
            <a:xfrm rot="-847098">
              <a:off x="5731687" y="1343283"/>
              <a:ext cx="248897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6108429" y="641695"/>
              <a:ext cx="2044198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6407795" y="781905"/>
              <a:ext cx="1445466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1072836">
              <a:off x="5617107" y="2138418"/>
              <a:ext cx="444428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3"/>
            <p:cNvSpPr txBox="1"/>
            <p:nvPr/>
          </p:nvSpPr>
          <p:spPr>
            <a:xfrm rot="1072836">
              <a:off x="5619465" y="2188530"/>
              <a:ext cx="346772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5994118" y="2252951"/>
              <a:ext cx="2359072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3"/>
            <p:cNvSpPr txBox="1"/>
            <p:nvPr/>
          </p:nvSpPr>
          <p:spPr>
            <a:xfrm>
              <a:off x="6339596" y="2393161"/>
              <a:ext cx="1668116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объединения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5400000">
              <a:off x="4247021" y="2321623"/>
              <a:ext cx="202715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 rot="5400000">
              <a:off x="4277428" y="2356320"/>
              <a:ext cx="141901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3180575" y="2681361"/>
              <a:ext cx="2335606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"/>
            <p:cNvSpPr txBox="1"/>
            <p:nvPr/>
          </p:nvSpPr>
          <p:spPr>
            <a:xfrm>
              <a:off x="3522617" y="2821571"/>
              <a:ext cx="1651522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общественные движения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794124">
              <a:off x="2613691" y="2115464"/>
              <a:ext cx="428313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3"/>
            <p:cNvSpPr txBox="1"/>
            <p:nvPr/>
          </p:nvSpPr>
          <p:spPr>
            <a:xfrm rot="-1005876">
              <a:off x="2709272" y="2166484"/>
              <a:ext cx="330657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419872" y="2192564"/>
              <a:ext cx="2206461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3"/>
            <p:cNvSpPr txBox="1"/>
            <p:nvPr/>
          </p:nvSpPr>
          <p:spPr>
            <a:xfrm>
              <a:off x="743001" y="2332774"/>
              <a:ext cx="1560203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социальные группы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-9960390">
              <a:off x="2613856" y="1268432"/>
              <a:ext cx="347293" cy="32552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3"/>
            <p:cNvSpPr txBox="1"/>
            <p:nvPr/>
          </p:nvSpPr>
          <p:spPr>
            <a:xfrm rot="839610">
              <a:off x="2710063" y="1345343"/>
              <a:ext cx="249637" cy="1953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492792" y="641688"/>
              <a:ext cx="2095133" cy="9574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3"/>
            <p:cNvSpPr txBox="1"/>
            <p:nvPr/>
          </p:nvSpPr>
          <p:spPr>
            <a:xfrm>
              <a:off x="799617" y="781898"/>
              <a:ext cx="1481483" cy="6769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личности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и виды международных отношений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136" name="Google Shape;136;p4"/>
          <p:cNvGraphicFramePr/>
          <p:nvPr/>
        </p:nvGraphicFramePr>
        <p:xfrm>
          <a:off x="185167" y="137112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{ECB25597-7DE4-4B39-B356-15A352FC58B9}</a:tableStyleId>
              </a:tblPr>
              <a:tblGrid>
                <a:gridCol w="3096875"/>
                <a:gridCol w="3067000"/>
                <a:gridCol w="2566050"/>
              </a:tblGrid>
              <a:tr h="4533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международных отношений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  <a:tc hMerge="1"/>
              </a:tr>
              <a:tr h="1014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сферам взаимодействия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политические;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экономические;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военно-стратегические;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культурные;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идеологические;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экологические.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54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количеству участников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двусторонние;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многосторонние.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60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составу участников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межгосударственные отношения;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межпартийные отношения;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отношения международных организаций, транс- национальных корпораций.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1003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состоянию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сотрудничество;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мирное существование;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конфликт;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«холодная война»;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война.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462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расстановке сил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многополярный мир;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двуполярный</a:t>
                      </a: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(биполярный) мир;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однополярный мир.</a:t>
                      </a:r>
                      <a:endParaRPr sz="1800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Внешняя политика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2" name="Google Shape;142;p5"/>
          <p:cNvGrpSpPr/>
          <p:nvPr/>
        </p:nvGrpSpPr>
        <p:grpSpPr>
          <a:xfrm>
            <a:off x="194341" y="1402305"/>
            <a:ext cx="8807073" cy="5045426"/>
            <a:chOff x="4560" y="220486"/>
            <a:chExt cx="8807073" cy="5045426"/>
          </a:xfrm>
        </p:grpSpPr>
        <p:sp>
          <p:nvSpPr>
            <p:cNvPr id="143" name="Google Shape;143;p5"/>
            <p:cNvSpPr/>
            <p:nvPr/>
          </p:nvSpPr>
          <p:spPr>
            <a:xfrm>
              <a:off x="6709730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4" name="Google Shape;144;p5"/>
            <p:cNvSpPr/>
            <p:nvPr/>
          </p:nvSpPr>
          <p:spPr>
            <a:xfrm>
              <a:off x="5558913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5" name="Google Shape;145;p5"/>
            <p:cNvSpPr/>
            <p:nvPr/>
          </p:nvSpPr>
          <p:spPr>
            <a:xfrm>
              <a:off x="4408097" y="1171574"/>
              <a:ext cx="2301632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6" name="Google Shape;146;p5"/>
            <p:cNvSpPr/>
            <p:nvPr/>
          </p:nvSpPr>
          <p:spPr>
            <a:xfrm>
              <a:off x="2106464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7" name="Google Shape;147;p5"/>
            <p:cNvSpPr/>
            <p:nvPr/>
          </p:nvSpPr>
          <p:spPr>
            <a:xfrm>
              <a:off x="955648" y="2475782"/>
              <a:ext cx="1150816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8" name="Google Shape;148;p5"/>
            <p:cNvSpPr/>
            <p:nvPr/>
          </p:nvSpPr>
          <p:spPr>
            <a:xfrm>
              <a:off x="2106464" y="1171574"/>
              <a:ext cx="2301632" cy="39945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49" name="Google Shape;149;p5"/>
            <p:cNvSpPr/>
            <p:nvPr/>
          </p:nvSpPr>
          <p:spPr>
            <a:xfrm>
              <a:off x="2458528" y="220486"/>
              <a:ext cx="3899137" cy="95108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2458528" y="220486"/>
              <a:ext cx="3899137" cy="9510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Внешняя политика белорусского государства призвана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365545" y="1571031"/>
              <a:ext cx="3481837" cy="9047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 txBox="1"/>
            <p:nvPr/>
          </p:nvSpPr>
          <p:spPr>
            <a:xfrm>
              <a:off x="365545" y="1571031"/>
              <a:ext cx="3481837" cy="9047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защиту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5"/>
            <p:cNvSpPr/>
            <p:nvPr/>
          </p:nvSpPr>
          <p:spPr>
            <a:xfrm>
              <a:off x="4560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 txBox="1"/>
            <p:nvPr/>
          </p:nvSpPr>
          <p:spPr>
            <a:xfrm>
              <a:off x="4560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государственного суверенитета и территориальной целостности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2306193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2306193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прав, свобод и законных интересов граждан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4968811" y="1571031"/>
              <a:ext cx="3481837" cy="9047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 txBox="1"/>
            <p:nvPr/>
          </p:nvSpPr>
          <p:spPr>
            <a:xfrm>
              <a:off x="4968811" y="1571031"/>
              <a:ext cx="3481837" cy="9047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создавать благоприятные внеш- неполитические и внешнеэко- номические условия для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4607825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4607825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повышения уровня благосостояния народа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6909458" y="2875239"/>
              <a:ext cx="1902175" cy="239067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 txBox="1"/>
            <p:nvPr/>
          </p:nvSpPr>
          <p:spPr>
            <a:xfrm>
              <a:off x="6909458" y="2875239"/>
              <a:ext cx="1902175" cy="239067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развития политического, экономического, интеллектуаль- ного и духовного потенциала общества и государства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Внешняя политика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8" name="Google Shape;168;p6"/>
          <p:cNvGrpSpPr/>
          <p:nvPr/>
        </p:nvGrpSpPr>
        <p:grpSpPr>
          <a:xfrm>
            <a:off x="199155" y="1699401"/>
            <a:ext cx="8745689" cy="3459196"/>
            <a:chOff x="747" y="302401"/>
            <a:chExt cx="8745689" cy="3459196"/>
          </a:xfrm>
        </p:grpSpPr>
        <p:sp>
          <p:nvSpPr>
            <p:cNvPr id="169" name="Google Shape;169;p6"/>
            <p:cNvSpPr/>
            <p:nvPr/>
          </p:nvSpPr>
          <p:spPr>
            <a:xfrm>
              <a:off x="4373592" y="2114436"/>
              <a:ext cx="3624069" cy="314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6"/>
            <p:cNvSpPr/>
            <p:nvPr/>
          </p:nvSpPr>
          <p:spPr>
            <a:xfrm>
              <a:off x="4373592" y="2114436"/>
              <a:ext cx="1812034" cy="3144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1" name="Google Shape;171;p6"/>
            <p:cNvSpPr/>
            <p:nvPr/>
          </p:nvSpPr>
          <p:spPr>
            <a:xfrm>
              <a:off x="4327871" y="2114436"/>
              <a:ext cx="91440" cy="314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2" name="Google Shape;172;p6"/>
            <p:cNvSpPr/>
            <p:nvPr/>
          </p:nvSpPr>
          <p:spPr>
            <a:xfrm>
              <a:off x="2561557" y="2114436"/>
              <a:ext cx="1812034" cy="314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6"/>
            <p:cNvSpPr/>
            <p:nvPr/>
          </p:nvSpPr>
          <p:spPr>
            <a:xfrm>
              <a:off x="749522" y="2114436"/>
              <a:ext cx="3624069" cy="3144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6"/>
            <p:cNvSpPr/>
            <p:nvPr/>
          </p:nvSpPr>
          <p:spPr>
            <a:xfrm>
              <a:off x="4327871" y="1051176"/>
              <a:ext cx="91440" cy="3144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6"/>
            <p:cNvSpPr/>
            <p:nvPr/>
          </p:nvSpPr>
          <p:spPr>
            <a:xfrm>
              <a:off x="2294626" y="302401"/>
              <a:ext cx="4157931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6"/>
            <p:cNvSpPr txBox="1"/>
            <p:nvPr/>
          </p:nvSpPr>
          <p:spPr>
            <a:xfrm>
              <a:off x="2294626" y="302401"/>
              <a:ext cx="4157931" cy="748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внешней политики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7" name="Google Shape;177;p6"/>
            <p:cNvSpPr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6"/>
            <p:cNvSpPr txBox="1"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Конституционные принципы (Конституция Республики Беларусь, ст. 18)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6"/>
            <p:cNvSpPr/>
            <p:nvPr/>
          </p:nvSpPr>
          <p:spPr>
            <a:xfrm>
              <a:off x="74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6"/>
            <p:cNvSpPr txBox="1"/>
            <p:nvPr/>
          </p:nvSpPr>
          <p:spPr>
            <a:xfrm>
              <a:off x="74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равенство государств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1812782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6"/>
            <p:cNvSpPr txBox="1"/>
            <p:nvPr/>
          </p:nvSpPr>
          <p:spPr>
            <a:xfrm>
              <a:off x="1812782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непримене-ние силы или угрозы силой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362481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6"/>
            <p:cNvSpPr txBox="1"/>
            <p:nvPr/>
          </p:nvSpPr>
          <p:spPr>
            <a:xfrm>
              <a:off x="362481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нерушимость границ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6"/>
            <p:cNvSpPr/>
            <p:nvPr/>
          </p:nvSpPr>
          <p:spPr>
            <a:xfrm>
              <a:off x="5436852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6"/>
            <p:cNvSpPr txBox="1"/>
            <p:nvPr/>
          </p:nvSpPr>
          <p:spPr>
            <a:xfrm>
              <a:off x="5436852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мирное урегулирова-ние споров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6"/>
            <p:cNvSpPr/>
            <p:nvPr/>
          </p:nvSpPr>
          <p:spPr>
            <a:xfrm>
              <a:off x="7248887" y="2428921"/>
              <a:ext cx="1497549" cy="13326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6"/>
            <p:cNvSpPr txBox="1"/>
            <p:nvPr/>
          </p:nvSpPr>
          <p:spPr>
            <a:xfrm>
              <a:off x="7248887" y="2428921"/>
              <a:ext cx="1497549" cy="13326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невмешатель-ство во внут- ренние дела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9" name="Google Shape;189;p6"/>
          <p:cNvGrpSpPr/>
          <p:nvPr/>
        </p:nvGrpSpPr>
        <p:grpSpPr>
          <a:xfrm>
            <a:off x="198408" y="5461000"/>
            <a:ext cx="8747184" cy="748774"/>
            <a:chOff x="1846050" y="1365661"/>
            <a:chExt cx="5055083" cy="748774"/>
          </a:xfrm>
        </p:grpSpPr>
        <p:sp>
          <p:nvSpPr>
            <p:cNvPr id="190" name="Google Shape;190;p6"/>
            <p:cNvSpPr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1846050" y="1365661"/>
              <a:ext cx="5055083" cy="7487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+ принцип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многовоекторности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(развитие сотрудничества со всеми регионами мира)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Внешняя политика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7" name="Google Shape;197;p7"/>
          <p:cNvGrpSpPr/>
          <p:nvPr/>
        </p:nvGrpSpPr>
        <p:grpSpPr>
          <a:xfrm>
            <a:off x="125383" y="3515231"/>
            <a:ext cx="8849498" cy="3122828"/>
            <a:chOff x="601" y="73291"/>
            <a:chExt cx="8849498" cy="3122828"/>
          </a:xfrm>
        </p:grpSpPr>
        <p:sp>
          <p:nvSpPr>
            <p:cNvPr id="198" name="Google Shape;198;p7"/>
            <p:cNvSpPr/>
            <p:nvPr/>
          </p:nvSpPr>
          <p:spPr>
            <a:xfrm>
              <a:off x="601" y="73291"/>
              <a:ext cx="5399687" cy="60371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7"/>
            <p:cNvSpPr txBox="1"/>
            <p:nvPr/>
          </p:nvSpPr>
          <p:spPr>
            <a:xfrm>
              <a:off x="18283" y="90973"/>
              <a:ext cx="5364323" cy="568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геополитические ориентиры Республики Беларусь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7"/>
            <p:cNvSpPr/>
            <p:nvPr/>
          </p:nvSpPr>
          <p:spPr>
            <a:xfrm>
              <a:off x="540570" y="677010"/>
              <a:ext cx="539968" cy="39520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7"/>
            <p:cNvSpPr/>
            <p:nvPr/>
          </p:nvSpPr>
          <p:spPr>
            <a:xfrm>
              <a:off x="1080538" y="777083"/>
              <a:ext cx="7769561" cy="590269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7"/>
            <p:cNvSpPr txBox="1"/>
            <p:nvPr/>
          </p:nvSpPr>
          <p:spPr>
            <a:xfrm>
              <a:off x="1097826" y="794371"/>
              <a:ext cx="7734985" cy="5556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тесное экономическое сотрудничество и внешнеполитическое партнёрс- тво с Российской Федерацией и другими странами СНГ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7"/>
            <p:cNvSpPr/>
            <p:nvPr/>
          </p:nvSpPr>
          <p:spPr>
            <a:xfrm>
              <a:off x="540570" y="677010"/>
              <a:ext cx="539968" cy="99056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7"/>
            <p:cNvSpPr/>
            <p:nvPr/>
          </p:nvSpPr>
          <p:spPr>
            <a:xfrm>
              <a:off x="1080538" y="1467425"/>
              <a:ext cx="7769561" cy="40029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1092262" y="1479149"/>
              <a:ext cx="7746113" cy="376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взаимовыгодные связи с Европейским союзом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540570" y="677010"/>
              <a:ext cx="539968" cy="16547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7" name="Google Shape;207;p7"/>
            <p:cNvSpPr/>
            <p:nvPr/>
          </p:nvSpPr>
          <p:spPr>
            <a:xfrm>
              <a:off x="1080538" y="1967789"/>
              <a:ext cx="7769561" cy="727965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7"/>
            <p:cNvSpPr txBox="1"/>
            <p:nvPr/>
          </p:nvSpPr>
          <p:spPr>
            <a:xfrm>
              <a:off x="1101859" y="1989110"/>
              <a:ext cx="7726919" cy="68532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дальнейшее развитие экономического и иного сотрудничества с Китаем, странами Ближнего и Среднего Востока, Латинской Америкой, Индией, Африкой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7"/>
            <p:cNvSpPr/>
            <p:nvPr/>
          </p:nvSpPr>
          <p:spPr>
            <a:xfrm>
              <a:off x="540570" y="677010"/>
              <a:ext cx="539968" cy="23189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0" name="Google Shape;210;p7"/>
            <p:cNvSpPr/>
            <p:nvPr/>
          </p:nvSpPr>
          <p:spPr>
            <a:xfrm>
              <a:off x="1080538" y="2795828"/>
              <a:ext cx="7769561" cy="400291"/>
            </a:xfrm>
            <a:prstGeom prst="roundRect">
              <a:avLst>
                <a:gd fmla="val 10000" name="adj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 txBox="1"/>
            <p:nvPr/>
          </p:nvSpPr>
          <p:spPr>
            <a:xfrm>
              <a:off x="1092262" y="2807552"/>
              <a:ext cx="7746113" cy="376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поиск новых экономических партнёров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12" name="Google Shape;212;p7"/>
          <p:cNvSpPr txBox="1"/>
          <p:nvPr/>
        </p:nvSpPr>
        <p:spPr>
          <a:xfrm>
            <a:off x="2769078" y="1443530"/>
            <a:ext cx="2339100" cy="585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Республика Беларусь на карте мира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13" name="Google Shape;213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6325" y="681375"/>
            <a:ext cx="4759350" cy="346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Внешняя политика Республики Беларусь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https://static1-repo.aif.by/1/f1/7807/bd9b421f1d19e51e73d6605b335aa260.jpg" id="219" name="Google Shape;219;p8"/>
          <p:cNvPicPr preferRelativeResize="0"/>
          <p:nvPr/>
        </p:nvPicPr>
        <p:blipFill rotWithShape="1">
          <a:blip r:embed="rId3">
            <a:alphaModFix/>
          </a:blip>
          <a:srcRect b="4673" l="2569" r="3190" t="4861"/>
          <a:stretch/>
        </p:blipFill>
        <p:spPr>
          <a:xfrm>
            <a:off x="3027872" y="1190444"/>
            <a:ext cx="5977803" cy="526699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0" name="Google Shape;220;p8"/>
          <p:cNvSpPr txBox="1"/>
          <p:nvPr/>
        </p:nvSpPr>
        <p:spPr>
          <a:xfrm>
            <a:off x="146648" y="1587259"/>
            <a:ext cx="2769079" cy="477040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 состоянию на начало 2021 г. Беларусь имеет свои дипломатические представительства в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58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государствах. С учётом аккредитации послов по совместительству стра- на представлена в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114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из 183 государств, с ко- торыми установлены дипломатические отно- шения. Координацию внешнеполитической деятельности осущест- вляет Министерство иностранных дел Рес- публики Беларусь.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1" name="Google Shape;221;p8"/>
          <p:cNvSpPr txBox="1"/>
          <p:nvPr/>
        </p:nvSpPr>
        <p:spPr>
          <a:xfrm>
            <a:off x="3027873" y="6419781"/>
            <a:ext cx="5977802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Дипломатические представительства Беларуси за рубежом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Участие Беларуси в международ- ных организациях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7" name="Google Shape;227;p9"/>
          <p:cNvGrpSpPr/>
          <p:nvPr/>
        </p:nvGrpSpPr>
        <p:grpSpPr>
          <a:xfrm>
            <a:off x="267240" y="4300265"/>
            <a:ext cx="8565784" cy="2372269"/>
            <a:chOff x="4435" y="245850"/>
            <a:chExt cx="8565784" cy="2372269"/>
          </a:xfrm>
        </p:grpSpPr>
        <p:sp>
          <p:nvSpPr>
            <p:cNvPr id="228" name="Google Shape;228;p9"/>
            <p:cNvSpPr/>
            <p:nvPr/>
          </p:nvSpPr>
          <p:spPr>
            <a:xfrm>
              <a:off x="4287328" y="74200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9" name="Google Shape;229;p9"/>
            <p:cNvSpPr/>
            <p:nvPr/>
          </p:nvSpPr>
          <p:spPr>
            <a:xfrm>
              <a:off x="4287328" y="74200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0" name="Google Shape;230;p9"/>
            <p:cNvSpPr/>
            <p:nvPr/>
          </p:nvSpPr>
          <p:spPr>
            <a:xfrm>
              <a:off x="3168040" y="742000"/>
              <a:ext cx="1119287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9"/>
            <p:cNvSpPr/>
            <p:nvPr/>
          </p:nvSpPr>
          <p:spPr>
            <a:xfrm>
              <a:off x="929466" y="742000"/>
              <a:ext cx="3357861" cy="38851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2" name="Google Shape;232;p9"/>
            <p:cNvSpPr/>
            <p:nvPr/>
          </p:nvSpPr>
          <p:spPr>
            <a:xfrm>
              <a:off x="2755837" y="245850"/>
              <a:ext cx="3062980" cy="4961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9"/>
            <p:cNvSpPr txBox="1"/>
            <p:nvPr/>
          </p:nvSpPr>
          <p:spPr>
            <a:xfrm>
              <a:off x="2755837" y="245850"/>
              <a:ext cx="3062980" cy="4961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Цели деятельности ООН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4435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9"/>
            <p:cNvSpPr txBox="1"/>
            <p:nvPr/>
          </p:nvSpPr>
          <p:spPr>
            <a:xfrm>
              <a:off x="4435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поддержание межгосударствен-ного мира и безопасности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2243009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9"/>
            <p:cNvSpPr txBox="1"/>
            <p:nvPr/>
          </p:nvSpPr>
          <p:spPr>
            <a:xfrm>
              <a:off x="2243009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развитие дружественных отношений между нациями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4481584" y="1130513"/>
              <a:ext cx="1850061" cy="1487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9"/>
            <p:cNvSpPr txBox="1"/>
            <p:nvPr/>
          </p:nvSpPr>
          <p:spPr>
            <a:xfrm>
              <a:off x="4481584" y="1130513"/>
              <a:ext cx="1850061" cy="1487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осуществление сотрудничества в разрешении межгосударствен-ных проблем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720158" y="1130513"/>
              <a:ext cx="1850061" cy="14868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9"/>
            <p:cNvSpPr txBox="1"/>
            <p:nvPr/>
          </p:nvSpPr>
          <p:spPr>
            <a:xfrm>
              <a:off x="6720158" y="1130513"/>
              <a:ext cx="1850061" cy="14868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согласование действий наций в достижении общих целей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Ð·Ð¾Ð±ÑÐ°Ð¶ÐµÐ½Ð¸Ðµ Ð»Ð¾Ð³Ð¾ÑÐ¸Ð¿Ð°" id="242" name="Google Shape;2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2364" y="1168957"/>
            <a:ext cx="3458891" cy="293870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AntÃ³nio Guterres 2012 (cropped).jpg" id="243" name="Google Shape;24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5974" y="1347007"/>
            <a:ext cx="2550901" cy="345328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4" name="Google Shape;244;p9"/>
          <p:cNvSpPr txBox="1"/>
          <p:nvPr/>
        </p:nvSpPr>
        <p:spPr>
          <a:xfrm>
            <a:off x="6403391" y="4107664"/>
            <a:ext cx="1796835" cy="353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ООН</a:t>
            </a:r>
            <a:endParaRPr/>
          </a:p>
        </p:txBody>
      </p:sp>
      <p:sp>
        <p:nvSpPr>
          <p:cNvPr id="245" name="Google Shape;245;p9"/>
          <p:cNvSpPr txBox="1"/>
          <p:nvPr/>
        </p:nvSpPr>
        <p:spPr>
          <a:xfrm>
            <a:off x="2696875" y="1267139"/>
            <a:ext cx="2950234" cy="86285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Антониу Гутерриш, Генеральный Секретарь ООН с 1 января 2017 г.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12.12.2021</vt:lpwstr>
  </property>
</Properties>
</file>