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6858000" cx="9144000"/>
  <p:notesSz cx="6858000" cy="9144000"/>
  <p:embeddedFontLst>
    <p:embeddedFont>
      <p:font typeface="Cambria Math"/>
      <p:regular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20" roundtripDataSignature="AMtx7mi2us2x9pcqKJAMvEn/DxcteZRA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6CCCDF0-530F-482D-83A1-1D49C0AD508A}">
  <a:tblStyle styleId="{86CCCDF0-530F-482D-83A1-1D49C0AD508A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fill>
          <a:solidFill>
            <a:srgbClr val="CFD7E7"/>
          </a:solidFill>
        </a:fill>
      </a:tcStyle>
    </a:band1H>
    <a:band2H>
      <a:tcTxStyle/>
    </a:band2H>
    <a:band1V>
      <a:tcTxStyle/>
      <a:tcStyle>
        <a:fill>
          <a:solidFill>
            <a:srgbClr val="CFD7E7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font" Target="fonts/CambriaMath-regular.fntdata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9.jpg"/><Relationship Id="rId4" Type="http://schemas.openxmlformats.org/officeDocument/2006/relationships/image" Target="../media/image1.jpg"/><Relationship Id="rId5" Type="http://schemas.openxmlformats.org/officeDocument/2006/relationships/image" Target="../media/image14.jpg"/><Relationship Id="rId6" Type="http://schemas.openxmlformats.org/officeDocument/2006/relationships/image" Target="../media/image3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5" Type="http://schemas.openxmlformats.org/officeDocument/2006/relationships/image" Target="../media/image5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p14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descr="PPP_BUSI_TLE_Networking_2007.png" id="27" name="Google Shape;27;p1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Google Shape;28;p14"/>
            <p:cNvSpPr/>
            <p:nvPr/>
          </p:nvSpPr>
          <p:spPr>
            <a:xfrm>
              <a:off x="0" y="2819400"/>
              <a:ext cx="9144000" cy="2286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9" name="Google Shape;29;p14"/>
            <p:cNvGrpSpPr/>
            <p:nvPr/>
          </p:nvGrpSpPr>
          <p:grpSpPr>
            <a:xfrm>
              <a:off x="0" y="0"/>
              <a:ext cx="9144000" cy="2819400"/>
              <a:chOff x="0" y="0"/>
              <a:chExt cx="9144000" cy="2819400"/>
            </a:xfrm>
          </p:grpSpPr>
          <p:sp>
            <p:nvSpPr>
              <p:cNvPr id="30" name="Google Shape;30;p14"/>
              <p:cNvSpPr/>
              <p:nvPr/>
            </p:nvSpPr>
            <p:spPr>
              <a:xfrm>
                <a:off x="0" y="0"/>
                <a:ext cx="9144000" cy="2667000"/>
              </a:xfrm>
              <a:prstGeom prst="rect">
                <a:avLst/>
              </a:prstGeom>
              <a:solidFill>
                <a:srgbClr val="366092">
                  <a:alpha val="42745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31;p14"/>
              <p:cNvSpPr/>
              <p:nvPr/>
            </p:nvSpPr>
            <p:spPr>
              <a:xfrm>
                <a:off x="0" y="2667000"/>
                <a:ext cx="9144000" cy="152400"/>
              </a:xfrm>
              <a:prstGeom prst="rect">
                <a:avLst/>
              </a:prstGeom>
              <a:solidFill>
                <a:srgbClr val="36609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2" name="Google Shape;32;p14"/>
            <p:cNvSpPr/>
            <p:nvPr/>
          </p:nvSpPr>
          <p:spPr>
            <a:xfrm>
              <a:off x="0" y="5105400"/>
              <a:ext cx="9144000" cy="175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14"/>
            <p:cNvSpPr/>
            <p:nvPr/>
          </p:nvSpPr>
          <p:spPr>
            <a:xfrm>
              <a:off x="4176712" y="4545808"/>
              <a:ext cx="4953000" cy="1828800"/>
            </a:xfrm>
            <a:prstGeom prst="rect">
              <a:avLst/>
            </a:prstGeom>
            <a:solidFill>
              <a:schemeClr val="accent2"/>
            </a:solidFill>
            <a:ln cap="flat" cmpd="sng" w="254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4" name="Google Shape;34;p14"/>
            <p:cNvGrpSpPr/>
            <p:nvPr/>
          </p:nvGrpSpPr>
          <p:grpSpPr>
            <a:xfrm>
              <a:off x="428625" y="1919288"/>
              <a:ext cx="4371975" cy="3686036"/>
              <a:chOff x="428625" y="1919288"/>
              <a:chExt cx="4371975" cy="3686036"/>
            </a:xfrm>
          </p:grpSpPr>
          <p:pic>
            <p:nvPicPr>
              <p:cNvPr descr="PPP_BUSI_TLE_Networking_2007_elements.jpg" id="35" name="Google Shape;35;p14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428625" y="2019300"/>
                <a:ext cx="4267200" cy="3586024"/>
              </a:xfrm>
              <a:prstGeom prst="rect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sp>
            <p:nvSpPr>
              <p:cNvPr id="36" name="Google Shape;36;p14"/>
              <p:cNvSpPr/>
              <p:nvPr/>
            </p:nvSpPr>
            <p:spPr>
              <a:xfrm>
                <a:off x="533400" y="1919288"/>
                <a:ext cx="4267200" cy="3581400"/>
              </a:xfrm>
              <a:prstGeom prst="rect">
                <a:avLst/>
              </a:prstGeom>
              <a:noFill/>
              <a:ln cap="flat" cmpd="sng" w="25400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7" name="Google Shape;37;p14"/>
            <p:cNvGrpSpPr/>
            <p:nvPr/>
          </p:nvGrpSpPr>
          <p:grpSpPr>
            <a:xfrm>
              <a:off x="1828800" y="3333750"/>
              <a:ext cx="3286125" cy="2472407"/>
              <a:chOff x="1828800" y="3333750"/>
              <a:chExt cx="3286125" cy="2472407"/>
            </a:xfrm>
          </p:grpSpPr>
          <p:pic>
            <p:nvPicPr>
              <p:cNvPr descr="PPP_BUSI_TLE_Networking_2007_elements3.jpg" id="38" name="Google Shape;38;p14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1828800" y="4601028"/>
                <a:ext cx="1216152" cy="1205129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2.jpg" id="39" name="Google Shape;39;p14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4200525" y="3333750"/>
                <a:ext cx="914400" cy="100584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4.jpg" id="40" name="Google Shape;40;p14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2819400" y="3947886"/>
                <a:ext cx="1016000" cy="1016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</p:grpSp>
      </p:grpSp>
      <p:sp>
        <p:nvSpPr>
          <p:cNvPr id="41" name="Google Shape;41;p14"/>
          <p:cNvSpPr txBox="1"/>
          <p:nvPr>
            <p:ph type="ctrTitle"/>
          </p:nvPr>
        </p:nvSpPr>
        <p:spPr>
          <a:xfrm>
            <a:off x="5181600" y="2819400"/>
            <a:ext cx="3962400" cy="16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1" sz="40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4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14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3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3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4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2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5"/>
          <p:cNvSpPr txBox="1"/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25"/>
          <p:cNvSpPr txBox="1"/>
          <p:nvPr>
            <p:ph idx="1" type="body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20" name="Google Shape;120;p25"/>
          <p:cNvSpPr txBox="1"/>
          <p:nvPr>
            <p:ph idx="2" type="body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1" name="Google Shape;121;p2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2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2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6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6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27" name="Google Shape;127;p26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8" name="Google Shape;128;p2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7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27"/>
          <p:cNvSpPr txBox="1"/>
          <p:nvPr>
            <p:ph idx="1" type="body"/>
          </p:nvPr>
        </p:nvSpPr>
        <p:spPr>
          <a:xfrm rot="5400000">
            <a:off x="2156619" y="-99217"/>
            <a:ext cx="4525963" cy="79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4" name="Google Shape;134;p2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2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8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39" name="Google Shape;139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8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28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8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28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28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_elements3.jpg" id="145" name="Google Shape;145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902372" y="155964"/>
            <a:ext cx="787122" cy="779988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4.jpg" id="146" name="Google Shape;146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400000">
            <a:off x="127006" y="228601"/>
            <a:ext cx="657579" cy="65757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2.jpg" id="147" name="Google Shape;147;p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5400000">
            <a:off x="440697" y="727710"/>
            <a:ext cx="685800" cy="75438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Vertical Title and Text" showMasterSp="0">
  <p:cSld name="1_Vertical Title and Text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9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50" name="Google Shape;150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9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29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9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4" name="Google Shape;154;p29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29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and Content" showMasterSp="0" type="obj">
  <p:cSld name="OBJEC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5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15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5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1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53" name="Google Shape;53;p15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>
  <p:cSld name="Заголовок и объект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6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1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7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1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 showMasterSp="0">
  <p:cSld name="2_Title and Conten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/>
          <p:nvPr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18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69" name="Google Shape;69;p18"/>
          <p:cNvPicPr preferRelativeResize="0"/>
          <p:nvPr/>
        </p:nvPicPr>
        <p:blipFill rotWithShape="1">
          <a:blip r:embed="rId2">
            <a:alphaModFix/>
          </a:blip>
          <a:srcRect b="16250" l="0" r="0" t="0"/>
          <a:stretch/>
        </p:blipFill>
        <p:spPr>
          <a:xfrm>
            <a:off x="0" y="1114424"/>
            <a:ext cx="9144000" cy="5743576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8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8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8"/>
          <p:cNvSpPr/>
          <p:nvPr/>
        </p:nvSpPr>
        <p:spPr>
          <a:xfrm rot="-5400000">
            <a:off x="4495800" y="-3505199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8"/>
          <p:cNvSpPr/>
          <p:nvPr/>
        </p:nvSpPr>
        <p:spPr>
          <a:xfrm>
            <a:off x="8433858" y="1066800"/>
            <a:ext cx="100542" cy="57912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8"/>
          <p:cNvSpPr/>
          <p:nvPr/>
        </p:nvSpPr>
        <p:spPr>
          <a:xfrm>
            <a:off x="8429626" y="0"/>
            <a:ext cx="104775" cy="106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and Content" showMasterSp="0">
  <p:cSld name="4_Title and Conten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19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9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1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85" name="Google Shape;85;p19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0"/>
          <p:cNvSpPr txBox="1"/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9" name="Google Shape;89;p20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1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1"/>
          <p:cNvSpPr txBox="1"/>
          <p:nvPr>
            <p:ph idx="1" type="body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5" name="Google Shape;95;p21"/>
          <p:cNvSpPr txBox="1"/>
          <p:nvPr>
            <p:ph idx="2" type="body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6" name="Google Shape;96;p21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1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2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2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2" name="Google Shape;102;p22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3" name="Google Shape;103;p22"/>
          <p:cNvSpPr txBox="1"/>
          <p:nvPr>
            <p:ph idx="3" type="body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4" name="Google Shape;104;p22"/>
          <p:cNvSpPr txBox="1"/>
          <p:nvPr>
            <p:ph idx="4" type="body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18" Type="http://schemas.openxmlformats.org/officeDocument/2006/relationships/theme" Target="../theme/theme2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/>
          <p:nvPr/>
        </p:nvSpPr>
        <p:spPr>
          <a:xfrm>
            <a:off x="-9525" y="0"/>
            <a:ext cx="8321040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" name="Google Shape;11;p13"/>
          <p:cNvGrpSpPr/>
          <p:nvPr/>
        </p:nvGrpSpPr>
        <p:grpSpPr>
          <a:xfrm>
            <a:off x="1" y="1066800"/>
            <a:ext cx="8425815" cy="5791200"/>
            <a:chOff x="-9526" y="1066800"/>
            <a:chExt cx="8435341" cy="5791200"/>
          </a:xfrm>
        </p:grpSpPr>
        <p:sp>
          <p:nvSpPr>
            <p:cNvPr id="12" name="Google Shape;12;p13"/>
            <p:cNvSpPr/>
            <p:nvPr/>
          </p:nvSpPr>
          <p:spPr>
            <a:xfrm>
              <a:off x="-9526" y="1066800"/>
              <a:ext cx="8321040" cy="57912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13"/>
            <p:cNvSpPr/>
            <p:nvPr/>
          </p:nvSpPr>
          <p:spPr>
            <a:xfrm>
              <a:off x="8258175" y="1295400"/>
              <a:ext cx="167640" cy="55626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" name="Google Shape;14;p13"/>
          <p:cNvGrpSpPr/>
          <p:nvPr/>
        </p:nvGrpSpPr>
        <p:grpSpPr>
          <a:xfrm>
            <a:off x="8305801" y="0"/>
            <a:ext cx="842687" cy="6858000"/>
            <a:chOff x="8305800" y="0"/>
            <a:chExt cx="842687" cy="6858000"/>
          </a:xfrm>
        </p:grpSpPr>
        <p:sp>
          <p:nvSpPr>
            <p:cNvPr id="15" name="Google Shape;15;p13"/>
            <p:cNvSpPr/>
            <p:nvPr/>
          </p:nvSpPr>
          <p:spPr>
            <a:xfrm>
              <a:off x="8305800" y="0"/>
              <a:ext cx="838200" cy="1295400"/>
            </a:xfrm>
            <a:prstGeom prst="rect">
              <a:avLst/>
            </a:prstGeom>
            <a:solidFill>
              <a:srgbClr val="FABF8E">
                <a:alpha val="6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13"/>
            <p:cNvSpPr/>
            <p:nvPr/>
          </p:nvSpPr>
          <p:spPr>
            <a:xfrm>
              <a:off x="8544983" y="1295400"/>
              <a:ext cx="603504" cy="5562600"/>
            </a:xfrm>
            <a:prstGeom prst="rect">
              <a:avLst/>
            </a:prstGeom>
            <a:solidFill>
              <a:schemeClr val="accent1">
                <a:alpha val="69803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PPP_BUSI_TXT_Networking_2007_elements.png" id="17" name="Google Shape;17;p13"/>
            <p:cNvPicPr preferRelativeResize="0"/>
            <p:nvPr/>
          </p:nvPicPr>
          <p:blipFill rotWithShape="1">
            <a:blip r:embed="rId1">
              <a:alphaModFix/>
            </a:blip>
            <a:srcRect b="0" l="0" r="0" t="0"/>
            <a:stretch/>
          </p:blipFill>
          <p:spPr>
            <a:xfrm>
              <a:off x="8458200" y="0"/>
              <a:ext cx="6858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Google Shape;18;p13"/>
            <p:cNvSpPr/>
            <p:nvPr/>
          </p:nvSpPr>
          <p:spPr>
            <a:xfrm>
              <a:off x="8421158" y="1295400"/>
              <a:ext cx="118872" cy="556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13"/>
            <p:cNvSpPr/>
            <p:nvPr/>
          </p:nvSpPr>
          <p:spPr>
            <a:xfrm>
              <a:off x="8429625" y="0"/>
              <a:ext cx="114300" cy="1295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" name="Google Shape;20;p13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1" i="0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" name="Google Shape;21;p13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13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13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1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"/>
          <p:cNvSpPr txBox="1"/>
          <p:nvPr>
            <p:ph type="ctrTitle"/>
          </p:nvPr>
        </p:nvSpPr>
        <p:spPr>
          <a:xfrm>
            <a:off x="5181600" y="2819400"/>
            <a:ext cx="3710880" cy="1676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Font typeface="Arial"/>
              <a:buNone/>
            </a:pPr>
            <a:r>
              <a:rPr lang="ru-RU" sz="7200"/>
              <a:t>Наука</a:t>
            </a:r>
            <a:endParaRPr sz="7200"/>
          </a:p>
        </p:txBody>
      </p:sp>
      <p:sp>
        <p:nvSpPr>
          <p:cNvPr id="162" name="Google Shape;162;p1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Обществоведение</a:t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10 класс</a:t>
            </a:r>
            <a:endParaRPr/>
          </a:p>
        </p:txBody>
      </p:sp>
      <p:sp>
        <p:nvSpPr>
          <p:cNvPr id="163" name="Google Shape;163;p1"/>
          <p:cNvSpPr txBox="1"/>
          <p:nvPr/>
        </p:nvSpPr>
        <p:spPr>
          <a:xfrm>
            <a:off x="2195736" y="44624"/>
            <a:ext cx="468052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Лицей Ивацевичского района</a:t>
            </a:r>
            <a:endParaRPr b="1" i="0" sz="20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"/>
          <p:cNvSpPr txBox="1"/>
          <p:nvPr/>
        </p:nvSpPr>
        <p:spPr>
          <a:xfrm>
            <a:off x="0" y="6252195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Ситник П.В.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"/>
          <p:cNvSpPr txBox="1"/>
          <p:nvPr/>
        </p:nvSpPr>
        <p:spPr>
          <a:xfrm>
            <a:off x="7452320" y="6252194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2021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0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Наука как социальный институт</a:t>
            </a:r>
            <a:endParaRPr sz="4000"/>
          </a:p>
        </p:txBody>
      </p:sp>
      <p:pic>
        <p:nvPicPr>
          <p:cNvPr descr="ÐÐ°ÑÐ¸Ð¾Ð½Ð°Ð»ÑÐ½Ð°Ñ Ð°ÐºÐ°Ð´ÐµÐ¼Ð¸Ñ Ð½Ð°ÑÐº Ð ÐµÑÐ¿ÑÐ±Ð»Ð¸ÐºÐ¸ ÐÐµÐ»Ð°ÑÑÑÑ Ð¸Ð·Ð±ÑÐ°Ð»Ð°  ÑÐ»ÐµÐ½Ð°Ð¼Ð¸-ÐºÐ¾ÑÑÐµÑÐ¿Ð¾Ð½Ð´ÐµÐ½ÑÐ°Ð¼Ð¸ Ð¿Ð¾ Ð¾ÑÐ´ÐµÐ»ÐµÐ½Ð¸Ñ ÑÐ¸Ð·Ð¸ÐºÐ¾-ÑÐµÑÐ½Ð¸ÑÐµÑÐºÐ¸Ñ Ð½Ð°ÑÐº | ÐÐµÑÑÐ¸ ÐÐÐ¢Ð£" id="328" name="Google Shape;328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76837" y="2132856"/>
            <a:ext cx="6096000" cy="4572000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29" name="Google Shape;329;p10"/>
          <p:cNvSpPr/>
          <p:nvPr/>
        </p:nvSpPr>
        <p:spPr>
          <a:xfrm>
            <a:off x="179512" y="1311027"/>
            <a:ext cx="8126288" cy="648072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Национальная академия наук Беларуси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была открыта в 1929 г. и является ведущей научной организацией нашей страны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330" name="Google Shape;330;p10"/>
          <p:cNvSpPr txBox="1"/>
          <p:nvPr/>
        </p:nvSpPr>
        <p:spPr>
          <a:xfrm>
            <a:off x="611560" y="6366302"/>
            <a:ext cx="1512169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НАН Беларуси</a:t>
            </a:r>
            <a:endParaRPr b="0" i="0" sz="16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1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Наука как социальный институт</a:t>
            </a:r>
            <a:endParaRPr sz="4000"/>
          </a:p>
        </p:txBody>
      </p:sp>
      <p:sp>
        <p:nvSpPr>
          <p:cNvPr id="336" name="Google Shape;336;p11"/>
          <p:cNvSpPr/>
          <p:nvPr/>
        </p:nvSpPr>
        <p:spPr>
          <a:xfrm>
            <a:off x="179512" y="1311027"/>
            <a:ext cx="3672408" cy="118187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Американский социолог </a:t>
            </a: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Роберт Мертон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(1910-2003) сформули- ровал основные принципы науч- ной деятельности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pic>
        <p:nvPicPr>
          <p:cNvPr descr="ÐÐµÑÑÐ¾Ð½ Ð Ð¾Ð±ÐµÑÑ-ÐÑÐ½Ò â ÐÐ½ÑÐ¸ÐºÐ»Ð¾Ð¿ÐµÐ´ÑÑ Ð¡ÑÑÐ°ÑÐ½Ð¾Ñ Ð£ÐºÑÐ°ÑÐ½Ð¸" id="337" name="Google Shape;337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41185" y="1311028"/>
            <a:ext cx="4264615" cy="5338590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38" name="Google Shape;338;p11"/>
          <p:cNvSpPr txBox="1"/>
          <p:nvPr/>
        </p:nvSpPr>
        <p:spPr>
          <a:xfrm>
            <a:off x="2159347" y="6311064"/>
            <a:ext cx="1872208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Роберт Мертон</a:t>
            </a:r>
            <a:endParaRPr b="0" i="0" sz="16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39" name="Google Shape;339;p11"/>
          <p:cNvGrpSpPr/>
          <p:nvPr/>
        </p:nvGrpSpPr>
        <p:grpSpPr>
          <a:xfrm>
            <a:off x="180151" y="2852935"/>
            <a:ext cx="3671128" cy="2736305"/>
            <a:chOff x="639" y="216023"/>
            <a:chExt cx="3671128" cy="2736305"/>
          </a:xfrm>
        </p:grpSpPr>
        <p:sp>
          <p:nvSpPr>
            <p:cNvPr id="340" name="Google Shape;340;p11"/>
            <p:cNvSpPr/>
            <p:nvPr/>
          </p:nvSpPr>
          <p:spPr>
            <a:xfrm>
              <a:off x="639" y="216023"/>
              <a:ext cx="2771350" cy="57454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11"/>
            <p:cNvSpPr txBox="1"/>
            <p:nvPr/>
          </p:nvSpPr>
          <p:spPr>
            <a:xfrm>
              <a:off x="17467" y="232851"/>
              <a:ext cx="2737694" cy="5408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Принципы научной деятельности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2" name="Google Shape;342;p11"/>
            <p:cNvSpPr/>
            <p:nvPr/>
          </p:nvSpPr>
          <p:spPr>
            <a:xfrm>
              <a:off x="277774" y="790570"/>
              <a:ext cx="277135" cy="3153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3" name="Google Shape;343;p11"/>
            <p:cNvSpPr/>
            <p:nvPr/>
          </p:nvSpPr>
          <p:spPr>
            <a:xfrm>
              <a:off x="554909" y="895694"/>
              <a:ext cx="3116858" cy="42049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1"/>
            <p:cNvSpPr txBox="1"/>
            <p:nvPr/>
          </p:nvSpPr>
          <p:spPr>
            <a:xfrm>
              <a:off x="567225" y="908010"/>
              <a:ext cx="3092226" cy="3958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универсализм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5" name="Google Shape;345;p11"/>
            <p:cNvSpPr/>
            <p:nvPr/>
          </p:nvSpPr>
          <p:spPr>
            <a:xfrm>
              <a:off x="277774" y="790570"/>
              <a:ext cx="277135" cy="84099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6" name="Google Shape;346;p11"/>
            <p:cNvSpPr/>
            <p:nvPr/>
          </p:nvSpPr>
          <p:spPr>
            <a:xfrm>
              <a:off x="554909" y="1421317"/>
              <a:ext cx="3116858" cy="42049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11"/>
            <p:cNvSpPr txBox="1"/>
            <p:nvPr/>
          </p:nvSpPr>
          <p:spPr>
            <a:xfrm>
              <a:off x="567225" y="1433633"/>
              <a:ext cx="3092226" cy="3958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8" name="Google Shape;348;p11"/>
            <p:cNvSpPr/>
            <p:nvPr/>
          </p:nvSpPr>
          <p:spPr>
            <a:xfrm>
              <a:off x="277774" y="790570"/>
              <a:ext cx="277135" cy="136661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9" name="Google Shape;349;p11"/>
            <p:cNvSpPr/>
            <p:nvPr/>
          </p:nvSpPr>
          <p:spPr>
            <a:xfrm>
              <a:off x="554909" y="1946939"/>
              <a:ext cx="3116858" cy="42049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11"/>
            <p:cNvSpPr txBox="1"/>
            <p:nvPr/>
          </p:nvSpPr>
          <p:spPr>
            <a:xfrm>
              <a:off x="567225" y="1959255"/>
              <a:ext cx="3092226" cy="3958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бескорыстность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1" name="Google Shape;351;p11"/>
            <p:cNvSpPr/>
            <p:nvPr/>
          </p:nvSpPr>
          <p:spPr>
            <a:xfrm>
              <a:off x="277774" y="790570"/>
              <a:ext cx="277135" cy="19218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2" name="Google Shape;352;p11"/>
            <p:cNvSpPr/>
            <p:nvPr/>
          </p:nvSpPr>
          <p:spPr>
            <a:xfrm>
              <a:off x="554909" y="2472561"/>
              <a:ext cx="3116858" cy="47976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11"/>
            <p:cNvSpPr txBox="1"/>
            <p:nvPr/>
          </p:nvSpPr>
          <p:spPr>
            <a:xfrm>
              <a:off x="568961" y="2486613"/>
              <a:ext cx="3088754" cy="4516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организованный скепти- цизм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12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Наука как социальный институт</a:t>
            </a:r>
            <a:endParaRPr sz="4000"/>
          </a:p>
        </p:txBody>
      </p:sp>
      <p:graphicFrame>
        <p:nvGraphicFramePr>
          <p:cNvPr id="359" name="Google Shape;359;p12"/>
          <p:cNvGraphicFramePr/>
          <p:nvPr/>
        </p:nvGraphicFramePr>
        <p:xfrm>
          <a:off x="127641" y="107147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{86CCCDF0-530F-482D-83A1-1D49C0AD508A}</a:tableStyleId>
              </a:tblPr>
              <a:tblGrid>
                <a:gridCol w="2192500"/>
                <a:gridCol w="5992850"/>
              </a:tblGrid>
              <a:tr h="3854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научной деятельности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2757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Универсализм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-114300" lvl="0" marL="8572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Утверждения науки справедливы вне зависимости от того, кем они высказаны.</a:t>
                      </a:r>
                      <a:endParaRPr/>
                    </a:p>
                    <a:p>
                      <a:pPr indent="-114300" lvl="0" marL="8572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Ценность научного вклада не зависит от националь- ности, классовой принадлежности или личных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ка- честв учёного.</a:t>
                      </a:r>
                      <a:endParaRPr/>
                    </a:p>
                    <a:p>
                      <a:pPr indent="-114300" lvl="0" marL="8572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Независимость результатов научной деятельности от личностных характеристик учёного.</a:t>
                      </a:r>
                      <a:endParaRPr/>
                    </a:p>
                    <a:p>
                      <a:pPr indent="-114300" lvl="0" marL="8572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Провозглашение равных прав на занятия наукой и на научную карьеру для людей любой национальности и любого общественного положения.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11563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Общность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-114300" lvl="0" marL="8572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Научные открытия являются продуктом социального сотрудничества и принадлежат сообществу.</a:t>
                      </a:r>
                      <a:endParaRPr/>
                    </a:p>
                    <a:p>
                      <a:pPr indent="-114300" lvl="0" marL="85725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«Права собственности» в науке фактически не суще- ствует.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622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Бескорыстность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Первичным является поиск истины, а не приобрете- ние наград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622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Организованный скептицизм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Требование подвергать критическому анализу как свои работы, так и работы предшественников и коллег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План</a:t>
            </a:r>
            <a:endParaRPr/>
          </a:p>
        </p:txBody>
      </p:sp>
      <p:sp>
        <p:nvSpPr>
          <p:cNvPr id="171" name="Google Shape;171;p2"/>
          <p:cNvSpPr txBox="1"/>
          <p:nvPr>
            <p:ph idx="1" type="body"/>
          </p:nvPr>
        </p:nvSpPr>
        <p:spPr>
          <a:xfrm>
            <a:off x="179512" y="1600202"/>
            <a:ext cx="8784976" cy="452596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Научное познание, цели и ценности науки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Уровни научного познания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Классификация наук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Наука как социальный институт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sz="3600"/>
              <a:t>Научное познание, цели и ценности науки</a:t>
            </a:r>
            <a:endParaRPr/>
          </a:p>
        </p:txBody>
      </p:sp>
      <p:grpSp>
        <p:nvGrpSpPr>
          <p:cNvPr id="177" name="Google Shape;177;p3"/>
          <p:cNvGrpSpPr/>
          <p:nvPr/>
        </p:nvGrpSpPr>
        <p:grpSpPr>
          <a:xfrm>
            <a:off x="179513" y="1343772"/>
            <a:ext cx="8126285" cy="5250575"/>
            <a:chOff x="1" y="3004"/>
            <a:chExt cx="8126285" cy="5250575"/>
          </a:xfrm>
        </p:grpSpPr>
        <p:sp>
          <p:nvSpPr>
            <p:cNvPr id="178" name="Google Shape;178;p3"/>
            <p:cNvSpPr/>
            <p:nvPr/>
          </p:nvSpPr>
          <p:spPr>
            <a:xfrm>
              <a:off x="3580330" y="533712"/>
              <a:ext cx="2017090" cy="2228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9" name="Google Shape;179;p3"/>
            <p:cNvSpPr/>
            <p:nvPr/>
          </p:nvSpPr>
          <p:spPr>
            <a:xfrm>
              <a:off x="412570" y="2239155"/>
              <a:ext cx="618854" cy="274907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0" name="Google Shape;180;p3"/>
            <p:cNvSpPr/>
            <p:nvPr/>
          </p:nvSpPr>
          <p:spPr>
            <a:xfrm>
              <a:off x="412570" y="2239155"/>
              <a:ext cx="618854" cy="19954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1" name="Google Shape;181;p3"/>
            <p:cNvSpPr/>
            <p:nvPr/>
          </p:nvSpPr>
          <p:spPr>
            <a:xfrm>
              <a:off x="412570" y="2239155"/>
              <a:ext cx="618854" cy="124185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2" name="Google Shape;182;p3"/>
            <p:cNvSpPr/>
            <p:nvPr/>
          </p:nvSpPr>
          <p:spPr>
            <a:xfrm>
              <a:off x="412570" y="2239155"/>
              <a:ext cx="618854" cy="48825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3" name="Google Shape;183;p3"/>
            <p:cNvSpPr/>
            <p:nvPr/>
          </p:nvSpPr>
          <p:spPr>
            <a:xfrm>
              <a:off x="2017129" y="1485549"/>
              <a:ext cx="91440" cy="22289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4" name="Google Shape;184;p3"/>
            <p:cNvSpPr/>
            <p:nvPr/>
          </p:nvSpPr>
          <p:spPr>
            <a:xfrm>
              <a:off x="2062849" y="533712"/>
              <a:ext cx="1517481" cy="22289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5" name="Google Shape;185;p3"/>
            <p:cNvSpPr/>
            <p:nvPr/>
          </p:nvSpPr>
          <p:spPr>
            <a:xfrm>
              <a:off x="2709512" y="3004"/>
              <a:ext cx="1741636" cy="53070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3"/>
            <p:cNvSpPr txBox="1"/>
            <p:nvPr/>
          </p:nvSpPr>
          <p:spPr>
            <a:xfrm>
              <a:off x="2709512" y="3004"/>
              <a:ext cx="1741636" cy="5307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Наука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7" name="Google Shape;187;p3"/>
            <p:cNvSpPr/>
            <p:nvPr/>
          </p:nvSpPr>
          <p:spPr>
            <a:xfrm>
              <a:off x="157207" y="756610"/>
              <a:ext cx="3811283" cy="72893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3"/>
            <p:cNvSpPr txBox="1"/>
            <p:nvPr/>
          </p:nvSpPr>
          <p:spPr>
            <a:xfrm>
              <a:off x="157207" y="756610"/>
              <a:ext cx="3811283" cy="7289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деятельность по выработке и систематизации объективных знаний о мире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9" name="Google Shape;189;p3"/>
            <p:cNvSpPr/>
            <p:nvPr/>
          </p:nvSpPr>
          <p:spPr>
            <a:xfrm>
              <a:off x="1" y="1708446"/>
              <a:ext cx="4125696" cy="53070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3"/>
            <p:cNvSpPr txBox="1"/>
            <p:nvPr/>
          </p:nvSpPr>
          <p:spPr>
            <a:xfrm>
              <a:off x="1" y="1708446"/>
              <a:ext cx="4125696" cy="5307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Особенности научного познания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" name="Google Shape;191;p3"/>
            <p:cNvSpPr/>
            <p:nvPr/>
          </p:nvSpPr>
          <p:spPr>
            <a:xfrm>
              <a:off x="1031425" y="2462052"/>
              <a:ext cx="7094861" cy="53070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3"/>
            <p:cNvSpPr txBox="1"/>
            <p:nvPr/>
          </p:nvSpPr>
          <p:spPr>
            <a:xfrm>
              <a:off x="1031425" y="2462052"/>
              <a:ext cx="7094861" cy="5307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исследует неизученные явления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3" name="Google Shape;193;p3"/>
            <p:cNvSpPr/>
            <p:nvPr/>
          </p:nvSpPr>
          <p:spPr>
            <a:xfrm>
              <a:off x="1031425" y="3215658"/>
              <a:ext cx="7094861" cy="53070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3"/>
            <p:cNvSpPr txBox="1"/>
            <p:nvPr/>
          </p:nvSpPr>
          <p:spPr>
            <a:xfrm>
              <a:off x="1031425" y="3215658"/>
              <a:ext cx="7094861" cy="5307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предполагает наличие особых </a:t>
              </a: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инструментов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(приборы + спе- циальная терминология)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5" name="Google Shape;195;p3"/>
            <p:cNvSpPr/>
            <p:nvPr/>
          </p:nvSpPr>
          <p:spPr>
            <a:xfrm>
              <a:off x="1031425" y="3969265"/>
              <a:ext cx="7094861" cy="53070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3"/>
            <p:cNvSpPr txBox="1"/>
            <p:nvPr/>
          </p:nvSpPr>
          <p:spPr>
            <a:xfrm>
              <a:off x="1031425" y="3969265"/>
              <a:ext cx="7094861" cy="5307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требует специальной подготовки (владение предметными знания- ми, приёмами и методами исследования, языком науки)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7" name="Google Shape;197;p3"/>
            <p:cNvSpPr/>
            <p:nvPr/>
          </p:nvSpPr>
          <p:spPr>
            <a:xfrm>
              <a:off x="1031425" y="4722871"/>
              <a:ext cx="7094861" cy="53070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3"/>
            <p:cNvSpPr txBox="1"/>
            <p:nvPr/>
          </p:nvSpPr>
          <p:spPr>
            <a:xfrm>
              <a:off x="1031425" y="4722871"/>
              <a:ext cx="7094861" cy="53070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стремление к достижению</a:t>
              </a: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 истины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(истина является и целью, и ценностью познания)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9" name="Google Shape;199;p3"/>
            <p:cNvSpPr/>
            <p:nvPr/>
          </p:nvSpPr>
          <p:spPr>
            <a:xfrm>
              <a:off x="4191388" y="756610"/>
              <a:ext cx="2812065" cy="72893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3"/>
            <p:cNvSpPr txBox="1"/>
            <p:nvPr/>
          </p:nvSpPr>
          <p:spPr>
            <a:xfrm>
              <a:off x="4191388" y="756610"/>
              <a:ext cx="2812065" cy="7289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социальный институт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sz="3600"/>
              <a:t>Научное познание, цели и ценности науки</a:t>
            </a:r>
            <a:endParaRPr/>
          </a:p>
        </p:txBody>
      </p:sp>
      <p:sp>
        <p:nvSpPr>
          <p:cNvPr id="206" name="Google Shape;206;p4"/>
          <p:cNvSpPr/>
          <p:nvPr/>
        </p:nvSpPr>
        <p:spPr>
          <a:xfrm>
            <a:off x="208064" y="2074912"/>
            <a:ext cx="3528392" cy="648072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Истина</a:t>
            </a:r>
            <a:endParaRPr b="0" i="0" sz="20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07" name="Google Shape;207;p4"/>
          <p:cNvSpPr/>
          <p:nvPr/>
        </p:nvSpPr>
        <p:spPr>
          <a:xfrm>
            <a:off x="258840" y="3068960"/>
            <a:ext cx="3477616" cy="12382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соответствие знаний о мире самому миру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08" name="Google Shape;208;p4"/>
          <p:cNvSpPr/>
          <p:nvPr/>
        </p:nvSpPr>
        <p:spPr>
          <a:xfrm>
            <a:off x="4672560" y="2074912"/>
            <a:ext cx="3528392" cy="648072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Правда</a:t>
            </a:r>
            <a:endParaRPr b="0" i="0" sz="20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09" name="Google Shape;209;p4"/>
          <p:cNvSpPr/>
          <p:nvPr/>
        </p:nvSpPr>
        <p:spPr>
          <a:xfrm>
            <a:off x="3664448" y="2074912"/>
            <a:ext cx="1080120" cy="720080"/>
          </a:xfrm>
          <a:prstGeom prst="mathNotEqual">
            <a:avLst>
              <a:gd fmla="val 23520" name="adj1"/>
              <a:gd fmla="val 6600000" name="adj2"/>
              <a:gd fmla="val 11760" name="adj3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4"/>
          <p:cNvSpPr/>
          <p:nvPr/>
        </p:nvSpPr>
        <p:spPr>
          <a:xfrm>
            <a:off x="258840" y="4611960"/>
            <a:ext cx="3477616" cy="936104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Истина соответствует объек- тивной действительности, она объективна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11" name="Google Shape;211;p4"/>
          <p:cNvSpPr/>
          <p:nvPr/>
        </p:nvSpPr>
        <p:spPr>
          <a:xfrm>
            <a:off x="4697948" y="3068960"/>
            <a:ext cx="3477616" cy="12382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отражает действительность значимым для личности обра- зом, в согласии с нравственны- ми категориями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12" name="Google Shape;212;p4"/>
          <p:cNvSpPr/>
          <p:nvPr/>
        </p:nvSpPr>
        <p:spPr>
          <a:xfrm>
            <a:off x="4716016" y="4653136"/>
            <a:ext cx="3477616" cy="936104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Правда соответствует духов-ной действительности, она субъективна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5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sz="3600"/>
              <a:t>Научное познание, цели и ценности науки</a:t>
            </a:r>
            <a:endParaRPr/>
          </a:p>
        </p:txBody>
      </p:sp>
      <p:sp>
        <p:nvSpPr>
          <p:cNvPr id="218" name="Google Shape;218;p5"/>
          <p:cNvSpPr/>
          <p:nvPr/>
        </p:nvSpPr>
        <p:spPr>
          <a:xfrm>
            <a:off x="179512" y="1340768"/>
            <a:ext cx="3888432" cy="3096344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Классическая концепция истины была сформулирована </a:t>
            </a: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Аристоте- лем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. Она предполагает, что истина есть соответствие вещи и интел- лекта, т.е. адекватная информация об объекте, получаемая посредст- вом чувственного и интеллек- туального изучения либо приня- тия сообщения об объекте и харак- теризуемая с позиции достовер- ности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pic>
        <p:nvPicPr>
          <p:cNvPr descr="ÐÑÑÑ ÐÑÐ¸ÑÑÐ¾ÑÐµÐ»Ñ. Ð Ð¸Ð¼ÑÐºÐ°Ñ ÐºÐ¾Ð¿Ð¸Ñ Ð³ÑÐµÑÐµÑÐºÐ¾Ð³Ð¾ Ð±ÑÐ¾Ð½Ð·Ð¾Ð²Ð¾Ð³Ð¾ Ð¾ÑÐ¸Ð³Ð¸Ð½Ð°Ð»Ð° (Ð¿Ð¾ÑÐ»Ðµ 330 Ð³. Ð´Ð¾ Ð½. Ñ.). ÐÐ²ÑÐ¾Ñ Ð¾ÑÐ¸Ð³Ð¸Ð½Ð°Ð»Ð° â ÐÐ¸ÑÐ¸Ð¿Ð¿" id="219" name="Google Shape;21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08981" y="1340768"/>
            <a:ext cx="4009531" cy="5367760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20" name="Google Shape;220;p5"/>
          <p:cNvSpPr txBox="1"/>
          <p:nvPr/>
        </p:nvSpPr>
        <p:spPr>
          <a:xfrm>
            <a:off x="2627783" y="6356500"/>
            <a:ext cx="1512169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Аристотель</a:t>
            </a:r>
            <a:endParaRPr b="0" i="0" sz="16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6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Уровни научного познания</a:t>
            </a:r>
            <a:endParaRPr/>
          </a:p>
        </p:txBody>
      </p:sp>
      <p:grpSp>
        <p:nvGrpSpPr>
          <p:cNvPr id="226" name="Google Shape;226;p6"/>
          <p:cNvGrpSpPr/>
          <p:nvPr/>
        </p:nvGrpSpPr>
        <p:grpSpPr>
          <a:xfrm>
            <a:off x="191989" y="1270309"/>
            <a:ext cx="8101332" cy="5397501"/>
            <a:chOff x="12477" y="1549"/>
            <a:chExt cx="8101332" cy="5397501"/>
          </a:xfrm>
        </p:grpSpPr>
        <p:sp>
          <p:nvSpPr>
            <p:cNvPr id="227" name="Google Shape;227;p6"/>
            <p:cNvSpPr/>
            <p:nvPr/>
          </p:nvSpPr>
          <p:spPr>
            <a:xfrm>
              <a:off x="6151601" y="3741924"/>
              <a:ext cx="91440" cy="43537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8" name="Google Shape;228;p6"/>
            <p:cNvSpPr/>
            <p:nvPr/>
          </p:nvSpPr>
          <p:spPr>
            <a:xfrm>
              <a:off x="6151601" y="1270555"/>
              <a:ext cx="91440" cy="43537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9" name="Google Shape;229;p6"/>
            <p:cNvSpPr/>
            <p:nvPr/>
          </p:nvSpPr>
          <p:spPr>
            <a:xfrm>
              <a:off x="4063144" y="430366"/>
              <a:ext cx="2134177" cy="43537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0" name="Google Shape;230;p6"/>
            <p:cNvSpPr/>
            <p:nvPr/>
          </p:nvSpPr>
          <p:spPr>
            <a:xfrm>
              <a:off x="1883246" y="3741924"/>
              <a:ext cx="91440" cy="43537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1" name="Google Shape;231;p6"/>
            <p:cNvSpPr/>
            <p:nvPr/>
          </p:nvSpPr>
          <p:spPr>
            <a:xfrm>
              <a:off x="1883246" y="1270555"/>
              <a:ext cx="91440" cy="43537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2" name="Google Shape;232;p6"/>
            <p:cNvSpPr/>
            <p:nvPr/>
          </p:nvSpPr>
          <p:spPr>
            <a:xfrm>
              <a:off x="1928966" y="430366"/>
              <a:ext cx="2134177" cy="43537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3" name="Google Shape;233;p6"/>
            <p:cNvSpPr/>
            <p:nvPr/>
          </p:nvSpPr>
          <p:spPr>
            <a:xfrm>
              <a:off x="1955182" y="1549"/>
              <a:ext cx="4215923" cy="42881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6"/>
            <p:cNvSpPr txBox="1"/>
            <p:nvPr/>
          </p:nvSpPr>
          <p:spPr>
            <a:xfrm>
              <a:off x="1955182" y="1549"/>
              <a:ext cx="4215923" cy="4288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Уровни научного познания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5" name="Google Shape;235;p6"/>
            <p:cNvSpPr/>
            <p:nvPr/>
          </p:nvSpPr>
          <p:spPr>
            <a:xfrm>
              <a:off x="12477" y="865746"/>
              <a:ext cx="3832976" cy="404809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6"/>
            <p:cNvSpPr txBox="1"/>
            <p:nvPr/>
          </p:nvSpPr>
          <p:spPr>
            <a:xfrm>
              <a:off x="32238" y="885507"/>
              <a:ext cx="3793454" cy="3652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эмпирический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7" name="Google Shape;237;p6"/>
            <p:cNvSpPr/>
            <p:nvPr/>
          </p:nvSpPr>
          <p:spPr>
            <a:xfrm>
              <a:off x="12477" y="1705934"/>
              <a:ext cx="3832976" cy="203598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6"/>
            <p:cNvSpPr txBox="1"/>
            <p:nvPr/>
          </p:nvSpPr>
          <p:spPr>
            <a:xfrm>
              <a:off x="12477" y="1705934"/>
              <a:ext cx="3832976" cy="20359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Эмпирия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 (греч.  εμπειρία - опыт) определяется как человеческий опыт; восприятие внешнего мира посредством органов чувств; наб- людение в естественных условиях (в отличие от эксперимента)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9" name="Google Shape;239;p6"/>
            <p:cNvSpPr/>
            <p:nvPr/>
          </p:nvSpPr>
          <p:spPr>
            <a:xfrm>
              <a:off x="12477" y="4177303"/>
              <a:ext cx="3832976" cy="122174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6"/>
            <p:cNvSpPr txBox="1"/>
            <p:nvPr/>
          </p:nvSpPr>
          <p:spPr>
            <a:xfrm>
              <a:off x="12477" y="4177303"/>
              <a:ext cx="3832976" cy="12217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Главный результат эмпирического познания – </a:t>
              </a: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научный факт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1" name="Google Shape;241;p6"/>
            <p:cNvSpPr/>
            <p:nvPr/>
          </p:nvSpPr>
          <p:spPr>
            <a:xfrm>
              <a:off x="4280833" y="865746"/>
              <a:ext cx="3832976" cy="404809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6"/>
            <p:cNvSpPr txBox="1"/>
            <p:nvPr/>
          </p:nvSpPr>
          <p:spPr>
            <a:xfrm>
              <a:off x="4300594" y="885507"/>
              <a:ext cx="3793454" cy="3652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теоретический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3" name="Google Shape;243;p6"/>
            <p:cNvSpPr/>
            <p:nvPr/>
          </p:nvSpPr>
          <p:spPr>
            <a:xfrm>
              <a:off x="4280833" y="1705934"/>
              <a:ext cx="3832976" cy="203598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6"/>
            <p:cNvSpPr txBox="1"/>
            <p:nvPr/>
          </p:nvSpPr>
          <p:spPr>
            <a:xfrm>
              <a:off x="4280833" y="1705934"/>
              <a:ext cx="3832976" cy="20359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Теория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 (греч. θεωρία – рассмотре- ние, исследование) определяется как система научного знания, опи- сывающая и объясняющая совокуп- ность явлений и сводящая откры- тые в данной области закономер- ные связи к единому объединяю- щему началу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5" name="Google Shape;245;p6"/>
            <p:cNvSpPr/>
            <p:nvPr/>
          </p:nvSpPr>
          <p:spPr>
            <a:xfrm>
              <a:off x="4280833" y="4177303"/>
              <a:ext cx="3832976" cy="122174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6"/>
            <p:cNvSpPr txBox="1"/>
            <p:nvPr/>
          </p:nvSpPr>
          <p:spPr>
            <a:xfrm>
              <a:off x="4280833" y="4177303"/>
              <a:ext cx="3832976" cy="12217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Главный результат теоретического познания – </a:t>
              </a: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научная теория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, соз- данная на основе обобщения и ин- терпретации фактов, проверки сформулированных гипотез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7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Классификация наук</a:t>
            </a:r>
            <a:endParaRPr/>
          </a:p>
        </p:txBody>
      </p:sp>
      <p:grpSp>
        <p:nvGrpSpPr>
          <p:cNvPr id="252" name="Google Shape;252;p7"/>
          <p:cNvGrpSpPr/>
          <p:nvPr/>
        </p:nvGrpSpPr>
        <p:grpSpPr>
          <a:xfrm>
            <a:off x="251520" y="1484943"/>
            <a:ext cx="7981926" cy="4952456"/>
            <a:chOff x="0" y="87943"/>
            <a:chExt cx="7981926" cy="4952456"/>
          </a:xfrm>
        </p:grpSpPr>
        <p:sp>
          <p:nvSpPr>
            <p:cNvPr id="253" name="Google Shape;253;p7"/>
            <p:cNvSpPr/>
            <p:nvPr/>
          </p:nvSpPr>
          <p:spPr>
            <a:xfrm>
              <a:off x="6764638" y="3651450"/>
              <a:ext cx="91440" cy="39677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57876"/>
                  </a:lnTo>
                  <a:lnTo>
                    <a:pt x="92706" y="57876"/>
                  </a:lnTo>
                  <a:lnTo>
                    <a:pt x="92706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4" name="Google Shape;254;p7"/>
            <p:cNvSpPr/>
            <p:nvPr/>
          </p:nvSpPr>
          <p:spPr>
            <a:xfrm>
              <a:off x="6764638" y="2262500"/>
              <a:ext cx="91440" cy="41081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5" name="Google Shape;255;p7"/>
            <p:cNvSpPr/>
            <p:nvPr/>
          </p:nvSpPr>
          <p:spPr>
            <a:xfrm>
              <a:off x="3996444" y="873551"/>
              <a:ext cx="2813914" cy="41081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6" name="Google Shape;256;p7"/>
            <p:cNvSpPr/>
            <p:nvPr/>
          </p:nvSpPr>
          <p:spPr>
            <a:xfrm>
              <a:off x="4060529" y="3651450"/>
              <a:ext cx="91440" cy="41081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7" name="Google Shape;257;p7"/>
            <p:cNvSpPr/>
            <p:nvPr/>
          </p:nvSpPr>
          <p:spPr>
            <a:xfrm>
              <a:off x="4060529" y="2262500"/>
              <a:ext cx="91440" cy="41081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8" name="Google Shape;258;p7"/>
            <p:cNvSpPr/>
            <p:nvPr/>
          </p:nvSpPr>
          <p:spPr>
            <a:xfrm>
              <a:off x="3996444" y="873551"/>
              <a:ext cx="109805" cy="41081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9" name="Google Shape;259;p7"/>
            <p:cNvSpPr/>
            <p:nvPr/>
          </p:nvSpPr>
          <p:spPr>
            <a:xfrm>
              <a:off x="1242892" y="3651450"/>
              <a:ext cx="91440" cy="41081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0" name="Google Shape;260;p7"/>
            <p:cNvSpPr/>
            <p:nvPr/>
          </p:nvSpPr>
          <p:spPr>
            <a:xfrm>
              <a:off x="1242892" y="2262500"/>
              <a:ext cx="91440" cy="41081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1" name="Google Shape;261;p7"/>
            <p:cNvSpPr/>
            <p:nvPr/>
          </p:nvSpPr>
          <p:spPr>
            <a:xfrm>
              <a:off x="1288612" y="873551"/>
              <a:ext cx="2707831" cy="41081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2" name="Google Shape;262;p7"/>
            <p:cNvSpPr/>
            <p:nvPr/>
          </p:nvSpPr>
          <p:spPr>
            <a:xfrm>
              <a:off x="2370179" y="87943"/>
              <a:ext cx="3252528" cy="78560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7"/>
            <p:cNvSpPr txBox="1"/>
            <p:nvPr/>
          </p:nvSpPr>
          <p:spPr>
            <a:xfrm>
              <a:off x="2370179" y="87943"/>
              <a:ext cx="3252528" cy="7856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Классификация наук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4" name="Google Shape;264;p7"/>
            <p:cNvSpPr/>
            <p:nvPr/>
          </p:nvSpPr>
          <p:spPr>
            <a:xfrm>
              <a:off x="0" y="1284367"/>
              <a:ext cx="2577225" cy="97813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7"/>
            <p:cNvSpPr txBox="1"/>
            <p:nvPr/>
          </p:nvSpPr>
          <p:spPr>
            <a:xfrm>
              <a:off x="0" y="1284367"/>
              <a:ext cx="2577225" cy="9781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гуманитарные (социогуманитарные)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6" name="Google Shape;266;p7"/>
            <p:cNvSpPr/>
            <p:nvPr/>
          </p:nvSpPr>
          <p:spPr>
            <a:xfrm>
              <a:off x="0" y="2673317"/>
              <a:ext cx="2577225" cy="97813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7"/>
            <p:cNvSpPr txBox="1"/>
            <p:nvPr/>
          </p:nvSpPr>
          <p:spPr>
            <a:xfrm>
              <a:off x="0" y="2673317"/>
              <a:ext cx="2577225" cy="9781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изучение человека и общества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8" name="Google Shape;268;p7"/>
            <p:cNvSpPr/>
            <p:nvPr/>
          </p:nvSpPr>
          <p:spPr>
            <a:xfrm>
              <a:off x="0" y="4062266"/>
              <a:ext cx="2577225" cy="97813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7"/>
            <p:cNvSpPr txBox="1"/>
            <p:nvPr/>
          </p:nvSpPr>
          <p:spPr>
            <a:xfrm>
              <a:off x="0" y="4062266"/>
              <a:ext cx="2577225" cy="9781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психология, культурология, история, социология, политология и др.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0" name="Google Shape;270;p7"/>
            <p:cNvSpPr/>
            <p:nvPr/>
          </p:nvSpPr>
          <p:spPr>
            <a:xfrm>
              <a:off x="2959602" y="1284367"/>
              <a:ext cx="2293292" cy="97813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7"/>
            <p:cNvSpPr txBox="1"/>
            <p:nvPr/>
          </p:nvSpPr>
          <p:spPr>
            <a:xfrm>
              <a:off x="2959602" y="1284367"/>
              <a:ext cx="2293292" cy="9781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естественные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2" name="Google Shape;272;p7"/>
            <p:cNvSpPr/>
            <p:nvPr/>
          </p:nvSpPr>
          <p:spPr>
            <a:xfrm>
              <a:off x="2959602" y="2673317"/>
              <a:ext cx="2293292" cy="97813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7"/>
            <p:cNvSpPr txBox="1"/>
            <p:nvPr/>
          </p:nvSpPr>
          <p:spPr>
            <a:xfrm>
              <a:off x="2959602" y="2673317"/>
              <a:ext cx="2293292" cy="9781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изучение природы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4" name="Google Shape;274;p7"/>
            <p:cNvSpPr/>
            <p:nvPr/>
          </p:nvSpPr>
          <p:spPr>
            <a:xfrm>
              <a:off x="2959602" y="4062266"/>
              <a:ext cx="2293292" cy="97813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7"/>
            <p:cNvSpPr txBox="1"/>
            <p:nvPr/>
          </p:nvSpPr>
          <p:spPr>
            <a:xfrm>
              <a:off x="2959602" y="4062266"/>
              <a:ext cx="2293292" cy="9781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физика, химия, биология, география и др.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6" name="Google Shape;276;p7"/>
            <p:cNvSpPr/>
            <p:nvPr/>
          </p:nvSpPr>
          <p:spPr>
            <a:xfrm>
              <a:off x="5663711" y="1284367"/>
              <a:ext cx="2293292" cy="97813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7"/>
            <p:cNvSpPr txBox="1"/>
            <p:nvPr/>
          </p:nvSpPr>
          <p:spPr>
            <a:xfrm>
              <a:off x="5663711" y="1284367"/>
              <a:ext cx="2293292" cy="9781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технические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8" name="Google Shape;278;p7"/>
            <p:cNvSpPr/>
            <p:nvPr/>
          </p:nvSpPr>
          <p:spPr>
            <a:xfrm>
              <a:off x="5663711" y="2673317"/>
              <a:ext cx="2293292" cy="97813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7"/>
            <p:cNvSpPr txBox="1"/>
            <p:nvPr/>
          </p:nvSpPr>
          <p:spPr>
            <a:xfrm>
              <a:off x="5663711" y="2673317"/>
              <a:ext cx="2293292" cy="9781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создание и развитие техники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0" name="Google Shape;280;p7"/>
            <p:cNvSpPr/>
            <p:nvPr/>
          </p:nvSpPr>
          <p:spPr>
            <a:xfrm>
              <a:off x="5688634" y="4048220"/>
              <a:ext cx="2293292" cy="97813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7"/>
            <p:cNvSpPr txBox="1"/>
            <p:nvPr/>
          </p:nvSpPr>
          <p:spPr>
            <a:xfrm>
              <a:off x="5688634" y="4048220"/>
              <a:ext cx="2293292" cy="9781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электротехника, информатика и др.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8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Классификация наук</a:t>
            </a:r>
            <a:endParaRPr/>
          </a:p>
        </p:txBody>
      </p:sp>
      <p:grpSp>
        <p:nvGrpSpPr>
          <p:cNvPr id="287" name="Google Shape;287;p8"/>
          <p:cNvGrpSpPr/>
          <p:nvPr/>
        </p:nvGrpSpPr>
        <p:grpSpPr>
          <a:xfrm>
            <a:off x="182299" y="1887820"/>
            <a:ext cx="8120713" cy="4162479"/>
            <a:chOff x="2787" y="619060"/>
            <a:chExt cx="8120713" cy="4162479"/>
          </a:xfrm>
        </p:grpSpPr>
        <p:sp>
          <p:nvSpPr>
            <p:cNvPr id="288" name="Google Shape;288;p8"/>
            <p:cNvSpPr/>
            <p:nvPr/>
          </p:nvSpPr>
          <p:spPr>
            <a:xfrm>
              <a:off x="6156707" y="2304258"/>
              <a:ext cx="91440" cy="43642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9" name="Google Shape;289;p8"/>
            <p:cNvSpPr/>
            <p:nvPr/>
          </p:nvSpPr>
          <p:spPr>
            <a:xfrm>
              <a:off x="4063143" y="1260017"/>
              <a:ext cx="2139283" cy="4364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0" name="Google Shape;290;p8"/>
            <p:cNvSpPr/>
            <p:nvPr/>
          </p:nvSpPr>
          <p:spPr>
            <a:xfrm>
              <a:off x="1878140" y="2304258"/>
              <a:ext cx="91440" cy="43642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1" name="Google Shape;291;p8"/>
            <p:cNvSpPr/>
            <p:nvPr/>
          </p:nvSpPr>
          <p:spPr>
            <a:xfrm>
              <a:off x="1923860" y="1260017"/>
              <a:ext cx="2139283" cy="43642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2" name="Google Shape;292;p8"/>
            <p:cNvSpPr/>
            <p:nvPr/>
          </p:nvSpPr>
          <p:spPr>
            <a:xfrm>
              <a:off x="1950139" y="619060"/>
              <a:ext cx="4226009" cy="64095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8"/>
            <p:cNvSpPr txBox="1"/>
            <p:nvPr/>
          </p:nvSpPr>
          <p:spPr>
            <a:xfrm>
              <a:off x="1950139" y="619060"/>
              <a:ext cx="4226009" cy="6409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Научные исследования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4" name="Google Shape;294;p8"/>
            <p:cNvSpPr/>
            <p:nvPr/>
          </p:nvSpPr>
          <p:spPr>
            <a:xfrm>
              <a:off x="2787" y="1696438"/>
              <a:ext cx="3842146" cy="60782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8"/>
            <p:cNvSpPr txBox="1"/>
            <p:nvPr/>
          </p:nvSpPr>
          <p:spPr>
            <a:xfrm>
              <a:off x="32458" y="1726109"/>
              <a:ext cx="3782804" cy="5484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фундаментальные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6" name="Google Shape;296;p8"/>
            <p:cNvSpPr/>
            <p:nvPr/>
          </p:nvSpPr>
          <p:spPr>
            <a:xfrm>
              <a:off x="2787" y="2740679"/>
              <a:ext cx="3842146" cy="204086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8"/>
            <p:cNvSpPr txBox="1"/>
            <p:nvPr/>
          </p:nvSpPr>
          <p:spPr>
            <a:xfrm>
              <a:off x="2787" y="2740679"/>
              <a:ext cx="3842146" cy="20408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открытие основополагающих законов устройства мира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8" name="Google Shape;298;p8"/>
            <p:cNvSpPr/>
            <p:nvPr/>
          </p:nvSpPr>
          <p:spPr>
            <a:xfrm>
              <a:off x="4281354" y="1696438"/>
              <a:ext cx="3842146" cy="60782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8"/>
            <p:cNvSpPr txBox="1"/>
            <p:nvPr/>
          </p:nvSpPr>
          <p:spPr>
            <a:xfrm>
              <a:off x="4311025" y="1726109"/>
              <a:ext cx="3782804" cy="5484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прикладные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0" name="Google Shape;300;p8"/>
            <p:cNvSpPr/>
            <p:nvPr/>
          </p:nvSpPr>
          <p:spPr>
            <a:xfrm>
              <a:off x="4281354" y="2740679"/>
              <a:ext cx="3842146" cy="204086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8"/>
            <p:cNvSpPr txBox="1"/>
            <p:nvPr/>
          </p:nvSpPr>
          <p:spPr>
            <a:xfrm>
              <a:off x="4281354" y="2740679"/>
              <a:ext cx="3842146" cy="20408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практическое решение технических и социальных проблем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9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Наука как социальный институт</a:t>
            </a:r>
            <a:endParaRPr sz="4000"/>
          </a:p>
        </p:txBody>
      </p:sp>
      <p:grpSp>
        <p:nvGrpSpPr>
          <p:cNvPr id="307" name="Google Shape;307;p9"/>
          <p:cNvGrpSpPr/>
          <p:nvPr/>
        </p:nvGrpSpPr>
        <p:grpSpPr>
          <a:xfrm>
            <a:off x="182299" y="2355872"/>
            <a:ext cx="8120713" cy="4162479"/>
            <a:chOff x="2787" y="151008"/>
            <a:chExt cx="8120713" cy="4162479"/>
          </a:xfrm>
        </p:grpSpPr>
        <p:sp>
          <p:nvSpPr>
            <p:cNvPr id="308" name="Google Shape;308;p9"/>
            <p:cNvSpPr/>
            <p:nvPr/>
          </p:nvSpPr>
          <p:spPr>
            <a:xfrm>
              <a:off x="6156707" y="1836206"/>
              <a:ext cx="91440" cy="43642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9" name="Google Shape;309;p9"/>
            <p:cNvSpPr/>
            <p:nvPr/>
          </p:nvSpPr>
          <p:spPr>
            <a:xfrm>
              <a:off x="4063143" y="791965"/>
              <a:ext cx="2139283" cy="4364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0" name="Google Shape;310;p9"/>
            <p:cNvSpPr/>
            <p:nvPr/>
          </p:nvSpPr>
          <p:spPr>
            <a:xfrm>
              <a:off x="1878140" y="1836206"/>
              <a:ext cx="91440" cy="43642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1" name="Google Shape;311;p9"/>
            <p:cNvSpPr/>
            <p:nvPr/>
          </p:nvSpPr>
          <p:spPr>
            <a:xfrm>
              <a:off x="1923860" y="791965"/>
              <a:ext cx="2139283" cy="43642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2" name="Google Shape;312;p9"/>
            <p:cNvSpPr/>
            <p:nvPr/>
          </p:nvSpPr>
          <p:spPr>
            <a:xfrm>
              <a:off x="1950139" y="151008"/>
              <a:ext cx="4226009" cy="64095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9"/>
            <p:cNvSpPr txBox="1"/>
            <p:nvPr/>
          </p:nvSpPr>
          <p:spPr>
            <a:xfrm>
              <a:off x="1950139" y="151008"/>
              <a:ext cx="4226009" cy="6409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Наука как социальный институт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4" name="Google Shape;314;p9"/>
            <p:cNvSpPr/>
            <p:nvPr/>
          </p:nvSpPr>
          <p:spPr>
            <a:xfrm>
              <a:off x="2787" y="1228386"/>
              <a:ext cx="3842146" cy="60782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9"/>
            <p:cNvSpPr txBox="1"/>
            <p:nvPr/>
          </p:nvSpPr>
          <p:spPr>
            <a:xfrm>
              <a:off x="32458" y="1258057"/>
              <a:ext cx="3782804" cy="5484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академическая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6" name="Google Shape;316;p9"/>
            <p:cNvSpPr/>
            <p:nvPr/>
          </p:nvSpPr>
          <p:spPr>
            <a:xfrm>
              <a:off x="2787" y="2272627"/>
              <a:ext cx="3842146" cy="204086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9"/>
            <p:cNvSpPr txBox="1"/>
            <p:nvPr/>
          </p:nvSpPr>
          <p:spPr>
            <a:xfrm>
              <a:off x="2787" y="2272627"/>
              <a:ext cx="3842146" cy="20408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научно-исследовательские институты, академия наук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8" name="Google Shape;318;p9"/>
            <p:cNvSpPr/>
            <p:nvPr/>
          </p:nvSpPr>
          <p:spPr>
            <a:xfrm>
              <a:off x="4281354" y="1228386"/>
              <a:ext cx="3842146" cy="60782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9"/>
            <p:cNvSpPr txBox="1"/>
            <p:nvPr/>
          </p:nvSpPr>
          <p:spPr>
            <a:xfrm>
              <a:off x="4311025" y="1258057"/>
              <a:ext cx="3782804" cy="5484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университетская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0" name="Google Shape;320;p9"/>
            <p:cNvSpPr/>
            <p:nvPr/>
          </p:nvSpPr>
          <p:spPr>
            <a:xfrm>
              <a:off x="4281354" y="2272627"/>
              <a:ext cx="3842146" cy="204086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9"/>
            <p:cNvSpPr txBox="1"/>
            <p:nvPr/>
          </p:nvSpPr>
          <p:spPr>
            <a:xfrm>
              <a:off x="4281354" y="2272627"/>
              <a:ext cx="3842146" cy="20408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высшие учебные заведения (вузы)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22" name="Google Shape;322;p9"/>
          <p:cNvSpPr/>
          <p:nvPr/>
        </p:nvSpPr>
        <p:spPr>
          <a:xfrm>
            <a:off x="179512" y="1340768"/>
            <a:ext cx="8126288" cy="72008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Наука как социальный институт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– это  разветвлённая система организаций, которые занимаются научной деятельностью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Networking_2007">
  <a:themeElements>
    <a:clrScheme name="Custom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F79646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2013-08-18T12:52:54Z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21.04.2021</vt:lpwstr>
  </property>
</Properties>
</file>