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embeddedFontLst>
    <p:embeddedFont>
      <p:font typeface="Cambria Math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2" roundtripDataSignature="AMtx7mg3u7miUaHriXs0Re5iY4t5timJ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18354DB-D725-4DA3-9715-B4F5001AE99B}">
  <a:tblStyle styleId="{718354DB-D725-4DA3-9715-B4F5001AE99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font" Target="fonts/CambriaMath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g"/><Relationship Id="rId4" Type="http://schemas.openxmlformats.org/officeDocument/2006/relationships/image" Target="../media/image2.jpg"/><Relationship Id="rId5" Type="http://schemas.openxmlformats.org/officeDocument/2006/relationships/image" Target="../media/image5.jpg"/><Relationship Id="rId6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1.jpg"/><Relationship Id="rId4" Type="http://schemas.openxmlformats.org/officeDocument/2006/relationships/image" Target="../media/image8.jpg"/><Relationship Id="rId5" Type="http://schemas.openxmlformats.org/officeDocument/2006/relationships/image" Target="../media/image13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6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6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6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6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6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6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6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6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6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6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7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7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9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0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0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0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0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0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7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7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0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0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0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0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0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1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3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3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4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4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5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5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5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5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5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5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5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5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5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5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8862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/>
              <a:t>Образование</a:t>
            </a:r>
            <a:endParaRPr sz="44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grpSp>
        <p:nvGrpSpPr>
          <p:cNvPr id="305" name="Google Shape;305;p10"/>
          <p:cNvGrpSpPr/>
          <p:nvPr/>
        </p:nvGrpSpPr>
        <p:grpSpPr>
          <a:xfrm>
            <a:off x="256863" y="2220640"/>
            <a:ext cx="8051040" cy="3152574"/>
            <a:chOff x="1619" y="1023888"/>
            <a:chExt cx="8051040" cy="3152574"/>
          </a:xfrm>
        </p:grpSpPr>
        <p:sp>
          <p:nvSpPr>
            <p:cNvPr id="306" name="Google Shape;306;p10"/>
            <p:cNvSpPr/>
            <p:nvPr/>
          </p:nvSpPr>
          <p:spPr>
            <a:xfrm>
              <a:off x="7071347" y="2492472"/>
              <a:ext cx="588788" cy="13635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10"/>
            <p:cNvSpPr/>
            <p:nvPr/>
          </p:nvSpPr>
          <p:spPr>
            <a:xfrm>
              <a:off x="7071347" y="2492472"/>
              <a:ext cx="588788" cy="52159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10"/>
            <p:cNvSpPr/>
            <p:nvPr/>
          </p:nvSpPr>
          <p:spPr>
            <a:xfrm>
              <a:off x="4027139" y="1636571"/>
              <a:ext cx="2062893" cy="2005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0"/>
            <p:cNvSpPr/>
            <p:nvPr/>
          </p:nvSpPr>
          <p:spPr>
            <a:xfrm>
              <a:off x="394144" y="2492472"/>
              <a:ext cx="588788" cy="4392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0" name="Google Shape;310;p10"/>
            <p:cNvSpPr/>
            <p:nvPr/>
          </p:nvSpPr>
          <p:spPr>
            <a:xfrm>
              <a:off x="1964246" y="1636571"/>
              <a:ext cx="2062893" cy="20053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1" name="Google Shape;311;p10"/>
            <p:cNvSpPr/>
            <p:nvPr/>
          </p:nvSpPr>
          <p:spPr>
            <a:xfrm>
              <a:off x="2581670" y="1023888"/>
              <a:ext cx="2890939" cy="61268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0"/>
            <p:cNvSpPr txBox="1"/>
            <p:nvPr/>
          </p:nvSpPr>
          <p:spPr>
            <a:xfrm>
              <a:off x="2581670" y="1023888"/>
              <a:ext cx="2890939" cy="612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1619" y="1837105"/>
              <a:ext cx="3925253" cy="65536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0"/>
            <p:cNvSpPr txBox="1"/>
            <p:nvPr/>
          </p:nvSpPr>
          <p:spPr>
            <a:xfrm>
              <a:off x="33611" y="1869097"/>
              <a:ext cx="3861269" cy="5913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формализованное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(институализированное)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0"/>
            <p:cNvSpPr/>
            <p:nvPr/>
          </p:nvSpPr>
          <p:spPr>
            <a:xfrm>
              <a:off x="982932" y="2693006"/>
              <a:ext cx="2479206" cy="4774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0"/>
            <p:cNvSpPr txBox="1"/>
            <p:nvPr/>
          </p:nvSpPr>
          <p:spPr>
            <a:xfrm>
              <a:off x="982932" y="2693006"/>
              <a:ext cx="2479206" cy="4774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школа, университет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0"/>
            <p:cNvSpPr/>
            <p:nvPr/>
          </p:nvSpPr>
          <p:spPr>
            <a:xfrm>
              <a:off x="4127406" y="1837105"/>
              <a:ext cx="3925253" cy="65536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0"/>
            <p:cNvSpPr txBox="1"/>
            <p:nvPr/>
          </p:nvSpPr>
          <p:spPr>
            <a:xfrm>
              <a:off x="4159398" y="1869097"/>
              <a:ext cx="3861269" cy="5913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неформализованное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(неинституализированное)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9" name="Google Shape;319;p10"/>
            <p:cNvSpPr/>
            <p:nvPr/>
          </p:nvSpPr>
          <p:spPr>
            <a:xfrm>
              <a:off x="4212244" y="2693006"/>
              <a:ext cx="2859102" cy="64212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0"/>
            <p:cNvSpPr txBox="1"/>
            <p:nvPr/>
          </p:nvSpPr>
          <p:spPr>
            <a:xfrm>
              <a:off x="4212244" y="2693006"/>
              <a:ext cx="2859102" cy="6421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значимые люди, кружки по интересам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1" name="Google Shape;321;p10"/>
            <p:cNvSpPr/>
            <p:nvPr/>
          </p:nvSpPr>
          <p:spPr>
            <a:xfrm>
              <a:off x="4212941" y="3535662"/>
              <a:ext cx="2858405" cy="64080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4212941" y="3535662"/>
              <a:ext cx="2858405" cy="640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образовательные курсы без сертификации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grpSp>
        <p:nvGrpSpPr>
          <p:cNvPr id="328" name="Google Shape;328;p11"/>
          <p:cNvGrpSpPr/>
          <p:nvPr/>
        </p:nvGrpSpPr>
        <p:grpSpPr>
          <a:xfrm>
            <a:off x="1112136" y="1488638"/>
            <a:ext cx="6199647" cy="4904611"/>
            <a:chOff x="860616" y="3854"/>
            <a:chExt cx="6199647" cy="4904611"/>
          </a:xfrm>
        </p:grpSpPr>
        <p:sp>
          <p:nvSpPr>
            <p:cNvPr id="329" name="Google Shape;329;p11"/>
            <p:cNvSpPr/>
            <p:nvPr/>
          </p:nvSpPr>
          <p:spPr>
            <a:xfrm>
              <a:off x="5602452" y="347361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1"/>
            <p:cNvSpPr/>
            <p:nvPr/>
          </p:nvSpPr>
          <p:spPr>
            <a:xfrm>
              <a:off x="5602452" y="203868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1"/>
            <p:cNvSpPr/>
            <p:nvPr/>
          </p:nvSpPr>
          <p:spPr>
            <a:xfrm>
              <a:off x="3960440" y="648681"/>
              <a:ext cx="1687732" cy="5512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1"/>
            <p:cNvSpPr/>
            <p:nvPr/>
          </p:nvSpPr>
          <p:spPr>
            <a:xfrm>
              <a:off x="2226987" y="3473508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2226987" y="2038683"/>
              <a:ext cx="91440" cy="55128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1"/>
            <p:cNvSpPr/>
            <p:nvPr/>
          </p:nvSpPr>
          <p:spPr>
            <a:xfrm>
              <a:off x="2272707" y="648681"/>
              <a:ext cx="1687732" cy="55128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1"/>
            <p:cNvSpPr/>
            <p:nvPr/>
          </p:nvSpPr>
          <p:spPr>
            <a:xfrm>
              <a:off x="1902523" y="3854"/>
              <a:ext cx="4115833" cy="64482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1"/>
            <p:cNvSpPr txBox="1"/>
            <p:nvPr/>
          </p:nvSpPr>
          <p:spPr>
            <a:xfrm>
              <a:off x="1902523" y="3854"/>
              <a:ext cx="4115833" cy="6448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b="0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 Республике Беларусь</a:t>
              </a:r>
              <a:endPara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860616" y="1199962"/>
              <a:ext cx="2824183" cy="8387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 txBox="1"/>
            <p:nvPr/>
          </p:nvSpPr>
          <p:spPr>
            <a:xfrm>
              <a:off x="901559" y="1240905"/>
              <a:ext cx="2742297" cy="7568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доступное и бесплатное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861456" y="2589963"/>
              <a:ext cx="2822503" cy="88354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 txBox="1"/>
            <p:nvPr/>
          </p:nvSpPr>
          <p:spPr>
            <a:xfrm>
              <a:off x="861456" y="2589963"/>
              <a:ext cx="2822503" cy="8835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общее среднее образование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861508" y="4024789"/>
              <a:ext cx="2822398" cy="88357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1"/>
            <p:cNvSpPr txBox="1"/>
            <p:nvPr/>
          </p:nvSpPr>
          <p:spPr>
            <a:xfrm>
              <a:off x="861508" y="4024789"/>
              <a:ext cx="2822398" cy="883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профессионально-техническое образование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4236080" y="1199962"/>
              <a:ext cx="2824183" cy="8387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 txBox="1"/>
            <p:nvPr/>
          </p:nvSpPr>
          <p:spPr>
            <a:xfrm>
              <a:off x="4277023" y="1240905"/>
              <a:ext cx="2742297" cy="75683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бесплатное на конкурсной основе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1"/>
            <p:cNvSpPr/>
            <p:nvPr/>
          </p:nvSpPr>
          <p:spPr>
            <a:xfrm>
              <a:off x="4236920" y="2589963"/>
              <a:ext cx="2822503" cy="88365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1"/>
            <p:cNvSpPr txBox="1"/>
            <p:nvPr/>
          </p:nvSpPr>
          <p:spPr>
            <a:xfrm>
              <a:off x="4236920" y="2589963"/>
              <a:ext cx="2822503" cy="8836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специальное образование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1"/>
            <p:cNvSpPr/>
            <p:nvPr/>
          </p:nvSpPr>
          <p:spPr>
            <a:xfrm>
              <a:off x="4236972" y="4024894"/>
              <a:ext cx="2822398" cy="88357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1"/>
            <p:cNvSpPr txBox="1"/>
            <p:nvPr/>
          </p:nvSpPr>
          <p:spPr>
            <a:xfrm>
              <a:off x="4236972" y="4024894"/>
              <a:ext cx="2822398" cy="88357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высшее образование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pic>
        <p:nvPicPr>
          <p:cNvPr descr="https://rus.team/images/articles/6754/2018-02-09-177_17990-2_279787.jpg" id="354" name="Google Shape;35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2070" y="1412776"/>
            <a:ext cx="3962214" cy="5282952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355" name="Google Shape;35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40352" y="6165303"/>
            <a:ext cx="504056" cy="486461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2"/>
          <p:cNvSpPr txBox="1"/>
          <p:nvPr/>
        </p:nvSpPr>
        <p:spPr>
          <a:xfrm>
            <a:off x="1225725" y="6408533"/>
            <a:ext cx="309634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Питирим Сорокин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57" name="Google Shape;357;p12"/>
          <p:cNvSpPr/>
          <p:nvPr/>
        </p:nvSpPr>
        <p:spPr>
          <a:xfrm>
            <a:off x="215794" y="1412775"/>
            <a:ext cx="3937106" cy="4995757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Питирм Сорокин: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«В обществе, где школы доступны всем его членам, школьная система представляет собой «социальный лифт», движу- щийся с самого низа общества до самых верхов. В обществе, где при- вилегированные школы доступны только высшим слоям населения, школьная система представляет собой лифт, движущийся только по верхним этажам социального зда- ния, перевозящий вверх и вниз только жильцов верхних этажей. Однако даже в таких обществах не- которым индивидам из низших слоёв всё-таки удавалось проник- нуть в этот школьный лиф и благо- даря ему возвыситься»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Тенденции развития образования</a:t>
            </a:r>
            <a:endParaRPr/>
          </a:p>
        </p:txBody>
      </p:sp>
      <p:grpSp>
        <p:nvGrpSpPr>
          <p:cNvPr id="363" name="Google Shape;363;p13"/>
          <p:cNvGrpSpPr/>
          <p:nvPr/>
        </p:nvGrpSpPr>
        <p:grpSpPr>
          <a:xfrm>
            <a:off x="180057" y="1469004"/>
            <a:ext cx="8125196" cy="5056343"/>
            <a:chOff x="545" y="72004"/>
            <a:chExt cx="8125196" cy="5056343"/>
          </a:xfrm>
        </p:grpSpPr>
        <p:sp>
          <p:nvSpPr>
            <p:cNvPr id="364" name="Google Shape;364;p13"/>
            <p:cNvSpPr/>
            <p:nvPr/>
          </p:nvSpPr>
          <p:spPr>
            <a:xfrm>
              <a:off x="6892128" y="241190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3"/>
            <p:cNvSpPr/>
            <p:nvPr/>
          </p:nvSpPr>
          <p:spPr>
            <a:xfrm>
              <a:off x="4063144" y="725096"/>
              <a:ext cx="2874704" cy="4989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3"/>
            <p:cNvSpPr/>
            <p:nvPr/>
          </p:nvSpPr>
          <p:spPr>
            <a:xfrm>
              <a:off x="4017424" y="72509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3"/>
            <p:cNvSpPr/>
            <p:nvPr/>
          </p:nvSpPr>
          <p:spPr>
            <a:xfrm>
              <a:off x="1142719" y="2411906"/>
              <a:ext cx="91440" cy="49891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3"/>
            <p:cNvSpPr/>
            <p:nvPr/>
          </p:nvSpPr>
          <p:spPr>
            <a:xfrm>
              <a:off x="1188439" y="725096"/>
              <a:ext cx="2874704" cy="49891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3"/>
            <p:cNvSpPr/>
            <p:nvPr/>
          </p:nvSpPr>
          <p:spPr>
            <a:xfrm>
              <a:off x="1717575" y="72004"/>
              <a:ext cx="4691137" cy="65309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3"/>
            <p:cNvSpPr txBox="1"/>
            <p:nvPr/>
          </p:nvSpPr>
          <p:spPr>
            <a:xfrm>
              <a:off x="1717575" y="72004"/>
              <a:ext cx="4691137" cy="65309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Тенденции развития образования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545" y="1224012"/>
              <a:ext cx="2375788" cy="11878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3"/>
            <p:cNvSpPr txBox="1"/>
            <p:nvPr/>
          </p:nvSpPr>
          <p:spPr>
            <a:xfrm>
              <a:off x="545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непрерывность образования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545" y="2910822"/>
              <a:ext cx="2375788" cy="221752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3"/>
            <p:cNvSpPr txBox="1"/>
            <p:nvPr/>
          </p:nvSpPr>
          <p:spPr>
            <a:xfrm>
              <a:off x="545" y="2910822"/>
              <a:ext cx="2375788" cy="2217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непрерывное обра- зование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образова- ние, охватывающее всю жизнь человека и включающее в себя формальное и нефор- мальное образование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3"/>
            <p:cNvSpPr/>
            <p:nvPr/>
          </p:nvSpPr>
          <p:spPr>
            <a:xfrm>
              <a:off x="2875249" y="1224012"/>
              <a:ext cx="2375788" cy="11878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3"/>
            <p:cNvSpPr txBox="1"/>
            <p:nvPr/>
          </p:nvSpPr>
          <p:spPr>
            <a:xfrm>
              <a:off x="2875249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дистанционных форм образования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5749953" y="1224012"/>
              <a:ext cx="2375788" cy="11878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3"/>
            <p:cNvSpPr txBox="1"/>
            <p:nvPr/>
          </p:nvSpPr>
          <p:spPr>
            <a:xfrm>
              <a:off x="5749953" y="1224012"/>
              <a:ext cx="2375788" cy="11878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общества знания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5749953" y="2910822"/>
              <a:ext cx="2375788" cy="221752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 txBox="1"/>
            <p:nvPr/>
          </p:nvSpPr>
          <p:spPr>
            <a:xfrm>
              <a:off x="5749953" y="2910822"/>
              <a:ext cx="2375788" cy="22175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общество знания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концепция современ- ного этапа общест- венного развития, где доминирующей цен- ностью становится знание как таковое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Тенденции развития образования</a:t>
            </a:r>
            <a:endParaRPr/>
          </a:p>
        </p:txBody>
      </p:sp>
      <p:graphicFrame>
        <p:nvGraphicFramePr>
          <p:cNvPr id="386" name="Google Shape;386;p14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{718354DB-D725-4DA3-9715-B4F5001AE99B}</a:tableStyleId>
              </a:tblPr>
              <a:tblGrid>
                <a:gridCol w="1800200"/>
                <a:gridCol w="6120675"/>
              </a:tblGrid>
              <a:tr h="422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Компетенции XXI века (4К)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1560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Критическое мышление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Умения анализировать информацию, находить связи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между утверждениями, вопросами, аргументами, оцени- вать их надёжность и убедительность, обнаруживать не- хватку информации, формулировать гипотезы, делать самостоятельные выводы, проводить их проверку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975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Креативность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предлагать новые подходы к решению про- блем, генерировать идеи, принимать нестандартные ре- 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975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выражать мысли, чувства и факты в устной и письменной форме, разъяснять свои идеи и предложе- ния, договариваться с собеседником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267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Кооперация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Эффективное взаимодействие с другими людьми и ра- бота в различных командах, умение определять общую цель и способы её достижения, распределять роли, оце- нивать результат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Понятие образования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Образование как социальный институт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Тенденции развития образования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Понятие образования</a:t>
            </a:r>
            <a:endParaRPr/>
          </a:p>
        </p:txBody>
      </p:sp>
      <p:grpSp>
        <p:nvGrpSpPr>
          <p:cNvPr id="177" name="Google Shape;177;p3"/>
          <p:cNvGrpSpPr/>
          <p:nvPr/>
        </p:nvGrpSpPr>
        <p:grpSpPr>
          <a:xfrm>
            <a:off x="722900" y="1397943"/>
            <a:ext cx="6978118" cy="5126456"/>
            <a:chOff x="327364" y="943"/>
            <a:chExt cx="6978118" cy="5126456"/>
          </a:xfrm>
        </p:grpSpPr>
        <p:sp>
          <p:nvSpPr>
            <p:cNvPr id="178" name="Google Shape;178;p3"/>
            <p:cNvSpPr/>
            <p:nvPr/>
          </p:nvSpPr>
          <p:spPr>
            <a:xfrm>
              <a:off x="327364" y="943"/>
              <a:ext cx="4195833" cy="85440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"/>
            <p:cNvSpPr txBox="1"/>
            <p:nvPr/>
          </p:nvSpPr>
          <p:spPr>
            <a:xfrm>
              <a:off x="352389" y="25968"/>
              <a:ext cx="4145783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образование – одно из важнейших прав человека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746948" y="855353"/>
              <a:ext cx="419583" cy="6408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"/>
            <p:cNvSpPr/>
            <p:nvPr/>
          </p:nvSpPr>
          <p:spPr>
            <a:xfrm>
              <a:off x="1166531" y="1068955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"/>
            <p:cNvSpPr txBox="1"/>
            <p:nvPr/>
          </p:nvSpPr>
          <p:spPr>
            <a:xfrm>
              <a:off x="1191556" y="1093980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Всеобщая декларация прав человека (1948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746948" y="855353"/>
              <a:ext cx="419583" cy="17088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3"/>
            <p:cNvSpPr/>
            <p:nvPr/>
          </p:nvSpPr>
          <p:spPr>
            <a:xfrm>
              <a:off x="1166531" y="2136967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"/>
            <p:cNvSpPr txBox="1"/>
            <p:nvPr/>
          </p:nvSpPr>
          <p:spPr>
            <a:xfrm>
              <a:off x="1191556" y="2161992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пакт об экономических, социальных и культурных правах (1966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746948" y="855353"/>
              <a:ext cx="419583" cy="27768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3"/>
            <p:cNvSpPr/>
            <p:nvPr/>
          </p:nvSpPr>
          <p:spPr>
            <a:xfrm>
              <a:off x="1166531" y="3204979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3"/>
            <p:cNvSpPr txBox="1"/>
            <p:nvPr/>
          </p:nvSpPr>
          <p:spPr>
            <a:xfrm>
              <a:off x="1191556" y="3230004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Конвенция о правах ребёнка (1989 г.)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746948" y="855353"/>
              <a:ext cx="419583" cy="38448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3"/>
            <p:cNvSpPr/>
            <p:nvPr/>
          </p:nvSpPr>
          <p:spPr>
            <a:xfrm>
              <a:off x="1166531" y="4272990"/>
              <a:ext cx="6138951" cy="85440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"/>
            <p:cNvSpPr txBox="1"/>
            <p:nvPr/>
          </p:nvSpPr>
          <p:spPr>
            <a:xfrm>
              <a:off x="1191556" y="4298015"/>
              <a:ext cx="6088901" cy="8043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национальные правовые акты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Понятие образования</a:t>
            </a:r>
            <a:endParaRPr/>
          </a:p>
        </p:txBody>
      </p:sp>
      <p:pic>
        <p:nvPicPr>
          <p:cNvPr id="197" name="Google Shape;19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2067" y="1340768"/>
            <a:ext cx="3907673" cy="537642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198" name="Google Shape;198;p4"/>
          <p:cNvSpPr/>
          <p:nvPr/>
        </p:nvSpPr>
        <p:spPr>
          <a:xfrm>
            <a:off x="179512" y="1311026"/>
            <a:ext cx="3960440" cy="334210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Статья 49: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Каждый имеет право на образование. Гарантируются дос- тупность и бесплатность общего среднего и профессионально-тех- нического образования. Среднее специальное и высшее образование доступно для всех в соответствии со способностями каждого. Каждый может на конкурсной основе бес- платно получить соответствующее образование в государственных учебных заведения.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99" name="Google Shape;199;p4"/>
          <p:cNvSpPr txBox="1"/>
          <p:nvPr/>
        </p:nvSpPr>
        <p:spPr>
          <a:xfrm>
            <a:off x="719006" y="6378634"/>
            <a:ext cx="349200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Понятие образования</a:t>
            </a:r>
            <a:endParaRPr/>
          </a:p>
        </p:txBody>
      </p:sp>
      <p:grpSp>
        <p:nvGrpSpPr>
          <p:cNvPr id="205" name="Google Shape;205;p5"/>
          <p:cNvGrpSpPr/>
          <p:nvPr/>
        </p:nvGrpSpPr>
        <p:grpSpPr>
          <a:xfrm>
            <a:off x="253501" y="1848625"/>
            <a:ext cx="7916917" cy="3968612"/>
            <a:chOff x="1981" y="579865"/>
            <a:chExt cx="7916917" cy="3968612"/>
          </a:xfrm>
        </p:grpSpPr>
        <p:sp>
          <p:nvSpPr>
            <p:cNvPr id="206" name="Google Shape;206;p5"/>
            <p:cNvSpPr/>
            <p:nvPr/>
          </p:nvSpPr>
          <p:spPr>
            <a:xfrm>
              <a:off x="3960440" y="1599951"/>
              <a:ext cx="2197254" cy="8720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5"/>
            <p:cNvSpPr/>
            <p:nvPr/>
          </p:nvSpPr>
          <p:spPr>
            <a:xfrm>
              <a:off x="1763185" y="1599951"/>
              <a:ext cx="2197254" cy="8720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5"/>
            <p:cNvSpPr/>
            <p:nvPr/>
          </p:nvSpPr>
          <p:spPr>
            <a:xfrm>
              <a:off x="371024" y="579865"/>
              <a:ext cx="7178830" cy="102008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 txBox="1"/>
            <p:nvPr/>
          </p:nvSpPr>
          <p:spPr>
            <a:xfrm>
              <a:off x="371024" y="579865"/>
              <a:ext cx="7178830" cy="10200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целенаправленный процесс обучения и воспитания, осуществляемый на профессиональной основе специально подготовленными людьми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1981" y="2472051"/>
              <a:ext cx="3522409" cy="20764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 txBox="1"/>
            <p:nvPr/>
          </p:nvSpPr>
          <p:spPr>
            <a:xfrm>
              <a:off x="1981" y="2472051"/>
              <a:ext cx="3522409" cy="2076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Обучение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организация деятельности обучающихся, в ходе которой они усваивают знания, умения и навыки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4396489" y="2472051"/>
              <a:ext cx="3522409" cy="20764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 txBox="1"/>
            <p:nvPr/>
          </p:nvSpPr>
          <p:spPr>
            <a:xfrm>
              <a:off x="4396489" y="2472051"/>
              <a:ext cx="3522409" cy="20764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организация деятельности учащихся, в ходе которой формируются ценности, мировоззрение, личностные качества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4" name="Google Shape;214;p5"/>
          <p:cNvSpPr/>
          <p:nvPr/>
        </p:nvSpPr>
        <p:spPr>
          <a:xfrm>
            <a:off x="3754760" y="4293096"/>
            <a:ext cx="914400" cy="914400"/>
          </a:xfrm>
          <a:prstGeom prst="mathPlus">
            <a:avLst>
              <a:gd fmla="val 23520" name="adj1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Понятие образования</a:t>
            </a:r>
            <a:endParaRPr/>
          </a:p>
        </p:txBody>
      </p:sp>
      <p:sp>
        <p:nvSpPr>
          <p:cNvPr id="220" name="Google Shape;220;p6"/>
          <p:cNvSpPr/>
          <p:nvPr/>
        </p:nvSpPr>
        <p:spPr>
          <a:xfrm>
            <a:off x="179512" y="1311027"/>
            <a:ext cx="8064896" cy="125387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2015 г.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государства – члены Организации Объединённых Наций приняли документ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«Преобразование нашего мира: Повестка дня в области устойчи- вого развития на период до 2030 года»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,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который содержит 17 глобальных целей развития человечества на ближайшие годы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http://profil.adu.by/pluginfile.php/3756/mod_book/chapter/9998/%D0%A6%D0%B5%D0%BB%D0%B8%20%D0%B2%20%D0%BE%D0%B1%D0%BB%D0%B0%D1%81%D1%82%D0%B8%20%D1%83%D1%81%D1%82%D0%BE%D0%B9%D1%87%D0%B8%D0%B2%D0%BE%D0%B3%D0%BE%20%D1%80%D0%B0%D0%B7%D0%B2%D0%B8%D1%82%D0%B8%D1%8F.jpg" id="221" name="Google Shape;22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84344" y="2708920"/>
            <a:ext cx="4989530" cy="396044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2" name="Google Shape;222;p6"/>
          <p:cNvSpPr/>
          <p:nvPr/>
        </p:nvSpPr>
        <p:spPr>
          <a:xfrm>
            <a:off x="202846" y="2714280"/>
            <a:ext cx="2854073" cy="194421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Четвёртая цель: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Обеспе- чение всеохватывающего и справедливого качест- венного образования и поощрение возможности обучения на протяжении всей жизни для всех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cxnSp>
        <p:nvCxnSpPr>
          <p:cNvPr id="223" name="Google Shape;223;p6"/>
          <p:cNvCxnSpPr/>
          <p:nvPr/>
        </p:nvCxnSpPr>
        <p:spPr>
          <a:xfrm>
            <a:off x="6228184" y="3645024"/>
            <a:ext cx="936104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4" name="Google Shape;224;p6"/>
          <p:cNvCxnSpPr/>
          <p:nvPr/>
        </p:nvCxnSpPr>
        <p:spPr>
          <a:xfrm>
            <a:off x="6228184" y="2708920"/>
            <a:ext cx="936104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5" name="Google Shape;225;p6"/>
          <p:cNvCxnSpPr/>
          <p:nvPr/>
        </p:nvCxnSpPr>
        <p:spPr>
          <a:xfrm>
            <a:off x="6228184" y="2708919"/>
            <a:ext cx="0" cy="936105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6" name="Google Shape;226;p6"/>
          <p:cNvCxnSpPr/>
          <p:nvPr/>
        </p:nvCxnSpPr>
        <p:spPr>
          <a:xfrm>
            <a:off x="7164200" y="2708920"/>
            <a:ext cx="0" cy="936105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grpSp>
        <p:nvGrpSpPr>
          <p:cNvPr id="232" name="Google Shape;232;p7"/>
          <p:cNvGrpSpPr/>
          <p:nvPr/>
        </p:nvGrpSpPr>
        <p:grpSpPr>
          <a:xfrm>
            <a:off x="1059939" y="1485420"/>
            <a:ext cx="6304041" cy="4911047"/>
            <a:chOff x="808419" y="636"/>
            <a:chExt cx="6304041" cy="4911047"/>
          </a:xfrm>
        </p:grpSpPr>
        <p:sp>
          <p:nvSpPr>
            <p:cNvPr id="233" name="Google Shape;233;p7"/>
            <p:cNvSpPr/>
            <p:nvPr/>
          </p:nvSpPr>
          <p:spPr>
            <a:xfrm>
              <a:off x="5664338" y="2563846"/>
              <a:ext cx="91440" cy="6944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7"/>
            <p:cNvSpPr/>
            <p:nvPr/>
          </p:nvSpPr>
          <p:spPr>
            <a:xfrm>
              <a:off x="3960440" y="812905"/>
              <a:ext cx="1749618" cy="6944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7"/>
            <p:cNvSpPr/>
            <p:nvPr/>
          </p:nvSpPr>
          <p:spPr>
            <a:xfrm>
              <a:off x="2165101" y="2563846"/>
              <a:ext cx="91440" cy="6944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7"/>
            <p:cNvSpPr/>
            <p:nvPr/>
          </p:nvSpPr>
          <p:spPr>
            <a:xfrm>
              <a:off x="2210821" y="812905"/>
              <a:ext cx="1749618" cy="6944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7"/>
            <p:cNvSpPr/>
            <p:nvPr/>
          </p:nvSpPr>
          <p:spPr>
            <a:xfrm>
              <a:off x="1102279" y="636"/>
              <a:ext cx="5716321" cy="8122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>
              <a:off x="1102279" y="636"/>
              <a:ext cx="5716321" cy="8122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Образование </a:t>
              </a:r>
              <a:r>
                <a:rPr b="0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как социальный институт</a:t>
              </a:r>
              <a:endPara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808419" y="1507336"/>
              <a:ext cx="2804805" cy="10565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808419" y="1507336"/>
              <a:ext cx="2804805" cy="1056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 образования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809262" y="3258277"/>
              <a:ext cx="2803118" cy="16532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7"/>
            <p:cNvSpPr txBox="1"/>
            <p:nvPr/>
          </p:nvSpPr>
          <p:spPr>
            <a:xfrm>
              <a:off x="809262" y="3258277"/>
              <a:ext cx="2803118" cy="16532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детские сады, школы, колледжи, университеты и др.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4307655" y="1507336"/>
              <a:ext cx="2804805" cy="10565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4307655" y="1507336"/>
              <a:ext cx="2804805" cy="10565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норм, правил, социальных ролей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4308498" y="3258277"/>
              <a:ext cx="2803118" cy="16534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7"/>
            <p:cNvSpPr txBox="1"/>
            <p:nvPr/>
          </p:nvSpPr>
          <p:spPr>
            <a:xfrm>
              <a:off x="4308498" y="3258277"/>
              <a:ext cx="2803118" cy="16534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учитель, учащийся, преподаватель, студент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grpSp>
        <p:nvGrpSpPr>
          <p:cNvPr id="252" name="Google Shape;252;p8"/>
          <p:cNvGrpSpPr/>
          <p:nvPr/>
        </p:nvGrpSpPr>
        <p:grpSpPr>
          <a:xfrm>
            <a:off x="253378" y="1509832"/>
            <a:ext cx="8050563" cy="4974687"/>
            <a:chOff x="1858" y="112832"/>
            <a:chExt cx="8050563" cy="4974687"/>
          </a:xfrm>
        </p:grpSpPr>
        <p:sp>
          <p:nvSpPr>
            <p:cNvPr id="253" name="Google Shape;253;p8"/>
            <p:cNvSpPr/>
            <p:nvPr/>
          </p:nvSpPr>
          <p:spPr>
            <a:xfrm>
              <a:off x="7413372" y="1213265"/>
              <a:ext cx="383429" cy="116743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8"/>
            <p:cNvSpPr/>
            <p:nvPr/>
          </p:nvSpPr>
          <p:spPr>
            <a:xfrm>
              <a:off x="4027140" y="567556"/>
              <a:ext cx="2747182" cy="1909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8"/>
            <p:cNvSpPr/>
            <p:nvPr/>
          </p:nvSpPr>
          <p:spPr>
            <a:xfrm>
              <a:off x="3981419" y="2165527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8"/>
            <p:cNvSpPr/>
            <p:nvPr/>
          </p:nvSpPr>
          <p:spPr>
            <a:xfrm>
              <a:off x="3981419" y="1213265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8"/>
            <p:cNvSpPr/>
            <p:nvPr/>
          </p:nvSpPr>
          <p:spPr>
            <a:xfrm>
              <a:off x="3981419" y="567556"/>
              <a:ext cx="91440" cy="19098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8"/>
            <p:cNvSpPr/>
            <p:nvPr/>
          </p:nvSpPr>
          <p:spPr>
            <a:xfrm>
              <a:off x="257477" y="1213265"/>
              <a:ext cx="383429" cy="36468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8"/>
            <p:cNvSpPr/>
            <p:nvPr/>
          </p:nvSpPr>
          <p:spPr>
            <a:xfrm>
              <a:off x="257477" y="1213265"/>
              <a:ext cx="383429" cy="300118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8"/>
            <p:cNvSpPr/>
            <p:nvPr/>
          </p:nvSpPr>
          <p:spPr>
            <a:xfrm>
              <a:off x="257477" y="1213265"/>
              <a:ext cx="383429" cy="23554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1" name="Google Shape;261;p8"/>
            <p:cNvSpPr/>
            <p:nvPr/>
          </p:nvSpPr>
          <p:spPr>
            <a:xfrm>
              <a:off x="257477" y="1213265"/>
              <a:ext cx="383429" cy="170976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2" name="Google Shape;262;p8"/>
            <p:cNvSpPr/>
            <p:nvPr/>
          </p:nvSpPr>
          <p:spPr>
            <a:xfrm>
              <a:off x="257477" y="1213265"/>
              <a:ext cx="383429" cy="1064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8"/>
            <p:cNvSpPr/>
            <p:nvPr/>
          </p:nvSpPr>
          <p:spPr>
            <a:xfrm>
              <a:off x="257477" y="1213265"/>
              <a:ext cx="38342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8"/>
            <p:cNvSpPr/>
            <p:nvPr/>
          </p:nvSpPr>
          <p:spPr>
            <a:xfrm>
              <a:off x="1279957" y="567556"/>
              <a:ext cx="2747182" cy="1909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8"/>
            <p:cNvSpPr/>
            <p:nvPr/>
          </p:nvSpPr>
          <p:spPr>
            <a:xfrm>
              <a:off x="1069501" y="112832"/>
              <a:ext cx="5915276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8"/>
            <p:cNvSpPr txBox="1"/>
            <p:nvPr/>
          </p:nvSpPr>
          <p:spPr>
            <a:xfrm>
              <a:off x="1069501" y="112832"/>
              <a:ext cx="5915276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образования в Республике Беларусь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1858" y="758541"/>
              <a:ext cx="2556198" cy="45472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8"/>
            <p:cNvSpPr txBox="1"/>
            <p:nvPr/>
          </p:nvSpPr>
          <p:spPr>
            <a:xfrm>
              <a:off x="24056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основное образование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640907" y="1404250"/>
              <a:ext cx="1938718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640907" y="1404250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дошкольное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640907" y="2049959"/>
              <a:ext cx="1938718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8"/>
            <p:cNvSpPr txBox="1"/>
            <p:nvPr/>
          </p:nvSpPr>
          <p:spPr>
            <a:xfrm>
              <a:off x="640907" y="2049959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общее среднее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8"/>
            <p:cNvSpPr/>
            <p:nvPr/>
          </p:nvSpPr>
          <p:spPr>
            <a:xfrm>
              <a:off x="640907" y="2695668"/>
              <a:ext cx="1938718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8"/>
            <p:cNvSpPr txBox="1"/>
            <p:nvPr/>
          </p:nvSpPr>
          <p:spPr>
            <a:xfrm>
              <a:off x="640907" y="2695668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профессионально-техническое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8"/>
            <p:cNvSpPr/>
            <p:nvPr/>
          </p:nvSpPr>
          <p:spPr>
            <a:xfrm>
              <a:off x="640907" y="3341377"/>
              <a:ext cx="1938718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8"/>
            <p:cNvSpPr txBox="1"/>
            <p:nvPr/>
          </p:nvSpPr>
          <p:spPr>
            <a:xfrm>
              <a:off x="640907" y="3341377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среднее специальное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8"/>
            <p:cNvSpPr/>
            <p:nvPr/>
          </p:nvSpPr>
          <p:spPr>
            <a:xfrm>
              <a:off x="640907" y="3987086"/>
              <a:ext cx="1938718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8"/>
            <p:cNvSpPr txBox="1"/>
            <p:nvPr/>
          </p:nvSpPr>
          <p:spPr>
            <a:xfrm>
              <a:off x="640907" y="3987086"/>
              <a:ext cx="1938718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высшее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640907" y="4632795"/>
              <a:ext cx="1937836" cy="454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8"/>
            <p:cNvSpPr txBox="1"/>
            <p:nvPr/>
          </p:nvSpPr>
          <p:spPr>
            <a:xfrm>
              <a:off x="640907" y="4632795"/>
              <a:ext cx="1937836" cy="454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послевузовское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2749040" y="758541"/>
              <a:ext cx="2556198" cy="45472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8"/>
            <p:cNvSpPr txBox="1"/>
            <p:nvPr/>
          </p:nvSpPr>
          <p:spPr>
            <a:xfrm>
              <a:off x="2771238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2797696" y="1404250"/>
              <a:ext cx="2458887" cy="76127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8"/>
            <p:cNvSpPr txBox="1"/>
            <p:nvPr/>
          </p:nvSpPr>
          <p:spPr>
            <a:xfrm>
              <a:off x="2797696" y="1404250"/>
              <a:ext cx="2458887" cy="761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 детей и молодёжи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8"/>
            <p:cNvSpPr/>
            <p:nvPr/>
          </p:nvSpPr>
          <p:spPr>
            <a:xfrm>
              <a:off x="2797696" y="2356511"/>
              <a:ext cx="2458887" cy="76127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8"/>
            <p:cNvSpPr txBox="1"/>
            <p:nvPr/>
          </p:nvSpPr>
          <p:spPr>
            <a:xfrm>
              <a:off x="2797696" y="2356511"/>
              <a:ext cx="2458887" cy="7612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дополнительное образование взрослых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5496223" y="758541"/>
              <a:ext cx="2556198" cy="45472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8"/>
            <p:cNvSpPr txBox="1"/>
            <p:nvPr/>
          </p:nvSpPr>
          <p:spPr>
            <a:xfrm>
              <a:off x="5518421" y="780739"/>
              <a:ext cx="2511802" cy="4103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специальное образование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8"/>
            <p:cNvSpPr/>
            <p:nvPr/>
          </p:nvSpPr>
          <p:spPr>
            <a:xfrm>
              <a:off x="5513359" y="1404250"/>
              <a:ext cx="1900012" cy="19529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8"/>
            <p:cNvSpPr txBox="1"/>
            <p:nvPr/>
          </p:nvSpPr>
          <p:spPr>
            <a:xfrm>
              <a:off x="5513359" y="1404250"/>
              <a:ext cx="1900012" cy="19529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реализация прог- рамм специаль- ного образования для обучающихся с особенностями психофизического развития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Образование как социальный институт</a:t>
            </a:r>
            <a:endParaRPr/>
          </a:p>
        </p:txBody>
      </p:sp>
      <p:sp>
        <p:nvSpPr>
          <p:cNvPr id="296" name="Google Shape;296;p9"/>
          <p:cNvSpPr/>
          <p:nvPr/>
        </p:nvSpPr>
        <p:spPr>
          <a:xfrm>
            <a:off x="179512" y="1311027"/>
            <a:ext cx="8064896" cy="893837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Болонский процесс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процесс сближения и гармонизации высшего образо- вания стран Европы с целью создания единого пространства высшего об- разования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https://upload.wikimedia.org/wikipedia/commons/thumb/6/65/Bologna_zone.svg/1280px-Bologna_zone.svg.png" id="297" name="Google Shape;29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4708" y="2348880"/>
            <a:ext cx="5716979" cy="437259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98" name="Google Shape;298;p9"/>
          <p:cNvSpPr txBox="1"/>
          <p:nvPr/>
        </p:nvSpPr>
        <p:spPr>
          <a:xfrm>
            <a:off x="323528" y="6237312"/>
            <a:ext cx="30963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Государства-участники Болонского процесса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99" name="Google Shape;299;p9"/>
          <p:cNvSpPr txBox="1"/>
          <p:nvPr/>
        </p:nvSpPr>
        <p:spPr>
          <a:xfrm>
            <a:off x="5868144" y="4535178"/>
            <a:ext cx="69111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2015</a:t>
            </a:r>
            <a:endParaRPr b="1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28.04.2021</vt:lpwstr>
  </property>
</Properties>
</file>