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76F453C-57A5-477F-A364-EA1A1DD79C17}">
  <a:tblStyle styleId="{A76F453C-57A5-477F-A364-EA1A1DD79C17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3F9FA"/>
          </a:solidFill>
        </a:fill>
      </a:tcStyle>
    </a:wholeTbl>
    <a:band1H>
      <a:tcTxStyle/>
      <a:tcStyle>
        <a:fill>
          <a:solidFill>
            <a:srgbClr val="E7F3F4"/>
          </a:solidFill>
        </a:fill>
      </a:tcStyle>
    </a:band1H>
    <a:band2H>
      <a:tcTxStyle/>
    </a:band2H>
    <a:band1V>
      <a:tcTxStyle/>
      <a:tcStyle>
        <a:fill>
          <a:solidFill>
            <a:srgbClr val="E7F3F4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>
  <p:cSld name="Титульный слайд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642439"/>
            <a:ext cx="447675" cy="2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6504983"/>
            <a:ext cx="9177168" cy="3374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Google Shape;67;p11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8" name="Google Shape;68;p1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Google Shape;69;p1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Google Shape;70;p1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3" name="Google Shape;73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4" name="Google Shape;74;p1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5" name="Google Shape;75;p1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Google Shape;76;p1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9" name="Google Shape;19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453336"/>
            <a:ext cx="9153056" cy="4046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Google Shape;23;p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" name="Google Shape;37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" name="Google Shape;38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p6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1" name="Google Shape;41;p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4" name="Google Shape;44;p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5" name="Google Shape;45;p7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p8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Google Shape;54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Google Shape;55;p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Google Shape;56;p9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Google Shape;57;p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Google Shape;60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1" name="Google Shape;61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2" name="Google Shape;62;p1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3" name="Google Shape;63;p10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 rotWithShape="1">
          <a:blip r:embed="rId1">
            <a:alphaModFix/>
          </a:blip>
          <a:stretch>
            <a:fillRect b="0" l="0" r="0" t="0"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transition spd="med"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/>
          <p:nvPr>
            <p:ph idx="4294967295" type="ctrTitle"/>
          </p:nvPr>
        </p:nvSpPr>
        <p:spPr>
          <a:xfrm>
            <a:off x="179512" y="4365104"/>
            <a:ext cx="8712968" cy="10081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Политические партии и общественные объединения</a:t>
            </a:r>
            <a:endParaRPr b="1" i="0" sz="4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3"/>
          <p:cNvSpPr/>
          <p:nvPr/>
        </p:nvSpPr>
        <p:spPr>
          <a:xfrm>
            <a:off x="217265" y="5375076"/>
            <a:ext cx="5254625" cy="64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Обществоведение. 10 класс</a:t>
            </a:r>
            <a:endParaRPr b="1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3"/>
          <p:cNvSpPr/>
          <p:nvPr/>
        </p:nvSpPr>
        <p:spPr>
          <a:xfrm>
            <a:off x="2339752" y="260648"/>
            <a:ext cx="5254625" cy="64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Лицей Ивацевичского района</a:t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3"/>
          <p:cNvSpPr/>
          <p:nvPr/>
        </p:nvSpPr>
        <p:spPr>
          <a:xfrm>
            <a:off x="3885555" y="5877272"/>
            <a:ext cx="5254625" cy="64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Ситник П.В.</a:t>
            </a:r>
            <a:endParaRPr b="1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2"/>
          <p:cNvSpPr txBox="1"/>
          <p:nvPr>
            <p:ph type="title"/>
          </p:nvPr>
        </p:nvSpPr>
        <p:spPr>
          <a:xfrm>
            <a:off x="468313" y="1"/>
            <a:ext cx="8229600" cy="10527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4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Общественные объединения</a:t>
            </a:r>
            <a:endParaRPr b="0" i="0" sz="44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15" name="Google Shape;215;p22"/>
          <p:cNvGrpSpPr/>
          <p:nvPr/>
        </p:nvGrpSpPr>
        <p:grpSpPr>
          <a:xfrm>
            <a:off x="137633" y="1340765"/>
            <a:ext cx="8856529" cy="4824540"/>
            <a:chOff x="227" y="216021"/>
            <a:chExt cx="8856529" cy="4824540"/>
          </a:xfrm>
        </p:grpSpPr>
        <p:sp>
          <p:nvSpPr>
            <p:cNvPr id="216" name="Google Shape;216;p22"/>
            <p:cNvSpPr/>
            <p:nvPr/>
          </p:nvSpPr>
          <p:spPr>
            <a:xfrm>
              <a:off x="4428492" y="1851298"/>
              <a:ext cx="2385836" cy="68681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sp>
        <p:sp>
          <p:nvSpPr>
            <p:cNvPr id="217" name="Google Shape;217;p22"/>
            <p:cNvSpPr/>
            <p:nvPr/>
          </p:nvSpPr>
          <p:spPr>
            <a:xfrm>
              <a:off x="2042655" y="1851298"/>
              <a:ext cx="2385836" cy="68681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sp>
        <p:sp>
          <p:nvSpPr>
            <p:cNvPr id="218" name="Google Shape;218;p22"/>
            <p:cNvSpPr/>
            <p:nvPr/>
          </p:nvSpPr>
          <p:spPr>
            <a:xfrm>
              <a:off x="1686083" y="216021"/>
              <a:ext cx="5484816" cy="1635276"/>
            </a:xfrm>
            <a:prstGeom prst="rect">
              <a:avLst/>
            </a:prstGeom>
            <a:gradFill>
              <a:gsLst>
                <a:gs pos="0">
                  <a:srgbClr val="BBBBBB"/>
                </a:gs>
                <a:gs pos="80000">
                  <a:srgbClr val="F6F6F6"/>
                </a:gs>
                <a:gs pos="100000">
                  <a:srgbClr val="F7F7F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22"/>
            <p:cNvSpPr txBox="1"/>
            <p:nvPr/>
          </p:nvSpPr>
          <p:spPr>
            <a:xfrm>
              <a:off x="1686083" y="216021"/>
              <a:ext cx="5484816" cy="16352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Общественное объединение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- добровольное самоуправляемое некоммерческое формирование равноправных граждан, объединившихся для реализации своих целей и интересов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0" name="Google Shape;220;p22"/>
            <p:cNvSpPr/>
            <p:nvPr/>
          </p:nvSpPr>
          <p:spPr>
            <a:xfrm>
              <a:off x="227" y="2538114"/>
              <a:ext cx="4084856" cy="2502447"/>
            </a:xfrm>
            <a:prstGeom prst="rect">
              <a:avLst/>
            </a:prstGeom>
            <a:gradFill>
              <a:gsLst>
                <a:gs pos="0">
                  <a:srgbClr val="BBBBBB"/>
                </a:gs>
                <a:gs pos="80000">
                  <a:srgbClr val="F6F6F6"/>
                </a:gs>
                <a:gs pos="100000">
                  <a:srgbClr val="F7F7F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22"/>
            <p:cNvSpPr txBox="1"/>
            <p:nvPr/>
          </p:nvSpPr>
          <p:spPr>
            <a:xfrm>
              <a:off x="227" y="2538114"/>
              <a:ext cx="4084856" cy="250244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Общественное движение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- структур-но не оформленное добровольное объединение людей, которое основы-вается на общем понимании каких-то конкретных задач в целях защиты об-щих интересов, прав и свобод и дейст-вует, ориентируясь на ближайшую перспективу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2" name="Google Shape;222;p22"/>
            <p:cNvSpPr/>
            <p:nvPr/>
          </p:nvSpPr>
          <p:spPr>
            <a:xfrm>
              <a:off x="4771900" y="2538114"/>
              <a:ext cx="4084856" cy="2502447"/>
            </a:xfrm>
            <a:prstGeom prst="rect">
              <a:avLst/>
            </a:prstGeom>
            <a:gradFill>
              <a:gsLst>
                <a:gs pos="0">
                  <a:srgbClr val="BBBBBB"/>
                </a:gs>
                <a:gs pos="80000">
                  <a:srgbClr val="F6F6F6"/>
                </a:gs>
                <a:gs pos="100000">
                  <a:srgbClr val="F7F7F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22"/>
            <p:cNvSpPr txBox="1"/>
            <p:nvPr/>
          </p:nvSpPr>
          <p:spPr>
            <a:xfrm>
              <a:off x="4771900" y="2538114"/>
              <a:ext cx="4084856" cy="250244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Общественная организация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- ста-бильное социальное образование, имеющее внутреннюю структуру, ус-тав, управленческий аппарат, фикси-рованное членство с уплатой опреде-лённого денежного взноса и создан-ное на основе совместной деятельнос-ти для защиты общих интересов и достижения уставных целей объеди-нившихся граждан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3"/>
          <p:cNvSpPr txBox="1"/>
          <p:nvPr>
            <p:ph type="title"/>
          </p:nvPr>
        </p:nvSpPr>
        <p:spPr>
          <a:xfrm>
            <a:off x="468313" y="1"/>
            <a:ext cx="8229600" cy="10527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4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Общественные объединения</a:t>
            </a:r>
            <a:endParaRPr b="0" i="0" sz="44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29" name="Google Shape;229;p23"/>
          <p:cNvGrpSpPr/>
          <p:nvPr/>
        </p:nvGrpSpPr>
        <p:grpSpPr>
          <a:xfrm>
            <a:off x="183147" y="1822206"/>
            <a:ext cx="8849713" cy="4509731"/>
            <a:chOff x="3635" y="193406"/>
            <a:chExt cx="8849713" cy="4509731"/>
          </a:xfrm>
        </p:grpSpPr>
        <p:sp>
          <p:nvSpPr>
            <p:cNvPr id="230" name="Google Shape;230;p23"/>
            <p:cNvSpPr/>
            <p:nvPr/>
          </p:nvSpPr>
          <p:spPr>
            <a:xfrm>
              <a:off x="3635" y="193406"/>
              <a:ext cx="3930170" cy="2933789"/>
            </a:xfrm>
            <a:prstGeom prst="round2SameRect">
              <a:avLst>
                <a:gd fmla="val 8000" name="adj1"/>
                <a:gd fmla="val 0" name="adj2"/>
              </a:avLst>
            </a:prstGeom>
            <a:solidFill>
              <a:schemeClr val="accent3">
                <a:alpha val="89803"/>
              </a:schemeClr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23"/>
            <p:cNvSpPr txBox="1"/>
            <p:nvPr/>
          </p:nvSpPr>
          <p:spPr>
            <a:xfrm>
              <a:off x="72377" y="262148"/>
              <a:ext cx="3792686" cy="286504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22850" spcFirstLastPara="1" rIns="22850" wrap="square" tIns="68575">
              <a:noAutofit/>
            </a:bodyPr>
            <a:lstStyle/>
            <a:p>
              <a:pPr indent="-171450" lvl="1" marL="17145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Молодёжные общественные объединения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- общественные объединения граждан в возрасте до 31 года (не менее двух третей об общего числа членов), которые выражают их специфические ин-тересы и деятельность которых направлена на обеспечение со-циального становления и всесто-роннего развития молодёжи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2" name="Google Shape;232;p23"/>
            <p:cNvSpPr/>
            <p:nvPr/>
          </p:nvSpPr>
          <p:spPr>
            <a:xfrm>
              <a:off x="3635" y="3127195"/>
              <a:ext cx="3930170" cy="1261529"/>
            </a:xfrm>
            <a:prstGeom prst="rect">
              <a:avLst/>
            </a:prstGeom>
            <a:gradFill>
              <a:gsLst>
                <a:gs pos="0">
                  <a:srgbClr val="BBBBBB"/>
                </a:gs>
                <a:gs pos="80000">
                  <a:srgbClr val="F6F6F6"/>
                </a:gs>
                <a:gs pos="100000">
                  <a:srgbClr val="F7F7F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23"/>
            <p:cNvSpPr txBox="1"/>
            <p:nvPr/>
          </p:nvSpPr>
          <p:spPr>
            <a:xfrm>
              <a:off x="3635" y="3127195"/>
              <a:ext cx="2767725" cy="12615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68575" spcFirstLastPara="1" rIns="22850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Белорусский республи-канский союз молодё-жи (БРСМ)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4" name="Google Shape;234;p23"/>
            <p:cNvSpPr/>
            <p:nvPr/>
          </p:nvSpPr>
          <p:spPr>
            <a:xfrm>
              <a:off x="2882539" y="3327578"/>
              <a:ext cx="1375559" cy="1375559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b="0" l="-4999" r="-4998" t="0"/>
              </a:stretch>
            </a:blipFill>
            <a:ln cap="flat" cmpd="sng" w="9525">
              <a:solidFill>
                <a:schemeClr val="accent3">
                  <a:alpha val="89803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23"/>
            <p:cNvSpPr/>
            <p:nvPr/>
          </p:nvSpPr>
          <p:spPr>
            <a:xfrm>
              <a:off x="4598885" y="193406"/>
              <a:ext cx="3930170" cy="2933789"/>
            </a:xfrm>
            <a:prstGeom prst="round2SameRect">
              <a:avLst>
                <a:gd fmla="val 8000" name="adj1"/>
                <a:gd fmla="val 0" name="adj2"/>
              </a:avLst>
            </a:prstGeom>
            <a:solidFill>
              <a:schemeClr val="accent3">
                <a:alpha val="89803"/>
              </a:schemeClr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23"/>
            <p:cNvSpPr txBox="1"/>
            <p:nvPr/>
          </p:nvSpPr>
          <p:spPr>
            <a:xfrm>
              <a:off x="4667627" y="262148"/>
              <a:ext cx="3792686" cy="286504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22850" spcFirstLastPara="1" rIns="22850" wrap="square" tIns="68575">
              <a:noAutofit/>
            </a:bodyPr>
            <a:lstStyle/>
            <a:p>
              <a:pPr indent="-171450" lvl="1" marL="17145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Детские общественные объеди-нения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общественные объедине-ния, возраст членов которых не превышает 18 лет (не менее двух третей от общего числа членов)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7" name="Google Shape;237;p23"/>
            <p:cNvSpPr/>
            <p:nvPr/>
          </p:nvSpPr>
          <p:spPr>
            <a:xfrm>
              <a:off x="4598885" y="3127195"/>
              <a:ext cx="3930170" cy="1261529"/>
            </a:xfrm>
            <a:prstGeom prst="rect">
              <a:avLst/>
            </a:prstGeom>
            <a:gradFill>
              <a:gsLst>
                <a:gs pos="0">
                  <a:srgbClr val="BBBBBB"/>
                </a:gs>
                <a:gs pos="80000">
                  <a:srgbClr val="F6F6F6"/>
                </a:gs>
                <a:gs pos="100000">
                  <a:srgbClr val="F7F7F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23"/>
            <p:cNvSpPr txBox="1"/>
            <p:nvPr/>
          </p:nvSpPr>
          <p:spPr>
            <a:xfrm>
              <a:off x="4598885" y="3127195"/>
              <a:ext cx="2767725" cy="12615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68575" spcFirstLastPara="1" rIns="22850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Белорусская республи-канская пионерская организация (БРПО)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9" name="Google Shape;239;p23"/>
            <p:cNvSpPr/>
            <p:nvPr/>
          </p:nvSpPr>
          <p:spPr>
            <a:xfrm>
              <a:off x="7477789" y="3327578"/>
              <a:ext cx="1375559" cy="1375559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 b="-14997" l="0" r="0" t="-14999"/>
              </a:stretch>
            </a:blipFill>
            <a:ln cap="flat" cmpd="sng" w="9525">
              <a:solidFill>
                <a:schemeClr val="accent3">
                  <a:alpha val="89803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40" name="Google Shape;240;p23"/>
          <p:cNvGrpSpPr/>
          <p:nvPr/>
        </p:nvGrpSpPr>
        <p:grpSpPr>
          <a:xfrm>
            <a:off x="2195736" y="1196752"/>
            <a:ext cx="4464496" cy="507467"/>
            <a:chOff x="227" y="3864700"/>
            <a:chExt cx="4084856" cy="1014934"/>
          </a:xfrm>
        </p:grpSpPr>
        <p:sp>
          <p:nvSpPr>
            <p:cNvPr id="241" name="Google Shape;241;p23"/>
            <p:cNvSpPr/>
            <p:nvPr/>
          </p:nvSpPr>
          <p:spPr>
            <a:xfrm>
              <a:off x="227" y="3864700"/>
              <a:ext cx="4084856" cy="1014934"/>
            </a:xfrm>
            <a:prstGeom prst="rect">
              <a:avLst/>
            </a:prstGeom>
            <a:gradFill>
              <a:gsLst>
                <a:gs pos="0">
                  <a:srgbClr val="BBBBBB"/>
                </a:gs>
                <a:gs pos="80000">
                  <a:srgbClr val="F6F6F6"/>
                </a:gs>
                <a:gs pos="100000">
                  <a:srgbClr val="F7F7F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23"/>
            <p:cNvSpPr/>
            <p:nvPr/>
          </p:nvSpPr>
          <p:spPr>
            <a:xfrm>
              <a:off x="227" y="3864700"/>
              <a:ext cx="4084856" cy="101493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Крупнейшие в Республике Беларусь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4"/>
          <p:cNvSpPr txBox="1"/>
          <p:nvPr>
            <p:ph type="title"/>
          </p:nvPr>
        </p:nvSpPr>
        <p:spPr>
          <a:xfrm>
            <a:off x="468313" y="1"/>
            <a:ext cx="8229600" cy="10527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4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Партийная система и её виды</a:t>
            </a:r>
            <a:endParaRPr b="0" i="0" sz="44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48" name="Google Shape;248;p24"/>
          <p:cNvGrpSpPr/>
          <p:nvPr/>
        </p:nvGrpSpPr>
        <p:grpSpPr>
          <a:xfrm>
            <a:off x="141987" y="1394214"/>
            <a:ext cx="8847821" cy="3669075"/>
            <a:chOff x="4581" y="269470"/>
            <a:chExt cx="8847821" cy="3669075"/>
          </a:xfrm>
        </p:grpSpPr>
        <p:sp>
          <p:nvSpPr>
            <p:cNvPr id="249" name="Google Shape;249;p24"/>
            <p:cNvSpPr/>
            <p:nvPr/>
          </p:nvSpPr>
          <p:spPr>
            <a:xfrm>
              <a:off x="6740773" y="2581752"/>
              <a:ext cx="1156140" cy="40130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sp>
        <p:sp>
          <p:nvSpPr>
            <p:cNvPr id="250" name="Google Shape;250;p24"/>
            <p:cNvSpPr/>
            <p:nvPr/>
          </p:nvSpPr>
          <p:spPr>
            <a:xfrm>
              <a:off x="5584632" y="2581752"/>
              <a:ext cx="1156140" cy="40130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sp>
        <p:sp>
          <p:nvSpPr>
            <p:cNvPr id="251" name="Google Shape;251;p24"/>
            <p:cNvSpPr/>
            <p:nvPr/>
          </p:nvSpPr>
          <p:spPr>
            <a:xfrm>
              <a:off x="4428492" y="1224958"/>
              <a:ext cx="2312281" cy="40130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sp>
        <p:sp>
          <p:nvSpPr>
            <p:cNvPr id="252" name="Google Shape;252;p24"/>
            <p:cNvSpPr/>
            <p:nvPr/>
          </p:nvSpPr>
          <p:spPr>
            <a:xfrm>
              <a:off x="2116210" y="2581752"/>
              <a:ext cx="1156140" cy="40130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sp>
        <p:sp>
          <p:nvSpPr>
            <p:cNvPr id="253" name="Google Shape;253;p24"/>
            <p:cNvSpPr/>
            <p:nvPr/>
          </p:nvSpPr>
          <p:spPr>
            <a:xfrm>
              <a:off x="960069" y="2581752"/>
              <a:ext cx="1156140" cy="40130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sp>
        <p:sp>
          <p:nvSpPr>
            <p:cNvPr id="254" name="Google Shape;254;p24"/>
            <p:cNvSpPr/>
            <p:nvPr/>
          </p:nvSpPr>
          <p:spPr>
            <a:xfrm>
              <a:off x="2116210" y="1224958"/>
              <a:ext cx="2312281" cy="40130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sp>
        <p:sp>
          <p:nvSpPr>
            <p:cNvPr id="255" name="Google Shape;255;p24"/>
            <p:cNvSpPr/>
            <p:nvPr/>
          </p:nvSpPr>
          <p:spPr>
            <a:xfrm>
              <a:off x="1944213" y="269470"/>
              <a:ext cx="4968557" cy="955488"/>
            </a:xfrm>
            <a:prstGeom prst="rect">
              <a:avLst/>
            </a:prstGeom>
            <a:gradFill>
              <a:gsLst>
                <a:gs pos="0">
                  <a:srgbClr val="BBBBBB"/>
                </a:gs>
                <a:gs pos="80000">
                  <a:srgbClr val="F6F6F6"/>
                </a:gs>
                <a:gs pos="100000">
                  <a:srgbClr val="F7F7F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24"/>
            <p:cNvSpPr txBox="1"/>
            <p:nvPr/>
          </p:nvSpPr>
          <p:spPr>
            <a:xfrm>
              <a:off x="1944213" y="269470"/>
              <a:ext cx="4968557" cy="9554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Политические системы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 зависимости от степени приверженности принципу политического плюрализма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7" name="Google Shape;257;p24"/>
            <p:cNvSpPr/>
            <p:nvPr/>
          </p:nvSpPr>
          <p:spPr>
            <a:xfrm>
              <a:off x="343990" y="1626263"/>
              <a:ext cx="3544440" cy="955488"/>
            </a:xfrm>
            <a:prstGeom prst="rect">
              <a:avLst/>
            </a:prstGeom>
            <a:gradFill>
              <a:gsLst>
                <a:gs pos="0">
                  <a:srgbClr val="BBBBBB"/>
                </a:gs>
                <a:gs pos="80000">
                  <a:srgbClr val="F6F6F6"/>
                </a:gs>
                <a:gs pos="100000">
                  <a:srgbClr val="F7F7F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24"/>
            <p:cNvSpPr txBox="1"/>
            <p:nvPr/>
          </p:nvSpPr>
          <p:spPr>
            <a:xfrm>
              <a:off x="343990" y="1626263"/>
              <a:ext cx="3544440" cy="9554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недемократические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(авторитарные, тоталитарные)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9" name="Google Shape;259;p24"/>
            <p:cNvSpPr/>
            <p:nvPr/>
          </p:nvSpPr>
          <p:spPr>
            <a:xfrm>
              <a:off x="4581" y="2983057"/>
              <a:ext cx="1910976" cy="955488"/>
            </a:xfrm>
            <a:prstGeom prst="rect">
              <a:avLst/>
            </a:prstGeom>
            <a:gradFill>
              <a:gsLst>
                <a:gs pos="0">
                  <a:srgbClr val="BBBBBB"/>
                </a:gs>
                <a:gs pos="80000">
                  <a:srgbClr val="F6F6F6"/>
                </a:gs>
                <a:gs pos="100000">
                  <a:srgbClr val="F7F7F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24"/>
            <p:cNvSpPr txBox="1"/>
            <p:nvPr/>
          </p:nvSpPr>
          <p:spPr>
            <a:xfrm>
              <a:off x="4581" y="2983057"/>
              <a:ext cx="1910976" cy="9554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беспартийные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1" name="Google Shape;261;p24"/>
            <p:cNvSpPr/>
            <p:nvPr/>
          </p:nvSpPr>
          <p:spPr>
            <a:xfrm>
              <a:off x="2316863" y="2983057"/>
              <a:ext cx="1910976" cy="955488"/>
            </a:xfrm>
            <a:prstGeom prst="rect">
              <a:avLst/>
            </a:prstGeom>
            <a:gradFill>
              <a:gsLst>
                <a:gs pos="0">
                  <a:srgbClr val="BBBBBB"/>
                </a:gs>
                <a:gs pos="80000">
                  <a:srgbClr val="F6F6F6"/>
                </a:gs>
                <a:gs pos="100000">
                  <a:srgbClr val="F7F7F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24"/>
            <p:cNvSpPr txBox="1"/>
            <p:nvPr/>
          </p:nvSpPr>
          <p:spPr>
            <a:xfrm>
              <a:off x="2316863" y="2983057"/>
              <a:ext cx="1910976" cy="9554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однопартийные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3" name="Google Shape;263;p24"/>
            <p:cNvSpPr/>
            <p:nvPr/>
          </p:nvSpPr>
          <p:spPr>
            <a:xfrm>
              <a:off x="4968553" y="1626263"/>
              <a:ext cx="3544440" cy="955488"/>
            </a:xfrm>
            <a:prstGeom prst="rect">
              <a:avLst/>
            </a:prstGeom>
            <a:gradFill>
              <a:gsLst>
                <a:gs pos="0">
                  <a:srgbClr val="BBBBBB"/>
                </a:gs>
                <a:gs pos="80000">
                  <a:srgbClr val="F6F6F6"/>
                </a:gs>
                <a:gs pos="100000">
                  <a:srgbClr val="F7F7F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24"/>
            <p:cNvSpPr txBox="1"/>
            <p:nvPr/>
          </p:nvSpPr>
          <p:spPr>
            <a:xfrm>
              <a:off x="4968553" y="1626263"/>
              <a:ext cx="3544440" cy="9554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демократические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5" name="Google Shape;265;p24"/>
            <p:cNvSpPr/>
            <p:nvPr/>
          </p:nvSpPr>
          <p:spPr>
            <a:xfrm>
              <a:off x="4629144" y="2983057"/>
              <a:ext cx="1910976" cy="955488"/>
            </a:xfrm>
            <a:prstGeom prst="rect">
              <a:avLst/>
            </a:prstGeom>
            <a:gradFill>
              <a:gsLst>
                <a:gs pos="0">
                  <a:srgbClr val="BBBBBB"/>
                </a:gs>
                <a:gs pos="80000">
                  <a:srgbClr val="F6F6F6"/>
                </a:gs>
                <a:gs pos="100000">
                  <a:srgbClr val="F7F7F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24"/>
            <p:cNvSpPr txBox="1"/>
            <p:nvPr/>
          </p:nvSpPr>
          <p:spPr>
            <a:xfrm>
              <a:off x="4629144" y="2983057"/>
              <a:ext cx="1910976" cy="9554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двухпартийные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7" name="Google Shape;267;p24"/>
            <p:cNvSpPr/>
            <p:nvPr/>
          </p:nvSpPr>
          <p:spPr>
            <a:xfrm>
              <a:off x="6941426" y="2983057"/>
              <a:ext cx="1910976" cy="955488"/>
            </a:xfrm>
            <a:prstGeom prst="rect">
              <a:avLst/>
            </a:prstGeom>
            <a:gradFill>
              <a:gsLst>
                <a:gs pos="0">
                  <a:srgbClr val="BBBBBB"/>
                </a:gs>
                <a:gs pos="80000">
                  <a:srgbClr val="F6F6F6"/>
                </a:gs>
                <a:gs pos="100000">
                  <a:srgbClr val="F7F7F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24"/>
            <p:cNvSpPr txBox="1"/>
            <p:nvPr/>
          </p:nvSpPr>
          <p:spPr>
            <a:xfrm>
              <a:off x="6941426" y="2983057"/>
              <a:ext cx="1910976" cy="9554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многопартийные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69" name="Google Shape;269;p24"/>
          <p:cNvSpPr txBox="1"/>
          <p:nvPr/>
        </p:nvSpPr>
        <p:spPr>
          <a:xfrm>
            <a:off x="107504" y="5229200"/>
            <a:ext cx="8928992" cy="1152128"/>
          </a:xfrm>
          <a:prstGeom prst="rect">
            <a:avLst/>
          </a:prstGeom>
          <a:gradFill>
            <a:gsLst>
              <a:gs pos="0">
                <a:srgbClr val="BBBBBB"/>
              </a:gs>
              <a:gs pos="80000">
                <a:srgbClr val="F6F6F6"/>
              </a:gs>
              <a:gs pos="100000">
                <a:srgbClr val="F7F7F7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mbria"/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Политический плюрализм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принцип политического устройства общества, осно-ванного на свободном существовании различных политических взглядов, идеоло-гий, политических партий и организаций с неодинаковыми целями и программа-ми, оказывающими влияние на политику</a:t>
            </a:r>
            <a:endParaRPr b="1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5"/>
          <p:cNvSpPr txBox="1"/>
          <p:nvPr>
            <p:ph type="title"/>
          </p:nvPr>
        </p:nvSpPr>
        <p:spPr>
          <a:xfrm>
            <a:off x="468313" y="1"/>
            <a:ext cx="8229600" cy="10527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4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Партийная система и её виды</a:t>
            </a:r>
            <a:endParaRPr b="0" i="0" sz="44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275" name="Google Shape;275;p25"/>
          <p:cNvGraphicFramePr/>
          <p:nvPr/>
        </p:nvGraphicFramePr>
        <p:xfrm>
          <a:off x="179512" y="139700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{A76F453C-57A5-477F-A364-EA1A1DD79C17}</a:tableStyleId>
              </a:tblPr>
              <a:tblGrid>
                <a:gridCol w="1872200"/>
                <a:gridCol w="4716525"/>
                <a:gridCol w="2196250"/>
              </a:tblGrid>
              <a:tr h="425175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Политические системы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solidFill>
                      <a:srgbClr val="267C9A"/>
                    </a:solidFill>
                  </a:tcPr>
                </a:tc>
                <a:tc hMerge="1"/>
                <a:tc hMerge="1"/>
              </a:tr>
              <a:tr h="18641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Беспартийная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Официально зарегистрированных полити-ческих партий либо не существует, либо они запрещены законом. Каждый канди-дат на выборах (если таковые проводятся) представляет самого себя и таким образом является самостоятельным политиком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Оман, Объединён-ные Арабские Эми-раты, Иордания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  <a:tr h="12755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Однопартийная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Официально разрешена только одна политическая партия. Её власть закреплена законодательно и является неоспоримой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СССР до 1989 г.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  <a:tr h="12755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Двухпартийная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Существует две доминирующие (их также называют правящими) партии. Власть осу-ществляется попеременно этими партия-ми.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США, Великобри-тания, Канада, Ямайка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6"/>
          <p:cNvSpPr txBox="1"/>
          <p:nvPr>
            <p:ph type="title"/>
          </p:nvPr>
        </p:nvSpPr>
        <p:spPr>
          <a:xfrm>
            <a:off x="468313" y="1"/>
            <a:ext cx="8229600" cy="10527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4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Партийная система и её виды</a:t>
            </a:r>
            <a:endParaRPr b="0" i="0" sz="44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281" name="Google Shape;281;p26"/>
          <p:cNvGraphicFramePr/>
          <p:nvPr/>
        </p:nvGraphicFramePr>
        <p:xfrm>
          <a:off x="179512" y="139700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{A76F453C-57A5-477F-A364-EA1A1DD79C17}</a:tableStyleId>
              </a:tblPr>
              <a:tblGrid>
                <a:gridCol w="2016225"/>
                <a:gridCol w="4572500"/>
                <a:gridCol w="2196250"/>
              </a:tblGrid>
              <a:tr h="437725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Политические системы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solidFill>
                      <a:srgbClr val="267C9A"/>
                    </a:solidFill>
                  </a:tcPr>
                </a:tc>
                <a:tc hMerge="1"/>
                <a:tc hMerge="1"/>
              </a:tr>
              <a:tr h="4330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Многопартийная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Существует множество политических партий, каждая из которых может быть одинаково успешной на выборах и имеет шанс сформировать самостоятельное правительство, что позволяет отразить в парламенте текущие политические пред-почтения.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В результате переговоров меж-ду партиями складывается парламентс-кая коалиция, обладающая большинст-вом  и принимающая на себя управление государством. Издержками подобной по-литической системы может быть неста-бильность, приводящая к частым роспус-кам законодательного органа и назначе-нию внеочередных выборов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Нидерланды, Бель-гия, Дания, Шве-ция, Чехия, Герма-ния, Италия, Лат-вия, Сербия, Из-раиль, Ирландия, Эстония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27"/>
          <p:cNvSpPr txBox="1"/>
          <p:nvPr>
            <p:ph type="title"/>
          </p:nvPr>
        </p:nvSpPr>
        <p:spPr>
          <a:xfrm>
            <a:off x="468313" y="1"/>
            <a:ext cx="8229600" cy="10527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4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Партийная система и её виды</a:t>
            </a:r>
            <a:endParaRPr b="0" i="0" sz="44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87" name="Google Shape;287;p27"/>
          <p:cNvGrpSpPr/>
          <p:nvPr/>
        </p:nvGrpSpPr>
        <p:grpSpPr>
          <a:xfrm>
            <a:off x="137633" y="1501693"/>
            <a:ext cx="8856529" cy="4502685"/>
            <a:chOff x="227" y="376949"/>
            <a:chExt cx="8856529" cy="4502685"/>
          </a:xfrm>
        </p:grpSpPr>
        <p:sp>
          <p:nvSpPr>
            <p:cNvPr id="288" name="Google Shape;288;p27"/>
            <p:cNvSpPr/>
            <p:nvPr/>
          </p:nvSpPr>
          <p:spPr>
            <a:xfrm>
              <a:off x="4428491" y="3177884"/>
              <a:ext cx="2385836" cy="68681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sp>
        <p:sp>
          <p:nvSpPr>
            <p:cNvPr id="289" name="Google Shape;289;p27"/>
            <p:cNvSpPr/>
            <p:nvPr/>
          </p:nvSpPr>
          <p:spPr>
            <a:xfrm>
              <a:off x="2042655" y="3177884"/>
              <a:ext cx="2385836" cy="68681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sp>
        <p:sp>
          <p:nvSpPr>
            <p:cNvPr id="290" name="Google Shape;290;p27"/>
            <p:cNvSpPr/>
            <p:nvPr/>
          </p:nvSpPr>
          <p:spPr>
            <a:xfrm>
              <a:off x="4382771" y="1440157"/>
              <a:ext cx="91440" cy="68681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</p:sp>
        <p:sp>
          <p:nvSpPr>
            <p:cNvPr id="291" name="Google Shape;291;p27"/>
            <p:cNvSpPr/>
            <p:nvPr/>
          </p:nvSpPr>
          <p:spPr>
            <a:xfrm>
              <a:off x="176755" y="376949"/>
              <a:ext cx="8503472" cy="1063207"/>
            </a:xfrm>
            <a:prstGeom prst="rect">
              <a:avLst/>
            </a:prstGeom>
            <a:gradFill>
              <a:gsLst>
                <a:gs pos="0">
                  <a:srgbClr val="BBBBBB"/>
                </a:gs>
                <a:gs pos="80000">
                  <a:srgbClr val="F6F6F6"/>
                </a:gs>
                <a:gs pos="100000">
                  <a:srgbClr val="F7F7F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27"/>
            <p:cNvSpPr txBox="1"/>
            <p:nvPr/>
          </p:nvSpPr>
          <p:spPr>
            <a:xfrm>
              <a:off x="176755" y="376949"/>
              <a:ext cx="8503472" cy="10632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Партийная система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– совокупность всех политических партий, действующих в стране, а также характер их взаимоотношений, роль в жизни государства и общества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3" name="Google Shape;293;p27"/>
            <p:cNvSpPr/>
            <p:nvPr/>
          </p:nvSpPr>
          <p:spPr>
            <a:xfrm>
              <a:off x="1395413" y="2126973"/>
              <a:ext cx="6066157" cy="1050910"/>
            </a:xfrm>
            <a:prstGeom prst="rect">
              <a:avLst/>
            </a:prstGeom>
            <a:gradFill>
              <a:gsLst>
                <a:gs pos="0">
                  <a:srgbClr val="BBBBBB"/>
                </a:gs>
                <a:gs pos="80000">
                  <a:srgbClr val="F6F6F6"/>
                </a:gs>
                <a:gs pos="100000">
                  <a:srgbClr val="F7F7F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27"/>
            <p:cNvSpPr txBox="1"/>
            <p:nvPr/>
          </p:nvSpPr>
          <p:spPr>
            <a:xfrm>
              <a:off x="1395413" y="2126973"/>
              <a:ext cx="6066157" cy="10509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Виды партийных систем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5" name="Google Shape;295;p27"/>
            <p:cNvSpPr/>
            <p:nvPr/>
          </p:nvSpPr>
          <p:spPr>
            <a:xfrm>
              <a:off x="227" y="3864700"/>
              <a:ext cx="4084856" cy="1014934"/>
            </a:xfrm>
            <a:prstGeom prst="rect">
              <a:avLst/>
            </a:prstGeom>
            <a:gradFill>
              <a:gsLst>
                <a:gs pos="0">
                  <a:srgbClr val="BBBBBB"/>
                </a:gs>
                <a:gs pos="80000">
                  <a:srgbClr val="F6F6F6"/>
                </a:gs>
                <a:gs pos="100000">
                  <a:srgbClr val="F7F7F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27"/>
            <p:cNvSpPr txBox="1"/>
            <p:nvPr/>
          </p:nvSpPr>
          <p:spPr>
            <a:xfrm>
              <a:off x="227" y="3864700"/>
              <a:ext cx="4084856" cy="101493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двухпартийные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7" name="Google Shape;297;p27"/>
            <p:cNvSpPr/>
            <p:nvPr/>
          </p:nvSpPr>
          <p:spPr>
            <a:xfrm>
              <a:off x="4771900" y="3864700"/>
              <a:ext cx="4084856" cy="1014934"/>
            </a:xfrm>
            <a:prstGeom prst="rect">
              <a:avLst/>
            </a:prstGeom>
            <a:gradFill>
              <a:gsLst>
                <a:gs pos="0">
                  <a:srgbClr val="BBBBBB"/>
                </a:gs>
                <a:gs pos="80000">
                  <a:srgbClr val="F6F6F6"/>
                </a:gs>
                <a:gs pos="100000">
                  <a:srgbClr val="F7F7F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27"/>
            <p:cNvSpPr txBox="1"/>
            <p:nvPr/>
          </p:nvSpPr>
          <p:spPr>
            <a:xfrm>
              <a:off x="4771900" y="3864700"/>
              <a:ext cx="4084856" cy="101493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многопартийные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4"/>
          <p:cNvSpPr txBox="1"/>
          <p:nvPr>
            <p:ph type="title"/>
          </p:nvPr>
        </p:nvSpPr>
        <p:spPr>
          <a:xfrm>
            <a:off x="468313" y="12541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План</a:t>
            </a:r>
            <a:endParaRPr b="1" i="0" sz="44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0" name="Google Shape;90;p14"/>
          <p:cNvSpPr txBox="1"/>
          <p:nvPr>
            <p:ph idx="1" type="body"/>
          </p:nvPr>
        </p:nvSpPr>
        <p:spPr>
          <a:xfrm>
            <a:off x="323528" y="1600200"/>
            <a:ext cx="864096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Char char="•"/>
            </a:pPr>
            <a:r>
              <a:rPr b="0" i="0" lang="ru-RU" sz="32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Политические партии</a:t>
            </a:r>
            <a:endParaRPr/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Char char="•"/>
            </a:pPr>
            <a:r>
              <a:rPr b="0" i="0" lang="ru-RU" sz="32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Общественные объединения</a:t>
            </a:r>
            <a:endParaRPr/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mbria"/>
              <a:buChar char="•"/>
            </a:pPr>
            <a:r>
              <a:rPr b="0" i="0" lang="ru-RU" sz="32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Партийная система и её виды</a:t>
            </a:r>
            <a:endParaRPr/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 txBox="1"/>
          <p:nvPr>
            <p:ph type="title"/>
          </p:nvPr>
        </p:nvSpPr>
        <p:spPr>
          <a:xfrm>
            <a:off x="468313" y="1"/>
            <a:ext cx="8229600" cy="10527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4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Политические партии</a:t>
            </a:r>
            <a:endParaRPr b="0" i="0" sz="44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6" name="Google Shape;96;p15"/>
          <p:cNvSpPr txBox="1"/>
          <p:nvPr/>
        </p:nvSpPr>
        <p:spPr>
          <a:xfrm>
            <a:off x="323528" y="1844824"/>
            <a:ext cx="8568952" cy="1080120"/>
          </a:xfrm>
          <a:prstGeom prst="rect">
            <a:avLst/>
          </a:prstGeom>
          <a:gradFill>
            <a:gsLst>
              <a:gs pos="0">
                <a:srgbClr val="BBBBBB"/>
              </a:gs>
              <a:gs pos="80000">
                <a:srgbClr val="F6F6F6"/>
              </a:gs>
              <a:gs pos="100000">
                <a:srgbClr val="F7F7F7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mbria"/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Политическая партия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объединение людей с общими политическими взгля-дами, цель которого - завоевание и осуществление государственной власти</a:t>
            </a:r>
            <a:endParaRPr b="1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7" name="Google Shape;97;p15"/>
          <p:cNvSpPr txBox="1"/>
          <p:nvPr/>
        </p:nvSpPr>
        <p:spPr>
          <a:xfrm>
            <a:off x="323528" y="3789040"/>
            <a:ext cx="8568952" cy="1728192"/>
          </a:xfrm>
          <a:prstGeom prst="rect">
            <a:avLst/>
          </a:prstGeom>
          <a:gradFill>
            <a:gsLst>
              <a:gs pos="0">
                <a:srgbClr val="BBBBBB"/>
              </a:gs>
              <a:gs pos="80000">
                <a:srgbClr val="F6F6F6"/>
              </a:gs>
              <a:gs pos="100000">
                <a:srgbClr val="F7F7F7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mbria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Термин «партия» возник во времена античности - в Древнем Риме этим словом обозначали объединения свободных граждан, отстаивающих свои интересы. Первые партии в современном понимании этого слова появились в XIX в., с на-чалом массового организованного рабочего движения.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8" name="Google Shape;98;p15"/>
          <p:cNvSpPr/>
          <p:nvPr/>
        </p:nvSpPr>
        <p:spPr>
          <a:xfrm>
            <a:off x="4139952" y="2924944"/>
            <a:ext cx="811378" cy="864096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BBBBB"/>
              </a:gs>
              <a:gs pos="80000">
                <a:srgbClr val="F6F6F6"/>
              </a:gs>
              <a:gs pos="100000">
                <a:srgbClr val="F7F7F7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/>
          <p:nvPr>
            <p:ph type="title"/>
          </p:nvPr>
        </p:nvSpPr>
        <p:spPr>
          <a:xfrm>
            <a:off x="468313" y="1"/>
            <a:ext cx="8229600" cy="10527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4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Политические партии</a:t>
            </a:r>
            <a:endParaRPr b="0" i="0" sz="44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04" name="Google Shape;104;p16"/>
          <p:cNvGrpSpPr/>
          <p:nvPr/>
        </p:nvGrpSpPr>
        <p:grpSpPr>
          <a:xfrm>
            <a:off x="182028" y="1268758"/>
            <a:ext cx="8779943" cy="5040562"/>
            <a:chOff x="2516" y="144014"/>
            <a:chExt cx="8779943" cy="5040562"/>
          </a:xfrm>
        </p:grpSpPr>
        <p:sp>
          <p:nvSpPr>
            <p:cNvPr id="105" name="Google Shape;105;p16"/>
            <p:cNvSpPr/>
            <p:nvPr/>
          </p:nvSpPr>
          <p:spPr>
            <a:xfrm>
              <a:off x="2516" y="144014"/>
              <a:ext cx="5704241" cy="364074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BBBBBB"/>
                </a:gs>
                <a:gs pos="80000">
                  <a:srgbClr val="F6F6F6"/>
                </a:gs>
                <a:gs pos="100000">
                  <a:srgbClr val="F7F7F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16"/>
            <p:cNvSpPr txBox="1"/>
            <p:nvPr/>
          </p:nvSpPr>
          <p:spPr>
            <a:xfrm>
              <a:off x="13179" y="154677"/>
              <a:ext cx="5682915" cy="34274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Характерные черты политической партии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07" name="Google Shape;107;p16"/>
            <p:cNvSpPr/>
            <p:nvPr/>
          </p:nvSpPr>
          <p:spPr>
            <a:xfrm>
              <a:off x="572940" y="508089"/>
              <a:ext cx="570424" cy="2730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CACAC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08" name="Google Shape;108;p16"/>
            <p:cNvSpPr/>
            <p:nvPr/>
          </p:nvSpPr>
          <p:spPr>
            <a:xfrm>
              <a:off x="1143364" y="599108"/>
              <a:ext cx="7639095" cy="364074"/>
            </a:xfrm>
            <a:prstGeom prst="roundRect">
              <a:avLst>
                <a:gd fmla="val 10000" name="adj"/>
              </a:avLst>
            </a:prstGeom>
            <a:solidFill>
              <a:schemeClr val="accent3">
                <a:alpha val="89803"/>
              </a:schemeClr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6"/>
            <p:cNvSpPr txBox="1"/>
            <p:nvPr/>
          </p:nvSpPr>
          <p:spPr>
            <a:xfrm>
              <a:off x="1154027" y="609771"/>
              <a:ext cx="7617769" cy="34274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аппарат управления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0" name="Google Shape;110;p16"/>
            <p:cNvSpPr/>
            <p:nvPr/>
          </p:nvSpPr>
          <p:spPr>
            <a:xfrm>
              <a:off x="572940" y="508089"/>
              <a:ext cx="570424" cy="72814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CACAC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11" name="Google Shape;111;p16"/>
            <p:cNvSpPr/>
            <p:nvPr/>
          </p:nvSpPr>
          <p:spPr>
            <a:xfrm>
              <a:off x="1143364" y="1054201"/>
              <a:ext cx="7639095" cy="364074"/>
            </a:xfrm>
            <a:prstGeom prst="roundRect">
              <a:avLst>
                <a:gd fmla="val 10000" name="adj"/>
              </a:avLst>
            </a:prstGeom>
            <a:solidFill>
              <a:schemeClr val="accent3">
                <a:alpha val="89803"/>
              </a:schemeClr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6"/>
            <p:cNvSpPr txBox="1"/>
            <p:nvPr/>
          </p:nvSpPr>
          <p:spPr>
            <a:xfrm>
              <a:off x="1154027" y="1064864"/>
              <a:ext cx="7617769" cy="34274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наличие программы и устава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3" name="Google Shape;113;p16"/>
            <p:cNvSpPr/>
            <p:nvPr/>
          </p:nvSpPr>
          <p:spPr>
            <a:xfrm>
              <a:off x="572940" y="508089"/>
              <a:ext cx="570424" cy="118324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CACAC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14" name="Google Shape;114;p16"/>
            <p:cNvSpPr/>
            <p:nvPr/>
          </p:nvSpPr>
          <p:spPr>
            <a:xfrm>
              <a:off x="1143364" y="1509294"/>
              <a:ext cx="7639095" cy="364074"/>
            </a:xfrm>
            <a:prstGeom prst="roundRect">
              <a:avLst>
                <a:gd fmla="val 10000" name="adj"/>
              </a:avLst>
            </a:prstGeom>
            <a:solidFill>
              <a:schemeClr val="accent3">
                <a:alpha val="89803"/>
              </a:schemeClr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6"/>
            <p:cNvSpPr txBox="1"/>
            <p:nvPr/>
          </p:nvSpPr>
          <p:spPr>
            <a:xfrm>
              <a:off x="1154027" y="1519957"/>
              <a:ext cx="7617769" cy="34274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создаётся специально для участия в политике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6" name="Google Shape;116;p16"/>
            <p:cNvSpPr/>
            <p:nvPr/>
          </p:nvSpPr>
          <p:spPr>
            <a:xfrm>
              <a:off x="572940" y="508089"/>
              <a:ext cx="570424" cy="163833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CACAC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17" name="Google Shape;117;p16"/>
            <p:cNvSpPr/>
            <p:nvPr/>
          </p:nvSpPr>
          <p:spPr>
            <a:xfrm>
              <a:off x="1143364" y="1964388"/>
              <a:ext cx="7639095" cy="364074"/>
            </a:xfrm>
            <a:prstGeom prst="roundRect">
              <a:avLst>
                <a:gd fmla="val 10000" name="adj"/>
              </a:avLst>
            </a:prstGeom>
            <a:solidFill>
              <a:schemeClr val="accent3">
                <a:alpha val="89803"/>
              </a:schemeClr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6"/>
            <p:cNvSpPr txBox="1"/>
            <p:nvPr/>
          </p:nvSpPr>
          <p:spPr>
            <a:xfrm>
              <a:off x="1154027" y="1975051"/>
              <a:ext cx="7617769" cy="34274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общие идейно-политические взгляды и интересы членов объединения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9" name="Google Shape;119;p16"/>
            <p:cNvSpPr/>
            <p:nvPr/>
          </p:nvSpPr>
          <p:spPr>
            <a:xfrm>
              <a:off x="572940" y="508089"/>
              <a:ext cx="570424" cy="209342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CACAC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20" name="Google Shape;120;p16"/>
            <p:cNvSpPr/>
            <p:nvPr/>
          </p:nvSpPr>
          <p:spPr>
            <a:xfrm>
              <a:off x="1143364" y="2419481"/>
              <a:ext cx="7639095" cy="364074"/>
            </a:xfrm>
            <a:prstGeom prst="roundRect">
              <a:avLst>
                <a:gd fmla="val 10000" name="adj"/>
              </a:avLst>
            </a:prstGeom>
            <a:solidFill>
              <a:schemeClr val="accent3">
                <a:alpha val="89803"/>
              </a:schemeClr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6"/>
            <p:cNvSpPr txBox="1"/>
            <p:nvPr/>
          </p:nvSpPr>
          <p:spPr>
            <a:xfrm>
              <a:off x="1154027" y="2430144"/>
              <a:ext cx="7617769" cy="34274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оформление членства в виде партийных билетов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2" name="Google Shape;122;p16"/>
            <p:cNvSpPr/>
            <p:nvPr/>
          </p:nvSpPr>
          <p:spPr>
            <a:xfrm>
              <a:off x="572940" y="508089"/>
              <a:ext cx="570424" cy="254852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CACAC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23" name="Google Shape;123;p16"/>
            <p:cNvSpPr/>
            <p:nvPr/>
          </p:nvSpPr>
          <p:spPr>
            <a:xfrm>
              <a:off x="1143364" y="2874574"/>
              <a:ext cx="7639095" cy="364074"/>
            </a:xfrm>
            <a:prstGeom prst="roundRect">
              <a:avLst>
                <a:gd fmla="val 10000" name="adj"/>
              </a:avLst>
            </a:prstGeom>
            <a:solidFill>
              <a:schemeClr val="accent3">
                <a:alpha val="89803"/>
              </a:schemeClr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6"/>
            <p:cNvSpPr txBox="1"/>
            <p:nvPr/>
          </p:nvSpPr>
          <p:spPr>
            <a:xfrm>
              <a:off x="1154027" y="2885237"/>
              <a:ext cx="7617769" cy="34274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уплата членских взносов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5" name="Google Shape;125;p16"/>
            <p:cNvSpPr/>
            <p:nvPr/>
          </p:nvSpPr>
          <p:spPr>
            <a:xfrm>
              <a:off x="572940" y="508089"/>
              <a:ext cx="570424" cy="300361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CACAC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26" name="Google Shape;126;p16"/>
            <p:cNvSpPr/>
            <p:nvPr/>
          </p:nvSpPr>
          <p:spPr>
            <a:xfrm>
              <a:off x="1143364" y="3329667"/>
              <a:ext cx="7639095" cy="364074"/>
            </a:xfrm>
            <a:prstGeom prst="roundRect">
              <a:avLst>
                <a:gd fmla="val 10000" name="adj"/>
              </a:avLst>
            </a:prstGeom>
            <a:solidFill>
              <a:schemeClr val="accent3">
                <a:alpha val="89803"/>
              </a:schemeClr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16"/>
            <p:cNvSpPr txBox="1"/>
            <p:nvPr/>
          </p:nvSpPr>
          <p:spPr>
            <a:xfrm>
              <a:off x="1154027" y="3340330"/>
              <a:ext cx="7617769" cy="34274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партийная дисциплина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8" name="Google Shape;128;p16"/>
            <p:cNvSpPr/>
            <p:nvPr/>
          </p:nvSpPr>
          <p:spPr>
            <a:xfrm>
              <a:off x="572940" y="508089"/>
              <a:ext cx="570424" cy="345870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CACAC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29" name="Google Shape;129;p16"/>
            <p:cNvSpPr/>
            <p:nvPr/>
          </p:nvSpPr>
          <p:spPr>
            <a:xfrm>
              <a:off x="1143364" y="3784761"/>
              <a:ext cx="7639095" cy="364074"/>
            </a:xfrm>
            <a:prstGeom prst="roundRect">
              <a:avLst>
                <a:gd fmla="val 10000" name="adj"/>
              </a:avLst>
            </a:prstGeom>
            <a:solidFill>
              <a:schemeClr val="accent3">
                <a:alpha val="89803"/>
              </a:schemeClr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16"/>
            <p:cNvSpPr txBox="1"/>
            <p:nvPr/>
          </p:nvSpPr>
          <p:spPr>
            <a:xfrm>
              <a:off x="1154027" y="3795424"/>
              <a:ext cx="7617769" cy="34274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устойчивая организационная структура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1" name="Google Shape;131;p16"/>
            <p:cNvSpPr/>
            <p:nvPr/>
          </p:nvSpPr>
          <p:spPr>
            <a:xfrm>
              <a:off x="572940" y="508089"/>
              <a:ext cx="570424" cy="391380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CACAC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2" name="Google Shape;132;p16"/>
            <p:cNvSpPr/>
            <p:nvPr/>
          </p:nvSpPr>
          <p:spPr>
            <a:xfrm>
              <a:off x="1143364" y="4239854"/>
              <a:ext cx="7639095" cy="364074"/>
            </a:xfrm>
            <a:prstGeom prst="roundRect">
              <a:avLst>
                <a:gd fmla="val 10000" name="adj"/>
              </a:avLst>
            </a:prstGeom>
            <a:solidFill>
              <a:schemeClr val="accent3">
                <a:alpha val="89803"/>
              </a:schemeClr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16"/>
            <p:cNvSpPr txBox="1"/>
            <p:nvPr/>
          </p:nvSpPr>
          <p:spPr>
            <a:xfrm>
              <a:off x="1154027" y="4250517"/>
              <a:ext cx="7617769" cy="34274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наиболее активное звено политической системы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4" name="Google Shape;134;p16"/>
            <p:cNvSpPr/>
            <p:nvPr/>
          </p:nvSpPr>
          <p:spPr>
            <a:xfrm>
              <a:off x="572940" y="508089"/>
              <a:ext cx="570424" cy="443167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CACAC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5" name="Google Shape;135;p16"/>
            <p:cNvSpPr/>
            <p:nvPr/>
          </p:nvSpPr>
          <p:spPr>
            <a:xfrm>
              <a:off x="1143364" y="4694947"/>
              <a:ext cx="7639095" cy="489629"/>
            </a:xfrm>
            <a:prstGeom prst="roundRect">
              <a:avLst>
                <a:gd fmla="val 10000" name="adj"/>
              </a:avLst>
            </a:prstGeom>
            <a:solidFill>
              <a:schemeClr val="accent3">
                <a:alpha val="89803"/>
              </a:schemeClr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16"/>
            <p:cNvSpPr txBox="1"/>
            <p:nvPr/>
          </p:nvSpPr>
          <p:spPr>
            <a:xfrm>
              <a:off x="1157705" y="4709288"/>
              <a:ext cx="7610413" cy="46094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является неотъемлемой частью демократической организации общест-венной жизни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7"/>
          <p:cNvSpPr txBox="1"/>
          <p:nvPr>
            <p:ph type="title"/>
          </p:nvPr>
        </p:nvSpPr>
        <p:spPr>
          <a:xfrm>
            <a:off x="468313" y="1"/>
            <a:ext cx="8229600" cy="10527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4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Политические партии</a:t>
            </a:r>
            <a:endParaRPr b="0" i="0" sz="44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142" name="Google Shape;142;p17"/>
          <p:cNvGraphicFramePr/>
          <p:nvPr/>
        </p:nvGraphicFramePr>
        <p:xfrm>
          <a:off x="179512" y="139700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{A76F453C-57A5-477F-A364-EA1A1DD79C17}</a:tableStyleId>
              </a:tblPr>
              <a:tblGrid>
                <a:gridCol w="2520275"/>
                <a:gridCol w="6264700"/>
              </a:tblGrid>
              <a:tr h="4310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 функции партии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solidFill>
                      <a:srgbClr val="177CA9"/>
                    </a:solidFill>
                  </a:tcPr>
                </a:tc>
                <a:tc hMerge="1"/>
              </a:tr>
              <a:tr h="4033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Политическая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Борьба за политическую власть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  <a:tr h="6962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Социального предста-вительства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Выявление и выражение интересов тех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или иных со-циальных групп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  <a:tr h="6962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Политического рекру-тирования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Участие в избирательном процессе, выдвижение полити-ческих лидеров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  <a:tr h="9946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Интеграции и активи-зации общества (орга-низаторская)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Объединение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и мобилизация сторонников, привлечение внимания к острым общественным проблемам и путям их разрешения, получение общественной поддержки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  <a:tr h="9946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Политического воспи-тания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Формирование у людей активной жизненной позиции, привлечение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граждан к участию в управлении государст-венными и общественными делами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  <a:tr h="6962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Охранительная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Передача власти и обеспечение законности существую-щих режимов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8"/>
          <p:cNvSpPr txBox="1"/>
          <p:nvPr>
            <p:ph type="title"/>
          </p:nvPr>
        </p:nvSpPr>
        <p:spPr>
          <a:xfrm>
            <a:off x="468313" y="1"/>
            <a:ext cx="8229600" cy="10527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4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Политические партии</a:t>
            </a:r>
            <a:endParaRPr b="0" i="0" sz="44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48" name="Google Shape;148;p18"/>
          <p:cNvGrpSpPr/>
          <p:nvPr/>
        </p:nvGrpSpPr>
        <p:grpSpPr>
          <a:xfrm>
            <a:off x="180101" y="1728923"/>
            <a:ext cx="8783796" cy="4048225"/>
            <a:chOff x="589" y="532171"/>
            <a:chExt cx="8783796" cy="4048225"/>
          </a:xfrm>
        </p:grpSpPr>
        <p:sp>
          <p:nvSpPr>
            <p:cNvPr id="149" name="Google Shape;149;p18"/>
            <p:cNvSpPr/>
            <p:nvPr/>
          </p:nvSpPr>
          <p:spPr>
            <a:xfrm>
              <a:off x="4392488" y="1816351"/>
              <a:ext cx="3107717" cy="5393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CACAC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0" name="Google Shape;150;p18"/>
            <p:cNvSpPr/>
            <p:nvPr/>
          </p:nvSpPr>
          <p:spPr>
            <a:xfrm>
              <a:off x="4346768" y="1816351"/>
              <a:ext cx="91440" cy="53935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CACAC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1" name="Google Shape;151;p18"/>
            <p:cNvSpPr/>
            <p:nvPr/>
          </p:nvSpPr>
          <p:spPr>
            <a:xfrm>
              <a:off x="1284770" y="1816351"/>
              <a:ext cx="3107717" cy="53935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CACAC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2" name="Google Shape;152;p18"/>
            <p:cNvSpPr/>
            <p:nvPr/>
          </p:nvSpPr>
          <p:spPr>
            <a:xfrm>
              <a:off x="2088231" y="532171"/>
              <a:ext cx="4608513" cy="1284180"/>
            </a:xfrm>
            <a:prstGeom prst="rect">
              <a:avLst/>
            </a:prstGeom>
            <a:gradFill>
              <a:gsLst>
                <a:gs pos="0">
                  <a:srgbClr val="BBBBBB"/>
                </a:gs>
                <a:gs pos="80000">
                  <a:srgbClr val="F6F6F6"/>
                </a:gs>
                <a:gs pos="100000">
                  <a:srgbClr val="F7F7F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18"/>
            <p:cNvSpPr txBox="1"/>
            <p:nvPr/>
          </p:nvSpPr>
          <p:spPr>
            <a:xfrm>
              <a:off x="2088231" y="532171"/>
              <a:ext cx="4608513" cy="128418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Типы партий по идеологической направленности и месту в политическом спектре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4" name="Google Shape;154;p18"/>
            <p:cNvSpPr/>
            <p:nvPr/>
          </p:nvSpPr>
          <p:spPr>
            <a:xfrm>
              <a:off x="589" y="2355707"/>
              <a:ext cx="2568361" cy="2224689"/>
            </a:xfrm>
            <a:prstGeom prst="rect">
              <a:avLst/>
            </a:prstGeom>
            <a:gradFill>
              <a:gsLst>
                <a:gs pos="0">
                  <a:srgbClr val="BBBBBB"/>
                </a:gs>
                <a:gs pos="80000">
                  <a:srgbClr val="F6F6F6"/>
                </a:gs>
                <a:gs pos="100000">
                  <a:srgbClr val="F7F7F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18"/>
            <p:cNvSpPr txBox="1"/>
            <p:nvPr/>
          </p:nvSpPr>
          <p:spPr>
            <a:xfrm>
              <a:off x="589" y="2355707"/>
              <a:ext cx="2568361" cy="22246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Левые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- социал-де-мократы, социалисты, коммунисты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6" name="Google Shape;156;p18"/>
            <p:cNvSpPr/>
            <p:nvPr/>
          </p:nvSpPr>
          <p:spPr>
            <a:xfrm>
              <a:off x="3108307" y="2355707"/>
              <a:ext cx="2568361" cy="2224689"/>
            </a:xfrm>
            <a:prstGeom prst="rect">
              <a:avLst/>
            </a:prstGeom>
            <a:gradFill>
              <a:gsLst>
                <a:gs pos="0">
                  <a:srgbClr val="BBBBBB"/>
                </a:gs>
                <a:gs pos="80000">
                  <a:srgbClr val="F6F6F6"/>
                </a:gs>
                <a:gs pos="100000">
                  <a:srgbClr val="F7F7F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18"/>
            <p:cNvSpPr txBox="1"/>
            <p:nvPr/>
          </p:nvSpPr>
          <p:spPr>
            <a:xfrm>
              <a:off x="3108307" y="2355707"/>
              <a:ext cx="2568361" cy="22246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Центристские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 - отчас-ти поддерживают взг-ляды левых, отчасти - правых, но в смягчён-ной форме, без радика-лизма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8" name="Google Shape;158;p18"/>
            <p:cNvSpPr/>
            <p:nvPr/>
          </p:nvSpPr>
          <p:spPr>
            <a:xfrm>
              <a:off x="6216024" y="2355707"/>
              <a:ext cx="2568361" cy="2224689"/>
            </a:xfrm>
            <a:prstGeom prst="rect">
              <a:avLst/>
            </a:prstGeom>
            <a:gradFill>
              <a:gsLst>
                <a:gs pos="0">
                  <a:srgbClr val="BBBBBB"/>
                </a:gs>
                <a:gs pos="80000">
                  <a:srgbClr val="F6F6F6"/>
                </a:gs>
                <a:gs pos="100000">
                  <a:srgbClr val="F7F7F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18"/>
            <p:cNvSpPr txBox="1"/>
            <p:nvPr/>
          </p:nvSpPr>
          <p:spPr>
            <a:xfrm>
              <a:off x="6216024" y="2355707"/>
              <a:ext cx="2568361" cy="22246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Правые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- консервато-ры, националисты, а также фашисты, кото-рых иногда называют ультраправыми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9"/>
          <p:cNvSpPr txBox="1"/>
          <p:nvPr>
            <p:ph type="title"/>
          </p:nvPr>
        </p:nvSpPr>
        <p:spPr>
          <a:xfrm>
            <a:off x="468313" y="1"/>
            <a:ext cx="8229600" cy="10527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4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Политические партии</a:t>
            </a:r>
            <a:endParaRPr b="0" i="0" sz="44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65" name="Google Shape;165;p19"/>
          <p:cNvGrpSpPr/>
          <p:nvPr/>
        </p:nvGrpSpPr>
        <p:grpSpPr>
          <a:xfrm>
            <a:off x="183807" y="1474197"/>
            <a:ext cx="8776385" cy="3549564"/>
            <a:chOff x="4295" y="277445"/>
            <a:chExt cx="8776385" cy="3549564"/>
          </a:xfrm>
        </p:grpSpPr>
        <p:sp>
          <p:nvSpPr>
            <p:cNvPr id="166" name="Google Shape;166;p19"/>
            <p:cNvSpPr/>
            <p:nvPr/>
          </p:nvSpPr>
          <p:spPr>
            <a:xfrm>
              <a:off x="7734502" y="2127473"/>
              <a:ext cx="91440" cy="25757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E6E6E6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7" name="Google Shape;167;p19"/>
            <p:cNvSpPr/>
            <p:nvPr/>
          </p:nvSpPr>
          <p:spPr>
            <a:xfrm>
              <a:off x="4392488" y="1027990"/>
              <a:ext cx="3387734" cy="2575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CACAC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8" name="Google Shape;168;p19"/>
            <p:cNvSpPr/>
            <p:nvPr/>
          </p:nvSpPr>
          <p:spPr>
            <a:xfrm>
              <a:off x="5476012" y="2138058"/>
              <a:ext cx="91440" cy="25757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E6E6E6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9" name="Google Shape;169;p19"/>
            <p:cNvSpPr/>
            <p:nvPr/>
          </p:nvSpPr>
          <p:spPr>
            <a:xfrm>
              <a:off x="4392488" y="1027990"/>
              <a:ext cx="1129244" cy="2575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CACAC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0" name="Google Shape;170;p19"/>
            <p:cNvSpPr/>
            <p:nvPr/>
          </p:nvSpPr>
          <p:spPr>
            <a:xfrm>
              <a:off x="3217523" y="2138058"/>
              <a:ext cx="91440" cy="25757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E6E6E6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1" name="Google Shape;171;p19"/>
            <p:cNvSpPr/>
            <p:nvPr/>
          </p:nvSpPr>
          <p:spPr>
            <a:xfrm>
              <a:off x="3263243" y="1027990"/>
              <a:ext cx="1129244" cy="25757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CACAC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2" name="Google Shape;172;p19"/>
            <p:cNvSpPr/>
            <p:nvPr/>
          </p:nvSpPr>
          <p:spPr>
            <a:xfrm>
              <a:off x="959033" y="2138058"/>
              <a:ext cx="91440" cy="25757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E6E6E6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3" name="Google Shape;173;p19"/>
            <p:cNvSpPr/>
            <p:nvPr/>
          </p:nvSpPr>
          <p:spPr>
            <a:xfrm>
              <a:off x="1004753" y="1027990"/>
              <a:ext cx="3387734" cy="25757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CACAC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4" name="Google Shape;174;p19"/>
            <p:cNvSpPr/>
            <p:nvPr/>
          </p:nvSpPr>
          <p:spPr>
            <a:xfrm>
              <a:off x="2232244" y="277445"/>
              <a:ext cx="4320487" cy="750544"/>
            </a:xfrm>
            <a:prstGeom prst="rect">
              <a:avLst/>
            </a:prstGeom>
            <a:gradFill>
              <a:gsLst>
                <a:gs pos="0">
                  <a:srgbClr val="BBBBBB"/>
                </a:gs>
                <a:gs pos="80000">
                  <a:srgbClr val="F6F6F6"/>
                </a:gs>
                <a:gs pos="100000">
                  <a:srgbClr val="F7F7F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19"/>
            <p:cNvSpPr txBox="1"/>
            <p:nvPr/>
          </p:nvSpPr>
          <p:spPr>
            <a:xfrm>
              <a:off x="2232244" y="277445"/>
              <a:ext cx="4320487" cy="7505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Типы партий по социальной базе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6" name="Google Shape;176;p19"/>
            <p:cNvSpPr/>
            <p:nvPr/>
          </p:nvSpPr>
          <p:spPr>
            <a:xfrm>
              <a:off x="4295" y="1285563"/>
              <a:ext cx="2000916" cy="852494"/>
            </a:xfrm>
            <a:prstGeom prst="rect">
              <a:avLst/>
            </a:prstGeom>
            <a:gradFill>
              <a:gsLst>
                <a:gs pos="0">
                  <a:srgbClr val="BBBBBB"/>
                </a:gs>
                <a:gs pos="80000">
                  <a:srgbClr val="F6F6F6"/>
                </a:gs>
                <a:gs pos="100000">
                  <a:srgbClr val="F7F7F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19"/>
            <p:cNvSpPr txBox="1"/>
            <p:nvPr/>
          </p:nvSpPr>
          <p:spPr>
            <a:xfrm>
              <a:off x="4295" y="1285563"/>
              <a:ext cx="2000916" cy="85249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социал-демократические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8" name="Google Shape;178;p19"/>
            <p:cNvSpPr/>
            <p:nvPr/>
          </p:nvSpPr>
          <p:spPr>
            <a:xfrm>
              <a:off x="4295" y="2395631"/>
              <a:ext cx="2000916" cy="1431378"/>
            </a:xfrm>
            <a:prstGeom prst="rect">
              <a:avLst/>
            </a:prstGeom>
            <a:gradFill>
              <a:gsLst>
                <a:gs pos="0">
                  <a:srgbClr val="BBBBBB"/>
                </a:gs>
                <a:gs pos="80000">
                  <a:srgbClr val="F6F6F6"/>
                </a:gs>
                <a:gs pos="100000">
                  <a:srgbClr val="F7F7F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19"/>
            <p:cNvSpPr txBox="1"/>
            <p:nvPr/>
          </p:nvSpPr>
          <p:spPr>
            <a:xfrm>
              <a:off x="4295" y="2395631"/>
              <a:ext cx="2000916" cy="14313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рабочий класс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0" name="Google Shape;180;p19"/>
            <p:cNvSpPr/>
            <p:nvPr/>
          </p:nvSpPr>
          <p:spPr>
            <a:xfrm>
              <a:off x="2262785" y="1285563"/>
              <a:ext cx="2000916" cy="852494"/>
            </a:xfrm>
            <a:prstGeom prst="rect">
              <a:avLst/>
            </a:prstGeom>
            <a:gradFill>
              <a:gsLst>
                <a:gs pos="0">
                  <a:srgbClr val="BBBBBB"/>
                </a:gs>
                <a:gs pos="80000">
                  <a:srgbClr val="F6F6F6"/>
                </a:gs>
                <a:gs pos="100000">
                  <a:srgbClr val="F7F7F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19"/>
            <p:cNvSpPr txBox="1"/>
            <p:nvPr/>
          </p:nvSpPr>
          <p:spPr>
            <a:xfrm>
              <a:off x="2262785" y="1285563"/>
              <a:ext cx="2000916" cy="85249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либерально-демократические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2" name="Google Shape;182;p19"/>
            <p:cNvSpPr/>
            <p:nvPr/>
          </p:nvSpPr>
          <p:spPr>
            <a:xfrm>
              <a:off x="2262785" y="2395631"/>
              <a:ext cx="2000916" cy="1431378"/>
            </a:xfrm>
            <a:prstGeom prst="rect">
              <a:avLst/>
            </a:prstGeom>
            <a:gradFill>
              <a:gsLst>
                <a:gs pos="0">
                  <a:srgbClr val="BBBBBB"/>
                </a:gs>
                <a:gs pos="80000">
                  <a:srgbClr val="F6F6F6"/>
                </a:gs>
                <a:gs pos="100000">
                  <a:srgbClr val="F7F7F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19"/>
            <p:cNvSpPr txBox="1"/>
            <p:nvPr/>
          </p:nvSpPr>
          <p:spPr>
            <a:xfrm>
              <a:off x="2262785" y="2395631"/>
              <a:ext cx="2000916" cy="14313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средние слои на-селения (служа-щие, интеллиген-ция, мелкие собс-твенники)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4" name="Google Shape;184;p19"/>
            <p:cNvSpPr/>
            <p:nvPr/>
          </p:nvSpPr>
          <p:spPr>
            <a:xfrm>
              <a:off x="4521274" y="1285563"/>
              <a:ext cx="2000916" cy="852494"/>
            </a:xfrm>
            <a:prstGeom prst="rect">
              <a:avLst/>
            </a:prstGeom>
            <a:gradFill>
              <a:gsLst>
                <a:gs pos="0">
                  <a:srgbClr val="BBBBBB"/>
                </a:gs>
                <a:gs pos="80000">
                  <a:srgbClr val="F6F6F6"/>
                </a:gs>
                <a:gs pos="100000">
                  <a:srgbClr val="F7F7F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19"/>
            <p:cNvSpPr txBox="1"/>
            <p:nvPr/>
          </p:nvSpPr>
          <p:spPr>
            <a:xfrm>
              <a:off x="4521274" y="1285563"/>
              <a:ext cx="2000916" cy="85249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аграрные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6" name="Google Shape;186;p19"/>
            <p:cNvSpPr/>
            <p:nvPr/>
          </p:nvSpPr>
          <p:spPr>
            <a:xfrm>
              <a:off x="4521274" y="2395631"/>
              <a:ext cx="2000916" cy="1431378"/>
            </a:xfrm>
            <a:prstGeom prst="rect">
              <a:avLst/>
            </a:prstGeom>
            <a:gradFill>
              <a:gsLst>
                <a:gs pos="0">
                  <a:srgbClr val="BBBBBB"/>
                </a:gs>
                <a:gs pos="80000">
                  <a:srgbClr val="F6F6F6"/>
                </a:gs>
                <a:gs pos="100000">
                  <a:srgbClr val="F7F7F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19"/>
            <p:cNvSpPr txBox="1"/>
            <p:nvPr/>
          </p:nvSpPr>
          <p:spPr>
            <a:xfrm>
              <a:off x="4521274" y="2395631"/>
              <a:ext cx="2000916" cy="14313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крестьянство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8" name="Google Shape;188;p19"/>
            <p:cNvSpPr/>
            <p:nvPr/>
          </p:nvSpPr>
          <p:spPr>
            <a:xfrm>
              <a:off x="6779764" y="1285563"/>
              <a:ext cx="2000916" cy="841909"/>
            </a:xfrm>
            <a:prstGeom prst="rect">
              <a:avLst/>
            </a:prstGeom>
            <a:gradFill>
              <a:gsLst>
                <a:gs pos="0">
                  <a:srgbClr val="BBBBBB"/>
                </a:gs>
                <a:gs pos="80000">
                  <a:srgbClr val="F6F6F6"/>
                </a:gs>
                <a:gs pos="100000">
                  <a:srgbClr val="F7F7F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19"/>
            <p:cNvSpPr txBox="1"/>
            <p:nvPr/>
          </p:nvSpPr>
          <p:spPr>
            <a:xfrm>
              <a:off x="6779764" y="1285563"/>
              <a:ext cx="2000916" cy="8419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консервативные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0" name="Google Shape;190;p19"/>
            <p:cNvSpPr/>
            <p:nvPr/>
          </p:nvSpPr>
          <p:spPr>
            <a:xfrm>
              <a:off x="6779764" y="2385046"/>
              <a:ext cx="2000916" cy="1431378"/>
            </a:xfrm>
            <a:prstGeom prst="rect">
              <a:avLst/>
            </a:prstGeom>
            <a:gradFill>
              <a:gsLst>
                <a:gs pos="0">
                  <a:srgbClr val="BBBBBB"/>
                </a:gs>
                <a:gs pos="80000">
                  <a:srgbClr val="F6F6F6"/>
                </a:gs>
                <a:gs pos="100000">
                  <a:srgbClr val="F7F7F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19"/>
            <p:cNvSpPr txBox="1"/>
            <p:nvPr/>
          </p:nvSpPr>
          <p:spPr>
            <a:xfrm>
              <a:off x="6779764" y="2385046"/>
              <a:ext cx="2000916" cy="14313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крупные собственники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92" name="Google Shape;192;p19"/>
          <p:cNvSpPr txBox="1"/>
          <p:nvPr/>
        </p:nvSpPr>
        <p:spPr>
          <a:xfrm>
            <a:off x="311324" y="5445224"/>
            <a:ext cx="8509148" cy="936104"/>
          </a:xfrm>
          <a:prstGeom prst="rect">
            <a:avLst/>
          </a:prstGeom>
          <a:gradFill>
            <a:gsLst>
              <a:gs pos="0">
                <a:srgbClr val="BBBBBB"/>
              </a:gs>
              <a:gs pos="80000">
                <a:srgbClr val="F6F6F6"/>
              </a:gs>
              <a:gs pos="100000">
                <a:srgbClr val="F7F7F7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mbria"/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Социальная база партии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те слои общества, среди которых партия пользует-ся наибольшим влиянием</a:t>
            </a:r>
            <a:endParaRPr b="1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0"/>
          <p:cNvSpPr txBox="1"/>
          <p:nvPr>
            <p:ph type="title"/>
          </p:nvPr>
        </p:nvSpPr>
        <p:spPr>
          <a:xfrm>
            <a:off x="468313" y="1"/>
            <a:ext cx="8229600" cy="10527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4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Политические партии</a:t>
            </a:r>
            <a:endParaRPr b="0" i="0" sz="44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198" name="Google Shape;198;p20"/>
          <p:cNvGraphicFramePr/>
          <p:nvPr/>
        </p:nvGraphicFramePr>
        <p:xfrm>
          <a:off x="179512" y="126876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{A76F453C-57A5-477F-A364-EA1A1DD79C17}</a:tableStyleId>
              </a:tblPr>
              <a:tblGrid>
                <a:gridCol w="2016225"/>
                <a:gridCol w="6840750"/>
              </a:tblGrid>
              <a:tr h="4674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Типы политических партий по идеологии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solidFill>
                      <a:srgbClr val="267C9A"/>
                    </a:solidFill>
                  </a:tcPr>
                </a:tc>
                <a:tc hMerge="1"/>
              </a:tr>
              <a:tr h="4375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Типы партий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 цели, идеи, взгляды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solidFill>
                      <a:srgbClr val="0099CC"/>
                    </a:solidFill>
                  </a:tcPr>
                </a:tc>
              </a:tr>
              <a:tr h="7551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Консервативные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Стабильность общества, преемственность политики, постепен-ность преобразований в обществе. Сторонники традиций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  <a:tr h="14024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Либеральные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Приоритет личных интересов над общественными, свобода личности, в т.ч. в экономической сфере, Противники популизма левых, но вместе с тем за разумные и прогрессивные, на их взгляд, изменения в обществе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  <a:tr h="7551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Социал-демокра-тические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Идеи социализма, равенства, защита интересов трудового че-ловека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  <a:tr h="1078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Коммунистичес-кие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Идея классовой борьбы, цель - уничтожение классов и частной собственности, построение общества без эксплуатации челове-ка человеком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1"/>
          <p:cNvSpPr txBox="1"/>
          <p:nvPr>
            <p:ph type="title"/>
          </p:nvPr>
        </p:nvSpPr>
        <p:spPr>
          <a:xfrm>
            <a:off x="468313" y="1"/>
            <a:ext cx="8229600" cy="10527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4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Политические партии</a:t>
            </a:r>
            <a:endParaRPr b="0" i="0" sz="44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204" name="Google Shape;204;p21"/>
          <p:cNvGraphicFramePr/>
          <p:nvPr/>
        </p:nvGraphicFramePr>
        <p:xfrm>
          <a:off x="179512" y="126876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{A76F453C-57A5-477F-A364-EA1A1DD79C17}</a:tableStyleId>
              </a:tblPr>
              <a:tblGrid>
                <a:gridCol w="2016225"/>
                <a:gridCol w="6840750"/>
              </a:tblGrid>
              <a:tr h="4176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Типы политических партий по идеологии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solidFill>
                      <a:srgbClr val="267C9A"/>
                    </a:solidFill>
                  </a:tcPr>
                </a:tc>
                <a:tc hMerge="1"/>
              </a:tr>
              <a:tr h="3909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Типы партий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 цели, идеи, взгляды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solidFill>
                      <a:srgbClr val="0099CC"/>
                    </a:solidFill>
                  </a:tcPr>
                </a:tc>
              </a:tr>
              <a:tr h="9638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Религиозные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Основа - какое-либо религиозное течение. Активное использо-вание политических средств для укрепления позиций своей ре-лигии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  <a:tr h="9638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Национал-пат-риотические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(фа-шистские)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Идеология превосходства какой-либо расы или нации над дру-гими, подавления и уничтожения своих идейных противников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  <p:sp>
        <p:nvSpPr>
          <p:cNvPr id="205" name="Google Shape;205;p21"/>
          <p:cNvSpPr txBox="1"/>
          <p:nvPr/>
        </p:nvSpPr>
        <p:spPr>
          <a:xfrm>
            <a:off x="1331640" y="4236690"/>
            <a:ext cx="6702846" cy="576064"/>
          </a:xfrm>
          <a:prstGeom prst="rect">
            <a:avLst/>
          </a:prstGeom>
          <a:gradFill>
            <a:gsLst>
              <a:gs pos="0">
                <a:srgbClr val="BBBBBB"/>
              </a:gs>
              <a:gs pos="80000">
                <a:srgbClr val="F6F6F6"/>
              </a:gs>
              <a:gs pos="100000">
                <a:srgbClr val="F7F7F7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mbria"/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Электорат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(лат. elector – избиратель)</a:t>
            </a:r>
            <a:endParaRPr b="1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06" name="Google Shape;206;p21"/>
          <p:cNvSpPr txBox="1"/>
          <p:nvPr/>
        </p:nvSpPr>
        <p:spPr>
          <a:xfrm>
            <a:off x="311324" y="5229200"/>
            <a:ext cx="4764732" cy="1152128"/>
          </a:xfrm>
          <a:prstGeom prst="rect">
            <a:avLst/>
          </a:prstGeom>
          <a:gradFill>
            <a:gsLst>
              <a:gs pos="0">
                <a:srgbClr val="BBBBBB"/>
              </a:gs>
              <a:gs pos="80000">
                <a:srgbClr val="F6F6F6"/>
              </a:gs>
              <a:gs pos="100000">
                <a:srgbClr val="F7F7F7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mbria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Избиратели, голосующие за определённую политическую партию или кандидата на парламентских, президентских или мест-ных выборах (в узком смысле)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07" name="Google Shape;207;p21"/>
          <p:cNvSpPr txBox="1"/>
          <p:nvPr/>
        </p:nvSpPr>
        <p:spPr>
          <a:xfrm>
            <a:off x="5148064" y="5229200"/>
            <a:ext cx="3732212" cy="1152128"/>
          </a:xfrm>
          <a:prstGeom prst="rect">
            <a:avLst/>
          </a:prstGeom>
          <a:gradFill>
            <a:gsLst>
              <a:gs pos="0">
                <a:srgbClr val="BBBBBB"/>
              </a:gs>
              <a:gs pos="80000">
                <a:srgbClr val="F6F6F6"/>
              </a:gs>
              <a:gs pos="100000">
                <a:srgbClr val="F7F7F7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mbria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совокупность граждан, имеющих право участвовать в выборах (в широком смысле)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08" name="Google Shape;208;p21"/>
          <p:cNvSpPr/>
          <p:nvPr/>
        </p:nvSpPr>
        <p:spPr>
          <a:xfrm>
            <a:off x="2288001" y="4835996"/>
            <a:ext cx="811378" cy="432048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BBBBB"/>
              </a:gs>
              <a:gs pos="80000">
                <a:srgbClr val="F6F6F6"/>
              </a:gs>
              <a:gs pos="100000">
                <a:srgbClr val="F7F7F7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21"/>
          <p:cNvSpPr/>
          <p:nvPr/>
        </p:nvSpPr>
        <p:spPr>
          <a:xfrm>
            <a:off x="6608481" y="4835996"/>
            <a:ext cx="811378" cy="432048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BBBBB"/>
              </a:gs>
              <a:gs pos="80000">
                <a:srgbClr val="F6F6F6"/>
              </a:gs>
              <a:gs pos="100000">
                <a:srgbClr val="F7F7F7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