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iDjXJAXmYULNdc8+7TU3BPSRxU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Геополитическое положение и национальные интересы Республики Беларусь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2021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4" name="Google Shape;204;p10"/>
          <p:cNvGrpSpPr/>
          <p:nvPr/>
        </p:nvGrpSpPr>
        <p:grpSpPr>
          <a:xfrm>
            <a:off x="163601" y="1499037"/>
            <a:ext cx="8773064" cy="657565"/>
            <a:chOff x="67" y="2742038"/>
            <a:chExt cx="4010278" cy="2634131"/>
          </a:xfrm>
        </p:grpSpPr>
        <p:sp>
          <p:nvSpPr>
            <p:cNvPr id="205" name="Google Shape;205;p1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безопасность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состояние защищённости национальных интересов государства от внутренних и внешних угроз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7" name="Google Shape;207;p10"/>
          <p:cNvGrpSpPr/>
          <p:nvPr/>
        </p:nvGrpSpPr>
        <p:grpSpPr>
          <a:xfrm>
            <a:off x="263380" y="2531851"/>
            <a:ext cx="8573504" cy="3260789"/>
            <a:chOff x="575" y="150960"/>
            <a:chExt cx="8573504" cy="3260789"/>
          </a:xfrm>
        </p:grpSpPr>
        <p:sp>
          <p:nvSpPr>
            <p:cNvPr id="208" name="Google Shape;208;p10"/>
            <p:cNvSpPr/>
            <p:nvPr/>
          </p:nvSpPr>
          <p:spPr>
            <a:xfrm>
              <a:off x="4287328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10"/>
            <p:cNvSpPr/>
            <p:nvPr/>
          </p:nvSpPr>
          <p:spPr>
            <a:xfrm>
              <a:off x="4241608" y="869567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10"/>
            <p:cNvSpPr/>
            <p:nvPr/>
          </p:nvSpPr>
          <p:spPr>
            <a:xfrm>
              <a:off x="1254012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10"/>
            <p:cNvSpPr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0"/>
            <p:cNvSpPr txBox="1"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системы обеспечения национальной безопасности Республики Беларусь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10"/>
            <p:cNvSpPr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0"/>
            <p:cNvSpPr txBox="1"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государственные органы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10"/>
            <p:cNvSpPr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0"/>
            <p:cNvSpPr txBox="1"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объединения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10"/>
            <p:cNvSpPr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0"/>
            <p:cNvSpPr txBox="1"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отдельные граждане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¡Ð°Ð²ÐµÑ Ð±ÑÑÐ¿ÐµÐºÑ Ð ÑÑÐ¿ÑÐ±Ð»ÑÐºÑ ÐÐµÐ»Ð°ÑÑÑÑ â ÐÑÐºÑÐ¿ÐµÐ´ÑÑ" id="224" name="Google Shape;22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9281" y="1205619"/>
            <a:ext cx="3657600" cy="494347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5" name="Google Shape;225;p11"/>
          <p:cNvSpPr txBox="1"/>
          <p:nvPr/>
        </p:nvSpPr>
        <p:spPr>
          <a:xfrm>
            <a:off x="5536632" y="6218107"/>
            <a:ext cx="30228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Совета Безопасности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6" name="Google Shape;226;p11"/>
          <p:cNvSpPr txBox="1"/>
          <p:nvPr/>
        </p:nvSpPr>
        <p:spPr>
          <a:xfrm>
            <a:off x="181155" y="1630393"/>
            <a:ext cx="4899803" cy="22773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Руководство системой обеспечения нацио- нальной безопасности осуществляет Прези- дент Республики Беларусь. Он формирует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Совет Безопасности Республики Беларусь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целью которого является подготовка реше- ний Президента Республики Беларусь в сфе- ре национальной безопасности Республики Беларусь.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2" name="Google Shape;232;p12"/>
          <p:cNvGrpSpPr/>
          <p:nvPr/>
        </p:nvGrpSpPr>
        <p:grpSpPr>
          <a:xfrm>
            <a:off x="175627" y="1759787"/>
            <a:ext cx="8844504" cy="4468485"/>
            <a:chOff x="3098" y="508956"/>
            <a:chExt cx="8844504" cy="4468485"/>
          </a:xfrm>
        </p:grpSpPr>
        <p:sp>
          <p:nvSpPr>
            <p:cNvPr id="233" name="Google Shape;233;p12"/>
            <p:cNvSpPr/>
            <p:nvPr/>
          </p:nvSpPr>
          <p:spPr>
            <a:xfrm>
              <a:off x="3098" y="508956"/>
              <a:ext cx="4789762" cy="57779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2"/>
            <p:cNvSpPr txBox="1"/>
            <p:nvPr/>
          </p:nvSpPr>
          <p:spPr>
            <a:xfrm>
              <a:off x="3098" y="508956"/>
              <a:ext cx="4789762" cy="5777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задачи и функции Совета Безопасности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12"/>
            <p:cNvSpPr/>
            <p:nvPr/>
          </p:nvSpPr>
          <p:spPr>
            <a:xfrm>
              <a:off x="482075" y="1086750"/>
              <a:ext cx="478976" cy="4109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12"/>
            <p:cNvSpPr/>
            <p:nvPr/>
          </p:nvSpPr>
          <p:spPr>
            <a:xfrm>
              <a:off x="961051" y="1186553"/>
              <a:ext cx="7884769" cy="62239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2"/>
            <p:cNvSpPr txBox="1"/>
            <p:nvPr/>
          </p:nvSpPr>
          <p:spPr>
            <a:xfrm>
              <a:off x="961051" y="1186553"/>
              <a:ext cx="7884769" cy="622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прогнозирование, выявление, ана­лиз и оценка рисков, вызовов, угроз на- циональной безопасности, выработка мер по их предотвращению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12"/>
            <p:cNvSpPr/>
            <p:nvPr/>
          </p:nvSpPr>
          <p:spPr>
            <a:xfrm>
              <a:off x="482075" y="1086750"/>
              <a:ext cx="478976" cy="12356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12"/>
            <p:cNvSpPr/>
            <p:nvPr/>
          </p:nvSpPr>
          <p:spPr>
            <a:xfrm>
              <a:off x="961051" y="1908749"/>
              <a:ext cx="7884769" cy="82726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2"/>
            <p:cNvSpPr txBox="1"/>
            <p:nvPr/>
          </p:nvSpPr>
          <p:spPr>
            <a:xfrm>
              <a:off x="961051" y="1908749"/>
              <a:ext cx="7884769" cy="8272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государственных органов, ответственных за обеспечение на- циональной безопасности в политической, экономической, социальной, военной, информационной сферах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12"/>
            <p:cNvSpPr/>
            <p:nvPr/>
          </p:nvSpPr>
          <p:spPr>
            <a:xfrm>
              <a:off x="482075" y="1086750"/>
              <a:ext cx="478976" cy="21543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12"/>
            <p:cNvSpPr/>
            <p:nvPr/>
          </p:nvSpPr>
          <p:spPr>
            <a:xfrm>
              <a:off x="961051" y="2835820"/>
              <a:ext cx="7884769" cy="81051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2"/>
            <p:cNvSpPr txBox="1"/>
            <p:nvPr/>
          </p:nvSpPr>
          <p:spPr>
            <a:xfrm>
              <a:off x="961051" y="2835820"/>
              <a:ext cx="7884769" cy="8105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разработка основных направлений государственной политики и коор- динация деятельности государственных органов в сфере обеспечения на- циональной безопасности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2"/>
            <p:cNvSpPr/>
            <p:nvPr/>
          </p:nvSpPr>
          <p:spPr>
            <a:xfrm>
              <a:off x="482075" y="1086750"/>
              <a:ext cx="478976" cy="29465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12"/>
            <p:cNvSpPr/>
            <p:nvPr/>
          </p:nvSpPr>
          <p:spPr>
            <a:xfrm>
              <a:off x="961051" y="3746140"/>
              <a:ext cx="7884769" cy="57437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2"/>
            <p:cNvSpPr txBox="1"/>
            <p:nvPr/>
          </p:nvSpPr>
          <p:spPr>
            <a:xfrm>
              <a:off x="961051" y="3746140"/>
              <a:ext cx="7884769" cy="5743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внесение предложений Президенту Республики Беларусь по вопросам внутренней и внешней политики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12"/>
            <p:cNvSpPr/>
            <p:nvPr/>
          </p:nvSpPr>
          <p:spPr>
            <a:xfrm>
              <a:off x="482075" y="1086750"/>
              <a:ext cx="478976" cy="36121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12"/>
            <p:cNvSpPr/>
            <p:nvPr/>
          </p:nvSpPr>
          <p:spPr>
            <a:xfrm>
              <a:off x="961051" y="4420319"/>
              <a:ext cx="7886551" cy="557122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2"/>
            <p:cNvSpPr txBox="1"/>
            <p:nvPr/>
          </p:nvSpPr>
          <p:spPr>
            <a:xfrm>
              <a:off x="961051" y="4420319"/>
              <a:ext cx="7886551" cy="5571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рассмотрение проектов правовых актов в сфере обеспечения националь- ной безопасности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ÑÑÑÐ°Ð²ÐºÐ° Â«ÐÐ°ÑÐ¸Ð¾Ð½Ð°Ð»ÑÐ½Ð°Ñ Ð±ÐµÐ·Ð¾Ð¿Ð°ÑÐ½Ð¾ÑÑÑ Ð¸ ÑÑÐ²ÐµÑÐµÐ½Ð¸ÑÐµÑ ÐÐµÐ»Ð°ÑÑÑÐ¸Â» - Ð¦ÐÐ ÐÐÐ  ÐÐµÐ»Ð°ÑÑÑÐ¸ | ÐÐ¾Ð²Ð¾ÑÑÐ¸" id="255" name="Google Shape;25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25490" y="1268082"/>
            <a:ext cx="3876114" cy="549246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56" name="Google Shape;256;p13"/>
          <p:cNvSpPr txBox="1"/>
          <p:nvPr/>
        </p:nvSpPr>
        <p:spPr>
          <a:xfrm>
            <a:off x="1078303" y="6175776"/>
            <a:ext cx="4047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Концепция национальной безопасности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7" name="Google Shape;257;p13"/>
          <p:cNvSpPr txBox="1"/>
          <p:nvPr/>
        </p:nvSpPr>
        <p:spPr>
          <a:xfrm>
            <a:off x="138024" y="1268082"/>
            <a:ext cx="4830792" cy="202720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9 ноября 2010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Президент Республики Беларусь утвердил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Концепцию нацио- нальной безопасности Республики Бела- русь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в которой были определены основные потенциальные либо реально существую- щие угрозы национальной безопасности Республики Беларусь.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4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3" name="Google Shape;263;p14"/>
          <p:cNvGrpSpPr/>
          <p:nvPr/>
        </p:nvGrpSpPr>
        <p:grpSpPr>
          <a:xfrm>
            <a:off x="263380" y="2221300"/>
            <a:ext cx="8573504" cy="3260789"/>
            <a:chOff x="575" y="150960"/>
            <a:chExt cx="8573504" cy="3260789"/>
          </a:xfrm>
        </p:grpSpPr>
        <p:sp>
          <p:nvSpPr>
            <p:cNvPr id="264" name="Google Shape;264;p14"/>
            <p:cNvSpPr/>
            <p:nvPr/>
          </p:nvSpPr>
          <p:spPr>
            <a:xfrm>
              <a:off x="4287328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14"/>
            <p:cNvSpPr/>
            <p:nvPr/>
          </p:nvSpPr>
          <p:spPr>
            <a:xfrm>
              <a:off x="4241608" y="869567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14"/>
            <p:cNvSpPr/>
            <p:nvPr/>
          </p:nvSpPr>
          <p:spPr>
            <a:xfrm>
              <a:off x="1254012" y="869567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14"/>
            <p:cNvSpPr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4"/>
            <p:cNvSpPr txBox="1"/>
            <p:nvPr/>
          </p:nvSpPr>
          <p:spPr>
            <a:xfrm>
              <a:off x="1233581" y="150960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угрозы национальной безопасности Республики Беларусь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4"/>
            <p:cNvSpPr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4"/>
            <p:cNvSpPr txBox="1"/>
            <p:nvPr/>
          </p:nvSpPr>
          <p:spPr>
            <a:xfrm>
              <a:off x="575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посягательства на не- зависимость, террито- риальную целостность, суверенитет и консти- туционный строй Рес- 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4"/>
            <p:cNvSpPr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4"/>
            <p:cNvSpPr txBox="1"/>
            <p:nvPr/>
          </p:nvSpPr>
          <p:spPr>
            <a:xfrm>
              <a:off x="3033891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вмешательство извне во внутриполитичес- кие процессы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4"/>
            <p:cNvSpPr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4"/>
            <p:cNvSpPr txBox="1"/>
            <p:nvPr/>
          </p:nvSpPr>
          <p:spPr>
            <a:xfrm>
              <a:off x="6067207" y="1396011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попытки разрушения национальных духов- но-нравственных тра- диций и необъективно- го пересмотра истории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0" name="Google Shape;280;p15"/>
          <p:cNvGrpSpPr/>
          <p:nvPr/>
        </p:nvGrpSpPr>
        <p:grpSpPr>
          <a:xfrm>
            <a:off x="258792" y="1253910"/>
            <a:ext cx="8678175" cy="5480240"/>
            <a:chOff x="86263" y="3079"/>
            <a:chExt cx="8678175" cy="5480240"/>
          </a:xfrm>
        </p:grpSpPr>
        <p:sp>
          <p:nvSpPr>
            <p:cNvPr id="281" name="Google Shape;281;p15"/>
            <p:cNvSpPr/>
            <p:nvPr/>
          </p:nvSpPr>
          <p:spPr>
            <a:xfrm>
              <a:off x="86263" y="3079"/>
              <a:ext cx="3953694" cy="5433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5"/>
            <p:cNvSpPr txBox="1"/>
            <p:nvPr/>
          </p:nvSpPr>
          <p:spPr>
            <a:xfrm>
              <a:off x="86263" y="3079"/>
              <a:ext cx="3953694" cy="5433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показатели национальной безопасности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15"/>
            <p:cNvSpPr/>
            <p:nvPr/>
          </p:nvSpPr>
          <p:spPr>
            <a:xfrm>
              <a:off x="481632" y="546470"/>
              <a:ext cx="395369" cy="3554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5"/>
            <p:cNvSpPr/>
            <p:nvPr/>
          </p:nvSpPr>
          <p:spPr>
            <a:xfrm>
              <a:off x="877002" y="640331"/>
              <a:ext cx="7887430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5"/>
            <p:cNvSpPr txBox="1"/>
            <p:nvPr/>
          </p:nvSpPr>
          <p:spPr>
            <a:xfrm>
              <a:off x="877002" y="640331"/>
              <a:ext cx="7887430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доля инвестиций в основной капитал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15"/>
            <p:cNvSpPr/>
            <p:nvPr/>
          </p:nvSpPr>
          <p:spPr>
            <a:xfrm>
              <a:off x="481632" y="546470"/>
              <a:ext cx="395369" cy="9725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5"/>
            <p:cNvSpPr/>
            <p:nvPr/>
          </p:nvSpPr>
          <p:spPr>
            <a:xfrm>
              <a:off x="877002" y="1257437"/>
              <a:ext cx="7887430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5"/>
            <p:cNvSpPr txBox="1"/>
            <p:nvPr/>
          </p:nvSpPr>
          <p:spPr>
            <a:xfrm>
              <a:off x="877002" y="1257437"/>
              <a:ext cx="7887430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инновационной активности промышленных предприятий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15"/>
            <p:cNvSpPr/>
            <p:nvPr/>
          </p:nvSpPr>
          <p:spPr>
            <a:xfrm>
              <a:off x="481632" y="546470"/>
              <a:ext cx="395369" cy="15896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5"/>
            <p:cNvSpPr/>
            <p:nvPr/>
          </p:nvSpPr>
          <p:spPr>
            <a:xfrm>
              <a:off x="877002" y="1874543"/>
              <a:ext cx="7887430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5"/>
            <p:cNvSpPr txBox="1"/>
            <p:nvPr/>
          </p:nvSpPr>
          <p:spPr>
            <a:xfrm>
              <a:off x="877002" y="1874543"/>
              <a:ext cx="7887430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внутренние затраты на научные исследования и разработки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5"/>
            <p:cNvSpPr/>
            <p:nvPr/>
          </p:nvSpPr>
          <p:spPr>
            <a:xfrm>
              <a:off x="481632" y="546470"/>
              <a:ext cx="395369" cy="22068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15"/>
            <p:cNvSpPr/>
            <p:nvPr/>
          </p:nvSpPr>
          <p:spPr>
            <a:xfrm>
              <a:off x="877002" y="2491649"/>
              <a:ext cx="7887430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5"/>
            <p:cNvSpPr txBox="1"/>
            <p:nvPr/>
          </p:nvSpPr>
          <p:spPr>
            <a:xfrm>
              <a:off x="877002" y="2491649"/>
              <a:ext cx="7887430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Индекс человеческого развития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5" name="Google Shape;295;p15"/>
            <p:cNvSpPr/>
            <p:nvPr/>
          </p:nvSpPr>
          <p:spPr>
            <a:xfrm>
              <a:off x="481632" y="546470"/>
              <a:ext cx="395369" cy="28239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5"/>
            <p:cNvSpPr/>
            <p:nvPr/>
          </p:nvSpPr>
          <p:spPr>
            <a:xfrm>
              <a:off x="877002" y="3108755"/>
              <a:ext cx="7887430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5"/>
            <p:cNvSpPr txBox="1"/>
            <p:nvPr/>
          </p:nvSpPr>
          <p:spPr>
            <a:xfrm>
              <a:off x="877002" y="3108755"/>
              <a:ext cx="7887430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суммарный коэффициент рождаемости (среднее число рождений у одной женщины за всю её жизнь)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5"/>
            <p:cNvSpPr/>
            <p:nvPr/>
          </p:nvSpPr>
          <p:spPr>
            <a:xfrm>
              <a:off x="481632" y="546470"/>
              <a:ext cx="395369" cy="34410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5"/>
            <p:cNvSpPr/>
            <p:nvPr/>
          </p:nvSpPr>
          <p:spPr>
            <a:xfrm>
              <a:off x="877002" y="3725862"/>
              <a:ext cx="7887436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5"/>
            <p:cNvSpPr txBox="1"/>
            <p:nvPr/>
          </p:nvSpPr>
          <p:spPr>
            <a:xfrm>
              <a:off x="877002" y="3725862"/>
              <a:ext cx="7887436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обеспеченности ресурсами здравоохранения, образования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15"/>
            <p:cNvSpPr/>
            <p:nvPr/>
          </p:nvSpPr>
          <p:spPr>
            <a:xfrm>
              <a:off x="481632" y="546470"/>
              <a:ext cx="395369" cy="40581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5"/>
            <p:cNvSpPr/>
            <p:nvPr/>
          </p:nvSpPr>
          <p:spPr>
            <a:xfrm>
              <a:off x="877002" y="4342968"/>
              <a:ext cx="7887436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5"/>
            <p:cNvSpPr txBox="1"/>
            <p:nvPr/>
          </p:nvSpPr>
          <p:spPr>
            <a:xfrm>
              <a:off x="877002" y="4342968"/>
              <a:ext cx="7887436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развития информационных технологий и телекоммуникаций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5"/>
            <p:cNvSpPr/>
            <p:nvPr/>
          </p:nvSpPr>
          <p:spPr>
            <a:xfrm>
              <a:off x="481632" y="546470"/>
              <a:ext cx="395369" cy="46752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5"/>
            <p:cNvSpPr/>
            <p:nvPr/>
          </p:nvSpPr>
          <p:spPr>
            <a:xfrm>
              <a:off x="877002" y="4960074"/>
              <a:ext cx="7887436" cy="52324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5"/>
            <p:cNvSpPr txBox="1"/>
            <p:nvPr/>
          </p:nvSpPr>
          <p:spPr>
            <a:xfrm>
              <a:off x="877002" y="4960074"/>
              <a:ext cx="7887436" cy="5232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обеспеченность военными кадрами и оснащённость Вооружённых Сил современным вооружением, военной и специальной техникой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6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2" name="Google Shape;312;p16"/>
          <p:cNvGrpSpPr/>
          <p:nvPr/>
        </p:nvGrpSpPr>
        <p:grpSpPr>
          <a:xfrm>
            <a:off x="163601" y="1369641"/>
            <a:ext cx="8773064" cy="830095"/>
            <a:chOff x="67" y="2742038"/>
            <a:chExt cx="4010278" cy="2634131"/>
          </a:xfrm>
        </p:grpSpPr>
        <p:sp>
          <p:nvSpPr>
            <p:cNvPr id="313" name="Google Shape;313;p1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Информационная безопасность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состояние защищённости интересов лич- ности, общества и государства от внешних и внутренних угроз в информационной сфере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315" name="Google Shape;31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3901" y="2329131"/>
            <a:ext cx="3082764" cy="434916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6" name="Google Shape;316;p16"/>
          <p:cNvSpPr txBox="1"/>
          <p:nvPr/>
        </p:nvSpPr>
        <p:spPr>
          <a:xfrm>
            <a:off x="1806713" y="6093525"/>
            <a:ext cx="4047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Концепция информационной безопасности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7" name="Google Shape;317;p16"/>
          <p:cNvSpPr txBox="1"/>
          <p:nvPr/>
        </p:nvSpPr>
        <p:spPr>
          <a:xfrm>
            <a:off x="163601" y="2329131"/>
            <a:ext cx="5512580" cy="28725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2019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была утверждена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Концепция информа- ционной безопасности Республики Беларусь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В ней впервые было введено понятие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информа- ционного суверенитета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(неотъемлемое право Республики Беларусь самостоятельно определять правила владения, пользования и распоряжения национальными информационными ресурсами, осуществлять независимую внешнюю и внутрен- нюю государственную информационную полити- ку).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7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3" name="Google Shape;323;p17"/>
          <p:cNvGrpSpPr/>
          <p:nvPr/>
        </p:nvGrpSpPr>
        <p:grpSpPr>
          <a:xfrm>
            <a:off x="263380" y="2760452"/>
            <a:ext cx="8573504" cy="3700733"/>
            <a:chOff x="575" y="396814"/>
            <a:chExt cx="8573504" cy="3700733"/>
          </a:xfrm>
        </p:grpSpPr>
        <p:sp>
          <p:nvSpPr>
            <p:cNvPr id="324" name="Google Shape;324;p17"/>
            <p:cNvSpPr/>
            <p:nvPr/>
          </p:nvSpPr>
          <p:spPr>
            <a:xfrm>
              <a:off x="4287328" y="1115421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5" name="Google Shape;325;p17"/>
            <p:cNvSpPr/>
            <p:nvPr/>
          </p:nvSpPr>
          <p:spPr>
            <a:xfrm>
              <a:off x="4241608" y="1115421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17"/>
            <p:cNvSpPr/>
            <p:nvPr/>
          </p:nvSpPr>
          <p:spPr>
            <a:xfrm>
              <a:off x="1254012" y="1115421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7"/>
            <p:cNvSpPr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7"/>
            <p:cNvSpPr txBox="1"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информационного нейтралитета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7"/>
            <p:cNvSpPr/>
            <p:nvPr/>
          </p:nvSpPr>
          <p:spPr>
            <a:xfrm>
              <a:off x="575" y="1641865"/>
              <a:ext cx="2506872" cy="24556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7"/>
            <p:cNvSpPr txBox="1"/>
            <p:nvPr/>
          </p:nvSpPr>
          <p:spPr>
            <a:xfrm>
              <a:off x="575" y="1641865"/>
              <a:ext cx="2506872" cy="2455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миролюбивой внешней информационной политики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3033891" y="1641865"/>
              <a:ext cx="2506872" cy="24556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7"/>
            <p:cNvSpPr txBox="1"/>
            <p:nvPr/>
          </p:nvSpPr>
          <p:spPr>
            <a:xfrm>
              <a:off x="3033891" y="1641865"/>
              <a:ext cx="2506872" cy="2455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уважение общепризнанных прав любого государства в информационной сфере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7"/>
            <p:cNvSpPr/>
            <p:nvPr/>
          </p:nvSpPr>
          <p:spPr>
            <a:xfrm>
              <a:off x="6067207" y="1641865"/>
              <a:ext cx="2506872" cy="245568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7"/>
            <p:cNvSpPr txBox="1"/>
            <p:nvPr/>
          </p:nvSpPr>
          <p:spPr>
            <a:xfrm>
              <a:off x="6067207" y="1641865"/>
              <a:ext cx="2506872" cy="2455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исключение вмеша- тельства в информа- ционную сферу других государств, направлен- ного на дискредитацию их политических, эко- номических, социаль- ных и духовных стан- дартов и приоритетов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35" name="Google Shape;335;p17"/>
          <p:cNvGrpSpPr/>
          <p:nvPr/>
        </p:nvGrpSpPr>
        <p:grpSpPr>
          <a:xfrm>
            <a:off x="1496386" y="1301281"/>
            <a:ext cx="6107493" cy="718607"/>
            <a:chOff x="1233581" y="396814"/>
            <a:chExt cx="6107493" cy="718607"/>
          </a:xfrm>
        </p:grpSpPr>
        <p:sp>
          <p:nvSpPr>
            <p:cNvPr id="336" name="Google Shape;336;p17"/>
            <p:cNvSpPr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7"/>
            <p:cNvSpPr txBox="1"/>
            <p:nvPr/>
          </p:nvSpPr>
          <p:spPr>
            <a:xfrm>
              <a:off x="1233581" y="396814"/>
              <a:ext cx="6107493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Информационный суверенитет Республики Беларусь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38" name="Google Shape;338;p17"/>
          <p:cNvSpPr/>
          <p:nvPr/>
        </p:nvSpPr>
        <p:spPr>
          <a:xfrm>
            <a:off x="4265460" y="2113472"/>
            <a:ext cx="569344" cy="577969"/>
          </a:xfrm>
          <a:prstGeom prst="downArrow">
            <a:avLst>
              <a:gd fmla="val 50000" name="adj1"/>
              <a:gd fmla="val 64516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8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4" name="Google Shape;344;p18"/>
          <p:cNvSpPr txBox="1"/>
          <p:nvPr/>
        </p:nvSpPr>
        <p:spPr>
          <a:xfrm>
            <a:off x="128945" y="1302587"/>
            <a:ext cx="5652306" cy="1207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В 2018 г. на базе Военной академии Республики Бе- ларусь было создано новое подразделение Воору- жённых Сил -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рота информационных технологий (IT-рота)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 Ð¾ÑÐ° Ð¸Ð½ÑÐ¾ÑÐ¼Ð°ÑÐ¸Ð¾Ð½Ð½ÑÑ ÑÐµÑÐ½Ð¾Ð»Ð¾Ð³Ð¸Ð¹" id="345" name="Google Shape;345;p18"/>
          <p:cNvPicPr preferRelativeResize="0"/>
          <p:nvPr/>
        </p:nvPicPr>
        <p:blipFill rotWithShape="1">
          <a:blip r:embed="rId3">
            <a:alphaModFix/>
          </a:blip>
          <a:srcRect b="5237" l="802" r="0" t="0"/>
          <a:stretch/>
        </p:blipFill>
        <p:spPr>
          <a:xfrm>
            <a:off x="5781251" y="1302587"/>
            <a:ext cx="3190070" cy="546914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46" name="Google Shape;346;p18"/>
          <p:cNvSpPr txBox="1"/>
          <p:nvPr/>
        </p:nvSpPr>
        <p:spPr>
          <a:xfrm>
            <a:off x="1734063" y="6186961"/>
            <a:ext cx="4047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Рота информационных технологий. Инфографика БЕЛТА. 2019 г.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1155" y="1222993"/>
            <a:ext cx="8773064" cy="1028500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греч. gё - Земля, politike - политика) - это теория, утверждающая зависимость политики и государства от географических факторов (климат, при- родные ресурсы, территория, население и др.), или учение о географической обу- словленности политических явлений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03" name="Google Shape;10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7348" y="2355010"/>
            <a:ext cx="3266871" cy="441825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04" name="Google Shape;104;p3"/>
          <p:cNvSpPr txBox="1"/>
          <p:nvPr/>
        </p:nvSpPr>
        <p:spPr>
          <a:xfrm>
            <a:off x="3890513" y="6419781"/>
            <a:ext cx="1796835" cy="353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Рудольф Челлен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181155" y="2355011"/>
            <a:ext cx="5374256" cy="229462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Термин «геополитика» ввёл шведский полито- лог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Рудольф Челлен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(1864-1922 гг.) В работе «Великие державы» (1910 г.) он обосновывал, что малые страны из-за своего географического положения «обречены» на подчинение «великим державам», которые в силу своей «географичес- кой судьбы» обязаны объединить их в большие географические и хозяйственные «комплексы».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/>
          </a:p>
        </p:txBody>
      </p:sp>
      <p:grpSp>
        <p:nvGrpSpPr>
          <p:cNvPr id="111" name="Google Shape;111;p4"/>
          <p:cNvGrpSpPr/>
          <p:nvPr/>
        </p:nvGrpSpPr>
        <p:grpSpPr>
          <a:xfrm>
            <a:off x="287988" y="1783013"/>
            <a:ext cx="8568023" cy="2791640"/>
            <a:chOff x="3316" y="566688"/>
            <a:chExt cx="8568023" cy="2791640"/>
          </a:xfrm>
        </p:grpSpPr>
        <p:sp>
          <p:nvSpPr>
            <p:cNvPr id="112" name="Google Shape;112;p4"/>
            <p:cNvSpPr/>
            <p:nvPr/>
          </p:nvSpPr>
          <p:spPr>
            <a:xfrm>
              <a:off x="4287328" y="1223613"/>
              <a:ext cx="2865718" cy="5956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3" name="Google Shape;113;p4"/>
            <p:cNvSpPr/>
            <p:nvPr/>
          </p:nvSpPr>
          <p:spPr>
            <a:xfrm>
              <a:off x="4241608" y="1223613"/>
              <a:ext cx="91440" cy="5956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>
              <a:noFill/>
            </a:ln>
          </p:spPr>
        </p:sp>
        <p:sp>
          <p:nvSpPr>
            <p:cNvPr id="114" name="Google Shape;114;p4"/>
            <p:cNvSpPr/>
            <p:nvPr/>
          </p:nvSpPr>
          <p:spPr>
            <a:xfrm>
              <a:off x="1421609" y="1223613"/>
              <a:ext cx="2865718" cy="5956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5" name="Google Shape;115;p4"/>
            <p:cNvSpPr/>
            <p:nvPr/>
          </p:nvSpPr>
          <p:spPr>
            <a:xfrm>
              <a:off x="2100858" y="566688"/>
              <a:ext cx="4372938" cy="65692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 txBox="1"/>
            <p:nvPr/>
          </p:nvSpPr>
          <p:spPr>
            <a:xfrm>
              <a:off x="2100858" y="566688"/>
              <a:ext cx="4372938" cy="6569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Современная геополитика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4"/>
            <p:cNvSpPr txBox="1"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учитывает географические факторы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3435586" y="1819296"/>
              <a:ext cx="1703483" cy="153903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4"/>
            <p:cNvSpPr txBox="1"/>
            <p:nvPr/>
          </p:nvSpPr>
          <p:spPr>
            <a:xfrm>
              <a:off x="3435586" y="1819296"/>
              <a:ext cx="1703483" cy="15390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5734753" y="1819296"/>
              <a:ext cx="2836586" cy="15390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 txBox="1"/>
            <p:nvPr/>
          </p:nvSpPr>
          <p:spPr>
            <a:xfrm>
              <a:off x="5734753" y="1819296"/>
              <a:ext cx="2836586" cy="15390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учитывает экономические, научно-технические, военные и другие факторы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23" name="Google Shape;123;p4"/>
          <p:cNvSpPr/>
          <p:nvPr/>
        </p:nvSpPr>
        <p:spPr>
          <a:xfrm>
            <a:off x="4092933" y="3278037"/>
            <a:ext cx="914400" cy="914400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" name="Google Shape;124;p4"/>
          <p:cNvGrpSpPr/>
          <p:nvPr/>
        </p:nvGrpSpPr>
        <p:grpSpPr>
          <a:xfrm>
            <a:off x="1725283" y="5667554"/>
            <a:ext cx="5658928" cy="512488"/>
            <a:chOff x="3316" y="1819296"/>
            <a:chExt cx="2836586" cy="1539032"/>
          </a:xfrm>
        </p:grpSpPr>
        <p:sp>
          <p:nvSpPr>
            <p:cNvPr id="125" name="Google Shape;125;p4"/>
            <p:cNvSpPr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4"/>
            <p:cNvSpPr txBox="1"/>
            <p:nvPr/>
          </p:nvSpPr>
          <p:spPr>
            <a:xfrm>
              <a:off x="3316" y="1819296"/>
              <a:ext cx="2836586" cy="15390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Многополюсная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геополитическая картина мира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27" name="Google Shape;127;p4"/>
          <p:cNvSpPr/>
          <p:nvPr/>
        </p:nvSpPr>
        <p:spPr>
          <a:xfrm rot="-5400000">
            <a:off x="4252823" y="2212673"/>
            <a:ext cx="638355" cy="5857338"/>
          </a:xfrm>
          <a:prstGeom prst="leftBrace">
            <a:avLst>
              <a:gd fmla="val 106353" name="adj1"/>
              <a:gd fmla="val 49853" name="adj2"/>
            </a:avLst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геополитики</a:t>
            </a:r>
            <a:endParaRPr/>
          </a:p>
        </p:txBody>
      </p:sp>
      <p:grpSp>
        <p:nvGrpSpPr>
          <p:cNvPr id="133" name="Google Shape;133;p5"/>
          <p:cNvGrpSpPr/>
          <p:nvPr/>
        </p:nvGrpSpPr>
        <p:grpSpPr>
          <a:xfrm>
            <a:off x="838583" y="2176282"/>
            <a:ext cx="7553095" cy="3221429"/>
            <a:chOff x="1821" y="468251"/>
            <a:chExt cx="7553095" cy="3221429"/>
          </a:xfrm>
        </p:grpSpPr>
        <p:sp>
          <p:nvSpPr>
            <p:cNvPr id="134" name="Google Shape;134;p5"/>
            <p:cNvSpPr/>
            <p:nvPr/>
          </p:nvSpPr>
          <p:spPr>
            <a:xfrm>
              <a:off x="3778369" y="1117646"/>
              <a:ext cx="2067702" cy="7177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5" name="Google Shape;135;p5"/>
            <p:cNvSpPr/>
            <p:nvPr/>
          </p:nvSpPr>
          <p:spPr>
            <a:xfrm>
              <a:off x="1710666" y="1117646"/>
              <a:ext cx="2067702" cy="71771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6" name="Google Shape;136;p5"/>
            <p:cNvSpPr/>
            <p:nvPr/>
          </p:nvSpPr>
          <p:spPr>
            <a:xfrm>
              <a:off x="1925622" y="468251"/>
              <a:ext cx="3705493" cy="6493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5"/>
            <p:cNvSpPr txBox="1"/>
            <p:nvPr/>
          </p:nvSpPr>
          <p:spPr>
            <a:xfrm>
              <a:off x="1925622" y="468251"/>
              <a:ext cx="3705493" cy="6493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геополитики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8" name="Google Shape;138;p5"/>
            <p:cNvSpPr/>
            <p:nvPr/>
          </p:nvSpPr>
          <p:spPr>
            <a:xfrm>
              <a:off x="1821" y="1835361"/>
              <a:ext cx="3417690" cy="185431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5"/>
            <p:cNvSpPr txBox="1"/>
            <p:nvPr/>
          </p:nvSpPr>
          <p:spPr>
            <a:xfrm>
              <a:off x="1821" y="1835361"/>
              <a:ext cx="3417690" cy="1854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поиск взаимовыгодных союзников и партнёров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4137226" y="1835361"/>
              <a:ext cx="3417690" cy="185431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5"/>
            <p:cNvSpPr txBox="1"/>
            <p:nvPr/>
          </p:nvSpPr>
          <p:spPr>
            <a:xfrm>
              <a:off x="4137226" y="1835361"/>
              <a:ext cx="3417690" cy="18543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направлений и регионов распространения своего влияния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Google Shape;147;p6"/>
          <p:cNvSpPr txBox="1"/>
          <p:nvPr/>
        </p:nvSpPr>
        <p:spPr>
          <a:xfrm>
            <a:off x="210369" y="3259057"/>
            <a:ext cx="2092883" cy="107721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Государственные границы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8" name="Google Shape;14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3206" y="1250830"/>
            <a:ext cx="6565197" cy="545809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4" name="Google Shape;154;p7"/>
          <p:cNvGrpSpPr/>
          <p:nvPr/>
        </p:nvGrpSpPr>
        <p:grpSpPr>
          <a:xfrm>
            <a:off x="173697" y="1299535"/>
            <a:ext cx="8848364" cy="2757934"/>
            <a:chOff x="1168" y="48704"/>
            <a:chExt cx="8848364" cy="2757934"/>
          </a:xfrm>
        </p:grpSpPr>
        <p:sp>
          <p:nvSpPr>
            <p:cNvPr id="155" name="Google Shape;155;p7"/>
            <p:cNvSpPr/>
            <p:nvPr/>
          </p:nvSpPr>
          <p:spPr>
            <a:xfrm>
              <a:off x="1168" y="48704"/>
              <a:ext cx="6180413" cy="30675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7"/>
            <p:cNvSpPr txBox="1"/>
            <p:nvPr/>
          </p:nvSpPr>
          <p:spPr>
            <a:xfrm>
              <a:off x="1168" y="48704"/>
              <a:ext cx="6180413" cy="306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Геополитический статус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619209" y="355462"/>
              <a:ext cx="618041" cy="2941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7"/>
            <p:cNvSpPr/>
            <p:nvPr/>
          </p:nvSpPr>
          <p:spPr>
            <a:xfrm>
              <a:off x="1237250" y="453509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7"/>
            <p:cNvSpPr txBox="1"/>
            <p:nvPr/>
          </p:nvSpPr>
          <p:spPr>
            <a:xfrm>
              <a:off x="1237250" y="453509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нахождение в центре Европы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619209" y="355462"/>
              <a:ext cx="618041" cy="7843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7"/>
            <p:cNvSpPr/>
            <p:nvPr/>
          </p:nvSpPr>
          <p:spPr>
            <a:xfrm>
              <a:off x="1237250" y="943744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7"/>
            <p:cNvSpPr txBox="1"/>
            <p:nvPr/>
          </p:nvSpPr>
          <p:spPr>
            <a:xfrm>
              <a:off x="1237250" y="943744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среднее по европейским мерками государство (площадь 207,6 тыс. км²)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619209" y="355462"/>
              <a:ext cx="618041" cy="127461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7"/>
            <p:cNvSpPr/>
            <p:nvPr/>
          </p:nvSpPr>
          <p:spPr>
            <a:xfrm>
              <a:off x="1237250" y="1433979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7"/>
            <p:cNvSpPr txBox="1"/>
            <p:nvPr/>
          </p:nvSpPr>
          <p:spPr>
            <a:xfrm>
              <a:off x="1237250" y="1433979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транзитное положение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619209" y="355462"/>
              <a:ext cx="618041" cy="17648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7"/>
            <p:cNvSpPr/>
            <p:nvPr/>
          </p:nvSpPr>
          <p:spPr>
            <a:xfrm>
              <a:off x="1237250" y="1924214"/>
              <a:ext cx="7612282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7"/>
            <p:cNvSpPr txBox="1"/>
            <p:nvPr/>
          </p:nvSpPr>
          <p:spPr>
            <a:xfrm>
              <a:off x="1237250" y="1924214"/>
              <a:ext cx="7612282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миграционные потоки (в т.ч. нелегальные)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619209" y="355462"/>
              <a:ext cx="618041" cy="225508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7"/>
            <p:cNvSpPr/>
            <p:nvPr/>
          </p:nvSpPr>
          <p:spPr>
            <a:xfrm>
              <a:off x="1237250" y="2414450"/>
              <a:ext cx="2885010" cy="392188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7"/>
            <p:cNvSpPr txBox="1"/>
            <p:nvPr/>
          </p:nvSpPr>
          <p:spPr>
            <a:xfrm>
              <a:off x="1237250" y="2414450"/>
              <a:ext cx="2885010" cy="3921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выхода к морю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72" name="Google Shape;17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7276" y="3682097"/>
            <a:ext cx="4201064" cy="292683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3" name="Google Shape;173;p7"/>
          <p:cNvSpPr txBox="1"/>
          <p:nvPr/>
        </p:nvSpPr>
        <p:spPr>
          <a:xfrm>
            <a:off x="1167902" y="6024157"/>
            <a:ext cx="35595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Республика Беларусь на политической карте Европы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Геополитический статус Беларуси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9" name="Google Shape;17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9932" y="4001607"/>
            <a:ext cx="5732612" cy="263390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0" name="Google Shape;180;p8"/>
          <p:cNvSpPr txBox="1"/>
          <p:nvPr/>
        </p:nvSpPr>
        <p:spPr>
          <a:xfrm>
            <a:off x="207034" y="6296956"/>
            <a:ext cx="302289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Новый Шёлковый путь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81" name="Google Shape;181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538" y="1183652"/>
            <a:ext cx="8839199" cy="28179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9"/>
          <p:cNvSpPr txBox="1"/>
          <p:nvPr>
            <p:ph type="title"/>
          </p:nvPr>
        </p:nvSpPr>
        <p:spPr>
          <a:xfrm>
            <a:off x="8326" y="93052"/>
            <a:ext cx="9083614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Национальные интересы и безопасность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7" name="Google Shape;187;p9"/>
          <p:cNvGrpSpPr/>
          <p:nvPr/>
        </p:nvGrpSpPr>
        <p:grpSpPr>
          <a:xfrm>
            <a:off x="285247" y="2337756"/>
            <a:ext cx="8573504" cy="3260789"/>
            <a:chOff x="575" y="1121431"/>
            <a:chExt cx="8573504" cy="3260789"/>
          </a:xfrm>
        </p:grpSpPr>
        <p:sp>
          <p:nvSpPr>
            <p:cNvPr id="188" name="Google Shape;188;p9"/>
            <p:cNvSpPr/>
            <p:nvPr/>
          </p:nvSpPr>
          <p:spPr>
            <a:xfrm>
              <a:off x="4287328" y="1840038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9"/>
            <p:cNvSpPr/>
            <p:nvPr/>
          </p:nvSpPr>
          <p:spPr>
            <a:xfrm>
              <a:off x="4241608" y="1840038"/>
              <a:ext cx="91440" cy="5264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9"/>
            <p:cNvSpPr/>
            <p:nvPr/>
          </p:nvSpPr>
          <p:spPr>
            <a:xfrm>
              <a:off x="1254012" y="1840038"/>
              <a:ext cx="3033315" cy="5264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9"/>
            <p:cNvSpPr/>
            <p:nvPr/>
          </p:nvSpPr>
          <p:spPr>
            <a:xfrm>
              <a:off x="1500989" y="1121431"/>
              <a:ext cx="5572677" cy="7186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9"/>
            <p:cNvSpPr txBox="1"/>
            <p:nvPr/>
          </p:nvSpPr>
          <p:spPr>
            <a:xfrm>
              <a:off x="1500989" y="1121431"/>
              <a:ext cx="5572677" cy="718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Стратегические национальные интересы Республики Беларусь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9"/>
            <p:cNvSpPr/>
            <p:nvPr/>
          </p:nvSpPr>
          <p:spPr>
            <a:xfrm>
              <a:off x="575" y="2366482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9"/>
            <p:cNvSpPr txBox="1"/>
            <p:nvPr/>
          </p:nvSpPr>
          <p:spPr>
            <a:xfrm>
              <a:off x="575" y="2366482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незави- симости, террито- риальной целостности, суверенитета, незыбле- мости конституцион- ного строя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9"/>
            <p:cNvSpPr/>
            <p:nvPr/>
          </p:nvSpPr>
          <p:spPr>
            <a:xfrm>
              <a:off x="3033891" y="2366482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9"/>
            <p:cNvSpPr txBox="1"/>
            <p:nvPr/>
          </p:nvSpPr>
          <p:spPr>
            <a:xfrm>
              <a:off x="3033891" y="2366482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устойчивое экономи- ческое развитие и вы- сокая конкурентоспо- собность белорусской экономики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9"/>
            <p:cNvSpPr/>
            <p:nvPr/>
          </p:nvSpPr>
          <p:spPr>
            <a:xfrm>
              <a:off x="6067207" y="2366482"/>
              <a:ext cx="2506872" cy="20157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9"/>
            <p:cNvSpPr txBox="1"/>
            <p:nvPr/>
          </p:nvSpPr>
          <p:spPr>
            <a:xfrm>
              <a:off x="6067207" y="2366482"/>
              <a:ext cx="2506872" cy="2015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высокого уровня и качества жизни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03.12.2021</vt:lpwstr>
  </property>
</Properties>
</file>