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0" roundtripDataSignature="AMtx7mhYQWS4XAvZYvBZqpr9FOHTKW9+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5298439-8254-4101-84F1-234D8B5AB701}">
  <a:tblStyle styleId="{A5298439-8254-4101-84F1-234D8B5AB701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5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5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4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3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5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5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3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6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7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7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8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8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9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9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9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9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2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2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3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3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3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4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>
                <a:latin typeface="Cambria"/>
                <a:ea typeface="Cambria"/>
                <a:cs typeface="Cambria"/>
                <a:sym typeface="Cambria"/>
              </a:rPr>
              <a:t>Основы уголовного права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2022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219" name="Google Shape;219;p10"/>
          <p:cNvGrpSpPr/>
          <p:nvPr/>
        </p:nvGrpSpPr>
        <p:grpSpPr>
          <a:xfrm>
            <a:off x="164591" y="1176095"/>
            <a:ext cx="8788938" cy="5523723"/>
            <a:chOff x="688" y="11530"/>
            <a:chExt cx="8788938" cy="5523723"/>
          </a:xfrm>
        </p:grpSpPr>
        <p:sp>
          <p:nvSpPr>
            <p:cNvPr id="220" name="Google Shape;220;p10"/>
            <p:cNvSpPr/>
            <p:nvPr/>
          </p:nvSpPr>
          <p:spPr>
            <a:xfrm>
              <a:off x="688" y="11530"/>
              <a:ext cx="7318960" cy="3744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10"/>
            <p:cNvSpPr txBox="1"/>
            <p:nvPr/>
          </p:nvSpPr>
          <p:spPr>
            <a:xfrm>
              <a:off x="11656" y="22498"/>
              <a:ext cx="7297024" cy="35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Уголовная ответственность с 14 лет наступает только за: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10"/>
            <p:cNvSpPr/>
            <p:nvPr/>
          </p:nvSpPr>
          <p:spPr>
            <a:xfrm>
              <a:off x="732585" y="386020"/>
              <a:ext cx="731896" cy="2808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3" name="Google Shape;223;p10"/>
            <p:cNvSpPr/>
            <p:nvPr/>
          </p:nvSpPr>
          <p:spPr>
            <a:xfrm>
              <a:off x="1464481" y="479642"/>
              <a:ext cx="7325145" cy="3744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0"/>
            <p:cNvSpPr txBox="1"/>
            <p:nvPr/>
          </p:nvSpPr>
          <p:spPr>
            <a:xfrm>
              <a:off x="1475449" y="490610"/>
              <a:ext cx="7303209" cy="35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убийство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10"/>
            <p:cNvSpPr/>
            <p:nvPr/>
          </p:nvSpPr>
          <p:spPr>
            <a:xfrm>
              <a:off x="732585" y="386020"/>
              <a:ext cx="731896" cy="74897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6" name="Google Shape;226;p10"/>
            <p:cNvSpPr/>
            <p:nvPr/>
          </p:nvSpPr>
          <p:spPr>
            <a:xfrm>
              <a:off x="1464481" y="947754"/>
              <a:ext cx="7325145" cy="3744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0"/>
            <p:cNvSpPr txBox="1"/>
            <p:nvPr/>
          </p:nvSpPr>
          <p:spPr>
            <a:xfrm>
              <a:off x="1475449" y="958722"/>
              <a:ext cx="7303209" cy="35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причинение смерти по неосторожности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10"/>
            <p:cNvSpPr/>
            <p:nvPr/>
          </p:nvSpPr>
          <p:spPr>
            <a:xfrm>
              <a:off x="732585" y="386020"/>
              <a:ext cx="731896" cy="12170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9" name="Google Shape;229;p10"/>
            <p:cNvSpPr/>
            <p:nvPr/>
          </p:nvSpPr>
          <p:spPr>
            <a:xfrm>
              <a:off x="1464481" y="1415867"/>
              <a:ext cx="7325145" cy="3744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0"/>
            <p:cNvSpPr txBox="1"/>
            <p:nvPr/>
          </p:nvSpPr>
          <p:spPr>
            <a:xfrm>
              <a:off x="1475449" y="1426835"/>
              <a:ext cx="7303209" cy="35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умышленное причинение тяжкого телесного повреждения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1" name="Google Shape;231;p10"/>
            <p:cNvSpPr/>
            <p:nvPr/>
          </p:nvSpPr>
          <p:spPr>
            <a:xfrm>
              <a:off x="732585" y="386020"/>
              <a:ext cx="731896" cy="16852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2" name="Google Shape;232;p10"/>
            <p:cNvSpPr/>
            <p:nvPr/>
          </p:nvSpPr>
          <p:spPr>
            <a:xfrm>
              <a:off x="1464481" y="1883979"/>
              <a:ext cx="7325145" cy="3744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10"/>
            <p:cNvSpPr txBox="1"/>
            <p:nvPr/>
          </p:nvSpPr>
          <p:spPr>
            <a:xfrm>
              <a:off x="1475449" y="1894947"/>
              <a:ext cx="7303209" cy="35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умышленное причинение менее тяжкого телесного повреждения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p10"/>
            <p:cNvSpPr/>
            <p:nvPr/>
          </p:nvSpPr>
          <p:spPr>
            <a:xfrm>
              <a:off x="732585" y="386020"/>
              <a:ext cx="731896" cy="21533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5" name="Google Shape;235;p10"/>
            <p:cNvSpPr/>
            <p:nvPr/>
          </p:nvSpPr>
          <p:spPr>
            <a:xfrm>
              <a:off x="1464481" y="2352091"/>
              <a:ext cx="7325145" cy="3744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0"/>
            <p:cNvSpPr txBox="1"/>
            <p:nvPr/>
          </p:nvSpPr>
          <p:spPr>
            <a:xfrm>
              <a:off x="1475449" y="2363059"/>
              <a:ext cx="7303209" cy="35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изнасилование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10"/>
            <p:cNvSpPr/>
            <p:nvPr/>
          </p:nvSpPr>
          <p:spPr>
            <a:xfrm>
              <a:off x="732585" y="386020"/>
              <a:ext cx="731896" cy="26214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8" name="Google Shape;238;p10"/>
            <p:cNvSpPr/>
            <p:nvPr/>
          </p:nvSpPr>
          <p:spPr>
            <a:xfrm>
              <a:off x="1464481" y="2820203"/>
              <a:ext cx="7325145" cy="3744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0"/>
            <p:cNvSpPr txBox="1"/>
            <p:nvPr/>
          </p:nvSpPr>
          <p:spPr>
            <a:xfrm>
              <a:off x="1475449" y="2831171"/>
              <a:ext cx="7303209" cy="35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насильственные действия сексуального характера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10"/>
            <p:cNvSpPr/>
            <p:nvPr/>
          </p:nvSpPr>
          <p:spPr>
            <a:xfrm>
              <a:off x="732585" y="386020"/>
              <a:ext cx="731896" cy="30895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1" name="Google Shape;241;p10"/>
            <p:cNvSpPr/>
            <p:nvPr/>
          </p:nvSpPr>
          <p:spPr>
            <a:xfrm>
              <a:off x="1464481" y="3288315"/>
              <a:ext cx="7325145" cy="3744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10"/>
            <p:cNvSpPr txBox="1"/>
            <p:nvPr/>
          </p:nvSpPr>
          <p:spPr>
            <a:xfrm>
              <a:off x="1475449" y="3299283"/>
              <a:ext cx="7303209" cy="35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похищение человека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10"/>
            <p:cNvSpPr/>
            <p:nvPr/>
          </p:nvSpPr>
          <p:spPr>
            <a:xfrm>
              <a:off x="732585" y="386020"/>
              <a:ext cx="731896" cy="35576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10"/>
            <p:cNvSpPr/>
            <p:nvPr/>
          </p:nvSpPr>
          <p:spPr>
            <a:xfrm>
              <a:off x="1464481" y="3756428"/>
              <a:ext cx="7325145" cy="3744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0"/>
            <p:cNvSpPr txBox="1"/>
            <p:nvPr/>
          </p:nvSpPr>
          <p:spPr>
            <a:xfrm>
              <a:off x="1475449" y="3767396"/>
              <a:ext cx="7303209" cy="35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кражу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10"/>
            <p:cNvSpPr/>
            <p:nvPr/>
          </p:nvSpPr>
          <p:spPr>
            <a:xfrm>
              <a:off x="732585" y="386020"/>
              <a:ext cx="731896" cy="402576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10"/>
            <p:cNvSpPr/>
            <p:nvPr/>
          </p:nvSpPr>
          <p:spPr>
            <a:xfrm>
              <a:off x="1464481" y="4224540"/>
              <a:ext cx="7325145" cy="3744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0"/>
            <p:cNvSpPr txBox="1"/>
            <p:nvPr/>
          </p:nvSpPr>
          <p:spPr>
            <a:xfrm>
              <a:off x="1475449" y="4235508"/>
              <a:ext cx="7303209" cy="35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грабёж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10"/>
            <p:cNvSpPr/>
            <p:nvPr/>
          </p:nvSpPr>
          <p:spPr>
            <a:xfrm>
              <a:off x="732585" y="386020"/>
              <a:ext cx="731896" cy="44938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0" name="Google Shape;250;p10"/>
            <p:cNvSpPr/>
            <p:nvPr/>
          </p:nvSpPr>
          <p:spPr>
            <a:xfrm>
              <a:off x="1464481" y="4692652"/>
              <a:ext cx="7325145" cy="3744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0"/>
            <p:cNvSpPr txBox="1"/>
            <p:nvPr/>
          </p:nvSpPr>
          <p:spPr>
            <a:xfrm>
              <a:off x="1475449" y="4703620"/>
              <a:ext cx="7303209" cy="35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разбой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10"/>
            <p:cNvSpPr/>
            <p:nvPr/>
          </p:nvSpPr>
          <p:spPr>
            <a:xfrm>
              <a:off x="732585" y="386020"/>
              <a:ext cx="731896" cy="49619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3" name="Google Shape;253;p10"/>
            <p:cNvSpPr/>
            <p:nvPr/>
          </p:nvSpPr>
          <p:spPr>
            <a:xfrm>
              <a:off x="1464481" y="5160764"/>
              <a:ext cx="7325145" cy="37448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0"/>
            <p:cNvSpPr txBox="1"/>
            <p:nvPr/>
          </p:nvSpPr>
          <p:spPr>
            <a:xfrm>
              <a:off x="1475449" y="5171732"/>
              <a:ext cx="7303209" cy="3525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вымогательство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260" name="Google Shape;260;p11"/>
          <p:cNvGrpSpPr/>
          <p:nvPr/>
        </p:nvGrpSpPr>
        <p:grpSpPr>
          <a:xfrm>
            <a:off x="169553" y="1172138"/>
            <a:ext cx="8779014" cy="5531638"/>
            <a:chOff x="5650" y="7573"/>
            <a:chExt cx="8779014" cy="5531638"/>
          </a:xfrm>
        </p:grpSpPr>
        <p:sp>
          <p:nvSpPr>
            <p:cNvPr id="261" name="Google Shape;261;p11"/>
            <p:cNvSpPr/>
            <p:nvPr/>
          </p:nvSpPr>
          <p:spPr>
            <a:xfrm>
              <a:off x="5650" y="7573"/>
              <a:ext cx="7216871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1"/>
            <p:cNvSpPr txBox="1"/>
            <p:nvPr/>
          </p:nvSpPr>
          <p:spPr>
            <a:xfrm>
              <a:off x="16634" y="18557"/>
              <a:ext cx="7194903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Уголовная ответственность с 14 лет наступает только за: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3" name="Google Shape;263;p11"/>
            <p:cNvSpPr/>
            <p:nvPr/>
          </p:nvSpPr>
          <p:spPr>
            <a:xfrm>
              <a:off x="727337" y="382599"/>
              <a:ext cx="721687" cy="2812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4" name="Google Shape;264;p11"/>
            <p:cNvSpPr/>
            <p:nvPr/>
          </p:nvSpPr>
          <p:spPr>
            <a:xfrm>
              <a:off x="1449024" y="476356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1"/>
            <p:cNvSpPr txBox="1"/>
            <p:nvPr/>
          </p:nvSpPr>
          <p:spPr>
            <a:xfrm>
              <a:off x="1460008" y="487340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хищение путём использования компьютерной техники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11"/>
            <p:cNvSpPr/>
            <p:nvPr/>
          </p:nvSpPr>
          <p:spPr>
            <a:xfrm>
              <a:off x="727337" y="382599"/>
              <a:ext cx="721687" cy="7500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7" name="Google Shape;267;p11"/>
            <p:cNvSpPr/>
            <p:nvPr/>
          </p:nvSpPr>
          <p:spPr>
            <a:xfrm>
              <a:off x="1449024" y="945139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1"/>
            <p:cNvSpPr txBox="1"/>
            <p:nvPr/>
          </p:nvSpPr>
          <p:spPr>
            <a:xfrm>
              <a:off x="1460008" y="956123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угон транспортного средства или маломерного судна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11"/>
            <p:cNvSpPr/>
            <p:nvPr/>
          </p:nvSpPr>
          <p:spPr>
            <a:xfrm>
              <a:off x="727337" y="382599"/>
              <a:ext cx="721687" cy="12188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0" name="Google Shape;270;p11"/>
            <p:cNvSpPr/>
            <p:nvPr/>
          </p:nvSpPr>
          <p:spPr>
            <a:xfrm>
              <a:off x="1449024" y="1413922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1"/>
            <p:cNvSpPr txBox="1"/>
            <p:nvPr/>
          </p:nvSpPr>
          <p:spPr>
            <a:xfrm>
              <a:off x="1460008" y="1424906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умышленное уничтожение либо повреждение имущества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2" name="Google Shape;272;p11"/>
            <p:cNvSpPr/>
            <p:nvPr/>
          </p:nvSpPr>
          <p:spPr>
            <a:xfrm>
              <a:off x="727337" y="382599"/>
              <a:ext cx="721687" cy="16876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3" name="Google Shape;273;p11"/>
            <p:cNvSpPr/>
            <p:nvPr/>
          </p:nvSpPr>
          <p:spPr>
            <a:xfrm>
              <a:off x="1449024" y="1882705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1"/>
            <p:cNvSpPr txBox="1"/>
            <p:nvPr/>
          </p:nvSpPr>
          <p:spPr>
            <a:xfrm>
              <a:off x="1460008" y="1893689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захват заложника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11"/>
            <p:cNvSpPr/>
            <p:nvPr/>
          </p:nvSpPr>
          <p:spPr>
            <a:xfrm>
              <a:off x="727337" y="382599"/>
              <a:ext cx="721687" cy="21564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11"/>
            <p:cNvSpPr/>
            <p:nvPr/>
          </p:nvSpPr>
          <p:spPr>
            <a:xfrm>
              <a:off x="1449024" y="2351487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1"/>
            <p:cNvSpPr txBox="1"/>
            <p:nvPr/>
          </p:nvSpPr>
          <p:spPr>
            <a:xfrm>
              <a:off x="1460008" y="2362471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хищение огнестрельного оружия, боеприпасов или взрывчатых ве-ществ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11"/>
            <p:cNvSpPr/>
            <p:nvPr/>
          </p:nvSpPr>
          <p:spPr>
            <a:xfrm>
              <a:off x="727337" y="382599"/>
              <a:ext cx="721687" cy="26251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9" name="Google Shape;279;p11"/>
            <p:cNvSpPr/>
            <p:nvPr/>
          </p:nvSpPr>
          <p:spPr>
            <a:xfrm>
              <a:off x="1449024" y="2820270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1"/>
            <p:cNvSpPr txBox="1"/>
            <p:nvPr/>
          </p:nvSpPr>
          <p:spPr>
            <a:xfrm>
              <a:off x="1460008" y="2831254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умышленное приведение в негодность транспортного средства или путей сообщения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1" name="Google Shape;281;p11"/>
            <p:cNvSpPr/>
            <p:nvPr/>
          </p:nvSpPr>
          <p:spPr>
            <a:xfrm>
              <a:off x="727337" y="382599"/>
              <a:ext cx="721687" cy="30939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11"/>
            <p:cNvSpPr/>
            <p:nvPr/>
          </p:nvSpPr>
          <p:spPr>
            <a:xfrm>
              <a:off x="1449024" y="3289053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1"/>
            <p:cNvSpPr txBox="1"/>
            <p:nvPr/>
          </p:nvSpPr>
          <p:spPr>
            <a:xfrm>
              <a:off x="1460008" y="3300037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хищение наркотических средств, психотропных веществ, их прекур- соров (вещество, участвующее в реакции) и аналогов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11"/>
            <p:cNvSpPr/>
            <p:nvPr/>
          </p:nvSpPr>
          <p:spPr>
            <a:xfrm>
              <a:off x="727337" y="382599"/>
              <a:ext cx="721687" cy="35627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11"/>
            <p:cNvSpPr/>
            <p:nvPr/>
          </p:nvSpPr>
          <p:spPr>
            <a:xfrm>
              <a:off x="1449024" y="3757836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1"/>
            <p:cNvSpPr txBox="1"/>
            <p:nvPr/>
          </p:nvSpPr>
          <p:spPr>
            <a:xfrm>
              <a:off x="1460008" y="3768820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незаконный оборот наркотических средств, психотропных веществ, их прекурсоров или аналогов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7" name="Google Shape;287;p11"/>
            <p:cNvSpPr/>
            <p:nvPr/>
          </p:nvSpPr>
          <p:spPr>
            <a:xfrm>
              <a:off x="727337" y="382599"/>
              <a:ext cx="721687" cy="40315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8" name="Google Shape;288;p11"/>
            <p:cNvSpPr/>
            <p:nvPr/>
          </p:nvSpPr>
          <p:spPr>
            <a:xfrm>
              <a:off x="1449024" y="4226619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1"/>
            <p:cNvSpPr txBox="1"/>
            <p:nvPr/>
          </p:nvSpPr>
          <p:spPr>
            <a:xfrm>
              <a:off x="1460008" y="4237603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хулиганство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11"/>
            <p:cNvSpPr/>
            <p:nvPr/>
          </p:nvSpPr>
          <p:spPr>
            <a:xfrm>
              <a:off x="727337" y="382599"/>
              <a:ext cx="721687" cy="45003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1" name="Google Shape;291;p11"/>
            <p:cNvSpPr/>
            <p:nvPr/>
          </p:nvSpPr>
          <p:spPr>
            <a:xfrm>
              <a:off x="1449024" y="4695402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1"/>
            <p:cNvSpPr txBox="1"/>
            <p:nvPr/>
          </p:nvSpPr>
          <p:spPr>
            <a:xfrm>
              <a:off x="1460008" y="4706386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заведомо ложное сообщение об опасности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3" name="Google Shape;293;p11"/>
            <p:cNvSpPr/>
            <p:nvPr/>
          </p:nvSpPr>
          <p:spPr>
            <a:xfrm>
              <a:off x="727337" y="382599"/>
              <a:ext cx="721687" cy="496909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4" name="Google Shape;294;p11"/>
            <p:cNvSpPr/>
            <p:nvPr/>
          </p:nvSpPr>
          <p:spPr>
            <a:xfrm>
              <a:off x="1449024" y="5164185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1"/>
            <p:cNvSpPr txBox="1"/>
            <p:nvPr/>
          </p:nvSpPr>
          <p:spPr>
            <a:xfrm>
              <a:off x="1460008" y="5175169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осквернение сооружений и порчу имущества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301" name="Google Shape;301;p12"/>
          <p:cNvGrpSpPr/>
          <p:nvPr/>
        </p:nvGrpSpPr>
        <p:grpSpPr>
          <a:xfrm>
            <a:off x="192611" y="2053114"/>
            <a:ext cx="8741222" cy="3355621"/>
            <a:chOff x="2830" y="698766"/>
            <a:chExt cx="8741222" cy="3355621"/>
          </a:xfrm>
        </p:grpSpPr>
        <p:sp>
          <p:nvSpPr>
            <p:cNvPr id="302" name="Google Shape;302;p12"/>
            <p:cNvSpPr/>
            <p:nvPr/>
          </p:nvSpPr>
          <p:spPr>
            <a:xfrm>
              <a:off x="6587302" y="1743048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12"/>
            <p:cNvSpPr/>
            <p:nvPr/>
          </p:nvSpPr>
          <p:spPr>
            <a:xfrm>
              <a:off x="4373442" y="1073809"/>
              <a:ext cx="2259580" cy="2970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12"/>
            <p:cNvSpPr/>
            <p:nvPr/>
          </p:nvSpPr>
          <p:spPr>
            <a:xfrm>
              <a:off x="2068141" y="1743048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12"/>
            <p:cNvSpPr/>
            <p:nvPr/>
          </p:nvSpPr>
          <p:spPr>
            <a:xfrm>
              <a:off x="2113861" y="1073809"/>
              <a:ext cx="2259580" cy="2970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6" name="Google Shape;306;p12"/>
            <p:cNvSpPr/>
            <p:nvPr/>
          </p:nvSpPr>
          <p:spPr>
            <a:xfrm>
              <a:off x="2233938" y="698766"/>
              <a:ext cx="4279006" cy="3750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2"/>
            <p:cNvSpPr txBox="1"/>
            <p:nvPr/>
          </p:nvSpPr>
          <p:spPr>
            <a:xfrm>
              <a:off x="2233938" y="698766"/>
              <a:ext cx="4279006" cy="3750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ответственности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2"/>
            <p:cNvSpPr/>
            <p:nvPr/>
          </p:nvSpPr>
          <p:spPr>
            <a:xfrm>
              <a:off x="2830" y="1370906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2"/>
            <p:cNvSpPr txBox="1"/>
            <p:nvPr/>
          </p:nvSpPr>
          <p:spPr>
            <a:xfrm>
              <a:off x="20996" y="1389072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презумпция невиновности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12"/>
            <p:cNvSpPr/>
            <p:nvPr/>
          </p:nvSpPr>
          <p:spPr>
            <a:xfrm>
              <a:off x="2830" y="2040146"/>
              <a:ext cx="4222062" cy="20142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2"/>
            <p:cNvSpPr txBox="1"/>
            <p:nvPr/>
          </p:nvSpPr>
          <p:spPr>
            <a:xfrm>
              <a:off x="2830" y="2040146"/>
              <a:ext cx="4222062" cy="2014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принцип, обозначающий, что лицо считается невиновным, пока его вина в совершённом преступлении не будет доказана в порядке, предусмотренном законом, и установлена вступившим в законную силу приговором суда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2" name="Google Shape;312;p12"/>
            <p:cNvSpPr/>
            <p:nvPr/>
          </p:nvSpPr>
          <p:spPr>
            <a:xfrm>
              <a:off x="4521990" y="1370906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2"/>
            <p:cNvSpPr txBox="1"/>
            <p:nvPr/>
          </p:nvSpPr>
          <p:spPr>
            <a:xfrm>
              <a:off x="4540156" y="1389072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справедливости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12"/>
            <p:cNvSpPr/>
            <p:nvPr/>
          </p:nvSpPr>
          <p:spPr>
            <a:xfrm>
              <a:off x="4521990" y="2040146"/>
              <a:ext cx="4222062" cy="20142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2"/>
            <p:cNvSpPr txBox="1"/>
            <p:nvPr/>
          </p:nvSpPr>
          <p:spPr>
            <a:xfrm>
              <a:off x="4521990" y="2040146"/>
              <a:ext cx="4222062" cy="2014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соответствие ответственности характеру и степени общественной опасности преступления, обстоятельствам совершения и личности виновного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321" name="Google Shape;321;p13"/>
          <p:cNvGrpSpPr/>
          <p:nvPr/>
        </p:nvGrpSpPr>
        <p:grpSpPr>
          <a:xfrm>
            <a:off x="165343" y="2304494"/>
            <a:ext cx="8755646" cy="2887365"/>
            <a:chOff x="587" y="898388"/>
            <a:chExt cx="8755646" cy="2887365"/>
          </a:xfrm>
        </p:grpSpPr>
        <p:sp>
          <p:nvSpPr>
            <p:cNvPr id="322" name="Google Shape;322;p13"/>
            <p:cNvSpPr/>
            <p:nvPr/>
          </p:nvSpPr>
          <p:spPr>
            <a:xfrm>
              <a:off x="4378411" y="1378246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3" name="Google Shape;323;p13"/>
            <p:cNvSpPr/>
            <p:nvPr/>
          </p:nvSpPr>
          <p:spPr>
            <a:xfrm>
              <a:off x="4332690" y="1378246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4" name="Google Shape;324;p13"/>
            <p:cNvSpPr/>
            <p:nvPr/>
          </p:nvSpPr>
          <p:spPr>
            <a:xfrm>
              <a:off x="1280653" y="1378246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5" name="Google Shape;325;p13"/>
            <p:cNvSpPr/>
            <p:nvPr/>
          </p:nvSpPr>
          <p:spPr>
            <a:xfrm>
              <a:off x="2839951" y="898388"/>
              <a:ext cx="3076918" cy="4798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3"/>
            <p:cNvSpPr txBox="1"/>
            <p:nvPr/>
          </p:nvSpPr>
          <p:spPr>
            <a:xfrm>
              <a:off x="2839951" y="898388"/>
              <a:ext cx="3076918" cy="4798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Цели ответственности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587" y="1915873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3"/>
            <p:cNvSpPr txBox="1"/>
            <p:nvPr/>
          </p:nvSpPr>
          <p:spPr>
            <a:xfrm>
              <a:off x="587" y="1915873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исправление лица, совершившего преступление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3098345" y="1915873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3"/>
            <p:cNvSpPr txBox="1"/>
            <p:nvPr/>
          </p:nvSpPr>
          <p:spPr>
            <a:xfrm>
              <a:off x="3098345" y="1915873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предупреждение совершения осуждённым новых преступлений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6196103" y="1915873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3"/>
            <p:cNvSpPr txBox="1"/>
            <p:nvPr/>
          </p:nvSpPr>
          <p:spPr>
            <a:xfrm>
              <a:off x="6196103" y="1915873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предупреждение совершения преступлений другими лицами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338" name="Google Shape;338;p14"/>
          <p:cNvGrpSpPr/>
          <p:nvPr/>
        </p:nvGrpSpPr>
        <p:grpSpPr>
          <a:xfrm>
            <a:off x="258792" y="1938050"/>
            <a:ext cx="8624765" cy="3792321"/>
            <a:chOff x="0" y="541051"/>
            <a:chExt cx="8624765" cy="3792321"/>
          </a:xfrm>
        </p:grpSpPr>
        <p:sp>
          <p:nvSpPr>
            <p:cNvPr id="339" name="Google Shape;339;p14"/>
            <p:cNvSpPr/>
            <p:nvPr/>
          </p:nvSpPr>
          <p:spPr>
            <a:xfrm>
              <a:off x="0" y="541052"/>
              <a:ext cx="4241627" cy="3792320"/>
            </a:xfrm>
            <a:prstGeom prst="roundRect">
              <a:avLst>
                <a:gd fmla="val 5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4"/>
            <p:cNvSpPr txBox="1"/>
            <p:nvPr/>
          </p:nvSpPr>
          <p:spPr>
            <a:xfrm rot="-5400000">
              <a:off x="-1130688" y="1671741"/>
              <a:ext cx="3109702" cy="8483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0" spcFirstLastPara="1" rIns="88900" wrap="square" tIns="6857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Меры ответственности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4"/>
            <p:cNvSpPr/>
            <p:nvPr/>
          </p:nvSpPr>
          <p:spPr>
            <a:xfrm>
              <a:off x="848325" y="541052"/>
              <a:ext cx="3160012" cy="379232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4"/>
            <p:cNvSpPr txBox="1"/>
            <p:nvPr/>
          </p:nvSpPr>
          <p:spPr>
            <a:xfrm>
              <a:off x="848325" y="541052"/>
              <a:ext cx="3160012" cy="37923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0" spcFirstLastPara="1" rIns="0" wrap="square" tIns="61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наказание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отсрочка исполнения назна- ченного наказания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условное неприменение наз- наченного наказания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осуждение без назна-ения наказания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применение в отношении несовершеннолетних при- нудительных мер воспита- тельного характера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4"/>
            <p:cNvSpPr/>
            <p:nvPr/>
          </p:nvSpPr>
          <p:spPr>
            <a:xfrm>
              <a:off x="4383138" y="541052"/>
              <a:ext cx="4241627" cy="3792320"/>
            </a:xfrm>
            <a:prstGeom prst="roundRect">
              <a:avLst>
                <a:gd fmla="val 5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4"/>
            <p:cNvSpPr txBox="1"/>
            <p:nvPr/>
          </p:nvSpPr>
          <p:spPr>
            <a:xfrm rot="-5400000">
              <a:off x="3252450" y="1671741"/>
              <a:ext cx="3109702" cy="8483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0" lIns="0" spcFirstLastPara="1" rIns="88900" wrap="square" tIns="6857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Наказание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4"/>
            <p:cNvSpPr/>
            <p:nvPr/>
          </p:nvSpPr>
          <p:spPr>
            <a:xfrm rot="5400000">
              <a:off x="4056222" y="3490591"/>
              <a:ext cx="747980" cy="636244"/>
            </a:xfrm>
            <a:prstGeom prst="flowChartExtra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4"/>
            <p:cNvSpPr/>
            <p:nvPr/>
          </p:nvSpPr>
          <p:spPr>
            <a:xfrm>
              <a:off x="5231464" y="541052"/>
              <a:ext cx="3160012" cy="3792320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4"/>
            <p:cNvSpPr txBox="1"/>
            <p:nvPr/>
          </p:nvSpPr>
          <p:spPr>
            <a:xfrm>
              <a:off x="5231458" y="541051"/>
              <a:ext cx="3279300" cy="379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61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Мера уголовной ответствен- ности, применяемая по приго- вору суда к лицу, осуждённому за преступление: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предусматривает </a:t>
              </a:r>
              <a:r>
                <a:rPr b="0" i="1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лишение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или </a:t>
              </a:r>
              <a:r>
                <a:rPr b="0" i="1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ограничение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прав и сво- бод осуждённого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носит принудительный ха- рактер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применяется от имени Рес- публики Беларусь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aphicFrame>
        <p:nvGraphicFramePr>
          <p:cNvPr id="353" name="Google Shape;353;p15"/>
          <p:cNvGraphicFramePr/>
          <p:nvPr/>
        </p:nvGraphicFramePr>
        <p:xfrm>
          <a:off x="129095" y="126003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{A5298439-8254-4101-84F1-234D8B5AB701}</a:tableStyleId>
              </a:tblPr>
              <a:tblGrid>
                <a:gridCol w="2501950"/>
                <a:gridCol w="6340125"/>
              </a:tblGrid>
              <a:tr h="4782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Уголовные взыскания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2428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исправительные работы;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ограничение по военной службе;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арест;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ограничение свободы;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лишение свободы;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пожизненное заключение;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смертная казнь (до её отмены)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34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Как основные, так и дополнительные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общественные работы;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штраф;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лишение права занимать определённые должности или заниматься определённой деятельностью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15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Дополнительные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лишение воинского или специального звания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359" name="Google Shape;359;p16"/>
          <p:cNvGrpSpPr/>
          <p:nvPr/>
        </p:nvGrpSpPr>
        <p:grpSpPr>
          <a:xfrm>
            <a:off x="191875" y="1801359"/>
            <a:ext cx="8742694" cy="4411221"/>
            <a:chOff x="2094" y="447011"/>
            <a:chExt cx="8742694" cy="4411221"/>
          </a:xfrm>
        </p:grpSpPr>
        <p:sp>
          <p:nvSpPr>
            <p:cNvPr id="360" name="Google Shape;360;p16"/>
            <p:cNvSpPr/>
            <p:nvPr/>
          </p:nvSpPr>
          <p:spPr>
            <a:xfrm>
              <a:off x="6587669" y="3827885"/>
              <a:ext cx="91440" cy="32297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1" name="Google Shape;361;p16"/>
            <p:cNvSpPr/>
            <p:nvPr/>
          </p:nvSpPr>
          <p:spPr>
            <a:xfrm>
              <a:off x="6587669" y="2849289"/>
              <a:ext cx="91440" cy="2712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2" name="Google Shape;362;p16"/>
            <p:cNvSpPr/>
            <p:nvPr/>
          </p:nvSpPr>
          <p:spPr>
            <a:xfrm>
              <a:off x="6587669" y="1842993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3" name="Google Shape;363;p16"/>
            <p:cNvSpPr/>
            <p:nvPr/>
          </p:nvSpPr>
          <p:spPr>
            <a:xfrm>
              <a:off x="4373442" y="1021469"/>
              <a:ext cx="2259947" cy="2970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4" name="Google Shape;364;p16"/>
            <p:cNvSpPr/>
            <p:nvPr/>
          </p:nvSpPr>
          <p:spPr>
            <a:xfrm>
              <a:off x="2067774" y="2849289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5" name="Google Shape;365;p16"/>
            <p:cNvSpPr/>
            <p:nvPr/>
          </p:nvSpPr>
          <p:spPr>
            <a:xfrm>
              <a:off x="2067774" y="1842993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6" name="Google Shape;366;p16"/>
            <p:cNvSpPr/>
            <p:nvPr/>
          </p:nvSpPr>
          <p:spPr>
            <a:xfrm>
              <a:off x="2113494" y="1021469"/>
              <a:ext cx="2259947" cy="2970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7" name="Google Shape;367;p16"/>
            <p:cNvSpPr/>
            <p:nvPr/>
          </p:nvSpPr>
          <p:spPr>
            <a:xfrm>
              <a:off x="1940640" y="447011"/>
              <a:ext cx="4865603" cy="5744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6"/>
            <p:cNvSpPr txBox="1"/>
            <p:nvPr/>
          </p:nvSpPr>
          <p:spPr>
            <a:xfrm>
              <a:off x="1940640" y="447011"/>
              <a:ext cx="4865603" cy="5744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Разница отдельных видов наказания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9" name="Google Shape;369;p16"/>
            <p:cNvSpPr/>
            <p:nvPr/>
          </p:nvSpPr>
          <p:spPr>
            <a:xfrm>
              <a:off x="2462" y="1318567"/>
              <a:ext cx="4222062" cy="52442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6"/>
            <p:cNvSpPr txBox="1"/>
            <p:nvPr/>
          </p:nvSpPr>
          <p:spPr>
            <a:xfrm>
              <a:off x="28062" y="1344167"/>
              <a:ext cx="4170862" cy="4732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Исправительные работы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16"/>
            <p:cNvSpPr/>
            <p:nvPr/>
          </p:nvSpPr>
          <p:spPr>
            <a:xfrm>
              <a:off x="2462" y="2140090"/>
              <a:ext cx="4222062" cy="70919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6"/>
            <p:cNvSpPr txBox="1"/>
            <p:nvPr/>
          </p:nvSpPr>
          <p:spPr>
            <a:xfrm>
              <a:off x="2462" y="2140090"/>
              <a:ext cx="4222062" cy="7091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отбываются по месту работы осуждён- ного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3" name="Google Shape;373;p16"/>
            <p:cNvSpPr/>
            <p:nvPr/>
          </p:nvSpPr>
          <p:spPr>
            <a:xfrm>
              <a:off x="2094" y="3146386"/>
              <a:ext cx="4222798" cy="7073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6"/>
            <p:cNvSpPr txBox="1"/>
            <p:nvPr/>
          </p:nvSpPr>
          <p:spPr>
            <a:xfrm>
              <a:off x="2094" y="3146386"/>
              <a:ext cx="4222798" cy="707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 заработка в доход государства удерживается от 10% до 25% дохода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5" name="Google Shape;375;p16"/>
            <p:cNvSpPr/>
            <p:nvPr/>
          </p:nvSpPr>
          <p:spPr>
            <a:xfrm>
              <a:off x="4522358" y="1318567"/>
              <a:ext cx="4222062" cy="52442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6"/>
            <p:cNvSpPr txBox="1"/>
            <p:nvPr/>
          </p:nvSpPr>
          <p:spPr>
            <a:xfrm>
              <a:off x="4547958" y="1344167"/>
              <a:ext cx="4170862" cy="4732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работы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6"/>
            <p:cNvSpPr/>
            <p:nvPr/>
          </p:nvSpPr>
          <p:spPr>
            <a:xfrm>
              <a:off x="4522358" y="2140090"/>
              <a:ext cx="4222062" cy="70919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6"/>
            <p:cNvSpPr txBox="1"/>
            <p:nvPr/>
          </p:nvSpPr>
          <p:spPr>
            <a:xfrm>
              <a:off x="4522358" y="2140090"/>
              <a:ext cx="4222062" cy="7091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отбываются в свободное от основной работы или учёбы время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9" name="Google Shape;379;p16"/>
            <p:cNvSpPr/>
            <p:nvPr/>
          </p:nvSpPr>
          <p:spPr>
            <a:xfrm>
              <a:off x="4521990" y="3120511"/>
              <a:ext cx="4222798" cy="7073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6"/>
            <p:cNvSpPr txBox="1"/>
            <p:nvPr/>
          </p:nvSpPr>
          <p:spPr>
            <a:xfrm>
              <a:off x="4521990" y="3120511"/>
              <a:ext cx="4222798" cy="707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 работ определяется уполномочен- ными органами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1" name="Google Shape;381;p16"/>
            <p:cNvSpPr/>
            <p:nvPr/>
          </p:nvSpPr>
          <p:spPr>
            <a:xfrm>
              <a:off x="4521990" y="4150858"/>
              <a:ext cx="4222798" cy="7073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6"/>
            <p:cNvSpPr txBox="1"/>
            <p:nvPr/>
          </p:nvSpPr>
          <p:spPr>
            <a:xfrm>
              <a:off x="4521990" y="4150858"/>
              <a:ext cx="4222798" cy="707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бесплатный труд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388" name="Google Shape;388;p17"/>
          <p:cNvGrpSpPr/>
          <p:nvPr/>
        </p:nvGrpSpPr>
        <p:grpSpPr>
          <a:xfrm>
            <a:off x="191875" y="1801359"/>
            <a:ext cx="8742694" cy="4411221"/>
            <a:chOff x="2094" y="447011"/>
            <a:chExt cx="8742694" cy="4411221"/>
          </a:xfrm>
        </p:grpSpPr>
        <p:sp>
          <p:nvSpPr>
            <p:cNvPr id="389" name="Google Shape;389;p17"/>
            <p:cNvSpPr/>
            <p:nvPr/>
          </p:nvSpPr>
          <p:spPr>
            <a:xfrm>
              <a:off x="6587669" y="3827885"/>
              <a:ext cx="91440" cy="32297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0" name="Google Shape;390;p17"/>
            <p:cNvSpPr/>
            <p:nvPr/>
          </p:nvSpPr>
          <p:spPr>
            <a:xfrm>
              <a:off x="6587669" y="2849289"/>
              <a:ext cx="91440" cy="2712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1" name="Google Shape;391;p17"/>
            <p:cNvSpPr/>
            <p:nvPr/>
          </p:nvSpPr>
          <p:spPr>
            <a:xfrm>
              <a:off x="6587669" y="1842993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2" name="Google Shape;392;p17"/>
            <p:cNvSpPr/>
            <p:nvPr/>
          </p:nvSpPr>
          <p:spPr>
            <a:xfrm>
              <a:off x="4373442" y="1021469"/>
              <a:ext cx="2259947" cy="2970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3" name="Google Shape;393;p17"/>
            <p:cNvSpPr/>
            <p:nvPr/>
          </p:nvSpPr>
          <p:spPr>
            <a:xfrm>
              <a:off x="2067774" y="2849289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4" name="Google Shape;394;p17"/>
            <p:cNvSpPr/>
            <p:nvPr/>
          </p:nvSpPr>
          <p:spPr>
            <a:xfrm>
              <a:off x="2067774" y="1842993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5" name="Google Shape;395;p17"/>
            <p:cNvSpPr/>
            <p:nvPr/>
          </p:nvSpPr>
          <p:spPr>
            <a:xfrm>
              <a:off x="2113494" y="1021469"/>
              <a:ext cx="2259947" cy="2970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6" name="Google Shape;396;p17"/>
            <p:cNvSpPr/>
            <p:nvPr/>
          </p:nvSpPr>
          <p:spPr>
            <a:xfrm>
              <a:off x="1940640" y="447011"/>
              <a:ext cx="4865603" cy="5744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17"/>
            <p:cNvSpPr txBox="1"/>
            <p:nvPr/>
          </p:nvSpPr>
          <p:spPr>
            <a:xfrm>
              <a:off x="1940640" y="447011"/>
              <a:ext cx="4865603" cy="5744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Разница отдельных видов наказания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8" name="Google Shape;398;p17"/>
            <p:cNvSpPr/>
            <p:nvPr/>
          </p:nvSpPr>
          <p:spPr>
            <a:xfrm>
              <a:off x="2462" y="1318567"/>
              <a:ext cx="4222062" cy="52442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17"/>
            <p:cNvSpPr txBox="1"/>
            <p:nvPr/>
          </p:nvSpPr>
          <p:spPr>
            <a:xfrm>
              <a:off x="28062" y="1344167"/>
              <a:ext cx="4170862" cy="4732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Ограничение свободы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0" name="Google Shape;400;p17"/>
            <p:cNvSpPr/>
            <p:nvPr/>
          </p:nvSpPr>
          <p:spPr>
            <a:xfrm>
              <a:off x="2462" y="2140090"/>
              <a:ext cx="4222062" cy="70919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7"/>
            <p:cNvSpPr txBox="1"/>
            <p:nvPr/>
          </p:nvSpPr>
          <p:spPr>
            <a:xfrm>
              <a:off x="2462" y="2140090"/>
              <a:ext cx="4222062" cy="7091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наказание отбывается без направления в исправительное учреждение откры- того типа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2" name="Google Shape;402;p17"/>
            <p:cNvSpPr/>
            <p:nvPr/>
          </p:nvSpPr>
          <p:spPr>
            <a:xfrm>
              <a:off x="2094" y="3146386"/>
              <a:ext cx="4222798" cy="7073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7"/>
            <p:cNvSpPr txBox="1"/>
            <p:nvPr/>
          </p:nvSpPr>
          <p:spPr>
            <a:xfrm>
              <a:off x="2094" y="3146386"/>
              <a:ext cx="4222798" cy="707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наказание отбывается с направлением в исправительное учреждение откры- того типа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4" name="Google Shape;404;p17"/>
            <p:cNvSpPr/>
            <p:nvPr/>
          </p:nvSpPr>
          <p:spPr>
            <a:xfrm>
              <a:off x="4522358" y="1318567"/>
              <a:ext cx="4222062" cy="52442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7"/>
            <p:cNvSpPr txBox="1"/>
            <p:nvPr/>
          </p:nvSpPr>
          <p:spPr>
            <a:xfrm>
              <a:off x="4547958" y="1344167"/>
              <a:ext cx="4170862" cy="4732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Лишение свободы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6" name="Google Shape;406;p17"/>
            <p:cNvSpPr/>
            <p:nvPr/>
          </p:nvSpPr>
          <p:spPr>
            <a:xfrm>
              <a:off x="4522358" y="2140090"/>
              <a:ext cx="4222062" cy="70919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7"/>
            <p:cNvSpPr txBox="1"/>
            <p:nvPr/>
          </p:nvSpPr>
          <p:spPr>
            <a:xfrm>
              <a:off x="4522358" y="2140090"/>
              <a:ext cx="4222062" cy="7091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наказание отбывается в исправитель- ных колониях в условиях поселения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8" name="Google Shape;408;p17"/>
            <p:cNvSpPr/>
            <p:nvPr/>
          </p:nvSpPr>
          <p:spPr>
            <a:xfrm>
              <a:off x="4521990" y="3120511"/>
              <a:ext cx="4222798" cy="7073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7"/>
            <p:cNvSpPr txBox="1"/>
            <p:nvPr/>
          </p:nvSpPr>
          <p:spPr>
            <a:xfrm>
              <a:off x="4521990" y="3120511"/>
              <a:ext cx="4222798" cy="707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наказание отбывается в исправитель- ных колониях в условиях общего, уси- ленного, строгого или особого режимов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0" name="Google Shape;410;p17"/>
            <p:cNvSpPr/>
            <p:nvPr/>
          </p:nvSpPr>
          <p:spPr>
            <a:xfrm>
              <a:off x="4521990" y="4150858"/>
              <a:ext cx="4222798" cy="7073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7"/>
            <p:cNvSpPr txBox="1"/>
            <p:nvPr/>
          </p:nvSpPr>
          <p:spPr>
            <a:xfrm>
              <a:off x="4521990" y="4150858"/>
              <a:ext cx="4222798" cy="7073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наказание отбывается в тюрьме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Обстоятельства, исключающие преступ- ность деяния и уголовную ответственность</a:t>
            </a:r>
            <a:endParaRPr/>
          </a:p>
        </p:txBody>
      </p:sp>
      <p:grpSp>
        <p:nvGrpSpPr>
          <p:cNvPr id="417" name="Google Shape;417;p18"/>
          <p:cNvGrpSpPr/>
          <p:nvPr/>
        </p:nvGrpSpPr>
        <p:grpSpPr>
          <a:xfrm>
            <a:off x="160625" y="1684861"/>
            <a:ext cx="8779014" cy="3540034"/>
            <a:chOff x="5650" y="63096"/>
            <a:chExt cx="8779014" cy="3540034"/>
          </a:xfrm>
        </p:grpSpPr>
        <p:sp>
          <p:nvSpPr>
            <p:cNvPr id="418" name="Google Shape;418;p18"/>
            <p:cNvSpPr/>
            <p:nvPr/>
          </p:nvSpPr>
          <p:spPr>
            <a:xfrm>
              <a:off x="5650" y="63096"/>
              <a:ext cx="7216871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8"/>
            <p:cNvSpPr txBox="1"/>
            <p:nvPr/>
          </p:nvSpPr>
          <p:spPr>
            <a:xfrm>
              <a:off x="16634" y="74080"/>
              <a:ext cx="7194903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Обстоятельства, исключающие преступность деяния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0" name="Google Shape;420;p18"/>
            <p:cNvSpPr/>
            <p:nvPr/>
          </p:nvSpPr>
          <p:spPr>
            <a:xfrm>
              <a:off x="727337" y="438122"/>
              <a:ext cx="721687" cy="2812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1" name="Google Shape;421;p18"/>
            <p:cNvSpPr/>
            <p:nvPr/>
          </p:nvSpPr>
          <p:spPr>
            <a:xfrm>
              <a:off x="1449024" y="531879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8"/>
            <p:cNvSpPr txBox="1"/>
            <p:nvPr/>
          </p:nvSpPr>
          <p:spPr>
            <a:xfrm>
              <a:off x="1460008" y="542863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необходимая оборона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3" name="Google Shape;423;p18"/>
            <p:cNvSpPr/>
            <p:nvPr/>
          </p:nvSpPr>
          <p:spPr>
            <a:xfrm>
              <a:off x="727337" y="438122"/>
              <a:ext cx="721687" cy="8372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4" name="Google Shape;424;p18"/>
            <p:cNvSpPr/>
            <p:nvPr/>
          </p:nvSpPr>
          <p:spPr>
            <a:xfrm>
              <a:off x="1449024" y="1000661"/>
              <a:ext cx="7335640" cy="54937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8"/>
            <p:cNvSpPr txBox="1"/>
            <p:nvPr/>
          </p:nvSpPr>
          <p:spPr>
            <a:xfrm>
              <a:off x="1465115" y="1016752"/>
              <a:ext cx="7303458" cy="517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причинение вреда при задержании лица, совершившего преступле- 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6" name="Google Shape;426;p18"/>
            <p:cNvSpPr/>
            <p:nvPr/>
          </p:nvSpPr>
          <p:spPr>
            <a:xfrm>
              <a:off x="727337" y="438122"/>
              <a:ext cx="721687" cy="13931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7" name="Google Shape;427;p18"/>
            <p:cNvSpPr/>
            <p:nvPr/>
          </p:nvSpPr>
          <p:spPr>
            <a:xfrm>
              <a:off x="1449024" y="1643798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8"/>
            <p:cNvSpPr txBox="1"/>
            <p:nvPr/>
          </p:nvSpPr>
          <p:spPr>
            <a:xfrm>
              <a:off x="1460008" y="1654782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исполнение приказа или распоряжения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9" name="Google Shape;429;p18"/>
            <p:cNvSpPr/>
            <p:nvPr/>
          </p:nvSpPr>
          <p:spPr>
            <a:xfrm>
              <a:off x="727337" y="438122"/>
              <a:ext cx="721687" cy="19509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0" name="Google Shape;430;p18"/>
            <p:cNvSpPr/>
            <p:nvPr/>
          </p:nvSpPr>
          <p:spPr>
            <a:xfrm>
              <a:off x="1449024" y="2112581"/>
              <a:ext cx="7335640" cy="55298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8"/>
            <p:cNvSpPr txBox="1"/>
            <p:nvPr/>
          </p:nvSpPr>
          <p:spPr>
            <a:xfrm>
              <a:off x="1465220" y="2128777"/>
              <a:ext cx="7303248" cy="5205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пребывание среди соучастников преступления по специальному за- данию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2" name="Google Shape;432;p18"/>
            <p:cNvSpPr/>
            <p:nvPr/>
          </p:nvSpPr>
          <p:spPr>
            <a:xfrm>
              <a:off x="727337" y="438122"/>
              <a:ext cx="721687" cy="25087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3" name="Google Shape;433;p18"/>
            <p:cNvSpPr/>
            <p:nvPr/>
          </p:nvSpPr>
          <p:spPr>
            <a:xfrm>
              <a:off x="1449024" y="2759321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18"/>
            <p:cNvSpPr txBox="1"/>
            <p:nvPr/>
          </p:nvSpPr>
          <p:spPr>
            <a:xfrm>
              <a:off x="1460008" y="2770305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деяние, связанное с риском (например, экономическим)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5" name="Google Shape;435;p18"/>
            <p:cNvSpPr/>
            <p:nvPr/>
          </p:nvSpPr>
          <p:spPr>
            <a:xfrm>
              <a:off x="727337" y="438122"/>
              <a:ext cx="721687" cy="29774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6" name="Google Shape;436;p18"/>
            <p:cNvSpPr/>
            <p:nvPr/>
          </p:nvSpPr>
          <p:spPr>
            <a:xfrm>
              <a:off x="1449024" y="3228104"/>
              <a:ext cx="7335640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8"/>
            <p:cNvSpPr txBox="1"/>
            <p:nvPr/>
          </p:nvSpPr>
          <p:spPr>
            <a:xfrm>
              <a:off x="1460008" y="3239088"/>
              <a:ext cx="7313672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крайняя необходимость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1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Обстоятельства, исключающие преступ- ность деяния и уголовную ответственность</a:t>
            </a:r>
            <a:endParaRPr/>
          </a:p>
        </p:txBody>
      </p:sp>
      <p:grpSp>
        <p:nvGrpSpPr>
          <p:cNvPr id="443" name="Google Shape;443;p19"/>
          <p:cNvGrpSpPr/>
          <p:nvPr/>
        </p:nvGrpSpPr>
        <p:grpSpPr>
          <a:xfrm>
            <a:off x="165343" y="1820175"/>
            <a:ext cx="8755646" cy="3856003"/>
            <a:chOff x="587" y="414069"/>
            <a:chExt cx="8755646" cy="3856003"/>
          </a:xfrm>
        </p:grpSpPr>
        <p:sp>
          <p:nvSpPr>
            <p:cNvPr id="444" name="Google Shape;444;p19"/>
            <p:cNvSpPr/>
            <p:nvPr/>
          </p:nvSpPr>
          <p:spPr>
            <a:xfrm>
              <a:off x="4378411" y="1103448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5" name="Google Shape;445;p19"/>
            <p:cNvSpPr/>
            <p:nvPr/>
          </p:nvSpPr>
          <p:spPr>
            <a:xfrm>
              <a:off x="4332690" y="1103448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6" name="Google Shape;446;p19"/>
            <p:cNvSpPr/>
            <p:nvPr/>
          </p:nvSpPr>
          <p:spPr>
            <a:xfrm>
              <a:off x="1280653" y="1103448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7" name="Google Shape;447;p19"/>
            <p:cNvSpPr/>
            <p:nvPr/>
          </p:nvSpPr>
          <p:spPr>
            <a:xfrm>
              <a:off x="2339625" y="414069"/>
              <a:ext cx="4077570" cy="68937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19"/>
            <p:cNvSpPr txBox="1"/>
            <p:nvPr/>
          </p:nvSpPr>
          <p:spPr>
            <a:xfrm>
              <a:off x="2339625" y="414069"/>
              <a:ext cx="4077570" cy="6893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Обстоятельства, исключающие уголовную ответственность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9" name="Google Shape;449;p19"/>
            <p:cNvSpPr/>
            <p:nvPr/>
          </p:nvSpPr>
          <p:spPr>
            <a:xfrm>
              <a:off x="587" y="1641075"/>
              <a:ext cx="2560130" cy="262899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19"/>
            <p:cNvSpPr txBox="1"/>
            <p:nvPr/>
          </p:nvSpPr>
          <p:spPr>
            <a:xfrm>
              <a:off x="587" y="1641075"/>
              <a:ext cx="2560130" cy="26289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невменяемость лица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1" name="Google Shape;451;p19"/>
            <p:cNvSpPr/>
            <p:nvPr/>
          </p:nvSpPr>
          <p:spPr>
            <a:xfrm>
              <a:off x="3098345" y="1641075"/>
              <a:ext cx="2560130" cy="262899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19"/>
            <p:cNvSpPr txBox="1"/>
            <p:nvPr/>
          </p:nvSpPr>
          <p:spPr>
            <a:xfrm>
              <a:off x="3098345" y="1641075"/>
              <a:ext cx="2560130" cy="26289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добровольный отказ от преступления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3" name="Google Shape;453;p19"/>
            <p:cNvSpPr/>
            <p:nvPr/>
          </p:nvSpPr>
          <p:spPr>
            <a:xfrm>
              <a:off x="6196103" y="1641075"/>
              <a:ext cx="2560130" cy="262899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9"/>
            <p:cNvSpPr txBox="1"/>
            <p:nvPr/>
          </p:nvSpPr>
          <p:spPr>
            <a:xfrm>
              <a:off x="6196103" y="1641075"/>
              <a:ext cx="2560130" cy="26289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требования потерпевшего по делам частного обвинения (умышленное причи- нение лёгкого телесно- го повреждения, истя- зание, клевета, оскор- бление, разглашение коммерческой тайны и т.п.)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Понятие уголовного права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Обстоятельства, исключающие преступность деяния и уголов- ную ответственность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Обстоятельства, смягчающие и отягчающие уголовную ответ- ственность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Обстоятельства, исключающие преступ- ность деяния и уголовную ответственность</a:t>
            </a:r>
            <a:endParaRPr/>
          </a:p>
        </p:txBody>
      </p:sp>
      <p:grpSp>
        <p:nvGrpSpPr>
          <p:cNvPr id="460" name="Google Shape;460;p20"/>
          <p:cNvGrpSpPr/>
          <p:nvPr/>
        </p:nvGrpSpPr>
        <p:grpSpPr>
          <a:xfrm>
            <a:off x="168395" y="1811545"/>
            <a:ext cx="8781331" cy="4252824"/>
            <a:chOff x="4492" y="646980"/>
            <a:chExt cx="8781331" cy="4252824"/>
          </a:xfrm>
        </p:grpSpPr>
        <p:sp>
          <p:nvSpPr>
            <p:cNvPr id="461" name="Google Shape;461;p20"/>
            <p:cNvSpPr/>
            <p:nvPr/>
          </p:nvSpPr>
          <p:spPr>
            <a:xfrm>
              <a:off x="4492" y="646980"/>
              <a:ext cx="8330374" cy="3637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20"/>
            <p:cNvSpPr txBox="1"/>
            <p:nvPr/>
          </p:nvSpPr>
          <p:spPr>
            <a:xfrm>
              <a:off x="15146" y="657634"/>
              <a:ext cx="8309066" cy="342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Обстоятельства, освобождающие от уголовной ответственности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3" name="Google Shape;463;p20"/>
            <p:cNvSpPr/>
            <p:nvPr/>
          </p:nvSpPr>
          <p:spPr>
            <a:xfrm>
              <a:off x="837529" y="1010739"/>
              <a:ext cx="833037" cy="2728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4" name="Google Shape;464;p20"/>
            <p:cNvSpPr/>
            <p:nvPr/>
          </p:nvSpPr>
          <p:spPr>
            <a:xfrm>
              <a:off x="1670567" y="1101679"/>
              <a:ext cx="7115256" cy="3637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0"/>
            <p:cNvSpPr txBox="1"/>
            <p:nvPr/>
          </p:nvSpPr>
          <p:spPr>
            <a:xfrm>
              <a:off x="1681221" y="1112333"/>
              <a:ext cx="7093948" cy="342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истечение сроков давности уголовного преступления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6" name="Google Shape;466;p20"/>
            <p:cNvSpPr/>
            <p:nvPr/>
          </p:nvSpPr>
          <p:spPr>
            <a:xfrm>
              <a:off x="837529" y="1010739"/>
              <a:ext cx="833037" cy="7275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7" name="Google Shape;467;p20"/>
            <p:cNvSpPr/>
            <p:nvPr/>
          </p:nvSpPr>
          <p:spPr>
            <a:xfrm>
              <a:off x="1670567" y="1556378"/>
              <a:ext cx="7115256" cy="3637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20"/>
            <p:cNvSpPr txBox="1"/>
            <p:nvPr/>
          </p:nvSpPr>
          <p:spPr>
            <a:xfrm>
              <a:off x="1681221" y="1567032"/>
              <a:ext cx="7093948" cy="342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утрата деянием общественной опасности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9" name="Google Shape;469;p20"/>
            <p:cNvSpPr/>
            <p:nvPr/>
          </p:nvSpPr>
          <p:spPr>
            <a:xfrm>
              <a:off x="837529" y="1010739"/>
              <a:ext cx="833037" cy="11822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0" name="Google Shape;470;p20"/>
            <p:cNvSpPr/>
            <p:nvPr/>
          </p:nvSpPr>
          <p:spPr>
            <a:xfrm>
              <a:off x="1670567" y="2011078"/>
              <a:ext cx="7115256" cy="3637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20"/>
            <p:cNvSpPr txBox="1"/>
            <p:nvPr/>
          </p:nvSpPr>
          <p:spPr>
            <a:xfrm>
              <a:off x="1681221" y="2021732"/>
              <a:ext cx="7093948" cy="342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деятельное раскаяние лица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2" name="Google Shape;472;p20"/>
            <p:cNvSpPr/>
            <p:nvPr/>
          </p:nvSpPr>
          <p:spPr>
            <a:xfrm>
              <a:off x="837529" y="1010739"/>
              <a:ext cx="833037" cy="16369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3" name="Google Shape;473;p20"/>
            <p:cNvSpPr/>
            <p:nvPr/>
          </p:nvSpPr>
          <p:spPr>
            <a:xfrm>
              <a:off x="1670567" y="2465777"/>
              <a:ext cx="7115256" cy="3637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20"/>
            <p:cNvSpPr txBox="1"/>
            <p:nvPr/>
          </p:nvSpPr>
          <p:spPr>
            <a:xfrm>
              <a:off x="1681221" y="2476431"/>
              <a:ext cx="7093948" cy="342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примирение с потерпевшим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5" name="Google Shape;475;p20"/>
            <p:cNvSpPr/>
            <p:nvPr/>
          </p:nvSpPr>
          <p:spPr>
            <a:xfrm>
              <a:off x="837529" y="1010739"/>
              <a:ext cx="833037" cy="20916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6" name="Google Shape;476;p20"/>
            <p:cNvSpPr/>
            <p:nvPr/>
          </p:nvSpPr>
          <p:spPr>
            <a:xfrm>
              <a:off x="1670567" y="2920476"/>
              <a:ext cx="7115256" cy="3637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20"/>
            <p:cNvSpPr txBox="1"/>
            <p:nvPr/>
          </p:nvSpPr>
          <p:spPr>
            <a:xfrm>
              <a:off x="1681221" y="2931130"/>
              <a:ext cx="7093948" cy="342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амнистия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8" name="Google Shape;478;p20"/>
            <p:cNvSpPr/>
            <p:nvPr/>
          </p:nvSpPr>
          <p:spPr>
            <a:xfrm>
              <a:off x="837529" y="1010739"/>
              <a:ext cx="833037" cy="26467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9" name="Google Shape;479;p20"/>
            <p:cNvSpPr/>
            <p:nvPr/>
          </p:nvSpPr>
          <p:spPr>
            <a:xfrm>
              <a:off x="1670567" y="3375176"/>
              <a:ext cx="7115256" cy="5645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20"/>
            <p:cNvSpPr txBox="1"/>
            <p:nvPr/>
          </p:nvSpPr>
          <p:spPr>
            <a:xfrm>
              <a:off x="1687104" y="3391713"/>
              <a:ext cx="7082182" cy="5315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заявление участника преступной организации или банды о её су- ществовании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1" name="Google Shape;481;p20"/>
            <p:cNvSpPr/>
            <p:nvPr/>
          </p:nvSpPr>
          <p:spPr>
            <a:xfrm>
              <a:off x="837529" y="1010739"/>
              <a:ext cx="833037" cy="34545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2" name="Google Shape;482;p20"/>
            <p:cNvSpPr/>
            <p:nvPr/>
          </p:nvSpPr>
          <p:spPr>
            <a:xfrm>
              <a:off x="1670567" y="4030714"/>
              <a:ext cx="7115256" cy="86909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20"/>
            <p:cNvSpPr txBox="1"/>
            <p:nvPr/>
          </p:nvSpPr>
          <p:spPr>
            <a:xfrm>
              <a:off x="1696022" y="4056169"/>
              <a:ext cx="7064346" cy="8181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случаи, специально предусмотренные в примечаниях к статьям Особенной части УК РБ (например, добровольная сдача лицом ог- нестрельного оружия, наркотиков)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2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Обстоятельства, смягчающие и отягчающие уголовную ответственность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89" name="Google Shape;489;p21"/>
          <p:cNvGrpSpPr/>
          <p:nvPr/>
        </p:nvGrpSpPr>
        <p:grpSpPr>
          <a:xfrm>
            <a:off x="185761" y="1941369"/>
            <a:ext cx="8747762" cy="3182296"/>
            <a:chOff x="4529" y="612900"/>
            <a:chExt cx="8747762" cy="3182296"/>
          </a:xfrm>
        </p:grpSpPr>
        <p:sp>
          <p:nvSpPr>
            <p:cNvPr id="490" name="Google Shape;490;p21"/>
            <p:cNvSpPr/>
            <p:nvPr/>
          </p:nvSpPr>
          <p:spPr>
            <a:xfrm>
              <a:off x="4378411" y="1258090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1" name="Google Shape;491;p21"/>
            <p:cNvSpPr/>
            <p:nvPr/>
          </p:nvSpPr>
          <p:spPr>
            <a:xfrm>
              <a:off x="4378411" y="1258090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2" name="Google Shape;492;p21"/>
            <p:cNvSpPr/>
            <p:nvPr/>
          </p:nvSpPr>
          <p:spPr>
            <a:xfrm>
              <a:off x="3235344" y="1258090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3" name="Google Shape;493;p21"/>
            <p:cNvSpPr/>
            <p:nvPr/>
          </p:nvSpPr>
          <p:spPr>
            <a:xfrm>
              <a:off x="949212" y="1258090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4" name="Google Shape;494;p21"/>
            <p:cNvSpPr/>
            <p:nvPr/>
          </p:nvSpPr>
          <p:spPr>
            <a:xfrm>
              <a:off x="2347475" y="612900"/>
              <a:ext cx="4061871" cy="64519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21"/>
            <p:cNvSpPr txBox="1"/>
            <p:nvPr/>
          </p:nvSpPr>
          <p:spPr>
            <a:xfrm>
              <a:off x="2347475" y="612900"/>
              <a:ext cx="4061871" cy="6451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Обстоятельства, смягчающие уголовную ответственность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6" name="Google Shape;496;p21"/>
            <p:cNvSpPr/>
            <p:nvPr/>
          </p:nvSpPr>
          <p:spPr>
            <a:xfrm>
              <a:off x="4529" y="1654857"/>
              <a:ext cx="1889365" cy="214033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21"/>
            <p:cNvSpPr txBox="1"/>
            <p:nvPr/>
          </p:nvSpPr>
          <p:spPr>
            <a:xfrm>
              <a:off x="4529" y="1654857"/>
              <a:ext cx="1889365" cy="21403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явка с повинной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8" name="Google Shape;498;p21"/>
            <p:cNvSpPr/>
            <p:nvPr/>
          </p:nvSpPr>
          <p:spPr>
            <a:xfrm>
              <a:off x="2290662" y="1654857"/>
              <a:ext cx="1889365" cy="214033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21"/>
            <p:cNvSpPr txBox="1"/>
            <p:nvPr/>
          </p:nvSpPr>
          <p:spPr>
            <a:xfrm>
              <a:off x="2290662" y="1654857"/>
              <a:ext cx="1889365" cy="21403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чистосердечное раскаяние в совершённом преступлении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0" name="Google Shape;500;p21"/>
            <p:cNvSpPr/>
            <p:nvPr/>
          </p:nvSpPr>
          <p:spPr>
            <a:xfrm>
              <a:off x="4576794" y="1654857"/>
              <a:ext cx="1889365" cy="214033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21"/>
            <p:cNvSpPr txBox="1"/>
            <p:nvPr/>
          </p:nvSpPr>
          <p:spPr>
            <a:xfrm>
              <a:off x="4576794" y="1654857"/>
              <a:ext cx="1889365" cy="21403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активное способствование выявлению преступления, изобличению других участников преступления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2" name="Google Shape;502;p21"/>
            <p:cNvSpPr/>
            <p:nvPr/>
          </p:nvSpPr>
          <p:spPr>
            <a:xfrm>
              <a:off x="6862926" y="1654857"/>
              <a:ext cx="1889365" cy="214033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21"/>
            <p:cNvSpPr txBox="1"/>
            <p:nvPr/>
          </p:nvSpPr>
          <p:spPr>
            <a:xfrm>
              <a:off x="6862926" y="1654857"/>
              <a:ext cx="1889365" cy="21403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добровольное возмещение ущерба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2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Обстоятельства, смягчающие и отягчающие уголовную ответственность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509" name="Google Shape;509;p22"/>
          <p:cNvGraphicFramePr/>
          <p:nvPr/>
        </p:nvGraphicFramePr>
        <p:xfrm>
          <a:off x="129095" y="152744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{A5298439-8254-4101-84F1-234D8B5AB701}</a:tableStyleId>
              </a:tblPr>
              <a:tblGrid>
                <a:gridCol w="8842075"/>
              </a:tblGrid>
              <a:tr h="473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Обстоятельства, отягчающие уголовную ответственность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4045825"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повторно.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группой лиц по предварительному сговору, организо- ванной группой или преступной организацией.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общеопасным спсобом.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с особой жестокостью или издевательством.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преступления, повлекшего тяжкие последствия в отношении заве- домо для виновного малолетнего, престарелого или иного лица, находящегося в беспомощном состоянии, беременной женщины.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в связи с осуществлением потерпевшим служебной деятельности или выполнением общественного долга.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из низменных побуждений (корыстных, хулиганских и пр.).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2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Обстоятельства, смягчающие и отягчающие уголовную ответственность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515" name="Google Shape;515;p23"/>
          <p:cNvGraphicFramePr/>
          <p:nvPr/>
        </p:nvGraphicFramePr>
        <p:xfrm>
          <a:off x="129095" y="175173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{A5298439-8254-4101-84F1-234D8B5AB701}</a:tableStyleId>
              </a:tblPr>
              <a:tblGrid>
                <a:gridCol w="8842075"/>
              </a:tblGrid>
              <a:tr h="4802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Обстоятельства, отягчающие уголовную ответственность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3435575"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по мотивам расовой, национальной, религиозной вражды или розни, политической или идеологической вражды.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в условиях общественного бедствия или чрезвычай- ного положения.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с целью скрыть другое преступление.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лицом, нарушившим тем самым принятую им прися- гу или профессиональную клятву.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преступления лицом, находившимся в состоянии алкогольного опьянения либо состоянии, вызванном потреблением наркотических средств, психотропных, токсических или других одурманивающих веществ.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уголовного права</a:t>
            </a:r>
            <a:endParaRPr/>
          </a:p>
        </p:txBody>
      </p:sp>
      <p:grpSp>
        <p:nvGrpSpPr>
          <p:cNvPr id="100" name="Google Shape;100;p3"/>
          <p:cNvGrpSpPr/>
          <p:nvPr/>
        </p:nvGrpSpPr>
        <p:grpSpPr>
          <a:xfrm>
            <a:off x="198018" y="1327285"/>
            <a:ext cx="4876490" cy="1830137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Уголовное право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отрасль права, пред- ставляющая совокупность правовых норм, ко- торые определяют наиболее опасные для сло- жившейся системы общественных отношений поступки – преступления и устанавливают за них наказания или иные меры уголовной от- ветственности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Популярные" id="103" name="Google Shape;103;p3"/>
          <p:cNvPicPr preferRelativeResize="0"/>
          <p:nvPr/>
        </p:nvPicPr>
        <p:blipFill rotWithShape="1">
          <a:blip r:embed="rId3">
            <a:alphaModFix/>
          </a:blip>
          <a:srcRect b="0" l="0" r="2517" t="2508"/>
          <a:stretch/>
        </p:blipFill>
        <p:spPr>
          <a:xfrm>
            <a:off x="5173362" y="1302027"/>
            <a:ext cx="3764691" cy="542519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104" name="Google Shape;104;p3"/>
          <p:cNvGrpSpPr/>
          <p:nvPr/>
        </p:nvGrpSpPr>
        <p:grpSpPr>
          <a:xfrm>
            <a:off x="198018" y="3218366"/>
            <a:ext cx="4876490" cy="652125"/>
            <a:chOff x="67" y="2742038"/>
            <a:chExt cx="4010278" cy="2634131"/>
          </a:xfrm>
        </p:grpSpPr>
        <p:sp>
          <p:nvSpPr>
            <p:cNvPr id="105" name="Google Shape;105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Источник регулирования –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Уголовный ко- декс Республики Беларусь (УК РБ)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07" name="Google Shape;107;p3"/>
          <p:cNvSpPr txBox="1"/>
          <p:nvPr/>
        </p:nvSpPr>
        <p:spPr>
          <a:xfrm>
            <a:off x="881449" y="6393940"/>
            <a:ext cx="424248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Уголовный кодекс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уголовного права</a:t>
            </a:r>
            <a:endParaRPr/>
          </a:p>
        </p:txBody>
      </p:sp>
      <p:grpSp>
        <p:nvGrpSpPr>
          <p:cNvPr id="113" name="Google Shape;113;p4"/>
          <p:cNvGrpSpPr/>
          <p:nvPr/>
        </p:nvGrpSpPr>
        <p:grpSpPr>
          <a:xfrm>
            <a:off x="185761" y="1486927"/>
            <a:ext cx="8747762" cy="4333109"/>
            <a:chOff x="4529" y="523099"/>
            <a:chExt cx="8747762" cy="4333109"/>
          </a:xfrm>
        </p:grpSpPr>
        <p:sp>
          <p:nvSpPr>
            <p:cNvPr id="114" name="Google Shape;114;p4"/>
            <p:cNvSpPr/>
            <p:nvPr/>
          </p:nvSpPr>
          <p:spPr>
            <a:xfrm>
              <a:off x="7761889" y="2227014"/>
              <a:ext cx="91440" cy="396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5" name="Google Shape;115;p4"/>
            <p:cNvSpPr/>
            <p:nvPr/>
          </p:nvSpPr>
          <p:spPr>
            <a:xfrm>
              <a:off x="4378411" y="1168289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6" name="Google Shape;116;p4"/>
            <p:cNvSpPr/>
            <p:nvPr/>
          </p:nvSpPr>
          <p:spPr>
            <a:xfrm>
              <a:off x="5475757" y="2227014"/>
              <a:ext cx="91440" cy="396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7" name="Google Shape;117;p4"/>
            <p:cNvSpPr/>
            <p:nvPr/>
          </p:nvSpPr>
          <p:spPr>
            <a:xfrm>
              <a:off x="4378411" y="1168289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8" name="Google Shape;118;p4"/>
            <p:cNvSpPr/>
            <p:nvPr/>
          </p:nvSpPr>
          <p:spPr>
            <a:xfrm>
              <a:off x="3189624" y="2227014"/>
              <a:ext cx="91440" cy="396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9" name="Google Shape;119;p4"/>
            <p:cNvSpPr/>
            <p:nvPr/>
          </p:nvSpPr>
          <p:spPr>
            <a:xfrm>
              <a:off x="3235344" y="1168289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0" name="Google Shape;120;p4"/>
            <p:cNvSpPr/>
            <p:nvPr/>
          </p:nvSpPr>
          <p:spPr>
            <a:xfrm>
              <a:off x="903492" y="2227014"/>
              <a:ext cx="91440" cy="3967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1" name="Google Shape;121;p4"/>
            <p:cNvSpPr/>
            <p:nvPr/>
          </p:nvSpPr>
          <p:spPr>
            <a:xfrm>
              <a:off x="949212" y="1168289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2" name="Google Shape;122;p4"/>
            <p:cNvSpPr/>
            <p:nvPr/>
          </p:nvSpPr>
          <p:spPr>
            <a:xfrm>
              <a:off x="2652579" y="523099"/>
              <a:ext cx="3451663" cy="64519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4"/>
            <p:cNvSpPr txBox="1"/>
            <p:nvPr/>
          </p:nvSpPr>
          <p:spPr>
            <a:xfrm>
              <a:off x="2652579" y="523099"/>
              <a:ext cx="3451663" cy="6451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Функции уголовного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4" name="Google Shape;124;p4"/>
            <p:cNvSpPr/>
            <p:nvPr/>
          </p:nvSpPr>
          <p:spPr>
            <a:xfrm>
              <a:off x="4529" y="1565056"/>
              <a:ext cx="1889365" cy="6619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4"/>
            <p:cNvSpPr txBox="1"/>
            <p:nvPr/>
          </p:nvSpPr>
          <p:spPr>
            <a:xfrm>
              <a:off x="4529" y="1565056"/>
              <a:ext cx="1889365" cy="661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охранительная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6" name="Google Shape;126;p4"/>
            <p:cNvSpPr/>
            <p:nvPr/>
          </p:nvSpPr>
          <p:spPr>
            <a:xfrm>
              <a:off x="4529" y="2623781"/>
              <a:ext cx="1889365" cy="22324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4"/>
            <p:cNvSpPr txBox="1"/>
            <p:nvPr/>
          </p:nvSpPr>
          <p:spPr>
            <a:xfrm>
              <a:off x="4529" y="2623781"/>
              <a:ext cx="1889365" cy="22324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охрана наиболее значимых общественных отношений от преступных посягательств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8" name="Google Shape;128;p4"/>
            <p:cNvSpPr/>
            <p:nvPr/>
          </p:nvSpPr>
          <p:spPr>
            <a:xfrm>
              <a:off x="2290662" y="1565056"/>
              <a:ext cx="1889365" cy="6619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4"/>
            <p:cNvSpPr txBox="1"/>
            <p:nvPr/>
          </p:nvSpPr>
          <p:spPr>
            <a:xfrm>
              <a:off x="2290662" y="1565056"/>
              <a:ext cx="1889365" cy="661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регулятивная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0" name="Google Shape;130;p4"/>
            <p:cNvSpPr/>
            <p:nvPr/>
          </p:nvSpPr>
          <p:spPr>
            <a:xfrm>
              <a:off x="2290662" y="2623781"/>
              <a:ext cx="1889365" cy="22324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4"/>
            <p:cNvSpPr txBox="1"/>
            <p:nvPr/>
          </p:nvSpPr>
          <p:spPr>
            <a:xfrm>
              <a:off x="2290662" y="2623781"/>
              <a:ext cx="1889365" cy="22324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регламентация применения мер уголовной ответственности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4576794" y="1565056"/>
              <a:ext cx="1889365" cy="6619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4"/>
            <p:cNvSpPr txBox="1"/>
            <p:nvPr/>
          </p:nvSpPr>
          <p:spPr>
            <a:xfrm>
              <a:off x="4576794" y="1565056"/>
              <a:ext cx="1889365" cy="661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предупреди- тельная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4576794" y="2623781"/>
              <a:ext cx="1889365" cy="22324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4"/>
            <p:cNvSpPr txBox="1"/>
            <p:nvPr/>
          </p:nvSpPr>
          <p:spPr>
            <a:xfrm>
              <a:off x="4576794" y="2623781"/>
              <a:ext cx="1889365" cy="22324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предупреждение совершения преступлений в будущем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6862926" y="1565056"/>
              <a:ext cx="1889365" cy="6619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4"/>
            <p:cNvSpPr txBox="1"/>
            <p:nvPr/>
          </p:nvSpPr>
          <p:spPr>
            <a:xfrm>
              <a:off x="6862926" y="1565056"/>
              <a:ext cx="1889365" cy="661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воспитательная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6862926" y="2623781"/>
              <a:ext cx="1889365" cy="22324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4"/>
            <p:cNvSpPr txBox="1"/>
            <p:nvPr/>
          </p:nvSpPr>
          <p:spPr>
            <a:xfrm>
              <a:off x="6862926" y="2623781"/>
              <a:ext cx="1889365" cy="22324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мотивации законопослушно-го поведения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уголовного права</a:t>
            </a:r>
            <a:endParaRPr/>
          </a:p>
        </p:txBody>
      </p:sp>
      <p:grpSp>
        <p:nvGrpSpPr>
          <p:cNvPr id="145" name="Google Shape;145;p5"/>
          <p:cNvGrpSpPr/>
          <p:nvPr/>
        </p:nvGrpSpPr>
        <p:grpSpPr>
          <a:xfrm>
            <a:off x="214492" y="1176674"/>
            <a:ext cx="8781225" cy="874547"/>
            <a:chOff x="67" y="2742038"/>
            <a:chExt cx="4010278" cy="2634131"/>
          </a:xfrm>
        </p:grpSpPr>
        <p:sp>
          <p:nvSpPr>
            <p:cNvPr id="146" name="Google Shape;146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Преступление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совершённое виновно (умышленно или по неосторожности) и противоправно общественно опасное деяние (действие или бездействие), которое запрещено законом под угрозой наказания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8" name="Google Shape;148;p5"/>
          <p:cNvGrpSpPr/>
          <p:nvPr/>
        </p:nvGrpSpPr>
        <p:grpSpPr>
          <a:xfrm>
            <a:off x="214183" y="2577107"/>
            <a:ext cx="8781225" cy="594461"/>
            <a:chOff x="67" y="2742038"/>
            <a:chExt cx="4010278" cy="2634131"/>
          </a:xfrm>
        </p:grpSpPr>
        <p:sp>
          <p:nvSpPr>
            <p:cNvPr id="149" name="Google Shape;149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Состав преступления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(лат. corpus delicti)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объективных и субъективных признаков преступления определённого вида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51" name="Google Shape;151;p5"/>
          <p:cNvSpPr/>
          <p:nvPr/>
        </p:nvSpPr>
        <p:spPr>
          <a:xfrm>
            <a:off x="4242488" y="2051222"/>
            <a:ext cx="535080" cy="518984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2" name="Google Shape;152;p5"/>
          <p:cNvGrpSpPr/>
          <p:nvPr/>
        </p:nvGrpSpPr>
        <p:grpSpPr>
          <a:xfrm>
            <a:off x="185761" y="3509320"/>
            <a:ext cx="8747762" cy="2421921"/>
            <a:chOff x="4529" y="634315"/>
            <a:chExt cx="8747762" cy="2421921"/>
          </a:xfrm>
        </p:grpSpPr>
        <p:sp>
          <p:nvSpPr>
            <p:cNvPr id="153" name="Google Shape;153;p5"/>
            <p:cNvSpPr/>
            <p:nvPr/>
          </p:nvSpPr>
          <p:spPr>
            <a:xfrm>
              <a:off x="4378411" y="1279505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5"/>
            <p:cNvSpPr/>
            <p:nvPr/>
          </p:nvSpPr>
          <p:spPr>
            <a:xfrm>
              <a:off x="4378411" y="1279505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5" name="Google Shape;155;p5"/>
            <p:cNvSpPr/>
            <p:nvPr/>
          </p:nvSpPr>
          <p:spPr>
            <a:xfrm>
              <a:off x="3235344" y="1279505"/>
              <a:ext cx="1143066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5"/>
            <p:cNvSpPr/>
            <p:nvPr/>
          </p:nvSpPr>
          <p:spPr>
            <a:xfrm>
              <a:off x="949212" y="1279505"/>
              <a:ext cx="3429198" cy="3967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7" name="Google Shape;157;p5"/>
            <p:cNvSpPr/>
            <p:nvPr/>
          </p:nvSpPr>
          <p:spPr>
            <a:xfrm>
              <a:off x="2965618" y="634315"/>
              <a:ext cx="2825584" cy="64519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5"/>
            <p:cNvSpPr txBox="1"/>
            <p:nvPr/>
          </p:nvSpPr>
          <p:spPr>
            <a:xfrm>
              <a:off x="2965618" y="634315"/>
              <a:ext cx="2825584" cy="6451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Виды преступлений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5"/>
            <p:cNvSpPr/>
            <p:nvPr/>
          </p:nvSpPr>
          <p:spPr>
            <a:xfrm>
              <a:off x="4529" y="1676272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5"/>
            <p:cNvSpPr txBox="1"/>
            <p:nvPr/>
          </p:nvSpPr>
          <p:spPr>
            <a:xfrm>
              <a:off x="4529" y="1676272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представляющие большой общественной опасности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5"/>
            <p:cNvSpPr/>
            <p:nvPr/>
          </p:nvSpPr>
          <p:spPr>
            <a:xfrm>
              <a:off x="2290662" y="1676272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5"/>
            <p:cNvSpPr txBox="1"/>
            <p:nvPr/>
          </p:nvSpPr>
          <p:spPr>
            <a:xfrm>
              <a:off x="2290662" y="1676272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менее тяжкие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5"/>
            <p:cNvSpPr/>
            <p:nvPr/>
          </p:nvSpPr>
          <p:spPr>
            <a:xfrm>
              <a:off x="4576794" y="1676272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5"/>
            <p:cNvSpPr txBox="1"/>
            <p:nvPr/>
          </p:nvSpPr>
          <p:spPr>
            <a:xfrm>
              <a:off x="4576794" y="1676272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тяжкие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" name="Google Shape;165;p5"/>
            <p:cNvSpPr/>
            <p:nvPr/>
          </p:nvSpPr>
          <p:spPr>
            <a:xfrm>
              <a:off x="6862926" y="1676272"/>
              <a:ext cx="1889365" cy="13799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5"/>
            <p:cNvSpPr txBox="1"/>
            <p:nvPr/>
          </p:nvSpPr>
          <p:spPr>
            <a:xfrm>
              <a:off x="6862926" y="1676272"/>
              <a:ext cx="1889365" cy="1379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особо тяжкие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aphicFrame>
        <p:nvGraphicFramePr>
          <p:cNvPr id="172" name="Google Shape;172;p6"/>
          <p:cNvGraphicFramePr/>
          <p:nvPr/>
        </p:nvGraphicFramePr>
        <p:xfrm>
          <a:off x="129095" y="134879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{A5298439-8254-4101-84F1-234D8B5AB701}</a:tableStyleId>
              </a:tblPr>
              <a:tblGrid>
                <a:gridCol w="2501950"/>
                <a:gridCol w="6340125"/>
              </a:tblGrid>
              <a:tr h="5283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Преступления против собственности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404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Кража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Тайное хищение имущества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4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Грабёж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Открытое хищение имущества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10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Разбой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Применение (либо угроза применения) насилия, опасного для жизни или здоровья потерпевшего, с целью непосред- ственного завладения имуществом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222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Вымогательство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Требование передачи имущества или права на имущество либо совершения каких-либо действий имущественного характера под угрозой применения насилия к потерпев- шему или его близким, уничтожения или повреждения их имущества, распространения клеветнических или оглаше- ния иных сведений, которые они желают сохранить в тай- не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7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Мошенничество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Завладение имуществом либо приобретение права на иму- щество путём обмана или злоупотребления доверием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aphicFrame>
        <p:nvGraphicFramePr>
          <p:cNvPr id="178" name="Google Shape;178;p7"/>
          <p:cNvGraphicFramePr/>
          <p:nvPr/>
        </p:nvGraphicFramePr>
        <p:xfrm>
          <a:off x="129095" y="134879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{A5298439-8254-4101-84F1-234D8B5AB701}</a:tableStyleId>
              </a:tblPr>
              <a:tblGrid>
                <a:gridCol w="2501950"/>
                <a:gridCol w="6340125"/>
              </a:tblGrid>
              <a:tr h="5484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Отдельные преступления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26572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Хулиганство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Умышленные действия, грубо нарушающие обществен- ный порядок и выражающие неуважение к обществу, соп- ровождающиеся применением насилия или угрозой его применения либо отличающиеся по своему содержанию исключительным цинизмом.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Наказываются общественными работами, или штрафом, или исправительными работами на срок до 2 лет, или аре- стом, или ограничением свободы на срок до 2 лет, или ли- шением свободы на срок до 3 лет.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087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Заведомо ложное со- общение об опаснос- ти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Заведомо ложное сообщение о готовящемся взрыве, под- жоге или иных действиях, создающих опасность для жиз- ни и здоровья людей, либо причинение ущерба в крупном размере, либо наступление иных тяжких последствий.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Наказываются штрафом, или арестом, или ограничением свободы на срок до 3 лет, или лишением свободы на срок до 5 лет.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aphicFrame>
        <p:nvGraphicFramePr>
          <p:cNvPr id="184" name="Google Shape;184;p8"/>
          <p:cNvGraphicFramePr/>
          <p:nvPr/>
        </p:nvGraphicFramePr>
        <p:xfrm>
          <a:off x="129095" y="134879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{A5298439-8254-4101-84F1-234D8B5AB701}</a:tableStyleId>
              </a:tblPr>
              <a:tblGrid>
                <a:gridCol w="2501950"/>
                <a:gridCol w="6340125"/>
              </a:tblGrid>
              <a:tr h="5673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Отдельные преступления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33383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Клевета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Распространение заведомо ложных, порочащих другое ли- цо сведений в публичном выступлении, либо в печатном или публично демонстрирующемся произведении, либо в информации, размещённой в глобальной компьютерной сети Интернет, иной сети электросвязи общего пользова- ния или выделенной сети электросвязи, либо клевета, со- держащая обвинение в совершении тяжкого или особо тяжкого преступления.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Наказываются штрафом, или исправительными работами на срок до 2 лет, или арестом, или ограничением свободы на срок до 3 лет.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75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Присвоение найден- ного имущества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Присвоение в особо крупном размере найденного заведо- мо чужого имущества или клада.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Наказывается общественными работами, или штрафом, иои арестом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Уголовная ответственность и наказание</a:t>
            </a:r>
            <a:endParaRPr/>
          </a:p>
        </p:txBody>
      </p:sp>
      <p:grpSp>
        <p:nvGrpSpPr>
          <p:cNvPr id="190" name="Google Shape;190;p9"/>
          <p:cNvGrpSpPr/>
          <p:nvPr/>
        </p:nvGrpSpPr>
        <p:grpSpPr>
          <a:xfrm>
            <a:off x="165343" y="1655802"/>
            <a:ext cx="8755646" cy="4143635"/>
            <a:chOff x="587" y="667263"/>
            <a:chExt cx="8755646" cy="4143635"/>
          </a:xfrm>
        </p:grpSpPr>
        <p:sp>
          <p:nvSpPr>
            <p:cNvPr id="191" name="Google Shape;191;p9"/>
            <p:cNvSpPr/>
            <p:nvPr/>
          </p:nvSpPr>
          <p:spPr>
            <a:xfrm>
              <a:off x="7430448" y="3554630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2" name="Google Shape;192;p9"/>
            <p:cNvSpPr/>
            <p:nvPr/>
          </p:nvSpPr>
          <p:spPr>
            <a:xfrm>
              <a:off x="4378411" y="1147121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3" name="Google Shape;193;p9"/>
            <p:cNvSpPr/>
            <p:nvPr/>
          </p:nvSpPr>
          <p:spPr>
            <a:xfrm>
              <a:off x="4332690" y="3554630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9"/>
            <p:cNvSpPr/>
            <p:nvPr/>
          </p:nvSpPr>
          <p:spPr>
            <a:xfrm>
              <a:off x="4332690" y="1147121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9"/>
            <p:cNvSpPr/>
            <p:nvPr/>
          </p:nvSpPr>
          <p:spPr>
            <a:xfrm>
              <a:off x="1234933" y="3554630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6" name="Google Shape;196;p9"/>
            <p:cNvSpPr/>
            <p:nvPr/>
          </p:nvSpPr>
          <p:spPr>
            <a:xfrm>
              <a:off x="1280653" y="1147121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9"/>
            <p:cNvSpPr/>
            <p:nvPr/>
          </p:nvSpPr>
          <p:spPr>
            <a:xfrm>
              <a:off x="2464047" y="667263"/>
              <a:ext cx="3828726" cy="4798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9"/>
            <p:cNvSpPr txBox="1"/>
            <p:nvPr/>
          </p:nvSpPr>
          <p:spPr>
            <a:xfrm>
              <a:off x="2464047" y="667263"/>
              <a:ext cx="3828726" cy="4798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Уголовная ответственность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9"/>
            <p:cNvSpPr/>
            <p:nvPr/>
          </p:nvSpPr>
          <p:spPr>
            <a:xfrm>
              <a:off x="587" y="1684749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9"/>
            <p:cNvSpPr txBox="1"/>
            <p:nvPr/>
          </p:nvSpPr>
          <p:spPr>
            <a:xfrm>
              <a:off x="587" y="1684749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самый суровый вид юридической ответственности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9"/>
            <p:cNvSpPr/>
            <p:nvPr/>
          </p:nvSpPr>
          <p:spPr>
            <a:xfrm>
              <a:off x="587" y="4092257"/>
              <a:ext cx="2560130" cy="7186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9"/>
            <p:cNvSpPr txBox="1"/>
            <p:nvPr/>
          </p:nvSpPr>
          <p:spPr>
            <a:xfrm>
              <a:off x="587" y="4092257"/>
              <a:ext cx="2560130" cy="7186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9"/>
            <p:cNvSpPr/>
            <p:nvPr/>
          </p:nvSpPr>
          <p:spPr>
            <a:xfrm>
              <a:off x="3098345" y="1684749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9"/>
            <p:cNvSpPr txBox="1"/>
            <p:nvPr/>
          </p:nvSpPr>
          <p:spPr>
            <a:xfrm>
              <a:off x="3098345" y="1684749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осуждение от имени Республики Беларусь по приговору суда лица, совершившего преступление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9"/>
            <p:cNvSpPr/>
            <p:nvPr/>
          </p:nvSpPr>
          <p:spPr>
            <a:xfrm>
              <a:off x="3098345" y="4092257"/>
              <a:ext cx="2560130" cy="7186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9"/>
            <p:cNvSpPr txBox="1"/>
            <p:nvPr/>
          </p:nvSpPr>
          <p:spPr>
            <a:xfrm>
              <a:off x="3098345" y="4092257"/>
              <a:ext cx="2560130" cy="7186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9"/>
            <p:cNvSpPr/>
            <p:nvPr/>
          </p:nvSpPr>
          <p:spPr>
            <a:xfrm>
              <a:off x="6196103" y="1684749"/>
              <a:ext cx="2560130" cy="18698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9"/>
            <p:cNvSpPr txBox="1"/>
            <p:nvPr/>
          </p:nvSpPr>
          <p:spPr>
            <a:xfrm>
              <a:off x="6196103" y="1684749"/>
              <a:ext cx="2560130" cy="18698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применение наказания либо иных мер в соответствии с УК РБ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9"/>
            <p:cNvSpPr/>
            <p:nvPr/>
          </p:nvSpPr>
          <p:spPr>
            <a:xfrm>
              <a:off x="6196103" y="4092257"/>
              <a:ext cx="2560130" cy="7186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9"/>
            <p:cNvSpPr txBox="1"/>
            <p:nvPr/>
          </p:nvSpPr>
          <p:spPr>
            <a:xfrm>
              <a:off x="6196103" y="4092257"/>
              <a:ext cx="2560130" cy="7186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1" name="Google Shape;211;p9"/>
          <p:cNvGrpSpPr/>
          <p:nvPr/>
        </p:nvGrpSpPr>
        <p:grpSpPr>
          <a:xfrm>
            <a:off x="164756" y="5071475"/>
            <a:ext cx="8756822" cy="802103"/>
            <a:chOff x="587" y="4092257"/>
            <a:chExt cx="2560130" cy="718641"/>
          </a:xfrm>
        </p:grpSpPr>
        <p:sp>
          <p:nvSpPr>
            <p:cNvPr id="212" name="Google Shape;212;p9"/>
            <p:cNvSpPr/>
            <p:nvPr/>
          </p:nvSpPr>
          <p:spPr>
            <a:xfrm>
              <a:off x="587" y="4092257"/>
              <a:ext cx="2560130" cy="7186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полном объёме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наступает с момента достижения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16-летнего возраста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9"/>
            <p:cNvSpPr/>
            <p:nvPr/>
          </p:nvSpPr>
          <p:spPr>
            <a:xfrm>
              <a:off x="587" y="4092257"/>
              <a:ext cx="2560130" cy="7186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22.02.2022</vt:lpwstr>
  </property>
</Properties>
</file>