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9144000"/>
  <p:notesSz cx="6858000" cy="9144000"/>
  <p:embeddedFontLst>
    <p:embeddedFont>
      <p:font typeface="Cambria Math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0" roundtripDataSignature="AMtx7miXcr7srvinKjb2Vjy4G+b/w9ei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AA1A183-E5E8-4CE2-8C6A-5B2AF8C6AE41}">
  <a:tblStyle styleId="{5AA1A183-E5E8-4CE2-8C6A-5B2AF8C6AE4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CambriaMath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7.jpg"/><Relationship Id="rId6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4.jpg"/><Relationship Id="rId4" Type="http://schemas.openxmlformats.org/officeDocument/2006/relationships/image" Target="../media/image1.jpg"/><Relationship Id="rId5" Type="http://schemas.openxmlformats.org/officeDocument/2006/relationships/image" Target="../media/image7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4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4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4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4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4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4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4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4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4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4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4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4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5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5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5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7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8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8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8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8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9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9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9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29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9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5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5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5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7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8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18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8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8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8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9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19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2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2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3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3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3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3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3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3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3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3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3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3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48064" y="2819400"/>
            <a:ext cx="3995936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/>
              <a:t>Экономика и её роль в жизни человека и общества (Ч. 2)</a:t>
            </a:r>
            <a:endParaRPr sz="28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Понятие экономической системы</a:t>
            </a:r>
            <a:endParaRPr sz="4000"/>
          </a:p>
        </p:txBody>
      </p:sp>
      <p:sp>
        <p:nvSpPr>
          <p:cNvPr id="314" name="Google Shape;314;p10"/>
          <p:cNvSpPr/>
          <p:nvPr/>
        </p:nvSpPr>
        <p:spPr>
          <a:xfrm>
            <a:off x="251520" y="1344956"/>
            <a:ext cx="7920880" cy="92697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Экономическая система - это</a:t>
            </a:r>
            <a:r>
              <a:rPr lang="ru-RU" sz="18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система отношений между экономическими субъектами в процессе производства, распределения, обмена и потреб- ления экономических благ</a:t>
            </a:r>
            <a:endParaRPr sz="18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315" name="Google Shape;315;p10"/>
          <p:cNvGrpSpPr/>
          <p:nvPr/>
        </p:nvGrpSpPr>
        <p:grpSpPr>
          <a:xfrm>
            <a:off x="253446" y="2784094"/>
            <a:ext cx="7989034" cy="3599004"/>
            <a:chOff x="1926" y="363206"/>
            <a:chExt cx="7989034" cy="3599004"/>
          </a:xfrm>
        </p:grpSpPr>
        <p:sp>
          <p:nvSpPr>
            <p:cNvPr id="316" name="Google Shape;316;p10"/>
            <p:cNvSpPr/>
            <p:nvPr/>
          </p:nvSpPr>
          <p:spPr>
            <a:xfrm>
              <a:off x="3996444" y="1266888"/>
              <a:ext cx="2187043" cy="75913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7" name="Google Shape;317;p10"/>
            <p:cNvSpPr/>
            <p:nvPr/>
          </p:nvSpPr>
          <p:spPr>
            <a:xfrm>
              <a:off x="1809400" y="1266888"/>
              <a:ext cx="2187043" cy="75913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0"/>
            <p:cNvSpPr/>
            <p:nvPr/>
          </p:nvSpPr>
          <p:spPr>
            <a:xfrm>
              <a:off x="832461" y="363206"/>
              <a:ext cx="6327965" cy="90368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832461" y="363206"/>
              <a:ext cx="6327965" cy="90368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Критерии выделения экономических систем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0"/>
            <p:cNvSpPr/>
            <p:nvPr/>
          </p:nvSpPr>
          <p:spPr>
            <a:xfrm>
              <a:off x="1926" y="2026027"/>
              <a:ext cx="3614947" cy="193618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0"/>
            <p:cNvSpPr txBox="1"/>
            <p:nvPr/>
          </p:nvSpPr>
          <p:spPr>
            <a:xfrm>
              <a:off x="1926" y="2026027"/>
              <a:ext cx="3614947" cy="19361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кто владеет факторами производства?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2" name="Google Shape;322;p10"/>
            <p:cNvSpPr/>
            <p:nvPr/>
          </p:nvSpPr>
          <p:spPr>
            <a:xfrm>
              <a:off x="4376013" y="2026027"/>
              <a:ext cx="3614947" cy="193618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0"/>
            <p:cNvSpPr txBox="1"/>
            <p:nvPr/>
          </p:nvSpPr>
          <p:spPr>
            <a:xfrm>
              <a:off x="4376013" y="2026027"/>
              <a:ext cx="3614947" cy="19361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как координируется экономическая деятельность?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Понятие экономической системы</a:t>
            </a:r>
            <a:endParaRPr sz="4000"/>
          </a:p>
        </p:txBody>
      </p:sp>
      <p:graphicFrame>
        <p:nvGraphicFramePr>
          <p:cNvPr id="329" name="Google Shape;329;p11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{5AA1A183-E5E8-4CE2-8C6A-5B2AF8C6AE41}</a:tableStyleId>
              </a:tblPr>
              <a:tblGrid>
                <a:gridCol w="1800200"/>
                <a:gridCol w="6192700"/>
              </a:tblGrid>
              <a:tr h="4678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 системы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722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Основывается на обычаях и традициях.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Коллективная собственность племени или общины.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016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Рыночная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Свобода предпринимательского выбора.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Действие рыночных механизмов.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Частная собственность на средства производства.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1589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Командная (плановая)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Решения принимаются государством (централизован- ное планирование).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Директивное распределение.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Государственная собственность на средства производ- ства.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403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Частная и государственная собственность взаимодей- ствуют.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• Сочетание регулирующей роли государства и экономи- ческой свободы производителей.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Понятие экономической системы</a:t>
            </a:r>
            <a:endParaRPr sz="4000"/>
          </a:p>
        </p:txBody>
      </p:sp>
      <p:grpSp>
        <p:nvGrpSpPr>
          <p:cNvPr id="335" name="Google Shape;335;p12"/>
          <p:cNvGrpSpPr/>
          <p:nvPr/>
        </p:nvGrpSpPr>
        <p:grpSpPr>
          <a:xfrm>
            <a:off x="252056" y="2348881"/>
            <a:ext cx="7991814" cy="3296588"/>
            <a:chOff x="536" y="951881"/>
            <a:chExt cx="7991814" cy="3296588"/>
          </a:xfrm>
        </p:grpSpPr>
        <p:sp>
          <p:nvSpPr>
            <p:cNvPr id="336" name="Google Shape;336;p12"/>
            <p:cNvSpPr/>
            <p:nvPr/>
          </p:nvSpPr>
          <p:spPr>
            <a:xfrm>
              <a:off x="3996444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2"/>
            <p:cNvSpPr/>
            <p:nvPr/>
          </p:nvSpPr>
          <p:spPr>
            <a:xfrm>
              <a:off x="3950724" y="18006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2"/>
            <p:cNvSpPr/>
            <p:nvPr/>
          </p:nvSpPr>
          <p:spPr>
            <a:xfrm>
              <a:off x="1168930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2"/>
            <p:cNvSpPr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2"/>
            <p:cNvSpPr txBox="1"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пути решения обществом главных вопросов экономики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2"/>
            <p:cNvSpPr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2"/>
            <p:cNvSpPr txBox="1"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согласно заведённым издавна обычаям (по традиции)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2"/>
            <p:cNvSpPr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2"/>
            <p:cNvSpPr txBox="1"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путём отдачи распоряжений и приказов «сверху вниз» (командными методами)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2"/>
            <p:cNvSpPr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2"/>
            <p:cNvSpPr txBox="1"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 помощью рыночных механизмов</a:t>
              </a:r>
              <a:endParaRPr b="0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Экономические субъекты и их взаимосвязи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Понятие экономической системы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sp>
        <p:nvSpPr>
          <p:cNvPr id="177" name="Google Shape;177;p3"/>
          <p:cNvSpPr/>
          <p:nvPr/>
        </p:nvSpPr>
        <p:spPr>
          <a:xfrm>
            <a:off x="179512" y="1412776"/>
            <a:ext cx="8126288" cy="936104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Фактор производства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(лат. factor - делающий, производящий) - часть эконо- мических ресурсов, которая, непосредственно вовлекается в процесс произ- водства или используется в качестве его условий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grpSp>
        <p:nvGrpSpPr>
          <p:cNvPr id="178" name="Google Shape;178;p3"/>
          <p:cNvGrpSpPr/>
          <p:nvPr/>
        </p:nvGrpSpPr>
        <p:grpSpPr>
          <a:xfrm>
            <a:off x="179512" y="3284981"/>
            <a:ext cx="8037268" cy="2692090"/>
            <a:chOff x="0" y="864093"/>
            <a:chExt cx="8037268" cy="2692090"/>
          </a:xfrm>
        </p:grpSpPr>
        <p:sp>
          <p:nvSpPr>
            <p:cNvPr id="179" name="Google Shape;179;p3"/>
            <p:cNvSpPr/>
            <p:nvPr/>
          </p:nvSpPr>
          <p:spPr>
            <a:xfrm>
              <a:off x="4032448" y="1554463"/>
              <a:ext cx="3314450" cy="4617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2324"/>
                  </a:lnTo>
                  <a:lnTo>
                    <a:pt x="120000" y="82324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3"/>
            <p:cNvSpPr/>
            <p:nvPr/>
          </p:nvSpPr>
          <p:spPr>
            <a:xfrm>
              <a:off x="4032448" y="1554463"/>
              <a:ext cx="1643756" cy="4617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2324"/>
                  </a:lnTo>
                  <a:lnTo>
                    <a:pt x="120000" y="82324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3"/>
            <p:cNvSpPr/>
            <p:nvPr/>
          </p:nvSpPr>
          <p:spPr>
            <a:xfrm>
              <a:off x="3959789" y="1554463"/>
              <a:ext cx="91440" cy="461760"/>
            </a:xfrm>
            <a:custGeom>
              <a:rect b="b" l="l" r="r" t="t"/>
              <a:pathLst>
                <a:path extrusionOk="0" h="120000" w="120000">
                  <a:moveTo>
                    <a:pt x="95352" y="0"/>
                  </a:moveTo>
                  <a:lnTo>
                    <a:pt x="95352" y="82324"/>
                  </a:lnTo>
                  <a:lnTo>
                    <a:pt x="60000" y="82324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3"/>
            <p:cNvSpPr/>
            <p:nvPr/>
          </p:nvSpPr>
          <p:spPr>
            <a:xfrm>
              <a:off x="2334815" y="1554463"/>
              <a:ext cx="1697632" cy="4617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2324"/>
                  </a:lnTo>
                  <a:lnTo>
                    <a:pt x="0" y="82324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3"/>
            <p:cNvSpPr/>
            <p:nvPr/>
          </p:nvSpPr>
          <p:spPr>
            <a:xfrm>
              <a:off x="690369" y="1554463"/>
              <a:ext cx="3342078" cy="4617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2324"/>
                  </a:lnTo>
                  <a:lnTo>
                    <a:pt x="0" y="82324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3"/>
            <p:cNvSpPr/>
            <p:nvPr/>
          </p:nvSpPr>
          <p:spPr>
            <a:xfrm>
              <a:off x="2232246" y="864093"/>
              <a:ext cx="3600402" cy="69036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"/>
            <p:cNvSpPr txBox="1"/>
            <p:nvPr/>
          </p:nvSpPr>
          <p:spPr>
            <a:xfrm>
              <a:off x="2232246" y="864093"/>
              <a:ext cx="3600402" cy="6903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Факторы производства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0" y="2016224"/>
              <a:ext cx="1380739" cy="15399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3"/>
            <p:cNvSpPr txBox="1"/>
            <p:nvPr/>
          </p:nvSpPr>
          <p:spPr>
            <a:xfrm>
              <a:off x="0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труд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1644445" y="2016224"/>
              <a:ext cx="1380739" cy="15399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3"/>
            <p:cNvSpPr txBox="1"/>
            <p:nvPr/>
          </p:nvSpPr>
          <p:spPr>
            <a:xfrm>
              <a:off x="1644445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земля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3315140" y="2016224"/>
              <a:ext cx="1380739" cy="15399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3"/>
            <p:cNvSpPr txBox="1"/>
            <p:nvPr/>
          </p:nvSpPr>
          <p:spPr>
            <a:xfrm>
              <a:off x="3315140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капитал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4985834" y="2016224"/>
              <a:ext cx="1380739" cy="15399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"/>
            <p:cNvSpPr txBox="1"/>
            <p:nvPr/>
          </p:nvSpPr>
          <p:spPr>
            <a:xfrm>
              <a:off x="4985834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информация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6656529" y="2016224"/>
              <a:ext cx="1380739" cy="15399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3"/>
            <p:cNvSpPr txBox="1"/>
            <p:nvPr/>
          </p:nvSpPr>
          <p:spPr>
            <a:xfrm>
              <a:off x="6656529" y="2016224"/>
              <a:ext cx="1380739" cy="1539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предприни-мательская способность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196" name="Google Shape;196;p3"/>
          <p:cNvCxnSpPr/>
          <p:nvPr/>
        </p:nvCxnSpPr>
        <p:spPr>
          <a:xfrm>
            <a:off x="5076056" y="4365104"/>
            <a:ext cx="3229744" cy="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97" name="Google Shape;197;p3"/>
          <p:cNvCxnSpPr/>
          <p:nvPr/>
        </p:nvCxnSpPr>
        <p:spPr>
          <a:xfrm>
            <a:off x="5076056" y="4365104"/>
            <a:ext cx="0" cy="1656184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98" name="Google Shape;198;p3"/>
          <p:cNvCxnSpPr/>
          <p:nvPr/>
        </p:nvCxnSpPr>
        <p:spPr>
          <a:xfrm>
            <a:off x="5076056" y="6030052"/>
            <a:ext cx="3229744" cy="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99" name="Google Shape;199;p3"/>
          <p:cNvCxnSpPr/>
          <p:nvPr/>
        </p:nvCxnSpPr>
        <p:spPr>
          <a:xfrm>
            <a:off x="8305800" y="4373868"/>
            <a:ext cx="0" cy="1656184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graphicFrame>
        <p:nvGraphicFramePr>
          <p:cNvPr id="205" name="Google Shape;205;p4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{5AA1A183-E5E8-4CE2-8C6A-5B2AF8C6AE41}</a:tableStyleId>
              </a:tblPr>
              <a:tblGrid>
                <a:gridCol w="1584175"/>
                <a:gridCol w="64087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Факторы производства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Осознанная целенаправленная деятельность людей по соз- данию благ, необходимых для жизни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Земля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Природные ресурсы, включённые в хозяйственный оборот (пахотные земли, леса, месторождения минералов, источ- ники воды, сила ветра, энергия солнца, климат и др.)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Созданные человеком ресурсы, которые используются в производстве. Включают средства производства (сырьё, оборудование) и финансовые ресурсы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Капиталовложения (инвестиции)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направление капита- ла 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сферу производства или оказания услуг с целью извле- чения прибыли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Информа- ция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Знания, научные достижения и технологии, патенты на ис- пользование изобретений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Предприни-мательская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способность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Способность человека (предпринимателя, бизнесмена) проявить инициативу по организации и управлению про- изводством. Сопряжена с риском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grpSp>
        <p:nvGrpSpPr>
          <p:cNvPr id="211" name="Google Shape;211;p5"/>
          <p:cNvGrpSpPr/>
          <p:nvPr/>
        </p:nvGrpSpPr>
        <p:grpSpPr>
          <a:xfrm>
            <a:off x="252056" y="2348881"/>
            <a:ext cx="7991814" cy="3296588"/>
            <a:chOff x="536" y="951881"/>
            <a:chExt cx="7991814" cy="3296588"/>
          </a:xfrm>
        </p:grpSpPr>
        <p:sp>
          <p:nvSpPr>
            <p:cNvPr id="212" name="Google Shape;212;p5"/>
            <p:cNvSpPr/>
            <p:nvPr/>
          </p:nvSpPr>
          <p:spPr>
            <a:xfrm>
              <a:off x="3996444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5"/>
            <p:cNvSpPr/>
            <p:nvPr/>
          </p:nvSpPr>
          <p:spPr>
            <a:xfrm>
              <a:off x="3950724" y="18006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5"/>
            <p:cNvSpPr/>
            <p:nvPr/>
          </p:nvSpPr>
          <p:spPr>
            <a:xfrm>
              <a:off x="1168930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5"/>
            <p:cNvSpPr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5"/>
            <p:cNvSpPr txBox="1"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субъекты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7" name="Google Shape;217;p5"/>
            <p:cNvSpPr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5"/>
            <p:cNvSpPr txBox="1"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домашние хозяйства (домохозяйства)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5"/>
            <p:cNvSpPr txBox="1"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предприятия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graphicFrame>
        <p:nvGraphicFramePr>
          <p:cNvPr id="228" name="Google Shape;228;p6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{5AA1A183-E5E8-4CE2-8C6A-5B2AF8C6AE41}</a:tableStyleId>
              </a:tblPr>
              <a:tblGrid>
                <a:gridCol w="1944225"/>
                <a:gridCol w="60486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 субъекты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Домохозяйство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Субъект экономики, который состоит из одного веду- щего самостоятельное хозяйство человека или группы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людей (семьи), которые проживают совместно, ведут общее хозяйство с использованием имеющихся ресур- сов. Являются собственниками отдельных факторов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производства и стремятся к максимальному удовлетво- рению своих потребностей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Предприятие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 субъект, который использует факторы производства для создания благ и стремится к получе- нию максимальной прибыли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 субъект, который устанавливает прави- ла экономической деятельности и является её регуля- тором, перераспределяет часть ресурсов в интересах всего общества в целом, создаёт общественные блага, которые используются всеми гражданами страны (ох- рана окружающей среды, правопорядка, национальная оборона и др.)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grpSp>
        <p:nvGrpSpPr>
          <p:cNvPr id="234" name="Google Shape;234;p7"/>
          <p:cNvGrpSpPr/>
          <p:nvPr/>
        </p:nvGrpSpPr>
        <p:grpSpPr>
          <a:xfrm>
            <a:off x="285076" y="1700809"/>
            <a:ext cx="7860729" cy="4890329"/>
            <a:chOff x="92616" y="1"/>
            <a:chExt cx="7860729" cy="4890329"/>
          </a:xfrm>
        </p:grpSpPr>
        <p:sp>
          <p:nvSpPr>
            <p:cNvPr id="235" name="Google Shape;235;p7"/>
            <p:cNvSpPr/>
            <p:nvPr/>
          </p:nvSpPr>
          <p:spPr>
            <a:xfrm>
              <a:off x="3276362" y="2019333"/>
              <a:ext cx="1499222" cy="8578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7"/>
            <p:cNvSpPr txBox="1"/>
            <p:nvPr/>
          </p:nvSpPr>
          <p:spPr>
            <a:xfrm>
              <a:off x="3318240" y="2061211"/>
              <a:ext cx="1415466" cy="7741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7" name="Google Shape;237;p7"/>
            <p:cNvSpPr/>
            <p:nvPr/>
          </p:nvSpPr>
          <p:spPr>
            <a:xfrm rot="-5511537">
              <a:off x="3412124" y="1423568"/>
              <a:ext cx="1162161" cy="3012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7"/>
            <p:cNvSpPr txBox="1"/>
            <p:nvPr/>
          </p:nvSpPr>
          <p:spPr>
            <a:xfrm rot="5288463">
              <a:off x="3964150" y="1409578"/>
              <a:ext cx="58108" cy="58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2533216" y="1"/>
              <a:ext cx="2854436" cy="8578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7"/>
            <p:cNvSpPr txBox="1"/>
            <p:nvPr/>
          </p:nvSpPr>
          <p:spPr>
            <a:xfrm>
              <a:off x="2575094" y="41879"/>
              <a:ext cx="2770680" cy="7741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Рынок ресурсов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(факторов производства)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4775585" y="2433207"/>
              <a:ext cx="1253535" cy="3012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7"/>
            <p:cNvSpPr txBox="1"/>
            <p:nvPr/>
          </p:nvSpPr>
          <p:spPr>
            <a:xfrm>
              <a:off x="5371014" y="2416933"/>
              <a:ext cx="62676" cy="626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6029120" y="2019333"/>
              <a:ext cx="1924225" cy="8578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7"/>
            <p:cNvSpPr txBox="1"/>
            <p:nvPr/>
          </p:nvSpPr>
          <p:spPr>
            <a:xfrm>
              <a:off x="6070998" y="2061211"/>
              <a:ext cx="1840469" cy="7741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Предприятия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7"/>
            <p:cNvSpPr/>
            <p:nvPr/>
          </p:nvSpPr>
          <p:spPr>
            <a:xfrm rot="5366655">
              <a:off x="3458083" y="3439765"/>
              <a:ext cx="1155307" cy="3012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7"/>
            <p:cNvSpPr txBox="1"/>
            <p:nvPr/>
          </p:nvSpPr>
          <p:spPr>
            <a:xfrm rot="5366655">
              <a:off x="4006854" y="3425947"/>
              <a:ext cx="57765" cy="577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2618283" y="4032454"/>
              <a:ext cx="2854436" cy="8578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7"/>
            <p:cNvSpPr txBox="1"/>
            <p:nvPr/>
          </p:nvSpPr>
          <p:spPr>
            <a:xfrm>
              <a:off x="2660161" y="4074332"/>
              <a:ext cx="2770680" cy="7741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Рынок товаров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9" name="Google Shape;249;p7"/>
            <p:cNvSpPr/>
            <p:nvPr/>
          </p:nvSpPr>
          <p:spPr>
            <a:xfrm rot="10800000">
              <a:off x="2016841" y="2433207"/>
              <a:ext cx="1259521" cy="30128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7"/>
            <p:cNvSpPr txBox="1"/>
            <p:nvPr/>
          </p:nvSpPr>
          <p:spPr>
            <a:xfrm>
              <a:off x="2615114" y="2416783"/>
              <a:ext cx="62976" cy="62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92616" y="2019333"/>
              <a:ext cx="1924225" cy="8578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7"/>
            <p:cNvSpPr txBox="1"/>
            <p:nvPr/>
          </p:nvSpPr>
          <p:spPr>
            <a:xfrm>
              <a:off x="134494" y="2061211"/>
              <a:ext cx="1840469" cy="7741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Домохозяйства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53" name="Google Shape;253;p7"/>
          <p:cNvCxnSpPr/>
          <p:nvPr/>
        </p:nvCxnSpPr>
        <p:spPr>
          <a:xfrm>
            <a:off x="4067944" y="2564904"/>
            <a:ext cx="0" cy="115212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4" name="Google Shape;254;p7"/>
          <p:cNvCxnSpPr/>
          <p:nvPr/>
        </p:nvCxnSpPr>
        <p:spPr>
          <a:xfrm rot="10800000">
            <a:off x="4283968" y="2564904"/>
            <a:ext cx="0" cy="115212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5" name="Google Shape;255;p7"/>
          <p:cNvCxnSpPr/>
          <p:nvPr/>
        </p:nvCxnSpPr>
        <p:spPr>
          <a:xfrm rot="10800000">
            <a:off x="4067944" y="4581128"/>
            <a:ext cx="0" cy="115212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6" name="Google Shape;256;p7"/>
          <p:cNvCxnSpPr/>
          <p:nvPr/>
        </p:nvCxnSpPr>
        <p:spPr>
          <a:xfrm>
            <a:off x="4283968" y="4581128"/>
            <a:ext cx="0" cy="115212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7" name="Google Shape;257;p7"/>
          <p:cNvCxnSpPr/>
          <p:nvPr/>
        </p:nvCxnSpPr>
        <p:spPr>
          <a:xfrm>
            <a:off x="2195736" y="4221088"/>
            <a:ext cx="1296144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8" name="Google Shape;258;p7"/>
          <p:cNvCxnSpPr/>
          <p:nvPr/>
        </p:nvCxnSpPr>
        <p:spPr>
          <a:xfrm rot="10800000">
            <a:off x="2195736" y="4005064"/>
            <a:ext cx="1296144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9" name="Google Shape;259;p7"/>
          <p:cNvCxnSpPr/>
          <p:nvPr/>
        </p:nvCxnSpPr>
        <p:spPr>
          <a:xfrm rot="10800000">
            <a:off x="4932040" y="4221088"/>
            <a:ext cx="1296144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0" name="Google Shape;260;p7"/>
          <p:cNvCxnSpPr/>
          <p:nvPr/>
        </p:nvCxnSpPr>
        <p:spPr>
          <a:xfrm>
            <a:off x="4932040" y="4005064"/>
            <a:ext cx="1296144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1" name="Google Shape;261;p7"/>
          <p:cNvCxnSpPr/>
          <p:nvPr/>
        </p:nvCxnSpPr>
        <p:spPr>
          <a:xfrm>
            <a:off x="1115616" y="1988840"/>
            <a:ext cx="1584176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2" name="Google Shape;262;p7"/>
          <p:cNvCxnSpPr/>
          <p:nvPr/>
        </p:nvCxnSpPr>
        <p:spPr>
          <a:xfrm>
            <a:off x="1115616" y="1988840"/>
            <a:ext cx="0" cy="1728192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3" name="Google Shape;263;p7"/>
          <p:cNvCxnSpPr/>
          <p:nvPr/>
        </p:nvCxnSpPr>
        <p:spPr>
          <a:xfrm>
            <a:off x="1331640" y="2204864"/>
            <a:ext cx="1368152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4" name="Google Shape;264;p7"/>
          <p:cNvCxnSpPr/>
          <p:nvPr/>
        </p:nvCxnSpPr>
        <p:spPr>
          <a:xfrm>
            <a:off x="1331640" y="2204864"/>
            <a:ext cx="0" cy="151216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5" name="Google Shape;265;p7"/>
          <p:cNvCxnSpPr/>
          <p:nvPr/>
        </p:nvCxnSpPr>
        <p:spPr>
          <a:xfrm>
            <a:off x="1331640" y="4581128"/>
            <a:ext cx="0" cy="151216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6" name="Google Shape;266;p7"/>
          <p:cNvCxnSpPr/>
          <p:nvPr/>
        </p:nvCxnSpPr>
        <p:spPr>
          <a:xfrm>
            <a:off x="1331640" y="6093296"/>
            <a:ext cx="1476164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7" name="Google Shape;267;p7"/>
          <p:cNvCxnSpPr/>
          <p:nvPr/>
        </p:nvCxnSpPr>
        <p:spPr>
          <a:xfrm rot="10800000">
            <a:off x="1115616" y="4559838"/>
            <a:ext cx="0" cy="1728192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8" name="Google Shape;268;p7"/>
          <p:cNvCxnSpPr/>
          <p:nvPr/>
        </p:nvCxnSpPr>
        <p:spPr>
          <a:xfrm>
            <a:off x="1115616" y="6288030"/>
            <a:ext cx="1692188" cy="2129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69" name="Google Shape;269;p7"/>
          <p:cNvCxnSpPr/>
          <p:nvPr/>
        </p:nvCxnSpPr>
        <p:spPr>
          <a:xfrm>
            <a:off x="7308304" y="4559838"/>
            <a:ext cx="0" cy="1728192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0" name="Google Shape;270;p7"/>
          <p:cNvCxnSpPr/>
          <p:nvPr/>
        </p:nvCxnSpPr>
        <p:spPr>
          <a:xfrm rot="10800000">
            <a:off x="5616117" y="6288030"/>
            <a:ext cx="1692187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1" name="Google Shape;271;p7"/>
          <p:cNvCxnSpPr/>
          <p:nvPr/>
        </p:nvCxnSpPr>
        <p:spPr>
          <a:xfrm flipH="1" rot="10800000">
            <a:off x="5616117" y="6072006"/>
            <a:ext cx="1476163" cy="2129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2" name="Google Shape;272;p7"/>
          <p:cNvCxnSpPr/>
          <p:nvPr/>
        </p:nvCxnSpPr>
        <p:spPr>
          <a:xfrm rot="10800000">
            <a:off x="7092280" y="4559838"/>
            <a:ext cx="0" cy="151216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3" name="Google Shape;273;p7"/>
          <p:cNvCxnSpPr/>
          <p:nvPr/>
        </p:nvCxnSpPr>
        <p:spPr>
          <a:xfrm>
            <a:off x="7308304" y="2024844"/>
            <a:ext cx="0" cy="169218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4" name="Google Shape;274;p7"/>
          <p:cNvCxnSpPr/>
          <p:nvPr/>
        </p:nvCxnSpPr>
        <p:spPr>
          <a:xfrm>
            <a:off x="5606123" y="2014199"/>
            <a:ext cx="1692188" cy="2129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5" name="Google Shape;275;p7"/>
          <p:cNvCxnSpPr/>
          <p:nvPr/>
        </p:nvCxnSpPr>
        <p:spPr>
          <a:xfrm>
            <a:off x="7092280" y="2204864"/>
            <a:ext cx="0" cy="1512168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76" name="Google Shape;276;p7"/>
          <p:cNvCxnSpPr/>
          <p:nvPr/>
        </p:nvCxnSpPr>
        <p:spPr>
          <a:xfrm rot="10800000">
            <a:off x="5606123" y="2204864"/>
            <a:ext cx="1486157" cy="0"/>
          </a:xfrm>
          <a:prstGeom prst="straightConnector1">
            <a:avLst/>
          </a:prstGeom>
          <a:noFill/>
          <a:ln cap="flat" cmpd="sng" w="5715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77" name="Google Shape;277;p7"/>
          <p:cNvSpPr txBox="1"/>
          <p:nvPr/>
        </p:nvSpPr>
        <p:spPr>
          <a:xfrm>
            <a:off x="4286512" y="4668922"/>
            <a:ext cx="2088234" cy="92333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оплата государственных закупок товаров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8" name="Google Shape;278;p7"/>
          <p:cNvSpPr txBox="1"/>
          <p:nvPr/>
        </p:nvSpPr>
        <p:spPr>
          <a:xfrm>
            <a:off x="2345978" y="4190506"/>
            <a:ext cx="923651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налоги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9" name="Google Shape;279;p7"/>
          <p:cNvSpPr txBox="1"/>
          <p:nvPr/>
        </p:nvSpPr>
        <p:spPr>
          <a:xfrm>
            <a:off x="5223725" y="4158208"/>
            <a:ext cx="923651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налоги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0" name="Google Shape;280;p7"/>
          <p:cNvSpPr txBox="1"/>
          <p:nvPr/>
        </p:nvSpPr>
        <p:spPr>
          <a:xfrm>
            <a:off x="2089503" y="3559078"/>
            <a:ext cx="1468864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трансферты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1" name="Google Shape;281;p7"/>
          <p:cNvSpPr txBox="1"/>
          <p:nvPr/>
        </p:nvSpPr>
        <p:spPr>
          <a:xfrm>
            <a:off x="4995915" y="3621670"/>
            <a:ext cx="1165704" cy="36933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субсидии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2" name="Google Shape;282;p7"/>
          <p:cNvSpPr txBox="1"/>
          <p:nvPr/>
        </p:nvSpPr>
        <p:spPr>
          <a:xfrm>
            <a:off x="2370046" y="2558707"/>
            <a:ext cx="1704963" cy="92333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услуги факторов производства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3" name="Google Shape;283;p7"/>
          <p:cNvSpPr txBox="1"/>
          <p:nvPr/>
        </p:nvSpPr>
        <p:spPr>
          <a:xfrm>
            <a:off x="4346643" y="2558680"/>
            <a:ext cx="1839212" cy="92333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оплата услуг факторов производства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4" name="Google Shape;284;p7"/>
          <p:cNvSpPr txBox="1"/>
          <p:nvPr/>
        </p:nvSpPr>
        <p:spPr>
          <a:xfrm>
            <a:off x="2859179" y="4869161"/>
            <a:ext cx="1208700" cy="646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продажа товаров</a:t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5" name="Google Shape;285;p7"/>
          <p:cNvSpPr/>
          <p:nvPr/>
        </p:nvSpPr>
        <p:spPr>
          <a:xfrm>
            <a:off x="1634814" y="1205878"/>
            <a:ext cx="5036171" cy="422921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Взаимодействие субъектов в экономике</a:t>
            </a:r>
            <a:endParaRPr sz="2000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grpSp>
        <p:nvGrpSpPr>
          <p:cNvPr id="291" name="Google Shape;291;p8"/>
          <p:cNvGrpSpPr/>
          <p:nvPr/>
        </p:nvGrpSpPr>
        <p:grpSpPr>
          <a:xfrm>
            <a:off x="252056" y="2348881"/>
            <a:ext cx="7991814" cy="3296588"/>
            <a:chOff x="536" y="951881"/>
            <a:chExt cx="7991814" cy="3296588"/>
          </a:xfrm>
        </p:grpSpPr>
        <p:sp>
          <p:nvSpPr>
            <p:cNvPr id="292" name="Google Shape;292;p8"/>
            <p:cNvSpPr/>
            <p:nvPr/>
          </p:nvSpPr>
          <p:spPr>
            <a:xfrm>
              <a:off x="3996444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3" name="Google Shape;293;p8"/>
            <p:cNvSpPr/>
            <p:nvPr/>
          </p:nvSpPr>
          <p:spPr>
            <a:xfrm>
              <a:off x="3950724" y="1800684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8"/>
            <p:cNvSpPr/>
            <p:nvPr/>
          </p:nvSpPr>
          <p:spPr>
            <a:xfrm>
              <a:off x="1168930" y="1800684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8"/>
            <p:cNvSpPr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8"/>
            <p:cNvSpPr txBox="1"/>
            <p:nvPr/>
          </p:nvSpPr>
          <p:spPr>
            <a:xfrm>
              <a:off x="1656185" y="951881"/>
              <a:ext cx="4680516" cy="8488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20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вопросы экономики</a:t>
              </a:r>
              <a:endParaRPr b="1" sz="2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7" name="Google Shape;297;p8"/>
            <p:cNvSpPr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8"/>
            <p:cNvSpPr txBox="1"/>
            <p:nvPr/>
          </p:nvSpPr>
          <p:spPr>
            <a:xfrm>
              <a:off x="536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что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производить?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8"/>
            <p:cNvSpPr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8"/>
            <p:cNvSpPr txBox="1"/>
            <p:nvPr/>
          </p:nvSpPr>
          <p:spPr>
            <a:xfrm>
              <a:off x="2828050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как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производить?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1" name="Google Shape;301;p8"/>
            <p:cNvSpPr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8"/>
            <p:cNvSpPr txBox="1"/>
            <p:nvPr/>
          </p:nvSpPr>
          <p:spPr>
            <a:xfrm>
              <a:off x="5655563" y="2291410"/>
              <a:ext cx="2336787" cy="19570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для кого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lang="ru-RU" sz="1800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производить?</a:t>
              </a:r>
              <a:endParaRPr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Экономические субъекты и их взаимосвязи</a:t>
            </a:r>
            <a:endParaRPr sz="4000"/>
          </a:p>
        </p:txBody>
      </p:sp>
      <p:graphicFrame>
        <p:nvGraphicFramePr>
          <p:cNvPr id="308" name="Google Shape;308;p9"/>
          <p:cNvGraphicFramePr/>
          <p:nvPr/>
        </p:nvGraphicFramePr>
        <p:xfrm>
          <a:off x="251520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{5AA1A183-E5E8-4CE2-8C6A-5B2AF8C6AE41}</a:tableStyleId>
              </a:tblPr>
              <a:tblGrid>
                <a:gridCol w="1656175"/>
                <a:gridCol w="6336700"/>
              </a:tblGrid>
              <a:tr h="4306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вопросы экономики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1291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Что производить?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Предприятия, государство принимают решения о том, ка- кие товары и услуги должны быть произведены с исполь- зованием имеющихся в их распоряжении ресурсов и пред- ложены потребителю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2186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Как производить?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Решение этого вопроса связано с выбором экономических ресурсов, технологии, места размещения предприятия, ор- ганизации производства. При этом производитель, стре- мится найти лучшие способы комбинации ресурсов и ор- ганизации своего производства. А государство выступает регулятором в вопросах размещения опасных, вредных производств, соблюдения экологических норм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291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Для кого производить?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Общество должно решить, что оно считает справедливым распределением, и затем выбрать способ достижения та- кого распределения произведённых товаров и услуг меж- ду потребителями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20.01.2021</vt:lpwstr>
  </property>
</Properties>
</file>