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0" roundtripDataSignature="AMtx7mhflxEGOnvNWiXzGmixNOpekbbDA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68AEAB1-AF56-4851-B274-1FDB9D1352FF}">
  <a:tblStyle styleId="{068AEAB1-AF56-4851-B274-1FDB9D1352FF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0E6"/>
          </a:solidFill>
        </a:fill>
      </a:tcStyle>
    </a:wholeTbl>
    <a:band1H>
      <a:tcTxStyle/>
      <a:tcStyle>
        <a:fill>
          <a:solidFill>
            <a:srgbClr val="FFE0CA"/>
          </a:solidFill>
        </a:fill>
      </a:tcStyle>
    </a:band1H>
    <a:band2H>
      <a:tcTxStyle/>
    </a:band2H>
    <a:band1V>
      <a:tcTxStyle/>
      <a:tcStyle>
        <a:fill>
          <a:solidFill>
            <a:srgbClr val="FFE0CA"/>
          </a:solidFill>
        </a:fill>
      </a:tcStyle>
    </a:band1V>
    <a:band2V>
      <a:tcTxStyle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customschemas.google.com/relationships/presentationmetadata" Target="meta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7" name="Google Shape;307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3" name="Google Shape;313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2" name="Google Shape;342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Google Shape;234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5"/>
          <p:cNvSpPr txBox="1"/>
          <p:nvPr>
            <p:ph type="ctrTitle"/>
          </p:nvPr>
        </p:nvSpPr>
        <p:spPr>
          <a:xfrm>
            <a:off x="2533650" y="4521200"/>
            <a:ext cx="6024563" cy="806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5"/>
          <p:cNvSpPr txBox="1"/>
          <p:nvPr>
            <p:ph idx="1" type="subTitle"/>
          </p:nvPr>
        </p:nvSpPr>
        <p:spPr>
          <a:xfrm>
            <a:off x="2536825" y="5359400"/>
            <a:ext cx="6029325" cy="54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  <a:defRPr/>
            </a:lvl1pPr>
            <a:lvl2pPr lvl="1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4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4"/>
          <p:cNvSpPr txBox="1"/>
          <p:nvPr>
            <p:ph idx="1" type="body"/>
          </p:nvPr>
        </p:nvSpPr>
        <p:spPr>
          <a:xfrm rot="5400000">
            <a:off x="2183606" y="-484981"/>
            <a:ext cx="4776788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1" name="Google Shape;71;p24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4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5"/>
          <p:cNvSpPr txBox="1"/>
          <p:nvPr>
            <p:ph type="title"/>
          </p:nvPr>
        </p:nvSpPr>
        <p:spPr>
          <a:xfrm rot="5400000">
            <a:off x="4733925" y="2065338"/>
            <a:ext cx="5842000" cy="2063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5"/>
          <p:cNvSpPr txBox="1"/>
          <p:nvPr>
            <p:ph idx="1" type="body"/>
          </p:nvPr>
        </p:nvSpPr>
        <p:spPr>
          <a:xfrm rot="5400000">
            <a:off x="530225" y="77788"/>
            <a:ext cx="5842000" cy="6038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7" name="Google Shape;77;p25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5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5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6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6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0" name="Google Shape;20;p16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6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6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7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7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indent="-2286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indent="-228600" lvl="3" marL="1828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indent="-228600" lvl="4" marL="22860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indent="-228600" lvl="5" marL="2743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indent="-228600" lvl="6" marL="3200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indent="-228600" lvl="7" marL="36576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indent="-228600" lvl="8" marL="4114800" algn="l">
              <a:spcBef>
                <a:spcPts val="560"/>
              </a:spcBef>
              <a:spcAft>
                <a:spcPts val="56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/>
        </p:txBody>
      </p:sp>
      <p:sp>
        <p:nvSpPr>
          <p:cNvPr id="26" name="Google Shape;26;p17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7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7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8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8"/>
          <p:cNvSpPr txBox="1"/>
          <p:nvPr>
            <p:ph idx="1" type="body"/>
          </p:nvPr>
        </p:nvSpPr>
        <p:spPr>
          <a:xfrm>
            <a:off x="457200" y="1241425"/>
            <a:ext cx="4038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▪"/>
              <a:defRPr sz="2800"/>
            </a:lvl1pPr>
            <a:lvl2pPr indent="-381000" lvl="1" marL="9144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2" name="Google Shape;32;p18"/>
          <p:cNvSpPr txBox="1"/>
          <p:nvPr>
            <p:ph idx="2" type="body"/>
          </p:nvPr>
        </p:nvSpPr>
        <p:spPr>
          <a:xfrm>
            <a:off x="4648200" y="1241425"/>
            <a:ext cx="4038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▪"/>
              <a:defRPr sz="2800"/>
            </a:lvl1pPr>
            <a:lvl2pPr indent="-381000" lvl="1" marL="9144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3" name="Google Shape;33;p18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8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8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9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39" name="Google Shape;39;p19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▪"/>
              <a:defRPr sz="2400"/>
            </a:lvl1pPr>
            <a:lvl2pPr indent="-355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40" name="Google Shape;40;p19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41" name="Google Shape;41;p19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▪"/>
              <a:defRPr sz="2400"/>
            </a:lvl1pPr>
            <a:lvl2pPr indent="-355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42" name="Google Shape;42;p19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9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9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0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0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0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0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1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2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2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▪"/>
              <a:defRPr sz="3200"/>
            </a:lvl1pPr>
            <a:lvl2pPr indent="-406400" lvl="1" marL="914400" algn="l">
              <a:spcBef>
                <a:spcPts val="128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indent="-381000" lvl="2" marL="13716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indent="-355600" lvl="3" marL="18288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indent="-355600" lvl="4" marL="22860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indent="-355600" lvl="5" marL="27432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indent="-355600" lvl="6" marL="32004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indent="-355600" lvl="7" marL="3657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indent="-355600" lvl="8" marL="4114800" algn="l"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/>
        </p:txBody>
      </p:sp>
      <p:sp>
        <p:nvSpPr>
          <p:cNvPr id="57" name="Google Shape;57;p22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360"/>
              </a:spcBef>
              <a:spcAft>
                <a:spcPts val="36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58" name="Google Shape;58;p22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3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3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3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360"/>
              </a:spcBef>
              <a:spcAft>
                <a:spcPts val="36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65" name="Google Shape;65;p23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4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4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4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4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ctrTitle"/>
          </p:nvPr>
        </p:nvSpPr>
        <p:spPr>
          <a:xfrm>
            <a:off x="320041" y="1285336"/>
            <a:ext cx="8531352" cy="181154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800">
                <a:latin typeface="Cambria"/>
                <a:ea typeface="Cambria"/>
                <a:cs typeface="Cambria"/>
                <a:sym typeface="Cambria"/>
              </a:rPr>
              <a:t>Основы административного права</a:t>
            </a:r>
            <a:endParaRPr/>
          </a:p>
        </p:txBody>
      </p:sp>
      <p:sp>
        <p:nvSpPr>
          <p:cNvPr id="85" name="Google Shape;85;p1"/>
          <p:cNvSpPr txBox="1"/>
          <p:nvPr>
            <p:ph idx="1" type="subTitle"/>
          </p:nvPr>
        </p:nvSpPr>
        <p:spPr>
          <a:xfrm>
            <a:off x="3114675" y="4385818"/>
            <a:ext cx="6029325" cy="5413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Обществоведение. 11 класс</a:t>
            </a:r>
            <a:endParaRPr/>
          </a:p>
        </p:txBody>
      </p:sp>
      <p:sp>
        <p:nvSpPr>
          <p:cNvPr id="86" name="Google Shape;86;p1"/>
          <p:cNvSpPr txBox="1"/>
          <p:nvPr/>
        </p:nvSpPr>
        <p:spPr>
          <a:xfrm>
            <a:off x="1557337" y="129032"/>
            <a:ext cx="6029325" cy="5413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r>
              <a:rPr b="0" i="0" lang="ru-RU" sz="2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Лицей Ивацевичского района</a:t>
            </a:r>
            <a:endParaRPr/>
          </a:p>
        </p:txBody>
      </p:sp>
      <p:sp>
        <p:nvSpPr>
          <p:cNvPr id="87" name="Google Shape;87;p1"/>
          <p:cNvSpPr txBox="1"/>
          <p:nvPr/>
        </p:nvSpPr>
        <p:spPr>
          <a:xfrm>
            <a:off x="3974495" y="6445027"/>
            <a:ext cx="1195007" cy="4129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2022</a:t>
            </a:r>
            <a:endParaRPr/>
          </a:p>
        </p:txBody>
      </p:sp>
      <p:sp>
        <p:nvSpPr>
          <p:cNvPr id="88" name="Google Shape;88;p1"/>
          <p:cNvSpPr txBox="1"/>
          <p:nvPr/>
        </p:nvSpPr>
        <p:spPr>
          <a:xfrm>
            <a:off x="0" y="6445027"/>
            <a:ext cx="1691640" cy="4129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10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900">
                <a:latin typeface="Cambria"/>
                <a:ea typeface="Cambria"/>
                <a:cs typeface="Cambria"/>
                <a:sym typeface="Cambria"/>
              </a:rPr>
              <a:t>Административная ответственность</a:t>
            </a:r>
            <a:endParaRPr sz="39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304" name="Google Shape;304;p10"/>
          <p:cNvGraphicFramePr/>
          <p:nvPr/>
        </p:nvGraphicFramePr>
        <p:xfrm>
          <a:off x="129095" y="126003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{068AEAB1-AF56-4851-B274-1FDB9D1352FF}</a:tableStyleId>
              </a:tblPr>
              <a:tblGrid>
                <a:gridCol w="1820475"/>
                <a:gridCol w="7021600"/>
              </a:tblGrid>
              <a:tr h="30240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Административные взыскания</a:t>
                      </a:r>
                      <a:endParaRPr b="1"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 hMerge="1"/>
              </a:tr>
              <a:tr h="242600">
                <a:tc row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Основные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Штраф</a:t>
                      </a: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- денежное взыскание в белорусских рублях с учётом раз- мера базовой величины, установленной на день вынесения пос- тановления о наложения взыскания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4260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Общественные работы </a:t>
                      </a: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- выполнение физическим лицом в сво- бодное от основной работы, службы или учёбы время бесплат- ных работ, направленных на достижение общественно полезных целей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4260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Административный арест</a:t>
                      </a: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- содержание в условиях изоляции в специальных местах на срок до 15 суток, за отдельные наруше- ния – до 30 суток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39150">
                <a:tc row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Как основные, так и допол- нительные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Лишение права заниматься определённой деятельностью</a:t>
                      </a: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- применяется за грубое нарушение порядка осуществления опре- делённого вида деятельности (например, лишение права управ- ления транспортным средством за вождение в нетрезвом виде)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60185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Депортация</a:t>
                      </a: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- административное выдворение за пределы Рес- публики Беларусь, применяемое в отношении иностранных граждан и лиц без гражданства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11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900">
                <a:latin typeface="Cambria"/>
                <a:ea typeface="Cambria"/>
                <a:cs typeface="Cambria"/>
                <a:sym typeface="Cambria"/>
              </a:rPr>
              <a:t>Административная ответственность</a:t>
            </a:r>
            <a:endParaRPr sz="39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310" name="Google Shape;310;p11"/>
          <p:cNvGraphicFramePr/>
          <p:nvPr/>
        </p:nvGraphicFramePr>
        <p:xfrm>
          <a:off x="129095" y="1389427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{068AEAB1-AF56-4851-B274-1FDB9D1352FF}</a:tableStyleId>
              </a:tblPr>
              <a:tblGrid>
                <a:gridCol w="1820475"/>
                <a:gridCol w="7021600"/>
              </a:tblGrid>
              <a:tr h="5201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Административные взыскания</a:t>
                      </a:r>
                      <a:endParaRPr b="1"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 hMerge="1"/>
              </a:tr>
              <a:tr h="1560350">
                <a:tc row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Дополнитель-ные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Конфискация </a:t>
                      </a: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– принудительное безвозмездное изъятие в собс- твенность государства дохода, полученного в результате проти- воправной деятельности, а также предмета административного правонарушения, орудий и средств его совершения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56035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Взыскание стоимости </a:t>
                      </a: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– принудительное изъятие и обращение в собственность государства денежной суммы, составляющей стоимость предмета, орудий и средств административного пра- вонарушения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56035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Запрет на посещение физкультурно-спортивных сооружений </a:t>
                      </a: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– временный запрет на посещение физкультурно-спортивных со- оружений во время проведения спортивно-массовых мероприя- тий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12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900">
                <a:latin typeface="Cambria"/>
                <a:ea typeface="Cambria"/>
                <a:cs typeface="Cambria"/>
                <a:sym typeface="Cambria"/>
              </a:rPr>
              <a:t>Административная ответственность</a:t>
            </a:r>
            <a:endParaRPr sz="39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16" name="Google Shape;316;p12"/>
          <p:cNvGrpSpPr/>
          <p:nvPr/>
        </p:nvGrpSpPr>
        <p:grpSpPr>
          <a:xfrm>
            <a:off x="95530" y="1406105"/>
            <a:ext cx="8909807" cy="5029201"/>
            <a:chOff x="639" y="241538"/>
            <a:chExt cx="8909807" cy="5029201"/>
          </a:xfrm>
        </p:grpSpPr>
        <p:sp>
          <p:nvSpPr>
            <p:cNvPr id="317" name="Google Shape;317;p12"/>
            <p:cNvSpPr/>
            <p:nvPr/>
          </p:nvSpPr>
          <p:spPr>
            <a:xfrm>
              <a:off x="6883337" y="3012883"/>
              <a:ext cx="91440" cy="32837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8" name="Google Shape;318;p12"/>
            <p:cNvSpPr/>
            <p:nvPr/>
          </p:nvSpPr>
          <p:spPr>
            <a:xfrm>
              <a:off x="6883337" y="1628712"/>
              <a:ext cx="91440" cy="32837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9" name="Google Shape;319;p12"/>
            <p:cNvSpPr/>
            <p:nvPr/>
          </p:nvSpPr>
          <p:spPr>
            <a:xfrm>
              <a:off x="4903588" y="885970"/>
              <a:ext cx="2025469" cy="32837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0" name="Google Shape;320;p12"/>
            <p:cNvSpPr/>
            <p:nvPr/>
          </p:nvSpPr>
          <p:spPr>
            <a:xfrm>
              <a:off x="2674536" y="1628712"/>
              <a:ext cx="1892055" cy="32837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1" name="Google Shape;321;p12"/>
            <p:cNvSpPr/>
            <p:nvPr/>
          </p:nvSpPr>
          <p:spPr>
            <a:xfrm>
              <a:off x="2628816" y="1628712"/>
              <a:ext cx="91440" cy="32837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2" name="Google Shape;322;p12"/>
            <p:cNvSpPr/>
            <p:nvPr/>
          </p:nvSpPr>
          <p:spPr>
            <a:xfrm>
              <a:off x="782480" y="1628712"/>
              <a:ext cx="1892055" cy="32837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3" name="Google Shape;323;p12"/>
            <p:cNvSpPr/>
            <p:nvPr/>
          </p:nvSpPr>
          <p:spPr>
            <a:xfrm>
              <a:off x="2674536" y="885970"/>
              <a:ext cx="2229052" cy="32837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4" name="Google Shape;324;p12"/>
            <p:cNvSpPr/>
            <p:nvPr/>
          </p:nvSpPr>
          <p:spPr>
            <a:xfrm>
              <a:off x="2837033" y="241538"/>
              <a:ext cx="4133109" cy="64443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" name="Google Shape;325;p12"/>
            <p:cNvSpPr txBox="1"/>
            <p:nvPr/>
          </p:nvSpPr>
          <p:spPr>
            <a:xfrm>
              <a:off x="2837033" y="241538"/>
              <a:ext cx="4133109" cy="6444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Меры воздействия по отношению к несовершеннолетним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6" name="Google Shape;326;p12"/>
            <p:cNvSpPr/>
            <p:nvPr/>
          </p:nvSpPr>
          <p:spPr>
            <a:xfrm>
              <a:off x="1625868" y="1214344"/>
              <a:ext cx="2097335" cy="41436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" name="Google Shape;327;p12"/>
            <p:cNvSpPr txBox="1"/>
            <p:nvPr/>
          </p:nvSpPr>
          <p:spPr>
            <a:xfrm>
              <a:off x="1625868" y="1214344"/>
              <a:ext cx="2097335" cy="4143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 применяются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8" name="Google Shape;328;p12"/>
            <p:cNvSpPr/>
            <p:nvPr/>
          </p:nvSpPr>
          <p:spPr>
            <a:xfrm>
              <a:off x="639" y="1957085"/>
              <a:ext cx="1563682" cy="105471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" name="Google Shape;329;p12"/>
            <p:cNvSpPr txBox="1"/>
            <p:nvPr/>
          </p:nvSpPr>
          <p:spPr>
            <a:xfrm>
              <a:off x="639" y="1957085"/>
              <a:ext cx="1563682" cy="10547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администра- тивный арест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0" name="Google Shape;330;p12"/>
            <p:cNvSpPr/>
            <p:nvPr/>
          </p:nvSpPr>
          <p:spPr>
            <a:xfrm>
              <a:off x="1892694" y="1957085"/>
              <a:ext cx="1563682" cy="105471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" name="Google Shape;331;p12"/>
            <p:cNvSpPr txBox="1"/>
            <p:nvPr/>
          </p:nvSpPr>
          <p:spPr>
            <a:xfrm>
              <a:off x="1892694" y="1957085"/>
              <a:ext cx="1563682" cy="10547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общественные работы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2" name="Google Shape;332;p12"/>
            <p:cNvSpPr/>
            <p:nvPr/>
          </p:nvSpPr>
          <p:spPr>
            <a:xfrm>
              <a:off x="3784750" y="1957085"/>
              <a:ext cx="1563682" cy="105471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" name="Google Shape;333;p12"/>
            <p:cNvSpPr txBox="1"/>
            <p:nvPr/>
          </p:nvSpPr>
          <p:spPr>
            <a:xfrm>
              <a:off x="3784750" y="1957085"/>
              <a:ext cx="1563682" cy="10547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штраф в раз- мере не более двух базовых величин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4" name="Google Shape;334;p12"/>
            <p:cNvSpPr/>
            <p:nvPr/>
          </p:nvSpPr>
          <p:spPr>
            <a:xfrm>
              <a:off x="5676806" y="1214344"/>
              <a:ext cx="2504503" cy="41436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" name="Google Shape;335;p12"/>
            <p:cNvSpPr txBox="1"/>
            <p:nvPr/>
          </p:nvSpPr>
          <p:spPr>
            <a:xfrm>
              <a:off x="5676806" y="1214344"/>
              <a:ext cx="2504503" cy="4143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применяются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6" name="Google Shape;336;p12"/>
            <p:cNvSpPr/>
            <p:nvPr/>
          </p:nvSpPr>
          <p:spPr>
            <a:xfrm>
              <a:off x="5676806" y="1957085"/>
              <a:ext cx="2504503" cy="105579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12"/>
            <p:cNvSpPr txBox="1"/>
            <p:nvPr/>
          </p:nvSpPr>
          <p:spPr>
            <a:xfrm>
              <a:off x="5676806" y="1957085"/>
              <a:ext cx="2504503" cy="10557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меры профилактичес- кого (воспитательного) характера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8" name="Google Shape;338;p12"/>
            <p:cNvSpPr/>
            <p:nvPr/>
          </p:nvSpPr>
          <p:spPr>
            <a:xfrm>
              <a:off x="4947669" y="3341257"/>
              <a:ext cx="3962777" cy="192948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" name="Google Shape;339;p12"/>
            <p:cNvSpPr txBox="1"/>
            <p:nvPr/>
          </p:nvSpPr>
          <p:spPr>
            <a:xfrm>
              <a:off x="4947669" y="3341257"/>
              <a:ext cx="3962777" cy="19294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разъяснение законодательства; обя- занность принести извинения; обя- занность загладить причинённый ущерб; ограничение доступа (пребы- вание вне дома, в определённых мес- тах, использования отдельных форм досуга)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13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900">
                <a:latin typeface="Cambria"/>
                <a:ea typeface="Cambria"/>
                <a:cs typeface="Cambria"/>
                <a:sym typeface="Cambria"/>
              </a:rPr>
              <a:t>Административная ответственность</a:t>
            </a:r>
            <a:endParaRPr sz="39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345" name="Google Shape;345;p13"/>
          <p:cNvGraphicFramePr/>
          <p:nvPr/>
        </p:nvGraphicFramePr>
        <p:xfrm>
          <a:off x="129095" y="143256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{068AEAB1-AF56-4851-B274-1FDB9D1352FF}</a:tableStyleId>
              </a:tblPr>
              <a:tblGrid>
                <a:gridCol w="4421050"/>
                <a:gridCol w="4421050"/>
              </a:tblGrid>
              <a:tr h="30240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Наложение административного взыскания</a:t>
                      </a:r>
                      <a:endParaRPr b="1"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 hMerge="1"/>
              </a:tr>
              <a:tr h="3191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Органы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E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Факторы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E0FF"/>
                    </a:solidFill>
                  </a:tcPr>
                </a:tc>
              </a:tr>
              <a:tr h="2291175">
                <a:tc rowSpan="2">
                  <a:txBody>
                    <a:bodyPr/>
                    <a:lstStyle/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Суд.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Административная комиссия.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Комиссия по делам несовершеннолет- них.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Органы внутренних дел.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Органы государственного пожарного и санитарного надзора.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Государственная инспекция охраны животного и растительного мира при Президенте Республики Беларусь.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Органы пограничной и таможенной службы.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Иные уполномоченные органы.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Характер правонарушения.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Обстоятельства совершения правона- рушения.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Личность нарушителя.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Характер и размер причинённого вре- да.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Наличие смягчающих или отягчающих обстоятельств.</a:t>
                      </a:r>
                      <a:endParaRPr b="0" sz="18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82880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Для несовершеннолетних: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Условия жизни.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Уровень развития.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Влияние на поведение старших лиц.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Поведение по месту учёбы или работы (характеристика несовершеннолетне- го).</a:t>
                      </a:r>
                      <a:endParaRPr b="0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План</a:t>
            </a:r>
            <a:endParaRPr/>
          </a:p>
        </p:txBody>
      </p:sp>
      <p:sp>
        <p:nvSpPr>
          <p:cNvPr id="94" name="Google Shape;94;p2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975" lvl="0" marL="18097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Понятие административного права</a:t>
            </a:r>
            <a:endParaRPr b="1" sz="2000">
              <a:latin typeface="Cambria"/>
              <a:ea typeface="Cambria"/>
              <a:cs typeface="Cambria"/>
              <a:sym typeface="Cambria"/>
            </a:endParaRPr>
          </a:p>
          <a:p>
            <a:pPr indent="-180975" lvl="0" marL="180975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Административное правонарушение</a:t>
            </a:r>
            <a:endParaRPr b="1" sz="2000">
              <a:latin typeface="Cambria"/>
              <a:ea typeface="Cambria"/>
              <a:cs typeface="Cambria"/>
              <a:sym typeface="Cambria"/>
            </a:endParaRPr>
          </a:p>
          <a:p>
            <a:pPr indent="-180975" lvl="0" marL="180975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Административная ответственность</a:t>
            </a:r>
            <a:endParaRPr b="1" sz="2000"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административного права</a:t>
            </a:r>
            <a:endParaRPr/>
          </a:p>
        </p:txBody>
      </p:sp>
      <p:grpSp>
        <p:nvGrpSpPr>
          <p:cNvPr id="100" name="Google Shape;100;p3"/>
          <p:cNvGrpSpPr/>
          <p:nvPr/>
        </p:nvGrpSpPr>
        <p:grpSpPr>
          <a:xfrm>
            <a:off x="189780" y="1292004"/>
            <a:ext cx="8773064" cy="881853"/>
            <a:chOff x="67" y="2742038"/>
            <a:chExt cx="4010278" cy="2634131"/>
          </a:xfrm>
        </p:grpSpPr>
        <p:sp>
          <p:nvSpPr>
            <p:cNvPr id="101" name="Google Shape;101;p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Административное право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отрасль права, представляющая совокупность правовых норм, регулирующих общественные отношения, которые возникают в процессе организации и осуществления государственного управления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03" name="Google Shape;103;p3"/>
          <p:cNvGrpSpPr/>
          <p:nvPr/>
        </p:nvGrpSpPr>
        <p:grpSpPr>
          <a:xfrm>
            <a:off x="163601" y="2577341"/>
            <a:ext cx="8773064" cy="571302"/>
            <a:chOff x="67" y="2742038"/>
            <a:chExt cx="4010278" cy="2634131"/>
          </a:xfrm>
        </p:grpSpPr>
        <p:sp>
          <p:nvSpPr>
            <p:cNvPr id="104" name="Google Shape;104;p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" name="Google Shape;105;p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Обязательной стороной выступают органы государственного управления или их представители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06" name="Google Shape;106;p3"/>
          <p:cNvSpPr/>
          <p:nvPr/>
        </p:nvSpPr>
        <p:spPr>
          <a:xfrm>
            <a:off x="4347412" y="2204049"/>
            <a:ext cx="405441" cy="343099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7" name="Google Shape;107;p3"/>
          <p:cNvGrpSpPr/>
          <p:nvPr/>
        </p:nvGrpSpPr>
        <p:grpSpPr>
          <a:xfrm>
            <a:off x="192611" y="3351388"/>
            <a:ext cx="8741222" cy="3355621"/>
            <a:chOff x="2830" y="12966"/>
            <a:chExt cx="8741222" cy="3355621"/>
          </a:xfrm>
        </p:grpSpPr>
        <p:sp>
          <p:nvSpPr>
            <p:cNvPr id="108" name="Google Shape;108;p3"/>
            <p:cNvSpPr/>
            <p:nvPr/>
          </p:nvSpPr>
          <p:spPr>
            <a:xfrm>
              <a:off x="6587302" y="1057249"/>
              <a:ext cx="91440" cy="29709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09" name="Google Shape;109;p3"/>
            <p:cNvSpPr/>
            <p:nvPr/>
          </p:nvSpPr>
          <p:spPr>
            <a:xfrm>
              <a:off x="4373442" y="388009"/>
              <a:ext cx="2259580" cy="29709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10" name="Google Shape;110;p3"/>
            <p:cNvSpPr/>
            <p:nvPr/>
          </p:nvSpPr>
          <p:spPr>
            <a:xfrm>
              <a:off x="2068141" y="1057249"/>
              <a:ext cx="91440" cy="29709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11" name="Google Shape;111;p3"/>
            <p:cNvSpPr/>
            <p:nvPr/>
          </p:nvSpPr>
          <p:spPr>
            <a:xfrm>
              <a:off x="2113861" y="388009"/>
              <a:ext cx="2259580" cy="29709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12" name="Google Shape;112;p3"/>
            <p:cNvSpPr/>
            <p:nvPr/>
          </p:nvSpPr>
          <p:spPr>
            <a:xfrm>
              <a:off x="879592" y="12966"/>
              <a:ext cx="6987698" cy="37504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3"/>
            <p:cNvSpPr txBox="1"/>
            <p:nvPr/>
          </p:nvSpPr>
          <p:spPr>
            <a:xfrm>
              <a:off x="879592" y="12966"/>
              <a:ext cx="6987698" cy="3750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Субъекты административно-правовых отношений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14" name="Google Shape;114;p3"/>
            <p:cNvSpPr/>
            <p:nvPr/>
          </p:nvSpPr>
          <p:spPr>
            <a:xfrm>
              <a:off x="2830" y="685106"/>
              <a:ext cx="4222062" cy="372142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3"/>
            <p:cNvSpPr txBox="1"/>
            <p:nvPr/>
          </p:nvSpPr>
          <p:spPr>
            <a:xfrm>
              <a:off x="20996" y="703272"/>
              <a:ext cx="4185730" cy="3358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индивидуальные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16" name="Google Shape;116;p3"/>
            <p:cNvSpPr/>
            <p:nvPr/>
          </p:nvSpPr>
          <p:spPr>
            <a:xfrm>
              <a:off x="2830" y="1354346"/>
              <a:ext cx="4222062" cy="201424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3"/>
            <p:cNvSpPr txBox="1"/>
            <p:nvPr/>
          </p:nvSpPr>
          <p:spPr>
            <a:xfrm>
              <a:off x="2830" y="1354346"/>
              <a:ext cx="4222062" cy="20142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⦁ граждане Республики Беларусь;</a:t>
              </a:r>
              <a:endParaRPr/>
            </a:p>
            <a:p>
              <a:pPr indent="0" lvl="0" marL="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⦁ иностранные граждане;</a:t>
              </a:r>
              <a:endParaRPr/>
            </a:p>
            <a:p>
              <a:pPr indent="0" lvl="0" marL="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⦁ лица без гражданства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18" name="Google Shape;118;p3"/>
            <p:cNvSpPr/>
            <p:nvPr/>
          </p:nvSpPr>
          <p:spPr>
            <a:xfrm>
              <a:off x="4521990" y="685106"/>
              <a:ext cx="4222062" cy="372142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3"/>
            <p:cNvSpPr txBox="1"/>
            <p:nvPr/>
          </p:nvSpPr>
          <p:spPr>
            <a:xfrm>
              <a:off x="4540156" y="703272"/>
              <a:ext cx="4185730" cy="3358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коллективные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20" name="Google Shape;120;p3"/>
            <p:cNvSpPr/>
            <p:nvPr/>
          </p:nvSpPr>
          <p:spPr>
            <a:xfrm>
              <a:off x="4521990" y="1354346"/>
              <a:ext cx="4222062" cy="201424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3"/>
            <p:cNvSpPr txBox="1"/>
            <p:nvPr/>
          </p:nvSpPr>
          <p:spPr>
            <a:xfrm>
              <a:off x="4521990" y="1354346"/>
              <a:ext cx="4222062" cy="20142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-180975" lvl="0" marL="180975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⦁ органы государственного управления и их представители;</a:t>
              </a:r>
              <a:endParaRPr/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⦁ предприятия, учреждения, организа-ции;</a:t>
              </a:r>
              <a:endParaRPr/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⦁ общественные объединения, наде- лённые исполнительно-распоряди- тельными полномочиями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4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административного права</a:t>
            </a:r>
            <a:endParaRPr/>
          </a:p>
        </p:txBody>
      </p:sp>
      <p:grpSp>
        <p:nvGrpSpPr>
          <p:cNvPr id="127" name="Google Shape;127;p4"/>
          <p:cNvGrpSpPr/>
          <p:nvPr/>
        </p:nvGrpSpPr>
        <p:grpSpPr>
          <a:xfrm>
            <a:off x="-4948943" y="343970"/>
            <a:ext cx="13844260" cy="7256988"/>
            <a:chOff x="-6096255" y="-932739"/>
            <a:chExt cx="13844260" cy="7256988"/>
          </a:xfrm>
        </p:grpSpPr>
        <p:sp>
          <p:nvSpPr>
            <p:cNvPr id="128" name="Google Shape;128;p4"/>
            <p:cNvSpPr/>
            <p:nvPr/>
          </p:nvSpPr>
          <p:spPr>
            <a:xfrm>
              <a:off x="-6096255" y="-932739"/>
              <a:ext cx="7256988" cy="7256988"/>
            </a:xfrm>
            <a:prstGeom prst="blockArc">
              <a:avLst>
                <a:gd fmla="val 18900000" name="adj1"/>
                <a:gd fmla="val 2700000" name="adj2"/>
                <a:gd fmla="val 298" name="adj3"/>
              </a:avLst>
            </a:pr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" name="Google Shape;129;p4"/>
            <p:cNvSpPr/>
            <p:nvPr/>
          </p:nvSpPr>
          <p:spPr>
            <a:xfrm>
              <a:off x="507208" y="336861"/>
              <a:ext cx="7240797" cy="67415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4"/>
            <p:cNvSpPr txBox="1"/>
            <p:nvPr/>
          </p:nvSpPr>
          <p:spPr>
            <a:xfrm>
              <a:off x="507208" y="336861"/>
              <a:ext cx="7240797" cy="67415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45700" lIns="535100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определение задачи органов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31" name="Google Shape;131;p4"/>
            <p:cNvSpPr/>
            <p:nvPr/>
          </p:nvSpPr>
          <p:spPr>
            <a:xfrm>
              <a:off x="85861" y="252592"/>
              <a:ext cx="842692" cy="842692"/>
            </a:xfrm>
            <a:prstGeom prst="ellipse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" name="Google Shape;132;p4"/>
            <p:cNvSpPr/>
            <p:nvPr/>
          </p:nvSpPr>
          <p:spPr>
            <a:xfrm>
              <a:off x="990287" y="1347769"/>
              <a:ext cx="6757718" cy="67415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" name="Google Shape;133;p4"/>
            <p:cNvSpPr txBox="1"/>
            <p:nvPr/>
          </p:nvSpPr>
          <p:spPr>
            <a:xfrm>
              <a:off x="990287" y="1347769"/>
              <a:ext cx="6757718" cy="67415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45700" lIns="535100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распределение полномочий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34" name="Google Shape;134;p4"/>
            <p:cNvSpPr/>
            <p:nvPr/>
          </p:nvSpPr>
          <p:spPr>
            <a:xfrm>
              <a:off x="568940" y="1263500"/>
              <a:ext cx="842692" cy="842692"/>
            </a:xfrm>
            <a:prstGeom prst="ellipse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" name="Google Shape;135;p4"/>
            <p:cNvSpPr/>
            <p:nvPr/>
          </p:nvSpPr>
          <p:spPr>
            <a:xfrm>
              <a:off x="1138553" y="2358677"/>
              <a:ext cx="6609452" cy="67415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" name="Google Shape;136;p4"/>
            <p:cNvSpPr txBox="1"/>
            <p:nvPr/>
          </p:nvSpPr>
          <p:spPr>
            <a:xfrm>
              <a:off x="1138553" y="2358677"/>
              <a:ext cx="6609452" cy="67415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45700" lIns="535100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определение и применение на практике различных форм работа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37" name="Google Shape;137;p4"/>
            <p:cNvSpPr/>
            <p:nvPr/>
          </p:nvSpPr>
          <p:spPr>
            <a:xfrm>
              <a:off x="717207" y="2274408"/>
              <a:ext cx="842692" cy="842692"/>
            </a:xfrm>
            <a:prstGeom prst="ellipse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4"/>
            <p:cNvSpPr/>
            <p:nvPr/>
          </p:nvSpPr>
          <p:spPr>
            <a:xfrm>
              <a:off x="990287" y="3369585"/>
              <a:ext cx="6757718" cy="67415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" name="Google Shape;139;p4"/>
            <p:cNvSpPr txBox="1"/>
            <p:nvPr/>
          </p:nvSpPr>
          <p:spPr>
            <a:xfrm>
              <a:off x="990287" y="3369585"/>
              <a:ext cx="6757718" cy="67415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45700" lIns="535100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выстраивание и контроль всех процессов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0" name="Google Shape;140;p4"/>
            <p:cNvSpPr/>
            <p:nvPr/>
          </p:nvSpPr>
          <p:spPr>
            <a:xfrm>
              <a:off x="568940" y="3285316"/>
              <a:ext cx="842692" cy="842692"/>
            </a:xfrm>
            <a:prstGeom prst="ellipse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4"/>
            <p:cNvSpPr/>
            <p:nvPr/>
          </p:nvSpPr>
          <p:spPr>
            <a:xfrm>
              <a:off x="507208" y="4380493"/>
              <a:ext cx="7240797" cy="67415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4"/>
            <p:cNvSpPr txBox="1"/>
            <p:nvPr/>
          </p:nvSpPr>
          <p:spPr>
            <a:xfrm>
              <a:off x="507208" y="4380493"/>
              <a:ext cx="7240797" cy="67415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45700" lIns="535100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осуществление государственной службы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3" name="Google Shape;143;p4"/>
            <p:cNvSpPr/>
            <p:nvPr/>
          </p:nvSpPr>
          <p:spPr>
            <a:xfrm>
              <a:off x="85861" y="4296223"/>
              <a:ext cx="842692" cy="842692"/>
            </a:xfrm>
            <a:prstGeom prst="ellipse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4" name="Google Shape;144;p4"/>
          <p:cNvSpPr txBox="1"/>
          <p:nvPr/>
        </p:nvSpPr>
        <p:spPr>
          <a:xfrm rot="-5400000">
            <a:off x="-1285340" y="3761114"/>
            <a:ext cx="4442607" cy="42269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Задачи административного права</a:t>
            </a:r>
            <a:endParaRPr b="1" i="0" sz="20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5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административного права</a:t>
            </a:r>
            <a:endParaRPr/>
          </a:p>
        </p:txBody>
      </p:sp>
      <p:grpSp>
        <p:nvGrpSpPr>
          <p:cNvPr id="150" name="Google Shape;150;p5"/>
          <p:cNvGrpSpPr/>
          <p:nvPr/>
        </p:nvGrpSpPr>
        <p:grpSpPr>
          <a:xfrm>
            <a:off x="419709" y="1199631"/>
            <a:ext cx="8347713" cy="5459401"/>
            <a:chOff x="135037" y="559"/>
            <a:chExt cx="8347713" cy="5459401"/>
          </a:xfrm>
        </p:grpSpPr>
        <p:sp>
          <p:nvSpPr>
            <p:cNvPr id="151" name="Google Shape;151;p5"/>
            <p:cNvSpPr/>
            <p:nvPr/>
          </p:nvSpPr>
          <p:spPr>
            <a:xfrm>
              <a:off x="6402500" y="4751336"/>
              <a:ext cx="91440" cy="20959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2" name="Google Shape;152;p5"/>
            <p:cNvSpPr/>
            <p:nvPr/>
          </p:nvSpPr>
          <p:spPr>
            <a:xfrm>
              <a:off x="6402500" y="4042711"/>
              <a:ext cx="91440" cy="20959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3" name="Google Shape;153;p5"/>
            <p:cNvSpPr/>
            <p:nvPr/>
          </p:nvSpPr>
          <p:spPr>
            <a:xfrm>
              <a:off x="6402500" y="3334087"/>
              <a:ext cx="91440" cy="20959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4" name="Google Shape;154;p5"/>
            <p:cNvSpPr/>
            <p:nvPr/>
          </p:nvSpPr>
          <p:spPr>
            <a:xfrm>
              <a:off x="6402500" y="2625463"/>
              <a:ext cx="91440" cy="20959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5" name="Google Shape;155;p5"/>
            <p:cNvSpPr/>
            <p:nvPr/>
          </p:nvSpPr>
          <p:spPr>
            <a:xfrm>
              <a:off x="6402500" y="1916839"/>
              <a:ext cx="91440" cy="20959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6" name="Google Shape;156;p5"/>
            <p:cNvSpPr/>
            <p:nvPr/>
          </p:nvSpPr>
          <p:spPr>
            <a:xfrm>
              <a:off x="4308894" y="1208214"/>
              <a:ext cx="2139326" cy="20959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7" name="Google Shape;157;p5"/>
            <p:cNvSpPr/>
            <p:nvPr/>
          </p:nvSpPr>
          <p:spPr>
            <a:xfrm>
              <a:off x="2123847" y="4751336"/>
              <a:ext cx="91440" cy="20959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8" name="Google Shape;158;p5"/>
            <p:cNvSpPr/>
            <p:nvPr/>
          </p:nvSpPr>
          <p:spPr>
            <a:xfrm>
              <a:off x="2123847" y="4042711"/>
              <a:ext cx="91440" cy="20959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9" name="Google Shape;159;p5"/>
            <p:cNvSpPr/>
            <p:nvPr/>
          </p:nvSpPr>
          <p:spPr>
            <a:xfrm>
              <a:off x="2123847" y="3334087"/>
              <a:ext cx="91440" cy="20959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0" name="Google Shape;160;p5"/>
            <p:cNvSpPr/>
            <p:nvPr/>
          </p:nvSpPr>
          <p:spPr>
            <a:xfrm>
              <a:off x="2123847" y="2625463"/>
              <a:ext cx="91440" cy="20959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1" name="Google Shape;161;p5"/>
            <p:cNvSpPr/>
            <p:nvPr/>
          </p:nvSpPr>
          <p:spPr>
            <a:xfrm>
              <a:off x="2123847" y="1916839"/>
              <a:ext cx="91440" cy="20959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2" name="Google Shape;162;p5"/>
            <p:cNvSpPr/>
            <p:nvPr/>
          </p:nvSpPr>
          <p:spPr>
            <a:xfrm>
              <a:off x="2169567" y="1208214"/>
              <a:ext cx="2139326" cy="20959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3" name="Google Shape;163;p5"/>
            <p:cNvSpPr/>
            <p:nvPr/>
          </p:nvSpPr>
          <p:spPr>
            <a:xfrm>
              <a:off x="4263174" y="499590"/>
              <a:ext cx="91440" cy="20959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4" name="Google Shape;164;p5"/>
            <p:cNvSpPr/>
            <p:nvPr/>
          </p:nvSpPr>
          <p:spPr>
            <a:xfrm>
              <a:off x="1224951" y="559"/>
              <a:ext cx="6167885" cy="4990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" name="Google Shape;165;p5"/>
            <p:cNvSpPr txBox="1"/>
            <p:nvPr/>
          </p:nvSpPr>
          <p:spPr>
            <a:xfrm>
              <a:off x="1224951" y="559"/>
              <a:ext cx="6167885" cy="4990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Область применения административного права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6" name="Google Shape;166;p5"/>
            <p:cNvSpPr/>
            <p:nvPr/>
          </p:nvSpPr>
          <p:spPr>
            <a:xfrm>
              <a:off x="957530" y="709183"/>
              <a:ext cx="6702726" cy="4990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" name="Google Shape;167;p5"/>
            <p:cNvSpPr txBox="1"/>
            <p:nvPr/>
          </p:nvSpPr>
          <p:spPr>
            <a:xfrm>
              <a:off x="957530" y="709183"/>
              <a:ext cx="6702726" cy="4990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управление всеми отраслями государственной деятельности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8" name="Google Shape;168;p5"/>
            <p:cNvSpPr/>
            <p:nvPr/>
          </p:nvSpPr>
          <p:spPr>
            <a:xfrm>
              <a:off x="135037" y="1417808"/>
              <a:ext cx="4069060" cy="4990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" name="Google Shape;169;p5"/>
            <p:cNvSpPr txBox="1"/>
            <p:nvPr/>
          </p:nvSpPr>
          <p:spPr>
            <a:xfrm>
              <a:off x="135037" y="1417808"/>
              <a:ext cx="4069060" cy="4990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экономика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0" name="Google Shape;170;p5"/>
            <p:cNvSpPr/>
            <p:nvPr/>
          </p:nvSpPr>
          <p:spPr>
            <a:xfrm>
              <a:off x="135037" y="2126432"/>
              <a:ext cx="4069060" cy="4990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" name="Google Shape;171;p5"/>
            <p:cNvSpPr txBox="1"/>
            <p:nvPr/>
          </p:nvSpPr>
          <p:spPr>
            <a:xfrm>
              <a:off x="135037" y="2126432"/>
              <a:ext cx="4069060" cy="4990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промышленность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2" name="Google Shape;172;p5"/>
            <p:cNvSpPr/>
            <p:nvPr/>
          </p:nvSpPr>
          <p:spPr>
            <a:xfrm>
              <a:off x="135037" y="2835056"/>
              <a:ext cx="4069060" cy="4990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" name="Google Shape;173;p5"/>
            <p:cNvSpPr txBox="1"/>
            <p:nvPr/>
          </p:nvSpPr>
          <p:spPr>
            <a:xfrm>
              <a:off x="135037" y="2835056"/>
              <a:ext cx="4069060" cy="4990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сельское хозяйство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4" name="Google Shape;174;p5"/>
            <p:cNvSpPr/>
            <p:nvPr/>
          </p:nvSpPr>
          <p:spPr>
            <a:xfrm>
              <a:off x="135037" y="3543680"/>
              <a:ext cx="4069060" cy="4990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5"/>
            <p:cNvSpPr txBox="1"/>
            <p:nvPr/>
          </p:nvSpPr>
          <p:spPr>
            <a:xfrm>
              <a:off x="135037" y="3543680"/>
              <a:ext cx="4069060" cy="4990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жилищно-коммунальное хозяйство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6" name="Google Shape;176;p5"/>
            <p:cNvSpPr/>
            <p:nvPr/>
          </p:nvSpPr>
          <p:spPr>
            <a:xfrm>
              <a:off x="135037" y="4252305"/>
              <a:ext cx="4069060" cy="4990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p5"/>
            <p:cNvSpPr txBox="1"/>
            <p:nvPr/>
          </p:nvSpPr>
          <p:spPr>
            <a:xfrm>
              <a:off x="135037" y="4252305"/>
              <a:ext cx="4069060" cy="4990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транспорт и связь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8" name="Google Shape;178;p5"/>
            <p:cNvSpPr/>
            <p:nvPr/>
          </p:nvSpPr>
          <p:spPr>
            <a:xfrm>
              <a:off x="135037" y="4960929"/>
              <a:ext cx="4069060" cy="4990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5"/>
            <p:cNvSpPr txBox="1"/>
            <p:nvPr/>
          </p:nvSpPr>
          <p:spPr>
            <a:xfrm>
              <a:off x="135037" y="4960929"/>
              <a:ext cx="4069060" cy="4990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торговля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0" name="Google Shape;180;p5"/>
            <p:cNvSpPr/>
            <p:nvPr/>
          </p:nvSpPr>
          <p:spPr>
            <a:xfrm>
              <a:off x="4413690" y="1417808"/>
              <a:ext cx="4069060" cy="4990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5"/>
            <p:cNvSpPr txBox="1"/>
            <p:nvPr/>
          </p:nvSpPr>
          <p:spPr>
            <a:xfrm>
              <a:off x="4413690" y="1417808"/>
              <a:ext cx="4069060" cy="4990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образование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2" name="Google Shape;182;p5"/>
            <p:cNvSpPr/>
            <p:nvPr/>
          </p:nvSpPr>
          <p:spPr>
            <a:xfrm>
              <a:off x="4413690" y="2126432"/>
              <a:ext cx="4069060" cy="4990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5"/>
            <p:cNvSpPr txBox="1"/>
            <p:nvPr/>
          </p:nvSpPr>
          <p:spPr>
            <a:xfrm>
              <a:off x="4413690" y="2126432"/>
              <a:ext cx="4069060" cy="4990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здравоохранение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4" name="Google Shape;184;p5"/>
            <p:cNvSpPr/>
            <p:nvPr/>
          </p:nvSpPr>
          <p:spPr>
            <a:xfrm>
              <a:off x="4413690" y="2835056"/>
              <a:ext cx="4069060" cy="4990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5"/>
            <p:cNvSpPr txBox="1"/>
            <p:nvPr/>
          </p:nvSpPr>
          <p:spPr>
            <a:xfrm>
              <a:off x="4413690" y="2835056"/>
              <a:ext cx="4069060" cy="4990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спорт и туризм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6" name="Google Shape;186;p5"/>
            <p:cNvSpPr/>
            <p:nvPr/>
          </p:nvSpPr>
          <p:spPr>
            <a:xfrm>
              <a:off x="4413690" y="3543680"/>
              <a:ext cx="4069060" cy="4990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5"/>
            <p:cNvSpPr txBox="1"/>
            <p:nvPr/>
          </p:nvSpPr>
          <p:spPr>
            <a:xfrm>
              <a:off x="4413690" y="3543680"/>
              <a:ext cx="4069060" cy="4990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труд и социальная защита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8" name="Google Shape;188;p5"/>
            <p:cNvSpPr/>
            <p:nvPr/>
          </p:nvSpPr>
          <p:spPr>
            <a:xfrm>
              <a:off x="4413690" y="4252305"/>
              <a:ext cx="4069060" cy="4990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5"/>
            <p:cNvSpPr txBox="1"/>
            <p:nvPr/>
          </p:nvSpPr>
          <p:spPr>
            <a:xfrm>
              <a:off x="4413690" y="4252305"/>
              <a:ext cx="4069060" cy="4990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оборона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0" name="Google Shape;190;p5"/>
            <p:cNvSpPr/>
            <p:nvPr/>
          </p:nvSpPr>
          <p:spPr>
            <a:xfrm>
              <a:off x="4413690" y="4960929"/>
              <a:ext cx="4069060" cy="4990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" name="Google Shape;191;p5"/>
            <p:cNvSpPr txBox="1"/>
            <p:nvPr/>
          </p:nvSpPr>
          <p:spPr>
            <a:xfrm>
              <a:off x="4413690" y="4960929"/>
              <a:ext cx="4069060" cy="4990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финансы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6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900">
                <a:latin typeface="Cambria"/>
                <a:ea typeface="Cambria"/>
                <a:cs typeface="Cambria"/>
                <a:sym typeface="Cambria"/>
              </a:rPr>
              <a:t>Административное правонарушение</a:t>
            </a:r>
            <a:endParaRPr sz="39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97" name="Google Shape;197;p6"/>
          <p:cNvGrpSpPr/>
          <p:nvPr/>
        </p:nvGrpSpPr>
        <p:grpSpPr>
          <a:xfrm>
            <a:off x="189780" y="1421399"/>
            <a:ext cx="8773064" cy="881853"/>
            <a:chOff x="67" y="2742038"/>
            <a:chExt cx="4010278" cy="2634131"/>
          </a:xfrm>
        </p:grpSpPr>
        <p:sp>
          <p:nvSpPr>
            <p:cNvPr id="198" name="Google Shape;198;p6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" name="Google Shape;199;p6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Административное правонарушение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противоправное виновное деяние (действие или бездействие) физического лица, а равно противоправное деяние юридического лица, за которое установлена административная ответственность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00" name="Google Shape;200;p6"/>
          <p:cNvGrpSpPr/>
          <p:nvPr/>
        </p:nvGrpSpPr>
        <p:grpSpPr>
          <a:xfrm>
            <a:off x="414065" y="2432738"/>
            <a:ext cx="5063708" cy="2656755"/>
            <a:chOff x="224285" y="90"/>
            <a:chExt cx="5063708" cy="2656755"/>
          </a:xfrm>
        </p:grpSpPr>
        <p:sp>
          <p:nvSpPr>
            <p:cNvPr id="201" name="Google Shape;201;p6"/>
            <p:cNvSpPr/>
            <p:nvPr/>
          </p:nvSpPr>
          <p:spPr>
            <a:xfrm>
              <a:off x="224285" y="90"/>
              <a:ext cx="1671071" cy="35548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6"/>
            <p:cNvSpPr txBox="1"/>
            <p:nvPr/>
          </p:nvSpPr>
          <p:spPr>
            <a:xfrm>
              <a:off x="234697" y="10502"/>
              <a:ext cx="1650247" cy="33466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Признаки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3" name="Google Shape;203;p6"/>
            <p:cNvSpPr/>
            <p:nvPr/>
          </p:nvSpPr>
          <p:spPr>
            <a:xfrm>
              <a:off x="391392" y="355577"/>
              <a:ext cx="167107" cy="34519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4" name="Google Shape;204;p6"/>
            <p:cNvSpPr/>
            <p:nvPr/>
          </p:nvSpPr>
          <p:spPr>
            <a:xfrm>
              <a:off x="558499" y="470640"/>
              <a:ext cx="4729494" cy="46025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6"/>
            <p:cNvSpPr txBox="1"/>
            <p:nvPr/>
          </p:nvSpPr>
          <p:spPr>
            <a:xfrm>
              <a:off x="571979" y="484120"/>
              <a:ext cx="4702534" cy="4332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общественная опасность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6" name="Google Shape;206;p6"/>
            <p:cNvSpPr/>
            <p:nvPr/>
          </p:nvSpPr>
          <p:spPr>
            <a:xfrm>
              <a:off x="391392" y="355577"/>
              <a:ext cx="167107" cy="92050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7" name="Google Shape;207;p6"/>
            <p:cNvSpPr/>
            <p:nvPr/>
          </p:nvSpPr>
          <p:spPr>
            <a:xfrm>
              <a:off x="558499" y="1045957"/>
              <a:ext cx="4729494" cy="46025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6"/>
            <p:cNvSpPr txBox="1"/>
            <p:nvPr/>
          </p:nvSpPr>
          <p:spPr>
            <a:xfrm>
              <a:off x="571979" y="1059437"/>
              <a:ext cx="4702534" cy="4332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административная противоправность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9" name="Google Shape;209;p6"/>
            <p:cNvSpPr/>
            <p:nvPr/>
          </p:nvSpPr>
          <p:spPr>
            <a:xfrm>
              <a:off x="391392" y="355577"/>
              <a:ext cx="167107" cy="149582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0" name="Google Shape;210;p6"/>
            <p:cNvSpPr/>
            <p:nvPr/>
          </p:nvSpPr>
          <p:spPr>
            <a:xfrm>
              <a:off x="558499" y="1621275"/>
              <a:ext cx="4729494" cy="46025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6"/>
            <p:cNvSpPr txBox="1"/>
            <p:nvPr/>
          </p:nvSpPr>
          <p:spPr>
            <a:xfrm>
              <a:off x="571979" y="1634755"/>
              <a:ext cx="4702534" cy="4332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административная наказуемость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2" name="Google Shape;212;p6"/>
            <p:cNvSpPr/>
            <p:nvPr/>
          </p:nvSpPr>
          <p:spPr>
            <a:xfrm>
              <a:off x="391392" y="355577"/>
              <a:ext cx="167107" cy="207114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3" name="Google Shape;213;p6"/>
            <p:cNvSpPr/>
            <p:nvPr/>
          </p:nvSpPr>
          <p:spPr>
            <a:xfrm>
              <a:off x="558499" y="2196592"/>
              <a:ext cx="4729494" cy="46025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" name="Google Shape;214;p6"/>
            <p:cNvSpPr txBox="1"/>
            <p:nvPr/>
          </p:nvSpPr>
          <p:spPr>
            <a:xfrm>
              <a:off x="571979" y="2210072"/>
              <a:ext cx="4702534" cy="4332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виновность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15" name="Google Shape;215;p6"/>
          <p:cNvGrpSpPr/>
          <p:nvPr/>
        </p:nvGrpSpPr>
        <p:grpSpPr>
          <a:xfrm>
            <a:off x="189780" y="5266425"/>
            <a:ext cx="5538459" cy="881853"/>
            <a:chOff x="67" y="2742038"/>
            <a:chExt cx="4010278" cy="2634131"/>
          </a:xfrm>
        </p:grpSpPr>
        <p:sp>
          <p:nvSpPr>
            <p:cNvPr id="216" name="Google Shape;216;p6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6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Источник регулирования – </a:t>
              </a: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Кодекс Республики Бе- ларусь об административных правонарушениях (КоАП)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descr="ÐÑÐ°Ð²Ð¾Ð²Ð¾Ð¹ Ð¼Ð°ÑÐ°ÑÐ¾Ð½ - ÐÐ£Ð Â«Ð¡ÑÐµÐ´Ð½ÑÑ ÑÐºÐ¾Ð»Ð° â 3 Ð³. ÐÐ¾ÑÐ¸ÑÐ¾Ð²Ð°Â»" id="218" name="Google Shape;218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41671" y="2432649"/>
            <a:ext cx="3147352" cy="4274388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19" name="Google Shape;219;p6"/>
          <p:cNvSpPr txBox="1"/>
          <p:nvPr/>
        </p:nvSpPr>
        <p:spPr>
          <a:xfrm>
            <a:off x="1254813" y="6212707"/>
            <a:ext cx="4587000" cy="585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Кодекс Республики Беларусь об административных правонарушениях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7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900">
                <a:latin typeface="Cambria"/>
                <a:ea typeface="Cambria"/>
                <a:cs typeface="Cambria"/>
                <a:sym typeface="Cambria"/>
              </a:rPr>
              <a:t>Административное правонарушение</a:t>
            </a:r>
            <a:endParaRPr sz="39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25" name="Google Shape;225;p7"/>
          <p:cNvGrpSpPr/>
          <p:nvPr/>
        </p:nvGrpSpPr>
        <p:grpSpPr>
          <a:xfrm>
            <a:off x="189780" y="1240245"/>
            <a:ext cx="8773064" cy="3262744"/>
            <a:chOff x="67" y="2742038"/>
            <a:chExt cx="4010278" cy="2634131"/>
          </a:xfrm>
        </p:grpSpPr>
        <p:sp>
          <p:nvSpPr>
            <p:cNvPr id="226" name="Google Shape;226;p7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7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1980-е гг. американские социологи </a:t>
              </a: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Джеймс Уилсон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 </a:t>
              </a: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Джордж Келлинг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сформу- лировали </a:t>
              </a: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«теорию разбитых окон»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. Название происходит от типичного примера действи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я т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еории: «Если в здании разбито одно стекло, и никто его не заменяет, то через некоторое время в этом здании не останется ни одного целого окна». Данная теория рассматривает мелкие правонарушения как индикатор криминогенной об- становки и активный фактор, влияющий на уровень преступности в целом. Попус- тительство общества по отношению к мелким правонарушениям (выбрасывание мусора в неположенных местах, вандализм, публичное пьянство, прыжки через турникеты) провоцирует людей на совершение аналогичных или более серьёзных правонарушений, в результате чего условная средняя планка «допустимого нару- шения» в обществе понижается, и это приводит к увеличению количества серьёз- ных преступлений. Именно поэтому необходима активная работа по предотвраще- нию мелких правонарушений.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descr="James Q. Wilson | Pepperdine School of Public Policy" id="228" name="Google Shape;228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9781" y="4593430"/>
            <a:ext cx="1923692" cy="2130859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29" name="Google Shape;229;p7"/>
          <p:cNvSpPr txBox="1"/>
          <p:nvPr/>
        </p:nvSpPr>
        <p:spPr>
          <a:xfrm>
            <a:off x="2113473" y="6394184"/>
            <a:ext cx="1785667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Джеймс Уилсон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George L. Kelling | Public Safety Expert at the Manhattan Institute and  City Journal" id="230" name="Google Shape;230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539486" y="4610433"/>
            <a:ext cx="1423357" cy="2113855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31" name="Google Shape;231;p7"/>
          <p:cNvSpPr txBox="1"/>
          <p:nvPr/>
        </p:nvSpPr>
        <p:spPr>
          <a:xfrm>
            <a:off x="5753819" y="6385734"/>
            <a:ext cx="1785667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Джордж Келлинг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8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900">
                <a:latin typeface="Cambria"/>
                <a:ea typeface="Cambria"/>
                <a:cs typeface="Cambria"/>
                <a:sym typeface="Cambria"/>
              </a:rPr>
              <a:t>Административное правонарушение</a:t>
            </a:r>
            <a:endParaRPr sz="39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37" name="Google Shape;237;p8"/>
          <p:cNvGrpSpPr/>
          <p:nvPr/>
        </p:nvGrpSpPr>
        <p:grpSpPr>
          <a:xfrm>
            <a:off x="217026" y="1362972"/>
            <a:ext cx="8684066" cy="5098214"/>
            <a:chOff x="1366" y="146647"/>
            <a:chExt cx="8684066" cy="5098214"/>
          </a:xfrm>
        </p:grpSpPr>
        <p:sp>
          <p:nvSpPr>
            <p:cNvPr id="238" name="Google Shape;238;p8"/>
            <p:cNvSpPr/>
            <p:nvPr/>
          </p:nvSpPr>
          <p:spPr>
            <a:xfrm>
              <a:off x="7341196" y="3131302"/>
              <a:ext cx="91440" cy="44648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9" name="Google Shape;239;p8"/>
            <p:cNvSpPr/>
            <p:nvPr/>
          </p:nvSpPr>
          <p:spPr>
            <a:xfrm>
              <a:off x="7341196" y="1966644"/>
              <a:ext cx="91440" cy="44648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0" name="Google Shape;240;p8"/>
            <p:cNvSpPr/>
            <p:nvPr/>
          </p:nvSpPr>
          <p:spPr>
            <a:xfrm>
              <a:off x="4343400" y="871478"/>
              <a:ext cx="3043516" cy="44648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1" name="Google Shape;241;p8"/>
            <p:cNvSpPr/>
            <p:nvPr/>
          </p:nvSpPr>
          <p:spPr>
            <a:xfrm>
              <a:off x="4297679" y="3131302"/>
              <a:ext cx="91440" cy="44648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2" name="Google Shape;242;p8"/>
            <p:cNvSpPr/>
            <p:nvPr/>
          </p:nvSpPr>
          <p:spPr>
            <a:xfrm>
              <a:off x="4297679" y="1966644"/>
              <a:ext cx="91440" cy="44648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3" name="Google Shape;243;p8"/>
            <p:cNvSpPr/>
            <p:nvPr/>
          </p:nvSpPr>
          <p:spPr>
            <a:xfrm>
              <a:off x="4297679" y="871478"/>
              <a:ext cx="91440" cy="44648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4" name="Google Shape;244;p8"/>
            <p:cNvSpPr/>
            <p:nvPr/>
          </p:nvSpPr>
          <p:spPr>
            <a:xfrm>
              <a:off x="1254163" y="3131302"/>
              <a:ext cx="91440" cy="44648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5" name="Google Shape;245;p8"/>
            <p:cNvSpPr/>
            <p:nvPr/>
          </p:nvSpPr>
          <p:spPr>
            <a:xfrm>
              <a:off x="1254163" y="1966644"/>
              <a:ext cx="91440" cy="44648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6" name="Google Shape;246;p8"/>
            <p:cNvSpPr/>
            <p:nvPr/>
          </p:nvSpPr>
          <p:spPr>
            <a:xfrm>
              <a:off x="1299883" y="871478"/>
              <a:ext cx="3043516" cy="44648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7" name="Google Shape;247;p8"/>
            <p:cNvSpPr/>
            <p:nvPr/>
          </p:nvSpPr>
          <p:spPr>
            <a:xfrm>
              <a:off x="2343066" y="146647"/>
              <a:ext cx="4000666" cy="72483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8"/>
            <p:cNvSpPr txBox="1"/>
            <p:nvPr/>
          </p:nvSpPr>
          <p:spPr>
            <a:xfrm>
              <a:off x="2343066" y="146647"/>
              <a:ext cx="4000666" cy="72483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Виды административных правонарушений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9" name="Google Shape;249;p8"/>
            <p:cNvSpPr/>
            <p:nvPr/>
          </p:nvSpPr>
          <p:spPr>
            <a:xfrm>
              <a:off x="1366" y="1317960"/>
              <a:ext cx="2597034" cy="64868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" name="Google Shape;250;p8"/>
            <p:cNvSpPr txBox="1"/>
            <p:nvPr/>
          </p:nvSpPr>
          <p:spPr>
            <a:xfrm>
              <a:off x="1366" y="1317960"/>
              <a:ext cx="2597034" cy="6486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незначительные (проступки)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1" name="Google Shape;251;p8"/>
            <p:cNvSpPr/>
            <p:nvPr/>
          </p:nvSpPr>
          <p:spPr>
            <a:xfrm>
              <a:off x="1366" y="2413126"/>
              <a:ext cx="2597034" cy="71817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" name="Google Shape;252;p8"/>
            <p:cNvSpPr txBox="1"/>
            <p:nvPr/>
          </p:nvSpPr>
          <p:spPr>
            <a:xfrm>
              <a:off x="1366" y="2413126"/>
              <a:ext cx="2597034" cy="7181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пример: переход дороги в неположенном месте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3" name="Google Shape;253;p8"/>
            <p:cNvSpPr/>
            <p:nvPr/>
          </p:nvSpPr>
          <p:spPr>
            <a:xfrm>
              <a:off x="1366" y="3577784"/>
              <a:ext cx="2597034" cy="166707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" name="Google Shape;254;p8"/>
            <p:cNvSpPr txBox="1"/>
            <p:nvPr/>
          </p:nvSpPr>
          <p:spPr>
            <a:xfrm>
              <a:off x="1366" y="3577784"/>
              <a:ext cx="2597034" cy="16670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первый раз применяе- тся предупреждение (письменное предосте- режение о недопустимо- сти совершения новых правонарушений)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5" name="Google Shape;255;p8"/>
            <p:cNvSpPr/>
            <p:nvPr/>
          </p:nvSpPr>
          <p:spPr>
            <a:xfrm>
              <a:off x="3044882" y="1317960"/>
              <a:ext cx="2597034" cy="64868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" name="Google Shape;256;p8"/>
            <p:cNvSpPr txBox="1"/>
            <p:nvPr/>
          </p:nvSpPr>
          <p:spPr>
            <a:xfrm>
              <a:off x="3044882" y="1317960"/>
              <a:ext cx="2597034" cy="6486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значительные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7" name="Google Shape;257;p8"/>
            <p:cNvSpPr/>
            <p:nvPr/>
          </p:nvSpPr>
          <p:spPr>
            <a:xfrm>
              <a:off x="3044882" y="2413126"/>
              <a:ext cx="2597034" cy="71817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" name="Google Shape;258;p8"/>
            <p:cNvSpPr txBox="1"/>
            <p:nvPr/>
          </p:nvSpPr>
          <p:spPr>
            <a:xfrm>
              <a:off x="3044882" y="2413126"/>
              <a:ext cx="2597034" cy="7181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пример: оскорбление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9" name="Google Shape;259;p8"/>
            <p:cNvSpPr/>
            <p:nvPr/>
          </p:nvSpPr>
          <p:spPr>
            <a:xfrm>
              <a:off x="3044882" y="3577784"/>
              <a:ext cx="2597034" cy="166707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8"/>
            <p:cNvSpPr txBox="1"/>
            <p:nvPr/>
          </p:nvSpPr>
          <p:spPr>
            <a:xfrm>
              <a:off x="3044882" y="3577784"/>
              <a:ext cx="2597034" cy="16670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первый раз может как применяться преду- преждение, так и нас- тупать административ- ная ответственность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1" name="Google Shape;261;p8"/>
            <p:cNvSpPr/>
            <p:nvPr/>
          </p:nvSpPr>
          <p:spPr>
            <a:xfrm>
              <a:off x="6088398" y="1317960"/>
              <a:ext cx="2597034" cy="64868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8"/>
            <p:cNvSpPr txBox="1"/>
            <p:nvPr/>
          </p:nvSpPr>
          <p:spPr>
            <a:xfrm>
              <a:off x="6088398" y="1317960"/>
              <a:ext cx="2597034" cy="6486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грубые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3" name="Google Shape;263;p8"/>
            <p:cNvSpPr/>
            <p:nvPr/>
          </p:nvSpPr>
          <p:spPr>
            <a:xfrm>
              <a:off x="6088398" y="2413126"/>
              <a:ext cx="2597034" cy="71817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p8"/>
            <p:cNvSpPr txBox="1"/>
            <p:nvPr/>
          </p:nvSpPr>
          <p:spPr>
            <a:xfrm>
              <a:off x="6088398" y="2413126"/>
              <a:ext cx="2597034" cy="7181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пример: мелкое хищение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5" name="Google Shape;265;p8"/>
            <p:cNvSpPr/>
            <p:nvPr/>
          </p:nvSpPr>
          <p:spPr>
            <a:xfrm>
              <a:off x="6088398" y="3577784"/>
              <a:ext cx="2597034" cy="166707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8"/>
            <p:cNvSpPr txBox="1"/>
            <p:nvPr/>
          </p:nvSpPr>
          <p:spPr>
            <a:xfrm>
              <a:off x="6088398" y="3577784"/>
              <a:ext cx="2597034" cy="16670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 их совершение сразу наступает администра- тивная ответственность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9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900">
                <a:latin typeface="Cambria"/>
                <a:ea typeface="Cambria"/>
                <a:cs typeface="Cambria"/>
                <a:sym typeface="Cambria"/>
              </a:rPr>
              <a:t>Административная ответственность</a:t>
            </a:r>
            <a:endParaRPr sz="39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72" name="Google Shape;272;p9"/>
          <p:cNvGrpSpPr/>
          <p:nvPr/>
        </p:nvGrpSpPr>
        <p:grpSpPr>
          <a:xfrm>
            <a:off x="189780" y="1292005"/>
            <a:ext cx="8773064" cy="1071634"/>
            <a:chOff x="67" y="2742038"/>
            <a:chExt cx="4010278" cy="2634131"/>
          </a:xfrm>
        </p:grpSpPr>
        <p:sp>
          <p:nvSpPr>
            <p:cNvPr id="273" name="Google Shape;273;p9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" name="Google Shape;274;p9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Административная ответственность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разновидность юридической ответ- ственности, которая выражается в применении государственными органами (их должностными лицами) к лицам, совершившим административные правонаруше- ния, особых мер принуждения – административных взысканий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75" name="Google Shape;275;p9"/>
          <p:cNvGrpSpPr/>
          <p:nvPr/>
        </p:nvGrpSpPr>
        <p:grpSpPr>
          <a:xfrm>
            <a:off x="198407" y="2447945"/>
            <a:ext cx="8773064" cy="554047"/>
            <a:chOff x="67" y="2742038"/>
            <a:chExt cx="4010278" cy="2634131"/>
          </a:xfrm>
        </p:grpSpPr>
        <p:sp>
          <p:nvSpPr>
            <p:cNvPr id="276" name="Google Shape;276;p9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9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полном объёме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административная ответственность наступает по достижении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16-летнего возраста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78" name="Google Shape;278;p9"/>
          <p:cNvGrpSpPr/>
          <p:nvPr/>
        </p:nvGrpSpPr>
        <p:grpSpPr>
          <a:xfrm>
            <a:off x="276042" y="3086870"/>
            <a:ext cx="8609165" cy="3623905"/>
            <a:chOff x="77635" y="573"/>
            <a:chExt cx="8609165" cy="3623905"/>
          </a:xfrm>
        </p:grpSpPr>
        <p:sp>
          <p:nvSpPr>
            <p:cNvPr id="279" name="Google Shape;279;p9"/>
            <p:cNvSpPr/>
            <p:nvPr/>
          </p:nvSpPr>
          <p:spPr>
            <a:xfrm>
              <a:off x="77635" y="573"/>
              <a:ext cx="7465588" cy="41457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9"/>
            <p:cNvSpPr txBox="1"/>
            <p:nvPr/>
          </p:nvSpPr>
          <p:spPr>
            <a:xfrm>
              <a:off x="89778" y="12716"/>
              <a:ext cx="7441302" cy="3902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Административная ответственность с 14 лет наступает только за: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1" name="Google Shape;281;p9"/>
            <p:cNvSpPr/>
            <p:nvPr/>
          </p:nvSpPr>
          <p:spPr>
            <a:xfrm>
              <a:off x="824194" y="415151"/>
              <a:ext cx="746558" cy="36093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2" name="Google Shape;282;p9"/>
            <p:cNvSpPr/>
            <p:nvPr/>
          </p:nvSpPr>
          <p:spPr>
            <a:xfrm>
              <a:off x="1570753" y="518795"/>
              <a:ext cx="7116047" cy="51457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" name="Google Shape;283;p9"/>
            <p:cNvSpPr txBox="1"/>
            <p:nvPr/>
          </p:nvSpPr>
          <p:spPr>
            <a:xfrm>
              <a:off x="1585824" y="533866"/>
              <a:ext cx="7085905" cy="4844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умышленное причинение телесного повреждения и иные насиль- ственные действия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4" name="Google Shape;284;p9"/>
            <p:cNvSpPr/>
            <p:nvPr/>
          </p:nvSpPr>
          <p:spPr>
            <a:xfrm>
              <a:off x="824194" y="415151"/>
              <a:ext cx="746558" cy="92915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5" name="Google Shape;285;p9"/>
            <p:cNvSpPr/>
            <p:nvPr/>
          </p:nvSpPr>
          <p:spPr>
            <a:xfrm>
              <a:off x="1570753" y="1137013"/>
              <a:ext cx="7116047" cy="41457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" name="Google Shape;286;p9"/>
            <p:cNvSpPr txBox="1"/>
            <p:nvPr/>
          </p:nvSpPr>
          <p:spPr>
            <a:xfrm>
              <a:off x="1582896" y="1149156"/>
              <a:ext cx="7091761" cy="3902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оскорбление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7" name="Google Shape;287;p9"/>
            <p:cNvSpPr/>
            <p:nvPr/>
          </p:nvSpPr>
          <p:spPr>
            <a:xfrm>
              <a:off x="824194" y="415151"/>
              <a:ext cx="746558" cy="144737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8" name="Google Shape;288;p9"/>
            <p:cNvSpPr/>
            <p:nvPr/>
          </p:nvSpPr>
          <p:spPr>
            <a:xfrm>
              <a:off x="1570753" y="1655235"/>
              <a:ext cx="7116047" cy="41457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9"/>
            <p:cNvSpPr txBox="1"/>
            <p:nvPr/>
          </p:nvSpPr>
          <p:spPr>
            <a:xfrm>
              <a:off x="1582896" y="1667378"/>
              <a:ext cx="7091761" cy="3902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мелкое хищение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0" name="Google Shape;290;p9"/>
            <p:cNvSpPr/>
            <p:nvPr/>
          </p:nvSpPr>
          <p:spPr>
            <a:xfrm>
              <a:off x="824194" y="415151"/>
              <a:ext cx="746558" cy="196559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1" name="Google Shape;291;p9"/>
            <p:cNvSpPr/>
            <p:nvPr/>
          </p:nvSpPr>
          <p:spPr>
            <a:xfrm>
              <a:off x="1570753" y="2173457"/>
              <a:ext cx="7116047" cy="41457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" name="Google Shape;292;p9"/>
            <p:cNvSpPr txBox="1"/>
            <p:nvPr/>
          </p:nvSpPr>
          <p:spPr>
            <a:xfrm>
              <a:off x="1582896" y="2185600"/>
              <a:ext cx="7091761" cy="3902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умышленное уничтожение либо повреждение чужого имущества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3" name="Google Shape;293;p9"/>
            <p:cNvSpPr/>
            <p:nvPr/>
          </p:nvSpPr>
          <p:spPr>
            <a:xfrm>
              <a:off x="824194" y="415151"/>
              <a:ext cx="746558" cy="248381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4" name="Google Shape;294;p9"/>
            <p:cNvSpPr/>
            <p:nvPr/>
          </p:nvSpPr>
          <p:spPr>
            <a:xfrm>
              <a:off x="1570753" y="2691679"/>
              <a:ext cx="7116047" cy="41457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9"/>
            <p:cNvSpPr txBox="1"/>
            <p:nvPr/>
          </p:nvSpPr>
          <p:spPr>
            <a:xfrm>
              <a:off x="1582896" y="2703822"/>
              <a:ext cx="7091761" cy="3902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жестокое обращение с животными или избавление от животного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6" name="Google Shape;296;p9"/>
            <p:cNvSpPr/>
            <p:nvPr/>
          </p:nvSpPr>
          <p:spPr>
            <a:xfrm>
              <a:off x="824194" y="415151"/>
              <a:ext cx="746558" cy="300203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7" name="Google Shape;297;p9"/>
            <p:cNvSpPr/>
            <p:nvPr/>
          </p:nvSpPr>
          <p:spPr>
            <a:xfrm>
              <a:off x="1570753" y="3209901"/>
              <a:ext cx="7116047" cy="41457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" name="Google Shape;298;p9"/>
            <p:cNvSpPr txBox="1"/>
            <p:nvPr/>
          </p:nvSpPr>
          <p:spPr>
            <a:xfrm>
              <a:off x="1582896" y="3222044"/>
              <a:ext cx="7091761" cy="3902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мелкое хулиганство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演示设计">
  <a:themeElements>
    <a:clrScheme name="演示设计 1">
      <a:dk1>
        <a:srgbClr val="000000"/>
      </a:dk1>
      <a:lt1>
        <a:srgbClr val="FFFFFF"/>
      </a:lt1>
      <a:dk2>
        <a:srgbClr val="4C7013"/>
      </a:dk2>
      <a:lt2>
        <a:srgbClr val="0061B2"/>
      </a:lt2>
      <a:accent1>
        <a:srgbClr val="FEA501"/>
      </a:accent1>
      <a:accent2>
        <a:srgbClr val="C8A058"/>
      </a:accent2>
      <a:accent3>
        <a:srgbClr val="FFFFFF"/>
      </a:accent3>
      <a:accent4>
        <a:srgbClr val="000000"/>
      </a:accent4>
      <a:accent5>
        <a:srgbClr val="FECFAA"/>
      </a:accent5>
      <a:accent6>
        <a:srgbClr val="B5914F"/>
      </a:accent6>
      <a:hlink>
        <a:srgbClr val="C40505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2007-11-27T23:54:21Z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16.02.2022</vt:lpwstr>
  </property>
</Properties>
</file>