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7" roundtripDataSignature="AMtx7mj3egYQPfuci2ejQd2vmRrX40z9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0C1A98B-1FEE-4157-95AB-29F7E7AA4263}">
  <a:tblStyle styleId="{90C1A98B-1FEE-4157-95AB-29F7E7AA4263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customschemas.google.com/relationships/presentationmetadata" Target="meta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2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1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15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1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1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1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1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1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1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1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200">
                <a:latin typeface="Cambria"/>
                <a:ea typeface="Cambria"/>
                <a:cs typeface="Cambria"/>
                <a:sym typeface="Cambria"/>
              </a:rPr>
              <a:t>Глобализация</a:t>
            </a:r>
            <a:endParaRPr sz="7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2021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0"/>
          <p:cNvSpPr txBox="1"/>
          <p:nvPr>
            <p:ph type="title"/>
          </p:nvPr>
        </p:nvSpPr>
        <p:spPr>
          <a:xfrm>
            <a:off x="224287" y="176213"/>
            <a:ext cx="8626415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Антиглобализм</a:t>
            </a:r>
            <a:endParaRPr sz="44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Karte G20 Staaten RU" id="199" name="Google Shape;199;p10"/>
          <p:cNvPicPr preferRelativeResize="0"/>
          <p:nvPr/>
        </p:nvPicPr>
        <p:blipFill rotWithShape="1">
          <a:blip r:embed="rId3">
            <a:alphaModFix/>
          </a:blip>
          <a:srcRect b="0" l="0" r="0" t="10598"/>
          <a:stretch/>
        </p:blipFill>
        <p:spPr>
          <a:xfrm>
            <a:off x="142545" y="1667626"/>
            <a:ext cx="8789897" cy="442238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00" name="Google Shape;200;p10"/>
          <p:cNvSpPr txBox="1"/>
          <p:nvPr/>
        </p:nvSpPr>
        <p:spPr>
          <a:xfrm>
            <a:off x="142545" y="6185140"/>
            <a:ext cx="8789897" cy="31917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Страны G20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Понятие глобализации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Противоречивый характер глобализации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Антиглобализм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Понятие глобализации</a:t>
            </a:r>
            <a:endParaRPr sz="44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00" name="Google Shape;100;p3"/>
          <p:cNvGrpSpPr/>
          <p:nvPr/>
        </p:nvGrpSpPr>
        <p:grpSpPr>
          <a:xfrm>
            <a:off x="160068" y="1395944"/>
            <a:ext cx="8807570" cy="1019452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Глобализация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процесс всестороннего сближения различных стран и станов- ления единой системы технологических, финансовых, экономических, социально- политических и культурных связей на основе новейших информационно-коммуни- кационных технологий.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103" name="Google Shape;103;p3"/>
          <p:cNvGraphicFramePr/>
          <p:nvPr/>
        </p:nvGraphicFramePr>
        <p:xfrm>
          <a:off x="177321" y="248322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{90C1A98B-1FEE-4157-95AB-29F7E7AA4263}</a:tableStyleId>
              </a:tblPr>
              <a:tblGrid>
                <a:gridCol w="1893025"/>
                <a:gridCol w="6845550"/>
              </a:tblGrid>
              <a:tr h="4574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Факторы глобализации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10495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Уменьшение барьеров между национальными экономиками.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Формирование единого экономического пространства.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Усиление роли международных экономических и финансовых организаций: Международный валютный фонд (МВФ), Все- мирный банк, Всемирная торговая организация (ВТО), Орга- низация экономического сотрудничества и развития (ОЭСР).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Усиление роли транснациональных корпораций (ТНК) и транснациональных банков (ТНБ).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556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Усиление политического влияния международных организа- ций и транснациональных корпораций.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Размывание национальных границ, ослабление государствен- ного суверенитета.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Создание институтов наднационального характера.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Понятие глобализации</a:t>
            </a:r>
            <a:endParaRPr sz="44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09" name="Google Shape;109;p4"/>
          <p:cNvGraphicFramePr/>
          <p:nvPr/>
        </p:nvGraphicFramePr>
        <p:xfrm>
          <a:off x="177320" y="124101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{90C1A98B-1FEE-4157-95AB-29F7E7AA4263}</a:tableStyleId>
              </a:tblPr>
              <a:tblGrid>
                <a:gridCol w="1893025"/>
                <a:gridCol w="6845550"/>
              </a:tblGrid>
              <a:tr h="4912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Факторы глобализации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11335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Социальный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Неравномерность развития стран.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Массовая миграция.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Изменения в образовании, культуре.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935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Научно-техно- логический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Формирование мировой инновационно-технологической сис- темы.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935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Информацион- ный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Мгновенное распространение информации.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Изменение сознания, диалог культур.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534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Экологический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Глобальные экологические проблемы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8137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Культурный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Возрастание влияния универсальных, общих для всего чело- вечества феноменов культуры.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Единообразие языкового общения.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Распространение единых стандартов образа жизни в целом, досуга.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Понятие глобализации</a:t>
            </a:r>
            <a:endParaRPr sz="44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Stanley Milgram (Sociologist) | Psychology, Sociologist, Social" id="115" name="Google Shape;11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18134" y="1259457"/>
            <a:ext cx="4047168" cy="546914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16" name="Google Shape;116;p5"/>
          <p:cNvSpPr txBox="1"/>
          <p:nvPr/>
        </p:nvSpPr>
        <p:spPr>
          <a:xfrm>
            <a:off x="2725948" y="6400798"/>
            <a:ext cx="2192186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Стэнли Милгрэм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7" name="Google Shape;117;p5"/>
          <p:cNvSpPr txBox="1"/>
          <p:nvPr/>
        </p:nvSpPr>
        <p:spPr>
          <a:xfrm>
            <a:off x="224287" y="1259457"/>
            <a:ext cx="4615132" cy="282083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Результатом проведённого в 1967 г. аме- риканским психологом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Стэнли Милгрэ- мом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эксперимента «Мир тесен» стала со- циологическая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теория шести рукопожа- тий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согласно которой каждый человек опосредованно знаком с любым другим жителем планеты через цепочку общих знакомых, в среднем состоящую из пяти человек (соответственно, шесть уровней связей).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"/>
          <p:cNvSpPr txBox="1"/>
          <p:nvPr>
            <p:ph type="title"/>
          </p:nvPr>
        </p:nvSpPr>
        <p:spPr>
          <a:xfrm>
            <a:off x="224287" y="176213"/>
            <a:ext cx="8626415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Противоречивый характер глобализации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23" name="Google Shape;123;p6"/>
          <p:cNvGrpSpPr/>
          <p:nvPr/>
        </p:nvGrpSpPr>
        <p:grpSpPr>
          <a:xfrm>
            <a:off x="105898" y="1155937"/>
            <a:ext cx="8863190" cy="3769747"/>
            <a:chOff x="2381" y="147126"/>
            <a:chExt cx="8863190" cy="3769747"/>
          </a:xfrm>
        </p:grpSpPr>
        <p:sp>
          <p:nvSpPr>
            <p:cNvPr id="124" name="Google Shape;124;p6"/>
            <p:cNvSpPr/>
            <p:nvPr/>
          </p:nvSpPr>
          <p:spPr>
            <a:xfrm>
              <a:off x="6717718" y="1744679"/>
              <a:ext cx="91440" cy="45465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5" name="Google Shape;125;p6"/>
            <p:cNvSpPr/>
            <p:nvPr/>
          </p:nvSpPr>
          <p:spPr>
            <a:xfrm>
              <a:off x="4433977" y="706353"/>
              <a:ext cx="2329461" cy="4546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6" name="Google Shape;126;p6"/>
            <p:cNvSpPr/>
            <p:nvPr/>
          </p:nvSpPr>
          <p:spPr>
            <a:xfrm>
              <a:off x="2058795" y="1744679"/>
              <a:ext cx="91440" cy="45465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7" name="Google Shape;127;p6"/>
            <p:cNvSpPr/>
            <p:nvPr/>
          </p:nvSpPr>
          <p:spPr>
            <a:xfrm>
              <a:off x="2104515" y="706353"/>
              <a:ext cx="2329461" cy="4546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8" name="Google Shape;128;p6"/>
            <p:cNvSpPr/>
            <p:nvPr/>
          </p:nvSpPr>
          <p:spPr>
            <a:xfrm>
              <a:off x="1804128" y="147126"/>
              <a:ext cx="5259696" cy="55922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6"/>
            <p:cNvSpPr txBox="1"/>
            <p:nvPr/>
          </p:nvSpPr>
          <p:spPr>
            <a:xfrm>
              <a:off x="1804128" y="147126"/>
              <a:ext cx="5259696" cy="5592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Противоречивый характер глобализации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0" name="Google Shape;130;p6"/>
            <p:cNvSpPr/>
            <p:nvPr/>
          </p:nvSpPr>
          <p:spPr>
            <a:xfrm>
              <a:off x="2381" y="1161009"/>
              <a:ext cx="4204267" cy="5836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6"/>
            <p:cNvSpPr txBox="1"/>
            <p:nvPr/>
          </p:nvSpPr>
          <p:spPr>
            <a:xfrm>
              <a:off x="2381" y="1161009"/>
              <a:ext cx="4204267" cy="5836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регионализация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2" name="Google Shape;132;p6"/>
            <p:cNvSpPr/>
            <p:nvPr/>
          </p:nvSpPr>
          <p:spPr>
            <a:xfrm>
              <a:off x="2381" y="2199335"/>
              <a:ext cx="4204267" cy="17175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6"/>
            <p:cNvSpPr txBox="1"/>
            <p:nvPr/>
          </p:nvSpPr>
          <p:spPr>
            <a:xfrm>
              <a:off x="2381" y="2199335"/>
              <a:ext cx="4204267" cy="17175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глобализация в ограниченных масшта- бах, охватывающая группу стран, соз- дающих объединения, в которых про- исходит бóльшая или меньшая либера- лизация торговли, движения капитала и людей в рамках соответствующей ин- теграционной группировки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4" name="Google Shape;134;p6"/>
            <p:cNvSpPr/>
            <p:nvPr/>
          </p:nvSpPr>
          <p:spPr>
            <a:xfrm>
              <a:off x="4661304" y="1161009"/>
              <a:ext cx="4204267" cy="5836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6"/>
            <p:cNvSpPr txBox="1"/>
            <p:nvPr/>
          </p:nvSpPr>
          <p:spPr>
            <a:xfrm>
              <a:off x="4661304" y="1161009"/>
              <a:ext cx="4204267" cy="5836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глокализация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(глобализация+локализация)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6" name="Google Shape;136;p6"/>
            <p:cNvSpPr/>
            <p:nvPr/>
          </p:nvSpPr>
          <p:spPr>
            <a:xfrm>
              <a:off x="4661304" y="2199335"/>
              <a:ext cx="4204267" cy="17175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6"/>
            <p:cNvSpPr txBox="1"/>
            <p:nvPr/>
          </p:nvSpPr>
          <p:spPr>
            <a:xfrm>
              <a:off x="4661304" y="2199335"/>
              <a:ext cx="4204267" cy="17175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существование разнонаправленных тенденций: на фоне глобализации про- исходит сохранение и усиление локаль- ных особенностей, увеличение интере- са к историческим традициям, возрож-дению диалектов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138" name="Google Shape;13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517" y="5073538"/>
            <a:ext cx="2846717" cy="164709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39" name="Google Shape;139;p6"/>
          <p:cNvSpPr txBox="1"/>
          <p:nvPr/>
        </p:nvSpPr>
        <p:spPr>
          <a:xfrm>
            <a:off x="3019246" y="6185140"/>
            <a:ext cx="2846716" cy="53549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Интеграционные объединения регионов мира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"/>
          <p:cNvSpPr txBox="1"/>
          <p:nvPr>
            <p:ph type="title"/>
          </p:nvPr>
        </p:nvSpPr>
        <p:spPr>
          <a:xfrm>
            <a:off x="224287" y="176213"/>
            <a:ext cx="8626415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Противоречивый характер глобализации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45" name="Google Shape;145;p7"/>
          <p:cNvGraphicFramePr/>
          <p:nvPr/>
        </p:nvGraphicFramePr>
        <p:xfrm>
          <a:off x="120769" y="99085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{90C1A98B-1FEE-4157-95AB-29F7E7AA4263}</a:tableStyleId>
              </a:tblPr>
              <a:tblGrid>
                <a:gridCol w="4373600"/>
                <a:gridCol w="4580625"/>
              </a:tblGrid>
              <a:tr h="3376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Последствия глобализации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3467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Позитивные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Негативные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793500"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Создано единое мировое пространст- во, в рамках которого беспрепятст- венно перемещаются люди, экономи- ческие ресурсы, свободно распростра- няются идеи, знания.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Углубление международного разделе- ния труда обеспечивает рост его про- изводительности и способствует сни- жению себестоимости производимой продукции.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Повышается уровень жизни у населе- ния тех стран, которые возглавили протекающие в современном мире процессы глобализации.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Происходит сближение систем нацио- нального законодательства, а также культур разных стран и народов.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Возрастает неравномерность экономи- ческого развития и связанная с этим опасность деградации экономики це- лых стран и регионов, которые не смог- ли найти своё место в системе между- народного разделения труда.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Массовые и во многом стихийные миг- рационные процессы, вызванные раз- рывом в условиях жизни населения раз- ных стран, приводят к нарастанию эт- нокультурной напряжённости и даже враждебности в развитых странах.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Культурная универсализация, понимае- мая как распространение ценностей за- падной цивилизации на все другие на- роды, нередко порождает ответную ре- акцию: рост ксенофобии, национализма и религиозного фундаментализма.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"/>
          <p:cNvSpPr txBox="1"/>
          <p:nvPr>
            <p:ph type="title"/>
          </p:nvPr>
        </p:nvSpPr>
        <p:spPr>
          <a:xfrm>
            <a:off x="224287" y="176213"/>
            <a:ext cx="8626415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Антиглобализм</a:t>
            </a:r>
            <a:endParaRPr sz="44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51" name="Google Shape;151;p8"/>
          <p:cNvGrpSpPr/>
          <p:nvPr/>
        </p:nvGrpSpPr>
        <p:grpSpPr>
          <a:xfrm>
            <a:off x="211346" y="1221592"/>
            <a:ext cx="8807570" cy="846924"/>
            <a:chOff x="67" y="2742038"/>
            <a:chExt cx="4010278" cy="2634131"/>
          </a:xfrm>
        </p:grpSpPr>
        <p:sp>
          <p:nvSpPr>
            <p:cNvPr id="152" name="Google Shape;152;p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Антиглобализм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общественное и политическое движение, направленное про- тив глобализации в её современной форме, которая приносит прибыль глобальным транснациональным корпорациям и основывается на доминировании США.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4" name="Google Shape;154;p8"/>
          <p:cNvGrpSpPr/>
          <p:nvPr/>
        </p:nvGrpSpPr>
        <p:grpSpPr>
          <a:xfrm>
            <a:off x="331377" y="2201956"/>
            <a:ext cx="8567508" cy="4464042"/>
            <a:chOff x="63958" y="2219"/>
            <a:chExt cx="8567508" cy="4464042"/>
          </a:xfrm>
        </p:grpSpPr>
        <p:sp>
          <p:nvSpPr>
            <p:cNvPr id="155" name="Google Shape;155;p8"/>
            <p:cNvSpPr/>
            <p:nvPr/>
          </p:nvSpPr>
          <p:spPr>
            <a:xfrm>
              <a:off x="63958" y="2219"/>
              <a:ext cx="1917513" cy="43471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8"/>
            <p:cNvSpPr txBox="1"/>
            <p:nvPr/>
          </p:nvSpPr>
          <p:spPr>
            <a:xfrm>
              <a:off x="76690" y="14951"/>
              <a:ext cx="1892049" cy="4092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Требования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8"/>
            <p:cNvSpPr/>
            <p:nvPr/>
          </p:nvSpPr>
          <p:spPr>
            <a:xfrm>
              <a:off x="255709" y="436935"/>
              <a:ext cx="191751" cy="2551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8" name="Google Shape;158;p8"/>
            <p:cNvSpPr/>
            <p:nvPr/>
          </p:nvSpPr>
          <p:spPr>
            <a:xfrm>
              <a:off x="447461" y="521984"/>
              <a:ext cx="8183449" cy="34019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8"/>
            <p:cNvSpPr txBox="1"/>
            <p:nvPr/>
          </p:nvSpPr>
          <p:spPr>
            <a:xfrm>
              <a:off x="457425" y="531948"/>
              <a:ext cx="8163521" cy="3202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 ответственная глобализация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8"/>
            <p:cNvSpPr/>
            <p:nvPr/>
          </p:nvSpPr>
          <p:spPr>
            <a:xfrm>
              <a:off x="255709" y="436935"/>
              <a:ext cx="191751" cy="73092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1" name="Google Shape;161;p8"/>
            <p:cNvSpPr/>
            <p:nvPr/>
          </p:nvSpPr>
          <p:spPr>
            <a:xfrm>
              <a:off x="447461" y="947229"/>
              <a:ext cx="8183449" cy="44125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8"/>
            <p:cNvSpPr txBox="1"/>
            <p:nvPr/>
          </p:nvSpPr>
          <p:spPr>
            <a:xfrm>
              <a:off x="460385" y="960153"/>
              <a:ext cx="8157601" cy="415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локализация производства для свёртывания переразвитого мирового разде- ления труда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8"/>
            <p:cNvSpPr/>
            <p:nvPr/>
          </p:nvSpPr>
          <p:spPr>
            <a:xfrm>
              <a:off x="255709" y="436935"/>
              <a:ext cx="191751" cy="12572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4" name="Google Shape;164;p8"/>
            <p:cNvSpPr/>
            <p:nvPr/>
          </p:nvSpPr>
          <p:spPr>
            <a:xfrm>
              <a:off x="447461" y="1473536"/>
              <a:ext cx="8183449" cy="44125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8"/>
            <p:cNvSpPr txBox="1"/>
            <p:nvPr/>
          </p:nvSpPr>
          <p:spPr>
            <a:xfrm>
              <a:off x="460385" y="1486460"/>
              <a:ext cx="8157601" cy="415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выравнивание оплаты труда работников сходной квалификации во всех странах мира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" name="Google Shape;166;p8"/>
            <p:cNvSpPr/>
            <p:nvPr/>
          </p:nvSpPr>
          <p:spPr>
            <a:xfrm>
              <a:off x="255709" y="436935"/>
              <a:ext cx="191751" cy="17330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7" name="Google Shape;167;p8"/>
            <p:cNvSpPr/>
            <p:nvPr/>
          </p:nvSpPr>
          <p:spPr>
            <a:xfrm>
              <a:off x="447461" y="1999842"/>
              <a:ext cx="8183449" cy="34019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8"/>
            <p:cNvSpPr txBox="1"/>
            <p:nvPr/>
          </p:nvSpPr>
          <p:spPr>
            <a:xfrm>
              <a:off x="457425" y="2009806"/>
              <a:ext cx="8163521" cy="3202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реализация международных стандартов социальной защиты и охраны труда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" name="Google Shape;169;p8"/>
            <p:cNvSpPr/>
            <p:nvPr/>
          </p:nvSpPr>
          <p:spPr>
            <a:xfrm>
              <a:off x="255709" y="436935"/>
              <a:ext cx="191751" cy="21582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8"/>
            <p:cNvSpPr/>
            <p:nvPr/>
          </p:nvSpPr>
          <p:spPr>
            <a:xfrm>
              <a:off x="447461" y="2425087"/>
              <a:ext cx="8183449" cy="34019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8"/>
            <p:cNvSpPr txBox="1"/>
            <p:nvPr/>
          </p:nvSpPr>
          <p:spPr>
            <a:xfrm>
              <a:off x="457425" y="2435051"/>
              <a:ext cx="8163521" cy="3202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международная экспертиза национальных законодательств в области труда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2" name="Google Shape;172;p8"/>
            <p:cNvSpPr/>
            <p:nvPr/>
          </p:nvSpPr>
          <p:spPr>
            <a:xfrm>
              <a:off x="255709" y="436935"/>
              <a:ext cx="191751" cy="25834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3" name="Google Shape;173;p8"/>
            <p:cNvSpPr/>
            <p:nvPr/>
          </p:nvSpPr>
          <p:spPr>
            <a:xfrm>
              <a:off x="447461" y="2850332"/>
              <a:ext cx="8183449" cy="34019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8"/>
            <p:cNvSpPr txBox="1"/>
            <p:nvPr/>
          </p:nvSpPr>
          <p:spPr>
            <a:xfrm>
              <a:off x="457425" y="2860296"/>
              <a:ext cx="8163521" cy="3202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демократическое решение проблем миграции рабочей силы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5" name="Google Shape;175;p8"/>
            <p:cNvSpPr/>
            <p:nvPr/>
          </p:nvSpPr>
          <p:spPr>
            <a:xfrm>
              <a:off x="255709" y="436935"/>
              <a:ext cx="191751" cy="30087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8"/>
            <p:cNvSpPr/>
            <p:nvPr/>
          </p:nvSpPr>
          <p:spPr>
            <a:xfrm>
              <a:off x="447461" y="3275576"/>
              <a:ext cx="8184005" cy="34019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8"/>
            <p:cNvSpPr txBox="1"/>
            <p:nvPr/>
          </p:nvSpPr>
          <p:spPr>
            <a:xfrm>
              <a:off x="457425" y="3285540"/>
              <a:ext cx="8164077" cy="3202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выработка международных нормативов, ограничивающих деятельность ТНК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8" name="Google Shape;178;p8"/>
            <p:cNvSpPr/>
            <p:nvPr/>
          </p:nvSpPr>
          <p:spPr>
            <a:xfrm>
              <a:off x="255709" y="436935"/>
              <a:ext cx="191751" cy="34339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8"/>
            <p:cNvSpPr/>
            <p:nvPr/>
          </p:nvSpPr>
          <p:spPr>
            <a:xfrm>
              <a:off x="447461" y="3700821"/>
              <a:ext cx="8184005" cy="34019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8"/>
            <p:cNvSpPr txBox="1"/>
            <p:nvPr/>
          </p:nvSpPr>
          <p:spPr>
            <a:xfrm>
              <a:off x="457425" y="3710785"/>
              <a:ext cx="8164077" cy="3202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списание долгов развивающихся стран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8"/>
            <p:cNvSpPr/>
            <p:nvPr/>
          </p:nvSpPr>
          <p:spPr>
            <a:xfrm>
              <a:off x="255709" y="436935"/>
              <a:ext cx="191751" cy="38592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8"/>
            <p:cNvSpPr/>
            <p:nvPr/>
          </p:nvSpPr>
          <p:spPr>
            <a:xfrm>
              <a:off x="447461" y="4126066"/>
              <a:ext cx="8184005" cy="34019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8"/>
            <p:cNvSpPr txBox="1"/>
            <p:nvPr/>
          </p:nvSpPr>
          <p:spPr>
            <a:xfrm>
              <a:off x="457425" y="4136030"/>
              <a:ext cx="8164077" cy="3202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введение налогов на биржевые спекуляции и т.д.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9"/>
          <p:cNvSpPr txBox="1"/>
          <p:nvPr>
            <p:ph type="title"/>
          </p:nvPr>
        </p:nvSpPr>
        <p:spPr>
          <a:xfrm>
            <a:off x="224287" y="176213"/>
            <a:ext cx="8626415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Антиглобализм</a:t>
            </a:r>
            <a:endParaRPr sz="44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9" name="Google Shape;189;p9"/>
          <p:cNvSpPr txBox="1"/>
          <p:nvPr/>
        </p:nvSpPr>
        <p:spPr>
          <a:xfrm>
            <a:off x="224286" y="1259458"/>
            <a:ext cx="8721305" cy="914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Демонстрации антиглобалистов приурочены к заседаниям Всемирного банка, ВТО, МВФ, других международных организаций, саммитам «Большой семёрки» (G7) и «Большой двадцатки» (G20).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cf.ppt-online.org/files/slide/h/Hkh8uDFBJyszcCpZgqvj0mEnXoiUVW7Q6M1eOr/slide-16.jpg" id="190" name="Google Shape;190;p9"/>
          <p:cNvPicPr preferRelativeResize="0"/>
          <p:nvPr/>
        </p:nvPicPr>
        <p:blipFill rotWithShape="1">
          <a:blip r:embed="rId3">
            <a:alphaModFix/>
          </a:blip>
          <a:srcRect b="9512" l="2473" r="2979" t="14544"/>
          <a:stretch/>
        </p:blipFill>
        <p:spPr>
          <a:xfrm>
            <a:off x="1562174" y="2303254"/>
            <a:ext cx="7288528" cy="439084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91" name="Google Shape;191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02325" y="6081352"/>
            <a:ext cx="3843966" cy="422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60052" y="6504317"/>
            <a:ext cx="1390650" cy="189781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9"/>
          <p:cNvSpPr txBox="1"/>
          <p:nvPr/>
        </p:nvSpPr>
        <p:spPr>
          <a:xfrm>
            <a:off x="345056" y="6374921"/>
            <a:ext cx="1217117" cy="31917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Страны G7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12.10.2021</vt:lpwstr>
  </property>
</Properties>
</file>