
<file path=[Content_Types].xml><?xml version="1.0" encoding="utf-8"?>
<Types xmlns="http://schemas.openxmlformats.org/package/2006/content-types">
  <Default ContentType="image/jpeg" Extension="jpg"/>
  <Default ContentType="application/vnd.openxmlformats-officedocument.spreadsheetml.sheet" Extension="xlsx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ms-office.chartcolorstyle+xml" PartName="/ppt/charts/colors1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drawingml.chart+xml" PartName="/ppt/charts/chart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ms-office.chartstyle+xml" PartName="/ppt/charts/style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6858000" cx="9144000"/>
  <p:notesSz cx="6858000" cy="9144000"/>
  <p:embeddedFontLst>
    <p:embeddedFont>
      <p:font typeface="Cambria Math"/>
      <p:regular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24" roundtripDataSignature="AMtx7mgUeTzUVkMNQbBX+Kn3pBeFSvOZK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24" Type="http://customschemas.google.com/relationships/presentationmetadata" Target="metadata"/><Relationship Id="rId12" Type="http://schemas.openxmlformats.org/officeDocument/2006/relationships/slide" Target="slides/slide7.xml"/><Relationship Id="rId23" Type="http://schemas.openxmlformats.org/officeDocument/2006/relationships/font" Target="fonts/CambriaMath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charts/_rels/chart1.xml.rels><?xml version="1.0" encoding="UTF-8" standalone="yes"?>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571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57150" cap="rnd">
                <a:solidFill>
                  <a:schemeClr val="accent1"/>
                </a:solidFill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4F86-4E57-8EB7-C610CE779E0E}"/>
              </c:ext>
            </c:extLst>
          </c:dPt>
          <c:dPt>
            <c:idx val="2"/>
            <c:marker>
              <c:symbol val="none"/>
            </c:marker>
            <c:bubble3D val="0"/>
            <c:spPr>
              <a:ln w="57150" cap="rnd">
                <a:solidFill>
                  <a:schemeClr val="accent1"/>
                </a:solidFill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4F86-4E57-8EB7-C610CE779E0E}"/>
              </c:ext>
            </c:extLst>
          </c:dPt>
          <c:dPt>
            <c:idx val="3"/>
            <c:marker>
              <c:symbol val="none"/>
            </c:marker>
            <c:bubble3D val="0"/>
            <c:spPr>
              <a:ln w="57150" cap="rnd">
                <a:solidFill>
                  <a:schemeClr val="accent1"/>
                </a:solidFill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4F86-4E57-8EB7-C610CE779E0E}"/>
              </c:ext>
            </c:extLst>
          </c:dPt>
          <c:dPt>
            <c:idx val="4"/>
            <c:marker>
              <c:symbol val="none"/>
            </c:marker>
            <c:bubble3D val="0"/>
            <c:spPr>
              <a:ln w="57150" cap="rnd">
                <a:solidFill>
                  <a:schemeClr val="accent1"/>
                </a:solidFill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6-4F86-4E57-8EB7-C610CE779E0E}"/>
              </c:ext>
            </c:extLst>
          </c:dPt>
          <c:cat>
            <c:numRef>
              <c:f>Лист1!$A$2:$A$6</c:f>
              <c:numCache>
                <c:formatCode>General</c:formatCode>
                <c:ptCount val="5"/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</c:v>
                </c:pt>
                <c:pt idx="1">
                  <c:v>4.5</c:v>
                </c:pt>
                <c:pt idx="2">
                  <c:v>0.5</c:v>
                </c:pt>
                <c:pt idx="3">
                  <c:v>5</c:v>
                </c:pt>
                <c:pt idx="4">
                  <c:v>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4F86-4E57-8EB7-C610CE779E0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Лист1!$A$2:$A$6</c:f>
              <c:numCache>
                <c:formatCode>General</c:formatCode>
                <c:ptCount val="5"/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F86-4E57-8EB7-C610CE779E0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Лист1!$A$2:$A$6</c:f>
              <c:numCache>
                <c:formatCode>General</c:formatCode>
                <c:ptCount val="5"/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F86-4E57-8EB7-C610CE779E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34506528"/>
        <c:axId val="334509856"/>
      </c:lineChart>
      <c:catAx>
        <c:axId val="3345065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34509856"/>
        <c:crosses val="autoZero"/>
        <c:auto val="1"/>
        <c:lblAlgn val="ctr"/>
        <c:lblOffset val="100"/>
        <c:noMultiLvlLbl val="0"/>
      </c:catAx>
      <c:valAx>
        <c:axId val="3345098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34506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6" name="Google Shape;406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6" name="Google Shape;426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2" name="Google Shape;452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5" name="Google Shape;495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1.jpg"/><Relationship Id="rId6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jpg"/><Relationship Id="rId4" Type="http://schemas.openxmlformats.org/officeDocument/2006/relationships/image" Target="../media/image2.jpg"/><Relationship Id="rId5" Type="http://schemas.openxmlformats.org/officeDocument/2006/relationships/image" Target="../media/image1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p26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descr="PPP_BUSI_TLE_Networking_2007.png" id="27" name="Google Shape;27;p2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Google Shape;28;p26"/>
            <p:cNvSpPr/>
            <p:nvPr/>
          </p:nvSpPr>
          <p:spPr>
            <a:xfrm>
              <a:off x="0" y="2819400"/>
              <a:ext cx="9144000" cy="2286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9" name="Google Shape;29;p26"/>
            <p:cNvGrpSpPr/>
            <p:nvPr/>
          </p:nvGrpSpPr>
          <p:grpSpPr>
            <a:xfrm>
              <a:off x="0" y="0"/>
              <a:ext cx="9144000" cy="2819400"/>
              <a:chOff x="0" y="0"/>
              <a:chExt cx="9144000" cy="2819400"/>
            </a:xfrm>
          </p:grpSpPr>
          <p:sp>
            <p:nvSpPr>
              <p:cNvPr id="30" name="Google Shape;30;p26"/>
              <p:cNvSpPr/>
              <p:nvPr/>
            </p:nvSpPr>
            <p:spPr>
              <a:xfrm>
                <a:off x="0" y="0"/>
                <a:ext cx="9144000" cy="2667000"/>
              </a:xfrm>
              <a:prstGeom prst="rect">
                <a:avLst/>
              </a:prstGeom>
              <a:solidFill>
                <a:srgbClr val="366092">
                  <a:alpha val="42745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31;p26"/>
              <p:cNvSpPr/>
              <p:nvPr/>
            </p:nvSpPr>
            <p:spPr>
              <a:xfrm>
                <a:off x="0" y="2667000"/>
                <a:ext cx="9144000" cy="152400"/>
              </a:xfrm>
              <a:prstGeom prst="rect">
                <a:avLst/>
              </a:prstGeom>
              <a:solidFill>
                <a:srgbClr val="36609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2" name="Google Shape;32;p26"/>
            <p:cNvSpPr/>
            <p:nvPr/>
          </p:nvSpPr>
          <p:spPr>
            <a:xfrm>
              <a:off x="0" y="5105400"/>
              <a:ext cx="9144000" cy="175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26"/>
            <p:cNvSpPr/>
            <p:nvPr/>
          </p:nvSpPr>
          <p:spPr>
            <a:xfrm>
              <a:off x="4176712" y="4545808"/>
              <a:ext cx="4953000" cy="1828800"/>
            </a:xfrm>
            <a:prstGeom prst="rect">
              <a:avLst/>
            </a:prstGeom>
            <a:solidFill>
              <a:schemeClr val="accent2"/>
            </a:solidFill>
            <a:ln cap="flat" cmpd="sng" w="254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4" name="Google Shape;34;p26"/>
            <p:cNvGrpSpPr/>
            <p:nvPr/>
          </p:nvGrpSpPr>
          <p:grpSpPr>
            <a:xfrm>
              <a:off x="428625" y="1919288"/>
              <a:ext cx="4371975" cy="3686036"/>
              <a:chOff x="428625" y="1919288"/>
              <a:chExt cx="4371975" cy="3686036"/>
            </a:xfrm>
          </p:grpSpPr>
          <p:pic>
            <p:nvPicPr>
              <p:cNvPr descr="PPP_BUSI_TLE_Networking_2007_elements.jpg" id="35" name="Google Shape;35;p26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428625" y="2019300"/>
                <a:ext cx="4267200" cy="3586024"/>
              </a:xfrm>
              <a:prstGeom prst="rect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sp>
            <p:nvSpPr>
              <p:cNvPr id="36" name="Google Shape;36;p26"/>
              <p:cNvSpPr/>
              <p:nvPr/>
            </p:nvSpPr>
            <p:spPr>
              <a:xfrm>
                <a:off x="533400" y="1919288"/>
                <a:ext cx="4267200" cy="3581400"/>
              </a:xfrm>
              <a:prstGeom prst="rect">
                <a:avLst/>
              </a:prstGeom>
              <a:noFill/>
              <a:ln cap="flat" cmpd="sng" w="25400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7" name="Google Shape;37;p26"/>
            <p:cNvGrpSpPr/>
            <p:nvPr/>
          </p:nvGrpSpPr>
          <p:grpSpPr>
            <a:xfrm>
              <a:off x="1828800" y="3333750"/>
              <a:ext cx="3286125" cy="2472407"/>
              <a:chOff x="1828800" y="3333750"/>
              <a:chExt cx="3286125" cy="2472407"/>
            </a:xfrm>
          </p:grpSpPr>
          <p:pic>
            <p:nvPicPr>
              <p:cNvPr descr="PPP_BUSI_TLE_Networking_2007_elements3.jpg" id="38" name="Google Shape;38;p26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1828800" y="4601028"/>
                <a:ext cx="1216152" cy="1205129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2.jpg" id="39" name="Google Shape;39;p26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4200525" y="3333750"/>
                <a:ext cx="914400" cy="100584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4.jpg" id="40" name="Google Shape;40;p26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2819400" y="3947886"/>
                <a:ext cx="1016000" cy="1016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</p:grpSp>
      </p:grpSp>
      <p:sp>
        <p:nvSpPr>
          <p:cNvPr id="41" name="Google Shape;41;p26"/>
          <p:cNvSpPr txBox="1"/>
          <p:nvPr>
            <p:ph type="ctrTitle"/>
          </p:nvPr>
        </p:nvSpPr>
        <p:spPr>
          <a:xfrm>
            <a:off x="5181600" y="2819400"/>
            <a:ext cx="3962400" cy="16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1" sz="40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6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2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5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5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5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3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3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3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7"/>
          <p:cNvSpPr txBox="1"/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37"/>
          <p:cNvSpPr txBox="1"/>
          <p:nvPr>
            <p:ph idx="1" type="body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20" name="Google Shape;120;p37"/>
          <p:cNvSpPr txBox="1"/>
          <p:nvPr>
            <p:ph idx="2" type="body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1" name="Google Shape;121;p3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3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3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8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3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27" name="Google Shape;127;p38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8" name="Google Shape;128;p3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3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3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9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39"/>
          <p:cNvSpPr txBox="1"/>
          <p:nvPr>
            <p:ph idx="1" type="body"/>
          </p:nvPr>
        </p:nvSpPr>
        <p:spPr>
          <a:xfrm rot="5400000">
            <a:off x="2156619" y="-99217"/>
            <a:ext cx="4525963" cy="79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4" name="Google Shape;134;p3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3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0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39" name="Google Shape;139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40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40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40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p40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40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_elements3.jpg" id="145" name="Google Shape;145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902372" y="155964"/>
            <a:ext cx="787122" cy="779988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4.jpg" id="146" name="Google Shape;146;p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400000">
            <a:off x="127006" y="228601"/>
            <a:ext cx="657579" cy="65757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2.jpg" id="147" name="Google Shape;147;p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5400000">
            <a:off x="440697" y="727710"/>
            <a:ext cx="685800" cy="75438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Vertical Title and Text" showMasterSp="0">
  <p:cSld name="1_Vertical Title and Text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50" name="Google Shape;150;p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41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41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41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4" name="Google Shape;154;p4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41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and Content" showMasterSp="0" type="obj">
  <p:cSld name="OBJEC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7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27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7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2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53" name="Google Shape;53;p27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>
  <p:cSld name="Заголовок и объект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8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8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2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9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9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2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 showMasterSp="0">
  <p:cSld name="2_Title and Conten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0"/>
          <p:cNvSpPr/>
          <p:nvPr/>
        </p:nvSpPr>
        <p:spPr>
          <a:xfrm>
            <a:off x="0" y="1066800"/>
            <a:ext cx="9144000" cy="57912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30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69" name="Google Shape;69;p30"/>
          <p:cNvPicPr preferRelativeResize="0"/>
          <p:nvPr/>
        </p:nvPicPr>
        <p:blipFill rotWithShape="1">
          <a:blip r:embed="rId2">
            <a:alphaModFix/>
          </a:blip>
          <a:srcRect b="16250" l="0" r="0" t="0"/>
          <a:stretch/>
        </p:blipFill>
        <p:spPr>
          <a:xfrm>
            <a:off x="0" y="1114424"/>
            <a:ext cx="9144000" cy="5743576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30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0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30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0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0"/>
          <p:cNvSpPr/>
          <p:nvPr/>
        </p:nvSpPr>
        <p:spPr>
          <a:xfrm rot="-5400000">
            <a:off x="4495800" y="-3505199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30"/>
          <p:cNvSpPr/>
          <p:nvPr/>
        </p:nvSpPr>
        <p:spPr>
          <a:xfrm>
            <a:off x="8433858" y="1066800"/>
            <a:ext cx="100542" cy="57912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30"/>
          <p:cNvSpPr/>
          <p:nvPr/>
        </p:nvSpPr>
        <p:spPr>
          <a:xfrm>
            <a:off x="8429626" y="0"/>
            <a:ext cx="104775" cy="106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3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and Content" showMasterSp="0">
  <p:cSld name="4_Title and Conten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1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31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31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31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1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1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85" name="Google Shape;85;p31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2"/>
          <p:cNvSpPr txBox="1"/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2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9" name="Google Shape;89;p32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32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3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33"/>
          <p:cNvSpPr txBox="1"/>
          <p:nvPr>
            <p:ph idx="1" type="body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5" name="Google Shape;95;p33"/>
          <p:cNvSpPr txBox="1"/>
          <p:nvPr>
            <p:ph idx="2" type="body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6" name="Google Shape;96;p33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33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4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34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2" name="Google Shape;102;p34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3" name="Google Shape;103;p34"/>
          <p:cNvSpPr txBox="1"/>
          <p:nvPr>
            <p:ph idx="3" type="body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4" name="Google Shape;104;p34"/>
          <p:cNvSpPr txBox="1"/>
          <p:nvPr>
            <p:ph idx="4" type="body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5" name="Google Shape;105;p34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34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3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5"/>
          <p:cNvSpPr/>
          <p:nvPr/>
        </p:nvSpPr>
        <p:spPr>
          <a:xfrm>
            <a:off x="-9525" y="0"/>
            <a:ext cx="8321040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" name="Google Shape;11;p25"/>
          <p:cNvGrpSpPr/>
          <p:nvPr/>
        </p:nvGrpSpPr>
        <p:grpSpPr>
          <a:xfrm>
            <a:off x="1" y="1066800"/>
            <a:ext cx="8425815" cy="5791200"/>
            <a:chOff x="-9526" y="1066800"/>
            <a:chExt cx="8435341" cy="5791200"/>
          </a:xfrm>
        </p:grpSpPr>
        <p:sp>
          <p:nvSpPr>
            <p:cNvPr id="12" name="Google Shape;12;p25"/>
            <p:cNvSpPr/>
            <p:nvPr/>
          </p:nvSpPr>
          <p:spPr>
            <a:xfrm>
              <a:off x="-9526" y="1066800"/>
              <a:ext cx="8321040" cy="57912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25"/>
            <p:cNvSpPr/>
            <p:nvPr/>
          </p:nvSpPr>
          <p:spPr>
            <a:xfrm>
              <a:off x="8258175" y="1295400"/>
              <a:ext cx="167640" cy="55626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" name="Google Shape;14;p25"/>
          <p:cNvGrpSpPr/>
          <p:nvPr/>
        </p:nvGrpSpPr>
        <p:grpSpPr>
          <a:xfrm>
            <a:off x="8305801" y="0"/>
            <a:ext cx="842687" cy="6858000"/>
            <a:chOff x="8305800" y="0"/>
            <a:chExt cx="842687" cy="6858000"/>
          </a:xfrm>
        </p:grpSpPr>
        <p:sp>
          <p:nvSpPr>
            <p:cNvPr id="15" name="Google Shape;15;p25"/>
            <p:cNvSpPr/>
            <p:nvPr/>
          </p:nvSpPr>
          <p:spPr>
            <a:xfrm>
              <a:off x="8305800" y="0"/>
              <a:ext cx="838200" cy="1295400"/>
            </a:xfrm>
            <a:prstGeom prst="rect">
              <a:avLst/>
            </a:prstGeom>
            <a:solidFill>
              <a:srgbClr val="FABF8E">
                <a:alpha val="6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25"/>
            <p:cNvSpPr/>
            <p:nvPr/>
          </p:nvSpPr>
          <p:spPr>
            <a:xfrm>
              <a:off x="8544983" y="1295400"/>
              <a:ext cx="603504" cy="5562600"/>
            </a:xfrm>
            <a:prstGeom prst="rect">
              <a:avLst/>
            </a:prstGeom>
            <a:solidFill>
              <a:schemeClr val="accent1">
                <a:alpha val="69803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PPP_BUSI_TXT_Networking_2007_elements.png" id="17" name="Google Shape;17;p25"/>
            <p:cNvPicPr preferRelativeResize="0"/>
            <p:nvPr/>
          </p:nvPicPr>
          <p:blipFill rotWithShape="1">
            <a:blip r:embed="rId1">
              <a:alphaModFix/>
            </a:blip>
            <a:srcRect b="0" l="0" r="0" t="0"/>
            <a:stretch/>
          </p:blipFill>
          <p:spPr>
            <a:xfrm>
              <a:off x="8458200" y="0"/>
              <a:ext cx="6858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Google Shape;18;p25"/>
            <p:cNvSpPr/>
            <p:nvPr/>
          </p:nvSpPr>
          <p:spPr>
            <a:xfrm>
              <a:off x="8421158" y="1295400"/>
              <a:ext cx="118872" cy="556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25"/>
            <p:cNvSpPr/>
            <p:nvPr/>
          </p:nvSpPr>
          <p:spPr>
            <a:xfrm>
              <a:off x="8429625" y="0"/>
              <a:ext cx="114300" cy="1295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" name="Google Shape;20;p25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1" i="0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1" name="Google Shape;21;p25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25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25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2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Relationship Id="rId4" Type="http://schemas.openxmlformats.org/officeDocument/2006/relationships/image" Target="../media/image14.jpg"/><Relationship Id="rId5" Type="http://schemas.openxmlformats.org/officeDocument/2006/relationships/image" Target="../media/image17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1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"/>
          <p:cNvSpPr txBox="1"/>
          <p:nvPr>
            <p:ph type="ctrTitle"/>
          </p:nvPr>
        </p:nvSpPr>
        <p:spPr>
          <a:xfrm>
            <a:off x="5148064" y="2819400"/>
            <a:ext cx="3995936" cy="1676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ru-RU" sz="4200"/>
              <a:t>Государство и экономика (Ч. 1)</a:t>
            </a:r>
            <a:endParaRPr sz="4200"/>
          </a:p>
        </p:txBody>
      </p:sp>
      <p:sp>
        <p:nvSpPr>
          <p:cNvPr id="162" name="Google Shape;162;p1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Обществоведение</a:t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10 класс</a:t>
            </a:r>
            <a:endParaRPr/>
          </a:p>
        </p:txBody>
      </p:sp>
      <p:sp>
        <p:nvSpPr>
          <p:cNvPr id="163" name="Google Shape;163;p1"/>
          <p:cNvSpPr txBox="1"/>
          <p:nvPr/>
        </p:nvSpPr>
        <p:spPr>
          <a:xfrm>
            <a:off x="2195736" y="44624"/>
            <a:ext cx="468052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Лицей Ивацевичского района</a:t>
            </a:r>
            <a:endParaRPr b="1" i="0" sz="20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1"/>
          <p:cNvSpPr txBox="1"/>
          <p:nvPr/>
        </p:nvSpPr>
        <p:spPr>
          <a:xfrm>
            <a:off x="0" y="6252195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Ситник П.В.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"/>
          <p:cNvSpPr txBox="1"/>
          <p:nvPr/>
        </p:nvSpPr>
        <p:spPr>
          <a:xfrm>
            <a:off x="7452320" y="6252194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2021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10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Инфляция и её социально-эконо- мические последствия</a:t>
            </a:r>
            <a:endParaRPr sz="4000"/>
          </a:p>
        </p:txBody>
      </p:sp>
      <p:grpSp>
        <p:nvGrpSpPr>
          <p:cNvPr id="342" name="Google Shape;342;p10"/>
          <p:cNvGrpSpPr/>
          <p:nvPr/>
        </p:nvGrpSpPr>
        <p:grpSpPr>
          <a:xfrm>
            <a:off x="120452" y="1340768"/>
            <a:ext cx="8185348" cy="648072"/>
            <a:chOff x="3349" y="1954098"/>
            <a:chExt cx="3801423" cy="862072"/>
          </a:xfrm>
        </p:grpSpPr>
        <p:sp>
          <p:nvSpPr>
            <p:cNvPr id="343" name="Google Shape;343;p10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0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Инфляция </a:t>
              </a: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обесценивание денег, вызванное превышением количества денег, находящихся в обращении, над их товарным покрытием.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45" name="Google Shape;345;p10"/>
          <p:cNvGrpSpPr/>
          <p:nvPr/>
        </p:nvGrpSpPr>
        <p:grpSpPr>
          <a:xfrm>
            <a:off x="816977" y="2220320"/>
            <a:ext cx="6792296" cy="1727609"/>
            <a:chOff x="600295" y="291"/>
            <a:chExt cx="6792296" cy="1727609"/>
          </a:xfrm>
        </p:grpSpPr>
        <p:sp>
          <p:nvSpPr>
            <p:cNvPr id="346" name="Google Shape;346;p10"/>
            <p:cNvSpPr/>
            <p:nvPr/>
          </p:nvSpPr>
          <p:spPr>
            <a:xfrm>
              <a:off x="3996444" y="481652"/>
              <a:ext cx="1859429" cy="6454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7" name="Google Shape;347;p10"/>
            <p:cNvSpPr/>
            <p:nvPr/>
          </p:nvSpPr>
          <p:spPr>
            <a:xfrm>
              <a:off x="2137014" y="481652"/>
              <a:ext cx="1859429" cy="64542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8" name="Google Shape;348;p10"/>
            <p:cNvSpPr/>
            <p:nvPr/>
          </p:nvSpPr>
          <p:spPr>
            <a:xfrm>
              <a:off x="3108727" y="291"/>
              <a:ext cx="1775432" cy="48136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10"/>
            <p:cNvSpPr txBox="1"/>
            <p:nvPr/>
          </p:nvSpPr>
          <p:spPr>
            <a:xfrm>
              <a:off x="3108727" y="291"/>
              <a:ext cx="1775432" cy="4813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Инфляция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0" name="Google Shape;350;p10"/>
            <p:cNvSpPr/>
            <p:nvPr/>
          </p:nvSpPr>
          <p:spPr>
            <a:xfrm>
              <a:off x="600295" y="1127074"/>
              <a:ext cx="3073437" cy="60082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10"/>
            <p:cNvSpPr txBox="1"/>
            <p:nvPr/>
          </p:nvSpPr>
          <p:spPr>
            <a:xfrm>
              <a:off x="600295" y="1127074"/>
              <a:ext cx="3073437" cy="6008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рост уровня цен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2" name="Google Shape;352;p10"/>
            <p:cNvSpPr/>
            <p:nvPr/>
          </p:nvSpPr>
          <p:spPr>
            <a:xfrm>
              <a:off x="4319154" y="1127074"/>
              <a:ext cx="3073437" cy="60082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10"/>
            <p:cNvSpPr txBox="1"/>
            <p:nvPr/>
          </p:nvSpPr>
          <p:spPr>
            <a:xfrm>
              <a:off x="4319154" y="1127074"/>
              <a:ext cx="3073437" cy="6008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обесценивание денег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54" name="Google Shape;354;p10"/>
          <p:cNvGrpSpPr/>
          <p:nvPr/>
        </p:nvGrpSpPr>
        <p:grpSpPr>
          <a:xfrm>
            <a:off x="120452" y="4221088"/>
            <a:ext cx="8185348" cy="648072"/>
            <a:chOff x="3349" y="1954098"/>
            <a:chExt cx="3801423" cy="862072"/>
          </a:xfrm>
        </p:grpSpPr>
        <p:sp>
          <p:nvSpPr>
            <p:cNvPr id="355" name="Google Shape;355;p10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10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инфляции </a:t>
              </a: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увеличение уровня цен на тот или иной процент за определённый период времени (месяц, квартал, год и т.д.).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57" name="Google Shape;357;p10"/>
          <p:cNvGrpSpPr/>
          <p:nvPr/>
        </p:nvGrpSpPr>
        <p:grpSpPr>
          <a:xfrm>
            <a:off x="1187624" y="5697252"/>
            <a:ext cx="6323756" cy="648072"/>
            <a:chOff x="3349" y="1954098"/>
            <a:chExt cx="3801423" cy="862072"/>
          </a:xfrm>
        </p:grpSpPr>
        <p:sp>
          <p:nvSpPr>
            <p:cNvPr id="358" name="Google Shape;358;p10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10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Желаемый безопасный уровень инфляции – 3-5% в год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60" name="Google Shape;360;p10"/>
          <p:cNvSpPr/>
          <p:nvPr/>
        </p:nvSpPr>
        <p:spPr>
          <a:xfrm>
            <a:off x="3925094" y="4869160"/>
            <a:ext cx="576064" cy="828092"/>
          </a:xfrm>
          <a:prstGeom prst="downArrow">
            <a:avLst>
              <a:gd fmla="val 50000" name="adj1"/>
              <a:gd fmla="val 69467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5" name="Google Shape;365;p11"/>
          <p:cNvGrpSpPr/>
          <p:nvPr/>
        </p:nvGrpSpPr>
        <p:grpSpPr>
          <a:xfrm>
            <a:off x="252056" y="2081074"/>
            <a:ext cx="7991814" cy="3328146"/>
            <a:chOff x="536" y="684074"/>
            <a:chExt cx="7991814" cy="3328146"/>
          </a:xfrm>
        </p:grpSpPr>
        <p:sp>
          <p:nvSpPr>
            <p:cNvPr id="366" name="Google Shape;366;p11"/>
            <p:cNvSpPr/>
            <p:nvPr/>
          </p:nvSpPr>
          <p:spPr>
            <a:xfrm>
              <a:off x="3996444" y="1569822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7" name="Google Shape;367;p11"/>
            <p:cNvSpPr/>
            <p:nvPr/>
          </p:nvSpPr>
          <p:spPr>
            <a:xfrm>
              <a:off x="3950724" y="1569822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8" name="Google Shape;368;p11"/>
            <p:cNvSpPr/>
            <p:nvPr/>
          </p:nvSpPr>
          <p:spPr>
            <a:xfrm>
              <a:off x="1168930" y="1569822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9" name="Google Shape;369;p11"/>
            <p:cNvSpPr/>
            <p:nvPr/>
          </p:nvSpPr>
          <p:spPr>
            <a:xfrm>
              <a:off x="2592291" y="684074"/>
              <a:ext cx="2808305" cy="88574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11"/>
            <p:cNvSpPr txBox="1"/>
            <p:nvPr/>
          </p:nvSpPr>
          <p:spPr>
            <a:xfrm>
              <a:off x="2592291" y="684074"/>
              <a:ext cx="2808305" cy="8857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Виды инфляции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1" name="Google Shape;371;p11"/>
            <p:cNvSpPr/>
            <p:nvPr/>
          </p:nvSpPr>
          <p:spPr>
            <a:xfrm>
              <a:off x="536" y="2060547"/>
              <a:ext cx="2336787" cy="195167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11"/>
            <p:cNvSpPr txBox="1"/>
            <p:nvPr/>
          </p:nvSpPr>
          <p:spPr>
            <a:xfrm>
              <a:off x="536" y="2060547"/>
              <a:ext cx="2336787" cy="19516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 темпам роста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3" name="Google Shape;373;p11"/>
            <p:cNvSpPr/>
            <p:nvPr/>
          </p:nvSpPr>
          <p:spPr>
            <a:xfrm>
              <a:off x="2828050" y="2060547"/>
              <a:ext cx="2336787" cy="195167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11"/>
            <p:cNvSpPr txBox="1"/>
            <p:nvPr/>
          </p:nvSpPr>
          <p:spPr>
            <a:xfrm>
              <a:off x="2828050" y="2060547"/>
              <a:ext cx="2336787" cy="19516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 форме проявления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5" name="Google Shape;375;p11"/>
            <p:cNvSpPr/>
            <p:nvPr/>
          </p:nvSpPr>
          <p:spPr>
            <a:xfrm>
              <a:off x="5655563" y="2060547"/>
              <a:ext cx="2336787" cy="195167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1"/>
            <p:cNvSpPr txBox="1"/>
            <p:nvPr/>
          </p:nvSpPr>
          <p:spPr>
            <a:xfrm>
              <a:off x="5655563" y="2060547"/>
              <a:ext cx="2336787" cy="19516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 порождающим факторам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77" name="Google Shape;377;p11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Инфляция и её социально-эконо- мические последствия</a:t>
            </a:r>
            <a:endParaRPr sz="4000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2" name="Google Shape;382;p12"/>
          <p:cNvGrpSpPr/>
          <p:nvPr/>
        </p:nvGrpSpPr>
        <p:grpSpPr>
          <a:xfrm>
            <a:off x="252056" y="1613021"/>
            <a:ext cx="7991814" cy="4768309"/>
            <a:chOff x="536" y="216021"/>
            <a:chExt cx="7991814" cy="4768309"/>
          </a:xfrm>
        </p:grpSpPr>
        <p:sp>
          <p:nvSpPr>
            <p:cNvPr id="383" name="Google Shape;383;p12"/>
            <p:cNvSpPr/>
            <p:nvPr/>
          </p:nvSpPr>
          <p:spPr>
            <a:xfrm>
              <a:off x="6778237" y="2760888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4" name="Google Shape;384;p12"/>
            <p:cNvSpPr/>
            <p:nvPr/>
          </p:nvSpPr>
          <p:spPr>
            <a:xfrm>
              <a:off x="3996444" y="1101769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5" name="Google Shape;385;p12"/>
            <p:cNvSpPr/>
            <p:nvPr/>
          </p:nvSpPr>
          <p:spPr>
            <a:xfrm>
              <a:off x="3950724" y="2760888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6" name="Google Shape;386;p12"/>
            <p:cNvSpPr/>
            <p:nvPr/>
          </p:nvSpPr>
          <p:spPr>
            <a:xfrm>
              <a:off x="3950724" y="1101769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7" name="Google Shape;387;p12"/>
            <p:cNvSpPr/>
            <p:nvPr/>
          </p:nvSpPr>
          <p:spPr>
            <a:xfrm>
              <a:off x="1123210" y="2760888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8" name="Google Shape;388;p12"/>
            <p:cNvSpPr/>
            <p:nvPr/>
          </p:nvSpPr>
          <p:spPr>
            <a:xfrm>
              <a:off x="1168930" y="1101769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9" name="Google Shape;389;p12"/>
            <p:cNvSpPr/>
            <p:nvPr/>
          </p:nvSpPr>
          <p:spPr>
            <a:xfrm>
              <a:off x="1512169" y="216021"/>
              <a:ext cx="4968548" cy="88574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12"/>
            <p:cNvSpPr txBox="1"/>
            <p:nvPr/>
          </p:nvSpPr>
          <p:spPr>
            <a:xfrm>
              <a:off x="1512169" y="216021"/>
              <a:ext cx="4968548" cy="8857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Инфляция по темпам роста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1" name="Google Shape;391;p12"/>
            <p:cNvSpPr/>
            <p:nvPr/>
          </p:nvSpPr>
          <p:spPr>
            <a:xfrm>
              <a:off x="536" y="1592494"/>
              <a:ext cx="2336787" cy="116839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12"/>
            <p:cNvSpPr txBox="1"/>
            <p:nvPr/>
          </p:nvSpPr>
          <p:spPr>
            <a:xfrm>
              <a:off x="536" y="1592494"/>
              <a:ext cx="2336787" cy="11683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умеренная (ползучая)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3" name="Google Shape;393;p12"/>
            <p:cNvSpPr/>
            <p:nvPr/>
          </p:nvSpPr>
          <p:spPr>
            <a:xfrm>
              <a:off x="536" y="3251614"/>
              <a:ext cx="2336787" cy="173271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12"/>
            <p:cNvSpPr txBox="1"/>
            <p:nvPr/>
          </p:nvSpPr>
          <p:spPr>
            <a:xfrm>
              <a:off x="536" y="3251614"/>
              <a:ext cx="2336787" cy="17327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до 10% в год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5" name="Google Shape;395;p12"/>
            <p:cNvSpPr/>
            <p:nvPr/>
          </p:nvSpPr>
          <p:spPr>
            <a:xfrm>
              <a:off x="2828050" y="1592494"/>
              <a:ext cx="2336787" cy="116839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12"/>
            <p:cNvSpPr txBox="1"/>
            <p:nvPr/>
          </p:nvSpPr>
          <p:spPr>
            <a:xfrm>
              <a:off x="2828050" y="1592494"/>
              <a:ext cx="2336787" cy="11683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галопирующая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7" name="Google Shape;397;p12"/>
            <p:cNvSpPr/>
            <p:nvPr/>
          </p:nvSpPr>
          <p:spPr>
            <a:xfrm>
              <a:off x="2828050" y="3251614"/>
              <a:ext cx="2336787" cy="173271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12"/>
            <p:cNvSpPr txBox="1"/>
            <p:nvPr/>
          </p:nvSpPr>
          <p:spPr>
            <a:xfrm>
              <a:off x="2828050" y="3251614"/>
              <a:ext cx="2336787" cy="17327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до 200% в год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9" name="Google Shape;399;p12"/>
            <p:cNvSpPr/>
            <p:nvPr/>
          </p:nvSpPr>
          <p:spPr>
            <a:xfrm>
              <a:off x="5655563" y="1592494"/>
              <a:ext cx="2336787" cy="116839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12"/>
            <p:cNvSpPr txBox="1"/>
            <p:nvPr/>
          </p:nvSpPr>
          <p:spPr>
            <a:xfrm>
              <a:off x="5655563" y="1592494"/>
              <a:ext cx="2336787" cy="11683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гиперинфляция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1" name="Google Shape;401;p12"/>
            <p:cNvSpPr/>
            <p:nvPr/>
          </p:nvSpPr>
          <p:spPr>
            <a:xfrm>
              <a:off x="5655563" y="3251614"/>
              <a:ext cx="2336787" cy="173271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12"/>
            <p:cNvSpPr txBox="1"/>
            <p:nvPr/>
          </p:nvSpPr>
          <p:spPr>
            <a:xfrm>
              <a:off x="5655563" y="3251614"/>
              <a:ext cx="2336787" cy="17327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свыше 200% в год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03" name="Google Shape;403;p12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Инфляция и её социально-эконо- мические последствия</a:t>
            </a:r>
            <a:endParaRPr sz="4000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8" name="Google Shape;408;p13"/>
          <p:cNvGrpSpPr/>
          <p:nvPr/>
        </p:nvGrpSpPr>
        <p:grpSpPr>
          <a:xfrm>
            <a:off x="862597" y="1401120"/>
            <a:ext cx="6770733" cy="5192111"/>
            <a:chOff x="611077" y="4120"/>
            <a:chExt cx="6770733" cy="5192111"/>
          </a:xfrm>
        </p:grpSpPr>
        <p:sp>
          <p:nvSpPr>
            <p:cNvPr id="409" name="Google Shape;409;p13"/>
            <p:cNvSpPr/>
            <p:nvPr/>
          </p:nvSpPr>
          <p:spPr>
            <a:xfrm>
              <a:off x="5804250" y="2938176"/>
              <a:ext cx="91440" cy="64337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0" name="Google Shape;410;p13"/>
            <p:cNvSpPr/>
            <p:nvPr/>
          </p:nvSpPr>
          <p:spPr>
            <a:xfrm>
              <a:off x="3996444" y="1165393"/>
              <a:ext cx="1853526" cy="64337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1" name="Google Shape;411;p13"/>
            <p:cNvSpPr/>
            <p:nvPr/>
          </p:nvSpPr>
          <p:spPr>
            <a:xfrm>
              <a:off x="2097197" y="2938176"/>
              <a:ext cx="91440" cy="64337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2" name="Google Shape;412;p13"/>
            <p:cNvSpPr/>
            <p:nvPr/>
          </p:nvSpPr>
          <p:spPr>
            <a:xfrm>
              <a:off x="2142917" y="1165393"/>
              <a:ext cx="1853526" cy="64337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3" name="Google Shape;413;p13"/>
            <p:cNvSpPr/>
            <p:nvPr/>
          </p:nvSpPr>
          <p:spPr>
            <a:xfrm>
              <a:off x="1960628" y="4120"/>
              <a:ext cx="4071631" cy="11612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13"/>
            <p:cNvSpPr txBox="1"/>
            <p:nvPr/>
          </p:nvSpPr>
          <p:spPr>
            <a:xfrm>
              <a:off x="1960628" y="4120"/>
              <a:ext cx="4071631" cy="11612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Инфляция по форме проявления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5" name="Google Shape;415;p13"/>
            <p:cNvSpPr/>
            <p:nvPr/>
          </p:nvSpPr>
          <p:spPr>
            <a:xfrm>
              <a:off x="611077" y="1808766"/>
              <a:ext cx="3063680" cy="112941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13"/>
            <p:cNvSpPr txBox="1"/>
            <p:nvPr/>
          </p:nvSpPr>
          <p:spPr>
            <a:xfrm>
              <a:off x="611077" y="1808766"/>
              <a:ext cx="3063680" cy="11294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открытая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7" name="Google Shape;417;p13"/>
            <p:cNvSpPr/>
            <p:nvPr/>
          </p:nvSpPr>
          <p:spPr>
            <a:xfrm>
              <a:off x="611077" y="3581549"/>
              <a:ext cx="3063680" cy="161468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13"/>
            <p:cNvSpPr txBox="1"/>
            <p:nvPr/>
          </p:nvSpPr>
          <p:spPr>
            <a:xfrm>
              <a:off x="611077" y="3581549"/>
              <a:ext cx="3063680" cy="16146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проявляется через рост цен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9" name="Google Shape;419;p13"/>
            <p:cNvSpPr/>
            <p:nvPr/>
          </p:nvSpPr>
          <p:spPr>
            <a:xfrm>
              <a:off x="4318130" y="1808766"/>
              <a:ext cx="3063680" cy="112941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13"/>
            <p:cNvSpPr txBox="1"/>
            <p:nvPr/>
          </p:nvSpPr>
          <p:spPr>
            <a:xfrm>
              <a:off x="4318130" y="1808766"/>
              <a:ext cx="3063680" cy="11294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скрытая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1" name="Google Shape;421;p13"/>
            <p:cNvSpPr/>
            <p:nvPr/>
          </p:nvSpPr>
          <p:spPr>
            <a:xfrm>
              <a:off x="4318130" y="3581549"/>
              <a:ext cx="3063680" cy="161468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13"/>
            <p:cNvSpPr txBox="1"/>
            <p:nvPr/>
          </p:nvSpPr>
          <p:spPr>
            <a:xfrm>
              <a:off x="4318130" y="3581549"/>
              <a:ext cx="3063680" cy="16146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проявляется через дефицит товаров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23" name="Google Shape;423;p13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Инфляция и её социально-эконо- мические последствия</a:t>
            </a:r>
            <a:endParaRPr sz="4000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8" name="Google Shape;428;p14"/>
          <p:cNvGrpSpPr/>
          <p:nvPr/>
        </p:nvGrpSpPr>
        <p:grpSpPr>
          <a:xfrm>
            <a:off x="252056" y="1541013"/>
            <a:ext cx="7991814" cy="4912324"/>
            <a:chOff x="536" y="144013"/>
            <a:chExt cx="7991814" cy="4912324"/>
          </a:xfrm>
        </p:grpSpPr>
        <p:sp>
          <p:nvSpPr>
            <p:cNvPr id="429" name="Google Shape;429;p14"/>
            <p:cNvSpPr/>
            <p:nvPr/>
          </p:nvSpPr>
          <p:spPr>
            <a:xfrm>
              <a:off x="6778237" y="2383240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0" name="Google Shape;430;p14"/>
            <p:cNvSpPr/>
            <p:nvPr/>
          </p:nvSpPr>
          <p:spPr>
            <a:xfrm>
              <a:off x="3996444" y="1029761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1" name="Google Shape;431;p14"/>
            <p:cNvSpPr/>
            <p:nvPr/>
          </p:nvSpPr>
          <p:spPr>
            <a:xfrm>
              <a:off x="3950724" y="2383240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2" name="Google Shape;432;p14"/>
            <p:cNvSpPr/>
            <p:nvPr/>
          </p:nvSpPr>
          <p:spPr>
            <a:xfrm>
              <a:off x="3950724" y="1029761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3" name="Google Shape;433;p14"/>
            <p:cNvSpPr/>
            <p:nvPr/>
          </p:nvSpPr>
          <p:spPr>
            <a:xfrm>
              <a:off x="1123210" y="2383240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4" name="Google Shape;434;p14"/>
            <p:cNvSpPr/>
            <p:nvPr/>
          </p:nvSpPr>
          <p:spPr>
            <a:xfrm>
              <a:off x="1168930" y="1029761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5" name="Google Shape;435;p14"/>
            <p:cNvSpPr/>
            <p:nvPr/>
          </p:nvSpPr>
          <p:spPr>
            <a:xfrm>
              <a:off x="1512169" y="144013"/>
              <a:ext cx="4968548" cy="88574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14"/>
            <p:cNvSpPr txBox="1"/>
            <p:nvPr/>
          </p:nvSpPr>
          <p:spPr>
            <a:xfrm>
              <a:off x="1512169" y="144013"/>
              <a:ext cx="4968548" cy="8857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Инфляция по порождающим факторам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7" name="Google Shape;437;p14"/>
            <p:cNvSpPr/>
            <p:nvPr/>
          </p:nvSpPr>
          <p:spPr>
            <a:xfrm>
              <a:off x="536" y="1520486"/>
              <a:ext cx="2336787" cy="86275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14"/>
            <p:cNvSpPr txBox="1"/>
            <p:nvPr/>
          </p:nvSpPr>
          <p:spPr>
            <a:xfrm>
              <a:off x="536" y="1520486"/>
              <a:ext cx="2336787" cy="8627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инфляция спроса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9" name="Google Shape;439;p14"/>
            <p:cNvSpPr/>
            <p:nvPr/>
          </p:nvSpPr>
          <p:spPr>
            <a:xfrm>
              <a:off x="536" y="2873965"/>
              <a:ext cx="2336787" cy="21823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14"/>
            <p:cNvSpPr txBox="1"/>
            <p:nvPr/>
          </p:nvSpPr>
          <p:spPr>
            <a:xfrm>
              <a:off x="536" y="2873965"/>
              <a:ext cx="2336787" cy="21823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рост цен в результате опережения доходов населения и пред- приятий над реаль- ным объёмом произ- водимых товаров и услуг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1" name="Google Shape;441;p14"/>
            <p:cNvSpPr/>
            <p:nvPr/>
          </p:nvSpPr>
          <p:spPr>
            <a:xfrm>
              <a:off x="2828050" y="1520486"/>
              <a:ext cx="2336787" cy="86275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14"/>
            <p:cNvSpPr txBox="1"/>
            <p:nvPr/>
          </p:nvSpPr>
          <p:spPr>
            <a:xfrm>
              <a:off x="2828050" y="1520486"/>
              <a:ext cx="2336787" cy="8627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инфляция издержек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3" name="Google Shape;443;p14"/>
            <p:cNvSpPr/>
            <p:nvPr/>
          </p:nvSpPr>
          <p:spPr>
            <a:xfrm>
              <a:off x="2828050" y="2873965"/>
              <a:ext cx="2336787" cy="21823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14"/>
            <p:cNvSpPr txBox="1"/>
            <p:nvPr/>
          </p:nvSpPr>
          <p:spPr>
            <a:xfrm>
              <a:off x="2828050" y="2873965"/>
              <a:ext cx="2336787" cy="21823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рост цен в результате увеличения издержек на используемое в производстве сырьё и другие производст- венные затраты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5" name="Google Shape;445;p14"/>
            <p:cNvSpPr/>
            <p:nvPr/>
          </p:nvSpPr>
          <p:spPr>
            <a:xfrm>
              <a:off x="5655563" y="1520486"/>
              <a:ext cx="2336787" cy="86275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14"/>
            <p:cNvSpPr txBox="1"/>
            <p:nvPr/>
          </p:nvSpPr>
          <p:spPr>
            <a:xfrm>
              <a:off x="5655563" y="1520486"/>
              <a:ext cx="2336787" cy="8627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инфляция ожидания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7" name="Google Shape;447;p14"/>
            <p:cNvSpPr/>
            <p:nvPr/>
          </p:nvSpPr>
          <p:spPr>
            <a:xfrm>
              <a:off x="5655563" y="2873965"/>
              <a:ext cx="2336787" cy="21823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14"/>
            <p:cNvSpPr txBox="1"/>
            <p:nvPr/>
          </p:nvSpPr>
          <p:spPr>
            <a:xfrm>
              <a:off x="5655563" y="2873965"/>
              <a:ext cx="2336787" cy="21823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рост цен вследствие ожидания инфляции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49" name="Google Shape;449;p14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Инфляция и её социально-эконо- мические последствия</a:t>
            </a:r>
            <a:endParaRPr sz="4000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4" name="Google Shape;454;p15"/>
          <p:cNvGrpSpPr/>
          <p:nvPr/>
        </p:nvGrpSpPr>
        <p:grpSpPr>
          <a:xfrm>
            <a:off x="255831" y="2146604"/>
            <a:ext cx="7984264" cy="3197086"/>
            <a:chOff x="4311" y="749604"/>
            <a:chExt cx="7984264" cy="3197086"/>
          </a:xfrm>
        </p:grpSpPr>
        <p:sp>
          <p:nvSpPr>
            <p:cNvPr id="455" name="Google Shape;455;p15"/>
            <p:cNvSpPr/>
            <p:nvPr/>
          </p:nvSpPr>
          <p:spPr>
            <a:xfrm>
              <a:off x="3996444" y="1391263"/>
              <a:ext cx="3145717" cy="3554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6" name="Google Shape;456;p15"/>
            <p:cNvSpPr/>
            <p:nvPr/>
          </p:nvSpPr>
          <p:spPr>
            <a:xfrm>
              <a:off x="3996444" y="1391263"/>
              <a:ext cx="1024161" cy="3554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7" name="Google Shape;457;p15"/>
            <p:cNvSpPr/>
            <p:nvPr/>
          </p:nvSpPr>
          <p:spPr>
            <a:xfrm>
              <a:off x="2899050" y="1391263"/>
              <a:ext cx="1097393" cy="35549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8" name="Google Shape;458;p15"/>
            <p:cNvSpPr/>
            <p:nvPr/>
          </p:nvSpPr>
          <p:spPr>
            <a:xfrm>
              <a:off x="850726" y="1391263"/>
              <a:ext cx="3145717" cy="35549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9" name="Google Shape;459;p15"/>
            <p:cNvSpPr/>
            <p:nvPr/>
          </p:nvSpPr>
          <p:spPr>
            <a:xfrm>
              <a:off x="1911267" y="749604"/>
              <a:ext cx="4170353" cy="64165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15"/>
            <p:cNvSpPr txBox="1"/>
            <p:nvPr/>
          </p:nvSpPr>
          <p:spPr>
            <a:xfrm>
              <a:off x="1911267" y="749604"/>
              <a:ext cx="4170353" cy="6416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Последствия инфляции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1" name="Google Shape;461;p15"/>
            <p:cNvSpPr/>
            <p:nvPr/>
          </p:nvSpPr>
          <p:spPr>
            <a:xfrm>
              <a:off x="4311" y="1746757"/>
              <a:ext cx="1692829" cy="219993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15"/>
            <p:cNvSpPr txBox="1"/>
            <p:nvPr/>
          </p:nvSpPr>
          <p:spPr>
            <a:xfrm>
              <a:off x="4311" y="1746757"/>
              <a:ext cx="1692829" cy="21999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уменьшение текущего потребления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3" name="Google Shape;463;p15"/>
            <p:cNvSpPr/>
            <p:nvPr/>
          </p:nvSpPr>
          <p:spPr>
            <a:xfrm>
              <a:off x="2052635" y="1746757"/>
              <a:ext cx="1692829" cy="219993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15"/>
            <p:cNvSpPr txBox="1"/>
            <p:nvPr/>
          </p:nvSpPr>
          <p:spPr>
            <a:xfrm>
              <a:off x="2052635" y="1746757"/>
              <a:ext cx="1692829" cy="21999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обесценивание доходов населения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5" name="Google Shape;465;p15"/>
            <p:cNvSpPr/>
            <p:nvPr/>
          </p:nvSpPr>
          <p:spPr>
            <a:xfrm>
              <a:off x="4100959" y="1746757"/>
              <a:ext cx="1839293" cy="219993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15"/>
            <p:cNvSpPr txBox="1"/>
            <p:nvPr/>
          </p:nvSpPr>
          <p:spPr>
            <a:xfrm>
              <a:off x="4100959" y="1746757"/>
              <a:ext cx="1839293" cy="21999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потери производителей, сложности планирования производства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7" name="Google Shape;467;p15"/>
            <p:cNvSpPr/>
            <p:nvPr/>
          </p:nvSpPr>
          <p:spPr>
            <a:xfrm>
              <a:off x="6295746" y="1746757"/>
              <a:ext cx="1692829" cy="219943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15"/>
            <p:cNvSpPr txBox="1"/>
            <p:nvPr/>
          </p:nvSpPr>
          <p:spPr>
            <a:xfrm>
              <a:off x="6295746" y="1746757"/>
              <a:ext cx="1692829" cy="21994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разрушение денежного обращения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69" name="Google Shape;469;p15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Инфляция и её социально-эконо- мические последствия</a:t>
            </a:r>
            <a:endParaRPr sz="4000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16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Инфляция и её социально-эконо- мические последствия</a:t>
            </a:r>
            <a:endParaRPr sz="4000"/>
          </a:p>
        </p:txBody>
      </p:sp>
      <p:grpSp>
        <p:nvGrpSpPr>
          <p:cNvPr id="475" name="Google Shape;475;p16"/>
          <p:cNvGrpSpPr/>
          <p:nvPr/>
        </p:nvGrpSpPr>
        <p:grpSpPr>
          <a:xfrm>
            <a:off x="2791222" y="1268760"/>
            <a:ext cx="2723356" cy="504056"/>
            <a:chOff x="3349" y="1954098"/>
            <a:chExt cx="3801423" cy="862072"/>
          </a:xfrm>
        </p:grpSpPr>
        <p:sp>
          <p:nvSpPr>
            <p:cNvPr id="476" name="Google Shape;476;p16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16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Обесценивание денег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478" name="Google Shape;47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04048" y="1903186"/>
            <a:ext cx="3253730" cy="1536483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479" name="Google Shape;479;p16"/>
          <p:cNvGrpSpPr/>
          <p:nvPr/>
        </p:nvGrpSpPr>
        <p:grpSpPr>
          <a:xfrm>
            <a:off x="117309" y="1903186"/>
            <a:ext cx="4776501" cy="791670"/>
            <a:chOff x="3349" y="1954098"/>
            <a:chExt cx="3801423" cy="862072"/>
          </a:xfrm>
        </p:grpSpPr>
        <p:sp>
          <p:nvSpPr>
            <p:cNvPr id="480" name="Google Shape;480;p16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16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Самая большая по номиналу банкнота (1 миллиард триллионов) была выпущена в Венгрии в 1946 г.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82" name="Google Shape;482;p16"/>
          <p:cNvGrpSpPr/>
          <p:nvPr/>
        </p:nvGrpSpPr>
        <p:grpSpPr>
          <a:xfrm>
            <a:off x="117309" y="3572293"/>
            <a:ext cx="4752528" cy="791670"/>
            <a:chOff x="3349" y="1954098"/>
            <a:chExt cx="3801423" cy="862072"/>
          </a:xfrm>
        </p:grpSpPr>
        <p:sp>
          <p:nvSpPr>
            <p:cNvPr id="483" name="Google Shape;483;p16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16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Самой крупной банкнотой Беларуси была банкнота в 5 миллионов рублей, которая находилась в обращении с 1999 по 2001 г.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5000000 ÑÑÐ±Ð»ÐµÐ¹ 1999 Ð³Ð¾Ð´Ð° | ÐÐÐÐÐ Ð£Ð¡Ð¡ÐÐÐ¯ ÐÐÐÐÐ¡Ð¢ÐÐÐ" id="485" name="Google Shape;485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04048" y="3572293"/>
            <a:ext cx="3253730" cy="1531542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ÐÑÐµ Ð±Ð°Ð½ÐºÐ½Ð¾ÑÑ ÐÐµÐ»Ð°ÑÑÑÐ¸, Ð±ÐµÐ»Ð¾ÑÑÑÑÐºÐ¸Ðµ Ð´ÐµÐ½ÑÐ³Ð¸, Ð±Ð¾Ð½Ñ Ð±ÐµÐ»Ð°ÑÑÑÐ¸, ÐºÑÐ¿Ð¸ÑÑ Ð±Ð¾Ð½Ñ,  Ð±Ð°Ð½ÐºÐ½Ð¾ÑÑ, Ð¿ÑÐ¾Ð´Ð°Ð¶Ð° Ð±Ð°Ð½ÐºÐ½Ð¾Ñ" id="486" name="Google Shape;486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004048" y="5229200"/>
            <a:ext cx="3253730" cy="1474347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487" name="Google Shape;487;p16"/>
          <p:cNvGrpSpPr/>
          <p:nvPr/>
        </p:nvGrpSpPr>
        <p:grpSpPr>
          <a:xfrm>
            <a:off x="117309" y="5229200"/>
            <a:ext cx="4752528" cy="791670"/>
            <a:chOff x="3349" y="1954098"/>
            <a:chExt cx="3801423" cy="862072"/>
          </a:xfrm>
        </p:grpSpPr>
        <p:sp>
          <p:nvSpPr>
            <p:cNvPr id="488" name="Google Shape;488;p16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16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После </a:t>
              </a: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деноминации</a:t>
              </a: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 2016 г. самой крупной банкнотой Беларуси является банкнота в 500 рублей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90" name="Google Shape;490;p16"/>
          <p:cNvGrpSpPr/>
          <p:nvPr/>
        </p:nvGrpSpPr>
        <p:grpSpPr>
          <a:xfrm>
            <a:off x="130825" y="6066330"/>
            <a:ext cx="4752528" cy="637217"/>
            <a:chOff x="3349" y="1954098"/>
            <a:chExt cx="3801423" cy="862072"/>
          </a:xfrm>
        </p:grpSpPr>
        <p:sp>
          <p:nvSpPr>
            <p:cNvPr id="491" name="Google Shape;491;p16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16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Деноминация</a:t>
              </a: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 – изменение нарицательной стоимости денежных знаков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7" name="Google Shape;497;p17"/>
          <p:cNvGrpSpPr/>
          <p:nvPr/>
        </p:nvGrpSpPr>
        <p:grpSpPr>
          <a:xfrm>
            <a:off x="253768" y="2188065"/>
            <a:ext cx="7988391" cy="3114164"/>
            <a:chOff x="2248" y="791065"/>
            <a:chExt cx="7988391" cy="3114164"/>
          </a:xfrm>
        </p:grpSpPr>
        <p:sp>
          <p:nvSpPr>
            <p:cNvPr id="498" name="Google Shape;498;p17"/>
            <p:cNvSpPr/>
            <p:nvPr/>
          </p:nvSpPr>
          <p:spPr>
            <a:xfrm>
              <a:off x="3996444" y="1416081"/>
              <a:ext cx="3169733" cy="3462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9" name="Google Shape;499;p17"/>
            <p:cNvSpPr/>
            <p:nvPr/>
          </p:nvSpPr>
          <p:spPr>
            <a:xfrm>
              <a:off x="3996444" y="1416081"/>
              <a:ext cx="997598" cy="3462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0" name="Google Shape;500;p17"/>
            <p:cNvSpPr/>
            <p:nvPr/>
          </p:nvSpPr>
          <p:spPr>
            <a:xfrm>
              <a:off x="2821907" y="1416081"/>
              <a:ext cx="1174536" cy="34627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1" name="Google Shape;501;p17"/>
            <p:cNvSpPr/>
            <p:nvPr/>
          </p:nvSpPr>
          <p:spPr>
            <a:xfrm>
              <a:off x="826710" y="1416081"/>
              <a:ext cx="3169733" cy="34627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2" name="Google Shape;502;p17"/>
            <p:cNvSpPr/>
            <p:nvPr/>
          </p:nvSpPr>
          <p:spPr>
            <a:xfrm>
              <a:off x="1965349" y="791065"/>
              <a:ext cx="4062188" cy="62501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17"/>
            <p:cNvSpPr txBox="1"/>
            <p:nvPr/>
          </p:nvSpPr>
          <p:spPr>
            <a:xfrm>
              <a:off x="1965349" y="791065"/>
              <a:ext cx="4062188" cy="6250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Методы борьбы с инфляцией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4" name="Google Shape;504;p17"/>
            <p:cNvSpPr/>
            <p:nvPr/>
          </p:nvSpPr>
          <p:spPr>
            <a:xfrm>
              <a:off x="2248" y="1762355"/>
              <a:ext cx="1648923" cy="214287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17"/>
            <p:cNvSpPr txBox="1"/>
            <p:nvPr/>
          </p:nvSpPr>
          <p:spPr>
            <a:xfrm>
              <a:off x="2248" y="1762355"/>
              <a:ext cx="1648923" cy="21428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сокращение количества денег в обращении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6" name="Google Shape;506;p17"/>
            <p:cNvSpPr/>
            <p:nvPr/>
          </p:nvSpPr>
          <p:spPr>
            <a:xfrm>
              <a:off x="1997445" y="1762355"/>
              <a:ext cx="1648923" cy="214287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17"/>
            <p:cNvSpPr txBox="1"/>
            <p:nvPr/>
          </p:nvSpPr>
          <p:spPr>
            <a:xfrm>
              <a:off x="1997445" y="1762355"/>
              <a:ext cx="1648923" cy="21428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увеличение количества товаров и услуг в продаже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8" name="Google Shape;508;p17"/>
            <p:cNvSpPr/>
            <p:nvPr/>
          </p:nvSpPr>
          <p:spPr>
            <a:xfrm>
              <a:off x="3992643" y="1762355"/>
              <a:ext cx="2002798" cy="214287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9" name="Google Shape;509;p17"/>
            <p:cNvSpPr txBox="1"/>
            <p:nvPr/>
          </p:nvSpPr>
          <p:spPr>
            <a:xfrm>
              <a:off x="3992643" y="1762355"/>
              <a:ext cx="2002798" cy="21428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сокращение расходов (в т.ч. государственных)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10" name="Google Shape;510;p17"/>
            <p:cNvSpPr/>
            <p:nvPr/>
          </p:nvSpPr>
          <p:spPr>
            <a:xfrm>
              <a:off x="6341716" y="1762355"/>
              <a:ext cx="1648923" cy="214238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17"/>
            <p:cNvSpPr txBox="1"/>
            <p:nvPr/>
          </p:nvSpPr>
          <p:spPr>
            <a:xfrm>
              <a:off x="6341716" y="1762355"/>
              <a:ext cx="1648923" cy="21423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регулирование цен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512" name="Google Shape;512;p17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Инфляция и её социально-эконо- мические последствия</a:t>
            </a:r>
            <a:endParaRPr sz="4000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План</a:t>
            </a:r>
            <a:endParaRPr/>
          </a:p>
        </p:txBody>
      </p:sp>
      <p:sp>
        <p:nvSpPr>
          <p:cNvPr id="171" name="Google Shape;171;p2"/>
          <p:cNvSpPr txBox="1"/>
          <p:nvPr>
            <p:ph idx="1" type="body"/>
          </p:nvPr>
        </p:nvSpPr>
        <p:spPr>
          <a:xfrm>
            <a:off x="179512" y="1600202"/>
            <a:ext cx="8784976" cy="452596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Задачи и методы государственного регули- рования экономики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Инфляция и её социально-экономические последствия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Задачи и методы государственного регулирования экономики</a:t>
            </a:r>
            <a:endParaRPr/>
          </a:p>
        </p:txBody>
      </p:sp>
      <p:grpSp>
        <p:nvGrpSpPr>
          <p:cNvPr id="177" name="Google Shape;177;p3"/>
          <p:cNvGrpSpPr/>
          <p:nvPr/>
        </p:nvGrpSpPr>
        <p:grpSpPr>
          <a:xfrm>
            <a:off x="120452" y="1367844"/>
            <a:ext cx="8064896" cy="620996"/>
            <a:chOff x="3349" y="1954098"/>
            <a:chExt cx="3801423" cy="862072"/>
          </a:xfrm>
        </p:grpSpPr>
        <p:sp>
          <p:nvSpPr>
            <p:cNvPr id="178" name="Google Shape;178;p3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3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Первая половина XX в.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 - формирование ряда теорий циклического разви- тия экономики (Саймон Кузнец, Николай Кондратьев и др.)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Ð¡Ð°Ð¹Ð¼Ð¾Ð½ ÐÑÐ·Ð½ÐµÑ.jpg" id="180" name="Google Shape;18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5890" y="2204864"/>
            <a:ext cx="2841936" cy="4133726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ÐÐ¾Ð½ÑÐ¿ÐµÐºÑ ÑÑÐ¾ÐºÐ° Ð¿Ð¾ Ð¸ÑÑÐ¾ÑÐ¸Ð¸ Ð Ð¾ÑÑÐ¸Ð¸ Ð½Ð° ÑÐµÐ¼Ñ &quot; Ð­ÐºÐ¾Ð½Ð¾Ð¼Ð¸ÑÐµÑÐºÐ°Ñ Ð¼Ð¾Ð´ÐµÐ»Ñ ÑÑÐ°Ð»Ð¸Ð½Ð¸Ð·Ð¼Ð°&quot;" id="181" name="Google Shape;181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16016" y="2203547"/>
            <a:ext cx="3083430" cy="4135043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82" name="Google Shape;182;p3"/>
          <p:cNvSpPr txBox="1"/>
          <p:nvPr/>
        </p:nvSpPr>
        <p:spPr>
          <a:xfrm>
            <a:off x="545891" y="6383706"/>
            <a:ext cx="2873982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Саймон Кузнец</a:t>
            </a:r>
            <a:endParaRPr b="0" i="0" sz="16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83" name="Google Shape;183;p3"/>
          <p:cNvSpPr txBox="1"/>
          <p:nvPr/>
        </p:nvSpPr>
        <p:spPr>
          <a:xfrm>
            <a:off x="4716016" y="6384020"/>
            <a:ext cx="3083430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Николай Кондратьев</a:t>
            </a:r>
            <a:endParaRPr b="0" i="0" sz="16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8" name="Google Shape;188;p4"/>
          <p:cNvCxnSpPr/>
          <p:nvPr/>
        </p:nvCxnSpPr>
        <p:spPr>
          <a:xfrm rot="10800000">
            <a:off x="5949373" y="2212990"/>
            <a:ext cx="0" cy="3528392"/>
          </a:xfrm>
          <a:prstGeom prst="straightConnector1">
            <a:avLst/>
          </a:prstGeom>
          <a:noFill/>
          <a:ln cap="flat" cmpd="sng" w="25400">
            <a:solidFill>
              <a:schemeClr val="lt1"/>
            </a:solidFill>
            <a:prstDash val="dot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sp>
        <p:nvSpPr>
          <p:cNvPr id="189" name="Google Shape;189;p4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Задачи и методы государственного регулирования экономики</a:t>
            </a:r>
            <a:endParaRPr/>
          </a:p>
        </p:txBody>
      </p:sp>
      <p:grpSp>
        <p:nvGrpSpPr>
          <p:cNvPr id="190" name="Google Shape;190;p4"/>
          <p:cNvGrpSpPr/>
          <p:nvPr/>
        </p:nvGrpSpPr>
        <p:grpSpPr>
          <a:xfrm>
            <a:off x="122170" y="6093296"/>
            <a:ext cx="8064896" cy="576064"/>
            <a:chOff x="3349" y="1954098"/>
            <a:chExt cx="3801423" cy="862072"/>
          </a:xfrm>
        </p:grpSpPr>
        <p:sp>
          <p:nvSpPr>
            <p:cNvPr id="191" name="Google Shape;191;p4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4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Циклы носят периодический, но нерегулярный характер. Продолжитель- ность и амплитуда колебаний могут сильно меняться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3" name="Google Shape;193;p4"/>
          <p:cNvGrpSpPr/>
          <p:nvPr/>
        </p:nvGrpSpPr>
        <p:grpSpPr>
          <a:xfrm>
            <a:off x="122170" y="1340768"/>
            <a:ext cx="8064896" cy="576064"/>
            <a:chOff x="3349" y="1954098"/>
            <a:chExt cx="3801423" cy="862072"/>
          </a:xfrm>
        </p:grpSpPr>
        <p:sp>
          <p:nvSpPr>
            <p:cNvPr id="194" name="Google Shape;194;p4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4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Экономические циклы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- это колебания экономической активности, состоя- щие в повторяющихся экономических спадах и подъёмах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aphicFrame>
        <p:nvGraphicFramePr>
          <p:cNvPr id="196" name="Google Shape;196;p4"/>
          <p:cNvGraphicFramePr/>
          <p:nvPr/>
        </p:nvGraphicFramePr>
        <p:xfrm>
          <a:off x="179512" y="1988839"/>
          <a:ext cx="7920880" cy="3976695"/>
        </p:xfrm>
        <a:graphic>
          <a:graphicData uri="http://schemas.openxmlformats.org/drawingml/2006/chart">
            <c:chart r:id="rId3"/>
          </a:graphicData>
        </a:graphic>
      </p:graphicFrame>
      <p:cxnSp>
        <p:nvCxnSpPr>
          <p:cNvPr id="197" name="Google Shape;197;p4"/>
          <p:cNvCxnSpPr/>
          <p:nvPr/>
        </p:nvCxnSpPr>
        <p:spPr>
          <a:xfrm rot="10800000">
            <a:off x="539552" y="2348880"/>
            <a:ext cx="0" cy="3528392"/>
          </a:xfrm>
          <a:prstGeom prst="straightConnector1">
            <a:avLst/>
          </a:prstGeom>
          <a:noFill/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198" name="Google Shape;198;p4"/>
          <p:cNvCxnSpPr/>
          <p:nvPr/>
        </p:nvCxnSpPr>
        <p:spPr>
          <a:xfrm>
            <a:off x="539552" y="5877272"/>
            <a:ext cx="7560840" cy="0"/>
          </a:xfrm>
          <a:prstGeom prst="straightConnector1">
            <a:avLst/>
          </a:prstGeom>
          <a:noFill/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sp>
        <p:nvSpPr>
          <p:cNvPr id="199" name="Google Shape;199;p4"/>
          <p:cNvSpPr txBox="1"/>
          <p:nvPr/>
        </p:nvSpPr>
        <p:spPr>
          <a:xfrm>
            <a:off x="1691680" y="2635746"/>
            <a:ext cx="1596463" cy="36933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подъём (бум)</a:t>
            </a:r>
            <a:endParaRPr sz="18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0" name="Google Shape;200;p4"/>
          <p:cNvSpPr txBox="1"/>
          <p:nvPr/>
        </p:nvSpPr>
        <p:spPr>
          <a:xfrm rot="3771956">
            <a:off x="2218080" y="3992145"/>
            <a:ext cx="2661410" cy="36950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кризис (рецессия, спад)</a:t>
            </a:r>
            <a:endParaRPr sz="18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1" name="Google Shape;201;p4"/>
          <p:cNvSpPr txBox="1"/>
          <p:nvPr/>
        </p:nvSpPr>
        <p:spPr>
          <a:xfrm>
            <a:off x="3256634" y="5517231"/>
            <a:ext cx="1871025" cy="36933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депрессия (дно)</a:t>
            </a:r>
            <a:endParaRPr sz="18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2" name="Google Shape;202;p4"/>
          <p:cNvSpPr txBox="1"/>
          <p:nvPr/>
        </p:nvSpPr>
        <p:spPr>
          <a:xfrm rot="-4007565">
            <a:off x="3741195" y="3992039"/>
            <a:ext cx="2867851" cy="36945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оживление (расширение)</a:t>
            </a:r>
            <a:endParaRPr sz="18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203" name="Google Shape;203;p4"/>
          <p:cNvCxnSpPr/>
          <p:nvPr/>
        </p:nvCxnSpPr>
        <p:spPr>
          <a:xfrm rot="10800000">
            <a:off x="2480733" y="2212990"/>
            <a:ext cx="0" cy="3528392"/>
          </a:xfrm>
          <a:prstGeom prst="straightConnector1">
            <a:avLst/>
          </a:prstGeom>
          <a:noFill/>
          <a:ln cap="flat" cmpd="sng" w="25400">
            <a:solidFill>
              <a:schemeClr val="lt1"/>
            </a:solidFill>
            <a:prstDash val="dot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sp>
        <p:nvSpPr>
          <p:cNvPr id="204" name="Google Shape;204;p4"/>
          <p:cNvSpPr txBox="1"/>
          <p:nvPr/>
        </p:nvSpPr>
        <p:spPr>
          <a:xfrm>
            <a:off x="2866682" y="2011957"/>
            <a:ext cx="2572435" cy="36933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Экономический цикл</a:t>
            </a:r>
            <a:endParaRPr b="1" sz="18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5" name="Google Shape;205;p4"/>
          <p:cNvSpPr txBox="1"/>
          <p:nvPr/>
        </p:nvSpPr>
        <p:spPr>
          <a:xfrm>
            <a:off x="539552" y="2154924"/>
            <a:ext cx="622286" cy="36933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ВВП</a:t>
            </a:r>
            <a:endParaRPr sz="18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6" name="Google Shape;206;p4"/>
          <p:cNvSpPr txBox="1"/>
          <p:nvPr/>
        </p:nvSpPr>
        <p:spPr>
          <a:xfrm>
            <a:off x="7398029" y="5481248"/>
            <a:ext cx="822661" cy="36933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время</a:t>
            </a:r>
            <a:endParaRPr sz="18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7" name="Google Shape;207;p4"/>
          <p:cNvSpPr txBox="1"/>
          <p:nvPr/>
        </p:nvSpPr>
        <p:spPr>
          <a:xfrm>
            <a:off x="5292080" y="2196104"/>
            <a:ext cx="1596463" cy="36933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подъём (бум)</a:t>
            </a:r>
            <a:endParaRPr sz="18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5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Задачи и методы государственного регулирования экономики</a:t>
            </a:r>
            <a:endParaRPr/>
          </a:p>
        </p:txBody>
      </p:sp>
      <p:grpSp>
        <p:nvGrpSpPr>
          <p:cNvPr id="213" name="Google Shape;213;p5"/>
          <p:cNvGrpSpPr/>
          <p:nvPr/>
        </p:nvGrpSpPr>
        <p:grpSpPr>
          <a:xfrm>
            <a:off x="120452" y="1367844"/>
            <a:ext cx="3875484" cy="2637220"/>
            <a:chOff x="3349" y="1954098"/>
            <a:chExt cx="3801423" cy="862072"/>
          </a:xfrm>
        </p:grpSpPr>
        <p:sp>
          <p:nvSpPr>
            <p:cNvPr id="214" name="Google Shape;214;p5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5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Английский экономист </a:t>
              </a: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Джон Кейнс </a:t>
              </a: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(1883-1946) в труде «Общая теория занятости, процента и денег» (1936 г.) обосновал необходимость госу- дарственного вмешательства в ры- ночную экономику. Выступал за ис- пользование фискальной и денеж- но-кредитной политики для смягче- ния негативных последствий эконо- мических спадов и депрессий.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16" name="Google Shape;216;p5"/>
          <p:cNvSpPr txBox="1"/>
          <p:nvPr/>
        </p:nvSpPr>
        <p:spPr>
          <a:xfrm>
            <a:off x="1547664" y="6348975"/>
            <a:ext cx="260523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Джон Мейнард Кейнс</a:t>
            </a:r>
            <a:endParaRPr sz="16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zenagui sidahmed (@zenaguisidahmed) | Twitter" id="217" name="Google Shape;217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52900" y="1367844"/>
            <a:ext cx="4118738" cy="5319685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6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Задачи и методы государственного регулирования экономики</a:t>
            </a:r>
            <a:endParaRPr/>
          </a:p>
        </p:txBody>
      </p:sp>
      <p:grpSp>
        <p:nvGrpSpPr>
          <p:cNvPr id="223" name="Google Shape;223;p6"/>
          <p:cNvGrpSpPr/>
          <p:nvPr/>
        </p:nvGrpSpPr>
        <p:grpSpPr>
          <a:xfrm>
            <a:off x="120452" y="1367844"/>
            <a:ext cx="8185348" cy="909028"/>
            <a:chOff x="3349" y="1954098"/>
            <a:chExt cx="3801423" cy="862072"/>
          </a:xfrm>
        </p:grpSpPr>
        <p:sp>
          <p:nvSpPr>
            <p:cNvPr id="224" name="Google Shape;224;p6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6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Государственное регулирование экономики </a:t>
              </a: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комплекс экономических мероприятий государства, разрабатываемых и реализуемых для того, чтобы воздействовать на социально-экономическое развитие общества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26" name="Google Shape;226;p6"/>
          <p:cNvGrpSpPr/>
          <p:nvPr/>
        </p:nvGrpSpPr>
        <p:grpSpPr>
          <a:xfrm>
            <a:off x="573316" y="2351210"/>
            <a:ext cx="7261252" cy="4315818"/>
            <a:chOff x="393804" y="2330"/>
            <a:chExt cx="7261252" cy="4315818"/>
          </a:xfrm>
        </p:grpSpPr>
        <p:sp>
          <p:nvSpPr>
            <p:cNvPr id="227" name="Google Shape;227;p6"/>
            <p:cNvSpPr/>
            <p:nvPr/>
          </p:nvSpPr>
          <p:spPr>
            <a:xfrm>
              <a:off x="2384439" y="1512165"/>
              <a:ext cx="3312364" cy="1296148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6"/>
            <p:cNvSpPr txBox="1"/>
            <p:nvPr/>
          </p:nvSpPr>
          <p:spPr>
            <a:xfrm>
              <a:off x="2869523" y="1701981"/>
              <a:ext cx="2342196" cy="9165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Цели государственного регулирования экономики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9" name="Google Shape;229;p6"/>
            <p:cNvSpPr/>
            <p:nvPr/>
          </p:nvSpPr>
          <p:spPr>
            <a:xfrm rot="-5400000">
              <a:off x="3941581" y="1137765"/>
              <a:ext cx="198082" cy="386272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7D8CA2"/>
                </a:gs>
                <a:gs pos="80000">
                  <a:srgbClr val="A5B7D5"/>
                </a:gs>
                <a:gs pos="100000">
                  <a:srgbClr val="A5B8D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6"/>
            <p:cNvSpPr txBox="1"/>
            <p:nvPr/>
          </p:nvSpPr>
          <p:spPr>
            <a:xfrm rot="-5400000">
              <a:off x="3971294" y="1244732"/>
              <a:ext cx="138657" cy="2317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1" name="Google Shape;231;p6"/>
            <p:cNvSpPr/>
            <p:nvPr/>
          </p:nvSpPr>
          <p:spPr>
            <a:xfrm>
              <a:off x="2888491" y="2330"/>
              <a:ext cx="2304261" cy="1136094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6"/>
            <p:cNvSpPr txBox="1"/>
            <p:nvPr/>
          </p:nvSpPr>
          <p:spPr>
            <a:xfrm>
              <a:off x="3225942" y="168707"/>
              <a:ext cx="1629359" cy="8033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обеспечение общественны-ми благами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3" name="Google Shape;233;p6"/>
            <p:cNvSpPr/>
            <p:nvPr/>
          </p:nvSpPr>
          <p:spPr>
            <a:xfrm rot="-1717524">
              <a:off x="5153354" y="1226842"/>
              <a:ext cx="487143" cy="386272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7D8CA2"/>
                </a:gs>
                <a:gs pos="80000">
                  <a:srgbClr val="A5B7D5"/>
                </a:gs>
                <a:gs pos="100000">
                  <a:srgbClr val="A5B8D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6"/>
            <p:cNvSpPr txBox="1"/>
            <p:nvPr/>
          </p:nvSpPr>
          <p:spPr>
            <a:xfrm rot="-1717524">
              <a:off x="5160436" y="1331854"/>
              <a:ext cx="371261" cy="2317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5" name="Google Shape;235;p6"/>
            <p:cNvSpPr/>
            <p:nvPr/>
          </p:nvSpPr>
          <p:spPr>
            <a:xfrm>
              <a:off x="5608768" y="260316"/>
              <a:ext cx="1744223" cy="1136094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6"/>
            <p:cNvSpPr txBox="1"/>
            <p:nvPr/>
          </p:nvSpPr>
          <p:spPr>
            <a:xfrm>
              <a:off x="5864204" y="426693"/>
              <a:ext cx="1233351" cy="8033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полная занятость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7" name="Google Shape;237;p6"/>
            <p:cNvSpPr/>
            <p:nvPr/>
          </p:nvSpPr>
          <p:spPr>
            <a:xfrm rot="1669680">
              <a:off x="5149351" y="2656859"/>
              <a:ext cx="395919" cy="386272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7D8CA2"/>
                </a:gs>
                <a:gs pos="80000">
                  <a:srgbClr val="A5B7D5"/>
                </a:gs>
                <a:gs pos="100000">
                  <a:srgbClr val="A5B8D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6"/>
            <p:cNvSpPr txBox="1"/>
            <p:nvPr/>
          </p:nvSpPr>
          <p:spPr>
            <a:xfrm rot="1669680">
              <a:off x="5156052" y="2707065"/>
              <a:ext cx="280037" cy="2317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9" name="Google Shape;239;p6"/>
            <p:cNvSpPr/>
            <p:nvPr/>
          </p:nvSpPr>
          <p:spPr>
            <a:xfrm>
              <a:off x="5306691" y="2880315"/>
              <a:ext cx="2348365" cy="1136094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6"/>
            <p:cNvSpPr txBox="1"/>
            <p:nvPr/>
          </p:nvSpPr>
          <p:spPr>
            <a:xfrm>
              <a:off x="5650601" y="3046692"/>
              <a:ext cx="1660545" cy="8033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благополучие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1" name="Google Shape;241;p6"/>
            <p:cNvSpPr/>
            <p:nvPr/>
          </p:nvSpPr>
          <p:spPr>
            <a:xfrm rot="5400000">
              <a:off x="3941581" y="2796441"/>
              <a:ext cx="198082" cy="386272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7D8CA2"/>
                </a:gs>
                <a:gs pos="80000">
                  <a:srgbClr val="A5B7D5"/>
                </a:gs>
                <a:gs pos="100000">
                  <a:srgbClr val="A5B8D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6"/>
            <p:cNvSpPr txBox="1"/>
            <p:nvPr/>
          </p:nvSpPr>
          <p:spPr>
            <a:xfrm rot="5400000">
              <a:off x="3971294" y="2843983"/>
              <a:ext cx="138657" cy="2317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3" name="Google Shape;243;p6"/>
            <p:cNvSpPr/>
            <p:nvPr/>
          </p:nvSpPr>
          <p:spPr>
            <a:xfrm>
              <a:off x="3017472" y="3182054"/>
              <a:ext cx="2046300" cy="1136094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6"/>
            <p:cNvSpPr txBox="1"/>
            <p:nvPr/>
          </p:nvSpPr>
          <p:spPr>
            <a:xfrm>
              <a:off x="3317146" y="3348431"/>
              <a:ext cx="1446952" cy="8033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процветание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5" name="Google Shape;245;p6"/>
            <p:cNvSpPr/>
            <p:nvPr/>
          </p:nvSpPr>
          <p:spPr>
            <a:xfrm rot="9219582">
              <a:off x="2542751" y="2620396"/>
              <a:ext cx="356740" cy="386272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7D8CA2"/>
                </a:gs>
                <a:gs pos="80000">
                  <a:srgbClr val="A5B7D5"/>
                </a:gs>
                <a:gs pos="100000">
                  <a:srgbClr val="A5B8D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6"/>
            <p:cNvSpPr txBox="1"/>
            <p:nvPr/>
          </p:nvSpPr>
          <p:spPr>
            <a:xfrm rot="-1580418">
              <a:off x="2644217" y="2673907"/>
              <a:ext cx="249718" cy="2317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7" name="Google Shape;247;p6"/>
            <p:cNvSpPr/>
            <p:nvPr/>
          </p:nvSpPr>
          <p:spPr>
            <a:xfrm>
              <a:off x="393804" y="2808315"/>
              <a:ext cx="2381061" cy="1136094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6"/>
            <p:cNvSpPr txBox="1"/>
            <p:nvPr/>
          </p:nvSpPr>
          <p:spPr>
            <a:xfrm>
              <a:off x="742502" y="2974692"/>
              <a:ext cx="1683665" cy="8033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экономический рост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9" name="Google Shape;249;p6"/>
            <p:cNvSpPr/>
            <p:nvPr/>
          </p:nvSpPr>
          <p:spPr>
            <a:xfrm rot="-9160254">
              <a:off x="2559786" y="1296506"/>
              <a:ext cx="366390" cy="386272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7D8CA2"/>
                </a:gs>
                <a:gs pos="80000">
                  <a:srgbClr val="A5B7D5"/>
                </a:gs>
                <a:gs pos="100000">
                  <a:srgbClr val="A5B8D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6"/>
            <p:cNvSpPr txBox="1"/>
            <p:nvPr/>
          </p:nvSpPr>
          <p:spPr>
            <a:xfrm rot="1639746">
              <a:off x="2663569" y="1398991"/>
              <a:ext cx="256473" cy="2317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1" name="Google Shape;251;p6"/>
            <p:cNvSpPr/>
            <p:nvPr/>
          </p:nvSpPr>
          <p:spPr>
            <a:xfrm>
              <a:off x="576370" y="360036"/>
              <a:ext cx="2159932" cy="1136094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6"/>
            <p:cNvSpPr txBox="1"/>
            <p:nvPr/>
          </p:nvSpPr>
          <p:spPr>
            <a:xfrm>
              <a:off x="892685" y="526413"/>
              <a:ext cx="1527302" cy="8033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стабильность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7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Задачи и методы государственного регулирования экономики</a:t>
            </a:r>
            <a:endParaRPr/>
          </a:p>
        </p:txBody>
      </p:sp>
      <p:grpSp>
        <p:nvGrpSpPr>
          <p:cNvPr id="258" name="Google Shape;258;p7"/>
          <p:cNvGrpSpPr/>
          <p:nvPr/>
        </p:nvGrpSpPr>
        <p:grpSpPr>
          <a:xfrm>
            <a:off x="545132" y="1341418"/>
            <a:ext cx="7405662" cy="5327290"/>
            <a:chOff x="293612" y="650"/>
            <a:chExt cx="7405662" cy="5327290"/>
          </a:xfrm>
        </p:grpSpPr>
        <p:sp>
          <p:nvSpPr>
            <p:cNvPr id="259" name="Google Shape;259;p7"/>
            <p:cNvSpPr/>
            <p:nvPr/>
          </p:nvSpPr>
          <p:spPr>
            <a:xfrm>
              <a:off x="293612" y="650"/>
              <a:ext cx="3917280" cy="546388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7"/>
            <p:cNvSpPr txBox="1"/>
            <p:nvPr/>
          </p:nvSpPr>
          <p:spPr>
            <a:xfrm>
              <a:off x="309615" y="16653"/>
              <a:ext cx="3885274" cy="5143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Задачи государственного регулирования экономики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1" name="Google Shape;261;p7"/>
            <p:cNvSpPr/>
            <p:nvPr/>
          </p:nvSpPr>
          <p:spPr>
            <a:xfrm>
              <a:off x="685340" y="547039"/>
              <a:ext cx="391728" cy="40979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62" name="Google Shape;262;p7"/>
            <p:cNvSpPr/>
            <p:nvPr/>
          </p:nvSpPr>
          <p:spPr>
            <a:xfrm>
              <a:off x="1077068" y="683636"/>
              <a:ext cx="6622206" cy="5463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7"/>
            <p:cNvSpPr txBox="1"/>
            <p:nvPr/>
          </p:nvSpPr>
          <p:spPr>
            <a:xfrm>
              <a:off x="1093071" y="699639"/>
              <a:ext cx="6590200" cy="5143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перераспределение доходов домохозяйств и предприятий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4" name="Google Shape;264;p7"/>
            <p:cNvSpPr/>
            <p:nvPr/>
          </p:nvSpPr>
          <p:spPr>
            <a:xfrm>
              <a:off x="685340" y="547039"/>
              <a:ext cx="391728" cy="109277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65" name="Google Shape;265;p7"/>
            <p:cNvSpPr/>
            <p:nvPr/>
          </p:nvSpPr>
          <p:spPr>
            <a:xfrm>
              <a:off x="1077068" y="1366622"/>
              <a:ext cx="6622206" cy="5463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7"/>
            <p:cNvSpPr txBox="1"/>
            <p:nvPr/>
          </p:nvSpPr>
          <p:spPr>
            <a:xfrm>
              <a:off x="1093071" y="1382625"/>
              <a:ext cx="6590200" cy="5143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защита прав собственности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7" name="Google Shape;267;p7"/>
            <p:cNvSpPr/>
            <p:nvPr/>
          </p:nvSpPr>
          <p:spPr>
            <a:xfrm>
              <a:off x="685340" y="547039"/>
              <a:ext cx="391728" cy="17757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68" name="Google Shape;268;p7"/>
            <p:cNvSpPr/>
            <p:nvPr/>
          </p:nvSpPr>
          <p:spPr>
            <a:xfrm>
              <a:off x="1077068" y="2049608"/>
              <a:ext cx="6622206" cy="5463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7"/>
            <p:cNvSpPr txBox="1"/>
            <p:nvPr/>
          </p:nvSpPr>
          <p:spPr>
            <a:xfrm>
              <a:off x="1093071" y="2065611"/>
              <a:ext cx="6590200" cy="5143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перераспределение ресурсов страны в интересах общества в целом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0" name="Google Shape;270;p7"/>
            <p:cNvSpPr/>
            <p:nvPr/>
          </p:nvSpPr>
          <p:spPr>
            <a:xfrm>
              <a:off x="685340" y="547039"/>
              <a:ext cx="391728" cy="245874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71" name="Google Shape;271;p7"/>
            <p:cNvSpPr/>
            <p:nvPr/>
          </p:nvSpPr>
          <p:spPr>
            <a:xfrm>
              <a:off x="1077068" y="2732594"/>
              <a:ext cx="6622206" cy="5463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7"/>
            <p:cNvSpPr txBox="1"/>
            <p:nvPr/>
          </p:nvSpPr>
          <p:spPr>
            <a:xfrm>
              <a:off x="1093071" y="2748597"/>
              <a:ext cx="6590200" cy="5143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забота о занятости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3" name="Google Shape;273;p7"/>
            <p:cNvSpPr/>
            <p:nvPr/>
          </p:nvSpPr>
          <p:spPr>
            <a:xfrm>
              <a:off x="685340" y="547039"/>
              <a:ext cx="391728" cy="314173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74" name="Google Shape;274;p7"/>
            <p:cNvSpPr/>
            <p:nvPr/>
          </p:nvSpPr>
          <p:spPr>
            <a:xfrm>
              <a:off x="1077068" y="3415580"/>
              <a:ext cx="6622206" cy="5463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7"/>
            <p:cNvSpPr txBox="1"/>
            <p:nvPr/>
          </p:nvSpPr>
          <p:spPr>
            <a:xfrm>
              <a:off x="1093071" y="3431583"/>
              <a:ext cx="6590200" cy="5143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регулирование трудовых отношений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6" name="Google Shape;276;p7"/>
            <p:cNvSpPr/>
            <p:nvPr/>
          </p:nvSpPr>
          <p:spPr>
            <a:xfrm>
              <a:off x="685340" y="547039"/>
              <a:ext cx="391728" cy="38247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77" name="Google Shape;277;p7"/>
            <p:cNvSpPr/>
            <p:nvPr/>
          </p:nvSpPr>
          <p:spPr>
            <a:xfrm>
              <a:off x="1077068" y="4098566"/>
              <a:ext cx="6622206" cy="5463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7"/>
            <p:cNvSpPr txBox="1"/>
            <p:nvPr/>
          </p:nvSpPr>
          <p:spPr>
            <a:xfrm>
              <a:off x="1093071" y="4114569"/>
              <a:ext cx="6590200" cy="5143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организация производства общественных благ, предоставляе- мых государством всем гражданам на равных началах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9" name="Google Shape;279;p7"/>
            <p:cNvSpPr/>
            <p:nvPr/>
          </p:nvSpPr>
          <p:spPr>
            <a:xfrm>
              <a:off x="685340" y="547039"/>
              <a:ext cx="391728" cy="450770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80" name="Google Shape;280;p7"/>
            <p:cNvSpPr/>
            <p:nvPr/>
          </p:nvSpPr>
          <p:spPr>
            <a:xfrm>
              <a:off x="1077068" y="4781552"/>
              <a:ext cx="6622206" cy="5463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7"/>
            <p:cNvSpPr txBox="1"/>
            <p:nvPr/>
          </p:nvSpPr>
          <p:spPr>
            <a:xfrm>
              <a:off x="1093071" y="4797555"/>
              <a:ext cx="6590200" cy="5143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создание правовых норм («правил игры») для экономической деятельности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8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Задачи и методы государственного регулирования экономики</a:t>
            </a:r>
            <a:endParaRPr/>
          </a:p>
        </p:txBody>
      </p:sp>
      <p:grpSp>
        <p:nvGrpSpPr>
          <p:cNvPr id="287" name="Google Shape;287;p8"/>
          <p:cNvGrpSpPr/>
          <p:nvPr/>
        </p:nvGrpSpPr>
        <p:grpSpPr>
          <a:xfrm>
            <a:off x="252469" y="1349429"/>
            <a:ext cx="7990989" cy="4159140"/>
            <a:chOff x="949" y="8661"/>
            <a:chExt cx="7990989" cy="4159140"/>
          </a:xfrm>
        </p:grpSpPr>
        <p:sp>
          <p:nvSpPr>
            <p:cNvPr id="288" name="Google Shape;288;p8"/>
            <p:cNvSpPr/>
            <p:nvPr/>
          </p:nvSpPr>
          <p:spPr>
            <a:xfrm>
              <a:off x="949" y="8661"/>
              <a:ext cx="4648089" cy="489310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  <a:reflection blurRad="0" dir="5400000" dist="38100" endA="0" endPos="30000" fadeDir="5400012" kx="0" rotWithShape="0" algn="bl" stPos="0" sy="-100000" ky="0"/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8"/>
            <p:cNvSpPr txBox="1"/>
            <p:nvPr/>
          </p:nvSpPr>
          <p:spPr>
            <a:xfrm>
              <a:off x="15280" y="22992"/>
              <a:ext cx="4619427" cy="4606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  <a:reflection blurRad="0" dir="5400000" dist="38100" endA="0" fadeDir="5400012" kx="0" rotWithShape="0" algn="bl" stPos="0" sy="-100000" ky="0"/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Прямые методы государственного регулирования экономики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0" name="Google Shape;290;p8"/>
            <p:cNvSpPr/>
            <p:nvPr/>
          </p:nvSpPr>
          <p:spPr>
            <a:xfrm>
              <a:off x="465757" y="497972"/>
              <a:ext cx="464808" cy="3669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reflection blurRad="0" dir="5400000" dist="38100" endA="0" endPos="30000" fadeDir="5400012" kx="0" rotWithShape="0" algn="bl" stPos="0" sy="-100000" ky="0"/>
            </a:effectLst>
          </p:spPr>
        </p:sp>
        <p:sp>
          <p:nvSpPr>
            <p:cNvPr id="291" name="Google Shape;291;p8"/>
            <p:cNvSpPr/>
            <p:nvPr/>
          </p:nvSpPr>
          <p:spPr>
            <a:xfrm>
              <a:off x="930566" y="620299"/>
              <a:ext cx="7061372" cy="48931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  <a:reflection blurRad="0" dir="5400000" dist="38100" endA="0" endPos="30000" fadeDir="5400012" kx="0" rotWithShape="0" algn="bl" stPos="0" sy="-100000" ky="0"/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8"/>
            <p:cNvSpPr txBox="1"/>
            <p:nvPr/>
          </p:nvSpPr>
          <p:spPr>
            <a:xfrm>
              <a:off x="944897" y="634630"/>
              <a:ext cx="7032710" cy="460648"/>
            </a:xfrm>
            <a:prstGeom prst="rect">
              <a:avLst/>
            </a:prstGeom>
            <a:noFill/>
            <a:ln>
              <a:noFill/>
            </a:ln>
            <a:effectLst>
              <a:reflection blurRad="0" dir="5400000" dist="38100" endA="0" fadeDir="5400012" kx="0" rotWithShape="0" algn="bl" stPos="0" sy="-100000" ky="0"/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антимонопольная политика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3" name="Google Shape;293;p8"/>
            <p:cNvSpPr/>
            <p:nvPr/>
          </p:nvSpPr>
          <p:spPr>
            <a:xfrm>
              <a:off x="465757" y="497972"/>
              <a:ext cx="464808" cy="9786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reflection blurRad="0" dir="5400000" dist="38100" endA="0" endPos="30000" fadeDir="5400012" kx="0" rotWithShape="0" algn="bl" stPos="0" sy="-100000" ky="0"/>
            </a:effectLst>
          </p:spPr>
        </p:sp>
        <p:sp>
          <p:nvSpPr>
            <p:cNvPr id="294" name="Google Shape;294;p8"/>
            <p:cNvSpPr/>
            <p:nvPr/>
          </p:nvSpPr>
          <p:spPr>
            <a:xfrm>
              <a:off x="930566" y="1231938"/>
              <a:ext cx="7061372" cy="48931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  <a:reflection blurRad="0" dir="5400000" dist="38100" endA="0" endPos="30000" fadeDir="5400012" kx="0" rotWithShape="0" algn="bl" stPos="0" sy="-100000" ky="0"/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8"/>
            <p:cNvSpPr txBox="1"/>
            <p:nvPr/>
          </p:nvSpPr>
          <p:spPr>
            <a:xfrm>
              <a:off x="944897" y="1246269"/>
              <a:ext cx="7032710" cy="460648"/>
            </a:xfrm>
            <a:prstGeom prst="rect">
              <a:avLst/>
            </a:prstGeom>
            <a:noFill/>
            <a:ln>
              <a:noFill/>
            </a:ln>
            <a:effectLst>
              <a:reflection blurRad="0" dir="5400000" dist="38100" endA="0" fadeDir="5400012" kx="0" rotWithShape="0" algn="bl" stPos="0" sy="-100000" ky="0"/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государственные инвестиции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6" name="Google Shape;296;p8"/>
            <p:cNvSpPr/>
            <p:nvPr/>
          </p:nvSpPr>
          <p:spPr>
            <a:xfrm>
              <a:off x="465757" y="497972"/>
              <a:ext cx="464808" cy="159025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reflection blurRad="0" dir="5400000" dist="38100" endA="0" endPos="30000" fadeDir="5400012" kx="0" rotWithShape="0" algn="bl" stPos="0" sy="-100000" ky="0"/>
            </a:effectLst>
          </p:spPr>
        </p:sp>
        <p:sp>
          <p:nvSpPr>
            <p:cNvPr id="297" name="Google Shape;297;p8"/>
            <p:cNvSpPr/>
            <p:nvPr/>
          </p:nvSpPr>
          <p:spPr>
            <a:xfrm>
              <a:off x="930566" y="1843576"/>
              <a:ext cx="7061372" cy="48931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  <a:reflection blurRad="0" dir="5400000" dist="38100" endA="0" endPos="30000" fadeDir="5400012" kx="0" rotWithShape="0" algn="bl" stPos="0" sy="-100000" ky="0"/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8"/>
            <p:cNvSpPr txBox="1"/>
            <p:nvPr/>
          </p:nvSpPr>
          <p:spPr>
            <a:xfrm>
              <a:off x="944897" y="1857907"/>
              <a:ext cx="7032710" cy="460648"/>
            </a:xfrm>
            <a:prstGeom prst="rect">
              <a:avLst/>
            </a:prstGeom>
            <a:noFill/>
            <a:ln>
              <a:noFill/>
            </a:ln>
            <a:effectLst>
              <a:reflection blurRad="0" dir="5400000" dist="38100" endA="0" fadeDir="5400012" kx="0" rotWithShape="0" algn="bl" stPos="0" sy="-100000" ky="0"/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финансирование научных исследований и подготовки профессио- нальных кадров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9" name="Google Shape;299;p8"/>
            <p:cNvSpPr/>
            <p:nvPr/>
          </p:nvSpPr>
          <p:spPr>
            <a:xfrm>
              <a:off x="465757" y="497972"/>
              <a:ext cx="464808" cy="220189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reflection blurRad="0" dir="5400000" dist="38100" endA="0" endPos="30000" fadeDir="5400012" kx="0" rotWithShape="0" algn="bl" stPos="0" sy="-100000" ky="0"/>
            </a:effectLst>
          </p:spPr>
        </p:sp>
        <p:sp>
          <p:nvSpPr>
            <p:cNvPr id="300" name="Google Shape;300;p8"/>
            <p:cNvSpPr/>
            <p:nvPr/>
          </p:nvSpPr>
          <p:spPr>
            <a:xfrm>
              <a:off x="930566" y="2455215"/>
              <a:ext cx="7061372" cy="48931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  <a:reflection blurRad="0" dir="5400000" dist="38100" endA="0" endPos="30000" fadeDir="5400012" kx="0" rotWithShape="0" algn="bl" stPos="0" sy="-100000" ky="0"/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8"/>
            <p:cNvSpPr txBox="1"/>
            <p:nvPr/>
          </p:nvSpPr>
          <p:spPr>
            <a:xfrm>
              <a:off x="944897" y="2469546"/>
              <a:ext cx="7032710" cy="460648"/>
            </a:xfrm>
            <a:prstGeom prst="rect">
              <a:avLst/>
            </a:prstGeom>
            <a:noFill/>
            <a:ln>
              <a:noFill/>
            </a:ln>
            <a:effectLst>
              <a:reflection blurRad="0" dir="5400000" dist="38100" endA="0" fadeDir="5400012" kx="0" rotWithShape="0" algn="bl" stPos="0" sy="-100000" ky="0"/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государственные предприятия в ключевых отраслях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2" name="Google Shape;302;p8"/>
            <p:cNvSpPr/>
            <p:nvPr/>
          </p:nvSpPr>
          <p:spPr>
            <a:xfrm>
              <a:off x="465757" y="497972"/>
              <a:ext cx="464808" cy="281353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reflection blurRad="0" dir="5400000" dist="38100" endA="0" endPos="30000" fadeDir="5400012" kx="0" rotWithShape="0" algn="bl" stPos="0" sy="-100000" ky="0"/>
            </a:effectLst>
          </p:spPr>
        </p:sp>
        <p:sp>
          <p:nvSpPr>
            <p:cNvPr id="303" name="Google Shape;303;p8"/>
            <p:cNvSpPr/>
            <p:nvPr/>
          </p:nvSpPr>
          <p:spPr>
            <a:xfrm>
              <a:off x="930566" y="3066853"/>
              <a:ext cx="7061372" cy="48931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  <a:reflection blurRad="0" dir="5400000" dist="38100" endA="0" endPos="30000" fadeDir="5400012" kx="0" rotWithShape="0" algn="bl" stPos="0" sy="-100000" ky="0"/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8"/>
            <p:cNvSpPr txBox="1"/>
            <p:nvPr/>
          </p:nvSpPr>
          <p:spPr>
            <a:xfrm>
              <a:off x="944897" y="3081184"/>
              <a:ext cx="7032710" cy="460648"/>
            </a:xfrm>
            <a:prstGeom prst="rect">
              <a:avLst/>
            </a:prstGeom>
            <a:noFill/>
            <a:ln>
              <a:noFill/>
            </a:ln>
            <a:effectLst>
              <a:reflection blurRad="0" dir="5400000" dist="38100" endA="0" fadeDir="5400012" kx="0" rotWithShape="0" algn="bl" stPos="0" sy="-100000" ky="0"/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контроль за экспортом (вывозом) и импортом (ввозом) ряда това- ров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5" name="Google Shape;305;p8"/>
            <p:cNvSpPr/>
            <p:nvPr/>
          </p:nvSpPr>
          <p:spPr>
            <a:xfrm>
              <a:off x="465757" y="497972"/>
              <a:ext cx="464808" cy="34251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reflection blurRad="0" dir="5400000" dist="38100" endA="0" endPos="30000" fadeDir="5400012" kx="0" rotWithShape="0" algn="bl" stPos="0" sy="-100000" ky="0"/>
            </a:effectLst>
          </p:spPr>
        </p:sp>
        <p:sp>
          <p:nvSpPr>
            <p:cNvPr id="306" name="Google Shape;306;p8"/>
            <p:cNvSpPr/>
            <p:nvPr/>
          </p:nvSpPr>
          <p:spPr>
            <a:xfrm>
              <a:off x="930566" y="3678491"/>
              <a:ext cx="7061372" cy="48931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  <a:reflection blurRad="0" dir="5400000" dist="38100" endA="0" endPos="30000" fadeDir="5400012" kx="0" rotWithShape="0" algn="bl" stPos="0" sy="-100000" ky="0"/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8"/>
            <p:cNvSpPr txBox="1"/>
            <p:nvPr/>
          </p:nvSpPr>
          <p:spPr>
            <a:xfrm>
              <a:off x="944897" y="3692822"/>
              <a:ext cx="7032710" cy="460648"/>
            </a:xfrm>
            <a:prstGeom prst="rect">
              <a:avLst/>
            </a:prstGeom>
            <a:noFill/>
            <a:ln>
              <a:noFill/>
            </a:ln>
            <a:effectLst>
              <a:reflection blurRad="0" dir="5400000" dist="38100" endA="0" fadeDir="5400012" kx="0" rotWithShape="0" algn="bl" stPos="0" sy="-100000" ky="0"/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защита отечественных производителей (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протекционистские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ме- ры)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08" name="Google Shape;308;p8"/>
          <p:cNvGrpSpPr/>
          <p:nvPr/>
        </p:nvGrpSpPr>
        <p:grpSpPr>
          <a:xfrm>
            <a:off x="142419" y="5661248"/>
            <a:ext cx="8185348" cy="1038980"/>
            <a:chOff x="3349" y="1954098"/>
            <a:chExt cx="3801423" cy="862072"/>
          </a:xfrm>
        </p:grpSpPr>
        <p:sp>
          <p:nvSpPr>
            <p:cNvPr id="309" name="Google Shape;309;p8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8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Протекционизм </a:t>
              </a: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внешнеторговая политика государства, направленная на временное ограничение ввоза импортных и поддержку производства ана- логичных внутренних товаров и услуг Противоположен доктрине свободной торговли – фритредерству.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9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Задачи и методы государственного регулирования экономики</a:t>
            </a:r>
            <a:endParaRPr/>
          </a:p>
        </p:txBody>
      </p:sp>
      <p:grpSp>
        <p:nvGrpSpPr>
          <p:cNvPr id="316" name="Google Shape;316;p9"/>
          <p:cNvGrpSpPr/>
          <p:nvPr/>
        </p:nvGrpSpPr>
        <p:grpSpPr>
          <a:xfrm>
            <a:off x="252056" y="1613021"/>
            <a:ext cx="7991814" cy="4768309"/>
            <a:chOff x="536" y="216021"/>
            <a:chExt cx="7991814" cy="4768309"/>
          </a:xfrm>
        </p:grpSpPr>
        <p:sp>
          <p:nvSpPr>
            <p:cNvPr id="317" name="Google Shape;317;p9"/>
            <p:cNvSpPr/>
            <p:nvPr/>
          </p:nvSpPr>
          <p:spPr>
            <a:xfrm>
              <a:off x="6778237" y="2760888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8" name="Google Shape;318;p9"/>
            <p:cNvSpPr/>
            <p:nvPr/>
          </p:nvSpPr>
          <p:spPr>
            <a:xfrm>
              <a:off x="3996444" y="1101769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9" name="Google Shape;319;p9"/>
            <p:cNvSpPr/>
            <p:nvPr/>
          </p:nvSpPr>
          <p:spPr>
            <a:xfrm>
              <a:off x="3950724" y="2760888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0" name="Google Shape;320;p9"/>
            <p:cNvSpPr/>
            <p:nvPr/>
          </p:nvSpPr>
          <p:spPr>
            <a:xfrm>
              <a:off x="3950724" y="1101769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1" name="Google Shape;321;p9"/>
            <p:cNvSpPr/>
            <p:nvPr/>
          </p:nvSpPr>
          <p:spPr>
            <a:xfrm>
              <a:off x="1123210" y="2760888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2" name="Google Shape;322;p9"/>
            <p:cNvSpPr/>
            <p:nvPr/>
          </p:nvSpPr>
          <p:spPr>
            <a:xfrm>
              <a:off x="1168930" y="1101769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3" name="Google Shape;323;p9"/>
            <p:cNvSpPr/>
            <p:nvPr/>
          </p:nvSpPr>
          <p:spPr>
            <a:xfrm>
              <a:off x="1512169" y="216021"/>
              <a:ext cx="4968548" cy="88574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9"/>
            <p:cNvSpPr txBox="1"/>
            <p:nvPr/>
          </p:nvSpPr>
          <p:spPr>
            <a:xfrm>
              <a:off x="1512169" y="216021"/>
              <a:ext cx="4968548" cy="8857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Косвенные методы государственного регулирования экономики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5" name="Google Shape;325;p9"/>
            <p:cNvSpPr/>
            <p:nvPr/>
          </p:nvSpPr>
          <p:spPr>
            <a:xfrm>
              <a:off x="536" y="1592494"/>
              <a:ext cx="2336787" cy="116839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9"/>
            <p:cNvSpPr txBox="1"/>
            <p:nvPr/>
          </p:nvSpPr>
          <p:spPr>
            <a:xfrm>
              <a:off x="536" y="1592494"/>
              <a:ext cx="2336787" cy="11683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фискальная (налоговая) политика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7" name="Google Shape;327;p9"/>
            <p:cNvSpPr/>
            <p:nvPr/>
          </p:nvSpPr>
          <p:spPr>
            <a:xfrm>
              <a:off x="536" y="3251614"/>
              <a:ext cx="2336787" cy="173271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9"/>
            <p:cNvSpPr txBox="1"/>
            <p:nvPr/>
          </p:nvSpPr>
          <p:spPr>
            <a:xfrm>
              <a:off x="536" y="3251614"/>
              <a:ext cx="2336787" cy="17327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уменьшение или увеличение налогов в зависимости от ситуации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9" name="Google Shape;329;p9"/>
            <p:cNvSpPr/>
            <p:nvPr/>
          </p:nvSpPr>
          <p:spPr>
            <a:xfrm>
              <a:off x="2828050" y="1592494"/>
              <a:ext cx="2336787" cy="116839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9"/>
            <p:cNvSpPr txBox="1"/>
            <p:nvPr/>
          </p:nvSpPr>
          <p:spPr>
            <a:xfrm>
              <a:off x="2828050" y="1592494"/>
              <a:ext cx="2336787" cy="11683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монетарная (денежная) политика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1" name="Google Shape;331;p9"/>
            <p:cNvSpPr/>
            <p:nvPr/>
          </p:nvSpPr>
          <p:spPr>
            <a:xfrm>
              <a:off x="2828050" y="3251614"/>
              <a:ext cx="2336787" cy="173271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9"/>
            <p:cNvSpPr txBox="1"/>
            <p:nvPr/>
          </p:nvSpPr>
          <p:spPr>
            <a:xfrm>
              <a:off x="2828050" y="3251614"/>
              <a:ext cx="2336787" cy="17327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регулирование количества денег в обращении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3" name="Google Shape;333;p9"/>
            <p:cNvSpPr/>
            <p:nvPr/>
          </p:nvSpPr>
          <p:spPr>
            <a:xfrm>
              <a:off x="5655563" y="1592494"/>
              <a:ext cx="2336787" cy="116839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9"/>
            <p:cNvSpPr txBox="1"/>
            <p:nvPr/>
          </p:nvSpPr>
          <p:spPr>
            <a:xfrm>
              <a:off x="5655563" y="1592494"/>
              <a:ext cx="2336787" cy="11683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политика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5" name="Google Shape;335;p9"/>
            <p:cNvSpPr/>
            <p:nvPr/>
          </p:nvSpPr>
          <p:spPr>
            <a:xfrm>
              <a:off x="5655563" y="3251614"/>
              <a:ext cx="2336787" cy="173271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9"/>
            <p:cNvSpPr txBox="1"/>
            <p:nvPr/>
          </p:nvSpPr>
          <p:spPr>
            <a:xfrm>
              <a:off x="5655563" y="3251614"/>
              <a:ext cx="2336787" cy="17327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регулирование трудовых отношений, установление минимальной заработной платы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Networking_2007">
  <a:themeElements>
    <a:clrScheme name="Custom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F79646"/>
      </a:accent2>
      <a:accent3>
        <a:srgbClr val="9BBB59"/>
      </a:accent3>
      <a:accent4>
        <a:srgbClr val="8064A2"/>
      </a:accent4>
      <a:accent5>
        <a:srgbClr val="4BACC6"/>
      </a:accent5>
      <a:accent6>
        <a:srgbClr val="C0504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2013-08-18T12:52:54Z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18.03.2021</vt:lpwstr>
  </property>
</Properties>
</file>