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g+yUNXWmYJkJOG7oGfTbYDaQHq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1CDE2B1-F03C-46D2-889A-537438EF8A75}">
  <a:tblStyle styleId="{D1CDE2B1-F03C-46D2-889A-537438EF8A7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0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0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0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23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Избирательное право</a:t>
            </a:r>
            <a:endParaRPr sz="54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2022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oogle Shape;210;p10"/>
          <p:cNvGrpSpPr/>
          <p:nvPr/>
        </p:nvGrpSpPr>
        <p:grpSpPr>
          <a:xfrm>
            <a:off x="189781" y="1943740"/>
            <a:ext cx="8816194" cy="3458485"/>
            <a:chOff x="0" y="796426"/>
            <a:chExt cx="8816194" cy="3458485"/>
          </a:xfrm>
        </p:grpSpPr>
        <p:sp>
          <p:nvSpPr>
            <p:cNvPr id="211" name="Google Shape;211;p10"/>
            <p:cNvSpPr/>
            <p:nvPr/>
          </p:nvSpPr>
          <p:spPr>
            <a:xfrm>
              <a:off x="6644463" y="2654127"/>
              <a:ext cx="91440" cy="320704"/>
            </a:xfrm>
            <a:custGeom>
              <a:rect b="b" l="l" r="r" t="t"/>
              <a:pathLst>
                <a:path extrusionOk="0" h="120000" w="120000">
                  <a:moveTo>
                    <a:pt x="72659" y="0"/>
                  </a:moveTo>
                  <a:lnTo>
                    <a:pt x="72659" y="54991"/>
                  </a:lnTo>
                  <a:lnTo>
                    <a:pt x="60000" y="54991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57150">
              <a:solidFill>
                <a:schemeClr val="lt2"/>
              </a:solidFill>
              <a:prstDash val="solid"/>
              <a:round/>
              <a:headEnd len="sm" w="sm" type="none"/>
              <a:tailEnd len="med" w="med" type="triangle"/>
            </a:ln>
          </p:spPr>
        </p:sp>
        <p:sp>
          <p:nvSpPr>
            <p:cNvPr id="212" name="Google Shape;212;p10"/>
            <p:cNvSpPr/>
            <p:nvPr/>
          </p:nvSpPr>
          <p:spPr>
            <a:xfrm>
              <a:off x="6653084" y="1964204"/>
              <a:ext cx="91440" cy="11545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1345" y="0"/>
                  </a:lnTo>
                  <a:lnTo>
                    <a:pt x="61345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10"/>
            <p:cNvSpPr/>
            <p:nvPr/>
          </p:nvSpPr>
          <p:spPr>
            <a:xfrm>
              <a:off x="4408097" y="1305033"/>
              <a:ext cx="2290706" cy="3474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4" name="Google Shape;214;p10"/>
            <p:cNvSpPr/>
            <p:nvPr/>
          </p:nvSpPr>
          <p:spPr>
            <a:xfrm>
              <a:off x="2071083" y="3352431"/>
              <a:ext cx="91440" cy="14043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770" y="0"/>
                  </a:lnTo>
                  <a:lnTo>
                    <a:pt x="6077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5" name="Google Shape;215;p10"/>
            <p:cNvSpPr/>
            <p:nvPr/>
          </p:nvSpPr>
          <p:spPr>
            <a:xfrm>
              <a:off x="2070644" y="2647856"/>
              <a:ext cx="91440" cy="128574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575" y="0"/>
                  </a:lnTo>
                  <a:lnTo>
                    <a:pt x="60575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6" name="Google Shape;216;p10"/>
            <p:cNvSpPr/>
            <p:nvPr/>
          </p:nvSpPr>
          <p:spPr>
            <a:xfrm>
              <a:off x="2070644" y="1957288"/>
              <a:ext cx="91440" cy="116098"/>
            </a:xfrm>
            <a:custGeom>
              <a:rect b="b" l="l" r="r" t="t"/>
              <a:pathLst>
                <a:path extrusionOk="0" h="120000" w="120000">
                  <a:moveTo>
                    <a:pt x="60791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7" name="Google Shape;217;p10"/>
            <p:cNvSpPr/>
            <p:nvPr/>
          </p:nvSpPr>
          <p:spPr>
            <a:xfrm>
              <a:off x="2116968" y="1305033"/>
              <a:ext cx="2291128" cy="3405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8781"/>
                  </a:lnTo>
                  <a:lnTo>
                    <a:pt x="0" y="58781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8" name="Google Shape;218;p10"/>
            <p:cNvSpPr/>
            <p:nvPr/>
          </p:nvSpPr>
          <p:spPr>
            <a:xfrm>
              <a:off x="2501658" y="796426"/>
              <a:ext cx="3812878" cy="508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0"/>
            <p:cNvSpPr txBox="1"/>
            <p:nvPr/>
          </p:nvSpPr>
          <p:spPr>
            <a:xfrm>
              <a:off x="2501658" y="796426"/>
              <a:ext cx="3812878" cy="508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Выборы в Республике Беларусь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10"/>
            <p:cNvSpPr/>
            <p:nvPr/>
          </p:nvSpPr>
          <p:spPr>
            <a:xfrm>
              <a:off x="0" y="1645593"/>
              <a:ext cx="4233937" cy="311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0"/>
            <p:cNvSpPr txBox="1"/>
            <p:nvPr/>
          </p:nvSpPr>
          <p:spPr>
            <a:xfrm>
              <a:off x="0" y="1645593"/>
              <a:ext cx="4233937" cy="311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прямые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10"/>
            <p:cNvSpPr/>
            <p:nvPr/>
          </p:nvSpPr>
          <p:spPr>
            <a:xfrm>
              <a:off x="0" y="2073386"/>
              <a:ext cx="4232729" cy="5744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0"/>
            <p:cNvSpPr txBox="1"/>
            <p:nvPr/>
          </p:nvSpPr>
          <p:spPr>
            <a:xfrm>
              <a:off x="0" y="2073386"/>
              <a:ext cx="4232729" cy="5744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местные Советы депутатов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10"/>
            <p:cNvSpPr/>
            <p:nvPr/>
          </p:nvSpPr>
          <p:spPr>
            <a:xfrm>
              <a:off x="0" y="2776431"/>
              <a:ext cx="4233606" cy="5760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0"/>
            <p:cNvSpPr txBox="1"/>
            <p:nvPr/>
          </p:nvSpPr>
          <p:spPr>
            <a:xfrm>
              <a:off x="0" y="2776431"/>
              <a:ext cx="4233606" cy="576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Палату представителей Националь- ного собрания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10"/>
            <p:cNvSpPr/>
            <p:nvPr/>
          </p:nvSpPr>
          <p:spPr>
            <a:xfrm>
              <a:off x="587" y="3492870"/>
              <a:ext cx="4233606" cy="57600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0"/>
            <p:cNvSpPr txBox="1"/>
            <p:nvPr/>
          </p:nvSpPr>
          <p:spPr>
            <a:xfrm>
              <a:off x="587" y="3492870"/>
              <a:ext cx="4233606" cy="57600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Президенты Республики Беларусь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10"/>
            <p:cNvSpPr/>
            <p:nvPr/>
          </p:nvSpPr>
          <p:spPr>
            <a:xfrm>
              <a:off x="4581835" y="1652509"/>
              <a:ext cx="4233937" cy="311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0"/>
            <p:cNvSpPr txBox="1"/>
            <p:nvPr/>
          </p:nvSpPr>
          <p:spPr>
            <a:xfrm>
              <a:off x="4581835" y="1652509"/>
              <a:ext cx="4233937" cy="311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косвенные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0" name="Google Shape;230;p10"/>
            <p:cNvSpPr/>
            <p:nvPr/>
          </p:nvSpPr>
          <p:spPr>
            <a:xfrm>
              <a:off x="4583465" y="2079657"/>
              <a:ext cx="4232729" cy="57446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0"/>
            <p:cNvSpPr txBox="1"/>
            <p:nvPr/>
          </p:nvSpPr>
          <p:spPr>
            <a:xfrm>
              <a:off x="4583465" y="2079657"/>
              <a:ext cx="4232729" cy="57446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Совет Республики Национального собрания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32" name="Google Shape;232;p10"/>
            <p:cNvSpPr/>
            <p:nvPr/>
          </p:nvSpPr>
          <p:spPr>
            <a:xfrm>
              <a:off x="4573380" y="2974832"/>
              <a:ext cx="4233606" cy="128007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0"/>
            <p:cNvSpPr txBox="1"/>
            <p:nvPr/>
          </p:nvSpPr>
          <p:spPr>
            <a:xfrm>
              <a:off x="4573380" y="2974832"/>
              <a:ext cx="4233606" cy="128007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по 8 человек от 6 областей и г. Минска выбираются местными Советами депу- татов базового уровня (56 членов), 8 назначаются Президентом = всего 64 члена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34" name="Google Shape;234;p10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8981" y="1119509"/>
            <a:ext cx="3872958" cy="562086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40" name="Google Shape;240;p11"/>
          <p:cNvSpPr txBox="1"/>
          <p:nvPr/>
        </p:nvSpPr>
        <p:spPr>
          <a:xfrm>
            <a:off x="112142" y="6401821"/>
            <a:ext cx="5106839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Избирательный кодекс Республики Беларусь. 2000 г.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1" name="Google Shape;241;p11"/>
          <p:cNvGrpSpPr/>
          <p:nvPr/>
        </p:nvGrpSpPr>
        <p:grpSpPr>
          <a:xfrm>
            <a:off x="112142" y="1119509"/>
            <a:ext cx="5003322" cy="881819"/>
            <a:chOff x="67" y="2742038"/>
            <a:chExt cx="4010278" cy="2634131"/>
          </a:xfrm>
        </p:grpSpPr>
        <p:sp>
          <p:nvSpPr>
            <p:cNvPr id="242" name="Google Shape;242;p11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1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Избирательный процесс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– это процесс про- ведения выборов, состоящий из самостоятель- ных стадий.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44" name="Google Shape;244;p11"/>
          <p:cNvSpPr txBox="1"/>
          <p:nvPr/>
        </p:nvSpPr>
        <p:spPr>
          <a:xfrm>
            <a:off x="93212" y="2080434"/>
            <a:ext cx="5022252" cy="8870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Процедура проведения выборов подробно урегулирована.</a:t>
            </a:r>
            <a:r>
              <a:rPr b="1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Избирательным кодексом Рес- 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5" name="Google Shape;245;p11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0" name="Google Shape;250;p12"/>
          <p:cNvGraphicFramePr/>
          <p:nvPr/>
        </p:nvGraphicFramePr>
        <p:xfrm>
          <a:off x="224134" y="114271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2329275"/>
                <a:gridCol w="6426525"/>
              </a:tblGrid>
              <a:tr h="5216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Стадии избирательного процесса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 hMerge="1"/>
              </a:tr>
              <a:tr h="1564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Назначение даты выборов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Выборы Президента назначаются Палатой представителей Национального собрания. Выборы в местные Советы депу- татов, Палату представителей, Совет Республики Нацио- нального собрания назначаются Президентом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925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Образование изби- рательных комис- сий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Подготовку к проведению выборов обеспечивают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Цент- ральная комиссия по выборам и проведению республи- канских референдумов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(действует постоянно), специаль- но создаваемые окружные, территориальные и участковые комиссии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64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Образование изби- рательных округов и участков для голо- сования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Округ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территория, от которой избирается кандидат (на выборах в Палату представителей их 110, на выборах Пре- зидента вся страна представляет собой один округ). </a:t>
                      </a: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Учас- ток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– место для проведения голосования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51" name="Google Shape;251;p12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" name="Google Shape;256;p13"/>
          <p:cNvGraphicFramePr/>
          <p:nvPr/>
        </p:nvGraphicFramePr>
        <p:xfrm>
          <a:off x="224134" y="115479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2329275"/>
                <a:gridCol w="6426525"/>
              </a:tblGrid>
              <a:tr h="4639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Стадии избирательного процесса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 hMerge="1"/>
              </a:tr>
              <a:tr h="1070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Составление списка избирателей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Лица, обладающие избирательным правом, зарегистриро- ванные на территории соответствующего участка для го- лосования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91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Выдвижение и реги- страция кандидатов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Кандидаты в Президенты выдвигаются только граждана- ми (необходимо 100 тыс. подписей), кандидаты в депутаты – гражданами, трудовыми коллективами, политическими партиями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70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Предвыборная аги- тация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Кандидаты представляют свои предвыборные программы с целью побудить граждан принять участие в выборах, го- лосовать за того или иного кандидата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282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Голосование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Проставление отметки в избирательном бюллетене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0706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Подсчёт и объявле- ние результатов вы- боров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Подсчёт голосов, опубликование результатов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57" name="Google Shape;257;p1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" name="Google Shape;262;p14"/>
          <p:cNvGraphicFramePr/>
          <p:nvPr/>
        </p:nvGraphicFramePr>
        <p:xfrm>
          <a:off x="112142" y="130211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1897825"/>
                <a:gridCol w="3502325"/>
                <a:gridCol w="3502325"/>
              </a:tblGrid>
              <a:tr h="37085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Установление результатов голосования по выборам в Республике Беларусь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 hMerge="1"/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Необходимая явка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Победившим считается кандидат, набравший...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Выборы Прези- дента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Более половины граждан Рес- публики Беларусь, включённых в список избирателей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Более половины голосов граж- дан Республики Беларусь, при- нявших участие в голосовании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Выборы в Пала- ту представите- лей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Более половины избирателей округа, включённых в списки граждан, имеющих право учас-твовать в выборах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Наибольшее число голосов из- бирателей, принявших участие в голосовании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Выборы в Совет Республики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Более половины голосов депу- татов, принявших участие в го- лосовании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Выборы в мест- ные Советы де- путатов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-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Наибольшее число голосов из- бирателей, принявших участие в голосовании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63" name="Google Shape;263;p1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Референдумы в Республике Беларусь</a:t>
            </a:r>
            <a:endParaRPr/>
          </a:p>
        </p:txBody>
      </p:sp>
      <p:grpSp>
        <p:nvGrpSpPr>
          <p:cNvPr id="269" name="Google Shape;269;p15"/>
          <p:cNvGrpSpPr/>
          <p:nvPr/>
        </p:nvGrpSpPr>
        <p:grpSpPr>
          <a:xfrm>
            <a:off x="112141" y="1119509"/>
            <a:ext cx="8885209" cy="881819"/>
            <a:chOff x="67" y="2742038"/>
            <a:chExt cx="4010278" cy="2634131"/>
          </a:xfrm>
        </p:grpSpPr>
        <p:sp>
          <p:nvSpPr>
            <p:cNvPr id="270" name="Google Shape;270;p15"/>
            <p:cNvSpPr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5"/>
            <p:cNvSpPr txBox="1"/>
            <p:nvPr/>
          </p:nvSpPr>
          <p:spPr>
            <a:xfrm>
              <a:off x="67" y="2742038"/>
              <a:ext cx="4010278" cy="2634131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Референдум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(от лат. referendum – то, что должно быть сообщено) – это голосование, посредством которого граждане принимают решения по важнейшим вопросам госу- дарственной и общественной жизни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aphicFrame>
        <p:nvGraphicFramePr>
          <p:cNvPr id="272" name="Google Shape;272;p15"/>
          <p:cNvGraphicFramePr/>
          <p:nvPr/>
        </p:nvGraphicFramePr>
        <p:xfrm>
          <a:off x="112141" y="218055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2359075"/>
                <a:gridCol w="6508725"/>
              </a:tblGrid>
              <a:tr h="4386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референдумов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708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территории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республиканские;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местные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08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обязательности решения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императивные (обязательные);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консультативные 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159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необходимости проведения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обязательные (решение обязательно принимать на рефе- рендуме);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факультативные (референдум – один из возможных спосо- бов решения)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159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 предмету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конституционные (для принятия решения необходимо большинство от внесённых в списки);</a:t>
                      </a:r>
                      <a:endParaRPr/>
                    </a:p>
                    <a:p>
                      <a:pPr indent="-180975" lvl="0" marL="180975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обычные (для принятия решения необходимо большин- ство от голосовавших)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6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Референдумы в Республике Беларусь</a:t>
            </a:r>
            <a:endParaRPr/>
          </a:p>
        </p:txBody>
      </p:sp>
      <p:grpSp>
        <p:nvGrpSpPr>
          <p:cNvPr id="278" name="Google Shape;278;p16"/>
          <p:cNvGrpSpPr/>
          <p:nvPr/>
        </p:nvGrpSpPr>
        <p:grpSpPr>
          <a:xfrm>
            <a:off x="112142" y="1178335"/>
            <a:ext cx="5055081" cy="1349205"/>
            <a:chOff x="2232250" y="1027898"/>
            <a:chExt cx="4176458" cy="1263128"/>
          </a:xfrm>
        </p:grpSpPr>
        <p:sp>
          <p:nvSpPr>
            <p:cNvPr id="279" name="Google Shape;279;p1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Ст. 76.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Референдумы проводятся путём всеоб- щего, свободного, равного и тайного голосова- ния. В референдумах участвуют граждане Рес- публики Беларусь, обладающие избиратель- ным правом.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81" name="Google Shape;281;p16"/>
          <p:cNvGrpSpPr/>
          <p:nvPr/>
        </p:nvGrpSpPr>
        <p:grpSpPr>
          <a:xfrm>
            <a:off x="112142" y="2679216"/>
            <a:ext cx="5055081" cy="1107780"/>
            <a:chOff x="2232250" y="1027898"/>
            <a:chExt cx="4176458" cy="1263128"/>
          </a:xfrm>
        </p:grpSpPr>
        <p:sp>
          <p:nvSpPr>
            <p:cNvPr id="282" name="Google Shape;282;p1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6"/>
            <p:cNvSpPr/>
            <p:nvPr/>
          </p:nvSpPr>
          <p:spPr>
            <a:xfrm>
              <a:off x="2232250" y="1027898"/>
              <a:ext cx="4176458" cy="126312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Ст. 77. </a:t>
              </a: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Решения, принятые референдумом, мо- гут быть отменены или изменены только пу- тём референдума, если иное не будет определе- но референдумом.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https://www.sb.by/upload/medialibrary/874/8748f249c0b00ee8bcb834339d2f29cd.jpg" id="284" name="Google Shape;28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1174" y="1128505"/>
            <a:ext cx="3713970" cy="560190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85" name="Google Shape;285;p16"/>
          <p:cNvSpPr txBox="1"/>
          <p:nvPr/>
        </p:nvSpPr>
        <p:spPr>
          <a:xfrm>
            <a:off x="1746198" y="6354780"/>
            <a:ext cx="3536830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Конституция Республики Беларусь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7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Республиканские референдумы</a:t>
            </a:r>
            <a:endParaRPr/>
          </a:p>
        </p:txBody>
      </p:sp>
      <p:graphicFrame>
        <p:nvGraphicFramePr>
          <p:cNvPr id="291" name="Google Shape;291;p17"/>
          <p:cNvGraphicFramePr/>
          <p:nvPr/>
        </p:nvGraphicFramePr>
        <p:xfrm>
          <a:off x="112141" y="139700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1630525"/>
                <a:gridCol w="7263300"/>
              </a:tblGrid>
              <a:tr h="3282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Референдумы в современной Беларуси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43244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14.05.1995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придании статуса русскому языку государственного («за» – 83,3%). 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 изменении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государственной символики («за» – 75,1%). 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поддержке действий Президента, направленных на экономи- ческую интеграцию с Российской Федерацией («за» – 83,3%). 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необходимости внесения изменений в Конституцию, которые предусматривают возможность досрочного прекращения пол- номочий Верховного Совета Президентом в случаях системати- ческого или грубого нарушения Конституции («за» – 77,7%).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8"/>
          <p:cNvSpPr txBox="1"/>
          <p:nvPr>
            <p:ph type="title"/>
          </p:nvPr>
        </p:nvSpPr>
        <p:spPr>
          <a:xfrm>
            <a:off x="112142" y="224287"/>
            <a:ext cx="8979797" cy="71599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Республиканские референдумы</a:t>
            </a:r>
            <a:endParaRPr/>
          </a:p>
        </p:txBody>
      </p:sp>
      <p:graphicFrame>
        <p:nvGraphicFramePr>
          <p:cNvPr id="297" name="Google Shape;297;p18"/>
          <p:cNvGraphicFramePr/>
          <p:nvPr/>
        </p:nvGraphicFramePr>
        <p:xfrm>
          <a:off x="112142" y="116510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1622925"/>
                <a:gridCol w="7229425"/>
              </a:tblGrid>
              <a:tr h="30137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Референдумы в современной Беларуси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</a:tr>
              <a:tr h="3809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24.11.1996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Вопросы, инициированные Президентом: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переносе Дня Независимости на 3 июля(«за» – 88,18%). 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внесении изменений и дополнений в Конституцию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(предло- женных Президентом) («за» – 70,45). 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введении свободной без ограничений купли-продажи земель сельскохозяйственного назначения(«против» – 82,88%). 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 отмене смертной казни («против» – 80,44%).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Вопросы, инициированные Верховным Советом: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внесении изменений и дополнений в Конституцию (предло- женных парламентом) («против» – 71,2%).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выборности глав администраций регионов («против» – 69,92%).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AutoNum type="arabicPeriod"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финансировании всех ветвей власти открыто и только из бюджета («против» – 65,85%).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97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17.10.2004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пролонгации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президентских полномочий и внесении изменений в ст. 81 (ч. 1) Конституции («за» – 79,2%)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97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27.02.2022 г.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mbria"/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 внесении изменений и дополнений в Конституцию Республики Беларусь («за» - 82,86%)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Референдумы в Республике Беларусь</a:t>
            </a:r>
            <a:endParaRPr b="1" sz="20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189781" y="1794296"/>
            <a:ext cx="8816194" cy="4071665"/>
            <a:chOff x="0" y="646982"/>
            <a:chExt cx="8816194" cy="4071665"/>
          </a:xfrm>
        </p:grpSpPr>
        <p:sp>
          <p:nvSpPr>
            <p:cNvPr id="101" name="Google Shape;101;p3"/>
            <p:cNvSpPr/>
            <p:nvPr/>
          </p:nvSpPr>
          <p:spPr>
            <a:xfrm>
              <a:off x="7788406" y="3814662"/>
              <a:ext cx="91440" cy="183575"/>
            </a:xfrm>
            <a:custGeom>
              <a:rect b="b" l="l" r="r" t="t"/>
              <a:pathLst>
                <a:path extrusionOk="0" h="120000" w="120000">
                  <a:moveTo>
                    <a:pt x="71312" y="0"/>
                  </a:moveTo>
                  <a:lnTo>
                    <a:pt x="71312" y="6430"/>
                  </a:lnTo>
                  <a:lnTo>
                    <a:pt x="60000" y="643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2" name="Google Shape;102;p3"/>
            <p:cNvSpPr/>
            <p:nvPr/>
          </p:nvSpPr>
          <p:spPr>
            <a:xfrm>
              <a:off x="6699830" y="2837202"/>
              <a:ext cx="1142916" cy="5795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84023"/>
                  </a:lnTo>
                  <a:lnTo>
                    <a:pt x="120000" y="84023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3" name="Google Shape;103;p3"/>
            <p:cNvSpPr/>
            <p:nvPr/>
          </p:nvSpPr>
          <p:spPr>
            <a:xfrm>
              <a:off x="5500520" y="3814662"/>
              <a:ext cx="91440" cy="183575"/>
            </a:xfrm>
            <a:custGeom>
              <a:rect b="b" l="l" r="r" t="t"/>
              <a:pathLst>
                <a:path extrusionOk="0" h="120000" w="120000">
                  <a:moveTo>
                    <a:pt x="71312" y="0"/>
                  </a:moveTo>
                  <a:lnTo>
                    <a:pt x="71312" y="6430"/>
                  </a:lnTo>
                  <a:lnTo>
                    <a:pt x="60000" y="643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4" name="Google Shape;104;p3"/>
            <p:cNvSpPr/>
            <p:nvPr/>
          </p:nvSpPr>
          <p:spPr>
            <a:xfrm>
              <a:off x="5554861" y="2837202"/>
              <a:ext cx="1144968" cy="5795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84023"/>
                  </a:lnTo>
                  <a:lnTo>
                    <a:pt x="0" y="84023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5" name="Google Shape;105;p3"/>
            <p:cNvSpPr/>
            <p:nvPr/>
          </p:nvSpPr>
          <p:spPr>
            <a:xfrm>
              <a:off x="6653084" y="1814760"/>
              <a:ext cx="91440" cy="11545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1345" y="0"/>
                  </a:lnTo>
                  <a:lnTo>
                    <a:pt x="61345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6" name="Google Shape;106;p3"/>
            <p:cNvSpPr/>
            <p:nvPr/>
          </p:nvSpPr>
          <p:spPr>
            <a:xfrm>
              <a:off x="4408097" y="1155589"/>
              <a:ext cx="2290706" cy="3474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7" name="Google Shape;107;p3"/>
            <p:cNvSpPr/>
            <p:nvPr/>
          </p:nvSpPr>
          <p:spPr>
            <a:xfrm>
              <a:off x="2070644" y="1807844"/>
              <a:ext cx="91440" cy="116098"/>
            </a:xfrm>
            <a:custGeom>
              <a:rect b="b" l="l" r="r" t="t"/>
              <a:pathLst>
                <a:path extrusionOk="0" h="120000" w="120000">
                  <a:moveTo>
                    <a:pt x="60791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8" name="Google Shape;108;p3"/>
            <p:cNvSpPr/>
            <p:nvPr/>
          </p:nvSpPr>
          <p:spPr>
            <a:xfrm>
              <a:off x="2116968" y="1155589"/>
              <a:ext cx="2291128" cy="3405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8781"/>
                  </a:lnTo>
                  <a:lnTo>
                    <a:pt x="0" y="58781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9" name="Google Shape;109;p3"/>
            <p:cNvSpPr/>
            <p:nvPr/>
          </p:nvSpPr>
          <p:spPr>
            <a:xfrm>
              <a:off x="2967484" y="646982"/>
              <a:ext cx="2881226" cy="508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3"/>
            <p:cNvSpPr txBox="1"/>
            <p:nvPr/>
          </p:nvSpPr>
          <p:spPr>
            <a:xfrm>
              <a:off x="2967484" y="646982"/>
              <a:ext cx="2881226" cy="508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Избирательное право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0" y="1496149"/>
              <a:ext cx="4233937" cy="311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3"/>
            <p:cNvSpPr txBox="1"/>
            <p:nvPr/>
          </p:nvSpPr>
          <p:spPr>
            <a:xfrm>
              <a:off x="0" y="1496149"/>
              <a:ext cx="4233937" cy="311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объективное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0" y="1923942"/>
              <a:ext cx="4232729" cy="90698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3"/>
            <p:cNvSpPr txBox="1"/>
            <p:nvPr/>
          </p:nvSpPr>
          <p:spPr>
            <a:xfrm>
              <a:off x="0" y="1923942"/>
              <a:ext cx="4232729" cy="9069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норм, регулирующая порядок проведения выборов и референдумов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4581835" y="1503065"/>
              <a:ext cx="4233937" cy="311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3"/>
            <p:cNvSpPr txBox="1"/>
            <p:nvPr/>
          </p:nvSpPr>
          <p:spPr>
            <a:xfrm>
              <a:off x="4581835" y="1503065"/>
              <a:ext cx="4233937" cy="311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субъективное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4583465" y="1930213"/>
              <a:ext cx="4232729" cy="90698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3"/>
            <p:cNvSpPr txBox="1"/>
            <p:nvPr/>
          </p:nvSpPr>
          <p:spPr>
            <a:xfrm>
              <a:off x="4583465" y="1930213"/>
              <a:ext cx="4232729" cy="9069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граждан избирать и быть избран- ными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4584657" y="3416702"/>
              <a:ext cx="1940409" cy="39796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3"/>
            <p:cNvSpPr txBox="1"/>
            <p:nvPr/>
          </p:nvSpPr>
          <p:spPr>
            <a:xfrm>
              <a:off x="4584657" y="3416702"/>
              <a:ext cx="1940409" cy="3979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активное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4576557" y="3998237"/>
              <a:ext cx="1939366" cy="7204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3"/>
            <p:cNvSpPr txBox="1"/>
            <p:nvPr/>
          </p:nvSpPr>
          <p:spPr>
            <a:xfrm>
              <a:off x="4576557" y="3998237"/>
              <a:ext cx="1939366" cy="72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избирать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6872542" y="3416702"/>
              <a:ext cx="1940409" cy="39796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3"/>
            <p:cNvSpPr txBox="1"/>
            <p:nvPr/>
          </p:nvSpPr>
          <p:spPr>
            <a:xfrm>
              <a:off x="6872542" y="3416702"/>
              <a:ext cx="1940409" cy="39796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пассивное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6863930" y="3998237"/>
              <a:ext cx="1940392" cy="72041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3"/>
            <p:cNvSpPr txBox="1"/>
            <p:nvPr/>
          </p:nvSpPr>
          <p:spPr>
            <a:xfrm>
              <a:off x="6863930" y="3998237"/>
              <a:ext cx="1940392" cy="72041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право быть избранным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4"/>
          <p:cNvGrpSpPr/>
          <p:nvPr/>
        </p:nvGrpSpPr>
        <p:grpSpPr>
          <a:xfrm>
            <a:off x="189781" y="1566384"/>
            <a:ext cx="8816194" cy="4078913"/>
            <a:chOff x="0" y="419070"/>
            <a:chExt cx="8816194" cy="4078913"/>
          </a:xfrm>
        </p:grpSpPr>
        <p:sp>
          <p:nvSpPr>
            <p:cNvPr id="132" name="Google Shape;132;p4"/>
            <p:cNvSpPr/>
            <p:nvPr/>
          </p:nvSpPr>
          <p:spPr>
            <a:xfrm>
              <a:off x="7782865" y="2609290"/>
              <a:ext cx="610056" cy="168424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3" name="Google Shape;133;p4"/>
            <p:cNvSpPr/>
            <p:nvPr/>
          </p:nvSpPr>
          <p:spPr>
            <a:xfrm>
              <a:off x="7774244" y="2609290"/>
              <a:ext cx="618677" cy="109175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4" name="Google Shape;134;p4"/>
            <p:cNvSpPr/>
            <p:nvPr/>
          </p:nvSpPr>
          <p:spPr>
            <a:xfrm>
              <a:off x="7765607" y="2609290"/>
              <a:ext cx="627314" cy="47339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12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5" name="Google Shape;135;p4"/>
            <p:cNvSpPr/>
            <p:nvPr/>
          </p:nvSpPr>
          <p:spPr>
            <a:xfrm>
              <a:off x="6653084" y="1586849"/>
              <a:ext cx="91440" cy="11545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1345" y="0"/>
                  </a:lnTo>
                  <a:lnTo>
                    <a:pt x="61345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6" name="Google Shape;136;p4"/>
            <p:cNvSpPr/>
            <p:nvPr/>
          </p:nvSpPr>
          <p:spPr>
            <a:xfrm>
              <a:off x="4408097" y="927677"/>
              <a:ext cx="2290706" cy="34747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7" name="Google Shape;137;p4"/>
            <p:cNvSpPr/>
            <p:nvPr/>
          </p:nvSpPr>
          <p:spPr>
            <a:xfrm>
              <a:off x="2070644" y="1579932"/>
              <a:ext cx="91440" cy="116098"/>
            </a:xfrm>
            <a:custGeom>
              <a:rect b="b" l="l" r="r" t="t"/>
              <a:pathLst>
                <a:path extrusionOk="0" h="120000" w="120000">
                  <a:moveTo>
                    <a:pt x="60791" y="0"/>
                  </a:moveTo>
                  <a:lnTo>
                    <a:pt x="60000" y="0"/>
                  </a:ln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8" name="Google Shape;138;p4"/>
            <p:cNvSpPr/>
            <p:nvPr/>
          </p:nvSpPr>
          <p:spPr>
            <a:xfrm>
              <a:off x="2116968" y="927677"/>
              <a:ext cx="2291128" cy="34056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58781"/>
                  </a:lnTo>
                  <a:lnTo>
                    <a:pt x="0" y="58781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39" name="Google Shape;139;p4"/>
            <p:cNvSpPr/>
            <p:nvPr/>
          </p:nvSpPr>
          <p:spPr>
            <a:xfrm>
              <a:off x="2967484" y="419070"/>
              <a:ext cx="2881226" cy="50860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4"/>
            <p:cNvSpPr txBox="1"/>
            <p:nvPr/>
          </p:nvSpPr>
          <p:spPr>
            <a:xfrm>
              <a:off x="2967484" y="419070"/>
              <a:ext cx="2881226" cy="50860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Избирательная система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0" y="1268237"/>
              <a:ext cx="4233937" cy="311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4"/>
            <p:cNvSpPr txBox="1"/>
            <p:nvPr/>
          </p:nvSpPr>
          <p:spPr>
            <a:xfrm>
              <a:off x="0" y="1268237"/>
              <a:ext cx="4233937" cy="311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широком смысле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0" y="1696031"/>
              <a:ext cx="4232729" cy="90698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4"/>
            <p:cNvSpPr txBox="1"/>
            <p:nvPr/>
          </p:nvSpPr>
          <p:spPr>
            <a:xfrm>
              <a:off x="0" y="1696031"/>
              <a:ext cx="4232729" cy="9069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процедура формирования представи- тельных органов власти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4581835" y="1275154"/>
              <a:ext cx="4233937" cy="311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4"/>
            <p:cNvSpPr txBox="1"/>
            <p:nvPr/>
          </p:nvSpPr>
          <p:spPr>
            <a:xfrm>
              <a:off x="4581835" y="1275154"/>
              <a:ext cx="4233937" cy="311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узком смысле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4583465" y="1702302"/>
              <a:ext cx="4232729" cy="90698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4"/>
            <p:cNvSpPr txBox="1"/>
            <p:nvPr/>
          </p:nvSpPr>
          <p:spPr>
            <a:xfrm>
              <a:off x="4583465" y="1702302"/>
              <a:ext cx="4232729" cy="9069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способ распределения мандатов между кандидатами, т.е. подведения итогов выборов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5379402" y="2878237"/>
              <a:ext cx="2386205" cy="40890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4"/>
            <p:cNvSpPr txBox="1"/>
            <p:nvPr/>
          </p:nvSpPr>
          <p:spPr>
            <a:xfrm>
              <a:off x="5379402" y="2878237"/>
              <a:ext cx="2386205" cy="4089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мажоритарная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5388039" y="3496597"/>
              <a:ext cx="2386205" cy="40890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4"/>
            <p:cNvSpPr txBox="1"/>
            <p:nvPr/>
          </p:nvSpPr>
          <p:spPr>
            <a:xfrm>
              <a:off x="5388039" y="3496597"/>
              <a:ext cx="2386205" cy="4089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пропорциональная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5396660" y="4089078"/>
              <a:ext cx="2386205" cy="408905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4"/>
            <p:cNvSpPr txBox="1"/>
            <p:nvPr/>
          </p:nvSpPr>
          <p:spPr>
            <a:xfrm>
              <a:off x="5396660" y="4089078"/>
              <a:ext cx="2386205" cy="40890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смешанная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55" name="Google Shape;155;p4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5"/>
          <p:cNvGraphicFramePr/>
          <p:nvPr/>
        </p:nvGraphicFramePr>
        <p:xfrm>
          <a:off x="87955" y="1337562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446225"/>
                <a:gridCol w="1784875"/>
                <a:gridCol w="5187625"/>
                <a:gridCol w="1505625"/>
              </a:tblGrid>
              <a:tr h="753750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избирательных систем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 hMerge="1"/>
                <a:tc hMerge="1"/>
                <a:tc hMerge="1"/>
              </a:tr>
              <a:tr h="7054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Система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Пример</a:t>
                      </a:r>
                      <a:endParaRPr b="1"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2558675">
                <a:tc row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Мажоритарная</a:t>
                      </a:r>
                      <a:endParaRPr sz="18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абсолютного большинства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Мандат (полномочия) получает кандидат, наб- равший более 50% голосов от числа явившихся на выборы граждан (например, 50% + 1 голос). В случае необходимости проводится второй тур, куда проходят 2 кандидата, набравшие больше голосов, чем остальные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Великобри-тания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3386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относительно-го большинст-ва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Мандат получает кандидат, набравший больше голосов, чем кто-либо из его конкурентов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(мо- жет быть и меньше, чем 50%)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США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61" name="Google Shape;161;p5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" name="Google Shape;166;p6"/>
          <p:cNvGraphicFramePr/>
          <p:nvPr/>
        </p:nvGraphicFramePr>
        <p:xfrm>
          <a:off x="112141" y="1328468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2231100"/>
                <a:gridCol w="5187625"/>
                <a:gridCol w="1505625"/>
              </a:tblGrid>
              <a:tr h="618775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Виды избирательных систем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 hMerge="1"/>
                <a:tc hMerge="1"/>
              </a:tr>
              <a:tr h="5791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Система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Сущность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Пример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3240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Пропорциональная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Избиратели голосуют не за отдельных канди- датов, а за партийные списки. Места в парла- менте распределяются пропорционально полу- ченным голосам. Депутатские мандаты полу- чают члены партий в соответствии с числом поданных за них голосов. Для того чтобы обес- печить эффективное использование этой сис- темы, устанавливается заградительный барьер, лишающий малые партии, набравшие слишком мало голосов, возможности участвовать в рас- пределении депутатских мандатов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Испания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953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Смешанная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Одна часть парламента избирается по мажори- тарной системе, а другая – по пропорциональ- ной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Россия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67" name="Google Shape;167;p6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7"/>
          <p:cNvGrpSpPr/>
          <p:nvPr/>
        </p:nvGrpSpPr>
        <p:grpSpPr>
          <a:xfrm>
            <a:off x="400095" y="3027027"/>
            <a:ext cx="8487824" cy="2923729"/>
            <a:chOff x="4559" y="462123"/>
            <a:chExt cx="8487824" cy="2923729"/>
          </a:xfrm>
        </p:grpSpPr>
        <p:sp>
          <p:nvSpPr>
            <p:cNvPr id="173" name="Google Shape;173;p7"/>
            <p:cNvSpPr/>
            <p:nvPr/>
          </p:nvSpPr>
          <p:spPr>
            <a:xfrm>
              <a:off x="6430485" y="1955338"/>
              <a:ext cx="91440" cy="4231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4" name="Google Shape;174;p7"/>
            <p:cNvSpPr/>
            <p:nvPr/>
          </p:nvSpPr>
          <p:spPr>
            <a:xfrm>
              <a:off x="4248472" y="1007310"/>
              <a:ext cx="2227733" cy="423109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5" name="Google Shape;175;p7"/>
            <p:cNvSpPr/>
            <p:nvPr/>
          </p:nvSpPr>
          <p:spPr>
            <a:xfrm>
              <a:off x="1975018" y="1955338"/>
              <a:ext cx="91440" cy="423109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7"/>
            <p:cNvSpPr/>
            <p:nvPr/>
          </p:nvSpPr>
          <p:spPr>
            <a:xfrm>
              <a:off x="2020738" y="1007310"/>
              <a:ext cx="2227733" cy="423109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7" name="Google Shape;177;p7"/>
            <p:cNvSpPr/>
            <p:nvPr/>
          </p:nvSpPr>
          <p:spPr>
            <a:xfrm>
              <a:off x="2291659" y="462123"/>
              <a:ext cx="3913625" cy="545187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7"/>
            <p:cNvSpPr txBox="1"/>
            <p:nvPr/>
          </p:nvSpPr>
          <p:spPr>
            <a:xfrm>
              <a:off x="2291659" y="462123"/>
              <a:ext cx="3913625" cy="54518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мажоритарная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4559" y="1430420"/>
              <a:ext cx="4032357" cy="524918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7"/>
            <p:cNvSpPr txBox="1"/>
            <p:nvPr/>
          </p:nvSpPr>
          <p:spPr>
            <a:xfrm>
              <a:off x="4559" y="1430420"/>
              <a:ext cx="4032357" cy="5249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относительного большинства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4559" y="2378448"/>
              <a:ext cx="4032357" cy="1007404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7"/>
            <p:cNvSpPr txBox="1"/>
            <p:nvPr/>
          </p:nvSpPr>
          <p:spPr>
            <a:xfrm>
              <a:off x="4559" y="2378448"/>
              <a:ext cx="4032357" cy="10074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 избрании депутатов Палаты представителей Национального собрания Республики Беларусь и депутатов местных Советов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4460026" y="1430420"/>
              <a:ext cx="4032357" cy="524918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7"/>
            <p:cNvSpPr txBox="1"/>
            <p:nvPr/>
          </p:nvSpPr>
          <p:spPr>
            <a:xfrm>
              <a:off x="4460026" y="1430420"/>
              <a:ext cx="4032357" cy="52491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абсолютного большинства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4460026" y="2378448"/>
              <a:ext cx="4032357" cy="1007404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7"/>
            <p:cNvSpPr txBox="1"/>
            <p:nvPr/>
          </p:nvSpPr>
          <p:spPr>
            <a:xfrm>
              <a:off x="4460026" y="2378448"/>
              <a:ext cx="4032357" cy="100740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при избрании Президента Республики Беларусь и Совета Республики Национального собрания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7" name="Google Shape;187;p7"/>
          <p:cNvGrpSpPr/>
          <p:nvPr/>
        </p:nvGrpSpPr>
        <p:grpSpPr>
          <a:xfrm>
            <a:off x="1914832" y="1538812"/>
            <a:ext cx="5472608" cy="648072"/>
            <a:chOff x="2304251" y="2218"/>
            <a:chExt cx="3888440" cy="1000921"/>
          </a:xfrm>
        </p:grpSpPr>
        <p:sp>
          <p:nvSpPr>
            <p:cNvPr id="188" name="Google Shape;188;p7"/>
            <p:cNvSpPr/>
            <p:nvPr/>
          </p:nvSpPr>
          <p:spPr>
            <a:xfrm>
              <a:off x="2304251" y="2218"/>
              <a:ext cx="3888440" cy="10009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2304251" y="2218"/>
              <a:ext cx="3888440" cy="1000921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Избирательная система Республики Беларусь</a:t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0" name="Google Shape;190;p7"/>
          <p:cNvGrpSpPr/>
          <p:nvPr/>
        </p:nvGrpSpPr>
        <p:grpSpPr>
          <a:xfrm>
            <a:off x="3535012" y="2274925"/>
            <a:ext cx="2232248" cy="648072"/>
            <a:chOff x="2304251" y="2218"/>
            <a:chExt cx="3888440" cy="1000921"/>
          </a:xfrm>
        </p:grpSpPr>
        <p:sp>
          <p:nvSpPr>
            <p:cNvPr id="191" name="Google Shape;191;p7"/>
            <p:cNvSpPr/>
            <p:nvPr/>
          </p:nvSpPr>
          <p:spPr>
            <a:xfrm>
              <a:off x="2304251" y="2218"/>
              <a:ext cx="3888440" cy="1000921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2304251" y="2218"/>
              <a:ext cx="3888440" cy="1000921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93" name="Google Shape;193;p7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" name="Google Shape;198;p8"/>
          <p:cNvGraphicFramePr/>
          <p:nvPr/>
        </p:nvGraphicFramePr>
        <p:xfrm>
          <a:off x="224134" y="106919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2053100"/>
                <a:gridCol w="6702725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Избирательные цензы в Республике Беларусь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избирать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Граждане Республики Беларусь, достигшие 18 лет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row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быть избранным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местные Советы депутатов – граждане Республики Бела- русь, достигшие 18 лет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Палату представителей Национального собрания – гражда- не Республики Беларусь, достигшие 21 года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Совет Республики Национального собрания – граждане Рес- публики Беларусь, достигшие 30 лет, при условии прожива- ния 5 лет в округе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Президенты Республики Беларусь – граждане Республики Беларусь по рождению, достигшие 40 лет,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не менее 20 лет пе- ред выборами проживающие в Беларуси, не имеющие и не имевшие ранее иностранного гражданства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выборах не участвуют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Лица, признанные судом недееспособными. Лица, содержащи- еся по приговору суда в местах лишения свободы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голосовании не участвуют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Лица, в отношении которых принята такая мера пресечения, как содержание под стражей (но они сохраняют возможность быть избранными)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99" name="Google Shape;199;p8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" name="Google Shape;204;p9"/>
          <p:cNvGraphicFramePr/>
          <p:nvPr/>
        </p:nvGraphicFramePr>
        <p:xfrm>
          <a:off x="224134" y="1215844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{D1CDE2B1-F03C-46D2-889A-537438EF8A75}</a:tableStyleId>
              </a:tblPr>
              <a:tblGrid>
                <a:gridCol w="2329275"/>
                <a:gridCol w="6426525"/>
              </a:tblGrid>
              <a:tr h="5228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solidFill>
                            <a:schemeClr val="lt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Принципы выборов</a:t>
                      </a:r>
                      <a:endParaRPr sz="2000">
                        <a:solidFill>
                          <a:schemeClr val="lt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70C0"/>
                    </a:solidFill>
                  </a:tcPr>
                </a:tc>
                <a:tc hMerge="1"/>
              </a:tr>
              <a:tr h="844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Всеобщие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Право избирать имеют граждане Республики Беларусь, дос- тигшие 18 лет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06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Свободные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Избиратель лично решает, участвовать ли ему в выборах, за кого голосовать. Подготовка и проведение выборов от- крытые и гласные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206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Равные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Избиратели имеют равное количество голосов. Кандидаты, избираемые на государственные должности, участвуют в выборах на равных основаниях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4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Прямые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Депутаты и Президент избираются гражданами непосред- ственно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44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Тайное голосование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Контроль за волеизъявлением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избирателей в ходе голосо- вания запрещён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70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05" name="Google Shape;205;p9"/>
          <p:cNvSpPr txBox="1"/>
          <p:nvPr>
            <p:ph type="title"/>
          </p:nvPr>
        </p:nvSpPr>
        <p:spPr>
          <a:xfrm>
            <a:off x="8326" y="93051"/>
            <a:ext cx="9083614" cy="84722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latin typeface="Cambria"/>
                <a:ea typeface="Cambria"/>
                <a:cs typeface="Cambria"/>
                <a:sym typeface="Cambria"/>
              </a:rPr>
              <a:t>Избирательная система в Республике Беларусь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02.08.2022</vt:lpwstr>
  </property>
</Properties>
</file>