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1" roundtripDataSignature="AMtx7mhsm3wve75MBcGpN2D4dVFfbnHcS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C367DF7-C1F8-4FA8-B049-508E8D65D7B6}">
  <a:tblStyle styleId="{CC367DF7-C1F8-4FA8-B049-508E8D65D7B6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0E6"/>
          </a:solidFill>
        </a:fill>
      </a:tcStyle>
    </a:wholeTbl>
    <a:band1H>
      <a:tcTxStyle/>
      <a:tcStyle>
        <a:fill>
          <a:solidFill>
            <a:srgbClr val="FFE0CA"/>
          </a:solidFill>
        </a:fill>
      </a:tcStyle>
    </a:band1H>
    <a:band2H>
      <a:tcTxStyle/>
    </a:band2H>
    <a:band1V>
      <a:tcTxStyle/>
      <a:tcStyle>
        <a:fill>
          <a:solidFill>
            <a:srgbClr val="FFE0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customschemas.google.com/relationships/presentationmetadata" Target="meta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6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6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5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2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6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6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2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7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7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1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8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1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9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19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1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0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20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20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20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2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1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3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3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23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2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4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2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5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>
                <a:latin typeface="Cambria"/>
                <a:ea typeface="Cambria"/>
                <a:cs typeface="Cambria"/>
                <a:sym typeface="Cambria"/>
              </a:rPr>
              <a:t>Мировое сообщество в XXI веке</a:t>
            </a:r>
            <a:endParaRPr sz="6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</a:t>
            </a:r>
            <a:r>
              <a:rPr b="1" lang="ru-RU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0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Политические и социально-экономичес- кие системы в современном мире</a:t>
            </a:r>
            <a:endParaRPr/>
          </a:p>
        </p:txBody>
      </p:sp>
      <p:sp>
        <p:nvSpPr>
          <p:cNvPr id="244" name="Google Shape;244;p10"/>
          <p:cNvSpPr txBox="1"/>
          <p:nvPr/>
        </p:nvSpPr>
        <p:spPr>
          <a:xfrm>
            <a:off x="3061659" y="5771808"/>
            <a:ext cx="5867400" cy="3279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Карта мира по ИЧР. 2021 г.</a:t>
            </a:r>
            <a:endParaRPr/>
          </a:p>
        </p:txBody>
      </p:sp>
      <p:grpSp>
        <p:nvGrpSpPr>
          <p:cNvPr id="245" name="Google Shape;245;p10"/>
          <p:cNvGrpSpPr/>
          <p:nvPr/>
        </p:nvGrpSpPr>
        <p:grpSpPr>
          <a:xfrm>
            <a:off x="191646" y="2156862"/>
            <a:ext cx="2557694" cy="3139936"/>
            <a:chOff x="10490" y="569601"/>
            <a:chExt cx="2557694" cy="3139936"/>
          </a:xfrm>
        </p:grpSpPr>
        <p:sp>
          <p:nvSpPr>
            <p:cNvPr id="246" name="Google Shape;246;p10"/>
            <p:cNvSpPr/>
            <p:nvPr/>
          </p:nvSpPr>
          <p:spPr>
            <a:xfrm>
              <a:off x="10490" y="569601"/>
              <a:ext cx="1911038" cy="53279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10"/>
            <p:cNvSpPr txBox="1"/>
            <p:nvPr/>
          </p:nvSpPr>
          <p:spPr>
            <a:xfrm>
              <a:off x="26095" y="585206"/>
              <a:ext cx="1879828" cy="5015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Уровни ИЧР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8" name="Google Shape;248;p10"/>
            <p:cNvSpPr/>
            <p:nvPr/>
          </p:nvSpPr>
          <p:spPr>
            <a:xfrm>
              <a:off x="201594" y="1102397"/>
              <a:ext cx="183201" cy="4989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9" name="Google Shape;249;p10"/>
            <p:cNvSpPr/>
            <p:nvPr/>
          </p:nvSpPr>
          <p:spPr>
            <a:xfrm>
              <a:off x="384795" y="1336701"/>
              <a:ext cx="2183389" cy="52919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10"/>
            <p:cNvSpPr txBox="1"/>
            <p:nvPr/>
          </p:nvSpPr>
          <p:spPr>
            <a:xfrm>
              <a:off x="400295" y="1352201"/>
              <a:ext cx="2152389" cy="4981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очень высокий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1" name="Google Shape;251;p10"/>
            <p:cNvSpPr/>
            <p:nvPr/>
          </p:nvSpPr>
          <p:spPr>
            <a:xfrm>
              <a:off x="201594" y="1102397"/>
              <a:ext cx="182021" cy="11207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2" name="Google Shape;252;p10"/>
            <p:cNvSpPr/>
            <p:nvPr/>
          </p:nvSpPr>
          <p:spPr>
            <a:xfrm>
              <a:off x="383616" y="1958499"/>
              <a:ext cx="2183389" cy="52919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10"/>
            <p:cNvSpPr txBox="1"/>
            <p:nvPr/>
          </p:nvSpPr>
          <p:spPr>
            <a:xfrm>
              <a:off x="399116" y="1973999"/>
              <a:ext cx="2152389" cy="4981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высокий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4" name="Google Shape;254;p10"/>
            <p:cNvSpPr/>
            <p:nvPr/>
          </p:nvSpPr>
          <p:spPr>
            <a:xfrm>
              <a:off x="201594" y="1102397"/>
              <a:ext cx="183052" cy="172708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5" name="Google Shape;255;p10"/>
            <p:cNvSpPr/>
            <p:nvPr/>
          </p:nvSpPr>
          <p:spPr>
            <a:xfrm>
              <a:off x="384647" y="2564877"/>
              <a:ext cx="2183389" cy="52919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10"/>
            <p:cNvSpPr txBox="1"/>
            <p:nvPr/>
          </p:nvSpPr>
          <p:spPr>
            <a:xfrm>
              <a:off x="400147" y="2580377"/>
              <a:ext cx="2152389" cy="4981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средний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7" name="Google Shape;257;p10"/>
            <p:cNvSpPr/>
            <p:nvPr/>
          </p:nvSpPr>
          <p:spPr>
            <a:xfrm>
              <a:off x="201594" y="1102397"/>
              <a:ext cx="183052" cy="234254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8" name="Google Shape;258;p10"/>
            <p:cNvSpPr/>
            <p:nvPr/>
          </p:nvSpPr>
          <p:spPr>
            <a:xfrm>
              <a:off x="384647" y="3180338"/>
              <a:ext cx="2183389" cy="52919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10"/>
            <p:cNvSpPr txBox="1"/>
            <p:nvPr/>
          </p:nvSpPr>
          <p:spPr>
            <a:xfrm>
              <a:off x="400147" y="3195838"/>
              <a:ext cx="2152389" cy="4981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низкий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260" name="Google Shape;260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1640" y="1581188"/>
            <a:ext cx="6089861" cy="4349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1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Политические и социально-экономичес- кие системы в современном мире</a:t>
            </a:r>
            <a:endParaRPr/>
          </a:p>
        </p:txBody>
      </p:sp>
      <p:graphicFrame>
        <p:nvGraphicFramePr>
          <p:cNvPr id="266" name="Google Shape;266;p11"/>
          <p:cNvGraphicFramePr/>
          <p:nvPr/>
        </p:nvGraphicFramePr>
        <p:xfrm>
          <a:off x="177320" y="162920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{CC367DF7-C1F8-4FA8-B049-508E8D65D7B6}</a:tableStyleId>
              </a:tblPr>
              <a:tblGrid>
                <a:gridCol w="3048950"/>
                <a:gridCol w="1880550"/>
                <a:gridCol w="2078975"/>
                <a:gridCol w="1730075"/>
              </a:tblGrid>
              <a:tr h="515575">
                <a:tc gridSpan="4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ИЧР у Республики Беларусь и её соседей </a:t>
                      </a:r>
                      <a:r>
                        <a:rPr b="0"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(доклад 2022 г.)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  <a:tc hMerge="1"/>
                <a:tc hMerge="1"/>
              </a:tr>
              <a:tr h="5155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Страна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Уровень ИЧР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Показатель ИЧР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Место в мире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</a:tr>
              <a:tr h="515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Литва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очень высокий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0,882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5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15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Польша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очень высокий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0,880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4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15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Латвия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очень высокий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0,866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9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15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Россия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очень высокий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0,824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52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15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Беларусь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очень высокий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0,823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60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15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Украина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высокий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0,779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7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7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2"/>
          <p:cNvSpPr txBox="1"/>
          <p:nvPr>
            <p:ph type="title"/>
          </p:nvPr>
        </p:nvSpPr>
        <p:spPr>
          <a:xfrm>
            <a:off x="172529" y="176213"/>
            <a:ext cx="886795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Миграционная мобильность и её последствия</a:t>
            </a:r>
            <a:endParaRPr/>
          </a:p>
        </p:txBody>
      </p:sp>
      <p:grpSp>
        <p:nvGrpSpPr>
          <p:cNvPr id="272" name="Google Shape;272;p12"/>
          <p:cNvGrpSpPr/>
          <p:nvPr/>
        </p:nvGrpSpPr>
        <p:grpSpPr>
          <a:xfrm>
            <a:off x="172529" y="1266126"/>
            <a:ext cx="8867954" cy="623059"/>
            <a:chOff x="67" y="2742038"/>
            <a:chExt cx="4010278" cy="2634131"/>
          </a:xfrm>
        </p:grpSpPr>
        <p:sp>
          <p:nvSpPr>
            <p:cNvPr id="273" name="Google Shape;273;p12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2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Миграционная мобильность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перемещение индивидов и социальных групп в процессе смены ими места жительства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275" name="Google Shape;275;p12"/>
          <p:cNvGraphicFramePr/>
          <p:nvPr/>
        </p:nvGraphicFramePr>
        <p:xfrm>
          <a:off x="172529" y="199246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{CC367DF7-C1F8-4FA8-B049-508E8D65D7B6}</a:tableStyleId>
              </a:tblPr>
              <a:tblGrid>
                <a:gridCol w="3641725"/>
                <a:gridCol w="2613125"/>
                <a:gridCol w="2613125"/>
              </a:tblGrid>
              <a:tr h="2676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миграции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  <a:tc hMerge="1"/>
              </a:tr>
              <a:tr h="9238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направлениям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внутренняя (внутри государства);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внешняя:</a:t>
                      </a:r>
                      <a:endParaRPr/>
                    </a:p>
                    <a:p>
                      <a:pPr indent="-114300" lvl="0" marL="28575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Noto Sans Symbols"/>
                        <a:buChar char="✔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эмиграция (выезд из страны);</a:t>
                      </a:r>
                      <a:endParaRPr/>
                    </a:p>
                    <a:p>
                      <a:pPr indent="-114300" lvl="0" marL="28575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Noto Sans Symbols"/>
                        <a:buChar char="✔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иммиграция (въезд в страну).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2527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срокам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временная;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постоянная.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027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характеру волеизъявления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добровольная;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вынужденная.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34000">
                <a:tc rowSpan="2"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цели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трудовая;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коммерческая;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образовательная;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семейная;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05850">
                <a:tc vMerge="1"/>
                <a:tc gridSpan="2"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религиозная (паломничество);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связи с ведением традиционного хозяйства (кочевничество) и др.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indent="-666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5461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законности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легальная;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нелегальная.</a:t>
                      </a:r>
                      <a:endParaRPr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3"/>
          <p:cNvSpPr txBox="1"/>
          <p:nvPr>
            <p:ph type="title"/>
          </p:nvPr>
        </p:nvSpPr>
        <p:spPr>
          <a:xfrm>
            <a:off x="172529" y="176213"/>
            <a:ext cx="886795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Миграционная мобильность и её последствия</a:t>
            </a:r>
            <a:endParaRPr/>
          </a:p>
        </p:txBody>
      </p:sp>
      <p:graphicFrame>
        <p:nvGraphicFramePr>
          <p:cNvPr id="281" name="Google Shape;281;p13"/>
          <p:cNvGraphicFramePr/>
          <p:nvPr/>
        </p:nvGraphicFramePr>
        <p:xfrm>
          <a:off x="86264" y="105033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{CC367DF7-C1F8-4FA8-B049-508E8D65D7B6}</a:tableStyleId>
              </a:tblPr>
              <a:tblGrid>
                <a:gridCol w="2087600"/>
                <a:gridCol w="6866625"/>
              </a:tblGrid>
              <a:tr h="3651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понятия миграции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13483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Мигрант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Лицо, которое перемещается или уже переместилось через международную границу или внутри государства и покинуло место своего обычного жительства, независимо от юридичес- кого статуса, добровольного или недобровольного характера перемещения, причины перемещения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899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Беженец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Лицо, покинувшее место жительства в силу чрезвычайных об- стоятельств (война, стихийные бедствия)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899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Гастарбайтер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Житель другого государства, работающий по временному най- му (нем. Gastarbeiter; дословно – гость-работник)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427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Трафик мигран- тов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Перемещение нелегальных мигрантов, в т.ч. обманным или на- сильственным путём (торговля людьми с целью рабского тру- да, проституции и т.д.)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427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Ксенофобия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Неприязнь к кому-либо или чему-либо чужому; восприятие чу- жого, иностранного как неприятного и опасного (греч. ξένος – чужой, φόβος – страх) 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349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Мигрантофобия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Отрицательное отношение к мигрантам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349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Репатриация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Возвращение на родину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4"/>
          <p:cNvSpPr txBox="1"/>
          <p:nvPr>
            <p:ph type="title"/>
          </p:nvPr>
        </p:nvSpPr>
        <p:spPr>
          <a:xfrm>
            <a:off x="172529" y="176213"/>
            <a:ext cx="886795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Миграционная мобильность и её последствия</a:t>
            </a:r>
            <a:endParaRPr/>
          </a:p>
        </p:txBody>
      </p:sp>
      <p:pic>
        <p:nvPicPr>
          <p:cNvPr descr="https://upload.wikimedia.org/wikipedia/commons/e/e0/Statue_outside_Union_Station.jpg" id="287" name="Google Shape;28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78610" y="1199072"/>
            <a:ext cx="4861873" cy="533975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88" name="Google Shape;288;p14"/>
          <p:cNvSpPr txBox="1"/>
          <p:nvPr/>
        </p:nvSpPr>
        <p:spPr>
          <a:xfrm>
            <a:off x="86264" y="1199072"/>
            <a:ext cx="3985404" cy="202720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городе Торонто (Канада) установлен монумент скульптора </a:t>
            </a:r>
            <a:r>
              <a:rPr b="1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Франциско Пи- релли</a:t>
            </a: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 Он посвящён идеям и политике </a:t>
            </a:r>
            <a:r>
              <a:rPr b="1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мультикультурализма</a:t>
            </a: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предполагаю- щей сохранение и развитие этнических и культурных различий, параллельное существование культур разных народов в обществе.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89" name="Google Shape;28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6265" y="3313501"/>
            <a:ext cx="2277374" cy="338922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90" name="Google Shape;290;p14"/>
          <p:cNvSpPr txBox="1"/>
          <p:nvPr/>
        </p:nvSpPr>
        <p:spPr>
          <a:xfrm>
            <a:off x="4178609" y="6535377"/>
            <a:ext cx="4861873" cy="32780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Монумент мультикультурализму в Торонто</a:t>
            </a:r>
            <a:endParaRPr/>
          </a:p>
        </p:txBody>
      </p:sp>
      <p:sp>
        <p:nvSpPr>
          <p:cNvPr id="291" name="Google Shape;291;p14"/>
          <p:cNvSpPr txBox="1"/>
          <p:nvPr/>
        </p:nvSpPr>
        <p:spPr>
          <a:xfrm>
            <a:off x="2363639" y="3313501"/>
            <a:ext cx="1380225" cy="67190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Франциско Пирелли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Факторы многообразия современного мира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Политические и социально-экономические системы в совреме- нном мире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Миграционная мобильность и её последствия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Факторы многообразия современного мира</a:t>
            </a:r>
            <a:endParaRPr/>
          </a:p>
        </p:txBody>
      </p:sp>
      <p:pic>
        <p:nvPicPr>
          <p:cNvPr descr="https://hightech.fm/wp-content/uploads/2021/03/shutterstock_140051113-1-876x877.jpg" id="100" name="Google Shape;10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00452" y="1242204"/>
            <a:ext cx="5497378" cy="550365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01" name="Google Shape;101;p3"/>
          <p:cNvSpPr txBox="1"/>
          <p:nvPr/>
        </p:nvSpPr>
        <p:spPr>
          <a:xfrm>
            <a:off x="112150" y="1242200"/>
            <a:ext cx="3286800" cy="4766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Многообразие современного мира заключается в том, что на нашей планете с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ноября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2022 г. проживают более 8 миллиардов человек, кото- рые принадлежат к разным расовым, языковым и этни- ческим группам, исповедуют разные религии или придер- живаются атеистических взг- лядов, учатся и работают в разных странах мира, яв- ляются гражданами разных государств и по-разному идентифицируют свою циви- лизационную принадлеж- ность.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Факторы многообразия современного мира</a:t>
            </a:r>
            <a:endParaRPr/>
          </a:p>
        </p:txBody>
      </p:sp>
      <p:grpSp>
        <p:nvGrpSpPr>
          <p:cNvPr id="107" name="Google Shape;107;p4"/>
          <p:cNvGrpSpPr/>
          <p:nvPr/>
        </p:nvGrpSpPr>
        <p:grpSpPr>
          <a:xfrm>
            <a:off x="725966" y="1400062"/>
            <a:ext cx="7666188" cy="5187453"/>
            <a:chOff x="458547" y="3063"/>
            <a:chExt cx="7666188" cy="5187453"/>
          </a:xfrm>
        </p:grpSpPr>
        <p:sp>
          <p:nvSpPr>
            <p:cNvPr id="108" name="Google Shape;108;p4"/>
            <p:cNvSpPr/>
            <p:nvPr/>
          </p:nvSpPr>
          <p:spPr>
            <a:xfrm>
              <a:off x="6266020" y="3790102"/>
              <a:ext cx="91440" cy="41420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9" name="Google Shape;109;p4"/>
            <p:cNvSpPr/>
            <p:nvPr/>
          </p:nvSpPr>
          <p:spPr>
            <a:xfrm>
              <a:off x="6266020" y="2389686"/>
              <a:ext cx="91440" cy="41420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0" name="Google Shape;110;p4"/>
            <p:cNvSpPr/>
            <p:nvPr/>
          </p:nvSpPr>
          <p:spPr>
            <a:xfrm>
              <a:off x="4291641" y="989271"/>
              <a:ext cx="2020098" cy="4142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1" name="Google Shape;111;p4"/>
            <p:cNvSpPr/>
            <p:nvPr/>
          </p:nvSpPr>
          <p:spPr>
            <a:xfrm>
              <a:off x="2225822" y="3790102"/>
              <a:ext cx="91440" cy="41420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2" name="Google Shape;112;p4"/>
            <p:cNvSpPr/>
            <p:nvPr/>
          </p:nvSpPr>
          <p:spPr>
            <a:xfrm>
              <a:off x="2225822" y="2389686"/>
              <a:ext cx="91440" cy="41420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3" name="Google Shape;113;p4"/>
            <p:cNvSpPr/>
            <p:nvPr/>
          </p:nvSpPr>
          <p:spPr>
            <a:xfrm>
              <a:off x="2271542" y="989271"/>
              <a:ext cx="2020098" cy="41420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4" name="Google Shape;114;p4"/>
            <p:cNvSpPr/>
            <p:nvPr/>
          </p:nvSpPr>
          <p:spPr>
            <a:xfrm>
              <a:off x="2070336" y="3063"/>
              <a:ext cx="4442610" cy="9862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4"/>
            <p:cNvSpPr txBox="1"/>
            <p:nvPr/>
          </p:nvSpPr>
          <p:spPr>
            <a:xfrm>
              <a:off x="2070336" y="3063"/>
              <a:ext cx="4442610" cy="9862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Факторы многообразия современного мира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6" name="Google Shape;116;p4"/>
            <p:cNvSpPr/>
            <p:nvPr/>
          </p:nvSpPr>
          <p:spPr>
            <a:xfrm>
              <a:off x="458547" y="1403478"/>
              <a:ext cx="3625990" cy="9862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4"/>
            <p:cNvSpPr txBox="1"/>
            <p:nvPr/>
          </p:nvSpPr>
          <p:spPr>
            <a:xfrm>
              <a:off x="458547" y="1403478"/>
              <a:ext cx="3625990" cy="9862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социально-экономического развития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8" name="Google Shape;118;p4"/>
            <p:cNvSpPr/>
            <p:nvPr/>
          </p:nvSpPr>
          <p:spPr>
            <a:xfrm>
              <a:off x="458547" y="2803894"/>
              <a:ext cx="3625990" cy="9862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4"/>
            <p:cNvSpPr txBox="1"/>
            <p:nvPr/>
          </p:nvSpPr>
          <p:spPr>
            <a:xfrm>
              <a:off x="458547" y="2803894"/>
              <a:ext cx="3625990" cy="9862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природно-климатическое особенности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0" name="Google Shape;120;p4"/>
            <p:cNvSpPr/>
            <p:nvPr/>
          </p:nvSpPr>
          <p:spPr>
            <a:xfrm>
              <a:off x="458547" y="4204309"/>
              <a:ext cx="3625990" cy="9862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4"/>
            <p:cNvSpPr txBox="1"/>
            <p:nvPr/>
          </p:nvSpPr>
          <p:spPr>
            <a:xfrm>
              <a:off x="458547" y="4204309"/>
              <a:ext cx="3625990" cy="9862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географическое особенности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2" name="Google Shape;122;p4"/>
            <p:cNvSpPr/>
            <p:nvPr/>
          </p:nvSpPr>
          <p:spPr>
            <a:xfrm>
              <a:off x="4498745" y="1403478"/>
              <a:ext cx="3625990" cy="9862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4"/>
            <p:cNvSpPr txBox="1"/>
            <p:nvPr/>
          </p:nvSpPr>
          <p:spPr>
            <a:xfrm>
              <a:off x="4498745" y="1403478"/>
              <a:ext cx="3625990" cy="9862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научно-технического развития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4" name="Google Shape;124;p4"/>
            <p:cNvSpPr/>
            <p:nvPr/>
          </p:nvSpPr>
          <p:spPr>
            <a:xfrm>
              <a:off x="4498745" y="2803894"/>
              <a:ext cx="3625990" cy="9862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4"/>
            <p:cNvSpPr txBox="1"/>
            <p:nvPr/>
          </p:nvSpPr>
          <p:spPr>
            <a:xfrm>
              <a:off x="4498745" y="2803894"/>
              <a:ext cx="3625990" cy="9862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культурно-историческое особенности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6" name="Google Shape;126;p4"/>
            <p:cNvSpPr/>
            <p:nvPr/>
          </p:nvSpPr>
          <p:spPr>
            <a:xfrm>
              <a:off x="4498745" y="4204309"/>
              <a:ext cx="3625990" cy="9862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4"/>
            <p:cNvSpPr txBox="1"/>
            <p:nvPr/>
          </p:nvSpPr>
          <p:spPr>
            <a:xfrm>
              <a:off x="4498745" y="4204309"/>
              <a:ext cx="3625990" cy="9862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политический курс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Политические и социально-экономичес- кие системы в современном мире</a:t>
            </a:r>
            <a:endParaRPr/>
          </a:p>
        </p:txBody>
      </p:sp>
      <p:pic>
        <p:nvPicPr>
          <p:cNvPr id="133" name="Google Shape;13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35833" y="1830417"/>
            <a:ext cx="6186588" cy="406142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134" name="Google Shape;134;p5"/>
          <p:cNvGrpSpPr/>
          <p:nvPr/>
        </p:nvGrpSpPr>
        <p:grpSpPr>
          <a:xfrm>
            <a:off x="190762" y="1930399"/>
            <a:ext cx="2558807" cy="4070145"/>
            <a:chOff x="9606" y="610557"/>
            <a:chExt cx="2558807" cy="4070145"/>
          </a:xfrm>
        </p:grpSpPr>
        <p:sp>
          <p:nvSpPr>
            <p:cNvPr id="135" name="Google Shape;135;p5"/>
            <p:cNvSpPr/>
            <p:nvPr/>
          </p:nvSpPr>
          <p:spPr>
            <a:xfrm>
              <a:off x="9606" y="610557"/>
              <a:ext cx="2461419" cy="95852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5"/>
            <p:cNvSpPr txBox="1"/>
            <p:nvPr/>
          </p:nvSpPr>
          <p:spPr>
            <a:xfrm>
              <a:off x="37680" y="638631"/>
              <a:ext cx="2405271" cy="9023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Показатели много- образия современ- ного мира на поли- тической карте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7" name="Google Shape;137;p5"/>
            <p:cNvSpPr/>
            <p:nvPr/>
          </p:nvSpPr>
          <p:spPr>
            <a:xfrm>
              <a:off x="255748" y="1569078"/>
              <a:ext cx="238634" cy="4619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8" name="Google Shape;138;p5"/>
            <p:cNvSpPr/>
            <p:nvPr/>
          </p:nvSpPr>
          <p:spPr>
            <a:xfrm>
              <a:off x="494382" y="1791646"/>
              <a:ext cx="2074031" cy="47884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5"/>
            <p:cNvSpPr txBox="1"/>
            <p:nvPr/>
          </p:nvSpPr>
          <p:spPr>
            <a:xfrm>
              <a:off x="508407" y="1805671"/>
              <a:ext cx="2045981" cy="4507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географическое положение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0" name="Google Shape;140;p5"/>
            <p:cNvSpPr/>
            <p:nvPr/>
          </p:nvSpPr>
          <p:spPr>
            <a:xfrm>
              <a:off x="255748" y="1569078"/>
              <a:ext cx="237514" cy="10335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1" name="Google Shape;141;p5"/>
            <p:cNvSpPr/>
            <p:nvPr/>
          </p:nvSpPr>
          <p:spPr>
            <a:xfrm>
              <a:off x="493262" y="2358451"/>
              <a:ext cx="2074031" cy="48826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5"/>
            <p:cNvSpPr txBox="1"/>
            <p:nvPr/>
          </p:nvSpPr>
          <p:spPr>
            <a:xfrm>
              <a:off x="507563" y="2372752"/>
              <a:ext cx="2045429" cy="4596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величина терри- тории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3" name="Google Shape;143;p5"/>
            <p:cNvSpPr/>
            <p:nvPr/>
          </p:nvSpPr>
          <p:spPr>
            <a:xfrm>
              <a:off x="255748" y="1569078"/>
              <a:ext cx="238494" cy="16022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5"/>
            <p:cNvSpPr/>
            <p:nvPr/>
          </p:nvSpPr>
          <p:spPr>
            <a:xfrm>
              <a:off x="494242" y="2920030"/>
              <a:ext cx="2074031" cy="50255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5"/>
            <p:cNvSpPr txBox="1"/>
            <p:nvPr/>
          </p:nvSpPr>
          <p:spPr>
            <a:xfrm>
              <a:off x="508961" y="2934749"/>
              <a:ext cx="2044593" cy="4731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численность насе- 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6" name="Google Shape;146;p5"/>
            <p:cNvSpPr/>
            <p:nvPr/>
          </p:nvSpPr>
          <p:spPr>
            <a:xfrm>
              <a:off x="255748" y="1569078"/>
              <a:ext cx="238494" cy="22925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7" name="Google Shape;147;p5"/>
            <p:cNvSpPr/>
            <p:nvPr/>
          </p:nvSpPr>
          <p:spPr>
            <a:xfrm>
              <a:off x="494242" y="3504520"/>
              <a:ext cx="2074031" cy="71418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5"/>
            <p:cNvSpPr txBox="1"/>
            <p:nvPr/>
          </p:nvSpPr>
          <p:spPr>
            <a:xfrm>
              <a:off x="515160" y="3525438"/>
              <a:ext cx="2032195" cy="6723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и на- циональный сос- тав населения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9" name="Google Shape;149;p5"/>
            <p:cNvSpPr/>
            <p:nvPr/>
          </p:nvSpPr>
          <p:spPr>
            <a:xfrm>
              <a:off x="255748" y="1569078"/>
              <a:ext cx="238493" cy="29404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0" name="Google Shape;150;p5"/>
            <p:cNvSpPr/>
            <p:nvPr/>
          </p:nvSpPr>
          <p:spPr>
            <a:xfrm>
              <a:off x="494241" y="4338420"/>
              <a:ext cx="2074172" cy="34228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5"/>
            <p:cNvSpPr txBox="1"/>
            <p:nvPr/>
          </p:nvSpPr>
          <p:spPr>
            <a:xfrm>
              <a:off x="504266" y="4348445"/>
              <a:ext cx="2054122" cy="3222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форма государства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52" name="Google Shape;152;p5"/>
          <p:cNvSpPr txBox="1"/>
          <p:nvPr/>
        </p:nvSpPr>
        <p:spPr>
          <a:xfrm>
            <a:off x="2835833" y="5891841"/>
            <a:ext cx="6186588" cy="32780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Политическая карта мира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Политические и социально-экономичес- кие системы в современном мире</a:t>
            </a:r>
            <a:endParaRPr/>
          </a:p>
        </p:txBody>
      </p:sp>
      <p:grpSp>
        <p:nvGrpSpPr>
          <p:cNvPr id="158" name="Google Shape;158;p6"/>
          <p:cNvGrpSpPr/>
          <p:nvPr/>
        </p:nvGrpSpPr>
        <p:grpSpPr>
          <a:xfrm>
            <a:off x="737891" y="1191047"/>
            <a:ext cx="7719973" cy="5519700"/>
            <a:chOff x="548110" y="602"/>
            <a:chExt cx="7719973" cy="5519700"/>
          </a:xfrm>
        </p:grpSpPr>
        <p:sp>
          <p:nvSpPr>
            <p:cNvPr id="159" name="Google Shape;159;p6"/>
            <p:cNvSpPr/>
            <p:nvPr/>
          </p:nvSpPr>
          <p:spPr>
            <a:xfrm>
              <a:off x="6353249" y="4696985"/>
              <a:ext cx="91440" cy="2435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0" name="Google Shape;160;p6"/>
            <p:cNvSpPr/>
            <p:nvPr/>
          </p:nvSpPr>
          <p:spPr>
            <a:xfrm>
              <a:off x="6353249" y="3873669"/>
              <a:ext cx="91440" cy="2435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1" name="Google Shape;161;p6"/>
            <p:cNvSpPr/>
            <p:nvPr/>
          </p:nvSpPr>
          <p:spPr>
            <a:xfrm>
              <a:off x="6353249" y="3050352"/>
              <a:ext cx="91440" cy="2435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2" name="Google Shape;162;p6"/>
            <p:cNvSpPr/>
            <p:nvPr/>
          </p:nvSpPr>
          <p:spPr>
            <a:xfrm>
              <a:off x="6353249" y="2227036"/>
              <a:ext cx="91440" cy="2435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3" name="Google Shape;163;p6"/>
            <p:cNvSpPr/>
            <p:nvPr/>
          </p:nvSpPr>
          <p:spPr>
            <a:xfrm>
              <a:off x="6353249" y="1403719"/>
              <a:ext cx="91440" cy="2435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4" name="Google Shape;164;p6"/>
            <p:cNvSpPr/>
            <p:nvPr/>
          </p:nvSpPr>
          <p:spPr>
            <a:xfrm>
              <a:off x="4408097" y="580402"/>
              <a:ext cx="1990872" cy="24351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5" name="Google Shape;165;p6"/>
            <p:cNvSpPr/>
            <p:nvPr/>
          </p:nvSpPr>
          <p:spPr>
            <a:xfrm>
              <a:off x="2371505" y="3873669"/>
              <a:ext cx="91440" cy="2435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6" name="Google Shape;166;p6"/>
            <p:cNvSpPr/>
            <p:nvPr/>
          </p:nvSpPr>
          <p:spPr>
            <a:xfrm>
              <a:off x="2371505" y="3050352"/>
              <a:ext cx="91440" cy="2435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7" name="Google Shape;167;p6"/>
            <p:cNvSpPr/>
            <p:nvPr/>
          </p:nvSpPr>
          <p:spPr>
            <a:xfrm>
              <a:off x="2371505" y="2227036"/>
              <a:ext cx="91440" cy="2435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8" name="Google Shape;168;p6"/>
            <p:cNvSpPr/>
            <p:nvPr/>
          </p:nvSpPr>
          <p:spPr>
            <a:xfrm>
              <a:off x="2371505" y="1403719"/>
              <a:ext cx="91440" cy="2435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9" name="Google Shape;169;p6"/>
            <p:cNvSpPr/>
            <p:nvPr/>
          </p:nvSpPr>
          <p:spPr>
            <a:xfrm>
              <a:off x="2417225" y="580402"/>
              <a:ext cx="1990872" cy="24351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0" name="Google Shape;170;p6"/>
            <p:cNvSpPr/>
            <p:nvPr/>
          </p:nvSpPr>
          <p:spPr>
            <a:xfrm>
              <a:off x="2216985" y="602"/>
              <a:ext cx="4382224" cy="5798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6"/>
            <p:cNvSpPr txBox="1"/>
            <p:nvPr/>
          </p:nvSpPr>
          <p:spPr>
            <a:xfrm>
              <a:off x="2216985" y="602"/>
              <a:ext cx="4382224" cy="579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Разнообразие экономических систем в современном мире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2" name="Google Shape;172;p6"/>
            <p:cNvSpPr/>
            <p:nvPr/>
          </p:nvSpPr>
          <p:spPr>
            <a:xfrm>
              <a:off x="548110" y="823919"/>
              <a:ext cx="3738228" cy="5798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6"/>
            <p:cNvSpPr txBox="1"/>
            <p:nvPr/>
          </p:nvSpPr>
          <p:spPr>
            <a:xfrm>
              <a:off x="576414" y="852223"/>
              <a:ext cx="3681620" cy="5231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развитые страны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4" name="Google Shape;174;p6"/>
            <p:cNvSpPr/>
            <p:nvPr/>
          </p:nvSpPr>
          <p:spPr>
            <a:xfrm>
              <a:off x="548110" y="1647235"/>
              <a:ext cx="3738228" cy="5798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6"/>
            <p:cNvSpPr txBox="1"/>
            <p:nvPr/>
          </p:nvSpPr>
          <p:spPr>
            <a:xfrm>
              <a:off x="548110" y="1647235"/>
              <a:ext cx="3738228" cy="579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устойчивые темпы экономического роста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6" name="Google Shape;176;p6"/>
            <p:cNvSpPr/>
            <p:nvPr/>
          </p:nvSpPr>
          <p:spPr>
            <a:xfrm>
              <a:off x="548110" y="2470552"/>
              <a:ext cx="3738228" cy="5798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6"/>
            <p:cNvSpPr txBox="1"/>
            <p:nvPr/>
          </p:nvSpPr>
          <p:spPr>
            <a:xfrm>
              <a:off x="548110" y="2470552"/>
              <a:ext cx="3738228" cy="579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значительный ВВП/ВНП на душу населения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8" name="Google Shape;178;p6"/>
            <p:cNvSpPr/>
            <p:nvPr/>
          </p:nvSpPr>
          <p:spPr>
            <a:xfrm>
              <a:off x="548110" y="3293868"/>
              <a:ext cx="3738228" cy="5798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6"/>
            <p:cNvSpPr txBox="1"/>
            <p:nvPr/>
          </p:nvSpPr>
          <p:spPr>
            <a:xfrm>
              <a:off x="548110" y="3293868"/>
              <a:ext cx="3738228" cy="579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низкие темпы роста населения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0" name="Google Shape;180;p6"/>
            <p:cNvSpPr/>
            <p:nvPr/>
          </p:nvSpPr>
          <p:spPr>
            <a:xfrm>
              <a:off x="548110" y="4117185"/>
              <a:ext cx="3738228" cy="92485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6"/>
            <p:cNvSpPr txBox="1"/>
            <p:nvPr/>
          </p:nvSpPr>
          <p:spPr>
            <a:xfrm>
              <a:off x="548110" y="4117185"/>
              <a:ext cx="3738228" cy="9248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высокий уровень и качество жизни населения, потребления товаров и услуг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2" name="Google Shape;182;p6"/>
            <p:cNvSpPr/>
            <p:nvPr/>
          </p:nvSpPr>
          <p:spPr>
            <a:xfrm>
              <a:off x="4529855" y="823919"/>
              <a:ext cx="3738228" cy="5798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6"/>
            <p:cNvSpPr txBox="1"/>
            <p:nvPr/>
          </p:nvSpPr>
          <p:spPr>
            <a:xfrm>
              <a:off x="4558159" y="852223"/>
              <a:ext cx="3681620" cy="5231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развивающиеся страны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6"/>
            <p:cNvSpPr/>
            <p:nvPr/>
          </p:nvSpPr>
          <p:spPr>
            <a:xfrm>
              <a:off x="4529855" y="1647235"/>
              <a:ext cx="3738228" cy="5798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6"/>
            <p:cNvSpPr txBox="1"/>
            <p:nvPr/>
          </p:nvSpPr>
          <p:spPr>
            <a:xfrm>
              <a:off x="4529855" y="1647235"/>
              <a:ext cx="3738228" cy="579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многоукладная экономика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6" name="Google Shape;186;p6"/>
            <p:cNvSpPr/>
            <p:nvPr/>
          </p:nvSpPr>
          <p:spPr>
            <a:xfrm>
              <a:off x="4529855" y="2470552"/>
              <a:ext cx="3738228" cy="5798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6"/>
            <p:cNvSpPr txBox="1"/>
            <p:nvPr/>
          </p:nvSpPr>
          <p:spPr>
            <a:xfrm>
              <a:off x="4529855" y="2470552"/>
              <a:ext cx="3738228" cy="579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высокие темпы роста населения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6"/>
            <p:cNvSpPr/>
            <p:nvPr/>
          </p:nvSpPr>
          <p:spPr>
            <a:xfrm>
              <a:off x="4529855" y="3293868"/>
              <a:ext cx="3738228" cy="5798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6"/>
            <p:cNvSpPr txBox="1"/>
            <p:nvPr/>
          </p:nvSpPr>
          <p:spPr>
            <a:xfrm>
              <a:off x="4529855" y="3293868"/>
              <a:ext cx="3738228" cy="579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преимущественно сырьевая специализация экономики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0" name="Google Shape;190;p6"/>
            <p:cNvSpPr/>
            <p:nvPr/>
          </p:nvSpPr>
          <p:spPr>
            <a:xfrm>
              <a:off x="4529855" y="4117185"/>
              <a:ext cx="3738228" cy="5798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6"/>
            <p:cNvSpPr txBox="1"/>
            <p:nvPr/>
          </p:nvSpPr>
          <p:spPr>
            <a:xfrm>
              <a:off x="4529855" y="4117185"/>
              <a:ext cx="3738228" cy="579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сильная зависимость от иностранного капитала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2" name="Google Shape;192;p6"/>
            <p:cNvSpPr/>
            <p:nvPr/>
          </p:nvSpPr>
          <p:spPr>
            <a:xfrm>
              <a:off x="4529855" y="4940502"/>
              <a:ext cx="3738228" cy="5798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6"/>
            <p:cNvSpPr txBox="1"/>
            <p:nvPr/>
          </p:nvSpPr>
          <p:spPr>
            <a:xfrm>
              <a:off x="4529855" y="4940502"/>
              <a:ext cx="3738228" cy="579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невысокий уровень жизни населения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7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Политические и социально-экономичес- кие системы в современном мире</a:t>
            </a:r>
            <a:endParaRPr/>
          </a:p>
        </p:txBody>
      </p:sp>
      <p:grpSp>
        <p:nvGrpSpPr>
          <p:cNvPr id="199" name="Google Shape;199;p7"/>
          <p:cNvGrpSpPr/>
          <p:nvPr/>
        </p:nvGrpSpPr>
        <p:grpSpPr>
          <a:xfrm>
            <a:off x="432362" y="2278112"/>
            <a:ext cx="8383270" cy="2966011"/>
            <a:chOff x="562" y="975522"/>
            <a:chExt cx="8383270" cy="2966011"/>
          </a:xfrm>
        </p:grpSpPr>
        <p:sp>
          <p:nvSpPr>
            <p:cNvPr id="200" name="Google Shape;200;p7"/>
            <p:cNvSpPr/>
            <p:nvPr/>
          </p:nvSpPr>
          <p:spPr>
            <a:xfrm>
              <a:off x="4192197" y="2201146"/>
              <a:ext cx="2966010" cy="5147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1" name="Google Shape;201;p7"/>
            <p:cNvSpPr/>
            <p:nvPr/>
          </p:nvSpPr>
          <p:spPr>
            <a:xfrm>
              <a:off x="4146477" y="2201146"/>
              <a:ext cx="91440" cy="5147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2" name="Google Shape;202;p7"/>
            <p:cNvSpPr/>
            <p:nvPr/>
          </p:nvSpPr>
          <p:spPr>
            <a:xfrm>
              <a:off x="1226187" y="2201146"/>
              <a:ext cx="2966010" cy="5147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3" name="Google Shape;203;p7"/>
            <p:cNvSpPr/>
            <p:nvPr/>
          </p:nvSpPr>
          <p:spPr>
            <a:xfrm>
              <a:off x="2285996" y="975522"/>
              <a:ext cx="3812402" cy="122562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7"/>
            <p:cNvSpPr txBox="1"/>
            <p:nvPr/>
          </p:nvSpPr>
          <p:spPr>
            <a:xfrm>
              <a:off x="2285996" y="975522"/>
              <a:ext cx="3812402" cy="12256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Критерии, характеризующие состояние мировой экономики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5" name="Google Shape;205;p7"/>
            <p:cNvSpPr/>
            <p:nvPr/>
          </p:nvSpPr>
          <p:spPr>
            <a:xfrm>
              <a:off x="562" y="2715909"/>
              <a:ext cx="2451248" cy="122562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7"/>
            <p:cNvSpPr txBox="1"/>
            <p:nvPr/>
          </p:nvSpPr>
          <p:spPr>
            <a:xfrm>
              <a:off x="562" y="2715909"/>
              <a:ext cx="2451248" cy="12256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объём ВВП/ВНП на душу населения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7" name="Google Shape;207;p7"/>
            <p:cNvSpPr/>
            <p:nvPr/>
          </p:nvSpPr>
          <p:spPr>
            <a:xfrm>
              <a:off x="2966573" y="2715909"/>
              <a:ext cx="2451248" cy="122562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7"/>
            <p:cNvSpPr txBox="1"/>
            <p:nvPr/>
          </p:nvSpPr>
          <p:spPr>
            <a:xfrm>
              <a:off x="2966573" y="2715909"/>
              <a:ext cx="2451248" cy="12256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отраслевая структура ВВП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9" name="Google Shape;209;p7"/>
            <p:cNvSpPr/>
            <p:nvPr/>
          </p:nvSpPr>
          <p:spPr>
            <a:xfrm>
              <a:off x="5932584" y="2715909"/>
              <a:ext cx="2451248" cy="122562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7"/>
            <p:cNvSpPr txBox="1"/>
            <p:nvPr/>
          </p:nvSpPr>
          <p:spPr>
            <a:xfrm>
              <a:off x="5932584" y="2715909"/>
              <a:ext cx="2451248" cy="12256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и качество жизни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8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Политические и социально-экономичес- кие системы в современном мире</a:t>
            </a:r>
            <a:endParaRPr/>
          </a:p>
        </p:txBody>
      </p:sp>
      <p:pic>
        <p:nvPicPr>
          <p:cNvPr id="216" name="Google Shape;216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51110" y="1268083"/>
            <a:ext cx="4179848" cy="546528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17" name="Google Shape;217;p8"/>
          <p:cNvSpPr txBox="1"/>
          <p:nvPr/>
        </p:nvSpPr>
        <p:spPr>
          <a:xfrm>
            <a:off x="112143" y="1268084"/>
            <a:ext cx="4632385" cy="182017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</a:t>
            </a:r>
            <a:r>
              <a:rPr b="1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1990 г. </a:t>
            </a: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Организацией Объединённых Наций был создан комбинированный показатель для межстранового сравнения - </a:t>
            </a:r>
            <a:r>
              <a:rPr b="1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Индекс человечес- кого развития (Human Development Index) (ИЧР)</a:t>
            </a: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 </a:t>
            </a:r>
            <a:r>
              <a:rPr b="1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Он был разработан группой экономис- тов во главе с пакистанским учёным </a:t>
            </a:r>
            <a:r>
              <a:rPr b="1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Махбубом уль-Хаком</a:t>
            </a: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8" name="Google Shape;218;p8"/>
          <p:cNvSpPr txBox="1"/>
          <p:nvPr/>
        </p:nvSpPr>
        <p:spPr>
          <a:xfrm>
            <a:off x="3174521" y="6405561"/>
            <a:ext cx="1676589" cy="32780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Махбуб уль-Хак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19" name="Google Shape;219;p8"/>
          <p:cNvGrpSpPr/>
          <p:nvPr/>
        </p:nvGrpSpPr>
        <p:grpSpPr>
          <a:xfrm>
            <a:off x="175942" y="3172563"/>
            <a:ext cx="4568586" cy="1114765"/>
            <a:chOff x="67" y="2742038"/>
            <a:chExt cx="4010278" cy="2634131"/>
          </a:xfrm>
        </p:grpSpPr>
        <p:sp>
          <p:nvSpPr>
            <p:cNvPr id="220" name="Google Shape;220;p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Индекс человеческого развития (ИЧР)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комбинированный показатель, харак- теризующий развитие человека в странах и регионах мира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Политические и социально-экономичес- кие системы в современном мире</a:t>
            </a:r>
            <a:endParaRPr/>
          </a:p>
        </p:txBody>
      </p:sp>
      <p:grpSp>
        <p:nvGrpSpPr>
          <p:cNvPr id="227" name="Google Shape;227;p9"/>
          <p:cNvGrpSpPr/>
          <p:nvPr/>
        </p:nvGrpSpPr>
        <p:grpSpPr>
          <a:xfrm>
            <a:off x="432362" y="2234241"/>
            <a:ext cx="8383270" cy="3053753"/>
            <a:chOff x="562" y="931651"/>
            <a:chExt cx="8383270" cy="3053753"/>
          </a:xfrm>
        </p:grpSpPr>
        <p:sp>
          <p:nvSpPr>
            <p:cNvPr id="228" name="Google Shape;228;p9"/>
            <p:cNvSpPr/>
            <p:nvPr/>
          </p:nvSpPr>
          <p:spPr>
            <a:xfrm>
              <a:off x="4192198" y="1606663"/>
              <a:ext cx="2966010" cy="5147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9" name="Google Shape;229;p9"/>
            <p:cNvSpPr/>
            <p:nvPr/>
          </p:nvSpPr>
          <p:spPr>
            <a:xfrm>
              <a:off x="4146478" y="1606663"/>
              <a:ext cx="91440" cy="5147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0" name="Google Shape;230;p9"/>
            <p:cNvSpPr/>
            <p:nvPr/>
          </p:nvSpPr>
          <p:spPr>
            <a:xfrm>
              <a:off x="1226187" y="1606663"/>
              <a:ext cx="2966010" cy="5147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1" name="Google Shape;231;p9"/>
            <p:cNvSpPr/>
            <p:nvPr/>
          </p:nvSpPr>
          <p:spPr>
            <a:xfrm>
              <a:off x="2838091" y="931651"/>
              <a:ext cx="2708212" cy="67501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9"/>
            <p:cNvSpPr txBox="1"/>
            <p:nvPr/>
          </p:nvSpPr>
          <p:spPr>
            <a:xfrm>
              <a:off x="2838091" y="931651"/>
              <a:ext cx="2708212" cy="6750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Показатели ИЧР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3" name="Google Shape;233;p9"/>
            <p:cNvSpPr/>
            <p:nvPr/>
          </p:nvSpPr>
          <p:spPr>
            <a:xfrm>
              <a:off x="562" y="2121426"/>
              <a:ext cx="2451248" cy="186397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9"/>
            <p:cNvSpPr txBox="1"/>
            <p:nvPr/>
          </p:nvSpPr>
          <p:spPr>
            <a:xfrm>
              <a:off x="562" y="2121426"/>
              <a:ext cx="2451248" cy="18639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ожидаемая продолжительность жизни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5" name="Google Shape;235;p9"/>
            <p:cNvSpPr/>
            <p:nvPr/>
          </p:nvSpPr>
          <p:spPr>
            <a:xfrm>
              <a:off x="2966573" y="2121426"/>
              <a:ext cx="2451248" cy="186397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9"/>
            <p:cNvSpPr txBox="1"/>
            <p:nvPr/>
          </p:nvSpPr>
          <p:spPr>
            <a:xfrm>
              <a:off x="2966573" y="2121426"/>
              <a:ext cx="2451248" cy="18639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грамотности и ожидаемая продолжительность обучения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7" name="Google Shape;237;p9"/>
            <p:cNvSpPr/>
            <p:nvPr/>
          </p:nvSpPr>
          <p:spPr>
            <a:xfrm>
              <a:off x="5932584" y="2121426"/>
              <a:ext cx="2451248" cy="186397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9"/>
            <p:cNvSpPr txBox="1"/>
            <p:nvPr/>
          </p:nvSpPr>
          <p:spPr>
            <a:xfrm>
              <a:off x="5932584" y="2121426"/>
              <a:ext cx="2451248" cy="18639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жизни (валовой национальный доход на душу населения по паритету покупательной способности)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10.11.2021</vt:lpwstr>
  </property>
</Properties>
</file>