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y="6858000" cx="9144000"/>
  <p:notesSz cx="6858000" cy="9144000"/>
  <p:embeddedFontLst>
    <p:embeddedFont>
      <p:font typeface="Cambria Math"/>
      <p:regular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17" roundtripDataSignature="AMtx7mi3B9mcY1kiFB7QLbnspk1iNysT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3091879-868A-4D22-ADBE-2077AEF93BC6}">
  <a:tblStyle styleId="{43091879-868A-4D22-ADBE-2077AEF93BC6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CF4"/>
          </a:solidFill>
        </a:fill>
      </a:tcStyle>
    </a:wholeTbl>
    <a:band1H>
      <a:tcTxStyle b="off" i="off"/>
      <a:tcStyle>
        <a:fill>
          <a:solidFill>
            <a:srgbClr val="CFD7E7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CFD7E7"/>
          </a:solidFill>
        </a:fill>
      </a:tcStyle>
    </a:band1V>
    <a:band2V>
      <a:tcTxStyle b="off" i="off"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customschemas.google.com/relationships/presentationmetadata" Target="metadata"/><Relationship Id="rId16" Type="http://schemas.openxmlformats.org/officeDocument/2006/relationships/font" Target="fonts/CambriaMath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9" name="Google Shape;159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8" name="Google Shape;168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4" name="Google Shape;174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3" name="Google Shape;183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3" name="Google Shape;193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1" name="Google Shape;231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1" name="Google Shape;241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4" name="Google Shape;264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6" name="Google Shape;296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1.jpg"/><Relationship Id="rId4" Type="http://schemas.openxmlformats.org/officeDocument/2006/relationships/image" Target="../media/image7.jpg"/><Relationship Id="rId5" Type="http://schemas.openxmlformats.org/officeDocument/2006/relationships/image" Target="../media/image4.jpg"/><Relationship Id="rId6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7.jpg"/><Relationship Id="rId4" Type="http://schemas.openxmlformats.org/officeDocument/2006/relationships/image" Target="../media/image2.jpg"/><Relationship Id="rId5" Type="http://schemas.openxmlformats.org/officeDocument/2006/relationships/image" Target="../media/image4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p26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descr="PPP_BUSI_TLE_Networking_2007.png" id="27" name="Google Shape;27;p2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Google Shape;28;p26"/>
            <p:cNvSpPr/>
            <p:nvPr/>
          </p:nvSpPr>
          <p:spPr>
            <a:xfrm>
              <a:off x="0" y="2819400"/>
              <a:ext cx="9144000" cy="22860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9" name="Google Shape;29;p26"/>
            <p:cNvGrpSpPr/>
            <p:nvPr/>
          </p:nvGrpSpPr>
          <p:grpSpPr>
            <a:xfrm>
              <a:off x="0" y="0"/>
              <a:ext cx="9144000" cy="2819400"/>
              <a:chOff x="0" y="0"/>
              <a:chExt cx="9144000" cy="2819400"/>
            </a:xfrm>
          </p:grpSpPr>
          <p:sp>
            <p:nvSpPr>
              <p:cNvPr id="30" name="Google Shape;30;p26"/>
              <p:cNvSpPr/>
              <p:nvPr/>
            </p:nvSpPr>
            <p:spPr>
              <a:xfrm>
                <a:off x="0" y="0"/>
                <a:ext cx="9144000" cy="2667000"/>
              </a:xfrm>
              <a:prstGeom prst="rect">
                <a:avLst/>
              </a:prstGeom>
              <a:solidFill>
                <a:srgbClr val="366092">
                  <a:alpha val="42352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" name="Google Shape;31;p26"/>
              <p:cNvSpPr/>
              <p:nvPr/>
            </p:nvSpPr>
            <p:spPr>
              <a:xfrm>
                <a:off x="0" y="2667000"/>
                <a:ext cx="9144000" cy="152400"/>
              </a:xfrm>
              <a:prstGeom prst="rect">
                <a:avLst/>
              </a:prstGeom>
              <a:solidFill>
                <a:srgbClr val="36609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2" name="Google Shape;32;p26"/>
            <p:cNvSpPr/>
            <p:nvPr/>
          </p:nvSpPr>
          <p:spPr>
            <a:xfrm>
              <a:off x="0" y="5105400"/>
              <a:ext cx="9144000" cy="1752600"/>
            </a:xfrm>
            <a:prstGeom prst="rect">
              <a:avLst/>
            </a:prstGeom>
            <a:solidFill>
              <a:srgbClr val="36609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26"/>
            <p:cNvSpPr/>
            <p:nvPr/>
          </p:nvSpPr>
          <p:spPr>
            <a:xfrm>
              <a:off x="4176712" y="4545808"/>
              <a:ext cx="4953000" cy="1828800"/>
            </a:xfrm>
            <a:prstGeom prst="rect">
              <a:avLst/>
            </a:prstGeom>
            <a:solidFill>
              <a:schemeClr val="accent2"/>
            </a:solidFill>
            <a:ln cap="flat" cmpd="sng" w="2540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4" name="Google Shape;34;p26"/>
            <p:cNvGrpSpPr/>
            <p:nvPr/>
          </p:nvGrpSpPr>
          <p:grpSpPr>
            <a:xfrm>
              <a:off x="428625" y="1919288"/>
              <a:ext cx="4371975" cy="3686036"/>
              <a:chOff x="428625" y="1919288"/>
              <a:chExt cx="4371975" cy="3686036"/>
            </a:xfrm>
          </p:grpSpPr>
          <p:pic>
            <p:nvPicPr>
              <p:cNvPr descr="PPP_BUSI_TLE_Networking_2007_elements.jpg" id="35" name="Google Shape;35;p26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428625" y="2019300"/>
                <a:ext cx="4267200" cy="3586024"/>
              </a:xfrm>
              <a:prstGeom prst="rect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sp>
            <p:nvSpPr>
              <p:cNvPr id="36" name="Google Shape;36;p26"/>
              <p:cNvSpPr/>
              <p:nvPr/>
            </p:nvSpPr>
            <p:spPr>
              <a:xfrm>
                <a:off x="533400" y="1919288"/>
                <a:ext cx="4267200" cy="3581400"/>
              </a:xfrm>
              <a:prstGeom prst="rect">
                <a:avLst/>
              </a:prstGeom>
              <a:noFill/>
              <a:ln cap="flat" cmpd="sng" w="25400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7" name="Google Shape;37;p26"/>
            <p:cNvGrpSpPr/>
            <p:nvPr/>
          </p:nvGrpSpPr>
          <p:grpSpPr>
            <a:xfrm>
              <a:off x="1828800" y="3333750"/>
              <a:ext cx="3286125" cy="2472407"/>
              <a:chOff x="1828800" y="3333750"/>
              <a:chExt cx="3286125" cy="2472407"/>
            </a:xfrm>
          </p:grpSpPr>
          <p:pic>
            <p:nvPicPr>
              <p:cNvPr descr="PPP_BUSI_TLE_Networking_2007_elements3.jpg" id="38" name="Google Shape;38;p26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1828800" y="4601028"/>
                <a:ext cx="1216152" cy="1205129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descr="PPP_BUSI_TLE_Networking_2007_elements2.jpg" id="39" name="Google Shape;39;p26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4200525" y="3333750"/>
                <a:ext cx="914400" cy="100584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descr="PPP_BUSI_TLE_Networking_2007_elements4.jpg" id="40" name="Google Shape;40;p26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2819400" y="3947886"/>
                <a:ext cx="1016000" cy="1016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</p:grpSp>
      </p:grpSp>
      <p:sp>
        <p:nvSpPr>
          <p:cNvPr id="41" name="Google Shape;41;p26"/>
          <p:cNvSpPr txBox="1"/>
          <p:nvPr>
            <p:ph type="ctrTitle"/>
          </p:nvPr>
        </p:nvSpPr>
        <p:spPr>
          <a:xfrm>
            <a:off x="5181600" y="2819400"/>
            <a:ext cx="3962400" cy="167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1" sz="40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6"/>
          <p:cNvSpPr txBox="1"/>
          <p:nvPr>
            <p:ph idx="1" type="subTitle"/>
          </p:nvPr>
        </p:nvSpPr>
        <p:spPr>
          <a:xfrm>
            <a:off x="4724400" y="4876800"/>
            <a:ext cx="4343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3" name="Google Shape;43;p2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5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5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5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35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3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3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7"/>
          <p:cNvSpPr txBox="1"/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37"/>
          <p:cNvSpPr txBox="1"/>
          <p:nvPr>
            <p:ph idx="1" type="body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20" name="Google Shape;120;p37"/>
          <p:cNvSpPr txBox="1"/>
          <p:nvPr>
            <p:ph idx="2" type="body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1" name="Google Shape;121;p3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3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3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8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38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27" name="Google Shape;127;p38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8" name="Google Shape;128;p38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38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38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9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39"/>
          <p:cNvSpPr txBox="1"/>
          <p:nvPr>
            <p:ph idx="1" type="body"/>
          </p:nvPr>
        </p:nvSpPr>
        <p:spPr>
          <a:xfrm rot="5400000">
            <a:off x="2156619" y="-99217"/>
            <a:ext cx="4525963" cy="79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4" name="Google Shape;134;p39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39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39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40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139" name="Google Shape;139;p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40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65000">
                <a:schemeClr val="lt1"/>
              </a:gs>
              <a:gs pos="100000">
                <a:srgbClr val="FFFFFF">
                  <a:alpha val="0"/>
                </a:srgbClr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40"/>
          <p:cNvSpPr txBox="1"/>
          <p:nvPr>
            <p:ph type="title"/>
          </p:nvPr>
        </p:nvSpPr>
        <p:spPr>
          <a:xfrm rot="5400000">
            <a:off x="5067300" y="29337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40"/>
          <p:cNvSpPr txBox="1"/>
          <p:nvPr>
            <p:ph idx="1" type="body"/>
          </p:nvPr>
        </p:nvSpPr>
        <p:spPr>
          <a:xfrm rot="5400000">
            <a:off x="1066800" y="0"/>
            <a:ext cx="5943600" cy="7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3" name="Google Shape;143;p40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rgbClr val="1736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40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_elements3.jpg" id="145" name="Google Shape;145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902372" y="155964"/>
            <a:ext cx="787122" cy="779988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PPP_BUSI_TLE_Networking_2007_elements4.jpg" id="146" name="Google Shape;146;p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5400000">
            <a:off x="127006" y="228601"/>
            <a:ext cx="657579" cy="65757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PPP_BUSI_TLE_Networking_2007_elements2.jpg" id="147" name="Google Shape;147;p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5400000">
            <a:off x="440697" y="727710"/>
            <a:ext cx="685800" cy="75438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Vertical Title and Text" showMasterSp="0">
  <p:cSld name="1_Vertical Title and Text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1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150" name="Google Shape;150;p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41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65000">
                <a:schemeClr val="lt1"/>
              </a:gs>
              <a:gs pos="100000">
                <a:srgbClr val="FFFFFF">
                  <a:alpha val="0"/>
                </a:srgbClr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41"/>
          <p:cNvSpPr txBox="1"/>
          <p:nvPr>
            <p:ph type="title"/>
          </p:nvPr>
        </p:nvSpPr>
        <p:spPr>
          <a:xfrm rot="5400000">
            <a:off x="5067300" y="29337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41"/>
          <p:cNvSpPr txBox="1"/>
          <p:nvPr>
            <p:ph idx="1" type="body"/>
          </p:nvPr>
        </p:nvSpPr>
        <p:spPr>
          <a:xfrm rot="5400000">
            <a:off x="1066800" y="0"/>
            <a:ext cx="5943600" cy="7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4" name="Google Shape;154;p41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rgbClr val="1736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41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and Content" showMasterSp="0" type="obj">
  <p:cSld name="OBJEC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7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27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7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2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53" name="Google Shape;53;p27"/>
          <p:cNvSpPr/>
          <p:nvPr/>
        </p:nvSpPr>
        <p:spPr>
          <a:xfrm rot="-5400000">
            <a:off x="4495800" y="-3429000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>
  <p:cSld name="Заголовок и объект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8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8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28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8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8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9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9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29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9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9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 showMasterSp="0">
  <p:cSld name="2_Title and Conten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0"/>
          <p:cNvSpPr/>
          <p:nvPr/>
        </p:nvSpPr>
        <p:spPr>
          <a:xfrm>
            <a:off x="0" y="1066800"/>
            <a:ext cx="9144000" cy="57912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30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69" name="Google Shape;69;p30"/>
          <p:cNvPicPr preferRelativeResize="0"/>
          <p:nvPr/>
        </p:nvPicPr>
        <p:blipFill rotWithShape="1">
          <a:blip r:embed="rId2">
            <a:alphaModFix/>
          </a:blip>
          <a:srcRect b="16250" l="0" r="0" t="0"/>
          <a:stretch/>
        </p:blipFill>
        <p:spPr>
          <a:xfrm>
            <a:off x="0" y="1114424"/>
            <a:ext cx="9144000" cy="5743576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30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0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30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0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0"/>
          <p:cNvSpPr/>
          <p:nvPr/>
        </p:nvSpPr>
        <p:spPr>
          <a:xfrm rot="-5400000">
            <a:off x="4495800" y="-3505199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30"/>
          <p:cNvSpPr/>
          <p:nvPr/>
        </p:nvSpPr>
        <p:spPr>
          <a:xfrm>
            <a:off x="8433858" y="1066800"/>
            <a:ext cx="100542" cy="57912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30"/>
          <p:cNvSpPr/>
          <p:nvPr/>
        </p:nvSpPr>
        <p:spPr>
          <a:xfrm>
            <a:off x="8429626" y="0"/>
            <a:ext cx="104775" cy="1066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30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le and Content" showMasterSp="0">
  <p:cSld name="4_Title and Conten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1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31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31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31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1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31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85" name="Google Shape;85;p31"/>
          <p:cNvSpPr/>
          <p:nvPr/>
        </p:nvSpPr>
        <p:spPr>
          <a:xfrm rot="-5400000">
            <a:off x="4495800" y="-3429000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32"/>
          <p:cNvSpPr txBox="1"/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2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89" name="Google Shape;89;p32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32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2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3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33"/>
          <p:cNvSpPr txBox="1"/>
          <p:nvPr>
            <p:ph idx="1" type="body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5" name="Google Shape;95;p33"/>
          <p:cNvSpPr txBox="1"/>
          <p:nvPr>
            <p:ph idx="2" type="body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6" name="Google Shape;96;p33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33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3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4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34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2" name="Google Shape;102;p34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3" name="Google Shape;103;p34"/>
          <p:cNvSpPr txBox="1"/>
          <p:nvPr>
            <p:ph idx="3" type="body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4" name="Google Shape;104;p34"/>
          <p:cNvSpPr txBox="1"/>
          <p:nvPr>
            <p:ph idx="4" type="body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5" name="Google Shape;105;p34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34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34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18" Type="http://schemas.openxmlformats.org/officeDocument/2006/relationships/theme" Target="../theme/theme1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5"/>
          <p:cNvSpPr/>
          <p:nvPr/>
        </p:nvSpPr>
        <p:spPr>
          <a:xfrm>
            <a:off x="-9525" y="0"/>
            <a:ext cx="8321040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" name="Google Shape;11;p25"/>
          <p:cNvGrpSpPr/>
          <p:nvPr/>
        </p:nvGrpSpPr>
        <p:grpSpPr>
          <a:xfrm>
            <a:off x="1" y="1066800"/>
            <a:ext cx="8425815" cy="5791200"/>
            <a:chOff x="-9526" y="1066800"/>
            <a:chExt cx="8435341" cy="5791200"/>
          </a:xfrm>
        </p:grpSpPr>
        <p:sp>
          <p:nvSpPr>
            <p:cNvPr id="12" name="Google Shape;12;p25"/>
            <p:cNvSpPr/>
            <p:nvPr/>
          </p:nvSpPr>
          <p:spPr>
            <a:xfrm>
              <a:off x="-9526" y="1066800"/>
              <a:ext cx="8321040" cy="5791200"/>
            </a:xfrm>
            <a:prstGeom prst="rect">
              <a:avLst/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25"/>
            <p:cNvSpPr/>
            <p:nvPr/>
          </p:nvSpPr>
          <p:spPr>
            <a:xfrm>
              <a:off x="8258175" y="1295400"/>
              <a:ext cx="167640" cy="5562600"/>
            </a:xfrm>
            <a:prstGeom prst="rect">
              <a:avLst/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" name="Google Shape;14;p25"/>
          <p:cNvGrpSpPr/>
          <p:nvPr/>
        </p:nvGrpSpPr>
        <p:grpSpPr>
          <a:xfrm>
            <a:off x="8305801" y="0"/>
            <a:ext cx="842687" cy="6858000"/>
            <a:chOff x="8305800" y="0"/>
            <a:chExt cx="842687" cy="6858000"/>
          </a:xfrm>
        </p:grpSpPr>
        <p:sp>
          <p:nvSpPr>
            <p:cNvPr id="15" name="Google Shape;15;p25"/>
            <p:cNvSpPr/>
            <p:nvPr/>
          </p:nvSpPr>
          <p:spPr>
            <a:xfrm>
              <a:off x="8305800" y="0"/>
              <a:ext cx="838200" cy="1295400"/>
            </a:xfrm>
            <a:prstGeom prst="rect">
              <a:avLst/>
            </a:prstGeom>
            <a:solidFill>
              <a:srgbClr val="FABF8E">
                <a:alpha val="6941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25"/>
            <p:cNvSpPr/>
            <p:nvPr/>
          </p:nvSpPr>
          <p:spPr>
            <a:xfrm>
              <a:off x="8544983" y="1295400"/>
              <a:ext cx="603504" cy="5562600"/>
            </a:xfrm>
            <a:prstGeom prst="rect">
              <a:avLst/>
            </a:prstGeom>
            <a:solidFill>
              <a:schemeClr val="accent1">
                <a:alpha val="69411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PPP_BUSI_TXT_Networking_2007_elements.png" id="17" name="Google Shape;17;p25"/>
            <p:cNvPicPr preferRelativeResize="0"/>
            <p:nvPr/>
          </p:nvPicPr>
          <p:blipFill rotWithShape="1">
            <a:blip r:embed="rId1">
              <a:alphaModFix/>
            </a:blip>
            <a:srcRect b="0" l="0" r="0" t="0"/>
            <a:stretch/>
          </p:blipFill>
          <p:spPr>
            <a:xfrm>
              <a:off x="8458200" y="0"/>
              <a:ext cx="6858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Google Shape;18;p25"/>
            <p:cNvSpPr/>
            <p:nvPr/>
          </p:nvSpPr>
          <p:spPr>
            <a:xfrm>
              <a:off x="8421158" y="1295400"/>
              <a:ext cx="118872" cy="5562600"/>
            </a:xfrm>
            <a:prstGeom prst="rect">
              <a:avLst/>
            </a:prstGeom>
            <a:solidFill>
              <a:srgbClr val="36609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25"/>
            <p:cNvSpPr/>
            <p:nvPr/>
          </p:nvSpPr>
          <p:spPr>
            <a:xfrm>
              <a:off x="8429625" y="0"/>
              <a:ext cx="114300" cy="1295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" name="Google Shape;20;p25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b="1" i="0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p25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25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Google Shape;23;p25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25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"/>
          <p:cNvSpPr txBox="1"/>
          <p:nvPr>
            <p:ph type="ctrTitle"/>
          </p:nvPr>
        </p:nvSpPr>
        <p:spPr>
          <a:xfrm>
            <a:off x="5148064" y="2819400"/>
            <a:ext cx="3995936" cy="1676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ru-RU" sz="4200"/>
              <a:t>Государство и экономика (Ч. 2)</a:t>
            </a:r>
            <a:endParaRPr sz="4200"/>
          </a:p>
        </p:txBody>
      </p:sp>
      <p:sp>
        <p:nvSpPr>
          <p:cNvPr id="162" name="Google Shape;162;p1"/>
          <p:cNvSpPr txBox="1"/>
          <p:nvPr>
            <p:ph idx="1" type="subTitle"/>
          </p:nvPr>
        </p:nvSpPr>
        <p:spPr>
          <a:xfrm>
            <a:off x="4724400" y="4876800"/>
            <a:ext cx="4343400" cy="1143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ru-RU"/>
              <a:t>Обществоведение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ru-RU"/>
              <a:t>10 класс</a:t>
            </a:r>
            <a:endParaRPr/>
          </a:p>
        </p:txBody>
      </p:sp>
      <p:sp>
        <p:nvSpPr>
          <p:cNvPr id="163" name="Google Shape;163;p1"/>
          <p:cNvSpPr txBox="1"/>
          <p:nvPr/>
        </p:nvSpPr>
        <p:spPr>
          <a:xfrm>
            <a:off x="2195736" y="44624"/>
            <a:ext cx="468052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Лицей Ивацевичского района</a:t>
            </a:r>
            <a:endParaRPr b="1" i="0" sz="20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1"/>
          <p:cNvSpPr txBox="1"/>
          <p:nvPr/>
        </p:nvSpPr>
        <p:spPr>
          <a:xfrm>
            <a:off x="0" y="6252195"/>
            <a:ext cx="169168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Ситник П.В.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"/>
          <p:cNvSpPr txBox="1"/>
          <p:nvPr/>
        </p:nvSpPr>
        <p:spPr>
          <a:xfrm>
            <a:off x="7452320" y="6252194"/>
            <a:ext cx="169168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2021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План</a:t>
            </a:r>
            <a:endParaRPr/>
          </a:p>
        </p:txBody>
      </p:sp>
      <p:sp>
        <p:nvSpPr>
          <p:cNvPr id="171" name="Google Shape;171;p2"/>
          <p:cNvSpPr txBox="1"/>
          <p:nvPr>
            <p:ph idx="1" type="body"/>
          </p:nvPr>
        </p:nvSpPr>
        <p:spPr>
          <a:xfrm>
            <a:off x="179512" y="1600202"/>
            <a:ext cx="8784976" cy="452596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Безработица, её формы, экономические и социальные последствия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Социальная политика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8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Безработица, её формы, экономи- ческие и социальные последствия</a:t>
            </a:r>
            <a:endParaRPr sz="4000"/>
          </a:p>
        </p:txBody>
      </p:sp>
      <p:grpSp>
        <p:nvGrpSpPr>
          <p:cNvPr id="177" name="Google Shape;177;p18"/>
          <p:cNvGrpSpPr/>
          <p:nvPr/>
        </p:nvGrpSpPr>
        <p:grpSpPr>
          <a:xfrm>
            <a:off x="107504" y="1340768"/>
            <a:ext cx="8136904" cy="637217"/>
            <a:chOff x="3349" y="1954098"/>
            <a:chExt cx="3801423" cy="862072"/>
          </a:xfrm>
        </p:grpSpPr>
        <p:sp>
          <p:nvSpPr>
            <p:cNvPr id="178" name="Google Shape;178;p18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18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Безработица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социально-экономическое явление, при котором часть экономически активного населения не может найти работу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aphicFrame>
        <p:nvGraphicFramePr>
          <p:cNvPr id="180" name="Google Shape;180;p18"/>
          <p:cNvGraphicFramePr/>
          <p:nvPr/>
        </p:nvGraphicFramePr>
        <p:xfrm>
          <a:off x="179512" y="226752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{43091879-868A-4D22-ADBE-2077AEF93BC6}</a:tableStyleId>
              </a:tblPr>
              <a:tblGrid>
                <a:gridCol w="1800200"/>
                <a:gridCol w="6192700"/>
              </a:tblGrid>
              <a:tr h="4894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Виды безработицы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 hMerge="1"/>
              </a:tr>
              <a:tr h="790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Фрикционная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Поиск человеком новой работы (несколько недель, меся- цев). Всегда существует в экономике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790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Сезонная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Сезонный характер работы. Всегда существует в эконо- мике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1129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Структурная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Изменение отраслевой структуры экономики, невостре- бованность каких-либо специальностей. Требует мер по переподготовке большого количества людей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  <a:tr h="1129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Циклическая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Связана с экономическим циклом. Увеличивается в пе- риоды спада и депрессии. Требует значительных госу- дарственных мер помощи безработным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9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Безработица, её формы, экономи- ческие и социальные последствия</a:t>
            </a:r>
            <a:endParaRPr sz="4000"/>
          </a:p>
        </p:txBody>
      </p:sp>
      <p:grpSp>
        <p:nvGrpSpPr>
          <p:cNvPr id="186" name="Google Shape;186;p19"/>
          <p:cNvGrpSpPr/>
          <p:nvPr/>
        </p:nvGrpSpPr>
        <p:grpSpPr>
          <a:xfrm>
            <a:off x="107504" y="1340768"/>
            <a:ext cx="4176464" cy="4896544"/>
            <a:chOff x="3349" y="1954098"/>
            <a:chExt cx="3801423" cy="862072"/>
          </a:xfrm>
        </p:grpSpPr>
        <p:sp>
          <p:nvSpPr>
            <p:cNvPr id="187" name="Google Shape;187;p19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19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Статья 41.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Гражданам Республики Бе- ларусь гарантируется право на труд как наиболее достойный способ само- утверждения человека, т.е. право на выбор профессии, рода занятий и рабо- ты в соответствии с призванием, спо- собностями, образованием, профес- сиональной подготовкой и с учётом об- щественных потребностей, а также на здоровые и безопасные условия труда. Государство создаёт условия для пол- ной занятости населения. В случае не- занятости лица по не зависящим от не- го причинам ему гарантируется обуче- ние новым специальностям и повыше- ние квалификации с учётом общест- венных потребностей, а также пособие по безработице в соответствии с зако- ном.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189" name="Google Shape;189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2889" y="1340768"/>
            <a:ext cx="3872911" cy="5328592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190" name="Google Shape;190;p19"/>
          <p:cNvSpPr txBox="1"/>
          <p:nvPr/>
        </p:nvSpPr>
        <p:spPr>
          <a:xfrm>
            <a:off x="688473" y="6383706"/>
            <a:ext cx="3744416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ru-RU" sz="16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Конституция Республики Беларусь</a:t>
            </a:r>
            <a:endParaRPr b="0" i="0" sz="16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0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Безработица, её формы, экономи- ческие и социальные последствия</a:t>
            </a:r>
            <a:endParaRPr sz="4000"/>
          </a:p>
        </p:txBody>
      </p:sp>
      <p:grpSp>
        <p:nvGrpSpPr>
          <p:cNvPr id="196" name="Google Shape;196;p20"/>
          <p:cNvGrpSpPr/>
          <p:nvPr/>
        </p:nvGrpSpPr>
        <p:grpSpPr>
          <a:xfrm>
            <a:off x="336736" y="1397536"/>
            <a:ext cx="7822455" cy="5271286"/>
            <a:chOff x="85216" y="536"/>
            <a:chExt cx="7822455" cy="5271286"/>
          </a:xfrm>
        </p:grpSpPr>
        <p:sp>
          <p:nvSpPr>
            <p:cNvPr id="197" name="Google Shape;197;p20"/>
            <p:cNvSpPr/>
            <p:nvPr/>
          </p:nvSpPr>
          <p:spPr>
            <a:xfrm>
              <a:off x="6958796" y="2126769"/>
              <a:ext cx="569159" cy="129567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8" name="Google Shape;198;p20"/>
            <p:cNvSpPr/>
            <p:nvPr/>
          </p:nvSpPr>
          <p:spPr>
            <a:xfrm>
              <a:off x="6958796" y="2126769"/>
              <a:ext cx="569159" cy="50941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9" name="Google Shape;199;p20"/>
            <p:cNvSpPr/>
            <p:nvPr/>
          </p:nvSpPr>
          <p:spPr>
            <a:xfrm>
              <a:off x="5964477" y="1340506"/>
              <a:ext cx="91440" cy="23255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0" name="Google Shape;200;p20"/>
            <p:cNvSpPr/>
            <p:nvPr/>
          </p:nvSpPr>
          <p:spPr>
            <a:xfrm>
              <a:off x="3996444" y="554243"/>
              <a:ext cx="2013753" cy="2325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1" name="Google Shape;201;p20"/>
            <p:cNvSpPr/>
            <p:nvPr/>
          </p:nvSpPr>
          <p:spPr>
            <a:xfrm>
              <a:off x="464932" y="2126769"/>
              <a:ext cx="569159" cy="286819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2" name="Google Shape;202;p20"/>
            <p:cNvSpPr/>
            <p:nvPr/>
          </p:nvSpPr>
          <p:spPr>
            <a:xfrm>
              <a:off x="464932" y="2126769"/>
              <a:ext cx="569159" cy="208193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3" name="Google Shape;203;p20"/>
            <p:cNvSpPr/>
            <p:nvPr/>
          </p:nvSpPr>
          <p:spPr>
            <a:xfrm>
              <a:off x="464932" y="2126769"/>
              <a:ext cx="569159" cy="12956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4" name="Google Shape;204;p20"/>
            <p:cNvSpPr/>
            <p:nvPr/>
          </p:nvSpPr>
          <p:spPr>
            <a:xfrm>
              <a:off x="464932" y="2126769"/>
              <a:ext cx="569159" cy="50941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5" name="Google Shape;205;p20"/>
            <p:cNvSpPr/>
            <p:nvPr/>
          </p:nvSpPr>
          <p:spPr>
            <a:xfrm>
              <a:off x="1936970" y="1340506"/>
              <a:ext cx="91440" cy="23255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6" name="Google Shape;206;p20"/>
            <p:cNvSpPr/>
            <p:nvPr/>
          </p:nvSpPr>
          <p:spPr>
            <a:xfrm>
              <a:off x="1982690" y="554243"/>
              <a:ext cx="2013753" cy="23255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7" name="Google Shape;207;p20"/>
            <p:cNvSpPr/>
            <p:nvPr/>
          </p:nvSpPr>
          <p:spPr>
            <a:xfrm>
              <a:off x="1872204" y="536"/>
              <a:ext cx="4248479" cy="55370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20"/>
            <p:cNvSpPr txBox="1"/>
            <p:nvPr/>
          </p:nvSpPr>
          <p:spPr>
            <a:xfrm>
              <a:off x="1872204" y="536"/>
              <a:ext cx="4248479" cy="5537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Политика по стимулированию занятости населения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9" name="Google Shape;209;p20"/>
            <p:cNvSpPr/>
            <p:nvPr/>
          </p:nvSpPr>
          <p:spPr>
            <a:xfrm>
              <a:off x="85216" y="786800"/>
              <a:ext cx="3794949" cy="55370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20"/>
            <p:cNvSpPr txBox="1"/>
            <p:nvPr/>
          </p:nvSpPr>
          <p:spPr>
            <a:xfrm>
              <a:off x="85216" y="786800"/>
              <a:ext cx="3794949" cy="5537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Активная политика занятости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1" name="Google Shape;211;p20"/>
            <p:cNvSpPr/>
            <p:nvPr/>
          </p:nvSpPr>
          <p:spPr>
            <a:xfrm>
              <a:off x="85492" y="1573063"/>
              <a:ext cx="3794395" cy="55370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20"/>
            <p:cNvSpPr txBox="1"/>
            <p:nvPr/>
          </p:nvSpPr>
          <p:spPr>
            <a:xfrm>
              <a:off x="85492" y="1573063"/>
              <a:ext cx="3794395" cy="5537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упреждающий характер, снижение безработицы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3" name="Google Shape;213;p20"/>
            <p:cNvSpPr/>
            <p:nvPr/>
          </p:nvSpPr>
          <p:spPr>
            <a:xfrm>
              <a:off x="1034091" y="2359326"/>
              <a:ext cx="2835608" cy="55370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20"/>
            <p:cNvSpPr txBox="1"/>
            <p:nvPr/>
          </p:nvSpPr>
          <p:spPr>
            <a:xfrm>
              <a:off x="1034091" y="2359326"/>
              <a:ext cx="2835608" cy="5537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переподготовка кадров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5" name="Google Shape;215;p20"/>
            <p:cNvSpPr/>
            <p:nvPr/>
          </p:nvSpPr>
          <p:spPr>
            <a:xfrm>
              <a:off x="1034091" y="3145590"/>
              <a:ext cx="2835608" cy="55370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20"/>
            <p:cNvSpPr txBox="1"/>
            <p:nvPr/>
          </p:nvSpPr>
          <p:spPr>
            <a:xfrm>
              <a:off x="1034091" y="3145590"/>
              <a:ext cx="2835608" cy="5537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общественные работы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7" name="Google Shape;217;p20"/>
            <p:cNvSpPr/>
            <p:nvPr/>
          </p:nvSpPr>
          <p:spPr>
            <a:xfrm>
              <a:off x="1034091" y="3931853"/>
              <a:ext cx="2835608" cy="55370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20"/>
            <p:cNvSpPr txBox="1"/>
            <p:nvPr/>
          </p:nvSpPr>
          <p:spPr>
            <a:xfrm>
              <a:off x="1034091" y="3931853"/>
              <a:ext cx="2835608" cy="5537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развитие малого бизнеса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9" name="Google Shape;219;p20"/>
            <p:cNvSpPr/>
            <p:nvPr/>
          </p:nvSpPr>
          <p:spPr>
            <a:xfrm>
              <a:off x="1034091" y="4718116"/>
              <a:ext cx="2835608" cy="55370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20"/>
            <p:cNvSpPr txBox="1"/>
            <p:nvPr/>
          </p:nvSpPr>
          <p:spPr>
            <a:xfrm>
              <a:off x="1034091" y="4718116"/>
              <a:ext cx="2835608" cy="5537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налоговые льготы пред- принимателям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1" name="Google Shape;221;p20"/>
            <p:cNvSpPr/>
            <p:nvPr/>
          </p:nvSpPr>
          <p:spPr>
            <a:xfrm>
              <a:off x="4112722" y="786800"/>
              <a:ext cx="3794949" cy="55370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20"/>
            <p:cNvSpPr txBox="1"/>
            <p:nvPr/>
          </p:nvSpPr>
          <p:spPr>
            <a:xfrm>
              <a:off x="4112722" y="786800"/>
              <a:ext cx="3794949" cy="5537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Пассивная политика занятости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3" name="Google Shape;223;p20"/>
            <p:cNvSpPr/>
            <p:nvPr/>
          </p:nvSpPr>
          <p:spPr>
            <a:xfrm>
              <a:off x="4112999" y="1573063"/>
              <a:ext cx="3794395" cy="55370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20"/>
            <p:cNvSpPr txBox="1"/>
            <p:nvPr/>
          </p:nvSpPr>
          <p:spPr>
            <a:xfrm>
              <a:off x="4112999" y="1573063"/>
              <a:ext cx="3794395" cy="5537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сглаживание негативных последствий безработицы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5" name="Google Shape;225;p20"/>
            <p:cNvSpPr/>
            <p:nvPr/>
          </p:nvSpPr>
          <p:spPr>
            <a:xfrm>
              <a:off x="4123187" y="2359326"/>
              <a:ext cx="2835608" cy="55370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20"/>
            <p:cNvSpPr txBox="1"/>
            <p:nvPr/>
          </p:nvSpPr>
          <p:spPr>
            <a:xfrm>
              <a:off x="4123187" y="2359326"/>
              <a:ext cx="2835608" cy="5537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пособия по безработице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7" name="Google Shape;227;p20"/>
            <p:cNvSpPr/>
            <p:nvPr/>
          </p:nvSpPr>
          <p:spPr>
            <a:xfrm>
              <a:off x="4123187" y="3145590"/>
              <a:ext cx="2835608" cy="55370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20"/>
            <p:cNvSpPr txBox="1"/>
            <p:nvPr/>
          </p:nvSpPr>
          <p:spPr>
            <a:xfrm>
              <a:off x="4123187" y="3145590"/>
              <a:ext cx="2835608" cy="5537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работа центров занятости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1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Социальная политика</a:t>
            </a:r>
            <a:endParaRPr sz="4000"/>
          </a:p>
        </p:txBody>
      </p:sp>
      <p:grpSp>
        <p:nvGrpSpPr>
          <p:cNvPr id="234" name="Google Shape;234;p21"/>
          <p:cNvGrpSpPr/>
          <p:nvPr/>
        </p:nvGrpSpPr>
        <p:grpSpPr>
          <a:xfrm>
            <a:off x="107504" y="1340768"/>
            <a:ext cx="4176464" cy="1296144"/>
            <a:chOff x="3349" y="1954098"/>
            <a:chExt cx="3801423" cy="862072"/>
          </a:xfrm>
        </p:grpSpPr>
        <p:sp>
          <p:nvSpPr>
            <p:cNvPr id="235" name="Google Shape;235;p21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21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Статья 21.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Каждый имеет право на дос- тойный уровень жизни, включая доста- точное питание, одежду, жильё и пос- тоянное улучшение необходимых для этого условий.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237" name="Google Shape;237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2889" y="1340768"/>
            <a:ext cx="3872911" cy="5328592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238" name="Google Shape;238;p21"/>
          <p:cNvSpPr txBox="1"/>
          <p:nvPr/>
        </p:nvSpPr>
        <p:spPr>
          <a:xfrm>
            <a:off x="688473" y="6383706"/>
            <a:ext cx="3744416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ru-RU" sz="16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Конституция Республики Беларусь</a:t>
            </a:r>
            <a:endParaRPr b="0" i="0" sz="16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2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Социальная политика</a:t>
            </a:r>
            <a:endParaRPr sz="4000"/>
          </a:p>
        </p:txBody>
      </p:sp>
      <p:grpSp>
        <p:nvGrpSpPr>
          <p:cNvPr id="244" name="Google Shape;244;p22"/>
          <p:cNvGrpSpPr/>
          <p:nvPr/>
        </p:nvGrpSpPr>
        <p:grpSpPr>
          <a:xfrm>
            <a:off x="168896" y="1614736"/>
            <a:ext cx="8136904" cy="648072"/>
            <a:chOff x="3349" y="1954098"/>
            <a:chExt cx="3801423" cy="862072"/>
          </a:xfrm>
        </p:grpSpPr>
        <p:sp>
          <p:nvSpPr>
            <p:cNvPr id="245" name="Google Shape;245;p22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22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Уровень жизни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степень обеспеченности людей материальными блага- ми, удовлетворения их потребностей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47" name="Google Shape;247;p22"/>
          <p:cNvGrpSpPr/>
          <p:nvPr/>
        </p:nvGrpSpPr>
        <p:grpSpPr>
          <a:xfrm>
            <a:off x="315311" y="2837738"/>
            <a:ext cx="7988088" cy="3026602"/>
            <a:chOff x="2399" y="574930"/>
            <a:chExt cx="7988088" cy="3026602"/>
          </a:xfrm>
        </p:grpSpPr>
        <p:sp>
          <p:nvSpPr>
            <p:cNvPr id="248" name="Google Shape;248;p22"/>
            <p:cNvSpPr/>
            <p:nvPr/>
          </p:nvSpPr>
          <p:spPr>
            <a:xfrm>
              <a:off x="2399" y="574930"/>
              <a:ext cx="3542347" cy="504433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22"/>
            <p:cNvSpPr txBox="1"/>
            <p:nvPr/>
          </p:nvSpPr>
          <p:spPr>
            <a:xfrm>
              <a:off x="17173" y="589704"/>
              <a:ext cx="3512799" cy="47488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Показатели уровня жизни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0" name="Google Shape;250;p22"/>
            <p:cNvSpPr/>
            <p:nvPr/>
          </p:nvSpPr>
          <p:spPr>
            <a:xfrm>
              <a:off x="356634" y="1079364"/>
              <a:ext cx="354234" cy="3783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</p:sp>
        <p:sp>
          <p:nvSpPr>
            <p:cNvPr id="251" name="Google Shape;251;p22"/>
            <p:cNvSpPr/>
            <p:nvPr/>
          </p:nvSpPr>
          <p:spPr>
            <a:xfrm>
              <a:off x="710868" y="1205472"/>
              <a:ext cx="7279619" cy="5044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22"/>
            <p:cNvSpPr txBox="1"/>
            <p:nvPr/>
          </p:nvSpPr>
          <p:spPr>
            <a:xfrm>
              <a:off x="725642" y="1220246"/>
              <a:ext cx="7250071" cy="47488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размер дохода на душу населения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3" name="Google Shape;253;p22"/>
            <p:cNvSpPr/>
            <p:nvPr/>
          </p:nvSpPr>
          <p:spPr>
            <a:xfrm>
              <a:off x="356634" y="1079364"/>
              <a:ext cx="354234" cy="100886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</p:sp>
        <p:sp>
          <p:nvSpPr>
            <p:cNvPr id="254" name="Google Shape;254;p22"/>
            <p:cNvSpPr/>
            <p:nvPr/>
          </p:nvSpPr>
          <p:spPr>
            <a:xfrm>
              <a:off x="710868" y="1836015"/>
              <a:ext cx="7279619" cy="5044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22"/>
            <p:cNvSpPr txBox="1"/>
            <p:nvPr/>
          </p:nvSpPr>
          <p:spPr>
            <a:xfrm>
              <a:off x="725642" y="1850789"/>
              <a:ext cx="7250071" cy="47488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доля расходов на питание в семейном бюджете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6" name="Google Shape;256;p22"/>
            <p:cNvSpPr/>
            <p:nvPr/>
          </p:nvSpPr>
          <p:spPr>
            <a:xfrm>
              <a:off x="356634" y="1079364"/>
              <a:ext cx="354234" cy="163941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</p:sp>
        <p:sp>
          <p:nvSpPr>
            <p:cNvPr id="257" name="Google Shape;257;p22"/>
            <p:cNvSpPr/>
            <p:nvPr/>
          </p:nvSpPr>
          <p:spPr>
            <a:xfrm>
              <a:off x="710868" y="2466557"/>
              <a:ext cx="7279619" cy="5044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22"/>
            <p:cNvSpPr txBox="1"/>
            <p:nvPr/>
          </p:nvSpPr>
          <p:spPr>
            <a:xfrm>
              <a:off x="725642" y="2481331"/>
              <a:ext cx="7250071" cy="47488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потребление товаров длительного пользования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9" name="Google Shape;259;p22"/>
            <p:cNvSpPr/>
            <p:nvPr/>
          </p:nvSpPr>
          <p:spPr>
            <a:xfrm>
              <a:off x="356634" y="1079364"/>
              <a:ext cx="354234" cy="226995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</p:sp>
        <p:sp>
          <p:nvSpPr>
            <p:cNvPr id="260" name="Google Shape;260;p22"/>
            <p:cNvSpPr/>
            <p:nvPr/>
          </p:nvSpPr>
          <p:spPr>
            <a:xfrm>
              <a:off x="710868" y="3097099"/>
              <a:ext cx="7279619" cy="5044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22"/>
            <p:cNvSpPr txBox="1"/>
            <p:nvPr/>
          </p:nvSpPr>
          <p:spPr>
            <a:xfrm>
              <a:off x="725642" y="3111873"/>
              <a:ext cx="7250071" cy="47488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количество жилой площади на одного человека и др.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23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Социальная политика</a:t>
            </a:r>
            <a:endParaRPr sz="4000"/>
          </a:p>
        </p:txBody>
      </p:sp>
      <p:grpSp>
        <p:nvGrpSpPr>
          <p:cNvPr id="267" name="Google Shape;267;p23"/>
          <p:cNvGrpSpPr/>
          <p:nvPr/>
        </p:nvGrpSpPr>
        <p:grpSpPr>
          <a:xfrm>
            <a:off x="616602" y="2120464"/>
            <a:ext cx="7385506" cy="4547222"/>
            <a:chOff x="303690" y="1672"/>
            <a:chExt cx="7385506" cy="4547222"/>
          </a:xfrm>
        </p:grpSpPr>
        <p:sp>
          <p:nvSpPr>
            <p:cNvPr id="268" name="Google Shape;268;p23"/>
            <p:cNvSpPr/>
            <p:nvPr/>
          </p:nvSpPr>
          <p:spPr>
            <a:xfrm>
              <a:off x="303690" y="1672"/>
              <a:ext cx="3275129" cy="466381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23"/>
            <p:cNvSpPr txBox="1"/>
            <p:nvPr/>
          </p:nvSpPr>
          <p:spPr>
            <a:xfrm>
              <a:off x="317350" y="15332"/>
              <a:ext cx="3247809" cy="4390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Качество жизни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0" name="Google Shape;270;p23"/>
            <p:cNvSpPr/>
            <p:nvPr/>
          </p:nvSpPr>
          <p:spPr>
            <a:xfrm>
              <a:off x="631203" y="468054"/>
              <a:ext cx="327512" cy="34978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</p:sp>
        <p:sp>
          <p:nvSpPr>
            <p:cNvPr id="271" name="Google Shape;271;p23"/>
            <p:cNvSpPr/>
            <p:nvPr/>
          </p:nvSpPr>
          <p:spPr>
            <a:xfrm>
              <a:off x="958716" y="584649"/>
              <a:ext cx="6730480" cy="46638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23"/>
            <p:cNvSpPr txBox="1"/>
            <p:nvPr/>
          </p:nvSpPr>
          <p:spPr>
            <a:xfrm>
              <a:off x="972376" y="598309"/>
              <a:ext cx="6703160" cy="4390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экономические параметры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3" name="Google Shape;273;p23"/>
            <p:cNvSpPr/>
            <p:nvPr/>
          </p:nvSpPr>
          <p:spPr>
            <a:xfrm>
              <a:off x="631203" y="468054"/>
              <a:ext cx="327512" cy="93276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</p:sp>
        <p:sp>
          <p:nvSpPr>
            <p:cNvPr id="274" name="Google Shape;274;p23"/>
            <p:cNvSpPr/>
            <p:nvPr/>
          </p:nvSpPr>
          <p:spPr>
            <a:xfrm>
              <a:off x="958716" y="1167627"/>
              <a:ext cx="6730480" cy="46638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p23"/>
            <p:cNvSpPr txBox="1"/>
            <p:nvPr/>
          </p:nvSpPr>
          <p:spPr>
            <a:xfrm>
              <a:off x="972376" y="1181287"/>
              <a:ext cx="6703160" cy="4390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доступ к образованию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6" name="Google Shape;276;p23"/>
            <p:cNvSpPr/>
            <p:nvPr/>
          </p:nvSpPr>
          <p:spPr>
            <a:xfrm>
              <a:off x="631203" y="468054"/>
              <a:ext cx="327512" cy="151574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</p:sp>
        <p:sp>
          <p:nvSpPr>
            <p:cNvPr id="277" name="Google Shape;277;p23"/>
            <p:cNvSpPr/>
            <p:nvPr/>
          </p:nvSpPr>
          <p:spPr>
            <a:xfrm>
              <a:off x="958716" y="1750604"/>
              <a:ext cx="6730480" cy="46638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p23"/>
            <p:cNvSpPr txBox="1"/>
            <p:nvPr/>
          </p:nvSpPr>
          <p:spPr>
            <a:xfrm>
              <a:off x="972376" y="1764264"/>
              <a:ext cx="6703160" cy="4390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доступ к здравоохранению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9" name="Google Shape;279;p23"/>
            <p:cNvSpPr/>
            <p:nvPr/>
          </p:nvSpPr>
          <p:spPr>
            <a:xfrm>
              <a:off x="631203" y="468054"/>
              <a:ext cx="327512" cy="209871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</p:sp>
        <p:sp>
          <p:nvSpPr>
            <p:cNvPr id="280" name="Google Shape;280;p23"/>
            <p:cNvSpPr/>
            <p:nvPr/>
          </p:nvSpPr>
          <p:spPr>
            <a:xfrm>
              <a:off x="958716" y="2333581"/>
              <a:ext cx="6730480" cy="46638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23"/>
            <p:cNvSpPr txBox="1"/>
            <p:nvPr/>
          </p:nvSpPr>
          <p:spPr>
            <a:xfrm>
              <a:off x="972376" y="2347241"/>
              <a:ext cx="6703160" cy="4390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состояние окружающей среды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2" name="Google Shape;282;p23"/>
            <p:cNvSpPr/>
            <p:nvPr/>
          </p:nvSpPr>
          <p:spPr>
            <a:xfrm>
              <a:off x="631203" y="468054"/>
              <a:ext cx="327512" cy="268169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</p:sp>
        <p:sp>
          <p:nvSpPr>
            <p:cNvPr id="283" name="Google Shape;283;p23"/>
            <p:cNvSpPr/>
            <p:nvPr/>
          </p:nvSpPr>
          <p:spPr>
            <a:xfrm>
              <a:off x="958716" y="2916559"/>
              <a:ext cx="6730330" cy="46638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23"/>
            <p:cNvSpPr txBox="1"/>
            <p:nvPr/>
          </p:nvSpPr>
          <p:spPr>
            <a:xfrm>
              <a:off x="972376" y="2930219"/>
              <a:ext cx="6703010" cy="4390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социальное окружение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5" name="Google Shape;285;p23"/>
            <p:cNvSpPr/>
            <p:nvPr/>
          </p:nvSpPr>
          <p:spPr>
            <a:xfrm>
              <a:off x="631203" y="468054"/>
              <a:ext cx="327512" cy="32646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</p:sp>
        <p:sp>
          <p:nvSpPr>
            <p:cNvPr id="286" name="Google Shape;286;p23"/>
            <p:cNvSpPr/>
            <p:nvPr/>
          </p:nvSpPr>
          <p:spPr>
            <a:xfrm>
              <a:off x="958716" y="3499536"/>
              <a:ext cx="6730330" cy="46638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23"/>
            <p:cNvSpPr txBox="1"/>
            <p:nvPr/>
          </p:nvSpPr>
          <p:spPr>
            <a:xfrm>
              <a:off x="972376" y="3513196"/>
              <a:ext cx="6703010" cy="4390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удовлетворение духовных потребностей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8" name="Google Shape;288;p23"/>
            <p:cNvSpPr/>
            <p:nvPr/>
          </p:nvSpPr>
          <p:spPr>
            <a:xfrm>
              <a:off x="631203" y="468054"/>
              <a:ext cx="327512" cy="384765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</p:sp>
        <p:sp>
          <p:nvSpPr>
            <p:cNvPr id="289" name="Google Shape;289;p23"/>
            <p:cNvSpPr/>
            <p:nvPr/>
          </p:nvSpPr>
          <p:spPr>
            <a:xfrm>
              <a:off x="958716" y="4082513"/>
              <a:ext cx="6730330" cy="46638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411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23"/>
            <p:cNvSpPr txBox="1"/>
            <p:nvPr/>
          </p:nvSpPr>
          <p:spPr>
            <a:xfrm>
              <a:off x="972376" y="4096173"/>
              <a:ext cx="6703010" cy="4390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психологический комфорт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91" name="Google Shape;291;p23"/>
          <p:cNvGrpSpPr/>
          <p:nvPr/>
        </p:nvGrpSpPr>
        <p:grpSpPr>
          <a:xfrm>
            <a:off x="168896" y="1268760"/>
            <a:ext cx="8136904" cy="648072"/>
            <a:chOff x="3349" y="1954098"/>
            <a:chExt cx="3801423" cy="862072"/>
          </a:xfrm>
        </p:grpSpPr>
        <p:sp>
          <p:nvSpPr>
            <p:cNvPr id="292" name="Google Shape;292;p23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23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Качество жизни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уровень развития и степень удовлетворения всего комплекса потребностей, обеспечивающих благополучие людей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4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/>
              <a:t>Социальная политика</a:t>
            </a:r>
            <a:endParaRPr sz="4000"/>
          </a:p>
        </p:txBody>
      </p:sp>
      <p:grpSp>
        <p:nvGrpSpPr>
          <p:cNvPr id="299" name="Google Shape;299;p24"/>
          <p:cNvGrpSpPr/>
          <p:nvPr/>
        </p:nvGrpSpPr>
        <p:grpSpPr>
          <a:xfrm>
            <a:off x="168896" y="1412776"/>
            <a:ext cx="8136904" cy="1094184"/>
            <a:chOff x="3349" y="1954098"/>
            <a:chExt cx="3801423" cy="862072"/>
          </a:xfrm>
        </p:grpSpPr>
        <p:sp>
          <p:nvSpPr>
            <p:cNvPr id="300" name="Google Shape;300;p24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24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Социальная политика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система мер, направленных на достижение со- циальных целей и результатов, связанных с повышением общественного благосостояния, улучшением качества жизни народа и обеспечением со- циально-политической стабильности, социального партнёрства в обществе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02" name="Google Shape;302;p24"/>
          <p:cNvGrpSpPr/>
          <p:nvPr/>
        </p:nvGrpSpPr>
        <p:grpSpPr>
          <a:xfrm>
            <a:off x="168896" y="2644586"/>
            <a:ext cx="8136904" cy="1094184"/>
            <a:chOff x="3349" y="1954098"/>
            <a:chExt cx="3801423" cy="862072"/>
          </a:xfrm>
        </p:grpSpPr>
        <p:sp>
          <p:nvSpPr>
            <p:cNvPr id="303" name="Google Shape;303;p24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24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Социальная защита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одно из важнейших направлений социальной по- литики государства, заключающееся в установлении и поддержании  общест- венно необходимого материального и социального положения всех членов общества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05" name="Google Shape;305;p24"/>
          <p:cNvGrpSpPr/>
          <p:nvPr/>
        </p:nvGrpSpPr>
        <p:grpSpPr>
          <a:xfrm>
            <a:off x="253665" y="3947501"/>
            <a:ext cx="8049989" cy="2563396"/>
            <a:chOff x="2145" y="158461"/>
            <a:chExt cx="8049989" cy="2563396"/>
          </a:xfrm>
        </p:grpSpPr>
        <p:sp>
          <p:nvSpPr>
            <p:cNvPr id="306" name="Google Shape;306;p24"/>
            <p:cNvSpPr/>
            <p:nvPr/>
          </p:nvSpPr>
          <p:spPr>
            <a:xfrm>
              <a:off x="4027140" y="1088388"/>
              <a:ext cx="2874664" cy="48313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7" name="Google Shape;307;p24"/>
            <p:cNvSpPr/>
            <p:nvPr/>
          </p:nvSpPr>
          <p:spPr>
            <a:xfrm>
              <a:off x="3981420" y="1088388"/>
              <a:ext cx="91440" cy="48313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60000"/>
                  </a:lnTo>
                  <a:lnTo>
                    <a:pt x="179244" y="60000"/>
                  </a:lnTo>
                  <a:lnTo>
                    <a:pt x="179244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8" name="Google Shape;308;p24"/>
            <p:cNvSpPr/>
            <p:nvPr/>
          </p:nvSpPr>
          <p:spPr>
            <a:xfrm>
              <a:off x="1243340" y="1088388"/>
              <a:ext cx="2783799" cy="48313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9" name="Google Shape;309;p24"/>
            <p:cNvSpPr/>
            <p:nvPr/>
          </p:nvSpPr>
          <p:spPr>
            <a:xfrm>
              <a:off x="2263096" y="158461"/>
              <a:ext cx="3528086" cy="92992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24"/>
            <p:cNvSpPr txBox="1"/>
            <p:nvPr/>
          </p:nvSpPr>
          <p:spPr>
            <a:xfrm>
              <a:off x="2263096" y="158461"/>
              <a:ext cx="3528086" cy="9299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Принципы организации социальной защиты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1" name="Google Shape;311;p24"/>
            <p:cNvSpPr/>
            <p:nvPr/>
          </p:nvSpPr>
          <p:spPr>
            <a:xfrm>
              <a:off x="2145" y="1571527"/>
              <a:ext cx="2482390" cy="115033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24"/>
            <p:cNvSpPr txBox="1"/>
            <p:nvPr/>
          </p:nvSpPr>
          <p:spPr>
            <a:xfrm>
              <a:off x="2145" y="1571527"/>
              <a:ext cx="2482390" cy="11503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дифференцированный подход к разным группам населения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3" name="Google Shape;313;p24"/>
            <p:cNvSpPr/>
            <p:nvPr/>
          </p:nvSpPr>
          <p:spPr>
            <a:xfrm>
              <a:off x="2967674" y="1571527"/>
              <a:ext cx="2300661" cy="115033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24"/>
            <p:cNvSpPr txBox="1"/>
            <p:nvPr/>
          </p:nvSpPr>
          <p:spPr>
            <a:xfrm>
              <a:off x="2967674" y="1571527"/>
              <a:ext cx="2300661" cy="11503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переход от иждивенчества к социальным гарантиям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5" name="Google Shape;315;p24"/>
            <p:cNvSpPr/>
            <p:nvPr/>
          </p:nvSpPr>
          <p:spPr>
            <a:xfrm>
              <a:off x="5751473" y="1571527"/>
              <a:ext cx="2300661" cy="115033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509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p24"/>
            <p:cNvSpPr txBox="1"/>
            <p:nvPr/>
          </p:nvSpPr>
          <p:spPr>
            <a:xfrm>
              <a:off x="5751473" y="1571527"/>
              <a:ext cx="2300661" cy="11503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 интегрированности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Networking_2007">
  <a:themeElements>
    <a:clrScheme name="Custom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F79646"/>
      </a:accent2>
      <a:accent3>
        <a:srgbClr val="9BBB59"/>
      </a:accent3>
      <a:accent4>
        <a:srgbClr val="8064A2"/>
      </a:accent4>
      <a:accent5>
        <a:srgbClr val="4BACC6"/>
      </a:accent5>
      <a:accent6>
        <a:srgbClr val="C0504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2013-08-18T12:52:54Z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18.03.2021</vt:lpwstr>
  </property>
</Properties>
</file>