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h9eHX6An/akY1gDJQ7AGkQpCmw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D99F9CA-BB14-4D5A-A5BB-4713EA71F55D}">
  <a:tblStyle styleId="{ED99F9CA-BB14-4D5A-A5BB-4713EA71F55D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8.png"/><Relationship Id="rId7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200">
                <a:latin typeface="Cambria"/>
                <a:ea typeface="Cambria"/>
                <a:cs typeface="Cambria"/>
                <a:sym typeface="Cambria"/>
              </a:rPr>
              <a:t>Инновационное развитие страны</a:t>
            </a:r>
            <a:endParaRPr sz="5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3" name="Google Shape;263;p10"/>
          <p:cNvGrpSpPr/>
          <p:nvPr/>
        </p:nvGrpSpPr>
        <p:grpSpPr>
          <a:xfrm>
            <a:off x="393241" y="1668627"/>
            <a:ext cx="8556288" cy="4623384"/>
            <a:chOff x="6331" y="244591"/>
            <a:chExt cx="8556288" cy="4623384"/>
          </a:xfrm>
        </p:grpSpPr>
        <p:sp>
          <p:nvSpPr>
            <p:cNvPr id="264" name="Google Shape;264;p10"/>
            <p:cNvSpPr/>
            <p:nvPr/>
          </p:nvSpPr>
          <p:spPr>
            <a:xfrm>
              <a:off x="6331" y="244591"/>
              <a:ext cx="4631358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 txBox="1"/>
            <p:nvPr/>
          </p:nvSpPr>
          <p:spPr>
            <a:xfrm>
              <a:off x="22262" y="260522"/>
              <a:ext cx="4599496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469467" y="788519"/>
              <a:ext cx="463135" cy="40794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10"/>
            <p:cNvSpPr/>
            <p:nvPr/>
          </p:nvSpPr>
          <p:spPr>
            <a:xfrm>
              <a:off x="932603" y="924501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0"/>
            <p:cNvSpPr txBox="1"/>
            <p:nvPr/>
          </p:nvSpPr>
          <p:spPr>
            <a:xfrm>
              <a:off x="948534" y="940432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спутник дистанционного зондирования Земли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469467" y="788519"/>
              <a:ext cx="463135" cy="1087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0"/>
            <p:cNvSpPr/>
            <p:nvPr/>
          </p:nvSpPr>
          <p:spPr>
            <a:xfrm>
              <a:off x="932603" y="160441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 txBox="1"/>
            <p:nvPr/>
          </p:nvSpPr>
          <p:spPr>
            <a:xfrm>
              <a:off x="948534" y="162034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суперкомпьютер «СКИФ-ГЕО-ЦОД РБ»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469467" y="788519"/>
              <a:ext cx="463135" cy="17677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10"/>
            <p:cNvSpPr/>
            <p:nvPr/>
          </p:nvSpPr>
          <p:spPr>
            <a:xfrm>
              <a:off x="932603" y="2284320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948534" y="2300251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лазеры нового поколения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469467" y="788519"/>
              <a:ext cx="463135" cy="24476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6" name="Google Shape;276;p10"/>
            <p:cNvSpPr/>
            <p:nvPr/>
          </p:nvSpPr>
          <p:spPr>
            <a:xfrm>
              <a:off x="932603" y="296422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0"/>
            <p:cNvSpPr txBox="1"/>
            <p:nvPr/>
          </p:nvSpPr>
          <p:spPr>
            <a:xfrm>
              <a:off x="948534" y="298016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сорта сельскохозяйственных растений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0"/>
            <p:cNvSpPr/>
            <p:nvPr/>
          </p:nvSpPr>
          <p:spPr>
            <a:xfrm>
              <a:off x="469467" y="788519"/>
              <a:ext cx="463135" cy="31275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0"/>
            <p:cNvSpPr/>
            <p:nvPr/>
          </p:nvSpPr>
          <p:spPr>
            <a:xfrm>
              <a:off x="932603" y="3644139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0"/>
            <p:cNvSpPr txBox="1"/>
            <p:nvPr/>
          </p:nvSpPr>
          <p:spPr>
            <a:xfrm>
              <a:off x="948534" y="3660070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новые лекарства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10"/>
            <p:cNvSpPr/>
            <p:nvPr/>
          </p:nvSpPr>
          <p:spPr>
            <a:xfrm>
              <a:off x="469467" y="788519"/>
              <a:ext cx="463135" cy="380749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0"/>
            <p:cNvSpPr/>
            <p:nvPr/>
          </p:nvSpPr>
          <p:spPr>
            <a:xfrm>
              <a:off x="932603" y="4324048"/>
              <a:ext cx="7630016" cy="54392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0"/>
            <p:cNvSpPr txBox="1"/>
            <p:nvPr/>
          </p:nvSpPr>
          <p:spPr>
            <a:xfrm>
              <a:off x="948534" y="4339979"/>
              <a:ext cx="7598154" cy="512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линейка электротранспортных средств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9" name="Google Shape;289;p11"/>
          <p:cNvGrpSpPr/>
          <p:nvPr/>
        </p:nvGrpSpPr>
        <p:grpSpPr>
          <a:xfrm>
            <a:off x="111630" y="1260375"/>
            <a:ext cx="8877006" cy="1344803"/>
            <a:chOff x="1725287" y="1340096"/>
            <a:chExt cx="5158586" cy="789910"/>
          </a:xfrm>
        </p:grpSpPr>
        <p:sp>
          <p:nvSpPr>
            <p:cNvPr id="290" name="Google Shape;290;p11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инновационная система (НИС)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государствен- ных органов и организаций, регулирующих в пределах своей компетенции отноше- ния в сфере инновационной деятельности, и юридических и физических лиц, в т.ч. индивидуальных предпринимателей, осуществляющих и (или) обеспечивающих инновационную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2" name="Google Shape;292;p11"/>
          <p:cNvGrpSpPr/>
          <p:nvPr/>
        </p:nvGrpSpPr>
        <p:grpSpPr>
          <a:xfrm>
            <a:off x="114781" y="2769231"/>
            <a:ext cx="8837929" cy="3950592"/>
            <a:chOff x="3151" y="17405"/>
            <a:chExt cx="8837929" cy="3950592"/>
          </a:xfrm>
        </p:grpSpPr>
        <p:sp>
          <p:nvSpPr>
            <p:cNvPr id="293" name="Google Shape;293;p11"/>
            <p:cNvSpPr/>
            <p:nvPr/>
          </p:nvSpPr>
          <p:spPr>
            <a:xfrm>
              <a:off x="3151" y="17405"/>
              <a:ext cx="5549950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1"/>
            <p:cNvSpPr txBox="1"/>
            <p:nvPr/>
          </p:nvSpPr>
          <p:spPr>
            <a:xfrm>
              <a:off x="16764" y="31018"/>
              <a:ext cx="5522724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 национальной инновационной системы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558146" y="482181"/>
              <a:ext cx="554995" cy="3485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1"/>
            <p:cNvSpPr/>
            <p:nvPr/>
          </p:nvSpPr>
          <p:spPr>
            <a:xfrm>
              <a:off x="1113141" y="598375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 txBox="1"/>
            <p:nvPr/>
          </p:nvSpPr>
          <p:spPr>
            <a:xfrm>
              <a:off x="1126754" y="611988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новых знаний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558146" y="482181"/>
              <a:ext cx="554995" cy="9295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1"/>
            <p:cNvSpPr/>
            <p:nvPr/>
          </p:nvSpPr>
          <p:spPr>
            <a:xfrm>
              <a:off x="1113141" y="1179344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1"/>
            <p:cNvSpPr txBox="1"/>
            <p:nvPr/>
          </p:nvSpPr>
          <p:spPr>
            <a:xfrm>
              <a:off x="1126754" y="1192957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практическое воплощение инноваций в новой продукции, услугах, тех- нологиях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1"/>
            <p:cNvSpPr/>
            <p:nvPr/>
          </p:nvSpPr>
          <p:spPr>
            <a:xfrm>
              <a:off x="558146" y="482181"/>
              <a:ext cx="554995" cy="15105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1"/>
            <p:cNvSpPr/>
            <p:nvPr/>
          </p:nvSpPr>
          <p:spPr>
            <a:xfrm>
              <a:off x="1113141" y="1760314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1"/>
            <p:cNvSpPr txBox="1"/>
            <p:nvPr/>
          </p:nvSpPr>
          <p:spPr>
            <a:xfrm>
              <a:off x="1126754" y="1773927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и регулирование инновационных процессов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1"/>
            <p:cNvSpPr/>
            <p:nvPr/>
          </p:nvSpPr>
          <p:spPr>
            <a:xfrm>
              <a:off x="558146" y="482181"/>
              <a:ext cx="554995" cy="20914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1"/>
            <p:cNvSpPr/>
            <p:nvPr/>
          </p:nvSpPr>
          <p:spPr>
            <a:xfrm>
              <a:off x="1113141" y="2341283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1"/>
            <p:cNvSpPr txBox="1"/>
            <p:nvPr/>
          </p:nvSpPr>
          <p:spPr>
            <a:xfrm>
              <a:off x="1126754" y="2354896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ресурсное обеспечение инноваций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1"/>
            <p:cNvSpPr/>
            <p:nvPr/>
          </p:nvSpPr>
          <p:spPr>
            <a:xfrm>
              <a:off x="558146" y="482181"/>
              <a:ext cx="554995" cy="26724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1"/>
            <p:cNvSpPr/>
            <p:nvPr/>
          </p:nvSpPr>
          <p:spPr>
            <a:xfrm>
              <a:off x="1113141" y="2922253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1"/>
            <p:cNvSpPr txBox="1"/>
            <p:nvPr/>
          </p:nvSpPr>
          <p:spPr>
            <a:xfrm>
              <a:off x="1126754" y="2935866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стимулирование инноваций через налоговые льготы и развитие пред- принимательства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1"/>
            <p:cNvSpPr/>
            <p:nvPr/>
          </p:nvSpPr>
          <p:spPr>
            <a:xfrm>
              <a:off x="558146" y="482181"/>
              <a:ext cx="554995" cy="3253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1"/>
            <p:cNvSpPr/>
            <p:nvPr/>
          </p:nvSpPr>
          <p:spPr>
            <a:xfrm>
              <a:off x="1113141" y="3503222"/>
              <a:ext cx="7727939" cy="4647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1"/>
            <p:cNvSpPr txBox="1"/>
            <p:nvPr/>
          </p:nvSpPr>
          <p:spPr>
            <a:xfrm>
              <a:off x="1126754" y="3516835"/>
              <a:ext cx="7700713" cy="4375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прибыли от научных разработок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8" name="Google Shape;318;p12"/>
          <p:cNvGrpSpPr/>
          <p:nvPr/>
        </p:nvGrpSpPr>
        <p:grpSpPr>
          <a:xfrm>
            <a:off x="111630" y="1440611"/>
            <a:ext cx="8877006" cy="870350"/>
            <a:chOff x="1725287" y="1340096"/>
            <a:chExt cx="5158586" cy="789910"/>
          </a:xfrm>
        </p:grpSpPr>
        <p:sp>
          <p:nvSpPr>
            <p:cNvPr id="319" name="Google Shape;319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2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Инновационная политика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методов воздействия государство на производство с целью выпуска новых видов продукции и технологий, а также рас- ширения рынков сбыта отечественных товаров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21" name="Google Shape;321;p12"/>
          <p:cNvGrpSpPr/>
          <p:nvPr/>
        </p:nvGrpSpPr>
        <p:grpSpPr>
          <a:xfrm>
            <a:off x="246130" y="2711627"/>
            <a:ext cx="8608005" cy="3246287"/>
            <a:chOff x="578" y="227219"/>
            <a:chExt cx="8608005" cy="3246287"/>
          </a:xfrm>
        </p:grpSpPr>
        <p:sp>
          <p:nvSpPr>
            <p:cNvPr id="322" name="Google Shape;322;p12"/>
            <p:cNvSpPr/>
            <p:nvPr/>
          </p:nvSpPr>
          <p:spPr>
            <a:xfrm>
              <a:off x="4304580" y="1686465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3" name="Google Shape;323;p12"/>
            <p:cNvSpPr/>
            <p:nvPr/>
          </p:nvSpPr>
          <p:spPr>
            <a:xfrm>
              <a:off x="4258860" y="1686465"/>
              <a:ext cx="91440" cy="528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4" name="Google Shape;324;p12"/>
            <p:cNvSpPr/>
            <p:nvPr/>
          </p:nvSpPr>
          <p:spPr>
            <a:xfrm>
              <a:off x="1259058" y="1686465"/>
              <a:ext cx="3045522" cy="528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5" name="Google Shape;325;p12"/>
            <p:cNvSpPr/>
            <p:nvPr/>
          </p:nvSpPr>
          <p:spPr>
            <a:xfrm>
              <a:off x="4258860" y="796580"/>
              <a:ext cx="91440" cy="39054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26" name="Google Shape;326;p12"/>
            <p:cNvSpPr/>
            <p:nvPr/>
          </p:nvSpPr>
          <p:spPr>
            <a:xfrm>
              <a:off x="1617146" y="227219"/>
              <a:ext cx="5374869" cy="5693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2"/>
            <p:cNvSpPr txBox="1"/>
            <p:nvPr/>
          </p:nvSpPr>
          <p:spPr>
            <a:xfrm>
              <a:off x="1617146" y="227219"/>
              <a:ext cx="5374869" cy="5693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Задачи, поставленные перед белорусскими учёными и конструкторами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2"/>
            <p:cNvSpPr/>
            <p:nvPr/>
          </p:nvSpPr>
          <p:spPr>
            <a:xfrm>
              <a:off x="2747211" y="1187125"/>
              <a:ext cx="3114739" cy="49933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2"/>
            <p:cNvSpPr txBox="1"/>
            <p:nvPr/>
          </p:nvSpPr>
          <p:spPr>
            <a:xfrm>
              <a:off x="2747211" y="1187125"/>
              <a:ext cx="3114739" cy="4993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обеспечить получение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2"/>
            <p:cNvSpPr/>
            <p:nvPr/>
          </p:nvSpPr>
          <p:spPr>
            <a:xfrm>
              <a:off x="578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2"/>
            <p:cNvSpPr txBox="1"/>
            <p:nvPr/>
          </p:nvSpPr>
          <p:spPr>
            <a:xfrm>
              <a:off x="578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новых научных результатов на уровне открытий и изобретений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2"/>
            <p:cNvSpPr/>
            <p:nvPr/>
          </p:nvSpPr>
          <p:spPr>
            <a:xfrm>
              <a:off x="3046100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2"/>
            <p:cNvSpPr txBox="1"/>
            <p:nvPr/>
          </p:nvSpPr>
          <p:spPr>
            <a:xfrm>
              <a:off x="3046100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новых проектно-конструкторских разработок на уровне патентов, в т.ч. зарубежных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2"/>
            <p:cNvSpPr/>
            <p:nvPr/>
          </p:nvSpPr>
          <p:spPr>
            <a:xfrm>
              <a:off x="6091623" y="2215026"/>
              <a:ext cx="2516960" cy="125848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2"/>
            <p:cNvSpPr txBox="1"/>
            <p:nvPr/>
          </p:nvSpPr>
          <p:spPr>
            <a:xfrm>
              <a:off x="6091623" y="2215026"/>
              <a:ext cx="2516960" cy="12584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инновационной продукции на уровне не ниже мировых аналогов и стандартов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1" name="Google Shape;341;p13"/>
          <p:cNvPicPr preferRelativeResize="0"/>
          <p:nvPr/>
        </p:nvPicPr>
        <p:blipFill rotWithShape="1">
          <a:blip r:embed="rId3">
            <a:alphaModFix/>
          </a:blip>
          <a:srcRect b="0" l="18066" r="0" t="22471"/>
          <a:stretch/>
        </p:blipFill>
        <p:spPr>
          <a:xfrm>
            <a:off x="94891" y="2504678"/>
            <a:ext cx="4322136" cy="272918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2" name="Google Shape;342;p13"/>
          <p:cNvSpPr txBox="1"/>
          <p:nvPr/>
        </p:nvSpPr>
        <p:spPr>
          <a:xfrm>
            <a:off x="94891" y="1276709"/>
            <a:ext cx="8902460" cy="12076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Производственное объединение «БелАЗ» занимает треть мирового рынка карьер- ных самосвалов. На основе научных разработок успешно модернизируется произ- водственная база, что позволяет существенно повышать конкурентоспособность выпускаемой продукции.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3" name="Google Shape;343;p13"/>
          <p:cNvSpPr txBox="1"/>
          <p:nvPr/>
        </p:nvSpPr>
        <p:spPr>
          <a:xfrm>
            <a:off x="94891" y="5317587"/>
            <a:ext cx="432213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БелАЗ-75710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44" name="Google Shape;34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2527" y="4026108"/>
            <a:ext cx="4422174" cy="2709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0" name="Google Shape;350;p14"/>
          <p:cNvGrpSpPr/>
          <p:nvPr/>
        </p:nvGrpSpPr>
        <p:grpSpPr>
          <a:xfrm>
            <a:off x="111630" y="1440610"/>
            <a:ext cx="8877006" cy="698741"/>
            <a:chOff x="1725287" y="1340096"/>
            <a:chExt cx="5158586" cy="789910"/>
          </a:xfrm>
        </p:grpSpPr>
        <p:sp>
          <p:nvSpPr>
            <p:cNvPr id="351" name="Google Shape;351;p14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1725287" y="1340096"/>
              <a:ext cx="5158586" cy="7899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Стартап или стартап-компания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(англ. start-up – запускать) – это тип бизнеса, нап- равленный на получение дохода путём реализации принципиально новой идеи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353" name="Google Shape;353;p14"/>
          <p:cNvGraphicFramePr/>
          <p:nvPr/>
        </p:nvGraphicFramePr>
        <p:xfrm>
          <a:off x="111630" y="2319025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{ED99F9CA-BB14-4D5A-A5BB-4713EA71F55D}</a:tableStyleId>
              </a:tblPr>
              <a:tblGrid>
                <a:gridCol w="2407275"/>
                <a:gridCol w="6469725"/>
              </a:tblGrid>
              <a:tr h="4109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Белорусские стартапы для смартфонов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285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Maps.me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Картографическое приложение. Умеет ориентироваться по GPS, строить маршруты для автомобилей и пешеходов меж- ду двумя заданными точками, проводить поиск по объек- там, а также предоставлять подробную информацию о заве- дениях на карте. Доступна голосовая навигация.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45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Viber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Приложение-мессенджер, которое позволяет отправлять сообщения, совершать видео- и голосовые звонки через ин- тернет.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71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Flo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Приложение для поддержания женского здоровья и само- чувствия.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69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MSQRD, </a:t>
                      </a: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полностью</a:t>
                      </a: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Masquerade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Видео и фото-селфи приложение - можно накладывать рам- ки и маски на лицо, например, на online-звонках: борода, лицо знаменитости, цветы в волосах. 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59" name="Google Shape;359;p15"/>
          <p:cNvGrpSpPr/>
          <p:nvPr/>
        </p:nvGrpSpPr>
        <p:grpSpPr>
          <a:xfrm>
            <a:off x="467544" y="1412776"/>
            <a:ext cx="8424936" cy="802785"/>
            <a:chOff x="2518161" y="239457"/>
            <a:chExt cx="3460620" cy="1059265"/>
          </a:xfrm>
        </p:grpSpPr>
        <p:sp>
          <p:nvSpPr>
            <p:cNvPr id="360" name="Google Shape;360;p15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Высокие технологии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процессы, основанные на использовании передовых достижений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62" name="Google Shape;362;p15"/>
          <p:cNvGrpSpPr/>
          <p:nvPr/>
        </p:nvGrpSpPr>
        <p:grpSpPr>
          <a:xfrm>
            <a:off x="467544" y="2492895"/>
            <a:ext cx="8424935" cy="3744419"/>
            <a:chOff x="0" y="144015"/>
            <a:chExt cx="8424935" cy="3744419"/>
          </a:xfrm>
        </p:grpSpPr>
        <p:sp>
          <p:nvSpPr>
            <p:cNvPr id="363" name="Google Shape;363;p15"/>
            <p:cNvSpPr/>
            <p:nvPr/>
          </p:nvSpPr>
          <p:spPr>
            <a:xfrm rot="5400000">
              <a:off x="3856746" y="-679755"/>
              <a:ext cx="3744419" cy="5391959"/>
            </a:xfrm>
            <a:prstGeom prst="round2SameRect">
              <a:avLst>
                <a:gd fmla="val 16667" name="adj1"/>
                <a:gd fmla="val 0" name="adj2"/>
              </a:avLst>
            </a:prstGeom>
            <a:noFill/>
            <a:ln cap="flat" cmpd="sng" w="9525">
              <a:solidFill>
                <a:srgbClr val="CACACA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5"/>
            <p:cNvSpPr txBox="1"/>
            <p:nvPr/>
          </p:nvSpPr>
          <p:spPr>
            <a:xfrm>
              <a:off x="3032977" y="326801"/>
              <a:ext cx="5209172" cy="33788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технологи (системы распрост- ранения новостей, технологии коллектив- ной работы, технологии обучения);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электроника;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программное обеспечение (искусственный интеллект);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беспроводные 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робототехника;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нанотехнологии;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экологически чистые технологии, энерго- сбережение и альтернативная энергетика (переработка отходов, атомная энергетика, солнечная энергетика, водородная энерге- тика);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0" y="361654"/>
              <a:ext cx="3032976" cy="330913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5"/>
            <p:cNvSpPr txBox="1"/>
            <p:nvPr/>
          </p:nvSpPr>
          <p:spPr>
            <a:xfrm>
              <a:off x="148058" y="509712"/>
              <a:ext cx="2736860" cy="3013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высоких технологий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2" name="Google Shape;372;p16"/>
          <p:cNvGrpSpPr/>
          <p:nvPr/>
        </p:nvGrpSpPr>
        <p:grpSpPr>
          <a:xfrm>
            <a:off x="467544" y="1412776"/>
            <a:ext cx="8424936" cy="802785"/>
            <a:chOff x="2518161" y="239457"/>
            <a:chExt cx="3460620" cy="1059265"/>
          </a:xfrm>
        </p:grpSpPr>
        <p:sp>
          <p:nvSpPr>
            <p:cNvPr id="373" name="Google Shape;373;p16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6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Высокие технологии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процессы, основанные на использовании передовых достижений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5" name="Google Shape;375;p16"/>
          <p:cNvGrpSpPr/>
          <p:nvPr/>
        </p:nvGrpSpPr>
        <p:grpSpPr>
          <a:xfrm>
            <a:off x="467544" y="2564909"/>
            <a:ext cx="8424936" cy="3600392"/>
            <a:chOff x="0" y="216028"/>
            <a:chExt cx="8424936" cy="3600392"/>
          </a:xfrm>
        </p:grpSpPr>
        <p:sp>
          <p:nvSpPr>
            <p:cNvPr id="376" name="Google Shape;376;p16"/>
            <p:cNvSpPr/>
            <p:nvPr/>
          </p:nvSpPr>
          <p:spPr>
            <a:xfrm rot="5400000">
              <a:off x="3928760" y="-679755"/>
              <a:ext cx="3600392" cy="5391959"/>
            </a:xfrm>
            <a:prstGeom prst="round2SameRect">
              <a:avLst>
                <a:gd fmla="val 16667" name="adj1"/>
                <a:gd fmla="val 0" name="adj2"/>
              </a:avLst>
            </a:prstGeom>
            <a:noFill/>
            <a:ln cap="flat" cmpd="sng" w="9525">
              <a:solidFill>
                <a:srgbClr val="CACACA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6"/>
            <p:cNvSpPr txBox="1"/>
            <p:nvPr/>
          </p:nvSpPr>
          <p:spPr>
            <a:xfrm>
              <a:off x="3032977" y="391785"/>
              <a:ext cx="5216202" cy="32488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системы безопасности (биометрия, датчи- ки, детекторы, электронные анализаторы, системы скрытого наблюдения);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навигационные технологии;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оборонные технологии и технологии двой- ного назначения (самолётостроение, раке- тостроение, создание космических аппара- тов);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биотехнологии (генная инженерия и гено- терапия; микробиологическая промыш- ленность);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органическая химия;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фармакология.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16"/>
            <p:cNvSpPr/>
            <p:nvPr/>
          </p:nvSpPr>
          <p:spPr>
            <a:xfrm>
              <a:off x="0" y="361654"/>
              <a:ext cx="3032976" cy="330913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6"/>
            <p:cNvSpPr txBox="1"/>
            <p:nvPr/>
          </p:nvSpPr>
          <p:spPr>
            <a:xfrm>
              <a:off x="148058" y="509712"/>
              <a:ext cx="2736860" cy="30130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Отрасли высоких технологий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85" name="Google Shape;38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0401" y="2898475"/>
            <a:ext cx="5074381" cy="377837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86" name="Google Shape;386;p17"/>
          <p:cNvSpPr txBox="1"/>
          <p:nvPr/>
        </p:nvSpPr>
        <p:spPr>
          <a:xfrm>
            <a:off x="94891" y="1276709"/>
            <a:ext cx="8902460" cy="176841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22 июля 2012 г. с космодрома Байконур на околоземную орбиту был выведен Бе- лорусский космический аппарат (</a:t>
            </a:r>
            <a:r>
              <a:rPr b="1"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БКА, БелКА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). Основными заказчиками снимкос с белорусского спутника являются различные организации (министерства: по чрезвычайным ситуациям, обороны, лесного хозяйства, сельского хозяйства и про- довольствия, природных ресурсов и охраны окружающей среды; Государственный комитет по имуществу и т.д.).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87" name="Google Shape;387;p17"/>
          <p:cNvSpPr txBox="1"/>
          <p:nvPr/>
        </p:nvSpPr>
        <p:spPr>
          <a:xfrm>
            <a:off x="258792" y="6354780"/>
            <a:ext cx="368160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Белорусский космический аппарат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3" name="Google Shape;393;p18"/>
          <p:cNvGrpSpPr/>
          <p:nvPr/>
        </p:nvGrpSpPr>
        <p:grpSpPr>
          <a:xfrm>
            <a:off x="181155" y="1196751"/>
            <a:ext cx="8783333" cy="1410145"/>
            <a:chOff x="2518161" y="239457"/>
            <a:chExt cx="3460620" cy="1059265"/>
          </a:xfrm>
        </p:grpSpPr>
        <p:sp>
          <p:nvSpPr>
            <p:cNvPr id="394" name="Google Shape;394;p1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8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Энергосбережение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реализация правовых, организационных, научных, производ- ственных, технических и экономических мер, направленных на эффективное (ра- циональное) использование (и экономное расходование) топливно-энергетических ресурсов и на вовлечение в хозяйственный оборот возобновляемых источников энергии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96" name="Google Shape;396;p18"/>
          <p:cNvPicPr preferRelativeResize="0"/>
          <p:nvPr/>
        </p:nvPicPr>
        <p:blipFill rotWithShape="1">
          <a:blip r:embed="rId3">
            <a:alphaModFix/>
          </a:blip>
          <a:srcRect b="0" l="0" r="0" t="9002"/>
          <a:stretch/>
        </p:blipFill>
        <p:spPr>
          <a:xfrm>
            <a:off x="4201064" y="2714913"/>
            <a:ext cx="4763424" cy="399648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97" name="Google Shape;39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37058" y="5464474"/>
            <a:ext cx="3161222" cy="1772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8" name="Google Shape;398;p18"/>
          <p:cNvGrpSpPr/>
          <p:nvPr/>
        </p:nvGrpSpPr>
        <p:grpSpPr>
          <a:xfrm>
            <a:off x="338147" y="3019472"/>
            <a:ext cx="3673135" cy="2304256"/>
            <a:chOff x="2518161" y="239457"/>
            <a:chExt cx="3460620" cy="1059265"/>
          </a:xfrm>
        </p:grpSpPr>
        <p:sp>
          <p:nvSpPr>
            <p:cNvPr id="399" name="Google Shape;399;p18"/>
            <p:cNvSpPr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noFill/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8"/>
            <p:cNvSpPr txBox="1"/>
            <p:nvPr/>
          </p:nvSpPr>
          <p:spPr>
            <a:xfrm>
              <a:off x="2518161" y="239457"/>
              <a:ext cx="3460620" cy="10592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Важное значение для обеспечения энергетической безопасности страны имеет крупнейший в исто-рии суверенной Беларуси энерге-тический проект – Белорусская АЭС.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01" name="Google Shape;401;p18"/>
          <p:cNvSpPr txBox="1"/>
          <p:nvPr/>
        </p:nvSpPr>
        <p:spPr>
          <a:xfrm>
            <a:off x="519455" y="6364269"/>
            <a:ext cx="368160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Белорусская АЭС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02" name="Google Shape;402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37057" y="5999336"/>
            <a:ext cx="3868587" cy="134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41781" y="4713155"/>
            <a:ext cx="1506927" cy="173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42213" y="3458041"/>
            <a:ext cx="753034" cy="26173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18"/>
          <p:cNvSpPr txBox="1"/>
          <p:nvPr/>
        </p:nvSpPr>
        <p:spPr>
          <a:xfrm>
            <a:off x="5938975" y="3404242"/>
            <a:ext cx="95951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Белорусская АЭС</a:t>
            </a:r>
            <a:endParaRPr b="1" sz="9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Научное обеспечение инновационного развития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Высокие технологии и энергосбережение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277188" y="1573883"/>
            <a:ext cx="8589622" cy="4762236"/>
            <a:chOff x="1980" y="357642"/>
            <a:chExt cx="8589622" cy="4762236"/>
          </a:xfrm>
        </p:grpSpPr>
        <p:sp>
          <p:nvSpPr>
            <p:cNvPr id="101" name="Google Shape;101;p3"/>
            <p:cNvSpPr/>
            <p:nvPr/>
          </p:nvSpPr>
          <p:spPr>
            <a:xfrm>
              <a:off x="6513168" y="3568822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2" name="Google Shape;102;p3"/>
            <p:cNvSpPr/>
            <p:nvPr/>
          </p:nvSpPr>
          <p:spPr>
            <a:xfrm>
              <a:off x="4296791" y="2547658"/>
              <a:ext cx="2262096" cy="458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3" name="Google Shape;103;p3"/>
            <p:cNvSpPr/>
            <p:nvPr/>
          </p:nvSpPr>
          <p:spPr>
            <a:xfrm>
              <a:off x="1988975" y="3568822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4" name="Google Shape;104;p3"/>
            <p:cNvSpPr/>
            <p:nvPr/>
          </p:nvSpPr>
          <p:spPr>
            <a:xfrm>
              <a:off x="2034695" y="2547658"/>
              <a:ext cx="2262096" cy="4587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5" name="Google Shape;105;p3"/>
            <p:cNvSpPr/>
            <p:nvPr/>
          </p:nvSpPr>
          <p:spPr>
            <a:xfrm>
              <a:off x="4251071" y="996601"/>
              <a:ext cx="91440" cy="4587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6" name="Google Shape;106;p3"/>
            <p:cNvSpPr/>
            <p:nvPr/>
          </p:nvSpPr>
          <p:spPr>
            <a:xfrm>
              <a:off x="943843" y="357642"/>
              <a:ext cx="6705896" cy="63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943843" y="357642"/>
              <a:ext cx="6705896" cy="6389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943843" y="1455365"/>
              <a:ext cx="6705896" cy="10922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 txBox="1"/>
            <p:nvPr/>
          </p:nvSpPr>
          <p:spPr>
            <a:xfrm>
              <a:off x="943843" y="1455365"/>
              <a:ext cx="6705896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innovatio – обновление) любые новые идеи, реализованные на практике; нововведения, направленные на повышение эффективности человеческой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1980" y="3006422"/>
              <a:ext cx="4065429" cy="5624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1980" y="3006422"/>
              <a:ext cx="4065429" cy="562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улучшающие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1980" y="4027585"/>
              <a:ext cx="4065429" cy="10922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1980" y="4027585"/>
              <a:ext cx="4065429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направлены на совершенствование, улучшение отдельных характеристик выпускаемой продукции, используе- мых технологий, методов работы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4526173" y="3006422"/>
              <a:ext cx="4065429" cy="5624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3"/>
            <p:cNvSpPr txBox="1"/>
            <p:nvPr/>
          </p:nvSpPr>
          <p:spPr>
            <a:xfrm>
              <a:off x="4526173" y="3006422"/>
              <a:ext cx="4065429" cy="5624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радикальные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4526173" y="4027585"/>
              <a:ext cx="4065429" cy="10922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4526173" y="4027585"/>
              <a:ext cx="4065429" cy="10922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изменяют способ производственной деятельности – его технические, технологические, организационные основы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Ð¾Ð·ÐµÑ ÐÐ»Ð¾Ð¸Ð· Ð¨ÑÐ¼Ð¿ÐµÑÐµÑ, Ð°Ð²ÑÑÑÐ¸Ð¹ÑÐºÐ¸Ð¹ Ð¸ Ð°Ð¼ÐµÑÐ¸ÐºÐ°Ð½ÑÐºÐ¸Ð¹ ÑÐºÐ¾Ð½Ð¾Ð¼Ð¸ÑÑ" id="123" name="Google Shape;12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576" y="1086929"/>
            <a:ext cx="4432745" cy="564167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24" name="Google Shape;124;p4"/>
          <p:cNvSpPr txBox="1"/>
          <p:nvPr/>
        </p:nvSpPr>
        <p:spPr>
          <a:xfrm>
            <a:off x="4588320" y="6415931"/>
            <a:ext cx="336889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Йозеф Шумпетер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4"/>
          <p:cNvSpPr txBox="1"/>
          <p:nvPr/>
        </p:nvSpPr>
        <p:spPr>
          <a:xfrm>
            <a:off x="3699770" y="1021990"/>
            <a:ext cx="5306205" cy="288577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lang="ru-RU" sz="1800" u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Первое подробное описание инноваций было сделано австрийским и американским экономи- стом </a:t>
            </a:r>
            <a:r>
              <a:rPr b="1" lang="ru-RU" sz="1800" u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Йозефом Шумпетером </a:t>
            </a:r>
            <a:r>
              <a:rPr b="0" lang="ru-RU" sz="1800" u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работе «Теория экономического развития» (1911 г.). Он рассмат- ривал инновации как средство преодоления эко- номических кризисов. Учёный сформулировал пять основных нововведений и считал, что они появляются не равномерно, а кластерами (груп- пами). Таким образом была высказана идея о неравномерности инновационной активности.</a:t>
            </a:r>
            <a:endParaRPr b="0" sz="1600" u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26" name="Google Shape;126;p4"/>
          <p:cNvGrpSpPr/>
          <p:nvPr/>
        </p:nvGrpSpPr>
        <p:grpSpPr>
          <a:xfrm>
            <a:off x="4425915" y="3857298"/>
            <a:ext cx="4527735" cy="2531462"/>
            <a:chOff x="52323" y="1289"/>
            <a:chExt cx="4527735" cy="2531462"/>
          </a:xfrm>
        </p:grpSpPr>
        <p:sp>
          <p:nvSpPr>
            <p:cNvPr id="127" name="Google Shape;127;p4"/>
            <p:cNvSpPr/>
            <p:nvPr/>
          </p:nvSpPr>
          <p:spPr>
            <a:xfrm>
              <a:off x="52323" y="1289"/>
              <a:ext cx="2616946" cy="3161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 txBox="1"/>
            <p:nvPr/>
          </p:nvSpPr>
          <p:spPr>
            <a:xfrm>
              <a:off x="61581" y="10547"/>
              <a:ext cx="2598430" cy="2975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Типы нововведений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314018" y="317390"/>
              <a:ext cx="261694" cy="2842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0" name="Google Shape;130;p4"/>
            <p:cNvSpPr/>
            <p:nvPr/>
          </p:nvSpPr>
          <p:spPr>
            <a:xfrm>
              <a:off x="575712" y="396416"/>
              <a:ext cx="4004346" cy="41050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587735" y="408439"/>
              <a:ext cx="3980300" cy="3864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нового продукта (или но- вых качеств продукта)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314018" y="317390"/>
              <a:ext cx="261694" cy="7621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3" name="Google Shape;133;p4"/>
            <p:cNvSpPr/>
            <p:nvPr/>
          </p:nvSpPr>
          <p:spPr>
            <a:xfrm>
              <a:off x="575712" y="885946"/>
              <a:ext cx="4004346" cy="38725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587054" y="897288"/>
              <a:ext cx="3981662" cy="3645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Внедрение новой техники, техноло- гий, новых методов производства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314018" y="317390"/>
              <a:ext cx="261694" cy="11928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6" name="Google Shape;136;p4"/>
            <p:cNvSpPr/>
            <p:nvPr/>
          </p:nvSpPr>
          <p:spPr>
            <a:xfrm>
              <a:off x="575712" y="1352224"/>
              <a:ext cx="4004346" cy="3161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 txBox="1"/>
            <p:nvPr/>
          </p:nvSpPr>
          <p:spPr>
            <a:xfrm>
              <a:off x="584970" y="1361482"/>
              <a:ext cx="3985830" cy="2975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освоение новых рынков сбыта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314018" y="317390"/>
              <a:ext cx="261694" cy="15880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9" name="Google Shape;139;p4"/>
            <p:cNvSpPr/>
            <p:nvPr/>
          </p:nvSpPr>
          <p:spPr>
            <a:xfrm>
              <a:off x="575712" y="1747351"/>
              <a:ext cx="4004346" cy="3161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 txBox="1"/>
            <p:nvPr/>
          </p:nvSpPr>
          <p:spPr>
            <a:xfrm>
              <a:off x="584970" y="1756609"/>
              <a:ext cx="3985830" cy="2975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новых видов сырья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314018" y="317390"/>
              <a:ext cx="261694" cy="20202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2" name="Google Shape;142;p4"/>
            <p:cNvSpPr/>
            <p:nvPr/>
          </p:nvSpPr>
          <p:spPr>
            <a:xfrm>
              <a:off x="575712" y="2142477"/>
              <a:ext cx="4004346" cy="39027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 txBox="1"/>
            <p:nvPr/>
          </p:nvSpPr>
          <p:spPr>
            <a:xfrm>
              <a:off x="587143" y="2153908"/>
              <a:ext cx="3981484" cy="3674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 в организации производ- 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Понятие инновационного пути развития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9" name="Google Shape;149;p5"/>
          <p:cNvGrpSpPr/>
          <p:nvPr/>
        </p:nvGrpSpPr>
        <p:grpSpPr>
          <a:xfrm>
            <a:off x="2359023" y="1844096"/>
            <a:ext cx="4382219" cy="588553"/>
            <a:chOff x="67" y="2742038"/>
            <a:chExt cx="4010278" cy="2634131"/>
          </a:xfrm>
        </p:grpSpPr>
        <p:sp>
          <p:nvSpPr>
            <p:cNvPr id="150" name="Google Shape;150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Девиз инновации – «новое и иное»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2" name="Google Shape;152;p5"/>
          <p:cNvGrpSpPr/>
          <p:nvPr/>
        </p:nvGrpSpPr>
        <p:grpSpPr>
          <a:xfrm>
            <a:off x="547477" y="2974157"/>
            <a:ext cx="3860622" cy="1295918"/>
            <a:chOff x="67" y="2742038"/>
            <a:chExt cx="4010278" cy="2634131"/>
          </a:xfrm>
        </p:grpSpPr>
        <p:sp>
          <p:nvSpPr>
            <p:cNvPr id="153" name="Google Shape;153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Изобретение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новое решение задачи, техническое воплощение идеи, являющееся результатом технического творчества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5" name="Google Shape;155;p5"/>
          <p:cNvGrpSpPr/>
          <p:nvPr/>
        </p:nvGrpSpPr>
        <p:grpSpPr>
          <a:xfrm>
            <a:off x="4810931" y="2974156"/>
            <a:ext cx="3860622" cy="1295918"/>
            <a:chOff x="67" y="2742038"/>
            <a:chExt cx="4010278" cy="2634131"/>
          </a:xfrm>
        </p:grpSpPr>
        <p:sp>
          <p:nvSpPr>
            <p:cNvPr id="156" name="Google Shape;156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Новация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новшество, которого не было ранее: новое теоретическое значение, новый метод, принцип и т.д.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58" name="Google Shape;158;p5"/>
          <p:cNvGrpSpPr/>
          <p:nvPr/>
        </p:nvGrpSpPr>
        <p:grpSpPr>
          <a:xfrm>
            <a:off x="547477" y="4639056"/>
            <a:ext cx="3860622" cy="1295918"/>
            <a:chOff x="67" y="2742038"/>
            <a:chExt cx="4010278" cy="2634131"/>
          </a:xfrm>
        </p:grpSpPr>
        <p:sp>
          <p:nvSpPr>
            <p:cNvPr id="159" name="Google Shape;159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всегда является инновацией, поскольку не всякое изобретение может быть внедрено в производ- ство, реализовано на практике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1" name="Google Shape;161;p5"/>
          <p:cNvGrpSpPr/>
          <p:nvPr/>
        </p:nvGrpSpPr>
        <p:grpSpPr>
          <a:xfrm>
            <a:off x="4810931" y="4639056"/>
            <a:ext cx="3860622" cy="1295918"/>
            <a:chOff x="67" y="2742038"/>
            <a:chExt cx="4010278" cy="2634131"/>
          </a:xfrm>
        </p:grpSpPr>
        <p:sp>
          <p:nvSpPr>
            <p:cNvPr id="162" name="Google Shape;162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Может проявляться в самых разных сферах деятельности человека. Является более широким понятием, чем понятие «инновация»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64" name="Google Shape;164;p5"/>
          <p:cNvCxnSpPr>
            <a:stCxn id="153" idx="2"/>
            <a:endCxn id="160" idx="0"/>
          </p:cNvCxnSpPr>
          <p:nvPr/>
        </p:nvCxnSpPr>
        <p:spPr>
          <a:xfrm>
            <a:off x="2477788" y="4270075"/>
            <a:ext cx="0" cy="369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165" name="Google Shape;165;p5"/>
          <p:cNvCxnSpPr/>
          <p:nvPr/>
        </p:nvCxnSpPr>
        <p:spPr>
          <a:xfrm>
            <a:off x="6741242" y="4270074"/>
            <a:ext cx="0" cy="368981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ÐÐ°ÑÐ¸Ð¾Ð½Ð°Ð»ÑÐ½Ð°Ñ Ð°ÐºÐ°Ð´ÐµÐ¼Ð¸Ñ Ð½Ð°ÑÐº ÐÐµÐ»Ð°ÑÑÑÐ¸ | ÐÑÐ¸ÑÐ¸Ð°Ð»ÑÐ½ÑÐ¹ Ð¸Ð½ÑÐµÑÐ½ÐµÑ-Ð¿Ð¾ÑÑÐ°Ð»  ÐÑÐµÐ·Ð¸Ð´ÐµÐ½ÑÐ° Ð ÐµÑÐ¿ÑÐ±Ð»Ð¸ÐºÐ¸ ÐÐµÐ»Ð°ÑÑÑÑ" id="170" name="Google Shape;17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4913" y="4590211"/>
            <a:ext cx="3925018" cy="221203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1" name="Google Shape;171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2" name="Google Shape;172;p6"/>
          <p:cNvGrpSpPr/>
          <p:nvPr/>
        </p:nvGrpSpPr>
        <p:grpSpPr>
          <a:xfrm>
            <a:off x="461516" y="1200866"/>
            <a:ext cx="8289979" cy="4258339"/>
            <a:chOff x="176844" y="1794"/>
            <a:chExt cx="8289979" cy="4258339"/>
          </a:xfrm>
        </p:grpSpPr>
        <p:sp>
          <p:nvSpPr>
            <p:cNvPr id="173" name="Google Shape;173;p6"/>
            <p:cNvSpPr/>
            <p:nvPr/>
          </p:nvSpPr>
          <p:spPr>
            <a:xfrm>
              <a:off x="6422976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6422976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4321834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6"/>
            <p:cNvSpPr/>
            <p:nvPr/>
          </p:nvSpPr>
          <p:spPr>
            <a:xfrm>
              <a:off x="2129251" y="3254405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6"/>
            <p:cNvSpPr/>
            <p:nvPr/>
          </p:nvSpPr>
          <p:spPr>
            <a:xfrm>
              <a:off x="2129251" y="2248676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6"/>
            <p:cNvSpPr/>
            <p:nvPr/>
          </p:nvSpPr>
          <p:spPr>
            <a:xfrm>
              <a:off x="2129251" y="1466340"/>
              <a:ext cx="91440" cy="2974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6"/>
            <p:cNvSpPr/>
            <p:nvPr/>
          </p:nvSpPr>
          <p:spPr>
            <a:xfrm>
              <a:off x="2174971" y="710053"/>
              <a:ext cx="2146862" cy="2974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6"/>
            <p:cNvSpPr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6"/>
            <p:cNvSpPr txBox="1"/>
            <p:nvPr/>
          </p:nvSpPr>
          <p:spPr>
            <a:xfrm>
              <a:off x="2022405" y="1794"/>
              <a:ext cx="4598856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научной деятельности в Республики Беларусь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176844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учреждения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6"/>
            <p:cNvSpPr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6"/>
            <p:cNvSpPr txBox="1"/>
            <p:nvPr/>
          </p:nvSpPr>
          <p:spPr>
            <a:xfrm>
              <a:off x="176844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академическая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176844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организации, осуществляющие иссле- довательскую и научно-техническую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176844" y="3551874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академия наук Бела- руси 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главное научное учреждение (открыта в </a:t>
              </a: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1929 г.</a:t>
              </a: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4470568" y="1007522"/>
              <a:ext cx="3996255" cy="45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образования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4470568" y="1763809"/>
              <a:ext cx="3996255" cy="484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университетская наука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6"/>
            <p:cNvSpPr txBox="1"/>
            <p:nvPr/>
          </p:nvSpPr>
          <p:spPr>
            <a:xfrm>
              <a:off x="4470568" y="2546145"/>
              <a:ext cx="3996255" cy="7082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высшего образования – университеты, институты, академии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Ð³Ð½Ð°ÑÐ¾Ð²ÑÐºÐ¸Ð¹, ÐÑÐµÐ²Ð¾Ð»Ð¾Ð´ ÐÐ°ÐºÐ°ÑÐ¾Ð²Ð¸Ñ - Wikiwand" id="196" name="Google Shape;19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16724" y="4475253"/>
            <a:ext cx="1552453" cy="232699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97" name="Google Shape;197;p6"/>
          <p:cNvSpPr txBox="1"/>
          <p:nvPr/>
        </p:nvSpPr>
        <p:spPr>
          <a:xfrm>
            <a:off x="1824055" y="6463695"/>
            <a:ext cx="259266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Всеволод Игнатовский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>
            <a:off x="97450" y="1473276"/>
            <a:ext cx="8905364" cy="4979000"/>
            <a:chOff x="7173" y="67170"/>
            <a:chExt cx="8905364" cy="4979000"/>
          </a:xfrm>
        </p:grpSpPr>
        <p:sp>
          <p:nvSpPr>
            <p:cNvPr id="204" name="Google Shape;204;p7"/>
            <p:cNvSpPr/>
            <p:nvPr/>
          </p:nvSpPr>
          <p:spPr>
            <a:xfrm>
              <a:off x="7173" y="67170"/>
              <a:ext cx="5147132" cy="6217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25383" y="85380"/>
              <a:ext cx="5110712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и задачи научных исследований</a:t>
              </a:r>
              <a:endParaRPr b="1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521886" y="688893"/>
              <a:ext cx="514713" cy="5591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7"/>
            <p:cNvSpPr/>
            <p:nvPr/>
          </p:nvSpPr>
          <p:spPr>
            <a:xfrm>
              <a:off x="1036600" y="844324"/>
              <a:ext cx="7875937" cy="8074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 txBox="1"/>
            <p:nvPr/>
          </p:nvSpPr>
          <p:spPr>
            <a:xfrm>
              <a:off x="1060248" y="867972"/>
              <a:ext cx="7828641" cy="7601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новых знаний о человеке, обществе, природе, искусственно созданных объектах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521886" y="688893"/>
              <a:ext cx="514713" cy="14990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7"/>
            <p:cNvSpPr/>
            <p:nvPr/>
          </p:nvSpPr>
          <p:spPr>
            <a:xfrm>
              <a:off x="1036600" y="1807155"/>
              <a:ext cx="7875937" cy="76166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 txBox="1"/>
            <p:nvPr/>
          </p:nvSpPr>
          <p:spPr>
            <a:xfrm>
              <a:off x="1058908" y="1829463"/>
              <a:ext cx="7831321" cy="717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и внедрение новых технологий и оборудования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7"/>
            <p:cNvSpPr/>
            <p:nvPr/>
          </p:nvSpPr>
          <p:spPr>
            <a:xfrm>
              <a:off x="521886" y="688893"/>
              <a:ext cx="514713" cy="23462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7"/>
            <p:cNvSpPr/>
            <p:nvPr/>
          </p:nvSpPr>
          <p:spPr>
            <a:xfrm>
              <a:off x="1036600" y="2724253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7"/>
            <p:cNvSpPr txBox="1"/>
            <p:nvPr/>
          </p:nvSpPr>
          <p:spPr>
            <a:xfrm>
              <a:off x="1054810" y="2742463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отраслей экономики и социальной сферы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7"/>
            <p:cNvSpPr/>
            <p:nvPr/>
          </p:nvSpPr>
          <p:spPr>
            <a:xfrm>
              <a:off x="521886" y="688893"/>
              <a:ext cx="514713" cy="31233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7"/>
            <p:cNvSpPr/>
            <p:nvPr/>
          </p:nvSpPr>
          <p:spPr>
            <a:xfrm>
              <a:off x="1036600" y="3501407"/>
              <a:ext cx="7875937" cy="62172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7"/>
            <p:cNvSpPr txBox="1"/>
            <p:nvPr/>
          </p:nvSpPr>
          <p:spPr>
            <a:xfrm>
              <a:off x="1054810" y="3519617"/>
              <a:ext cx="7839517" cy="585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рациональное использование ресурсов и охрана окружающей среды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7"/>
            <p:cNvSpPr/>
            <p:nvPr/>
          </p:nvSpPr>
          <p:spPr>
            <a:xfrm>
              <a:off x="521886" y="688893"/>
              <a:ext cx="514713" cy="39734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7"/>
            <p:cNvSpPr/>
            <p:nvPr/>
          </p:nvSpPr>
          <p:spPr>
            <a:xfrm>
              <a:off x="1036600" y="4278560"/>
              <a:ext cx="7875937" cy="76761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"/>
            <p:cNvSpPr txBox="1"/>
            <p:nvPr/>
          </p:nvSpPr>
          <p:spPr>
            <a:xfrm>
              <a:off x="1059083" y="4301043"/>
              <a:ext cx="7830971" cy="7226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исследование и использование космического пространства в мирных це- лях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www.kirovsk.by/wp-content/uploads/2020/01/000048_1580288206_19600_big.jpg" id="226" name="Google Shape;22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72424" y="1276708"/>
            <a:ext cx="4530447" cy="543653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7" name="Google Shape;227;p8"/>
          <p:cNvSpPr txBox="1"/>
          <p:nvPr/>
        </p:nvSpPr>
        <p:spPr>
          <a:xfrm>
            <a:off x="94891" y="1276709"/>
            <a:ext cx="4261447" cy="25879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 оценкам международных экспер- тов, Республика Беларусь относится к  числу стран с высоким уровнем науч- ного потенциала. В рейтинге «хоро- ших стран» (GoodCountry Index-2020) Беларусь заняла 54-е место среди 153  стран мира, при этом наиболее высо- кую позицию (28-е место) - по показа- телю «наука и технологии».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8" name="Google Shape;228;p8"/>
          <p:cNvSpPr txBox="1"/>
          <p:nvPr/>
        </p:nvSpPr>
        <p:spPr>
          <a:xfrm>
            <a:off x="1879755" y="6128470"/>
            <a:ext cx="2592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Беларусь в рейтинге GoodCountry Index-2020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>
                <a:latin typeface="Cambria"/>
                <a:ea typeface="Cambria"/>
                <a:cs typeface="Cambria"/>
                <a:sym typeface="Cambria"/>
              </a:rPr>
              <a:t>Научный потенциал Республики Беларусь</a:t>
            </a:r>
            <a:endParaRPr sz="3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4" name="Google Shape;234;p9"/>
          <p:cNvGrpSpPr/>
          <p:nvPr/>
        </p:nvGrpSpPr>
        <p:grpSpPr>
          <a:xfrm>
            <a:off x="420390" y="1425559"/>
            <a:ext cx="8501991" cy="5109520"/>
            <a:chOff x="33480" y="1523"/>
            <a:chExt cx="8501991" cy="5109520"/>
          </a:xfrm>
        </p:grpSpPr>
        <p:sp>
          <p:nvSpPr>
            <p:cNvPr id="235" name="Google Shape;235;p9"/>
            <p:cNvSpPr/>
            <p:nvPr/>
          </p:nvSpPr>
          <p:spPr>
            <a:xfrm>
              <a:off x="33480" y="1523"/>
              <a:ext cx="5753822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9"/>
            <p:cNvSpPr txBox="1"/>
            <p:nvPr/>
          </p:nvSpPr>
          <p:spPr>
            <a:xfrm>
              <a:off x="48829" y="16872"/>
              <a:ext cx="5723124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развитые отрасли белорусской науки</a:t>
              </a:r>
              <a:endParaRPr b="1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608862" y="525577"/>
              <a:ext cx="575382" cy="3930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9"/>
            <p:cNvSpPr/>
            <p:nvPr/>
          </p:nvSpPr>
          <p:spPr>
            <a:xfrm>
              <a:off x="1184244" y="6565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9"/>
            <p:cNvSpPr txBox="1"/>
            <p:nvPr/>
          </p:nvSpPr>
          <p:spPr>
            <a:xfrm>
              <a:off x="1199593" y="6719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информатизация и программное обеспечение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08862" y="525577"/>
              <a:ext cx="575382" cy="10481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9"/>
            <p:cNvSpPr/>
            <p:nvPr/>
          </p:nvSpPr>
          <p:spPr>
            <a:xfrm>
              <a:off x="1184244" y="13116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 txBox="1"/>
            <p:nvPr/>
          </p:nvSpPr>
          <p:spPr>
            <a:xfrm>
              <a:off x="1199593" y="13270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нанотехнологии и новые материалы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608862" y="525577"/>
              <a:ext cx="575382" cy="17031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9"/>
            <p:cNvSpPr/>
            <p:nvPr/>
          </p:nvSpPr>
          <p:spPr>
            <a:xfrm>
              <a:off x="1184244" y="1966723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9"/>
            <p:cNvSpPr txBox="1"/>
            <p:nvPr/>
          </p:nvSpPr>
          <p:spPr>
            <a:xfrm>
              <a:off x="1199593" y="1982072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энергоэффективные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9"/>
            <p:cNvSpPr/>
            <p:nvPr/>
          </p:nvSpPr>
          <p:spPr>
            <a:xfrm>
              <a:off x="608862" y="525577"/>
              <a:ext cx="575382" cy="23582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9"/>
            <p:cNvSpPr/>
            <p:nvPr/>
          </p:nvSpPr>
          <p:spPr>
            <a:xfrm>
              <a:off x="1184244" y="26217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9"/>
            <p:cNvSpPr txBox="1"/>
            <p:nvPr/>
          </p:nvSpPr>
          <p:spPr>
            <a:xfrm>
              <a:off x="1199593" y="26371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лазерные технологии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9"/>
            <p:cNvSpPr/>
            <p:nvPr/>
          </p:nvSpPr>
          <p:spPr>
            <a:xfrm>
              <a:off x="608862" y="525577"/>
              <a:ext cx="575382" cy="30133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0" name="Google Shape;250;p9"/>
            <p:cNvSpPr/>
            <p:nvPr/>
          </p:nvSpPr>
          <p:spPr>
            <a:xfrm>
              <a:off x="1184244" y="3276857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9"/>
            <p:cNvSpPr txBox="1"/>
            <p:nvPr/>
          </p:nvSpPr>
          <p:spPr>
            <a:xfrm>
              <a:off x="1199593" y="3292206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генетика и биотехнология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2" name="Google Shape;252;p9"/>
            <p:cNvSpPr/>
            <p:nvPr/>
          </p:nvSpPr>
          <p:spPr>
            <a:xfrm>
              <a:off x="608862" y="525577"/>
              <a:ext cx="575382" cy="3668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9"/>
            <p:cNvSpPr/>
            <p:nvPr/>
          </p:nvSpPr>
          <p:spPr>
            <a:xfrm>
              <a:off x="1184244" y="3931924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9"/>
            <p:cNvSpPr txBox="1"/>
            <p:nvPr/>
          </p:nvSpPr>
          <p:spPr>
            <a:xfrm>
              <a:off x="1199593" y="3947273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экологическая устойчивость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9"/>
            <p:cNvSpPr/>
            <p:nvPr/>
          </p:nvSpPr>
          <p:spPr>
            <a:xfrm>
              <a:off x="608862" y="525577"/>
              <a:ext cx="575382" cy="43234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9"/>
            <p:cNvSpPr/>
            <p:nvPr/>
          </p:nvSpPr>
          <p:spPr>
            <a:xfrm>
              <a:off x="1184244" y="4586990"/>
              <a:ext cx="7351227" cy="52405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9"/>
            <p:cNvSpPr txBox="1"/>
            <p:nvPr/>
          </p:nvSpPr>
          <p:spPr>
            <a:xfrm>
              <a:off x="1199593" y="4602339"/>
              <a:ext cx="7320529" cy="49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радиационная безопасность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17.04.2022</vt:lpwstr>
  </property>
</Properties>
</file>