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iJnn+SKdz/ODNm7HLbBHMwP8l4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5322F0C-0A97-4BC9-AC9A-B45DF23FDC4A}">
  <a:tblStyle styleId="{85322F0C-0A97-4BC9-AC9A-B45DF23FDC4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2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3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Основы семейного права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7" name="Google Shape;237;p10"/>
          <p:cNvGrpSpPr/>
          <p:nvPr/>
        </p:nvGrpSpPr>
        <p:grpSpPr>
          <a:xfrm>
            <a:off x="339785" y="1304002"/>
            <a:ext cx="8464429" cy="5362802"/>
            <a:chOff x="98245" y="1413"/>
            <a:chExt cx="8464429" cy="5362802"/>
          </a:xfrm>
        </p:grpSpPr>
        <p:sp>
          <p:nvSpPr>
            <p:cNvPr id="238" name="Google Shape;238;p10"/>
            <p:cNvSpPr/>
            <p:nvPr/>
          </p:nvSpPr>
          <p:spPr>
            <a:xfrm>
              <a:off x="6493540" y="2857074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10"/>
            <p:cNvSpPr/>
            <p:nvPr/>
          </p:nvSpPr>
          <p:spPr>
            <a:xfrm>
              <a:off x="6493540" y="1603503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10"/>
            <p:cNvSpPr/>
            <p:nvPr/>
          </p:nvSpPr>
          <p:spPr>
            <a:xfrm>
              <a:off x="4330460" y="667756"/>
              <a:ext cx="2208800" cy="370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1" name="Google Shape;241;p10"/>
            <p:cNvSpPr/>
            <p:nvPr/>
          </p:nvSpPr>
          <p:spPr>
            <a:xfrm>
              <a:off x="2075939" y="4110645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2" name="Google Shape;242;p10"/>
            <p:cNvSpPr/>
            <p:nvPr/>
          </p:nvSpPr>
          <p:spPr>
            <a:xfrm>
              <a:off x="2075939" y="2857074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10"/>
            <p:cNvSpPr/>
            <p:nvPr/>
          </p:nvSpPr>
          <p:spPr>
            <a:xfrm>
              <a:off x="2075939" y="1603503"/>
              <a:ext cx="91440" cy="3707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10"/>
            <p:cNvSpPr/>
            <p:nvPr/>
          </p:nvSpPr>
          <p:spPr>
            <a:xfrm>
              <a:off x="2121659" y="667756"/>
              <a:ext cx="2208800" cy="3707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10"/>
            <p:cNvSpPr/>
            <p:nvPr/>
          </p:nvSpPr>
          <p:spPr>
            <a:xfrm>
              <a:off x="2175474" y="1413"/>
              <a:ext cx="4309970" cy="6663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0"/>
            <p:cNvSpPr txBox="1"/>
            <p:nvPr/>
          </p:nvSpPr>
          <p:spPr>
            <a:xfrm>
              <a:off x="2175474" y="1413"/>
              <a:ext cx="4309970" cy="6663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Права и обязанности супругов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10"/>
            <p:cNvSpPr/>
            <p:nvPr/>
          </p:nvSpPr>
          <p:spPr>
            <a:xfrm>
              <a:off x="98245" y="1038531"/>
              <a:ext cx="4046827" cy="5649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0"/>
            <p:cNvSpPr txBox="1"/>
            <p:nvPr/>
          </p:nvSpPr>
          <p:spPr>
            <a:xfrm>
              <a:off x="125825" y="1066111"/>
              <a:ext cx="3991667" cy="509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0"/>
            <p:cNvSpPr/>
            <p:nvPr/>
          </p:nvSpPr>
          <p:spPr>
            <a:xfrm>
              <a:off x="98245" y="1974277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0"/>
            <p:cNvSpPr txBox="1"/>
            <p:nvPr/>
          </p:nvSpPr>
          <p:spPr>
            <a:xfrm>
              <a:off x="98245" y="1974277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совместное решение вопросов жизни семьи по обоюдному согласию на основе равенства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10"/>
            <p:cNvSpPr/>
            <p:nvPr/>
          </p:nvSpPr>
          <p:spPr>
            <a:xfrm>
              <a:off x="98245" y="3227848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0"/>
            <p:cNvSpPr txBox="1"/>
            <p:nvPr/>
          </p:nvSpPr>
          <p:spPr>
            <a:xfrm>
              <a:off x="98245" y="3227848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свободный выбор профес- сии, занятий и места жительства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10"/>
            <p:cNvSpPr/>
            <p:nvPr/>
          </p:nvSpPr>
          <p:spPr>
            <a:xfrm>
              <a:off x="98245" y="4481419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0"/>
            <p:cNvSpPr txBox="1"/>
            <p:nvPr/>
          </p:nvSpPr>
          <p:spPr>
            <a:xfrm>
              <a:off x="98245" y="4481419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выбор фамилии при заключении брака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10"/>
            <p:cNvSpPr/>
            <p:nvPr/>
          </p:nvSpPr>
          <p:spPr>
            <a:xfrm>
              <a:off x="4515847" y="1038531"/>
              <a:ext cx="4046827" cy="56497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0"/>
            <p:cNvSpPr txBox="1"/>
            <p:nvPr/>
          </p:nvSpPr>
          <p:spPr>
            <a:xfrm>
              <a:off x="4543427" y="1066111"/>
              <a:ext cx="3991667" cy="5098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4515847" y="1974277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0"/>
            <p:cNvSpPr txBox="1"/>
            <p:nvPr/>
          </p:nvSpPr>
          <p:spPr>
            <a:xfrm>
              <a:off x="4515847" y="1974277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по поводу имущества, находящегося в общей совместной собственности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0"/>
            <p:cNvSpPr/>
            <p:nvPr/>
          </p:nvSpPr>
          <p:spPr>
            <a:xfrm>
              <a:off x="4515847" y="3227848"/>
              <a:ext cx="4046827" cy="8827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0"/>
            <p:cNvSpPr txBox="1"/>
            <p:nvPr/>
          </p:nvSpPr>
          <p:spPr>
            <a:xfrm>
              <a:off x="4515847" y="3227848"/>
              <a:ext cx="4046827" cy="8827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по взаимному содержа- нию (супруги обязаны материально поддерживать друг друга)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://ipo.grsu.by/lib/wp-content/uploads/2015/11/-%D1%81%D0%B5%D0%BC-e1448007605941.jpg" id="266" name="Google Shape;26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2315" y="1256632"/>
            <a:ext cx="3450529" cy="491125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7" name="Google Shape;267;p11"/>
          <p:cNvSpPr txBox="1"/>
          <p:nvPr/>
        </p:nvSpPr>
        <p:spPr>
          <a:xfrm>
            <a:off x="5512314" y="6191854"/>
            <a:ext cx="34506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 браке и семье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8" name="Google Shape;268;p11"/>
          <p:cNvGrpSpPr/>
          <p:nvPr/>
        </p:nvGrpSpPr>
        <p:grpSpPr>
          <a:xfrm>
            <a:off x="107060" y="1364950"/>
            <a:ext cx="5289532" cy="5228549"/>
            <a:chOff x="3543" y="183130"/>
            <a:chExt cx="5289532" cy="5228549"/>
          </a:xfrm>
        </p:grpSpPr>
        <p:sp>
          <p:nvSpPr>
            <p:cNvPr id="269" name="Google Shape;269;p11"/>
            <p:cNvSpPr/>
            <p:nvPr/>
          </p:nvSpPr>
          <p:spPr>
            <a:xfrm>
              <a:off x="3543" y="183130"/>
              <a:ext cx="3618756" cy="69926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24024" y="203611"/>
              <a:ext cx="3577794" cy="658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Кодекс Республики Беларусь о браке и семье (ст. 21):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365418" y="882400"/>
              <a:ext cx="361875" cy="72680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1"/>
            <p:cNvSpPr/>
            <p:nvPr/>
          </p:nvSpPr>
          <p:spPr>
            <a:xfrm>
              <a:off x="727294" y="992800"/>
              <a:ext cx="4565781" cy="123281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1"/>
            <p:cNvSpPr txBox="1"/>
            <p:nvPr/>
          </p:nvSpPr>
          <p:spPr>
            <a:xfrm>
              <a:off x="763402" y="1028908"/>
              <a:ext cx="4493565" cy="11605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заключении брака супруги по своему желанию избирают фамилию одного из супругов в качестве их общей фамилии или каждый из них сохраняет свою до- брачную фамилию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365418" y="882400"/>
              <a:ext cx="361875" cy="22140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11"/>
            <p:cNvSpPr/>
            <p:nvPr/>
          </p:nvSpPr>
          <p:spPr>
            <a:xfrm>
              <a:off x="727294" y="2336016"/>
              <a:ext cx="4565781" cy="152094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1"/>
            <p:cNvSpPr txBox="1"/>
            <p:nvPr/>
          </p:nvSpPr>
          <p:spPr>
            <a:xfrm>
              <a:off x="771841" y="2380563"/>
              <a:ext cx="4476687" cy="14318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Супруги или один из них могут избрать двойную фамилию, состоящую из добрач- ных фамилий супругов. Если двойной фа- милией желают именоваться оба супруга, по их согласию определяется, с какой до- брачной фамилии она будет начинаться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11"/>
            <p:cNvSpPr/>
            <p:nvPr/>
          </p:nvSpPr>
          <p:spPr>
            <a:xfrm>
              <a:off x="365418" y="882400"/>
              <a:ext cx="361875" cy="3807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11"/>
            <p:cNvSpPr/>
            <p:nvPr/>
          </p:nvSpPr>
          <p:spPr>
            <a:xfrm>
              <a:off x="727294" y="3967359"/>
              <a:ext cx="4565781" cy="14443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1"/>
            <p:cNvSpPr txBox="1"/>
            <p:nvPr/>
          </p:nvSpPr>
          <p:spPr>
            <a:xfrm>
              <a:off x="769597" y="4009662"/>
              <a:ext cx="4481175" cy="13597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Соединение более двух фамилий не допу- скается. Если до вступления в брак супру- ги или один из них имели двойные фами- лии, по их согласию определяется, из ка- ких составных частей добрачных фами- лий будет состоять новая фамилия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5" name="Google Shape;285;p12"/>
          <p:cNvGrpSpPr/>
          <p:nvPr/>
        </p:nvGrpSpPr>
        <p:grpSpPr>
          <a:xfrm>
            <a:off x="247627" y="1337410"/>
            <a:ext cx="8648744" cy="5295986"/>
            <a:chOff x="6087" y="34821"/>
            <a:chExt cx="8648744" cy="5295986"/>
          </a:xfrm>
        </p:grpSpPr>
        <p:sp>
          <p:nvSpPr>
            <p:cNvPr id="286" name="Google Shape;286;p12"/>
            <p:cNvSpPr/>
            <p:nvPr/>
          </p:nvSpPr>
          <p:spPr>
            <a:xfrm>
              <a:off x="6519082" y="417748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7" name="Google Shape;287;p12"/>
            <p:cNvSpPr/>
            <p:nvPr/>
          </p:nvSpPr>
          <p:spPr>
            <a:xfrm>
              <a:off x="6519082" y="3201648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8" name="Google Shape;288;p12"/>
            <p:cNvSpPr/>
            <p:nvPr/>
          </p:nvSpPr>
          <p:spPr>
            <a:xfrm>
              <a:off x="6519082" y="2309585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2"/>
            <p:cNvSpPr/>
            <p:nvPr/>
          </p:nvSpPr>
          <p:spPr>
            <a:xfrm>
              <a:off x="6519082" y="141752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12"/>
            <p:cNvSpPr/>
            <p:nvPr/>
          </p:nvSpPr>
          <p:spPr>
            <a:xfrm>
              <a:off x="4330460" y="553531"/>
              <a:ext cx="2234342" cy="2886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12"/>
            <p:cNvSpPr/>
            <p:nvPr/>
          </p:nvSpPr>
          <p:spPr>
            <a:xfrm>
              <a:off x="2050397" y="384259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2"/>
            <p:cNvSpPr/>
            <p:nvPr/>
          </p:nvSpPr>
          <p:spPr>
            <a:xfrm>
              <a:off x="2050397" y="1417522"/>
              <a:ext cx="91440" cy="2886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12"/>
            <p:cNvSpPr/>
            <p:nvPr/>
          </p:nvSpPr>
          <p:spPr>
            <a:xfrm>
              <a:off x="2096117" y="553531"/>
              <a:ext cx="2234342" cy="28862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2"/>
            <p:cNvSpPr/>
            <p:nvPr/>
          </p:nvSpPr>
          <p:spPr>
            <a:xfrm>
              <a:off x="2871142" y="34821"/>
              <a:ext cx="2918635" cy="5187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2871142" y="34821"/>
              <a:ext cx="2918635" cy="5187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Имущество супругов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>
              <a:off x="6087" y="842158"/>
              <a:ext cx="4180058" cy="57536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>
              <a:off x="34174" y="870245"/>
              <a:ext cx="4123884" cy="519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совместная собственность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12"/>
            <p:cNvSpPr/>
            <p:nvPr/>
          </p:nvSpPr>
          <p:spPr>
            <a:xfrm>
              <a:off x="6087" y="1706149"/>
              <a:ext cx="4180058" cy="21364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6087" y="1706149"/>
              <a:ext cx="4180058" cy="21364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нажитое супругами в период брака (не- зависимо от того, на кого из супругов оно приобретено либо на кого или кем из супругов внесены денежные средст- ва, даже если один из них в период бра- ка был занят ведением домашнего хо- зяйства, уходом за детьми или по дру- гим причинам не имел самостоятель- ного заработка (дохода))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6314" y="4131219"/>
              <a:ext cx="4179605" cy="11971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6314" y="4131219"/>
              <a:ext cx="4179605" cy="11971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драгоценности и предметы роскоши, купленные в браке (несмотря на то, что они могут предполагать индиви- дуальное использование)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4474773" y="842158"/>
              <a:ext cx="4180058" cy="57536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4502860" y="870245"/>
              <a:ext cx="4123884" cy="519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собственность каждого супруга (индивидуальная)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4474773" y="1706149"/>
              <a:ext cx="4180058" cy="60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4474773" y="1706149"/>
              <a:ext cx="4180058" cy="60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принадлежавшее до вступление в брак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4474773" y="2598212"/>
              <a:ext cx="4180058" cy="603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4474773" y="2598212"/>
              <a:ext cx="4180058" cy="603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полученное в период брака в дар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4475694" y="3490275"/>
              <a:ext cx="4178217" cy="6872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2"/>
            <p:cNvSpPr txBox="1"/>
            <p:nvPr/>
          </p:nvSpPr>
          <p:spPr>
            <a:xfrm>
              <a:off x="4475694" y="3490275"/>
              <a:ext cx="4178217" cy="6872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полученное в период брака в порядке наследования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2"/>
            <p:cNvSpPr/>
            <p:nvPr/>
          </p:nvSpPr>
          <p:spPr>
            <a:xfrm>
              <a:off x="4475694" y="4466109"/>
              <a:ext cx="4178217" cy="86469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2"/>
            <p:cNvSpPr txBox="1"/>
            <p:nvPr/>
          </p:nvSpPr>
          <p:spPr>
            <a:xfrm>
              <a:off x="4475694" y="4466109"/>
              <a:ext cx="4178217" cy="8646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вещи индивидуального пользования (одежда, обувь и т.д.), за исключением драгоценностей и предметов роскоши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17" name="Google Shape;317;p13"/>
          <p:cNvGraphicFramePr/>
          <p:nvPr/>
        </p:nvGraphicFramePr>
        <p:xfrm>
          <a:off x="163601" y="92130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{85322F0C-0A97-4BC9-AC9A-B45DF23FDC4A}</a:tableStyleId>
              </a:tblPr>
              <a:tblGrid>
                <a:gridCol w="4166850"/>
                <a:gridCol w="4606200"/>
              </a:tblGrid>
              <a:tr h="9661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Брачный договор – 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это письменное соглашение, которое могут заключить лица, вступающие в брак, или супруги в любое время нахождения в браке, и определяю- щее права и обязанности супругов в браке и (или) после его расторжения иначе, чем предусмотрено в законодательстве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295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можно определить</a:t>
                      </a:r>
                      <a:endParaRPr b="1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1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нельзя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7553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и обязанности супругов по взаим- ному содержанию, в том числе после расторжения брака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изменить режим раздельного имущества каждого из супругов на режим общей совме- стной собственности (это значит, нельзя предусмотреть, что имущество, принадле- жавшее супругам до вступления в брак, по- лученное ими в период брака в дар или в по- рядке наследования, вещи индивидуального пользования будут являться совместной собственностью супругов)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6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порядок раздела имущества, являюще- гося общей собственностью супругов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9264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режима общей совместной собственности на определённое иму- щество, нажитое в браке, на режим соб- ственности каждого из супругов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5927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другие вопросы взаимоотношений меж- ду супругами (порядок несения каждым из них семейных расходов и т.п.), роди- телями и детьми, если это не нарушает их права и законные интересы и не про- тиворечит законодательству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b="0" lang="ru-RU" sz="17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закрепить положения, которые бы ограни- чивали правоспособность и дееспособность сторон (например, нельзя запретить одному из супругов обращаться в суд за защитой своих прав, ограничить свободу супругов в выборе места жительства, профессии и т.д.)</a:t>
                      </a:r>
                      <a:endParaRPr b="0" sz="17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3" name="Google Shape;323;p14"/>
          <p:cNvGrpSpPr/>
          <p:nvPr/>
        </p:nvGrpSpPr>
        <p:grpSpPr>
          <a:xfrm>
            <a:off x="755654" y="1208627"/>
            <a:ext cx="7580931" cy="5424153"/>
            <a:chOff x="565873" y="930"/>
            <a:chExt cx="7580931" cy="5424153"/>
          </a:xfrm>
        </p:grpSpPr>
        <p:sp>
          <p:nvSpPr>
            <p:cNvPr id="324" name="Google Shape;324;p14"/>
            <p:cNvSpPr/>
            <p:nvPr/>
          </p:nvSpPr>
          <p:spPr>
            <a:xfrm>
              <a:off x="565873" y="930"/>
              <a:ext cx="4761525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4"/>
            <p:cNvSpPr txBox="1"/>
            <p:nvPr/>
          </p:nvSpPr>
          <p:spPr>
            <a:xfrm>
              <a:off x="584563" y="19620"/>
              <a:ext cx="4724145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 права и обязанности родителей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1042026" y="639066"/>
              <a:ext cx="476152" cy="4786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4"/>
            <p:cNvSpPr/>
            <p:nvPr/>
          </p:nvSpPr>
          <p:spPr>
            <a:xfrm>
              <a:off x="1518178" y="798600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4"/>
            <p:cNvSpPr txBox="1"/>
            <p:nvPr/>
          </p:nvSpPr>
          <p:spPr>
            <a:xfrm>
              <a:off x="1536868" y="817290"/>
              <a:ext cx="6591246" cy="6007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имени, отчества и фамилии детей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1042026" y="639066"/>
              <a:ext cx="476152" cy="12762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1518178" y="1596270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4"/>
            <p:cNvSpPr txBox="1"/>
            <p:nvPr/>
          </p:nvSpPr>
          <p:spPr>
            <a:xfrm>
              <a:off x="1536868" y="1614960"/>
              <a:ext cx="6591246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гражданства детей (в предусмотренных слу- чаях)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1042026" y="639066"/>
              <a:ext cx="476152" cy="20739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4"/>
            <p:cNvSpPr/>
            <p:nvPr/>
          </p:nvSpPr>
          <p:spPr>
            <a:xfrm>
              <a:off x="1518178" y="2393939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 txBox="1"/>
            <p:nvPr/>
          </p:nvSpPr>
          <p:spPr>
            <a:xfrm>
              <a:off x="1536868" y="2412629"/>
              <a:ext cx="6591246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определение места жительства и регистрации детей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1042026" y="639066"/>
              <a:ext cx="476152" cy="28716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4"/>
            <p:cNvSpPr/>
            <p:nvPr/>
          </p:nvSpPr>
          <p:spPr>
            <a:xfrm>
              <a:off x="1518178" y="3191609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4"/>
            <p:cNvSpPr txBox="1"/>
            <p:nvPr/>
          </p:nvSpPr>
          <p:spPr>
            <a:xfrm>
              <a:off x="1536868" y="3210299"/>
              <a:ext cx="6591246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воспитание, уход и надзор за детьми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1042026" y="639066"/>
              <a:ext cx="476152" cy="36692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4"/>
            <p:cNvSpPr/>
            <p:nvPr/>
          </p:nvSpPr>
          <p:spPr>
            <a:xfrm>
              <a:off x="1518178" y="3989278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4"/>
            <p:cNvSpPr txBox="1"/>
            <p:nvPr/>
          </p:nvSpPr>
          <p:spPr>
            <a:xfrm>
              <a:off x="1536868" y="4007968"/>
              <a:ext cx="6591246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представительство от имени детей (в учреждениях)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1042026" y="639066"/>
              <a:ext cx="476152" cy="446694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2" name="Google Shape;342;p14"/>
            <p:cNvSpPr/>
            <p:nvPr/>
          </p:nvSpPr>
          <p:spPr>
            <a:xfrm>
              <a:off x="1518178" y="4786948"/>
              <a:ext cx="6628626" cy="63813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4"/>
            <p:cNvSpPr txBox="1"/>
            <p:nvPr/>
          </p:nvSpPr>
          <p:spPr>
            <a:xfrm>
              <a:off x="1536868" y="4805638"/>
              <a:ext cx="6591246" cy="6007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прав и законных интересов детей (в учреждениях и судах; специальные полномочия не нужны)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9" name="Google Shape;349;p15"/>
          <p:cNvGrpSpPr/>
          <p:nvPr/>
        </p:nvGrpSpPr>
        <p:grpSpPr>
          <a:xfrm>
            <a:off x="207033" y="2130725"/>
            <a:ext cx="4123428" cy="603849"/>
            <a:chOff x="67" y="2742038"/>
            <a:chExt cx="4010278" cy="2634131"/>
          </a:xfrm>
        </p:grpSpPr>
        <p:sp>
          <p:nvSpPr>
            <p:cNvPr id="350" name="Google Shape;350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Родитель, проживающий отдельно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2" name="Google Shape;352;p15"/>
          <p:cNvGrpSpPr/>
          <p:nvPr/>
        </p:nvGrpSpPr>
        <p:grpSpPr>
          <a:xfrm>
            <a:off x="207033" y="3252158"/>
            <a:ext cx="4123428" cy="1026544"/>
            <a:chOff x="67" y="2742038"/>
            <a:chExt cx="4010278" cy="2634131"/>
          </a:xfrm>
        </p:grpSpPr>
        <p:sp>
          <p:nvSpPr>
            <p:cNvPr id="353" name="Google Shape;353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имеет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общаться с детьми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355" name="Google Shape;355;p15"/>
          <p:cNvCxnSpPr>
            <a:stCxn id="350" idx="2"/>
            <a:endCxn id="354" idx="0"/>
          </p:cNvCxnSpPr>
          <p:nvPr/>
        </p:nvCxnSpPr>
        <p:spPr>
          <a:xfrm>
            <a:off x="2268747" y="2734574"/>
            <a:ext cx="0" cy="5175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grpSp>
        <p:nvGrpSpPr>
          <p:cNvPr id="356" name="Google Shape;356;p15"/>
          <p:cNvGrpSpPr/>
          <p:nvPr/>
        </p:nvGrpSpPr>
        <p:grpSpPr>
          <a:xfrm>
            <a:off x="4813538" y="2130725"/>
            <a:ext cx="4123428" cy="603849"/>
            <a:chOff x="67" y="2742038"/>
            <a:chExt cx="4010278" cy="2634131"/>
          </a:xfrm>
        </p:grpSpPr>
        <p:sp>
          <p:nvSpPr>
            <p:cNvPr id="357" name="Google Shape;357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Родитель, проживающий с детьми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59" name="Google Shape;359;p15"/>
          <p:cNvGrpSpPr/>
          <p:nvPr/>
        </p:nvGrpSpPr>
        <p:grpSpPr>
          <a:xfrm>
            <a:off x="4813538" y="3252158"/>
            <a:ext cx="4123428" cy="1026544"/>
            <a:chOff x="67" y="2742038"/>
            <a:chExt cx="4010278" cy="2634131"/>
          </a:xfrm>
        </p:grpSpPr>
        <p:sp>
          <p:nvSpPr>
            <p:cNvPr id="360" name="Google Shape;360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в праве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препятствовать другому родителю общаться с детьми и участвовать в их воспитании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362" name="Google Shape;362;p15"/>
          <p:cNvCxnSpPr>
            <a:stCxn id="357" idx="2"/>
            <a:endCxn id="361" idx="0"/>
          </p:cNvCxnSpPr>
          <p:nvPr/>
        </p:nvCxnSpPr>
        <p:spPr>
          <a:xfrm>
            <a:off x="6875252" y="2734574"/>
            <a:ext cx="0" cy="5175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grpSp>
        <p:nvGrpSpPr>
          <p:cNvPr id="363" name="Google Shape;363;p15"/>
          <p:cNvGrpSpPr/>
          <p:nvPr/>
        </p:nvGrpSpPr>
        <p:grpSpPr>
          <a:xfrm>
            <a:off x="207033" y="4796286"/>
            <a:ext cx="4123428" cy="1095556"/>
            <a:chOff x="67" y="2742038"/>
            <a:chExt cx="4010278" cy="2634131"/>
          </a:xfrm>
        </p:grpSpPr>
        <p:sp>
          <p:nvSpPr>
            <p:cNvPr id="364" name="Google Shape;364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обязан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участвовать в воспитании детей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366" name="Google Shape;366;p15"/>
          <p:cNvCxnSpPr/>
          <p:nvPr/>
        </p:nvCxnSpPr>
        <p:spPr>
          <a:xfrm>
            <a:off x="2286000" y="4278702"/>
            <a:ext cx="0" cy="517584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72" name="Google Shape;372;p16"/>
          <p:cNvGrpSpPr/>
          <p:nvPr/>
        </p:nvGrpSpPr>
        <p:grpSpPr>
          <a:xfrm>
            <a:off x="327804" y="1209805"/>
            <a:ext cx="8436632" cy="4757567"/>
            <a:chOff x="138023" y="2107"/>
            <a:chExt cx="8436632" cy="4757567"/>
          </a:xfrm>
        </p:grpSpPr>
        <p:sp>
          <p:nvSpPr>
            <p:cNvPr id="373" name="Google Shape;373;p16"/>
            <p:cNvSpPr/>
            <p:nvPr/>
          </p:nvSpPr>
          <p:spPr>
            <a:xfrm>
              <a:off x="138023" y="2107"/>
              <a:ext cx="489643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6"/>
            <p:cNvSpPr txBox="1"/>
            <p:nvPr/>
          </p:nvSpPr>
          <p:spPr>
            <a:xfrm>
              <a:off x="157243" y="21327"/>
              <a:ext cx="485799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 права и обязанности родителей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6"/>
            <p:cNvSpPr/>
            <p:nvPr/>
          </p:nvSpPr>
          <p:spPr>
            <a:xfrm>
              <a:off x="627666" y="658323"/>
              <a:ext cx="489643" cy="4921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6" name="Google Shape;376;p16"/>
            <p:cNvSpPr/>
            <p:nvPr/>
          </p:nvSpPr>
          <p:spPr>
            <a:xfrm>
              <a:off x="1117310" y="822377"/>
              <a:ext cx="745734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6"/>
            <p:cNvSpPr txBox="1"/>
            <p:nvPr/>
          </p:nvSpPr>
          <p:spPr>
            <a:xfrm>
              <a:off x="1136530" y="841597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управление делами и имуществом несовершеннолетних детей (сохра- нение и приумножение)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8" name="Google Shape;378;p16"/>
            <p:cNvSpPr/>
            <p:nvPr/>
          </p:nvSpPr>
          <p:spPr>
            <a:xfrm>
              <a:off x="627666" y="658323"/>
              <a:ext cx="489643" cy="131243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6"/>
            <p:cNvSpPr/>
            <p:nvPr/>
          </p:nvSpPr>
          <p:spPr>
            <a:xfrm>
              <a:off x="1117310" y="1642647"/>
              <a:ext cx="745734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6"/>
            <p:cNvSpPr txBox="1"/>
            <p:nvPr/>
          </p:nvSpPr>
          <p:spPr>
            <a:xfrm>
              <a:off x="1136530" y="1661867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совершение сделок от имени ребёнка в возрасте до 14 лет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6"/>
            <p:cNvSpPr/>
            <p:nvPr/>
          </p:nvSpPr>
          <p:spPr>
            <a:xfrm>
              <a:off x="627666" y="658323"/>
              <a:ext cx="489643" cy="21327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2" name="Google Shape;382;p16"/>
            <p:cNvSpPr/>
            <p:nvPr/>
          </p:nvSpPr>
          <p:spPr>
            <a:xfrm>
              <a:off x="1117310" y="2462918"/>
              <a:ext cx="745734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6"/>
            <p:cNvSpPr txBox="1"/>
            <p:nvPr/>
          </p:nvSpPr>
          <p:spPr>
            <a:xfrm>
              <a:off x="1136530" y="2482138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согласие на совершение ряда сделок с несовершеннолетними в воз- расте от 14 до 18 лет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4" name="Google Shape;384;p16"/>
            <p:cNvSpPr/>
            <p:nvPr/>
          </p:nvSpPr>
          <p:spPr>
            <a:xfrm>
              <a:off x="627666" y="658323"/>
              <a:ext cx="489643" cy="29529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5" name="Google Shape;385;p16"/>
            <p:cNvSpPr/>
            <p:nvPr/>
          </p:nvSpPr>
          <p:spPr>
            <a:xfrm>
              <a:off x="1117310" y="3283188"/>
              <a:ext cx="745734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6"/>
            <p:cNvSpPr txBox="1"/>
            <p:nvPr/>
          </p:nvSpPr>
          <p:spPr>
            <a:xfrm>
              <a:off x="1136530" y="3302408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предоставление содержания несовершеннолетним детям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6"/>
            <p:cNvSpPr/>
            <p:nvPr/>
          </p:nvSpPr>
          <p:spPr>
            <a:xfrm>
              <a:off x="627666" y="658323"/>
              <a:ext cx="489643" cy="37732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8" name="Google Shape;388;p16"/>
            <p:cNvSpPr/>
            <p:nvPr/>
          </p:nvSpPr>
          <p:spPr>
            <a:xfrm>
              <a:off x="1117310" y="4103458"/>
              <a:ext cx="7457345" cy="65621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6"/>
            <p:cNvSpPr txBox="1"/>
            <p:nvPr/>
          </p:nvSpPr>
          <p:spPr>
            <a:xfrm>
              <a:off x="1136530" y="4122678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предоставление содержания нуждающимся в помощи нетрудоспособ- ным совершеннолетним детям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90" name="Google Shape;390;p16"/>
          <p:cNvGrpSpPr/>
          <p:nvPr/>
        </p:nvGrpSpPr>
        <p:grpSpPr>
          <a:xfrm>
            <a:off x="1673525" y="6137391"/>
            <a:ext cx="6566763" cy="530829"/>
            <a:chOff x="1117310" y="4103458"/>
            <a:chExt cx="7457345" cy="656216"/>
          </a:xfrm>
        </p:grpSpPr>
        <p:sp>
          <p:nvSpPr>
            <p:cNvPr id="391" name="Google Shape;391;p16"/>
            <p:cNvSpPr/>
            <p:nvPr/>
          </p:nvSpPr>
          <p:spPr>
            <a:xfrm>
              <a:off x="1117310" y="4103458"/>
              <a:ext cx="7457345" cy="65621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6"/>
            <p:cNvSpPr txBox="1"/>
            <p:nvPr/>
          </p:nvSpPr>
          <p:spPr>
            <a:xfrm>
              <a:off x="1136530" y="4122678"/>
              <a:ext cx="7418905" cy="6177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раздельности имущества родителей и детей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5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 sz="35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8" name="Google Shape;398;p17"/>
          <p:cNvGrpSpPr/>
          <p:nvPr/>
        </p:nvGrpSpPr>
        <p:grpSpPr>
          <a:xfrm>
            <a:off x="399241" y="1557418"/>
            <a:ext cx="5177164" cy="4535250"/>
            <a:chOff x="3705" y="288658"/>
            <a:chExt cx="5177164" cy="4535250"/>
          </a:xfrm>
        </p:grpSpPr>
        <p:sp>
          <p:nvSpPr>
            <p:cNvPr id="399" name="Google Shape;399;p17"/>
            <p:cNvSpPr/>
            <p:nvPr/>
          </p:nvSpPr>
          <p:spPr>
            <a:xfrm>
              <a:off x="3705" y="288658"/>
              <a:ext cx="3568989" cy="49984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7"/>
            <p:cNvSpPr txBox="1"/>
            <p:nvPr/>
          </p:nvSpPr>
          <p:spPr>
            <a:xfrm>
              <a:off x="18345" y="303298"/>
              <a:ext cx="3539709" cy="4705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Обязанности детей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1" name="Google Shape;401;p17"/>
            <p:cNvSpPr/>
            <p:nvPr/>
          </p:nvSpPr>
          <p:spPr>
            <a:xfrm>
              <a:off x="360604" y="788499"/>
              <a:ext cx="356898" cy="10136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7"/>
            <p:cNvSpPr/>
            <p:nvPr/>
          </p:nvSpPr>
          <p:spPr>
            <a:xfrm>
              <a:off x="717503" y="1008426"/>
              <a:ext cx="4463366" cy="15874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7"/>
            <p:cNvSpPr txBox="1"/>
            <p:nvPr/>
          </p:nvSpPr>
          <p:spPr>
            <a:xfrm>
              <a:off x="763998" y="1054921"/>
              <a:ext cx="4370376" cy="14944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дети обязаны заботиться о родителях и оказывать им помощь; содержание не- трудоспособных, нуждающихся в помо- щи родителей является обязанностью их совершеннолетних трудоспособных де- 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7"/>
            <p:cNvSpPr/>
            <p:nvPr/>
          </p:nvSpPr>
          <p:spPr>
            <a:xfrm>
              <a:off x="360604" y="788499"/>
              <a:ext cx="356898" cy="30313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7"/>
            <p:cNvSpPr/>
            <p:nvPr/>
          </p:nvSpPr>
          <p:spPr>
            <a:xfrm>
              <a:off x="717503" y="2815801"/>
              <a:ext cx="4463366" cy="20081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7"/>
            <p:cNvSpPr txBox="1"/>
            <p:nvPr/>
          </p:nvSpPr>
          <p:spPr>
            <a:xfrm>
              <a:off x="776318" y="2874616"/>
              <a:ext cx="4345736" cy="18904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дети могут быть освобождены от обя- занности по содержанию родителей и возмещения затрат по уходу за ними, ес- ли судом будет установлено, что родите- ли уклонялись от выполнения роди- тельских обязанностей или были лише- ны родительских прав в отношении это- го ребёнка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407" name="Google Shape;407;p17"/>
          <p:cNvGrpSpPr/>
          <p:nvPr/>
        </p:nvGrpSpPr>
        <p:grpSpPr>
          <a:xfrm>
            <a:off x="5715206" y="3933056"/>
            <a:ext cx="3190583" cy="2448272"/>
            <a:chOff x="861401" y="3187584"/>
            <a:chExt cx="4270703" cy="1921426"/>
          </a:xfrm>
        </p:grpSpPr>
        <p:sp>
          <p:nvSpPr>
            <p:cNvPr id="408" name="Google Shape;408;p17"/>
            <p:cNvSpPr/>
            <p:nvPr/>
          </p:nvSpPr>
          <p:spPr>
            <a:xfrm>
              <a:off x="861401" y="3187584"/>
              <a:ext cx="4270703" cy="1921426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857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7"/>
            <p:cNvSpPr/>
            <p:nvPr/>
          </p:nvSpPr>
          <p:spPr>
            <a:xfrm>
              <a:off x="917678" y="3243861"/>
              <a:ext cx="4158149" cy="1808872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Нетрудоспособными по воз- расту признаются женщины и мужчины, достигшие пен- сионного возраста. Нетрудо- способными являются также лица, признанные в установ- ленном порядке инвалидами независимо от причин и группы инвалидности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10" name="Google Shape;410;p17"/>
          <p:cNvSpPr/>
          <p:nvPr/>
        </p:nvSpPr>
        <p:spPr>
          <a:xfrm rot="5400000">
            <a:off x="5904148" y="2600908"/>
            <a:ext cx="936104" cy="1440160"/>
          </a:xfrm>
          <a:prstGeom prst="bentArrow">
            <a:avLst>
              <a:gd fmla="val 25000" name="adj1"/>
              <a:gd fmla="val 25000" name="adj2"/>
              <a:gd fmla="val 47152" name="adj3"/>
              <a:gd fmla="val 43750" name="adj4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Права и обязанности супругов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Права и обязанности родителей и детей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9780" y="1292005"/>
            <a:ext cx="8773064" cy="1278666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личные неимущественные и связанные с ними имуществен- ные отношения, возникающие между гражданами (физическими лицами) на осно- ве брака, усыновления (удочерения) и других форм устройства детей на воспита- ние в семью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://ipo.grsu.by/lib/wp-content/uploads/2015/11/-%D1%81%D0%B5%D0%BC-e1448007605941.jpg" id="103" name="Google Shape;10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33381" y="2705467"/>
            <a:ext cx="2829463" cy="402727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4" name="Google Shape;104;p3"/>
          <p:cNvSpPr txBox="1"/>
          <p:nvPr/>
        </p:nvSpPr>
        <p:spPr>
          <a:xfrm>
            <a:off x="1751162" y="6394184"/>
            <a:ext cx="438221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Беларусь о браке и семье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189780" y="2705467"/>
            <a:ext cx="5865963" cy="6674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Источник регулирования –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Кодекс Республики Бела- русь о браке и семье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11" name="Google Shape;111;p4"/>
          <p:cNvGrpSpPr/>
          <p:nvPr/>
        </p:nvGrpSpPr>
        <p:grpSpPr>
          <a:xfrm>
            <a:off x="313837" y="1824389"/>
            <a:ext cx="8680226" cy="4313401"/>
            <a:chOff x="3286" y="547680"/>
            <a:chExt cx="8680226" cy="4313401"/>
          </a:xfrm>
        </p:grpSpPr>
        <p:sp>
          <p:nvSpPr>
            <p:cNvPr id="112" name="Google Shape;112;p4"/>
            <p:cNvSpPr/>
            <p:nvPr/>
          </p:nvSpPr>
          <p:spPr>
            <a:xfrm>
              <a:off x="3286" y="547680"/>
              <a:ext cx="3822333" cy="4771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4"/>
            <p:cNvSpPr txBox="1"/>
            <p:nvPr/>
          </p:nvSpPr>
          <p:spPr>
            <a:xfrm>
              <a:off x="17260" y="561654"/>
              <a:ext cx="3794385" cy="4491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Регулируемые отношения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385519" y="1024792"/>
              <a:ext cx="382233" cy="4416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5" name="Google Shape;115;p4"/>
            <p:cNvSpPr/>
            <p:nvPr/>
          </p:nvSpPr>
          <p:spPr>
            <a:xfrm>
              <a:off x="767752" y="1216194"/>
              <a:ext cx="7915760" cy="50046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 txBox="1"/>
            <p:nvPr/>
          </p:nvSpPr>
          <p:spPr>
            <a:xfrm>
              <a:off x="782410" y="1230852"/>
              <a:ext cx="7886444" cy="4711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членами семьи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385519" y="1024792"/>
              <a:ext cx="382233" cy="14027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8" name="Google Shape;118;p4"/>
            <p:cNvSpPr/>
            <p:nvPr/>
          </p:nvSpPr>
          <p:spPr>
            <a:xfrm>
              <a:off x="767752" y="1908060"/>
              <a:ext cx="7915760" cy="103900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798183" y="1938491"/>
              <a:ext cx="7854898" cy="9781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возникающие в результате приёма на воспитание в семью детей-сирот, детей, по различным причинам оставшихся без попечения родителей (усыновление (удочерение), опекунская семья, приёмная семья, детский дом семейного типа)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385519" y="1024792"/>
              <a:ext cx="382233" cy="24964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1" name="Google Shape;121;p4"/>
            <p:cNvSpPr/>
            <p:nvPr/>
          </p:nvSpPr>
          <p:spPr>
            <a:xfrm>
              <a:off x="767752" y="3138462"/>
              <a:ext cx="7915760" cy="76560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 txBox="1"/>
            <p:nvPr/>
          </p:nvSpPr>
          <p:spPr>
            <a:xfrm>
              <a:off x="790176" y="3160886"/>
              <a:ext cx="7870912" cy="7207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бывшими членами семьи (например, отношения между бывшими супругами по взаимному содержанию)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385519" y="1024792"/>
              <a:ext cx="382233" cy="34534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4" name="Google Shape;124;p4"/>
            <p:cNvSpPr/>
            <p:nvPr/>
          </p:nvSpPr>
          <p:spPr>
            <a:xfrm>
              <a:off x="767752" y="4095473"/>
              <a:ext cx="7915760" cy="76560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790176" y="4117897"/>
              <a:ext cx="7870912" cy="7207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родителями и детьми, если дети родились у родителей, не состоя- щих в браке; дети, рождённые в браке и вне брака, пользуются равной и всесторонней защитой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31" name="Google Shape;131;p5"/>
          <p:cNvGrpSpPr/>
          <p:nvPr/>
        </p:nvGrpSpPr>
        <p:grpSpPr>
          <a:xfrm>
            <a:off x="207033" y="1708030"/>
            <a:ext cx="4123428" cy="491706"/>
            <a:chOff x="67" y="2742038"/>
            <a:chExt cx="4010278" cy="2634131"/>
          </a:xfrm>
        </p:grpSpPr>
        <p:sp>
          <p:nvSpPr>
            <p:cNvPr id="132" name="Google Shape;132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Брак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34" name="Google Shape;134;p5"/>
          <p:cNvGrpSpPr/>
          <p:nvPr/>
        </p:nvGrpSpPr>
        <p:grpSpPr>
          <a:xfrm>
            <a:off x="207033" y="2717320"/>
            <a:ext cx="4123428" cy="1846054"/>
            <a:chOff x="67" y="2742038"/>
            <a:chExt cx="4010278" cy="2634131"/>
          </a:xfrm>
        </p:grpSpPr>
        <p:sp>
          <p:nvSpPr>
            <p:cNvPr id="135" name="Google Shape;135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добровольный союз мужчины и жен- щины, который заключается на усло- виях, предусмотренных законодатель- ством, направлен на создание семьи и порождает для сторон взаимные права и обязанности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37" name="Google Shape;137;p5"/>
          <p:cNvCxnSpPr>
            <a:stCxn id="132" idx="2"/>
            <a:endCxn id="136" idx="0"/>
          </p:cNvCxnSpPr>
          <p:nvPr/>
        </p:nvCxnSpPr>
        <p:spPr>
          <a:xfrm>
            <a:off x="2268747" y="2199736"/>
            <a:ext cx="0" cy="5175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grpSp>
        <p:nvGrpSpPr>
          <p:cNvPr id="138" name="Google Shape;138;p5"/>
          <p:cNvGrpSpPr/>
          <p:nvPr/>
        </p:nvGrpSpPr>
        <p:grpSpPr>
          <a:xfrm>
            <a:off x="4813538" y="1708030"/>
            <a:ext cx="4123428" cy="491706"/>
            <a:chOff x="67" y="2742038"/>
            <a:chExt cx="4010278" cy="2634131"/>
          </a:xfrm>
        </p:grpSpPr>
        <p:sp>
          <p:nvSpPr>
            <p:cNvPr id="139" name="Google Shape;139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67" y="2742038"/>
              <a:ext cx="4010278" cy="2634131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1" name="Google Shape;141;p5"/>
          <p:cNvGrpSpPr/>
          <p:nvPr/>
        </p:nvGrpSpPr>
        <p:grpSpPr>
          <a:xfrm>
            <a:off x="4813538" y="2717320"/>
            <a:ext cx="4123428" cy="1846054"/>
            <a:chOff x="67" y="2742038"/>
            <a:chExt cx="4010278" cy="2634131"/>
          </a:xfrm>
        </p:grpSpPr>
        <p:sp>
          <p:nvSpPr>
            <p:cNvPr id="142" name="Google Shape;142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объединение лиц, связанных между собой моральной и материальной общ- ностью и поддержкой, ведением обще- го хозяйства, правами и обязанностя- ми, вытекающими из брака, а также близостью родства, усыновления (удо- черения)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44" name="Google Shape;144;p5"/>
          <p:cNvCxnSpPr>
            <a:stCxn id="139" idx="2"/>
            <a:endCxn id="143" idx="0"/>
          </p:cNvCxnSpPr>
          <p:nvPr/>
        </p:nvCxnSpPr>
        <p:spPr>
          <a:xfrm>
            <a:off x="6875252" y="2199736"/>
            <a:ext cx="0" cy="517500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grpSp>
        <p:nvGrpSpPr>
          <p:cNvPr id="145" name="Google Shape;145;p5"/>
          <p:cNvGrpSpPr/>
          <p:nvPr/>
        </p:nvGrpSpPr>
        <p:grpSpPr>
          <a:xfrm>
            <a:off x="207033" y="5080958"/>
            <a:ext cx="4123428" cy="1095556"/>
            <a:chOff x="67" y="2742038"/>
            <a:chExt cx="4010278" cy="2634131"/>
          </a:xfrm>
        </p:grpSpPr>
        <p:sp>
          <p:nvSpPr>
            <p:cNvPr id="146" name="Google Shape;146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 признаётся только брак, заключённых в органах, регистрирующих акты гражданского состояния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48" name="Google Shape;148;p5"/>
          <p:cNvCxnSpPr/>
          <p:nvPr/>
        </p:nvCxnSpPr>
        <p:spPr>
          <a:xfrm>
            <a:off x="2286000" y="4563374"/>
            <a:ext cx="0" cy="517584"/>
          </a:xfrm>
          <a:prstGeom prst="straightConnector1">
            <a:avLst/>
          </a:prstGeom>
          <a:solidFill>
            <a:schemeClr val="accent1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54" name="Google Shape;154;p6"/>
          <p:cNvGrpSpPr/>
          <p:nvPr/>
        </p:nvGrpSpPr>
        <p:grpSpPr>
          <a:xfrm>
            <a:off x="233319" y="2320509"/>
            <a:ext cx="8768118" cy="2656928"/>
            <a:chOff x="4540" y="1026546"/>
            <a:chExt cx="8768118" cy="2656928"/>
          </a:xfrm>
        </p:grpSpPr>
        <p:sp>
          <p:nvSpPr>
            <p:cNvPr id="155" name="Google Shape;155;p6"/>
            <p:cNvSpPr/>
            <p:nvPr/>
          </p:nvSpPr>
          <p:spPr>
            <a:xfrm>
              <a:off x="4388599" y="1763039"/>
              <a:ext cx="3437178" cy="397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6"/>
            <p:cNvSpPr/>
            <p:nvPr/>
          </p:nvSpPr>
          <p:spPr>
            <a:xfrm>
              <a:off x="4388599" y="1763039"/>
              <a:ext cx="1145726" cy="3976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6"/>
            <p:cNvSpPr/>
            <p:nvPr/>
          </p:nvSpPr>
          <p:spPr>
            <a:xfrm>
              <a:off x="3242873" y="1763039"/>
              <a:ext cx="1145726" cy="3976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6"/>
            <p:cNvSpPr/>
            <p:nvPr/>
          </p:nvSpPr>
          <p:spPr>
            <a:xfrm>
              <a:off x="951421" y="1763039"/>
              <a:ext cx="3437178" cy="3976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6"/>
            <p:cNvSpPr/>
            <p:nvPr/>
          </p:nvSpPr>
          <p:spPr>
            <a:xfrm>
              <a:off x="2432646" y="1026546"/>
              <a:ext cx="3911906" cy="73649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6"/>
            <p:cNvSpPr txBox="1"/>
            <p:nvPr/>
          </p:nvSpPr>
          <p:spPr>
            <a:xfrm>
              <a:off x="2432646" y="1026546"/>
              <a:ext cx="3911906" cy="7364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Условия заключения брака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6"/>
            <p:cNvSpPr/>
            <p:nvPr/>
          </p:nvSpPr>
          <p:spPr>
            <a:xfrm>
              <a:off x="4540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6"/>
            <p:cNvSpPr txBox="1"/>
            <p:nvPr/>
          </p:nvSpPr>
          <p:spPr>
            <a:xfrm>
              <a:off x="4540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взаимное согласие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6"/>
            <p:cNvSpPr/>
            <p:nvPr/>
          </p:nvSpPr>
          <p:spPr>
            <a:xfrm>
              <a:off x="2295992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6"/>
            <p:cNvSpPr txBox="1"/>
            <p:nvPr/>
          </p:nvSpPr>
          <p:spPr>
            <a:xfrm>
              <a:off x="2295992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брачного возраста (18 лет)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4587444" y="2160729"/>
              <a:ext cx="1893762" cy="15227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6"/>
            <p:cNvSpPr txBox="1"/>
            <p:nvPr/>
          </p:nvSpPr>
          <p:spPr>
            <a:xfrm>
              <a:off x="4587444" y="2160729"/>
              <a:ext cx="1893762" cy="15227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препятствий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6878896" y="2160729"/>
              <a:ext cx="1893762" cy="1521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6"/>
            <p:cNvSpPr txBox="1"/>
            <p:nvPr/>
          </p:nvSpPr>
          <p:spPr>
            <a:xfrm>
              <a:off x="6878896" y="2160729"/>
              <a:ext cx="1893762" cy="1521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обязательное присутствие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74" name="Google Shape;174;p7"/>
          <p:cNvGrpSpPr/>
          <p:nvPr/>
        </p:nvGrpSpPr>
        <p:grpSpPr>
          <a:xfrm>
            <a:off x="229368" y="1848876"/>
            <a:ext cx="8776019" cy="3600195"/>
            <a:chOff x="589" y="554913"/>
            <a:chExt cx="8776019" cy="3600195"/>
          </a:xfrm>
        </p:grpSpPr>
        <p:sp>
          <p:nvSpPr>
            <p:cNvPr id="175" name="Google Shape;175;p7"/>
            <p:cNvSpPr/>
            <p:nvPr/>
          </p:nvSpPr>
          <p:spPr>
            <a:xfrm>
              <a:off x="4388599" y="1552877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7"/>
            <p:cNvSpPr/>
            <p:nvPr/>
          </p:nvSpPr>
          <p:spPr>
            <a:xfrm>
              <a:off x="4342879" y="1552877"/>
              <a:ext cx="91440" cy="5388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7"/>
            <p:cNvSpPr/>
            <p:nvPr/>
          </p:nvSpPr>
          <p:spPr>
            <a:xfrm>
              <a:off x="1283633" y="1552877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8" name="Google Shape;178;p7"/>
            <p:cNvSpPr/>
            <p:nvPr/>
          </p:nvSpPr>
          <p:spPr>
            <a:xfrm>
              <a:off x="1897813" y="554913"/>
              <a:ext cx="4981571" cy="997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7"/>
            <p:cNvSpPr txBox="1"/>
            <p:nvPr/>
          </p:nvSpPr>
          <p:spPr>
            <a:xfrm>
              <a:off x="1897813" y="554913"/>
              <a:ext cx="4981571" cy="99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Брачный возраст может быть снижен (но не более чем на 3 года) в случаях: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589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 txBox="1"/>
            <p:nvPr/>
          </p:nvSpPr>
          <p:spPr>
            <a:xfrm>
              <a:off x="589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беременности невесты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3105555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 txBox="1"/>
            <p:nvPr/>
          </p:nvSpPr>
          <p:spPr>
            <a:xfrm>
              <a:off x="3105555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рождения ребёнка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6210521" y="2091756"/>
              <a:ext cx="2566087" cy="206335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7"/>
            <p:cNvSpPr txBox="1"/>
            <p:nvPr/>
          </p:nvSpPr>
          <p:spPr>
            <a:xfrm>
              <a:off x="6210521" y="2091756"/>
              <a:ext cx="2566087" cy="20633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приобретения несовершеннолетним полной дееспособности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191" name="Google Shape;191;p8"/>
          <p:cNvGrpSpPr/>
          <p:nvPr/>
        </p:nvGrpSpPr>
        <p:grpSpPr>
          <a:xfrm>
            <a:off x="229368" y="1639021"/>
            <a:ext cx="8776019" cy="4019904"/>
            <a:chOff x="589" y="345058"/>
            <a:chExt cx="8776019" cy="4019904"/>
          </a:xfrm>
        </p:grpSpPr>
        <p:sp>
          <p:nvSpPr>
            <p:cNvPr id="192" name="Google Shape;192;p8"/>
            <p:cNvSpPr/>
            <p:nvPr/>
          </p:nvSpPr>
          <p:spPr>
            <a:xfrm>
              <a:off x="4388599" y="1038120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8"/>
            <p:cNvSpPr/>
            <p:nvPr/>
          </p:nvSpPr>
          <p:spPr>
            <a:xfrm>
              <a:off x="4342879" y="1038120"/>
              <a:ext cx="91440" cy="53887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8"/>
            <p:cNvSpPr/>
            <p:nvPr/>
          </p:nvSpPr>
          <p:spPr>
            <a:xfrm>
              <a:off x="1283633" y="1038120"/>
              <a:ext cx="3104966" cy="5388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8"/>
            <p:cNvSpPr/>
            <p:nvPr/>
          </p:nvSpPr>
          <p:spPr>
            <a:xfrm>
              <a:off x="1897813" y="345058"/>
              <a:ext cx="4981571" cy="6930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8"/>
            <p:cNvSpPr txBox="1"/>
            <p:nvPr/>
          </p:nvSpPr>
          <p:spPr>
            <a:xfrm>
              <a:off x="1897813" y="345058"/>
              <a:ext cx="4981571" cy="693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допускается заключение брака: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589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8"/>
            <p:cNvSpPr txBox="1"/>
            <p:nvPr/>
          </p:nvSpPr>
          <p:spPr>
            <a:xfrm>
              <a:off x="589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один из пары состоит в другом зарегистрированном браке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3105555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8"/>
            <p:cNvSpPr txBox="1"/>
            <p:nvPr/>
          </p:nvSpPr>
          <p:spPr>
            <a:xfrm>
              <a:off x="3105555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 родственниками по прямой восходящей и нисходящей линии, между полнородными и неполнородными братьями и сёстрами, между усыновителями (удочерителями) и усыновлёнными (удочерёнными)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6210521" y="1576998"/>
              <a:ext cx="2566087" cy="27879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8"/>
            <p:cNvSpPr txBox="1"/>
            <p:nvPr/>
          </p:nvSpPr>
          <p:spPr>
            <a:xfrm>
              <a:off x="6210521" y="1576998"/>
              <a:ext cx="2566087" cy="27879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хотя бы один из пары признан судом недееспособным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семейного права</a:t>
            </a:r>
            <a:endParaRPr/>
          </a:p>
        </p:txBody>
      </p:sp>
      <p:grpSp>
        <p:nvGrpSpPr>
          <p:cNvPr id="208" name="Google Shape;208;p9"/>
          <p:cNvGrpSpPr/>
          <p:nvPr/>
        </p:nvGrpSpPr>
        <p:grpSpPr>
          <a:xfrm>
            <a:off x="270025" y="1286415"/>
            <a:ext cx="8629829" cy="5311712"/>
            <a:chOff x="62990" y="1079"/>
            <a:chExt cx="8629829" cy="5311712"/>
          </a:xfrm>
        </p:grpSpPr>
        <p:sp>
          <p:nvSpPr>
            <p:cNvPr id="209" name="Google Shape;209;p9"/>
            <p:cNvSpPr/>
            <p:nvPr/>
          </p:nvSpPr>
          <p:spPr>
            <a:xfrm>
              <a:off x="5476085" y="3977189"/>
              <a:ext cx="2276168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9"/>
            <p:cNvSpPr/>
            <p:nvPr/>
          </p:nvSpPr>
          <p:spPr>
            <a:xfrm>
              <a:off x="5430365" y="3977189"/>
              <a:ext cx="91440" cy="39503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9"/>
            <p:cNvSpPr/>
            <p:nvPr/>
          </p:nvSpPr>
          <p:spPr>
            <a:xfrm>
              <a:off x="3199917" y="3977189"/>
              <a:ext cx="2276168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9"/>
            <p:cNvSpPr/>
            <p:nvPr/>
          </p:nvSpPr>
          <p:spPr>
            <a:xfrm>
              <a:off x="4115510" y="2321201"/>
              <a:ext cx="1360575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9"/>
            <p:cNvSpPr/>
            <p:nvPr/>
          </p:nvSpPr>
          <p:spPr>
            <a:xfrm>
              <a:off x="2754935" y="2321201"/>
              <a:ext cx="1360575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9"/>
            <p:cNvSpPr/>
            <p:nvPr/>
          </p:nvSpPr>
          <p:spPr>
            <a:xfrm>
              <a:off x="2698830" y="684607"/>
              <a:ext cx="1416679" cy="3950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9"/>
            <p:cNvSpPr/>
            <p:nvPr/>
          </p:nvSpPr>
          <p:spPr>
            <a:xfrm>
              <a:off x="1282151" y="684607"/>
              <a:ext cx="1416679" cy="3950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9"/>
            <p:cNvSpPr/>
            <p:nvPr/>
          </p:nvSpPr>
          <p:spPr>
            <a:xfrm>
              <a:off x="1315870" y="1079"/>
              <a:ext cx="2765921" cy="6835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9"/>
            <p:cNvSpPr txBox="1"/>
            <p:nvPr/>
          </p:nvSpPr>
          <p:spPr>
            <a:xfrm>
              <a:off x="1315870" y="1079"/>
              <a:ext cx="2765921" cy="6835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Прекращение брака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62990" y="1079645"/>
              <a:ext cx="2438322" cy="12415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9"/>
            <p:cNvSpPr txBox="1"/>
            <p:nvPr/>
          </p:nvSpPr>
          <p:spPr>
            <a:xfrm>
              <a:off x="62990" y="1079645"/>
              <a:ext cx="2438322" cy="1241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вследствие смерти или объявления в судеб- ном порядке одного из супругов умершим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2896349" y="1079645"/>
              <a:ext cx="2438322" cy="12415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2896349" y="1079645"/>
              <a:ext cx="2438322" cy="12415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вследствие расторжения брака при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9"/>
            <p:cNvSpPr/>
            <p:nvPr/>
          </p:nvSpPr>
          <p:spPr>
            <a:xfrm>
              <a:off x="1591879" y="2716238"/>
              <a:ext cx="2326112" cy="12609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9"/>
            <p:cNvSpPr txBox="1"/>
            <p:nvPr/>
          </p:nvSpPr>
          <p:spPr>
            <a:xfrm>
              <a:off x="1591879" y="2716238"/>
              <a:ext cx="2326112" cy="1260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судом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9"/>
            <p:cNvSpPr/>
            <p:nvPr/>
          </p:nvSpPr>
          <p:spPr>
            <a:xfrm>
              <a:off x="4313029" y="2716238"/>
              <a:ext cx="2326112" cy="12609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4313029" y="2716238"/>
              <a:ext cx="2326112" cy="12609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органом, регистри- рующим акты граж- данского состояния, если соблюдены все три условия: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9"/>
            <p:cNvSpPr/>
            <p:nvPr/>
          </p:nvSpPr>
          <p:spPr>
            <a:xfrm>
              <a:off x="2259351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9"/>
            <p:cNvSpPr txBox="1"/>
            <p:nvPr/>
          </p:nvSpPr>
          <p:spPr>
            <a:xfrm>
              <a:off x="2259351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взаимное согласие супругов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9"/>
            <p:cNvSpPr/>
            <p:nvPr/>
          </p:nvSpPr>
          <p:spPr>
            <a:xfrm>
              <a:off x="4535520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9"/>
            <p:cNvSpPr txBox="1"/>
            <p:nvPr/>
          </p:nvSpPr>
          <p:spPr>
            <a:xfrm>
              <a:off x="4535520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об- щих несовершен- нолетних детей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6811688" y="4372226"/>
              <a:ext cx="1881131" cy="9405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6811688" y="4372226"/>
              <a:ext cx="1881131" cy="9405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отсутствие споров об имуществе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05.02.2022</vt:lpwstr>
  </property>
</Properties>
</file>