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3" roundtripDataSignature="AMtx7mgBKPu731oMFeitBqaG0801V8+A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1FD6EF7-97B7-4180-B4D2-24A7EA2BCC9A}">
  <a:tblStyle styleId="{71FD6EF7-97B7-4180-B4D2-24A7EA2BCC9A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customschemas.google.com/relationships/presentationmetadata" Target="metadata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8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8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7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3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8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8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9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1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31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3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3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3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3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3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3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3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3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7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Relationship Id="rId4" Type="http://schemas.openxmlformats.org/officeDocument/2006/relationships/image" Target="../media/image1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1.png"/><Relationship Id="rId7" Type="http://schemas.openxmlformats.org/officeDocument/2006/relationships/image" Target="../media/image1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8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latin typeface="Cambria"/>
                <a:ea typeface="Cambria"/>
                <a:cs typeface="Cambria"/>
                <a:sym typeface="Cambria"/>
              </a:rPr>
              <a:t>Прогресс и регресс в социальном развитии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2023</a:t>
            </a:r>
            <a:endParaRPr b="1" i="0" sz="20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pSp>
        <p:nvGrpSpPr>
          <p:cNvPr id="211" name="Google Shape;211;p10"/>
          <p:cNvGrpSpPr/>
          <p:nvPr/>
        </p:nvGrpSpPr>
        <p:grpSpPr>
          <a:xfrm>
            <a:off x="1158692" y="2009473"/>
            <a:ext cx="7076780" cy="3321652"/>
            <a:chOff x="2752" y="940277"/>
            <a:chExt cx="7076780" cy="3321652"/>
          </a:xfrm>
        </p:grpSpPr>
        <p:sp>
          <p:nvSpPr>
            <p:cNvPr id="212" name="Google Shape;212;p10"/>
            <p:cNvSpPr/>
            <p:nvPr/>
          </p:nvSpPr>
          <p:spPr>
            <a:xfrm>
              <a:off x="5336331" y="2763422"/>
              <a:ext cx="91440" cy="28685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10"/>
            <p:cNvSpPr/>
            <p:nvPr/>
          </p:nvSpPr>
          <p:spPr>
            <a:xfrm>
              <a:off x="3541143" y="1623261"/>
              <a:ext cx="1840908" cy="2868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10"/>
            <p:cNvSpPr/>
            <p:nvPr/>
          </p:nvSpPr>
          <p:spPr>
            <a:xfrm>
              <a:off x="1654514" y="2763422"/>
              <a:ext cx="91440" cy="28685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10"/>
            <p:cNvSpPr/>
            <p:nvPr/>
          </p:nvSpPr>
          <p:spPr>
            <a:xfrm>
              <a:off x="1700234" y="1623261"/>
              <a:ext cx="1840908" cy="2868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10"/>
            <p:cNvSpPr/>
            <p:nvPr/>
          </p:nvSpPr>
          <p:spPr>
            <a:xfrm>
              <a:off x="1466489" y="940277"/>
              <a:ext cx="4149306" cy="6829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0"/>
            <p:cNvSpPr txBox="1"/>
            <p:nvPr/>
          </p:nvSpPr>
          <p:spPr>
            <a:xfrm>
              <a:off x="1466489" y="940277"/>
              <a:ext cx="4149306" cy="6829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Оценка научно-технического прогресса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10"/>
            <p:cNvSpPr/>
            <p:nvPr/>
          </p:nvSpPr>
          <p:spPr>
            <a:xfrm>
              <a:off x="2752" y="1910115"/>
              <a:ext cx="3394963" cy="85330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0"/>
            <p:cNvSpPr txBox="1"/>
            <p:nvPr/>
          </p:nvSpPr>
          <p:spPr>
            <a:xfrm>
              <a:off x="44407" y="1951770"/>
              <a:ext cx="3311653" cy="7699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экотехнологический оптимизм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10"/>
            <p:cNvSpPr/>
            <p:nvPr/>
          </p:nvSpPr>
          <p:spPr>
            <a:xfrm>
              <a:off x="2752" y="3050275"/>
              <a:ext cx="3394963" cy="12116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0"/>
            <p:cNvSpPr txBox="1"/>
            <p:nvPr/>
          </p:nvSpPr>
          <p:spPr>
            <a:xfrm>
              <a:off x="2752" y="3050275"/>
              <a:ext cx="3394963" cy="12116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акцентирует положительную роль развития науки и техники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10"/>
            <p:cNvSpPr/>
            <p:nvPr/>
          </p:nvSpPr>
          <p:spPr>
            <a:xfrm>
              <a:off x="3684569" y="1910115"/>
              <a:ext cx="3394963" cy="85330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0"/>
            <p:cNvSpPr txBox="1"/>
            <p:nvPr/>
          </p:nvSpPr>
          <p:spPr>
            <a:xfrm>
              <a:off x="3726224" y="1951770"/>
              <a:ext cx="3311653" cy="7699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экотехнологический пессимизм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10"/>
            <p:cNvSpPr/>
            <p:nvPr/>
          </p:nvSpPr>
          <p:spPr>
            <a:xfrm>
              <a:off x="3684569" y="3050275"/>
              <a:ext cx="3394963" cy="12116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0"/>
            <p:cNvSpPr txBox="1"/>
            <p:nvPr/>
          </p:nvSpPr>
          <p:spPr>
            <a:xfrm>
              <a:off x="3684569" y="3050275"/>
              <a:ext cx="3394963" cy="12116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обращает внимание на негативные экологические и социальные последствия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pSp>
        <p:nvGrpSpPr>
          <p:cNvPr id="231" name="Google Shape;231;p11"/>
          <p:cNvGrpSpPr/>
          <p:nvPr/>
        </p:nvGrpSpPr>
        <p:grpSpPr>
          <a:xfrm>
            <a:off x="433761" y="1506215"/>
            <a:ext cx="8130307" cy="4837606"/>
            <a:chOff x="1961" y="160494"/>
            <a:chExt cx="8130307" cy="4837606"/>
          </a:xfrm>
        </p:grpSpPr>
        <p:sp>
          <p:nvSpPr>
            <p:cNvPr id="232" name="Google Shape;232;p11"/>
            <p:cNvSpPr/>
            <p:nvPr/>
          </p:nvSpPr>
          <p:spPr>
            <a:xfrm>
              <a:off x="6247112" y="2386101"/>
              <a:ext cx="91440" cy="7725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233" name="Google Shape;233;p11"/>
            <p:cNvSpPr/>
            <p:nvPr/>
          </p:nvSpPr>
          <p:spPr>
            <a:xfrm>
              <a:off x="4067114" y="978013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11"/>
            <p:cNvSpPr/>
            <p:nvPr/>
          </p:nvSpPr>
          <p:spPr>
            <a:xfrm>
              <a:off x="1795677" y="2386101"/>
              <a:ext cx="91440" cy="7725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235" name="Google Shape;235;p11"/>
            <p:cNvSpPr/>
            <p:nvPr/>
          </p:nvSpPr>
          <p:spPr>
            <a:xfrm>
              <a:off x="1841397" y="978013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11"/>
            <p:cNvSpPr/>
            <p:nvPr/>
          </p:nvSpPr>
          <p:spPr>
            <a:xfrm>
              <a:off x="2372258" y="160494"/>
              <a:ext cx="3389712" cy="81751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1"/>
            <p:cNvSpPr txBox="1"/>
            <p:nvPr/>
          </p:nvSpPr>
          <p:spPr>
            <a:xfrm>
              <a:off x="2372258" y="160494"/>
              <a:ext cx="3389712" cy="8175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научно-технического прогресса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11"/>
            <p:cNvSpPr/>
            <p:nvPr/>
          </p:nvSpPr>
          <p:spPr>
            <a:xfrm>
              <a:off x="1961" y="1750576"/>
              <a:ext cx="3678872" cy="63552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1"/>
            <p:cNvSpPr txBox="1"/>
            <p:nvPr/>
          </p:nvSpPr>
          <p:spPr>
            <a:xfrm>
              <a:off x="32985" y="1781600"/>
              <a:ext cx="3616824" cy="573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эволюционная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11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1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постепенные и вместе с тем существенные изменения, происходящие естественным образом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11"/>
            <p:cNvSpPr/>
            <p:nvPr/>
          </p:nvSpPr>
          <p:spPr>
            <a:xfrm>
              <a:off x="4453396" y="1750576"/>
              <a:ext cx="3678872" cy="63552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1"/>
            <p:cNvSpPr txBox="1"/>
            <p:nvPr/>
          </p:nvSpPr>
          <p:spPr>
            <a:xfrm>
              <a:off x="4484420" y="1781600"/>
              <a:ext cx="3616824" cy="573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революционная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11"/>
            <p:cNvSpPr/>
            <p:nvPr/>
          </p:nvSpPr>
          <p:spPr>
            <a:xfrm>
              <a:off x="4453396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1"/>
            <p:cNvSpPr txBox="1"/>
            <p:nvPr/>
          </p:nvSpPr>
          <p:spPr>
            <a:xfrm>
              <a:off x="4453396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резкий, скачкообразный переход к качественно новому состоянию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pSp>
        <p:nvGrpSpPr>
          <p:cNvPr id="251" name="Google Shape;251;p12"/>
          <p:cNvGrpSpPr/>
          <p:nvPr/>
        </p:nvGrpSpPr>
        <p:grpSpPr>
          <a:xfrm>
            <a:off x="824302" y="1344716"/>
            <a:ext cx="7444596" cy="1441615"/>
            <a:chOff x="1961" y="3158664"/>
            <a:chExt cx="3678872" cy="1839436"/>
          </a:xfrm>
        </p:grpSpPr>
        <p:sp>
          <p:nvSpPr>
            <p:cNvPr id="252" name="Google Shape;252;p12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2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Научно-техническая революция (НТР)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глубинный поворот в истории человечества, связанный с широким использованием науки и техники в производстве, радикальным преобразованием производи- тельных сил, всей технологии общественного производства, органи- зации и управления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54" name="Google Shape;254;p12"/>
          <p:cNvGrpSpPr/>
          <p:nvPr/>
        </p:nvGrpSpPr>
        <p:grpSpPr>
          <a:xfrm>
            <a:off x="3096882" y="3070000"/>
            <a:ext cx="5172015" cy="665238"/>
            <a:chOff x="1961" y="3158664"/>
            <a:chExt cx="3678872" cy="1839436"/>
          </a:xfrm>
        </p:grpSpPr>
        <p:sp>
          <p:nvSpPr>
            <p:cNvPr id="255" name="Google Shape;255;p12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2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Научно-техническая революция началась в середине XX в. после Второй мировой войны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57" name="Google Shape;257;p12"/>
          <p:cNvSpPr/>
          <p:nvPr/>
        </p:nvSpPr>
        <p:spPr>
          <a:xfrm rot="5400000">
            <a:off x="2334307" y="2817386"/>
            <a:ext cx="793630" cy="73152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lt1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8" name="Google Shape;258;p12"/>
          <p:cNvGrpSpPr/>
          <p:nvPr/>
        </p:nvGrpSpPr>
        <p:grpSpPr>
          <a:xfrm>
            <a:off x="481446" y="3897132"/>
            <a:ext cx="8130307" cy="2658941"/>
            <a:chOff x="1961" y="33502"/>
            <a:chExt cx="8130307" cy="2658941"/>
          </a:xfrm>
        </p:grpSpPr>
        <p:sp>
          <p:nvSpPr>
            <p:cNvPr id="259" name="Google Shape;259;p12"/>
            <p:cNvSpPr/>
            <p:nvPr/>
          </p:nvSpPr>
          <p:spPr>
            <a:xfrm>
              <a:off x="4067115" y="851021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12"/>
            <p:cNvSpPr/>
            <p:nvPr/>
          </p:nvSpPr>
          <p:spPr>
            <a:xfrm>
              <a:off x="1841397" y="851021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12"/>
            <p:cNvSpPr/>
            <p:nvPr/>
          </p:nvSpPr>
          <p:spPr>
            <a:xfrm>
              <a:off x="1932320" y="33502"/>
              <a:ext cx="4269588" cy="81751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2"/>
            <p:cNvSpPr txBox="1"/>
            <p:nvPr/>
          </p:nvSpPr>
          <p:spPr>
            <a:xfrm>
              <a:off x="1932320" y="33502"/>
              <a:ext cx="4269588" cy="8175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Причины научно-технической революции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12"/>
            <p:cNvSpPr/>
            <p:nvPr/>
          </p:nvSpPr>
          <p:spPr>
            <a:xfrm>
              <a:off x="1961" y="1623584"/>
              <a:ext cx="3678872" cy="106885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2"/>
            <p:cNvSpPr txBox="1"/>
            <p:nvPr/>
          </p:nvSpPr>
          <p:spPr>
            <a:xfrm>
              <a:off x="1961" y="1623584"/>
              <a:ext cx="3678872" cy="106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успехи естествознания (теория относительности, квантовая меха- ника, кибернетика, овладение атомной энергией и др.)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12"/>
            <p:cNvSpPr/>
            <p:nvPr/>
          </p:nvSpPr>
          <p:spPr>
            <a:xfrm>
              <a:off x="4453396" y="1623584"/>
              <a:ext cx="3678872" cy="106885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2"/>
            <p:cNvSpPr txBox="1"/>
            <p:nvPr/>
          </p:nvSpPr>
          <p:spPr>
            <a:xfrm>
              <a:off x="4453396" y="1623584"/>
              <a:ext cx="3678872" cy="10688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финансирования науки, уве- личение количества исследова- тельских учреждений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pSp>
        <p:nvGrpSpPr>
          <p:cNvPr id="272" name="Google Shape;272;p13"/>
          <p:cNvGrpSpPr/>
          <p:nvPr/>
        </p:nvGrpSpPr>
        <p:grpSpPr>
          <a:xfrm>
            <a:off x="483527" y="2242865"/>
            <a:ext cx="8126144" cy="3130388"/>
            <a:chOff x="4042" y="1017915"/>
            <a:chExt cx="8126144" cy="3130388"/>
          </a:xfrm>
        </p:grpSpPr>
        <p:sp>
          <p:nvSpPr>
            <p:cNvPr id="273" name="Google Shape;273;p13"/>
            <p:cNvSpPr/>
            <p:nvPr/>
          </p:nvSpPr>
          <p:spPr>
            <a:xfrm>
              <a:off x="4067115" y="1699102"/>
              <a:ext cx="2874509" cy="4988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13"/>
            <p:cNvSpPr/>
            <p:nvPr/>
          </p:nvSpPr>
          <p:spPr>
            <a:xfrm>
              <a:off x="4020646" y="1699102"/>
              <a:ext cx="91440" cy="498881"/>
            </a:xfrm>
            <a:custGeom>
              <a:rect b="b" l="l" r="r" t="t"/>
              <a:pathLst>
                <a:path extrusionOk="0" h="120000" w="120000">
                  <a:moveTo>
                    <a:pt x="60982" y="0"/>
                  </a:moveTo>
                  <a:lnTo>
                    <a:pt x="60982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13"/>
            <p:cNvSpPr/>
            <p:nvPr/>
          </p:nvSpPr>
          <p:spPr>
            <a:xfrm>
              <a:off x="1191856" y="1699102"/>
              <a:ext cx="2875258" cy="4988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13"/>
            <p:cNvSpPr/>
            <p:nvPr/>
          </p:nvSpPr>
          <p:spPr>
            <a:xfrm>
              <a:off x="2083513" y="1017915"/>
              <a:ext cx="3967203" cy="6811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3"/>
            <p:cNvSpPr txBox="1"/>
            <p:nvPr/>
          </p:nvSpPr>
          <p:spPr>
            <a:xfrm>
              <a:off x="2083513" y="1017915"/>
              <a:ext cx="3967203" cy="6811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научно-технической революции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13"/>
            <p:cNvSpPr/>
            <p:nvPr/>
          </p:nvSpPr>
          <p:spPr>
            <a:xfrm>
              <a:off x="4042" y="2197984"/>
              <a:ext cx="2375628" cy="194958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3"/>
            <p:cNvSpPr txBox="1"/>
            <p:nvPr/>
          </p:nvSpPr>
          <p:spPr>
            <a:xfrm>
              <a:off x="4042" y="2197984"/>
              <a:ext cx="2375628" cy="194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ведущей формой че- ловеческой деятель- ности становится научный труд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13"/>
            <p:cNvSpPr/>
            <p:nvPr/>
          </p:nvSpPr>
          <p:spPr>
            <a:xfrm>
              <a:off x="2878552" y="2197984"/>
              <a:ext cx="2375628" cy="194958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3"/>
            <p:cNvSpPr txBox="1"/>
            <p:nvPr/>
          </p:nvSpPr>
          <p:spPr>
            <a:xfrm>
              <a:off x="2878552" y="2197984"/>
              <a:ext cx="2375628" cy="194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научные открытия преобразуют произ- водство, медицину, транспорт, связь и другие сферы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13"/>
            <p:cNvSpPr/>
            <p:nvPr/>
          </p:nvSpPr>
          <p:spPr>
            <a:xfrm>
              <a:off x="5753062" y="2197984"/>
              <a:ext cx="2377124" cy="195031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3"/>
            <p:cNvSpPr txBox="1"/>
            <p:nvPr/>
          </p:nvSpPr>
          <p:spPr>
            <a:xfrm>
              <a:off x="5753062" y="2197984"/>
              <a:ext cx="2377124" cy="19503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меняется роль чело- века в процессе производства и управления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Вызовы и угрозы для человечества</a:t>
            </a:r>
            <a:endParaRPr/>
          </a:p>
        </p:txBody>
      </p:sp>
      <p:grpSp>
        <p:nvGrpSpPr>
          <p:cNvPr id="289" name="Google Shape;289;p14"/>
          <p:cNvGrpSpPr/>
          <p:nvPr/>
        </p:nvGrpSpPr>
        <p:grpSpPr>
          <a:xfrm>
            <a:off x="483527" y="2242865"/>
            <a:ext cx="8126144" cy="3130388"/>
            <a:chOff x="4042" y="1017915"/>
            <a:chExt cx="8126144" cy="3130388"/>
          </a:xfrm>
        </p:grpSpPr>
        <p:sp>
          <p:nvSpPr>
            <p:cNvPr id="290" name="Google Shape;290;p14"/>
            <p:cNvSpPr/>
            <p:nvPr/>
          </p:nvSpPr>
          <p:spPr>
            <a:xfrm>
              <a:off x="4067115" y="1699102"/>
              <a:ext cx="2874509" cy="4988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14"/>
            <p:cNvSpPr/>
            <p:nvPr/>
          </p:nvSpPr>
          <p:spPr>
            <a:xfrm>
              <a:off x="4020646" y="1699102"/>
              <a:ext cx="91440" cy="498881"/>
            </a:xfrm>
            <a:custGeom>
              <a:rect b="b" l="l" r="r" t="t"/>
              <a:pathLst>
                <a:path extrusionOk="0" h="120000" w="120000">
                  <a:moveTo>
                    <a:pt x="60982" y="0"/>
                  </a:moveTo>
                  <a:lnTo>
                    <a:pt x="60982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4"/>
            <p:cNvSpPr/>
            <p:nvPr/>
          </p:nvSpPr>
          <p:spPr>
            <a:xfrm>
              <a:off x="1191856" y="1699102"/>
              <a:ext cx="2875258" cy="4988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14"/>
            <p:cNvSpPr/>
            <p:nvPr/>
          </p:nvSpPr>
          <p:spPr>
            <a:xfrm>
              <a:off x="2402690" y="1017915"/>
              <a:ext cx="3328848" cy="6811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4"/>
            <p:cNvSpPr txBox="1"/>
            <p:nvPr/>
          </p:nvSpPr>
          <p:spPr>
            <a:xfrm>
              <a:off x="2402690" y="1017915"/>
              <a:ext cx="3328848" cy="6811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Вызовы и угрозы для человечества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14"/>
            <p:cNvSpPr/>
            <p:nvPr/>
          </p:nvSpPr>
          <p:spPr>
            <a:xfrm>
              <a:off x="4042" y="2197984"/>
              <a:ext cx="2375628" cy="194958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4"/>
            <p:cNvSpPr txBox="1"/>
            <p:nvPr/>
          </p:nvSpPr>
          <p:spPr>
            <a:xfrm>
              <a:off x="4042" y="2197984"/>
              <a:ext cx="2375628" cy="194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проблема выживания в условиях непрерыв- ного совершенствова- ния оружия массового поражения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14"/>
            <p:cNvSpPr/>
            <p:nvPr/>
          </p:nvSpPr>
          <p:spPr>
            <a:xfrm>
              <a:off x="2878552" y="2197984"/>
              <a:ext cx="2375628" cy="194958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4"/>
            <p:cNvSpPr txBox="1"/>
            <p:nvPr/>
          </p:nvSpPr>
          <p:spPr>
            <a:xfrm>
              <a:off x="2878552" y="2197984"/>
              <a:ext cx="2375628" cy="194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нарастающий эколо- гический кризис в глобальных масштабах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14"/>
            <p:cNvSpPr/>
            <p:nvPr/>
          </p:nvSpPr>
          <p:spPr>
            <a:xfrm>
              <a:off x="5753062" y="2197984"/>
              <a:ext cx="2377124" cy="195031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4"/>
            <p:cNvSpPr txBox="1"/>
            <p:nvPr/>
          </p:nvSpPr>
          <p:spPr>
            <a:xfrm>
              <a:off x="5753062" y="2197984"/>
              <a:ext cx="2377124" cy="19503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проблема зависимос- ти человека от техни- ки и технологий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Вызовы и угрозы для человечества</a:t>
            </a:r>
            <a:endParaRPr/>
          </a:p>
        </p:txBody>
      </p:sp>
      <p:pic>
        <p:nvPicPr>
          <p:cNvPr descr="Ð¡ÑÑÐ¿Ð¸Ð½ ÐÑÑÐµÑÐ»Ð°Ð² Ð¡ÐµÐ¼ÑÐ½Ð¾Ð²Ð¸Ñ.jpg" id="306" name="Google Shape;30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8294" y="1216325"/>
            <a:ext cx="4154674" cy="546339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07" name="Google Shape;307;p15"/>
          <p:cNvSpPr txBox="1"/>
          <p:nvPr/>
        </p:nvSpPr>
        <p:spPr>
          <a:xfrm>
            <a:off x="1436919" y="6365727"/>
            <a:ext cx="3381375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Вячеслав Семёнович Стёпин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08" name="Google Shape;308;p15"/>
          <p:cNvSpPr txBox="1"/>
          <p:nvPr/>
        </p:nvSpPr>
        <p:spPr>
          <a:xfrm>
            <a:off x="163902" y="1216325"/>
            <a:ext cx="4502990" cy="3648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Белорусско-российский философ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Вяче- слав Стёпин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называл техногенным об- щество и путь развития, в основе кото- рых лежит ускоряющийся научно-техно- логический прогресс, определяющий экономический рост и изменение чело- веческих коммуникаций. Этот путь дал человечеству множество достижений, но он породил глобальные кризисы – эко- логический и антропологический, даль- нейшее обострение которых может при- вести к деградации биосферы и даже к сценариям уничтожения человечества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Вызовы и угрозы для человечества</a:t>
            </a:r>
            <a:endParaRPr/>
          </a:p>
        </p:txBody>
      </p:sp>
      <p:sp>
        <p:nvSpPr>
          <p:cNvPr id="314" name="Google Shape;314;p16"/>
          <p:cNvSpPr txBox="1"/>
          <p:nvPr/>
        </p:nvSpPr>
        <p:spPr>
          <a:xfrm>
            <a:off x="4011283" y="6351352"/>
            <a:ext cx="2082259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Александр Кищенко</a:t>
            </a:r>
            <a:endParaRPr/>
          </a:p>
        </p:txBody>
      </p:sp>
      <p:sp>
        <p:nvSpPr>
          <p:cNvPr id="315" name="Google Shape;315;p16"/>
          <p:cNvSpPr txBox="1"/>
          <p:nvPr/>
        </p:nvSpPr>
        <p:spPr>
          <a:xfrm>
            <a:off x="163901" y="1216326"/>
            <a:ext cx="5796951" cy="146649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Белорусским художником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Александром Кищенко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был создан и подарен Организации Объединенных Наций гобелен ручной работы, посвящённый памяти о трагедии в Чернобыле. Сейчас работа находится в Нью-Йорке, штаб-квартире ООН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16" name="Google Shape;31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3542" y="1216325"/>
            <a:ext cx="2893475" cy="546339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https://ecoidea.by/sites/default/files/2016/04/8/gobelen.jpg" id="317" name="Google Shape;317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3901" y="2809084"/>
            <a:ext cx="5796951" cy="24413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18" name="Google Shape;318;p16"/>
          <p:cNvSpPr txBox="1"/>
          <p:nvPr/>
        </p:nvSpPr>
        <p:spPr>
          <a:xfrm>
            <a:off x="163902" y="5376694"/>
            <a:ext cx="5796950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Чернобыль. Гобелен. Худ. А.Кищенко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grpSp>
        <p:nvGrpSpPr>
          <p:cNvPr id="324" name="Google Shape;324;p17"/>
          <p:cNvGrpSpPr/>
          <p:nvPr/>
        </p:nvGrpSpPr>
        <p:grpSpPr>
          <a:xfrm>
            <a:off x="433761" y="1506215"/>
            <a:ext cx="8130307" cy="4837606"/>
            <a:chOff x="1961" y="160494"/>
            <a:chExt cx="8130307" cy="4837606"/>
          </a:xfrm>
        </p:grpSpPr>
        <p:sp>
          <p:nvSpPr>
            <p:cNvPr id="325" name="Google Shape;325;p17"/>
            <p:cNvSpPr/>
            <p:nvPr/>
          </p:nvSpPr>
          <p:spPr>
            <a:xfrm>
              <a:off x="6247112" y="2386101"/>
              <a:ext cx="91440" cy="7725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326" name="Google Shape;326;p17"/>
            <p:cNvSpPr/>
            <p:nvPr/>
          </p:nvSpPr>
          <p:spPr>
            <a:xfrm>
              <a:off x="4067115" y="978013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7"/>
            <p:cNvSpPr/>
            <p:nvPr/>
          </p:nvSpPr>
          <p:spPr>
            <a:xfrm>
              <a:off x="1795677" y="2386101"/>
              <a:ext cx="91440" cy="7725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328" name="Google Shape;328;p17"/>
            <p:cNvSpPr/>
            <p:nvPr/>
          </p:nvSpPr>
          <p:spPr>
            <a:xfrm>
              <a:off x="1841397" y="978013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7"/>
            <p:cNvSpPr/>
            <p:nvPr/>
          </p:nvSpPr>
          <p:spPr>
            <a:xfrm>
              <a:off x="2794960" y="160494"/>
              <a:ext cx="2544308" cy="81751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7"/>
            <p:cNvSpPr txBox="1"/>
            <p:nvPr/>
          </p:nvSpPr>
          <p:spPr>
            <a:xfrm>
              <a:off x="2794960" y="160494"/>
              <a:ext cx="2544308" cy="8175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Прогресс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7"/>
            <p:cNvSpPr/>
            <p:nvPr/>
          </p:nvSpPr>
          <p:spPr>
            <a:xfrm>
              <a:off x="1961" y="1750576"/>
              <a:ext cx="3678872" cy="63552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7"/>
            <p:cNvSpPr txBox="1"/>
            <p:nvPr/>
          </p:nvSpPr>
          <p:spPr>
            <a:xfrm>
              <a:off x="32985" y="1781600"/>
              <a:ext cx="3616824" cy="573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научно-технический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7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7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Исторически – сначала техничес- кий прогресс; с развитием науки – научно-технический. Мерой яв- ляется развитие техники и техно- логий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7"/>
            <p:cNvSpPr/>
            <p:nvPr/>
          </p:nvSpPr>
          <p:spPr>
            <a:xfrm>
              <a:off x="4453396" y="1750576"/>
              <a:ext cx="3678872" cy="63552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7"/>
            <p:cNvSpPr txBox="1"/>
            <p:nvPr/>
          </p:nvSpPr>
          <p:spPr>
            <a:xfrm>
              <a:off x="4484420" y="1781600"/>
              <a:ext cx="3616824" cy="573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духовно-нравственный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7"/>
            <p:cNvSpPr/>
            <p:nvPr/>
          </p:nvSpPr>
          <p:spPr>
            <a:xfrm>
              <a:off x="4453396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7"/>
            <p:cNvSpPr txBox="1"/>
            <p:nvPr/>
          </p:nvSpPr>
          <p:spPr>
            <a:xfrm>
              <a:off x="4453396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Мерой прогресса является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гума- низм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(от лат. humanus – челове- ческий; humanitas – человечность) – признание ценности человека как личности, его права на свобо- ду, счастье и развитие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pic>
        <p:nvPicPr>
          <p:cNvPr descr="https://upload.wikimedia.org/wikipedia/commons/thumb/f/f5/HumanismSymbol.svg/1024px-HumanismSymbol.svg.png" id="344" name="Google Shape;34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2286" y="954626"/>
            <a:ext cx="5568627" cy="5497932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18"/>
          <p:cNvSpPr txBox="1"/>
          <p:nvPr/>
        </p:nvSpPr>
        <p:spPr>
          <a:xfrm>
            <a:off x="173006" y="6023513"/>
            <a:ext cx="8747185" cy="67921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«Счастливый человек» (Happy Human) выбран в качестве официального символа многими гуманистическими организациями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graphicFrame>
        <p:nvGraphicFramePr>
          <p:cNvPr id="351" name="Google Shape;351;p19"/>
          <p:cNvGraphicFramePr/>
          <p:nvPr/>
        </p:nvGraphicFramePr>
        <p:xfrm>
          <a:off x="177321" y="129453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{71FD6EF7-97B7-4180-B4D2-24A7EA2BCC9A}</a:tableStyleId>
              </a:tblPr>
              <a:tblGrid>
                <a:gridCol w="2691450"/>
                <a:gridCol w="60471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Этапы развития гуманизма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1477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Античность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Гуманизм зарождается в Древней Греции. Человек про- возглашается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мерой всех вещей. О</a:t>
                      </a: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 должен быть гармо- нично развитым – духово и физически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ÐÑÐ¾ÑÐ°Ð³Ð¾Ñ - Ð°ÑÐ¾ÑÐ¸Ð·Ð¼Ñ, ÑÐ¸ÑÐ°ÑÑ Ð¸ Ð²ÑÑÐºÐ°Ð·ÑÐ²Ð°Ð½Ð¸Ñ" id="352" name="Google Shape;35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5879" y="2734573"/>
            <a:ext cx="3810000" cy="38100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53" name="Google Shape;353;p19"/>
          <p:cNvSpPr txBox="1"/>
          <p:nvPr/>
        </p:nvSpPr>
        <p:spPr>
          <a:xfrm>
            <a:off x="5105879" y="6516970"/>
            <a:ext cx="3810000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Протагор</a:t>
            </a:r>
            <a:endParaRPr/>
          </a:p>
        </p:txBody>
      </p:sp>
      <p:sp>
        <p:nvSpPr>
          <p:cNvPr id="354" name="Google Shape;354;p19"/>
          <p:cNvSpPr txBox="1"/>
          <p:nvPr/>
        </p:nvSpPr>
        <p:spPr>
          <a:xfrm>
            <a:off x="177321" y="2734573"/>
            <a:ext cx="4817373" cy="9144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Древнегреческому философу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Протагору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принадлежит знаменитый тезис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«Человек есть мера всех вещей»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Вызовы и угрозы для человечества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  <a:p>
            <a:pPr indent="-53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graphicFrame>
        <p:nvGraphicFramePr>
          <p:cNvPr id="360" name="Google Shape;360;p20"/>
          <p:cNvGraphicFramePr/>
          <p:nvPr/>
        </p:nvGraphicFramePr>
        <p:xfrm>
          <a:off x="177321" y="129453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{71FD6EF7-97B7-4180-B4D2-24A7EA2BCC9A}</a:tableStyleId>
              </a:tblPr>
              <a:tblGrid>
                <a:gridCol w="2691450"/>
                <a:gridCol w="60471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Этапы развития гуманизма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Возрождение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Гуманизм формируется как целостная система взглядов и широкое течение общественной мысли. Человек спо- собен познавать мир и при этом должен нравственно совершенствоваться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Ð¤ÑÐ°Ð½ÑÐ¸ÑÐº Ð¡ÐºÐ¾ÑÐ¸Ð½Ð° - Ð±Ð¸Ð¾Ð³ÑÐ°ÑÐ¸Ñ, ÑÐ°ÐºÑÑ, ÑÐ¾ÑÐ¾" id="361" name="Google Shape;361;p20"/>
          <p:cNvPicPr preferRelativeResize="0"/>
          <p:nvPr/>
        </p:nvPicPr>
        <p:blipFill rotWithShape="1">
          <a:blip r:embed="rId3">
            <a:alphaModFix/>
          </a:blip>
          <a:srcRect b="0" l="29883" r="17488" t="0"/>
          <a:stretch/>
        </p:blipFill>
        <p:spPr>
          <a:xfrm>
            <a:off x="1953740" y="3452711"/>
            <a:ext cx="1725031" cy="207953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62" name="Google Shape;362;p20"/>
          <p:cNvSpPr txBox="1"/>
          <p:nvPr/>
        </p:nvSpPr>
        <p:spPr>
          <a:xfrm>
            <a:off x="1953740" y="5532244"/>
            <a:ext cx="1725031" cy="5875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Франциск Скорина</a:t>
            </a:r>
            <a:endParaRPr/>
          </a:p>
        </p:txBody>
      </p:sp>
      <p:pic>
        <p:nvPicPr>
          <p:cNvPr descr="ÐÐ°ÑÑÐ»Ñ Ð¦ÑÐ¿ÑÐ½ÑÐºÑ â ÑÑÐ½ Ð·ÑÐ¼Ð»Ñ ÑÐ°ÑÐ½ÑÑÐºÐ°Ð¹ â Ð§Ð°ÑÐ½Ð¸ÐºÐ¸. ÐÐ¾Ð²Ð¾Ð»ÑÐºÐ¾Ð¼Ð»Ñ. ÐÐ¾Ð²Ð¾ÑÑÐ¸.  ÐÐ¸ÑÐµÐ±ÑÐºÐ°Ñ Ð¾Ð±Ð»Ð°ÑÑÑ. Ð Ð°Ð¹Ð¾Ð½Ð½Ð°Ñ Ð³Ð°Ð·ÐµÑÐ°. Ð§Ð°ÑÐ½Ð¸ÐºÑÐºÐ¸Ð¹ ÑÐ°Ð¹Ð¾Ð½. Ð§ÑÑÐ²Ð¾Ð½Ñ Ð¿ÑÐ°Ð¼ÐµÐ½Ñ." id="363" name="Google Shape;363;p20"/>
          <p:cNvPicPr preferRelativeResize="0"/>
          <p:nvPr/>
        </p:nvPicPr>
        <p:blipFill rotWithShape="1">
          <a:blip r:embed="rId4">
            <a:alphaModFix/>
          </a:blip>
          <a:srcRect b="0" l="18213" r="23237" t="0"/>
          <a:stretch/>
        </p:blipFill>
        <p:spPr>
          <a:xfrm>
            <a:off x="5456396" y="3467097"/>
            <a:ext cx="1629150" cy="206514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64" name="Google Shape;364;p20"/>
          <p:cNvSpPr txBox="1"/>
          <p:nvPr/>
        </p:nvSpPr>
        <p:spPr>
          <a:xfrm>
            <a:off x="5456396" y="5532245"/>
            <a:ext cx="1628882" cy="58759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Василий Тяпинский</a:t>
            </a:r>
            <a:endParaRPr/>
          </a:p>
        </p:txBody>
      </p:sp>
      <p:pic>
        <p:nvPicPr>
          <p:cNvPr descr="ÐÑÑÐ°ÑÐ°ÑÑÑÐ½Ð°Ñ ÑÐ¿Ð°Ð´ÑÑÐ½Ð°: Ð·Ð°Ð¿Ð¸ÑÐ¸ ÑÐ¾Ð¾Ð±ÑÐµÑÑÐ²Ð° | ÐÐÐ¾Ð½ÑÐ°ÐºÑÐµ" id="365" name="Google Shape;365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4599" y="3033060"/>
            <a:ext cx="1672480" cy="206514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66" name="Google Shape;366;p20"/>
          <p:cNvSpPr txBox="1"/>
          <p:nvPr/>
        </p:nvSpPr>
        <p:spPr>
          <a:xfrm>
            <a:off x="205959" y="5065196"/>
            <a:ext cx="1529760" cy="6240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Сымон Будный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67" name="Google Shape;367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27515" y="4060135"/>
            <a:ext cx="1480137" cy="205970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68" name="Google Shape;368;p20"/>
          <p:cNvSpPr txBox="1"/>
          <p:nvPr/>
        </p:nvSpPr>
        <p:spPr>
          <a:xfrm>
            <a:off x="3827515" y="6119846"/>
            <a:ext cx="1480137" cy="59303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Николай Гусовский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www.ctv.by/sites/default/files/inarticle/rasskazyvaem_istoriyu_beryozy_030921_7.jpg" id="369" name="Google Shape;369;p20"/>
          <p:cNvPicPr preferRelativeResize="0"/>
          <p:nvPr/>
        </p:nvPicPr>
        <p:blipFill rotWithShape="1">
          <a:blip r:embed="rId7">
            <a:alphaModFix/>
          </a:blip>
          <a:srcRect b="0" l="19360" r="35459" t="0"/>
          <a:stretch/>
        </p:blipFill>
        <p:spPr>
          <a:xfrm>
            <a:off x="7256297" y="3033060"/>
            <a:ext cx="1659582" cy="206514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70" name="Google Shape;370;p20"/>
          <p:cNvSpPr txBox="1"/>
          <p:nvPr/>
        </p:nvSpPr>
        <p:spPr>
          <a:xfrm>
            <a:off x="7522292" y="5065196"/>
            <a:ext cx="1139108" cy="58759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Лев Сапега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graphicFrame>
        <p:nvGraphicFramePr>
          <p:cNvPr id="376" name="Google Shape;376;p21"/>
          <p:cNvGraphicFramePr/>
          <p:nvPr/>
        </p:nvGraphicFramePr>
        <p:xfrm>
          <a:off x="177321" y="129453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{71FD6EF7-97B7-4180-B4D2-24A7EA2BCC9A}</a:tableStyleId>
              </a:tblPr>
              <a:tblGrid>
                <a:gridCol w="2691450"/>
                <a:gridCol w="60471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Этапы развития гуманизма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1425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Просвещение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должен быть свободен. Он должен опираться на разум при организации личной и общественной жиз- ни. 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ÐÑÐ»ÐµÐ½ Ð¸ ÐÐ°Ð½Ñ Ð¾ Ð¿ÑÐ¸ÑÐ¾Ð¶Ð´ÐµÐ½Ð½Ð¾Ð¹ ÑÐµÐ½Ð½Ð¾ÑÑÐ¸ ÑÐµÐ»Ð¾Ð²ÐµÐºÐ° Ð¸ Ð¾ Ð½ÑÐ°Ð²ÑÑÐ²ÐµÐ½Ð½Ð¾Ð¼ Ð´Ð¾ÑÑÐ¾Ð¸Ð½ÑÑÐ²Ðµ  | Ð¥Ð¸Ð·Ð¼ÐµÑ ÑÐµÐ³Ð¾Ð´Ð½Ñ" id="377" name="Google Shape;37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6323196" y="2766779"/>
            <a:ext cx="2592681" cy="367715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78" name="Google Shape;378;p21"/>
          <p:cNvSpPr txBox="1"/>
          <p:nvPr/>
        </p:nvSpPr>
        <p:spPr>
          <a:xfrm>
            <a:off x="6319359" y="6443932"/>
            <a:ext cx="2592682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Иммануил Кант</a:t>
            </a:r>
            <a:endParaRPr/>
          </a:p>
        </p:txBody>
      </p:sp>
      <p:sp>
        <p:nvSpPr>
          <p:cNvPr id="379" name="Google Shape;379;p21"/>
          <p:cNvSpPr txBox="1"/>
          <p:nvPr/>
        </p:nvSpPr>
        <p:spPr>
          <a:xfrm>
            <a:off x="177321" y="2766779"/>
            <a:ext cx="5990566" cy="94027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Немецкий философ эпохи Просвещения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Иммануил Кант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говорил: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«Имей мужество пользоваться собст- венным умом!»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graphicFrame>
        <p:nvGraphicFramePr>
          <p:cNvPr id="385" name="Google Shape;385;p22"/>
          <p:cNvGraphicFramePr/>
          <p:nvPr/>
        </p:nvGraphicFramePr>
        <p:xfrm>
          <a:off x="177321" y="129453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{71FD6EF7-97B7-4180-B4D2-24A7EA2BCC9A}</a:tableStyleId>
              </a:tblPr>
              <a:tblGrid>
                <a:gridCol w="2691450"/>
                <a:gridCol w="60471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Этапы развития гуманизма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1425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Новейшее время, XX век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Закрепление прав человека, формулирование гуманис- тических манифестов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pSp>
        <p:nvGrpSpPr>
          <p:cNvPr id="386" name="Google Shape;386;p22"/>
          <p:cNvGrpSpPr/>
          <p:nvPr/>
        </p:nvGrpSpPr>
        <p:grpSpPr>
          <a:xfrm>
            <a:off x="483527" y="2925717"/>
            <a:ext cx="8126144" cy="3130389"/>
            <a:chOff x="4042" y="594859"/>
            <a:chExt cx="8126144" cy="3130389"/>
          </a:xfrm>
        </p:grpSpPr>
        <p:sp>
          <p:nvSpPr>
            <p:cNvPr id="387" name="Google Shape;387;p22"/>
            <p:cNvSpPr/>
            <p:nvPr/>
          </p:nvSpPr>
          <p:spPr>
            <a:xfrm>
              <a:off x="4067115" y="1276047"/>
              <a:ext cx="2874509" cy="4988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8" name="Google Shape;388;p22"/>
            <p:cNvSpPr/>
            <p:nvPr/>
          </p:nvSpPr>
          <p:spPr>
            <a:xfrm>
              <a:off x="4020646" y="1276047"/>
              <a:ext cx="91440" cy="498881"/>
            </a:xfrm>
            <a:custGeom>
              <a:rect b="b" l="l" r="r" t="t"/>
              <a:pathLst>
                <a:path extrusionOk="0" h="120000" w="120000">
                  <a:moveTo>
                    <a:pt x="60982" y="0"/>
                  </a:moveTo>
                  <a:lnTo>
                    <a:pt x="60982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9" name="Google Shape;389;p22"/>
            <p:cNvSpPr/>
            <p:nvPr/>
          </p:nvSpPr>
          <p:spPr>
            <a:xfrm>
              <a:off x="1191856" y="1276047"/>
              <a:ext cx="2875258" cy="49888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0" name="Google Shape;390;p22"/>
            <p:cNvSpPr/>
            <p:nvPr/>
          </p:nvSpPr>
          <p:spPr>
            <a:xfrm>
              <a:off x="323730" y="594859"/>
              <a:ext cx="7486768" cy="6811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2"/>
            <p:cNvSpPr txBox="1"/>
            <p:nvPr/>
          </p:nvSpPr>
          <p:spPr>
            <a:xfrm>
              <a:off x="323730" y="594859"/>
              <a:ext cx="7486768" cy="6811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Гуманистический манифест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общее обозначение трёх манифестов, излагающих принципы современного гуманистического видения мира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2" name="Google Shape;392;p22"/>
            <p:cNvSpPr/>
            <p:nvPr/>
          </p:nvSpPr>
          <p:spPr>
            <a:xfrm>
              <a:off x="4042" y="1774929"/>
              <a:ext cx="2375628" cy="194958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22"/>
            <p:cNvSpPr txBox="1"/>
            <p:nvPr/>
          </p:nvSpPr>
          <p:spPr>
            <a:xfrm>
              <a:off x="4042" y="1774929"/>
              <a:ext cx="2375628" cy="194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Гуманистический манифест (1933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4" name="Google Shape;394;p22"/>
            <p:cNvSpPr/>
            <p:nvPr/>
          </p:nvSpPr>
          <p:spPr>
            <a:xfrm>
              <a:off x="2878552" y="1774929"/>
              <a:ext cx="2375628" cy="194958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2"/>
            <p:cNvSpPr txBox="1"/>
            <p:nvPr/>
          </p:nvSpPr>
          <p:spPr>
            <a:xfrm>
              <a:off x="2878552" y="1774929"/>
              <a:ext cx="2375628" cy="19495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Второй гуманистический манифест (1973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6" name="Google Shape;396;p22"/>
            <p:cNvSpPr/>
            <p:nvPr/>
          </p:nvSpPr>
          <p:spPr>
            <a:xfrm>
              <a:off x="5753062" y="1774929"/>
              <a:ext cx="2377124" cy="195031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22"/>
            <p:cNvSpPr txBox="1"/>
            <p:nvPr/>
          </p:nvSpPr>
          <p:spPr>
            <a:xfrm>
              <a:off x="5753062" y="1774929"/>
              <a:ext cx="2377124" cy="19503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Гуманизм и его устремления (2003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pic>
        <p:nvPicPr>
          <p:cNvPr descr="https://manybooks.net/sites/default/files/styles/220x330sc/public/old-covers/cover-auto-20385.jpg?itok=cQzh7uKs" id="403" name="Google Shape;40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9672" y="2619662"/>
            <a:ext cx="2095500" cy="314325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404" name="Google Shape;404;p23"/>
          <p:cNvSpPr txBox="1"/>
          <p:nvPr/>
        </p:nvSpPr>
        <p:spPr>
          <a:xfrm>
            <a:off x="185946" y="2619662"/>
            <a:ext cx="6482271" cy="284901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Программный документ религиозного гуманизма, главная идея которого состояла в необходимости создания новой гуманистической религии, ориентирующейся исключи- тельно на мирские ценности. Предлагалась новая система веры, основанная на 15 тезисах (в целом светских), которые отвергали общество, ориентированное на прибыль, и давали общее представление о всемирной эгалитарном (равном) обществе, основанном на взаимном добровольном сотрудничестве.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05" name="Google Shape;405;p23"/>
          <p:cNvGrpSpPr/>
          <p:nvPr/>
        </p:nvGrpSpPr>
        <p:grpSpPr>
          <a:xfrm>
            <a:off x="1933276" y="1336218"/>
            <a:ext cx="5226648" cy="681187"/>
            <a:chOff x="323730" y="594859"/>
            <a:chExt cx="7486768" cy="681187"/>
          </a:xfrm>
        </p:grpSpPr>
        <p:sp>
          <p:nvSpPr>
            <p:cNvPr id="406" name="Google Shape;406;p23"/>
            <p:cNvSpPr/>
            <p:nvPr/>
          </p:nvSpPr>
          <p:spPr>
            <a:xfrm>
              <a:off x="323730" y="594859"/>
              <a:ext cx="7486768" cy="6811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23"/>
            <p:cNvSpPr txBox="1"/>
            <p:nvPr/>
          </p:nvSpPr>
          <p:spPr>
            <a:xfrm>
              <a:off x="323730" y="594859"/>
              <a:ext cx="7486768" cy="6811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Гуманистический манифест (1933 г.)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08" name="Google Shape;408;p23"/>
          <p:cNvSpPr txBox="1"/>
          <p:nvPr/>
        </p:nvSpPr>
        <p:spPr>
          <a:xfrm>
            <a:off x="6849672" y="5756939"/>
            <a:ext cx="2095500" cy="60822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Гуманистический манифест. 1933 г.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2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sp>
        <p:nvSpPr>
          <p:cNvPr id="414" name="Google Shape;414;p24"/>
          <p:cNvSpPr txBox="1"/>
          <p:nvPr/>
        </p:nvSpPr>
        <p:spPr>
          <a:xfrm>
            <a:off x="211825" y="2325429"/>
            <a:ext cx="6482271" cy="331531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Предложен проект всемирного светского (секулярного) об- щества, признавалась возможность различных гуманисти- ческих подходов – как атеистического (связанного с науч- ным материализмом), так и либерально-религиозного (от- рицающего традиционные религии) гуманизма.</a:t>
            </a:r>
            <a:endParaRPr/>
          </a:p>
          <a:p>
            <a:pPr indent="0" lvl="0" marL="0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Два часто цитируемых положения:</a:t>
            </a:r>
            <a:endParaRPr/>
          </a:p>
          <a:p>
            <a:pPr indent="-342900" lvl="0" marL="342900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«Никакое Божество не спасёт нас, мы должны спасти се- бя сами».</a:t>
            </a:r>
            <a:endParaRPr/>
          </a:p>
          <a:p>
            <a:pPr indent="-342900" lvl="0" marL="342900" marR="0" rtl="0" algn="just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AutoNum type="arabicPeriod"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«Мы ответственны за то, какие мы есть и какими мы станем»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15" name="Google Shape;415;p24"/>
          <p:cNvGrpSpPr/>
          <p:nvPr/>
        </p:nvGrpSpPr>
        <p:grpSpPr>
          <a:xfrm>
            <a:off x="1752121" y="1336218"/>
            <a:ext cx="5588958" cy="681187"/>
            <a:chOff x="323730" y="594859"/>
            <a:chExt cx="7486768" cy="681187"/>
          </a:xfrm>
        </p:grpSpPr>
        <p:sp>
          <p:nvSpPr>
            <p:cNvPr id="416" name="Google Shape;416;p24"/>
            <p:cNvSpPr/>
            <p:nvPr/>
          </p:nvSpPr>
          <p:spPr>
            <a:xfrm>
              <a:off x="323730" y="594859"/>
              <a:ext cx="7486768" cy="6811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4"/>
            <p:cNvSpPr txBox="1"/>
            <p:nvPr/>
          </p:nvSpPr>
          <p:spPr>
            <a:xfrm>
              <a:off x="323730" y="594859"/>
              <a:ext cx="7486768" cy="6811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Второй гуманистический манифест (1973 г.)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18" name="Google Shape;418;p24"/>
          <p:cNvSpPr txBox="1"/>
          <p:nvPr/>
        </p:nvSpPr>
        <p:spPr>
          <a:xfrm>
            <a:off x="6815166" y="5468679"/>
            <a:ext cx="2095500" cy="91990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Второй гуманистический манифест. 1973 г.</a:t>
            </a:r>
            <a:endParaRPr/>
          </a:p>
        </p:txBody>
      </p:sp>
      <p:pic>
        <p:nvPicPr>
          <p:cNvPr descr="https://manybooks.net/sites/default/files/styles/220x330sc/public/old-covers/cover-auto-20386.jpg?itok=UGyz6r6f" id="419" name="Google Shape;41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5166" y="2325429"/>
            <a:ext cx="2095500" cy="314325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grpSp>
        <p:nvGrpSpPr>
          <p:cNvPr id="425" name="Google Shape;425;p25"/>
          <p:cNvGrpSpPr/>
          <p:nvPr/>
        </p:nvGrpSpPr>
        <p:grpSpPr>
          <a:xfrm>
            <a:off x="1752121" y="1183691"/>
            <a:ext cx="5588958" cy="681187"/>
            <a:chOff x="323730" y="594859"/>
            <a:chExt cx="7486768" cy="681187"/>
          </a:xfrm>
        </p:grpSpPr>
        <p:sp>
          <p:nvSpPr>
            <p:cNvPr id="426" name="Google Shape;426;p25"/>
            <p:cNvSpPr/>
            <p:nvPr/>
          </p:nvSpPr>
          <p:spPr>
            <a:xfrm>
              <a:off x="323730" y="594859"/>
              <a:ext cx="7486768" cy="681187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5"/>
            <p:cNvSpPr txBox="1"/>
            <p:nvPr/>
          </p:nvSpPr>
          <p:spPr>
            <a:xfrm>
              <a:off x="323730" y="594859"/>
              <a:ext cx="7486768" cy="6811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Гуманизм и его устремления (2003 г.)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28" name="Google Shape;428;p25"/>
          <p:cNvGrpSpPr/>
          <p:nvPr/>
        </p:nvGrpSpPr>
        <p:grpSpPr>
          <a:xfrm>
            <a:off x="320485" y="2018851"/>
            <a:ext cx="8520281" cy="4605965"/>
            <a:chOff x="139330" y="270"/>
            <a:chExt cx="8520281" cy="4605965"/>
          </a:xfrm>
        </p:grpSpPr>
        <p:sp>
          <p:nvSpPr>
            <p:cNvPr id="429" name="Google Shape;429;p25"/>
            <p:cNvSpPr/>
            <p:nvPr/>
          </p:nvSpPr>
          <p:spPr>
            <a:xfrm>
              <a:off x="139330" y="270"/>
              <a:ext cx="3552792" cy="541878"/>
            </a:xfrm>
            <a:prstGeom prst="roundRect">
              <a:avLst>
                <a:gd fmla="val 10000" name="adj"/>
              </a:avLst>
            </a:prstGeom>
            <a:solidFill>
              <a:srgbClr val="7AC1FF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5"/>
            <p:cNvSpPr txBox="1"/>
            <p:nvPr/>
          </p:nvSpPr>
          <p:spPr>
            <a:xfrm>
              <a:off x="155201" y="16141"/>
              <a:ext cx="3521050" cy="5101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положения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1" name="Google Shape;431;p25"/>
            <p:cNvSpPr/>
            <p:nvPr/>
          </p:nvSpPr>
          <p:spPr>
            <a:xfrm>
              <a:off x="494610" y="542148"/>
              <a:ext cx="355279" cy="4064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2" name="Google Shape;432;p25"/>
            <p:cNvSpPr/>
            <p:nvPr/>
          </p:nvSpPr>
          <p:spPr>
            <a:xfrm>
              <a:off x="849889" y="677618"/>
              <a:ext cx="7809722" cy="54187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5"/>
            <p:cNvSpPr txBox="1"/>
            <p:nvPr/>
          </p:nvSpPr>
          <p:spPr>
            <a:xfrm>
              <a:off x="865760" y="693489"/>
              <a:ext cx="7777980" cy="5101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Познание мира происходит в результате наблюдения, экспериментирова- ния и рационального анализа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4" name="Google Shape;434;p25"/>
            <p:cNvSpPr/>
            <p:nvPr/>
          </p:nvSpPr>
          <p:spPr>
            <a:xfrm>
              <a:off x="494610" y="542148"/>
              <a:ext cx="355279" cy="10837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5" name="Google Shape;435;p25"/>
            <p:cNvSpPr/>
            <p:nvPr/>
          </p:nvSpPr>
          <p:spPr>
            <a:xfrm>
              <a:off x="849889" y="1354966"/>
              <a:ext cx="7809722" cy="54187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5"/>
            <p:cNvSpPr txBox="1"/>
            <p:nvPr/>
          </p:nvSpPr>
          <p:spPr>
            <a:xfrm>
              <a:off x="865760" y="1370837"/>
              <a:ext cx="7777980" cy="5101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Человеческие существа являются неотъемлемой частью природы, ре- зультатом эволюционного изменения, который никем не предопределён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7" name="Google Shape;437;p25"/>
            <p:cNvSpPr/>
            <p:nvPr/>
          </p:nvSpPr>
          <p:spPr>
            <a:xfrm>
              <a:off x="494610" y="542148"/>
              <a:ext cx="355279" cy="17611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38" name="Google Shape;438;p25"/>
            <p:cNvSpPr/>
            <p:nvPr/>
          </p:nvSpPr>
          <p:spPr>
            <a:xfrm>
              <a:off x="849889" y="2032313"/>
              <a:ext cx="7809722" cy="54187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5"/>
            <p:cNvSpPr txBox="1"/>
            <p:nvPr/>
          </p:nvSpPr>
          <p:spPr>
            <a:xfrm>
              <a:off x="865760" y="2048184"/>
              <a:ext cx="7777980" cy="5101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Этические ценности происходят от тех человеческих потребностей и ин- тересов, которые проходят проверку опытом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0" name="Google Shape;440;p25"/>
            <p:cNvSpPr/>
            <p:nvPr/>
          </p:nvSpPr>
          <p:spPr>
            <a:xfrm>
              <a:off x="494610" y="542148"/>
              <a:ext cx="355279" cy="24384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1" name="Google Shape;441;p25"/>
            <p:cNvSpPr/>
            <p:nvPr/>
          </p:nvSpPr>
          <p:spPr>
            <a:xfrm>
              <a:off x="849889" y="2709661"/>
              <a:ext cx="7809722" cy="54187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5"/>
            <p:cNvSpPr txBox="1"/>
            <p:nvPr/>
          </p:nvSpPr>
          <p:spPr>
            <a:xfrm>
              <a:off x="865760" y="2725532"/>
              <a:ext cx="7777980" cy="5101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Жизнь приобретает смысл в служении личности гуманным идеалам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3" name="Google Shape;443;p25"/>
            <p:cNvSpPr/>
            <p:nvPr/>
          </p:nvSpPr>
          <p:spPr>
            <a:xfrm>
              <a:off x="494610" y="542148"/>
              <a:ext cx="355279" cy="31158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4" name="Google Shape;444;p25"/>
            <p:cNvSpPr/>
            <p:nvPr/>
          </p:nvSpPr>
          <p:spPr>
            <a:xfrm>
              <a:off x="849889" y="3387009"/>
              <a:ext cx="7809722" cy="54187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5"/>
            <p:cNvSpPr txBox="1"/>
            <p:nvPr/>
          </p:nvSpPr>
          <p:spPr>
            <a:xfrm>
              <a:off x="865760" y="3402880"/>
              <a:ext cx="7777980" cy="5101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Человеческие существа социальны по своей природе и находят смысл во взаимоотношениях между собой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6" name="Google Shape;446;p25"/>
            <p:cNvSpPr/>
            <p:nvPr/>
          </p:nvSpPr>
          <p:spPr>
            <a:xfrm>
              <a:off x="494610" y="542148"/>
              <a:ext cx="355279" cy="379314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7" name="Google Shape;447;p25"/>
            <p:cNvSpPr/>
            <p:nvPr/>
          </p:nvSpPr>
          <p:spPr>
            <a:xfrm>
              <a:off x="849889" y="4064357"/>
              <a:ext cx="7809722" cy="54187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857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5"/>
            <p:cNvSpPr txBox="1"/>
            <p:nvPr/>
          </p:nvSpPr>
          <p:spPr>
            <a:xfrm>
              <a:off x="865760" y="4080228"/>
              <a:ext cx="7777980" cy="5101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Работа на благо общества максимизирует счастье индивидуума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2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Гуманизм как мера общественного прогресса</a:t>
            </a:r>
            <a:endParaRPr/>
          </a:p>
        </p:txBody>
      </p:sp>
      <p:grpSp>
        <p:nvGrpSpPr>
          <p:cNvPr id="454" name="Google Shape;454;p26"/>
          <p:cNvGrpSpPr/>
          <p:nvPr/>
        </p:nvGrpSpPr>
        <p:grpSpPr>
          <a:xfrm>
            <a:off x="241539" y="1160140"/>
            <a:ext cx="8635042" cy="5547010"/>
            <a:chOff x="77637" y="4199"/>
            <a:chExt cx="8635042" cy="5547010"/>
          </a:xfrm>
        </p:grpSpPr>
        <p:sp>
          <p:nvSpPr>
            <p:cNvPr id="455" name="Google Shape;455;p26"/>
            <p:cNvSpPr/>
            <p:nvPr/>
          </p:nvSpPr>
          <p:spPr>
            <a:xfrm>
              <a:off x="6253933" y="4999056"/>
              <a:ext cx="91440" cy="13165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26"/>
            <p:cNvSpPr/>
            <p:nvPr/>
          </p:nvSpPr>
          <p:spPr>
            <a:xfrm>
              <a:off x="6253933" y="4401951"/>
              <a:ext cx="91440" cy="1766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7" name="Google Shape;457;p26"/>
            <p:cNvSpPr/>
            <p:nvPr/>
          </p:nvSpPr>
          <p:spPr>
            <a:xfrm>
              <a:off x="6253933" y="3804847"/>
              <a:ext cx="91440" cy="1766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8" name="Google Shape;458;p26"/>
            <p:cNvSpPr/>
            <p:nvPr/>
          </p:nvSpPr>
          <p:spPr>
            <a:xfrm>
              <a:off x="6253933" y="3207742"/>
              <a:ext cx="91440" cy="1766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9" name="Google Shape;459;p26"/>
            <p:cNvSpPr/>
            <p:nvPr/>
          </p:nvSpPr>
          <p:spPr>
            <a:xfrm>
              <a:off x="6253933" y="2610637"/>
              <a:ext cx="91440" cy="1766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0" name="Google Shape;460;p26"/>
            <p:cNvSpPr/>
            <p:nvPr/>
          </p:nvSpPr>
          <p:spPr>
            <a:xfrm>
              <a:off x="6253933" y="2013532"/>
              <a:ext cx="91440" cy="1766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1" name="Google Shape;461;p26"/>
            <p:cNvSpPr/>
            <p:nvPr/>
          </p:nvSpPr>
          <p:spPr>
            <a:xfrm>
              <a:off x="6253933" y="1066751"/>
              <a:ext cx="91440" cy="1766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2" name="Google Shape;462;p26"/>
            <p:cNvSpPr/>
            <p:nvPr/>
          </p:nvSpPr>
          <p:spPr>
            <a:xfrm>
              <a:off x="4395158" y="424696"/>
              <a:ext cx="1904494" cy="2215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72173"/>
                  </a:lnTo>
                  <a:lnTo>
                    <a:pt x="120000" y="72173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3" name="Google Shape;463;p26"/>
            <p:cNvSpPr/>
            <p:nvPr/>
          </p:nvSpPr>
          <p:spPr>
            <a:xfrm>
              <a:off x="1848108" y="2211061"/>
              <a:ext cx="91440" cy="1766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4" name="Google Shape;464;p26"/>
            <p:cNvSpPr/>
            <p:nvPr/>
          </p:nvSpPr>
          <p:spPr>
            <a:xfrm>
              <a:off x="1848108" y="1021800"/>
              <a:ext cx="91440" cy="17660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5" name="Google Shape;465;p26"/>
            <p:cNvSpPr/>
            <p:nvPr/>
          </p:nvSpPr>
          <p:spPr>
            <a:xfrm>
              <a:off x="1893828" y="424696"/>
              <a:ext cx="2501330" cy="17660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6" name="Google Shape;466;p26"/>
            <p:cNvSpPr/>
            <p:nvPr/>
          </p:nvSpPr>
          <p:spPr>
            <a:xfrm>
              <a:off x="455755" y="4199"/>
              <a:ext cx="7878805" cy="4204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6"/>
            <p:cNvSpPr txBox="1"/>
            <p:nvPr/>
          </p:nvSpPr>
          <p:spPr>
            <a:xfrm>
              <a:off x="455755" y="4199"/>
              <a:ext cx="7878805" cy="420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Осмысление духовно-нравственного гуманизма в литературе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8" name="Google Shape;468;p26"/>
            <p:cNvSpPr/>
            <p:nvPr/>
          </p:nvSpPr>
          <p:spPr>
            <a:xfrm>
              <a:off x="77637" y="601304"/>
              <a:ext cx="3632381" cy="42049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6"/>
            <p:cNvSpPr txBox="1"/>
            <p:nvPr/>
          </p:nvSpPr>
          <p:spPr>
            <a:xfrm>
              <a:off x="98164" y="621831"/>
              <a:ext cx="3591327" cy="379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Утопия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0" name="Google Shape;470;p26"/>
            <p:cNvSpPr/>
            <p:nvPr/>
          </p:nvSpPr>
          <p:spPr>
            <a:xfrm>
              <a:off x="77637" y="1198409"/>
              <a:ext cx="3632381" cy="101265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6"/>
            <p:cNvSpPr txBox="1"/>
            <p:nvPr/>
          </p:nvSpPr>
          <p:spPr>
            <a:xfrm>
              <a:off x="127071" y="1247843"/>
              <a:ext cx="3533513" cy="9137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 греч. «благое место». Изобра- жение идеального общественно- го строя в прошлом или вообра- жаемом будущем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2" name="Google Shape;472;p26"/>
            <p:cNvSpPr/>
            <p:nvPr/>
          </p:nvSpPr>
          <p:spPr>
            <a:xfrm>
              <a:off x="77637" y="2387669"/>
              <a:ext cx="3632381" cy="5840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6"/>
            <p:cNvSpPr txBox="1"/>
            <p:nvPr/>
          </p:nvSpPr>
          <p:spPr>
            <a:xfrm>
              <a:off x="77637" y="2387669"/>
              <a:ext cx="3632381" cy="5840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Томас Мор. Утопия. 1516 г. (самая известная)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4" name="Google Shape;474;p26"/>
            <p:cNvSpPr/>
            <p:nvPr/>
          </p:nvSpPr>
          <p:spPr>
            <a:xfrm>
              <a:off x="3886627" y="646255"/>
              <a:ext cx="4826052" cy="420496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26"/>
            <p:cNvSpPr txBox="1"/>
            <p:nvPr/>
          </p:nvSpPr>
          <p:spPr>
            <a:xfrm>
              <a:off x="3907154" y="666782"/>
              <a:ext cx="4784998" cy="379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Антиутопия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6" name="Google Shape;476;p26"/>
            <p:cNvSpPr/>
            <p:nvPr/>
          </p:nvSpPr>
          <p:spPr>
            <a:xfrm>
              <a:off x="3886627" y="1243360"/>
              <a:ext cx="4826052" cy="77017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6"/>
            <p:cNvSpPr txBox="1"/>
            <p:nvPr/>
          </p:nvSpPr>
          <p:spPr>
            <a:xfrm>
              <a:off x="3924224" y="1280957"/>
              <a:ext cx="4750858" cy="6949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Описание нежелательного, отталкивающего или пугающего общества, действие зачастую происходит в будущем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8" name="Google Shape;478;p26"/>
            <p:cNvSpPr/>
            <p:nvPr/>
          </p:nvSpPr>
          <p:spPr>
            <a:xfrm>
              <a:off x="3886627" y="2190141"/>
              <a:ext cx="4826052" cy="4204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6"/>
            <p:cNvSpPr txBox="1"/>
            <p:nvPr/>
          </p:nvSpPr>
          <p:spPr>
            <a:xfrm>
              <a:off x="3886627" y="2190141"/>
              <a:ext cx="4826052" cy="420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Евгений Замятин. Мы. 1920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0" name="Google Shape;480;p26"/>
            <p:cNvSpPr/>
            <p:nvPr/>
          </p:nvSpPr>
          <p:spPr>
            <a:xfrm>
              <a:off x="3886627" y="2787246"/>
              <a:ext cx="4826052" cy="4204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6"/>
            <p:cNvSpPr txBox="1"/>
            <p:nvPr/>
          </p:nvSpPr>
          <p:spPr>
            <a:xfrm>
              <a:off x="3886627" y="2787246"/>
              <a:ext cx="4826052" cy="420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Олдос Хаксли. О дивный новый мир. 1931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2" name="Google Shape;482;p26"/>
            <p:cNvSpPr/>
            <p:nvPr/>
          </p:nvSpPr>
          <p:spPr>
            <a:xfrm>
              <a:off x="3886627" y="3384350"/>
              <a:ext cx="4826052" cy="4204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6"/>
            <p:cNvSpPr txBox="1"/>
            <p:nvPr/>
          </p:nvSpPr>
          <p:spPr>
            <a:xfrm>
              <a:off x="3886627" y="3384350"/>
              <a:ext cx="4826052" cy="420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Джордж Оруэлл. Скотный двор. 1945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4" name="Google Shape;484;p26"/>
            <p:cNvSpPr/>
            <p:nvPr/>
          </p:nvSpPr>
          <p:spPr>
            <a:xfrm>
              <a:off x="3886627" y="3981455"/>
              <a:ext cx="4826052" cy="4204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6"/>
            <p:cNvSpPr txBox="1"/>
            <p:nvPr/>
          </p:nvSpPr>
          <p:spPr>
            <a:xfrm>
              <a:off x="3886627" y="3981455"/>
              <a:ext cx="4826052" cy="420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Джордж Оруэлл. 1984. 1949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6" name="Google Shape;486;p26"/>
            <p:cNvSpPr/>
            <p:nvPr/>
          </p:nvSpPr>
          <p:spPr>
            <a:xfrm>
              <a:off x="3886627" y="4578560"/>
              <a:ext cx="4826052" cy="4204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6"/>
            <p:cNvSpPr txBox="1"/>
            <p:nvPr/>
          </p:nvSpPr>
          <p:spPr>
            <a:xfrm>
              <a:off x="3886627" y="4578560"/>
              <a:ext cx="4826052" cy="420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Рэй Бредбери. 451 градус по Фаренгейту. 1953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8" name="Google Shape;488;p26"/>
            <p:cNvSpPr/>
            <p:nvPr/>
          </p:nvSpPr>
          <p:spPr>
            <a:xfrm>
              <a:off x="3886627" y="5130713"/>
              <a:ext cx="4826052" cy="4204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6"/>
            <p:cNvSpPr txBox="1"/>
            <p:nvPr/>
          </p:nvSpPr>
          <p:spPr>
            <a:xfrm>
              <a:off x="3886627" y="5130713"/>
              <a:ext cx="4826052" cy="4204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Энтони Берджесс. Заводной Апельсин. 1952 г.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433761" y="1595890"/>
            <a:ext cx="8130307" cy="2225608"/>
            <a:chOff x="1961" y="250169"/>
            <a:chExt cx="8130307" cy="2225608"/>
          </a:xfrm>
        </p:grpSpPr>
        <p:sp>
          <p:nvSpPr>
            <p:cNvPr id="101" name="Google Shape;101;p3"/>
            <p:cNvSpPr/>
            <p:nvPr/>
          </p:nvSpPr>
          <p:spPr>
            <a:xfrm>
              <a:off x="4067115" y="1067688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2" name="Google Shape;102;p3"/>
            <p:cNvSpPr/>
            <p:nvPr/>
          </p:nvSpPr>
          <p:spPr>
            <a:xfrm>
              <a:off x="1841397" y="1067688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3" name="Google Shape;103;p3"/>
            <p:cNvSpPr/>
            <p:nvPr/>
          </p:nvSpPr>
          <p:spPr>
            <a:xfrm>
              <a:off x="1932320" y="250169"/>
              <a:ext cx="4269588" cy="81751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3"/>
            <p:cNvSpPr txBox="1"/>
            <p:nvPr/>
          </p:nvSpPr>
          <p:spPr>
            <a:xfrm>
              <a:off x="1932320" y="250169"/>
              <a:ext cx="4269588" cy="8175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социальной динамики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3"/>
            <p:cNvSpPr txBox="1"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прогресс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4453396" y="1840252"/>
              <a:ext cx="3678872" cy="635525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 txBox="1"/>
            <p:nvPr/>
          </p:nvSpPr>
          <p:spPr>
            <a:xfrm>
              <a:off x="4453396" y="1840252"/>
              <a:ext cx="3678872" cy="635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регресс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ÐÐ ÐÑÐ¾Ð³ÑÐµÑÑ Ð³. ÐÐ²Ð°Ð½Ð¾Ð²Ð¾ - Ð¿ÑÐ¾Ð¸Ð·Ð²Ð¾Ð´ÑÑÐ²Ð¾ Ð¸ Ð¿ÑÐ¾Ð´Ð°Ð¶Ð° Ð¾Ð¿ÑÐ¾Ð¼ Ð¿Ð°ÐºÐµÑÐ¾Ð² ÐÐ, ÐÐÐ,  ÐÐÐ,ÐÐÐ¥." id="109" name="Google Shape;10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800" y="3963628"/>
            <a:ext cx="3683000" cy="249561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§ÑÐ¾ ÑÐ°ÐºÐ¾Ðµ ÑÐµÐ³ÑÐµÑÑ, Ð¿Ð¾Ð½ÑÑÐ¸Ðµ Ð¸ Ð¿ÑÐ¸Ð·Ð½Ð°ÐºÐ¸" id="110" name="Google Shape;11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34308" y="3963628"/>
            <a:ext cx="3631721" cy="249680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pSp>
        <p:nvGrpSpPr>
          <p:cNvPr id="116" name="Google Shape;116;p4"/>
          <p:cNvGrpSpPr/>
          <p:nvPr/>
        </p:nvGrpSpPr>
        <p:grpSpPr>
          <a:xfrm>
            <a:off x="431800" y="2024309"/>
            <a:ext cx="3678872" cy="1564280"/>
            <a:chOff x="1961" y="1840252"/>
            <a:chExt cx="3678872" cy="635525"/>
          </a:xfrm>
        </p:grpSpPr>
        <p:sp>
          <p:nvSpPr>
            <p:cNvPr id="117" name="Google Shape;117;p4"/>
            <p:cNvSpPr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4"/>
            <p:cNvSpPr txBox="1"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Прогресс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лат. progressus - движение вперёд) – это поступательное движение к лучшему, более сложному, совершенному, от низших  ступеней к высшим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19" name="Google Shape;119;p4"/>
          <p:cNvGrpSpPr/>
          <p:nvPr/>
        </p:nvGrpSpPr>
        <p:grpSpPr>
          <a:xfrm>
            <a:off x="5176329" y="2024308"/>
            <a:ext cx="3678872" cy="1564280"/>
            <a:chOff x="1961" y="1840252"/>
            <a:chExt cx="3678872" cy="635525"/>
          </a:xfrm>
        </p:grpSpPr>
        <p:sp>
          <p:nvSpPr>
            <p:cNvPr id="120" name="Google Shape;120;p4"/>
            <p:cNvSpPr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4"/>
            <p:cNvSpPr txBox="1"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Регресс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лат. regressus - возвращение, движение назад) – это  переход от более высоких  форм развития к низшим, движение назад, деградация, изменение к  худшему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22" name="Google Shape;122;p4"/>
          <p:cNvSpPr/>
          <p:nvPr/>
        </p:nvSpPr>
        <p:spPr>
          <a:xfrm rot="5400000">
            <a:off x="4148513" y="339712"/>
            <a:ext cx="989975" cy="7487727"/>
          </a:xfrm>
          <a:prstGeom prst="rightBrace">
            <a:avLst>
              <a:gd fmla="val 81528" name="adj1"/>
              <a:gd fmla="val 50119" name="adj2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4"/>
          <p:cNvSpPr/>
          <p:nvPr/>
        </p:nvSpPr>
        <p:spPr>
          <a:xfrm>
            <a:off x="4363381" y="4658263"/>
            <a:ext cx="560238" cy="552091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4" name="Google Shape;124;p4"/>
          <p:cNvGrpSpPr/>
          <p:nvPr/>
        </p:nvGrpSpPr>
        <p:grpSpPr>
          <a:xfrm>
            <a:off x="431800" y="4596846"/>
            <a:ext cx="3678872" cy="674924"/>
            <a:chOff x="1961" y="1840252"/>
            <a:chExt cx="3678872" cy="635525"/>
          </a:xfrm>
        </p:grpSpPr>
        <p:sp>
          <p:nvSpPr>
            <p:cNvPr id="125" name="Google Shape;125;p4"/>
            <p:cNvSpPr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4"/>
            <p:cNvSpPr txBox="1"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количественные изменения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27" name="Google Shape;127;p4"/>
          <p:cNvGrpSpPr/>
          <p:nvPr/>
        </p:nvGrpSpPr>
        <p:grpSpPr>
          <a:xfrm>
            <a:off x="5176329" y="4596846"/>
            <a:ext cx="3678872" cy="674924"/>
            <a:chOff x="1961" y="1840252"/>
            <a:chExt cx="3678872" cy="635525"/>
          </a:xfrm>
        </p:grpSpPr>
        <p:sp>
          <p:nvSpPr>
            <p:cNvPr id="128" name="Google Shape;128;p4"/>
            <p:cNvSpPr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4"/>
            <p:cNvSpPr txBox="1"/>
            <p:nvPr/>
          </p:nvSpPr>
          <p:spPr>
            <a:xfrm>
              <a:off x="1961" y="1840252"/>
              <a:ext cx="3678872" cy="635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качественные изменения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pic>
        <p:nvPicPr>
          <p:cNvPr id="135" name="Google Shape;13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69237" y="1410778"/>
            <a:ext cx="3381375" cy="43815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36" name="Google Shape;136;p5"/>
          <p:cNvSpPr txBox="1"/>
          <p:nvPr/>
        </p:nvSpPr>
        <p:spPr>
          <a:xfrm>
            <a:off x="5469237" y="5792278"/>
            <a:ext cx="3381375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Роберт Нисбет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7" name="Google Shape;137;p5"/>
          <p:cNvSpPr txBox="1"/>
          <p:nvPr/>
        </p:nvSpPr>
        <p:spPr>
          <a:xfrm>
            <a:off x="172527" y="1410777"/>
            <a:ext cx="5115465" cy="20311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Американский социолог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Роберт Нисбет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своём исследовании «Прогресс. История идеи» (1980 г.) определяет прогресс как идею о том, что «человечество медленно, постепенно и  долго выползало из первоначальных условий страха, отсутствия культуры, невежества, под- нимаясь к более высоким уровням развития».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8" name="Google Shape;138;p5"/>
          <p:cNvSpPr txBox="1"/>
          <p:nvPr/>
        </p:nvSpPr>
        <p:spPr>
          <a:xfrm>
            <a:off x="189780" y="4774361"/>
            <a:ext cx="5115465" cy="93560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Общественный прогресс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это переход от ме- нее совершенных форм человеческой деятель- ности к более совершенным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9" name="Google Shape;139;p5"/>
          <p:cNvSpPr txBox="1"/>
          <p:nvPr/>
        </p:nvSpPr>
        <p:spPr>
          <a:xfrm>
            <a:off x="172527" y="5792278"/>
            <a:ext cx="5115465" cy="93560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Стагнация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(от лат. stagnum - стоячая вода) - это период застойных явлений в обществен- ном развитии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aphicFrame>
        <p:nvGraphicFramePr>
          <p:cNvPr id="145" name="Google Shape;145;p6"/>
          <p:cNvGraphicFramePr/>
          <p:nvPr/>
        </p:nvGraphicFramePr>
        <p:xfrm>
          <a:off x="177321" y="151777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{71FD6EF7-97B7-4180-B4D2-24A7EA2BCC9A}</a:tableStyleId>
              </a:tblPr>
              <a:tblGrid>
                <a:gridCol w="2691450"/>
                <a:gridCol w="60471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Противоречивость общественного прогресса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370850">
                <a:tc row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Прогресс в одной об- ласти не является прог- рессом в другой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Рост производства положительно влияет на материаль- ное благополучие людей, но оказывает отрицательное влияние на экологию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Технические устройства облегчают работу и быт чело- века, но оказывают неблагоприятное влияние на его здоровье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Прогресс сегодня мо- жет обернуться катаст- рофой завтра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Открытия в области ядерной физики (рентгеновские лучи, деление ядер урана) привело к созданию оружия массового поражения (ядерное оружие)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row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Прогресс в одной стра- не не влечёт прогресс в другой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Тамерлан способствовал развитию своей страны, но грабил и разорял чужие земли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Колонизация европейцами Азии и Африки способ- ствовала росту богатств и уровня развития народов Ев- ропы, но вела к разорению и стагнации общественной жизни в странах Востока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pSp>
        <p:nvGrpSpPr>
          <p:cNvPr id="151" name="Google Shape;151;p7"/>
          <p:cNvGrpSpPr/>
          <p:nvPr/>
        </p:nvGrpSpPr>
        <p:grpSpPr>
          <a:xfrm>
            <a:off x="1604513" y="1295352"/>
            <a:ext cx="5884173" cy="5328345"/>
            <a:chOff x="1172713" y="1389"/>
            <a:chExt cx="5884173" cy="5328345"/>
          </a:xfrm>
        </p:grpSpPr>
        <p:sp>
          <p:nvSpPr>
            <p:cNvPr id="152" name="Google Shape;152;p7"/>
            <p:cNvSpPr/>
            <p:nvPr/>
          </p:nvSpPr>
          <p:spPr>
            <a:xfrm>
              <a:off x="1172713" y="1389"/>
              <a:ext cx="4109996" cy="626864"/>
            </a:xfrm>
            <a:prstGeom prst="roundRect">
              <a:avLst>
                <a:gd fmla="val 10000" name="adj"/>
              </a:avLst>
            </a:prstGeom>
            <a:solidFill>
              <a:srgbClr val="7AC1FF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7"/>
            <p:cNvSpPr txBox="1"/>
            <p:nvPr/>
          </p:nvSpPr>
          <p:spPr>
            <a:xfrm>
              <a:off x="1191073" y="19749"/>
              <a:ext cx="4073276" cy="5901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Критерии прогресса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1583713" y="628253"/>
              <a:ext cx="410999" cy="4701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7"/>
            <p:cNvSpPr/>
            <p:nvPr/>
          </p:nvSpPr>
          <p:spPr>
            <a:xfrm>
              <a:off x="1994713" y="784969"/>
              <a:ext cx="5062173" cy="62686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7"/>
            <p:cNvSpPr txBox="1"/>
            <p:nvPr/>
          </p:nvSpPr>
          <p:spPr>
            <a:xfrm>
              <a:off x="2013073" y="803329"/>
              <a:ext cx="5025453" cy="5901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прогресс науки и техники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1583713" y="628253"/>
              <a:ext cx="410999" cy="12537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7"/>
            <p:cNvSpPr/>
            <p:nvPr/>
          </p:nvSpPr>
          <p:spPr>
            <a:xfrm>
              <a:off x="1994713" y="1568549"/>
              <a:ext cx="5062173" cy="62686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7"/>
            <p:cNvSpPr txBox="1"/>
            <p:nvPr/>
          </p:nvSpPr>
          <p:spPr>
            <a:xfrm>
              <a:off x="2013073" y="1586909"/>
              <a:ext cx="5025453" cy="5901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производственных показателей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1583713" y="628253"/>
              <a:ext cx="410999" cy="20373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1" name="Google Shape;161;p7"/>
            <p:cNvSpPr/>
            <p:nvPr/>
          </p:nvSpPr>
          <p:spPr>
            <a:xfrm>
              <a:off x="1994713" y="2352129"/>
              <a:ext cx="5062173" cy="62686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7"/>
            <p:cNvSpPr txBox="1"/>
            <p:nvPr/>
          </p:nvSpPr>
          <p:spPr>
            <a:xfrm>
              <a:off x="2013073" y="2370489"/>
              <a:ext cx="5025453" cy="5901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демократизация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1583713" y="628253"/>
              <a:ext cx="410999" cy="28208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4" name="Google Shape;164;p7"/>
            <p:cNvSpPr/>
            <p:nvPr/>
          </p:nvSpPr>
          <p:spPr>
            <a:xfrm>
              <a:off x="1994713" y="3135710"/>
              <a:ext cx="5062173" cy="62686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7"/>
            <p:cNvSpPr txBox="1"/>
            <p:nvPr/>
          </p:nvSpPr>
          <p:spPr>
            <a:xfrm>
              <a:off x="2013073" y="3154070"/>
              <a:ext cx="5025453" cy="5901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продолжительности жизни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1583713" y="628253"/>
              <a:ext cx="410999" cy="36044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7"/>
            <p:cNvSpPr/>
            <p:nvPr/>
          </p:nvSpPr>
          <p:spPr>
            <a:xfrm>
              <a:off x="1994713" y="3919290"/>
              <a:ext cx="5062173" cy="62686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7"/>
            <p:cNvSpPr txBox="1"/>
            <p:nvPr/>
          </p:nvSpPr>
          <p:spPr>
            <a:xfrm>
              <a:off x="2013073" y="3937650"/>
              <a:ext cx="5025453" cy="5901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общедоступного качественного обра- зования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1583713" y="628253"/>
              <a:ext cx="410999" cy="43880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7"/>
            <p:cNvSpPr/>
            <p:nvPr/>
          </p:nvSpPr>
          <p:spPr>
            <a:xfrm>
              <a:off x="1994713" y="4702870"/>
              <a:ext cx="5062173" cy="62686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571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7"/>
            <p:cNvSpPr txBox="1"/>
            <p:nvPr/>
          </p:nvSpPr>
          <p:spPr>
            <a:xfrm>
              <a:off x="2013073" y="4721230"/>
              <a:ext cx="5025453" cy="5901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гуманизм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pSp>
        <p:nvGrpSpPr>
          <p:cNvPr id="177" name="Google Shape;177;p8"/>
          <p:cNvGrpSpPr/>
          <p:nvPr/>
        </p:nvGrpSpPr>
        <p:grpSpPr>
          <a:xfrm>
            <a:off x="433761" y="1506215"/>
            <a:ext cx="8130307" cy="4837606"/>
            <a:chOff x="1961" y="160494"/>
            <a:chExt cx="8130307" cy="4837606"/>
          </a:xfrm>
        </p:grpSpPr>
        <p:sp>
          <p:nvSpPr>
            <p:cNvPr id="178" name="Google Shape;178;p8"/>
            <p:cNvSpPr/>
            <p:nvPr/>
          </p:nvSpPr>
          <p:spPr>
            <a:xfrm>
              <a:off x="6247112" y="2386101"/>
              <a:ext cx="91440" cy="7725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179" name="Google Shape;179;p8"/>
            <p:cNvSpPr/>
            <p:nvPr/>
          </p:nvSpPr>
          <p:spPr>
            <a:xfrm>
              <a:off x="4067115" y="978013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8"/>
            <p:cNvSpPr/>
            <p:nvPr/>
          </p:nvSpPr>
          <p:spPr>
            <a:xfrm>
              <a:off x="1795677" y="2386101"/>
              <a:ext cx="91440" cy="7725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181" name="Google Shape;181;p8"/>
            <p:cNvSpPr/>
            <p:nvPr/>
          </p:nvSpPr>
          <p:spPr>
            <a:xfrm>
              <a:off x="1841397" y="978013"/>
              <a:ext cx="2225717" cy="7725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8"/>
            <p:cNvSpPr/>
            <p:nvPr/>
          </p:nvSpPr>
          <p:spPr>
            <a:xfrm>
              <a:off x="2794960" y="160494"/>
              <a:ext cx="2544308" cy="817519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8"/>
            <p:cNvSpPr txBox="1"/>
            <p:nvPr/>
          </p:nvSpPr>
          <p:spPr>
            <a:xfrm>
              <a:off x="2794960" y="160494"/>
              <a:ext cx="2544308" cy="8175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Прогресс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8"/>
            <p:cNvSpPr/>
            <p:nvPr/>
          </p:nvSpPr>
          <p:spPr>
            <a:xfrm>
              <a:off x="1961" y="1750576"/>
              <a:ext cx="3678872" cy="63552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8"/>
            <p:cNvSpPr txBox="1"/>
            <p:nvPr/>
          </p:nvSpPr>
          <p:spPr>
            <a:xfrm>
              <a:off x="32985" y="1781600"/>
              <a:ext cx="3616824" cy="573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научно-технический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8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8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Исторически – сначала техничес- кий прогресс; с развитием науки – научно-технический. Мерой яв- ляется развитие техники и техно- логий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8"/>
            <p:cNvSpPr/>
            <p:nvPr/>
          </p:nvSpPr>
          <p:spPr>
            <a:xfrm>
              <a:off x="4453396" y="1750576"/>
              <a:ext cx="3678872" cy="63552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8"/>
            <p:cNvSpPr txBox="1"/>
            <p:nvPr/>
          </p:nvSpPr>
          <p:spPr>
            <a:xfrm>
              <a:off x="4484420" y="1781600"/>
              <a:ext cx="3616824" cy="573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духовно-нравственный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8"/>
            <p:cNvSpPr/>
            <p:nvPr/>
          </p:nvSpPr>
          <p:spPr>
            <a:xfrm>
              <a:off x="4453396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8"/>
            <p:cNvSpPr txBox="1"/>
            <p:nvPr/>
          </p:nvSpPr>
          <p:spPr>
            <a:xfrm>
              <a:off x="4453396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Мерой прогресса является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гума- низм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(от лат. humanus – челове- ческий; humanitas – человечность) – признание ценности человека как личности, его права на свобо- ду, счастье и развитие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Общественный прогресс и его критерии</a:t>
            </a:r>
            <a:endParaRPr/>
          </a:p>
        </p:txBody>
      </p:sp>
      <p:grpSp>
        <p:nvGrpSpPr>
          <p:cNvPr id="197" name="Google Shape;197;p9"/>
          <p:cNvGrpSpPr/>
          <p:nvPr/>
        </p:nvGrpSpPr>
        <p:grpSpPr>
          <a:xfrm>
            <a:off x="807049" y="2310875"/>
            <a:ext cx="7444596" cy="958537"/>
            <a:chOff x="1961" y="3158664"/>
            <a:chExt cx="3678872" cy="1839436"/>
          </a:xfrm>
        </p:grpSpPr>
        <p:sp>
          <p:nvSpPr>
            <p:cNvPr id="198" name="Google Shape;198;p9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9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Научно-технический прогресс (НТП)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это процесс поступательного взаимосвязанного развития науки, техники и технологии, производства и сферы потребления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0" name="Google Shape;200;p9"/>
          <p:cNvGrpSpPr/>
          <p:nvPr/>
        </p:nvGrpSpPr>
        <p:grpSpPr>
          <a:xfrm>
            <a:off x="807049" y="3578958"/>
            <a:ext cx="3540664" cy="2010959"/>
            <a:chOff x="1961" y="3158664"/>
            <a:chExt cx="3678872" cy="1839436"/>
          </a:xfrm>
        </p:grpSpPr>
        <p:sp>
          <p:nvSpPr>
            <p:cNvPr id="201" name="Google Shape;201;p9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9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Техника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греч. τεχνικός - искусство, мастерство, умение) - это вся совокупность средств, с по мощью которых человек воз- действует на предмет труда в процессе производственной деятельности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3" name="Google Shape;203;p9"/>
          <p:cNvGrpSpPr/>
          <p:nvPr/>
        </p:nvGrpSpPr>
        <p:grpSpPr>
          <a:xfrm>
            <a:off x="4710981" y="3578958"/>
            <a:ext cx="3540664" cy="2010959"/>
            <a:chOff x="1961" y="3158664"/>
            <a:chExt cx="3678872" cy="1839436"/>
          </a:xfrm>
        </p:grpSpPr>
        <p:sp>
          <p:nvSpPr>
            <p:cNvPr id="204" name="Google Shape;204;p9"/>
            <p:cNvSpPr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5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9"/>
            <p:cNvSpPr txBox="1"/>
            <p:nvPr/>
          </p:nvSpPr>
          <p:spPr>
            <a:xfrm>
              <a:off x="1961" y="3158664"/>
              <a:ext cx="3678872" cy="1839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Технология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методов обработки, изменения свойств исходного материала в процессе его добычи, производ- ства, транспортировки, хранения продукции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02.09.2023</vt:lpwstr>
  </property>
</Properties>
</file>