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1" roundtripDataSignature="AMtx7mjn3B5u1X9EjuQHtjENJKoAQWm5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7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7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0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>
                <a:latin typeface="Cambria"/>
                <a:ea typeface="Cambria"/>
                <a:cs typeface="Cambria"/>
                <a:sym typeface="Cambria"/>
              </a:rPr>
              <a:t>Горизонты информационного общества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2021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Интернет как глобальная информационная система</a:t>
            </a:r>
            <a:endParaRPr/>
          </a:p>
        </p:txBody>
      </p:sp>
      <p:sp>
        <p:nvSpPr>
          <p:cNvPr id="257" name="Google Shape;257;p10"/>
          <p:cNvSpPr txBox="1"/>
          <p:nvPr/>
        </p:nvSpPr>
        <p:spPr>
          <a:xfrm>
            <a:off x="215660" y="1211346"/>
            <a:ext cx="8712679" cy="118679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Суть интернет-коммуникации – предоставление пользователям быстрого досту- па к получению самой широкой и полезной информации, а также к технологи- ческим ресурсам, которые дают возможность людям общаться и обмениваться информацией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8" name="Google Shape;258;p10"/>
          <p:cNvGrpSpPr/>
          <p:nvPr/>
        </p:nvGrpSpPr>
        <p:grpSpPr>
          <a:xfrm>
            <a:off x="221106" y="2914397"/>
            <a:ext cx="5825356" cy="3357006"/>
            <a:chOff x="653" y="564364"/>
            <a:chExt cx="5825356" cy="3357006"/>
          </a:xfrm>
        </p:grpSpPr>
        <p:sp>
          <p:nvSpPr>
            <p:cNvPr id="259" name="Google Shape;259;p10"/>
            <p:cNvSpPr/>
            <p:nvPr/>
          </p:nvSpPr>
          <p:spPr>
            <a:xfrm>
              <a:off x="2913331" y="1074375"/>
              <a:ext cx="2035445" cy="2808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60" name="Google Shape;260;p10"/>
            <p:cNvSpPr/>
            <p:nvPr/>
          </p:nvSpPr>
          <p:spPr>
            <a:xfrm>
              <a:off x="2867611" y="1074375"/>
              <a:ext cx="91440" cy="28080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10"/>
            <p:cNvSpPr/>
            <p:nvPr/>
          </p:nvSpPr>
          <p:spPr>
            <a:xfrm>
              <a:off x="877885" y="1074375"/>
              <a:ext cx="2035445" cy="28080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62" name="Google Shape;262;p10"/>
            <p:cNvSpPr/>
            <p:nvPr/>
          </p:nvSpPr>
          <p:spPr>
            <a:xfrm>
              <a:off x="962375" y="564364"/>
              <a:ext cx="3901912" cy="51001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10"/>
            <p:cNvSpPr txBox="1"/>
            <p:nvPr/>
          </p:nvSpPr>
          <p:spPr>
            <a:xfrm>
              <a:off x="962375" y="564364"/>
              <a:ext cx="3901912" cy="5100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Этапы развития Интернета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10"/>
            <p:cNvSpPr/>
            <p:nvPr/>
          </p:nvSpPr>
          <p:spPr>
            <a:xfrm>
              <a:off x="653" y="1355181"/>
              <a:ext cx="1754465" cy="256618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0"/>
            <p:cNvSpPr txBox="1"/>
            <p:nvPr/>
          </p:nvSpPr>
          <p:spPr>
            <a:xfrm>
              <a:off x="653" y="1355181"/>
              <a:ext cx="1754465" cy="2566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конец 1960-х – начало 1970-х гг.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компьютер- ная сеть ARPANET в США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2035924" y="1355181"/>
              <a:ext cx="1754813" cy="256618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0"/>
            <p:cNvSpPr txBox="1"/>
            <p:nvPr/>
          </p:nvSpPr>
          <p:spPr>
            <a:xfrm>
              <a:off x="2035924" y="1355181"/>
              <a:ext cx="1754813" cy="2566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1983 г. –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оформление сети Интернет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4071544" y="1355181"/>
              <a:ext cx="1754465" cy="256618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0"/>
            <p:cNvSpPr txBox="1"/>
            <p:nvPr/>
          </p:nvSpPr>
          <p:spPr>
            <a:xfrm>
              <a:off x="4071544" y="1355181"/>
              <a:ext cx="1754465" cy="2566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1989 г.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кон- цепция глобаль- ной компьютер- ной сети –  Все- мирной паути- ны (World Wide Web) (британс- кий учёный Тим Бернес-Ли)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ÐµÑÐ½ÐµÑÑ-ÐÐ¸ Ð¢Ð¸Ð¼ | ÐÐ¸ÐºÐ°Ð±Ñ" id="270" name="Google Shape;27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76514" y="2350032"/>
            <a:ext cx="2751826" cy="412774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71" name="Google Shape;271;p10"/>
          <p:cNvSpPr txBox="1"/>
          <p:nvPr/>
        </p:nvSpPr>
        <p:spPr>
          <a:xfrm>
            <a:off x="6176514" y="6477773"/>
            <a:ext cx="2751826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Тим Бернес-Ли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Интернет как глобальная информационная система</a:t>
            </a:r>
            <a:endParaRPr/>
          </a:p>
        </p:txBody>
      </p:sp>
      <p:pic>
        <p:nvPicPr>
          <p:cNvPr id="277" name="Google Shape;27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0363" y="1174810"/>
            <a:ext cx="6057900" cy="554355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78" name="Google Shape;278;p11"/>
          <p:cNvSpPr txBox="1"/>
          <p:nvPr/>
        </p:nvSpPr>
        <p:spPr>
          <a:xfrm>
            <a:off x="172530" y="6185141"/>
            <a:ext cx="2517833" cy="53322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Этапы развития Интернета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Интернет как глобальная информационная система</a:t>
            </a:r>
            <a:endParaRPr/>
          </a:p>
        </p:txBody>
      </p:sp>
      <p:grpSp>
        <p:nvGrpSpPr>
          <p:cNvPr id="284" name="Google Shape;284;p12"/>
          <p:cNvGrpSpPr/>
          <p:nvPr/>
        </p:nvGrpSpPr>
        <p:grpSpPr>
          <a:xfrm>
            <a:off x="734288" y="1397659"/>
            <a:ext cx="7761686" cy="5244021"/>
            <a:chOff x="406484" y="659"/>
            <a:chExt cx="7761686" cy="5244021"/>
          </a:xfrm>
        </p:grpSpPr>
        <p:sp>
          <p:nvSpPr>
            <p:cNvPr id="285" name="Google Shape;285;p12"/>
            <p:cNvSpPr/>
            <p:nvPr/>
          </p:nvSpPr>
          <p:spPr>
            <a:xfrm>
              <a:off x="7239174" y="1900439"/>
              <a:ext cx="557397" cy="18369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12"/>
            <p:cNvSpPr/>
            <p:nvPr/>
          </p:nvSpPr>
          <p:spPr>
            <a:xfrm>
              <a:off x="7239174" y="1900439"/>
              <a:ext cx="557397" cy="72223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12"/>
            <p:cNvSpPr/>
            <p:nvPr/>
          </p:nvSpPr>
          <p:spPr>
            <a:xfrm>
              <a:off x="4287327" y="785692"/>
              <a:ext cx="2022850" cy="3297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12"/>
            <p:cNvSpPr/>
            <p:nvPr/>
          </p:nvSpPr>
          <p:spPr>
            <a:xfrm>
              <a:off x="778083" y="1900439"/>
              <a:ext cx="557397" cy="29517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12"/>
            <p:cNvSpPr/>
            <p:nvPr/>
          </p:nvSpPr>
          <p:spPr>
            <a:xfrm>
              <a:off x="778083" y="1900439"/>
              <a:ext cx="557397" cy="18369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12"/>
            <p:cNvSpPr/>
            <p:nvPr/>
          </p:nvSpPr>
          <p:spPr>
            <a:xfrm>
              <a:off x="778083" y="1900439"/>
              <a:ext cx="557397" cy="7222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12"/>
            <p:cNvSpPr/>
            <p:nvPr/>
          </p:nvSpPr>
          <p:spPr>
            <a:xfrm>
              <a:off x="2264477" y="785692"/>
              <a:ext cx="2022850" cy="32971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2"/>
            <p:cNvSpPr/>
            <p:nvPr/>
          </p:nvSpPr>
          <p:spPr>
            <a:xfrm>
              <a:off x="2993365" y="659"/>
              <a:ext cx="2587924" cy="7850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2"/>
            <p:cNvSpPr txBox="1"/>
            <p:nvPr/>
          </p:nvSpPr>
          <p:spPr>
            <a:xfrm>
              <a:off x="2993365" y="659"/>
              <a:ext cx="2587924" cy="7850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Интернет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2"/>
            <p:cNvSpPr/>
            <p:nvPr/>
          </p:nvSpPr>
          <p:spPr>
            <a:xfrm>
              <a:off x="406484" y="1115406"/>
              <a:ext cx="3715986" cy="78503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2"/>
            <p:cNvSpPr txBox="1"/>
            <p:nvPr/>
          </p:nvSpPr>
          <p:spPr>
            <a:xfrm>
              <a:off x="444819" y="1153728"/>
              <a:ext cx="3639300" cy="708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2"/>
            <p:cNvSpPr/>
            <p:nvPr/>
          </p:nvSpPr>
          <p:spPr>
            <a:xfrm>
              <a:off x="1335481" y="2230153"/>
              <a:ext cx="2694610" cy="7850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2"/>
            <p:cNvSpPr txBox="1"/>
            <p:nvPr/>
          </p:nvSpPr>
          <p:spPr>
            <a:xfrm>
              <a:off x="1335493" y="2230153"/>
              <a:ext cx="2694600" cy="785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большое количество ин- формации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2"/>
            <p:cNvSpPr/>
            <p:nvPr/>
          </p:nvSpPr>
          <p:spPr>
            <a:xfrm>
              <a:off x="1335481" y="3344900"/>
              <a:ext cx="2694610" cy="7850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2"/>
            <p:cNvSpPr txBox="1"/>
            <p:nvPr/>
          </p:nvSpPr>
          <p:spPr>
            <a:xfrm>
              <a:off x="1335481" y="3344900"/>
              <a:ext cx="2694610" cy="7850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расширяет возможности ведения бизнеса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2"/>
            <p:cNvSpPr/>
            <p:nvPr/>
          </p:nvSpPr>
          <p:spPr>
            <a:xfrm>
              <a:off x="1335481" y="4459647"/>
              <a:ext cx="2694610" cy="7850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2"/>
            <p:cNvSpPr txBox="1"/>
            <p:nvPr/>
          </p:nvSpPr>
          <p:spPr>
            <a:xfrm>
              <a:off x="1335481" y="4459647"/>
              <a:ext cx="2694610" cy="7850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быстрая коммуникация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12"/>
            <p:cNvSpPr/>
            <p:nvPr/>
          </p:nvSpPr>
          <p:spPr>
            <a:xfrm>
              <a:off x="4452184" y="1115406"/>
              <a:ext cx="3715986" cy="78503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2"/>
            <p:cNvSpPr txBox="1"/>
            <p:nvPr/>
          </p:nvSpPr>
          <p:spPr>
            <a:xfrm>
              <a:off x="4490519" y="1153728"/>
              <a:ext cx="3639300" cy="708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Проблемы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2"/>
            <p:cNvSpPr/>
            <p:nvPr/>
          </p:nvSpPr>
          <p:spPr>
            <a:xfrm>
              <a:off x="4544563" y="2230153"/>
              <a:ext cx="2694610" cy="7850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2"/>
            <p:cNvSpPr txBox="1"/>
            <p:nvPr/>
          </p:nvSpPr>
          <p:spPr>
            <a:xfrm>
              <a:off x="4544563" y="2230153"/>
              <a:ext cx="2694610" cy="7850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информационная безо- пасность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2"/>
            <p:cNvSpPr/>
            <p:nvPr/>
          </p:nvSpPr>
          <p:spPr>
            <a:xfrm>
              <a:off x="4544563" y="3344900"/>
              <a:ext cx="2694610" cy="7850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2"/>
            <p:cNvSpPr txBox="1"/>
            <p:nvPr/>
          </p:nvSpPr>
          <p:spPr>
            <a:xfrm>
              <a:off x="4544563" y="3344900"/>
              <a:ext cx="2694610" cy="7850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конфиденциальность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Беларусь в информационную эпоху: возмож- ности и перспективы</a:t>
            </a:r>
            <a:endParaRPr sz="2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3" name="Google Shape;313;p13"/>
          <p:cNvGrpSpPr/>
          <p:nvPr/>
        </p:nvGrpSpPr>
        <p:grpSpPr>
          <a:xfrm>
            <a:off x="233989" y="1095555"/>
            <a:ext cx="8701900" cy="5572662"/>
            <a:chOff x="9702" y="0"/>
            <a:chExt cx="8701900" cy="5572662"/>
          </a:xfrm>
        </p:grpSpPr>
        <p:sp>
          <p:nvSpPr>
            <p:cNvPr id="314" name="Google Shape;314;p13"/>
            <p:cNvSpPr/>
            <p:nvPr/>
          </p:nvSpPr>
          <p:spPr>
            <a:xfrm rot="-5400000">
              <a:off x="919789" y="-910087"/>
              <a:ext cx="2786331" cy="4606506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3"/>
            <p:cNvSpPr txBox="1"/>
            <p:nvPr/>
          </p:nvSpPr>
          <p:spPr>
            <a:xfrm>
              <a:off x="9702" y="1"/>
              <a:ext cx="4606506" cy="20897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 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Сильные стороны: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создание Парка высоких технологий (ПВТ) (2005 г.);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реализация Государственной програм- мы развития цифровой экономики и информационного общества;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обмен опытом с другими странами;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совершенствование электронного пра- вительства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4635613" y="0"/>
              <a:ext cx="4075989" cy="2786331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3"/>
            <p:cNvSpPr txBox="1"/>
            <p:nvPr/>
          </p:nvSpPr>
          <p:spPr>
            <a:xfrm>
              <a:off x="4635613" y="0"/>
              <a:ext cx="4075989" cy="20897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Слабые стороны: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рост потребности в качественном образовании;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нехватка квалифицированных сот- рудников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13"/>
            <p:cNvSpPr/>
            <p:nvPr/>
          </p:nvSpPr>
          <p:spPr>
            <a:xfrm rot="10800000">
              <a:off x="9702" y="2786331"/>
              <a:ext cx="4606506" cy="2786331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3"/>
            <p:cNvSpPr txBox="1"/>
            <p:nvPr/>
          </p:nvSpPr>
          <p:spPr>
            <a:xfrm>
              <a:off x="9702" y="3482914"/>
              <a:ext cx="4606506" cy="20897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Возможности: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создание Национального детского тех- нопарка (2001 г.) с целью выявления и развития у школьников способностей к научно-исследовательской и изобрета- тельской деятельности;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развитие и продвижение через социаль- ные сети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3"/>
            <p:cNvSpPr/>
            <p:nvPr/>
          </p:nvSpPr>
          <p:spPr>
            <a:xfrm rot="5400000">
              <a:off x="5280442" y="2141502"/>
              <a:ext cx="2786331" cy="4075989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3"/>
            <p:cNvSpPr txBox="1"/>
            <p:nvPr/>
          </p:nvSpPr>
          <p:spPr>
            <a:xfrm>
              <a:off x="4635613" y="3482914"/>
              <a:ext cx="4075989" cy="20897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8000" lIns="128000" spcFirstLastPara="1" rIns="128000" wrap="square" tIns="128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Трудности: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изменения в системе образования;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подготовка кадров для новых реа- лий;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высокая конкуренция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2475777" y="2562045"/>
              <a:ext cx="3838769" cy="70736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3"/>
            <p:cNvSpPr txBox="1"/>
            <p:nvPr/>
          </p:nvSpPr>
          <p:spPr>
            <a:xfrm>
              <a:off x="2510308" y="2596576"/>
              <a:ext cx="3769707" cy="6383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информационного общества в Беларуси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Беларусь в информационную эпоху: возмож- ности и перспективы</a:t>
            </a:r>
            <a:endParaRPr sz="28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9" name="Google Shape;329;p14"/>
          <p:cNvGrpSpPr/>
          <p:nvPr/>
        </p:nvGrpSpPr>
        <p:grpSpPr>
          <a:xfrm>
            <a:off x="327804" y="1286205"/>
            <a:ext cx="4632385" cy="568473"/>
            <a:chOff x="67" y="2742038"/>
            <a:chExt cx="4010278" cy="2634131"/>
          </a:xfrm>
        </p:grpSpPr>
        <p:sp>
          <p:nvSpPr>
            <p:cNvPr id="330" name="Google Shape;330;p1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Информационное общество предъявляет новые требования к человеку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32" name="Google Shape;332;p14"/>
          <p:cNvGrpSpPr/>
          <p:nvPr/>
        </p:nvGrpSpPr>
        <p:grpSpPr>
          <a:xfrm>
            <a:off x="327804" y="2266170"/>
            <a:ext cx="4632385" cy="1072249"/>
            <a:chOff x="67" y="2742038"/>
            <a:chExt cx="4010278" cy="2634131"/>
          </a:xfrm>
        </p:grpSpPr>
        <p:sp>
          <p:nvSpPr>
            <p:cNvPr id="333" name="Google Shape;333;p1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Футурошок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(англ. future shock – боязнь будущего) – это стресс и дезориентация у людей, подвергающихся большому числу перемен за короткое время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Ð¾ÑÐµÐ¼Ñ Ð¿ÑÐ°Ð²Ð¸Ð» Ð­Ð»Ð²Ð¸Ð½Ð° Ð¢Ð¾ÑÑÐ»ÐµÑÐ° Ð´Ð»Ñ Ð½Ð°ÑÐ°Ð»Ð° XXI Ð²ÐµÐºÐ°" id="335" name="Google Shape;33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26802" y="1286206"/>
            <a:ext cx="3917755" cy="543601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36" name="Google Shape;336;p14"/>
          <p:cNvSpPr txBox="1"/>
          <p:nvPr/>
        </p:nvSpPr>
        <p:spPr>
          <a:xfrm>
            <a:off x="2898476" y="6394420"/>
            <a:ext cx="2228326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Элвин Тоффлер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37" name="Google Shape;337;p14"/>
          <p:cNvSpPr/>
          <p:nvPr/>
        </p:nvSpPr>
        <p:spPr>
          <a:xfrm>
            <a:off x="2441275" y="1854678"/>
            <a:ext cx="405441" cy="411492"/>
          </a:xfrm>
          <a:prstGeom prst="downArrow">
            <a:avLst>
              <a:gd fmla="val 50000" name="adj1"/>
              <a:gd fmla="val 62766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4"/>
          <p:cNvSpPr txBox="1"/>
          <p:nvPr/>
        </p:nvSpPr>
        <p:spPr>
          <a:xfrm>
            <a:off x="331878" y="3531151"/>
            <a:ext cx="4628311" cy="179102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 стрессе и психологических проблемах, проявляющихся у людей в условиях быс- трых изменений в обществе, писал амери- канский философ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Элвин Тоффлер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(1928- 2016 гг.) в работе «Шок будущего» (1970 г.)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Беларусь в информационную эпоху: возмож- ности и перспективы</a:t>
            </a:r>
            <a:endParaRPr sz="2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4" name="Google Shape;344;p15"/>
          <p:cNvSpPr txBox="1"/>
          <p:nvPr/>
        </p:nvSpPr>
        <p:spPr>
          <a:xfrm>
            <a:off x="176602" y="1184766"/>
            <a:ext cx="8777617" cy="65266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условиях насыщенной информационной среды резко возрастает потребность в качественном образовании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45" name="Google Shape;345;p15"/>
          <p:cNvGrpSpPr/>
          <p:nvPr/>
        </p:nvGrpSpPr>
        <p:grpSpPr>
          <a:xfrm>
            <a:off x="268388" y="2066025"/>
            <a:ext cx="8650353" cy="1699404"/>
            <a:chOff x="969" y="228599"/>
            <a:chExt cx="8650353" cy="1699404"/>
          </a:xfrm>
        </p:grpSpPr>
        <p:sp>
          <p:nvSpPr>
            <p:cNvPr id="346" name="Google Shape;346;p15"/>
            <p:cNvSpPr/>
            <p:nvPr/>
          </p:nvSpPr>
          <p:spPr>
            <a:xfrm>
              <a:off x="4326146" y="904598"/>
              <a:ext cx="3022531" cy="4169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47" name="Google Shape;347;p15"/>
            <p:cNvSpPr/>
            <p:nvPr/>
          </p:nvSpPr>
          <p:spPr>
            <a:xfrm>
              <a:off x="4280426" y="904598"/>
              <a:ext cx="91440" cy="4169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8" name="Google Shape;348;p15"/>
            <p:cNvSpPr/>
            <p:nvPr/>
          </p:nvSpPr>
          <p:spPr>
            <a:xfrm>
              <a:off x="1303614" y="904598"/>
              <a:ext cx="3022531" cy="4169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49" name="Google Shape;349;p15"/>
            <p:cNvSpPr/>
            <p:nvPr/>
          </p:nvSpPr>
          <p:spPr>
            <a:xfrm>
              <a:off x="2268742" y="228599"/>
              <a:ext cx="4114808" cy="67599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5"/>
            <p:cNvSpPr txBox="1"/>
            <p:nvPr/>
          </p:nvSpPr>
          <p:spPr>
            <a:xfrm>
              <a:off x="2268742" y="228599"/>
              <a:ext cx="4114808" cy="6759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образования в информационном обществе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15"/>
            <p:cNvSpPr/>
            <p:nvPr/>
          </p:nvSpPr>
          <p:spPr>
            <a:xfrm>
              <a:off x="969" y="1321581"/>
              <a:ext cx="2605290" cy="60642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5"/>
            <p:cNvSpPr txBox="1"/>
            <p:nvPr/>
          </p:nvSpPr>
          <p:spPr>
            <a:xfrm>
              <a:off x="969" y="1321581"/>
              <a:ext cx="2605290" cy="606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3" name="Google Shape;353;p15"/>
            <p:cNvSpPr/>
            <p:nvPr/>
          </p:nvSpPr>
          <p:spPr>
            <a:xfrm>
              <a:off x="3023243" y="1321581"/>
              <a:ext cx="2605806" cy="60642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5"/>
            <p:cNvSpPr txBox="1"/>
            <p:nvPr/>
          </p:nvSpPr>
          <p:spPr>
            <a:xfrm>
              <a:off x="3023243" y="1321581"/>
              <a:ext cx="2605806" cy="606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открытость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5" name="Google Shape;355;p15"/>
            <p:cNvSpPr/>
            <p:nvPr/>
          </p:nvSpPr>
          <p:spPr>
            <a:xfrm>
              <a:off x="6046032" y="1321581"/>
              <a:ext cx="2605290" cy="60642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5"/>
            <p:cNvSpPr txBox="1"/>
            <p:nvPr/>
          </p:nvSpPr>
          <p:spPr>
            <a:xfrm>
              <a:off x="6046032" y="1321581"/>
              <a:ext cx="2605290" cy="606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непрерывность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7" name="Google Shape;357;p15"/>
          <p:cNvGrpSpPr/>
          <p:nvPr/>
        </p:nvGrpSpPr>
        <p:grpSpPr>
          <a:xfrm>
            <a:off x="270429" y="4235423"/>
            <a:ext cx="8646271" cy="2122390"/>
            <a:chOff x="3010" y="319031"/>
            <a:chExt cx="8646271" cy="2122390"/>
          </a:xfrm>
        </p:grpSpPr>
        <p:sp>
          <p:nvSpPr>
            <p:cNvPr id="358" name="Google Shape;358;p15"/>
            <p:cNvSpPr/>
            <p:nvPr/>
          </p:nvSpPr>
          <p:spPr>
            <a:xfrm>
              <a:off x="4326146" y="1001087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59" name="Google Shape;359;p15"/>
            <p:cNvSpPr/>
            <p:nvPr/>
          </p:nvSpPr>
          <p:spPr>
            <a:xfrm>
              <a:off x="4326146" y="1001087"/>
              <a:ext cx="1119514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0" name="Google Shape;360;p15"/>
            <p:cNvSpPr/>
            <p:nvPr/>
          </p:nvSpPr>
          <p:spPr>
            <a:xfrm>
              <a:off x="3206669" y="1001087"/>
              <a:ext cx="11194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5"/>
            <p:cNvSpPr/>
            <p:nvPr/>
          </p:nvSpPr>
          <p:spPr>
            <a:xfrm>
              <a:off x="967869" y="1001087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62" name="Google Shape;362;p15"/>
            <p:cNvSpPr/>
            <p:nvPr/>
          </p:nvSpPr>
          <p:spPr>
            <a:xfrm>
              <a:off x="2337754" y="319031"/>
              <a:ext cx="3976783" cy="6820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5"/>
            <p:cNvSpPr txBox="1"/>
            <p:nvPr/>
          </p:nvSpPr>
          <p:spPr>
            <a:xfrm>
              <a:off x="2337754" y="319031"/>
              <a:ext cx="3976783" cy="6820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Ключевые компетенции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4" name="Google Shape;364;p15"/>
            <p:cNvSpPr/>
            <p:nvPr/>
          </p:nvSpPr>
          <p:spPr>
            <a:xfrm>
              <a:off x="3010" y="1309943"/>
              <a:ext cx="1929716" cy="113134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5"/>
            <p:cNvSpPr txBox="1"/>
            <p:nvPr/>
          </p:nvSpPr>
          <p:spPr>
            <a:xfrm>
              <a:off x="3010" y="1309943"/>
              <a:ext cx="1929716" cy="11313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аналитическое (критическое) мышление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5"/>
            <p:cNvSpPr/>
            <p:nvPr/>
          </p:nvSpPr>
          <p:spPr>
            <a:xfrm>
              <a:off x="2241583" y="1309943"/>
              <a:ext cx="1930172" cy="113147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5"/>
            <p:cNvSpPr txBox="1"/>
            <p:nvPr/>
          </p:nvSpPr>
          <p:spPr>
            <a:xfrm>
              <a:off x="2241583" y="1309943"/>
              <a:ext cx="1930172" cy="1131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умение планировать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5"/>
            <p:cNvSpPr/>
            <p:nvPr/>
          </p:nvSpPr>
          <p:spPr>
            <a:xfrm>
              <a:off x="4480611" y="1309943"/>
              <a:ext cx="1930098" cy="113134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5"/>
            <p:cNvSpPr txBox="1"/>
            <p:nvPr/>
          </p:nvSpPr>
          <p:spPr>
            <a:xfrm>
              <a:off x="4480611" y="1309943"/>
              <a:ext cx="1930098" cy="11313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навыки коммуникации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5"/>
            <p:cNvSpPr/>
            <p:nvPr/>
          </p:nvSpPr>
          <p:spPr>
            <a:xfrm>
              <a:off x="6719565" y="1309943"/>
              <a:ext cx="1929716" cy="113134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5"/>
            <p:cNvSpPr txBox="1"/>
            <p:nvPr/>
          </p:nvSpPr>
          <p:spPr>
            <a:xfrm>
              <a:off x="6719565" y="1309943"/>
              <a:ext cx="1929716" cy="113134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организацион- ные навыки, кооперация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Интернет как глобальная информационная система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Беларусь в информационную эпоху: возможности и перспекти- вы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60068" y="1395944"/>
            <a:ext cx="8807570" cy="898684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Информационное общество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общество, в котором производство и потребле- ние информации является важнейшим видом деятельности и наиболее значимым ресурсом общественного развития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https://www-tap.scphys.kyoto-u.ac.jp/history/hayashi2.gif" id="103" name="Google Shape;103;p3"/>
          <p:cNvPicPr preferRelativeResize="0"/>
          <p:nvPr/>
        </p:nvPicPr>
        <p:blipFill rotWithShape="1">
          <a:blip r:embed="rId3">
            <a:alphaModFix/>
          </a:blip>
          <a:srcRect b="5191" l="2588" r="13171" t="18422"/>
          <a:stretch/>
        </p:blipFill>
        <p:spPr>
          <a:xfrm>
            <a:off x="160068" y="2712342"/>
            <a:ext cx="2712528" cy="362309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https://assets.sutori.com/user-uploads/image/e32b035a-cf08-4b71-b3fb-905d46c2da18/2cdfdc799b042c8b022b77ab2ba0b92a.jpeg" id="104" name="Google Shape;10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89882" y="2712342"/>
            <a:ext cx="3177755" cy="362309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05" name="Google Shape;105;p3"/>
          <p:cNvSpPr txBox="1"/>
          <p:nvPr/>
        </p:nvSpPr>
        <p:spPr>
          <a:xfrm>
            <a:off x="160068" y="6335436"/>
            <a:ext cx="2712528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Юдзиро Хаяси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6" name="Google Shape;106;p3"/>
          <p:cNvSpPr txBox="1"/>
          <p:nvPr/>
        </p:nvSpPr>
        <p:spPr>
          <a:xfrm>
            <a:off x="5789882" y="6335436"/>
            <a:ext cx="3177755" cy="32780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Ёнэдзи Масуда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7" name="Google Shape;107;p3"/>
          <p:cNvSpPr txBox="1"/>
          <p:nvPr/>
        </p:nvSpPr>
        <p:spPr>
          <a:xfrm>
            <a:off x="2872596" y="2712342"/>
            <a:ext cx="2917286" cy="200630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Термин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«информацион- ное общество»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стал ши- роко использоваться в ра- ботах японских учёных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Юдзиро Хаяси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Ёнэдзи Масуды в 1960-1970-е гг.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113" name="Google Shape;113;p4"/>
          <p:cNvGrpSpPr/>
          <p:nvPr/>
        </p:nvGrpSpPr>
        <p:grpSpPr>
          <a:xfrm>
            <a:off x="270429" y="1319273"/>
            <a:ext cx="8646271" cy="2899611"/>
            <a:chOff x="3010" y="77069"/>
            <a:chExt cx="8646271" cy="2899611"/>
          </a:xfrm>
        </p:grpSpPr>
        <p:sp>
          <p:nvSpPr>
            <p:cNvPr id="114" name="Google Shape;114;p4"/>
            <p:cNvSpPr/>
            <p:nvPr/>
          </p:nvSpPr>
          <p:spPr>
            <a:xfrm>
              <a:off x="4326146" y="759126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15" name="Google Shape;115;p4"/>
            <p:cNvSpPr/>
            <p:nvPr/>
          </p:nvSpPr>
          <p:spPr>
            <a:xfrm>
              <a:off x="4326146" y="759126"/>
              <a:ext cx="1119514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6" name="Google Shape;116;p4"/>
            <p:cNvSpPr/>
            <p:nvPr/>
          </p:nvSpPr>
          <p:spPr>
            <a:xfrm>
              <a:off x="3206669" y="759126"/>
              <a:ext cx="11194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7" name="Google Shape;117;p4"/>
            <p:cNvSpPr/>
            <p:nvPr/>
          </p:nvSpPr>
          <p:spPr>
            <a:xfrm>
              <a:off x="967869" y="759126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18" name="Google Shape;118;p4"/>
            <p:cNvSpPr/>
            <p:nvPr/>
          </p:nvSpPr>
          <p:spPr>
            <a:xfrm>
              <a:off x="1509616" y="77069"/>
              <a:ext cx="5633059" cy="6820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4"/>
            <p:cNvSpPr txBox="1"/>
            <p:nvPr/>
          </p:nvSpPr>
          <p:spPr>
            <a:xfrm>
              <a:off x="1509616" y="77069"/>
              <a:ext cx="5633059" cy="6820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Предпосылки формирования (критерии перехода) информационного общества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3010" y="1067981"/>
              <a:ext cx="1929716" cy="190847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4"/>
            <p:cNvSpPr txBox="1"/>
            <p:nvPr/>
          </p:nvSpPr>
          <p:spPr>
            <a:xfrm>
              <a:off x="3010" y="1067981"/>
              <a:ext cx="1929716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приоритетное развитие инфор- мационно-комму-никационных технологий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2" name="Google Shape;122;p4"/>
            <p:cNvSpPr/>
            <p:nvPr/>
          </p:nvSpPr>
          <p:spPr>
            <a:xfrm>
              <a:off x="2241583" y="1067981"/>
              <a:ext cx="1930172" cy="190869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4"/>
            <p:cNvSpPr txBox="1"/>
            <p:nvPr/>
          </p:nvSpPr>
          <p:spPr>
            <a:xfrm>
              <a:off x="2241583" y="1067981"/>
              <a:ext cx="1930172" cy="19086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резкое увеличе- ние доли ВВП, которая создаётся в информацион- ной сфере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4480611" y="1067981"/>
              <a:ext cx="1930098" cy="190847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4"/>
            <p:cNvSpPr txBox="1"/>
            <p:nvPr/>
          </p:nvSpPr>
          <p:spPr>
            <a:xfrm>
              <a:off x="4480611" y="1067981"/>
              <a:ext cx="1930098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возрастание чис- ленности рабочей силы, занятой в производстве ин- формационных продуктов и услуг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6719565" y="1067981"/>
              <a:ext cx="1929716" cy="190847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4"/>
            <p:cNvSpPr txBox="1"/>
            <p:nvPr/>
          </p:nvSpPr>
          <p:spPr>
            <a:xfrm>
              <a:off x="6719565" y="1067981"/>
              <a:ext cx="1929716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включение на- ционального ин- формационного пространства в глобальные ин- формационные сети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28" name="Google Shape;128;p4"/>
          <p:cNvGrpSpPr/>
          <p:nvPr/>
        </p:nvGrpSpPr>
        <p:grpSpPr>
          <a:xfrm>
            <a:off x="267419" y="4951562"/>
            <a:ext cx="4114800" cy="1733909"/>
            <a:chOff x="67" y="2742038"/>
            <a:chExt cx="4010278" cy="2634131"/>
          </a:xfrm>
        </p:grpSpPr>
        <p:sp>
          <p:nvSpPr>
            <p:cNvPr id="129" name="Google Shape;129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High-Tech (высокие технологии)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наиболее новые и прогрессивные технологии современности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31" name="Google Shape;131;p4"/>
          <p:cNvGrpSpPr/>
          <p:nvPr/>
        </p:nvGrpSpPr>
        <p:grpSpPr>
          <a:xfrm>
            <a:off x="4804912" y="4951562"/>
            <a:ext cx="4114800" cy="1733909"/>
            <a:chOff x="67" y="2742038"/>
            <a:chExt cx="4010278" cy="2634131"/>
          </a:xfrm>
        </p:grpSpPr>
        <p:sp>
          <p:nvSpPr>
            <p:cNvPr id="132" name="Google Shape;132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High-Hume (высокие гуманитарные технологии)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зна- ний, духовных и культурных ценнос- тей, а также методов передачи инфор- мации, организующих людей и побуж- дающих их к определённой коллектив- ной деятельности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134" name="Google Shape;134;p4"/>
          <p:cNvCxnSpPr/>
          <p:nvPr/>
        </p:nvCxnSpPr>
        <p:spPr>
          <a:xfrm>
            <a:off x="267419" y="4390845"/>
            <a:ext cx="8652293" cy="25880"/>
          </a:xfrm>
          <a:prstGeom prst="straightConnector1">
            <a:avLst/>
          </a:prstGeom>
          <a:noFill/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35" name="Google Shape;135;p4"/>
          <p:cNvCxnSpPr>
            <a:stCxn id="130" idx="0"/>
          </p:cNvCxnSpPr>
          <p:nvPr/>
        </p:nvCxnSpPr>
        <p:spPr>
          <a:xfrm flipH="1" rot="10800000">
            <a:off x="2324819" y="4416662"/>
            <a:ext cx="2221800" cy="534900"/>
          </a:xfrm>
          <a:prstGeom prst="straightConnector1">
            <a:avLst/>
          </a:prstGeom>
          <a:noFill/>
          <a:ln cap="flat" cmpd="sng" w="25400">
            <a:solidFill>
              <a:schemeClr val="lt2"/>
            </a:solidFill>
            <a:prstDash val="solid"/>
            <a:round/>
            <a:headEnd len="med" w="med" type="triangl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36" name="Google Shape;136;p4"/>
          <p:cNvCxnSpPr>
            <a:stCxn id="133" idx="0"/>
          </p:cNvCxnSpPr>
          <p:nvPr/>
        </p:nvCxnSpPr>
        <p:spPr>
          <a:xfrm rot="10800000">
            <a:off x="4546612" y="4416662"/>
            <a:ext cx="2315700" cy="534900"/>
          </a:xfrm>
          <a:prstGeom prst="straightConnector1">
            <a:avLst/>
          </a:prstGeom>
          <a:noFill/>
          <a:ln cap="flat" cmpd="sng" w="25400">
            <a:solidFill>
              <a:schemeClr val="lt2"/>
            </a:solidFill>
            <a:prstDash val="solid"/>
            <a:round/>
            <a:headEnd len="med" w="med" type="triangl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142" name="Google Shape;142;p5"/>
          <p:cNvGrpSpPr/>
          <p:nvPr/>
        </p:nvGrpSpPr>
        <p:grpSpPr>
          <a:xfrm>
            <a:off x="267856" y="1357766"/>
            <a:ext cx="8694550" cy="5143131"/>
            <a:chOff x="437" y="167321"/>
            <a:chExt cx="8694550" cy="5143131"/>
          </a:xfrm>
        </p:grpSpPr>
        <p:sp>
          <p:nvSpPr>
            <p:cNvPr id="143" name="Google Shape;143;p5"/>
            <p:cNvSpPr/>
            <p:nvPr/>
          </p:nvSpPr>
          <p:spPr>
            <a:xfrm>
              <a:off x="437" y="167321"/>
              <a:ext cx="4721314" cy="74871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5"/>
            <p:cNvSpPr txBox="1"/>
            <p:nvPr/>
          </p:nvSpPr>
          <p:spPr>
            <a:xfrm>
              <a:off x="22366" y="189250"/>
              <a:ext cx="4677456" cy="7048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Характерные черты информационного общества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5" name="Google Shape;145;p5"/>
            <p:cNvSpPr/>
            <p:nvPr/>
          </p:nvSpPr>
          <p:spPr>
            <a:xfrm>
              <a:off x="472568" y="916036"/>
              <a:ext cx="472131" cy="4394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5"/>
            <p:cNvSpPr/>
            <p:nvPr/>
          </p:nvSpPr>
          <p:spPr>
            <a:xfrm>
              <a:off x="944699" y="1062516"/>
              <a:ext cx="7750288" cy="58592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5"/>
            <p:cNvSpPr txBox="1"/>
            <p:nvPr/>
          </p:nvSpPr>
          <p:spPr>
            <a:xfrm>
              <a:off x="961860" y="1079677"/>
              <a:ext cx="7715966" cy="5516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структуры экономики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5"/>
            <p:cNvSpPr/>
            <p:nvPr/>
          </p:nvSpPr>
          <p:spPr>
            <a:xfrm>
              <a:off x="472568" y="916036"/>
              <a:ext cx="472131" cy="117184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9" name="Google Shape;149;p5"/>
            <p:cNvSpPr/>
            <p:nvPr/>
          </p:nvSpPr>
          <p:spPr>
            <a:xfrm>
              <a:off x="944699" y="1794919"/>
              <a:ext cx="7750288" cy="58592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5"/>
            <p:cNvSpPr txBox="1"/>
            <p:nvPr/>
          </p:nvSpPr>
          <p:spPr>
            <a:xfrm>
              <a:off x="961860" y="1812080"/>
              <a:ext cx="7715966" cy="5516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телекоммуникаций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5"/>
            <p:cNvSpPr/>
            <p:nvPr/>
          </p:nvSpPr>
          <p:spPr>
            <a:xfrm>
              <a:off x="472568" y="916036"/>
              <a:ext cx="472131" cy="190424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5"/>
            <p:cNvSpPr/>
            <p:nvPr/>
          </p:nvSpPr>
          <p:spPr>
            <a:xfrm>
              <a:off x="944699" y="2527322"/>
              <a:ext cx="7750288" cy="58592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5"/>
            <p:cNvSpPr txBox="1"/>
            <p:nvPr/>
          </p:nvSpPr>
          <p:spPr>
            <a:xfrm>
              <a:off x="961860" y="2544483"/>
              <a:ext cx="7715966" cy="5516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свобода доступа к информации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5"/>
            <p:cNvSpPr/>
            <p:nvPr/>
          </p:nvSpPr>
          <p:spPr>
            <a:xfrm>
              <a:off x="472568" y="916036"/>
              <a:ext cx="472131" cy="26366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5"/>
            <p:cNvSpPr/>
            <p:nvPr/>
          </p:nvSpPr>
          <p:spPr>
            <a:xfrm>
              <a:off x="944699" y="3259724"/>
              <a:ext cx="7750288" cy="58592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5"/>
            <p:cNvSpPr txBox="1"/>
            <p:nvPr/>
          </p:nvSpPr>
          <p:spPr>
            <a:xfrm>
              <a:off x="961860" y="3276885"/>
              <a:ext cx="7715966" cy="5516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уклада жизни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5"/>
            <p:cNvSpPr/>
            <p:nvPr/>
          </p:nvSpPr>
          <p:spPr>
            <a:xfrm>
              <a:off x="472568" y="916036"/>
              <a:ext cx="472131" cy="33690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8" name="Google Shape;158;p5"/>
            <p:cNvSpPr/>
            <p:nvPr/>
          </p:nvSpPr>
          <p:spPr>
            <a:xfrm>
              <a:off x="944699" y="3992127"/>
              <a:ext cx="7750288" cy="58592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5"/>
            <p:cNvSpPr txBox="1"/>
            <p:nvPr/>
          </p:nvSpPr>
          <p:spPr>
            <a:xfrm>
              <a:off x="961860" y="4009288"/>
              <a:ext cx="7715966" cy="5516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доступность образования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5"/>
            <p:cNvSpPr/>
            <p:nvPr/>
          </p:nvSpPr>
          <p:spPr>
            <a:xfrm>
              <a:off x="472568" y="916036"/>
              <a:ext cx="472131" cy="41014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1" name="Google Shape;161;p5"/>
            <p:cNvSpPr/>
            <p:nvPr/>
          </p:nvSpPr>
          <p:spPr>
            <a:xfrm>
              <a:off x="944699" y="4724530"/>
              <a:ext cx="7750288" cy="58592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5"/>
            <p:cNvSpPr txBox="1"/>
            <p:nvPr/>
          </p:nvSpPr>
          <p:spPr>
            <a:xfrm>
              <a:off x="961860" y="4741691"/>
              <a:ext cx="7715966" cy="5516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рост информационной культуры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168" name="Google Shape;168;p6"/>
          <p:cNvGrpSpPr/>
          <p:nvPr/>
        </p:nvGrpSpPr>
        <p:grpSpPr>
          <a:xfrm>
            <a:off x="268388" y="1755475"/>
            <a:ext cx="8650353" cy="3459192"/>
            <a:chOff x="969" y="513271"/>
            <a:chExt cx="8650353" cy="3459192"/>
          </a:xfrm>
        </p:grpSpPr>
        <p:sp>
          <p:nvSpPr>
            <p:cNvPr id="169" name="Google Shape;169;p6"/>
            <p:cNvSpPr/>
            <p:nvPr/>
          </p:nvSpPr>
          <p:spPr>
            <a:xfrm>
              <a:off x="4326146" y="1189270"/>
              <a:ext cx="3022531" cy="4169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70" name="Google Shape;170;p6"/>
            <p:cNvSpPr/>
            <p:nvPr/>
          </p:nvSpPr>
          <p:spPr>
            <a:xfrm>
              <a:off x="4280426" y="1189270"/>
              <a:ext cx="91440" cy="4169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6"/>
            <p:cNvSpPr/>
            <p:nvPr/>
          </p:nvSpPr>
          <p:spPr>
            <a:xfrm>
              <a:off x="1303614" y="1189270"/>
              <a:ext cx="3022531" cy="4169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72" name="Google Shape;172;p6"/>
            <p:cNvSpPr/>
            <p:nvPr/>
          </p:nvSpPr>
          <p:spPr>
            <a:xfrm>
              <a:off x="2268742" y="513271"/>
              <a:ext cx="4114808" cy="67599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6"/>
            <p:cNvSpPr txBox="1"/>
            <p:nvPr/>
          </p:nvSpPr>
          <p:spPr>
            <a:xfrm>
              <a:off x="2268742" y="513271"/>
              <a:ext cx="4114808" cy="6759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 сфера информационного общества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4" name="Google Shape;174;p6"/>
            <p:cNvSpPr/>
            <p:nvPr/>
          </p:nvSpPr>
          <p:spPr>
            <a:xfrm>
              <a:off x="969" y="1606253"/>
              <a:ext cx="2605290" cy="23662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6"/>
            <p:cNvSpPr txBox="1"/>
            <p:nvPr/>
          </p:nvSpPr>
          <p:spPr>
            <a:xfrm>
              <a:off x="969" y="1606253"/>
              <a:ext cx="2605290" cy="23662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электронная демокра- тия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(развитие интерак- тивности, обратной свя- зи между органами власти и обществом, повышение уровня по- литического участия, открытости и ответ- ственности)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6" name="Google Shape;176;p6"/>
            <p:cNvSpPr/>
            <p:nvPr/>
          </p:nvSpPr>
          <p:spPr>
            <a:xfrm>
              <a:off x="3023243" y="1606253"/>
              <a:ext cx="2605806" cy="23662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6"/>
            <p:cNvSpPr txBox="1"/>
            <p:nvPr/>
          </p:nvSpPr>
          <p:spPr>
            <a:xfrm>
              <a:off x="3023243" y="1606253"/>
              <a:ext cx="2605806" cy="23662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электронное прави- тельство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(информиро- вание общества, оказа- ние государственных услуг гражданам и ор- ганизациям)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8" name="Google Shape;178;p6"/>
            <p:cNvSpPr/>
            <p:nvPr/>
          </p:nvSpPr>
          <p:spPr>
            <a:xfrm>
              <a:off x="6046032" y="1606253"/>
              <a:ext cx="2605290" cy="23662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6"/>
            <p:cNvSpPr txBox="1"/>
            <p:nvPr/>
          </p:nvSpPr>
          <p:spPr>
            <a:xfrm>
              <a:off x="6046032" y="1606253"/>
              <a:ext cx="2605290" cy="23662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проблема достовернос- ти информации, воз- можность разжигания вражды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0" name="Google Shape;180;p6"/>
          <p:cNvGrpSpPr/>
          <p:nvPr/>
        </p:nvGrpSpPr>
        <p:grpSpPr>
          <a:xfrm>
            <a:off x="267419" y="5582160"/>
            <a:ext cx="8652293" cy="879025"/>
            <a:chOff x="67" y="2742038"/>
            <a:chExt cx="4010278" cy="2634131"/>
          </a:xfrm>
        </p:grpSpPr>
        <p:sp>
          <p:nvSpPr>
            <p:cNvPr id="181" name="Google Shape;181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Электронное правительство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применение информационных технологий для информирования общества о деятельности органов государственной власти и оказания государственных услуг гражданам и организациям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188" name="Google Shape;188;p7"/>
          <p:cNvGrpSpPr/>
          <p:nvPr/>
        </p:nvGrpSpPr>
        <p:grpSpPr>
          <a:xfrm>
            <a:off x="270764" y="1867964"/>
            <a:ext cx="8688733" cy="4122735"/>
            <a:chOff x="3345" y="677519"/>
            <a:chExt cx="8688733" cy="4122735"/>
          </a:xfrm>
        </p:grpSpPr>
        <p:sp>
          <p:nvSpPr>
            <p:cNvPr id="189" name="Google Shape;189;p7"/>
            <p:cNvSpPr/>
            <p:nvPr/>
          </p:nvSpPr>
          <p:spPr>
            <a:xfrm>
              <a:off x="3345" y="677519"/>
              <a:ext cx="7100437" cy="460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7"/>
            <p:cNvSpPr txBox="1"/>
            <p:nvPr/>
          </p:nvSpPr>
          <p:spPr>
            <a:xfrm>
              <a:off x="16838" y="691012"/>
              <a:ext cx="7073451" cy="433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сфера информационного общества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713389" y="1138189"/>
              <a:ext cx="710043" cy="3455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7"/>
            <p:cNvSpPr/>
            <p:nvPr/>
          </p:nvSpPr>
          <p:spPr>
            <a:xfrm>
              <a:off x="1423432" y="1253357"/>
              <a:ext cx="7268646" cy="460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7"/>
            <p:cNvSpPr txBox="1"/>
            <p:nvPr/>
          </p:nvSpPr>
          <p:spPr>
            <a:xfrm>
              <a:off x="1436925" y="1266850"/>
              <a:ext cx="7241660" cy="433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социальной структуры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713389" y="1138189"/>
              <a:ext cx="710043" cy="9213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7"/>
            <p:cNvSpPr/>
            <p:nvPr/>
          </p:nvSpPr>
          <p:spPr>
            <a:xfrm>
              <a:off x="1423432" y="1829195"/>
              <a:ext cx="7268646" cy="460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7"/>
            <p:cNvSpPr txBox="1"/>
            <p:nvPr/>
          </p:nvSpPr>
          <p:spPr>
            <a:xfrm>
              <a:off x="1436925" y="1842688"/>
              <a:ext cx="7241660" cy="433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приход на смену классам и слоям сетевых сообществ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7"/>
            <p:cNvSpPr/>
            <p:nvPr/>
          </p:nvSpPr>
          <p:spPr>
            <a:xfrm>
              <a:off x="713389" y="1138189"/>
              <a:ext cx="710043" cy="15489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7"/>
            <p:cNvSpPr/>
            <p:nvPr/>
          </p:nvSpPr>
          <p:spPr>
            <a:xfrm>
              <a:off x="1423432" y="2405034"/>
              <a:ext cx="7268646" cy="5641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7"/>
            <p:cNvSpPr txBox="1"/>
            <p:nvPr/>
          </p:nvSpPr>
          <p:spPr>
            <a:xfrm>
              <a:off x="1439957" y="2421559"/>
              <a:ext cx="7235596" cy="5311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социального статуса уровнем образованности, сферой занятости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713389" y="1138189"/>
              <a:ext cx="710043" cy="21765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7"/>
            <p:cNvSpPr/>
            <p:nvPr/>
          </p:nvSpPr>
          <p:spPr>
            <a:xfrm>
              <a:off x="1423432" y="3084390"/>
              <a:ext cx="7268646" cy="460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7"/>
            <p:cNvSpPr txBox="1"/>
            <p:nvPr/>
          </p:nvSpPr>
          <p:spPr>
            <a:xfrm>
              <a:off x="1436925" y="3097883"/>
              <a:ext cx="7241660" cy="433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увеличение количества людей, занятых интеллектуальным трудом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7"/>
            <p:cNvSpPr/>
            <p:nvPr/>
          </p:nvSpPr>
          <p:spPr>
            <a:xfrm>
              <a:off x="713389" y="1138189"/>
              <a:ext cx="710043" cy="2752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7"/>
            <p:cNvSpPr/>
            <p:nvPr/>
          </p:nvSpPr>
          <p:spPr>
            <a:xfrm>
              <a:off x="1423432" y="3660228"/>
              <a:ext cx="7268646" cy="46067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7"/>
            <p:cNvSpPr txBox="1"/>
            <p:nvPr/>
          </p:nvSpPr>
          <p:spPr>
            <a:xfrm>
              <a:off x="1436925" y="3673721"/>
              <a:ext cx="7241660" cy="433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возникновение цифрового неравенства (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«цифровой разрыв»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7"/>
            <p:cNvSpPr/>
            <p:nvPr/>
          </p:nvSpPr>
          <p:spPr>
            <a:xfrm>
              <a:off x="713389" y="1138189"/>
              <a:ext cx="710043" cy="33799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7" name="Google Shape;207;p7"/>
            <p:cNvSpPr/>
            <p:nvPr/>
          </p:nvSpPr>
          <p:spPr>
            <a:xfrm>
              <a:off x="1423432" y="4236066"/>
              <a:ext cx="7268646" cy="56418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7"/>
            <p:cNvSpPr txBox="1"/>
            <p:nvPr/>
          </p:nvSpPr>
          <p:spPr>
            <a:xfrm>
              <a:off x="1439957" y="4252591"/>
              <a:ext cx="7235596" cy="5311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распространение социальных сетей, переход личной жизни в пуб- личное пространство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214" name="Google Shape;214;p8"/>
          <p:cNvGrpSpPr/>
          <p:nvPr/>
        </p:nvGrpSpPr>
        <p:grpSpPr>
          <a:xfrm>
            <a:off x="270429" y="2526971"/>
            <a:ext cx="8646271" cy="2899611"/>
            <a:chOff x="3010" y="1284767"/>
            <a:chExt cx="8646271" cy="2899611"/>
          </a:xfrm>
        </p:grpSpPr>
        <p:sp>
          <p:nvSpPr>
            <p:cNvPr id="215" name="Google Shape;215;p8"/>
            <p:cNvSpPr/>
            <p:nvPr/>
          </p:nvSpPr>
          <p:spPr>
            <a:xfrm>
              <a:off x="4326146" y="1966824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16" name="Google Shape;216;p8"/>
            <p:cNvSpPr/>
            <p:nvPr/>
          </p:nvSpPr>
          <p:spPr>
            <a:xfrm>
              <a:off x="4326146" y="1966824"/>
              <a:ext cx="1119514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8"/>
            <p:cNvSpPr/>
            <p:nvPr/>
          </p:nvSpPr>
          <p:spPr>
            <a:xfrm>
              <a:off x="3206669" y="1966824"/>
              <a:ext cx="11194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8"/>
            <p:cNvSpPr/>
            <p:nvPr/>
          </p:nvSpPr>
          <p:spPr>
            <a:xfrm>
              <a:off x="967869" y="1966824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19" name="Google Shape;219;p8"/>
            <p:cNvSpPr/>
            <p:nvPr/>
          </p:nvSpPr>
          <p:spPr>
            <a:xfrm>
              <a:off x="2337754" y="1284767"/>
              <a:ext cx="3976783" cy="6820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8"/>
            <p:cNvSpPr txBox="1"/>
            <p:nvPr/>
          </p:nvSpPr>
          <p:spPr>
            <a:xfrm>
              <a:off x="2337754" y="1284767"/>
              <a:ext cx="3976783" cy="6820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Духовная сфера информационного общества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8"/>
            <p:cNvSpPr/>
            <p:nvPr/>
          </p:nvSpPr>
          <p:spPr>
            <a:xfrm>
              <a:off x="3010" y="2275679"/>
              <a:ext cx="1929716" cy="190847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8"/>
            <p:cNvSpPr txBox="1"/>
            <p:nvPr/>
          </p:nvSpPr>
          <p:spPr>
            <a:xfrm>
              <a:off x="3010" y="2275679"/>
              <a:ext cx="1929716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распространение массовой культуры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8"/>
            <p:cNvSpPr/>
            <p:nvPr/>
          </p:nvSpPr>
          <p:spPr>
            <a:xfrm>
              <a:off x="2241583" y="2275679"/>
              <a:ext cx="1930172" cy="190869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8"/>
            <p:cNvSpPr txBox="1"/>
            <p:nvPr/>
          </p:nvSpPr>
          <p:spPr>
            <a:xfrm>
              <a:off x="2241583" y="2275679"/>
              <a:ext cx="1930172" cy="19086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распространение виртуального досуга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4480611" y="2275679"/>
              <a:ext cx="1930098" cy="190847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8"/>
            <p:cNvSpPr txBox="1"/>
            <p:nvPr/>
          </p:nvSpPr>
          <p:spPr>
            <a:xfrm>
              <a:off x="4480611" y="2275679"/>
              <a:ext cx="1930098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возможность манипулировать сознанием людей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8"/>
            <p:cNvSpPr/>
            <p:nvPr/>
          </p:nvSpPr>
          <p:spPr>
            <a:xfrm>
              <a:off x="6719565" y="2275679"/>
              <a:ext cx="1929716" cy="190847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8"/>
            <p:cNvSpPr txBox="1"/>
            <p:nvPr/>
          </p:nvSpPr>
          <p:spPr>
            <a:xfrm>
              <a:off x="6719565" y="2275679"/>
              <a:ext cx="1929716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потребность в качественном образовании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latin typeface="Cambria"/>
                <a:ea typeface="Cambria"/>
                <a:cs typeface="Cambria"/>
                <a:sym typeface="Cambria"/>
              </a:rPr>
              <a:t>Основные характеристики информационного общества</a:t>
            </a:r>
            <a:endParaRPr/>
          </a:p>
        </p:txBody>
      </p:sp>
      <p:grpSp>
        <p:nvGrpSpPr>
          <p:cNvPr id="234" name="Google Shape;234;p9"/>
          <p:cNvGrpSpPr/>
          <p:nvPr/>
        </p:nvGrpSpPr>
        <p:grpSpPr>
          <a:xfrm>
            <a:off x="270429" y="2087024"/>
            <a:ext cx="8646271" cy="2899611"/>
            <a:chOff x="3010" y="844820"/>
            <a:chExt cx="8646271" cy="2899611"/>
          </a:xfrm>
        </p:grpSpPr>
        <p:sp>
          <p:nvSpPr>
            <p:cNvPr id="235" name="Google Shape;235;p9"/>
            <p:cNvSpPr/>
            <p:nvPr/>
          </p:nvSpPr>
          <p:spPr>
            <a:xfrm>
              <a:off x="4326146" y="1526877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36" name="Google Shape;236;p9"/>
            <p:cNvSpPr/>
            <p:nvPr/>
          </p:nvSpPr>
          <p:spPr>
            <a:xfrm>
              <a:off x="4326146" y="1526877"/>
              <a:ext cx="1119514" cy="3088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9"/>
            <p:cNvSpPr/>
            <p:nvPr/>
          </p:nvSpPr>
          <p:spPr>
            <a:xfrm>
              <a:off x="3206669" y="1526877"/>
              <a:ext cx="11194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9"/>
            <p:cNvSpPr/>
            <p:nvPr/>
          </p:nvSpPr>
          <p:spPr>
            <a:xfrm>
              <a:off x="967869" y="1526877"/>
              <a:ext cx="3358277" cy="30885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39" name="Google Shape;239;p9"/>
            <p:cNvSpPr/>
            <p:nvPr/>
          </p:nvSpPr>
          <p:spPr>
            <a:xfrm>
              <a:off x="2337754" y="844820"/>
              <a:ext cx="3976783" cy="68205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9"/>
            <p:cNvSpPr txBox="1"/>
            <p:nvPr/>
          </p:nvSpPr>
          <p:spPr>
            <a:xfrm>
              <a:off x="2337754" y="844820"/>
              <a:ext cx="3976783" cy="6820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Экономическая сфера информационного общества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9"/>
            <p:cNvSpPr/>
            <p:nvPr/>
          </p:nvSpPr>
          <p:spPr>
            <a:xfrm>
              <a:off x="3010" y="1835732"/>
              <a:ext cx="1929716" cy="190847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9"/>
            <p:cNvSpPr txBox="1"/>
            <p:nvPr/>
          </p:nvSpPr>
          <p:spPr>
            <a:xfrm>
              <a:off x="3010" y="1835732"/>
              <a:ext cx="1929716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цифровая эконо- мика: основной продукт – инфор- мационные това- ры и услуги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9"/>
            <p:cNvSpPr/>
            <p:nvPr/>
          </p:nvSpPr>
          <p:spPr>
            <a:xfrm>
              <a:off x="2241583" y="1835732"/>
              <a:ext cx="1930172" cy="190869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9"/>
            <p:cNvSpPr txBox="1"/>
            <p:nvPr/>
          </p:nvSpPr>
          <p:spPr>
            <a:xfrm>
              <a:off x="2241583" y="1835732"/>
              <a:ext cx="1930172" cy="19086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инновации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9"/>
            <p:cNvSpPr/>
            <p:nvPr/>
          </p:nvSpPr>
          <p:spPr>
            <a:xfrm>
              <a:off x="4480611" y="1835732"/>
              <a:ext cx="1930098" cy="190847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9"/>
            <p:cNvSpPr txBox="1"/>
            <p:nvPr/>
          </p:nvSpPr>
          <p:spPr>
            <a:xfrm>
              <a:off x="4480611" y="1835732"/>
              <a:ext cx="1930098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высоких технологий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9"/>
            <p:cNvSpPr/>
            <p:nvPr/>
          </p:nvSpPr>
          <p:spPr>
            <a:xfrm>
              <a:off x="6719565" y="1835732"/>
              <a:ext cx="1929716" cy="190847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9"/>
            <p:cNvSpPr txBox="1"/>
            <p:nvPr/>
          </p:nvSpPr>
          <p:spPr>
            <a:xfrm>
              <a:off x="6719565" y="1835732"/>
              <a:ext cx="1929716" cy="19084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множества мелких и средних компаний, большое количество стартапов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9" name="Google Shape;249;p9"/>
          <p:cNvGrpSpPr/>
          <p:nvPr/>
        </p:nvGrpSpPr>
        <p:grpSpPr>
          <a:xfrm>
            <a:off x="267419" y="5487269"/>
            <a:ext cx="8652293" cy="711679"/>
            <a:chOff x="67" y="2742038"/>
            <a:chExt cx="4010278" cy="2634131"/>
          </a:xfrm>
        </p:grpSpPr>
        <p:sp>
          <p:nvSpPr>
            <p:cNvPr id="250" name="Google Shape;250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«Цифровая экономика»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экономическое производство с использованием цифровых технологий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09.10.2021</vt:lpwstr>
  </property>
</Properties>
</file>