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6858000" cx="9144000"/>
  <p:notesSz cx="6858000" cy="9144000"/>
  <p:embeddedFontLst>
    <p:embeddedFont>
      <p:font typeface="Cambria Math"/>
      <p:regular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6" roundtripDataSignature="AMtx7mhGGyZ4eBjFL4DiFH4g1sbQ1mjLx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3004E3B-2CD2-4BF1-8745-2A230D153CE4}">
  <a:tblStyle styleId="{73004E3B-2CD2-4BF1-8745-2A230D153CE4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0E6"/>
          </a:solidFill>
        </a:fill>
      </a:tcStyle>
    </a:wholeTbl>
    <a:band1H>
      <a:tcTxStyle/>
      <a:tcStyle>
        <a:fill>
          <a:solidFill>
            <a:srgbClr val="FFE0CA"/>
          </a:solidFill>
        </a:fill>
      </a:tcStyle>
    </a:band1H>
    <a:band2H>
      <a:tcTxStyle/>
    </a:band2H>
    <a:band1V>
      <a:tcTxStyle/>
      <a:tcStyle>
        <a:fill>
          <a:solidFill>
            <a:srgbClr val="FFE0C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customschemas.google.com/relationships/presentationmetadata" Target="metadata"/><Relationship Id="rId25" Type="http://schemas.openxmlformats.org/officeDocument/2006/relationships/font" Target="fonts/CambriaMath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2" name="Google Shape;382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0"/>
          <p:cNvSpPr txBox="1"/>
          <p:nvPr>
            <p:ph type="ctrTitle"/>
          </p:nvPr>
        </p:nvSpPr>
        <p:spPr>
          <a:xfrm>
            <a:off x="2533650" y="4521200"/>
            <a:ext cx="6024563" cy="806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0"/>
          <p:cNvSpPr txBox="1"/>
          <p:nvPr>
            <p:ph idx="1" type="subTitle"/>
          </p:nvPr>
        </p:nvSpPr>
        <p:spPr>
          <a:xfrm>
            <a:off x="2536825" y="5359400"/>
            <a:ext cx="6029325" cy="54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/>
            </a:lvl1pPr>
            <a:lvl2pPr lvl="1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9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9"/>
          <p:cNvSpPr txBox="1"/>
          <p:nvPr>
            <p:ph idx="1" type="body"/>
          </p:nvPr>
        </p:nvSpPr>
        <p:spPr>
          <a:xfrm rot="5400000">
            <a:off x="2183606" y="-484981"/>
            <a:ext cx="477678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p2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0"/>
          <p:cNvSpPr txBox="1"/>
          <p:nvPr>
            <p:ph type="title"/>
          </p:nvPr>
        </p:nvSpPr>
        <p:spPr>
          <a:xfrm rot="5400000">
            <a:off x="4733925" y="2065338"/>
            <a:ext cx="5842000" cy="2063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0"/>
          <p:cNvSpPr txBox="1"/>
          <p:nvPr>
            <p:ph idx="1" type="body"/>
          </p:nvPr>
        </p:nvSpPr>
        <p:spPr>
          <a:xfrm rot="5400000">
            <a:off x="530225" y="77788"/>
            <a:ext cx="5842000" cy="603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7" name="Google Shape;77;p30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1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1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21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2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2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560"/>
              </a:spcBef>
              <a:spcAft>
                <a:spcPts val="56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6" name="Google Shape;26;p22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3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3"/>
          <p:cNvSpPr txBox="1"/>
          <p:nvPr>
            <p:ph idx="1" type="body"/>
          </p:nvPr>
        </p:nvSpPr>
        <p:spPr>
          <a:xfrm>
            <a:off x="457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23"/>
          <p:cNvSpPr txBox="1"/>
          <p:nvPr>
            <p:ph idx="2" type="body"/>
          </p:nvPr>
        </p:nvSpPr>
        <p:spPr>
          <a:xfrm>
            <a:off x="4648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2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4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24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24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1" name="Google Shape;41;p24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2" name="Google Shape;42;p2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7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7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▪"/>
              <a:defRPr sz="3200"/>
            </a:lvl1pPr>
            <a:lvl2pPr indent="-406400" lvl="1" marL="91440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7" name="Google Shape;57;p2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8" name="Google Shape;58;p2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8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8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5" name="Google Shape;65;p2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9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9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320041" y="1285336"/>
            <a:ext cx="8531352" cy="181154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>
                <a:latin typeface="Cambria"/>
                <a:ea typeface="Cambria"/>
                <a:cs typeface="Cambria"/>
                <a:sym typeface="Cambria"/>
              </a:rPr>
              <a:t>Основы гражданского права</a:t>
            </a:r>
            <a:endParaRPr sz="54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3114675" y="4385818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Обществоведение. 11 класс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557337" y="129032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Лицей Ивацевичского района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974495" y="6445027"/>
            <a:ext cx="1195007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2022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0" y="6445027"/>
            <a:ext cx="1691640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0"/>
          <p:cNvSpPr txBox="1"/>
          <p:nvPr>
            <p:ph type="title"/>
          </p:nvPr>
        </p:nvSpPr>
        <p:spPr>
          <a:xfrm>
            <a:off x="112142" y="224287"/>
            <a:ext cx="8979797" cy="71599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Понятие гражданского права</a:t>
            </a:r>
            <a:endParaRPr/>
          </a:p>
        </p:txBody>
      </p:sp>
      <p:grpSp>
        <p:nvGrpSpPr>
          <p:cNvPr id="176" name="Google Shape;176;p10"/>
          <p:cNvGrpSpPr/>
          <p:nvPr/>
        </p:nvGrpSpPr>
        <p:grpSpPr>
          <a:xfrm>
            <a:off x="112142" y="1119510"/>
            <a:ext cx="8902462" cy="812808"/>
            <a:chOff x="67" y="2742038"/>
            <a:chExt cx="4010278" cy="2634131"/>
          </a:xfrm>
        </p:grpSpPr>
        <p:sp>
          <p:nvSpPr>
            <p:cNvPr id="177" name="Google Shape;177;p10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10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Наиболее распространёнными основаниями возникновения гражданских отноше- ний выступают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сделки (договоры)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как акты свободного волеизъявления субъек- тов гражданского права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79" name="Google Shape;179;p10"/>
          <p:cNvGrpSpPr/>
          <p:nvPr/>
        </p:nvGrpSpPr>
        <p:grpSpPr>
          <a:xfrm>
            <a:off x="112440" y="2116066"/>
            <a:ext cx="8901864" cy="4582140"/>
            <a:chOff x="298" y="4517"/>
            <a:chExt cx="8901864" cy="4582140"/>
          </a:xfrm>
        </p:grpSpPr>
        <p:sp>
          <p:nvSpPr>
            <p:cNvPr id="180" name="Google Shape;180;p10"/>
            <p:cNvSpPr/>
            <p:nvPr/>
          </p:nvSpPr>
          <p:spPr>
            <a:xfrm>
              <a:off x="6702507" y="3771667"/>
              <a:ext cx="91440" cy="2861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1" name="Google Shape;181;p10"/>
            <p:cNvSpPr/>
            <p:nvPr/>
          </p:nvSpPr>
          <p:spPr>
            <a:xfrm>
              <a:off x="6702507" y="2426658"/>
              <a:ext cx="91440" cy="2861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2" name="Google Shape;182;p10"/>
            <p:cNvSpPr/>
            <p:nvPr/>
          </p:nvSpPr>
          <p:spPr>
            <a:xfrm>
              <a:off x="6702507" y="1459295"/>
              <a:ext cx="91440" cy="2861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3" name="Google Shape;183;p10"/>
            <p:cNvSpPr/>
            <p:nvPr/>
          </p:nvSpPr>
          <p:spPr>
            <a:xfrm>
              <a:off x="4451231" y="685759"/>
              <a:ext cx="2296996" cy="2861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4" name="Google Shape;184;p10"/>
            <p:cNvSpPr/>
            <p:nvPr/>
          </p:nvSpPr>
          <p:spPr>
            <a:xfrm>
              <a:off x="2108514" y="2426658"/>
              <a:ext cx="91440" cy="2861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5" name="Google Shape;185;p10"/>
            <p:cNvSpPr/>
            <p:nvPr/>
          </p:nvSpPr>
          <p:spPr>
            <a:xfrm>
              <a:off x="2108514" y="1459295"/>
              <a:ext cx="91440" cy="2861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6" name="Google Shape;186;p10"/>
            <p:cNvSpPr/>
            <p:nvPr/>
          </p:nvSpPr>
          <p:spPr>
            <a:xfrm>
              <a:off x="2154234" y="685759"/>
              <a:ext cx="2296996" cy="28612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7" name="Google Shape;187;p10"/>
            <p:cNvSpPr/>
            <p:nvPr/>
          </p:nvSpPr>
          <p:spPr>
            <a:xfrm>
              <a:off x="198410" y="4517"/>
              <a:ext cx="8505641" cy="6812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10"/>
            <p:cNvSpPr txBox="1"/>
            <p:nvPr/>
          </p:nvSpPr>
          <p:spPr>
            <a:xfrm>
              <a:off x="198410" y="4517"/>
              <a:ext cx="8505641" cy="6812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Сделка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действия граждан и юридических лиц, направленные на установление, изменение или прекращение гражданских прав и обязанностей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9" name="Google Shape;189;p10"/>
            <p:cNvSpPr/>
            <p:nvPr/>
          </p:nvSpPr>
          <p:spPr>
            <a:xfrm>
              <a:off x="298" y="971880"/>
              <a:ext cx="4307871" cy="487414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10"/>
            <p:cNvSpPr txBox="1"/>
            <p:nvPr/>
          </p:nvSpPr>
          <p:spPr>
            <a:xfrm>
              <a:off x="24092" y="995674"/>
              <a:ext cx="4260283" cy="4398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односторонняя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1" name="Google Shape;191;p10"/>
            <p:cNvSpPr/>
            <p:nvPr/>
          </p:nvSpPr>
          <p:spPr>
            <a:xfrm>
              <a:off x="298" y="1745416"/>
              <a:ext cx="4307871" cy="6812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10"/>
            <p:cNvSpPr txBox="1"/>
            <p:nvPr/>
          </p:nvSpPr>
          <p:spPr>
            <a:xfrm>
              <a:off x="298" y="1745416"/>
              <a:ext cx="4307871" cy="6812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для совершения нужно волеизъявление одной стороны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3" name="Google Shape;193;p10"/>
            <p:cNvSpPr/>
            <p:nvPr/>
          </p:nvSpPr>
          <p:spPr>
            <a:xfrm>
              <a:off x="298" y="2712779"/>
              <a:ext cx="4307871" cy="64482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10"/>
            <p:cNvSpPr txBox="1"/>
            <p:nvPr/>
          </p:nvSpPr>
          <p:spPr>
            <a:xfrm>
              <a:off x="298" y="2712779"/>
              <a:ext cx="4307871" cy="64482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завещание; доверенность; принятие наследства или отказ от него и др.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5" name="Google Shape;195;p10"/>
            <p:cNvSpPr/>
            <p:nvPr/>
          </p:nvSpPr>
          <p:spPr>
            <a:xfrm>
              <a:off x="4594291" y="971880"/>
              <a:ext cx="4307871" cy="487414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10"/>
            <p:cNvSpPr txBox="1"/>
            <p:nvPr/>
          </p:nvSpPr>
          <p:spPr>
            <a:xfrm>
              <a:off x="4618085" y="995674"/>
              <a:ext cx="4260283" cy="4398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двух- и многосторонняя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7" name="Google Shape;197;p10"/>
            <p:cNvSpPr/>
            <p:nvPr/>
          </p:nvSpPr>
          <p:spPr>
            <a:xfrm>
              <a:off x="4594291" y="1745416"/>
              <a:ext cx="4307871" cy="6812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10"/>
            <p:cNvSpPr txBox="1"/>
            <p:nvPr/>
          </p:nvSpPr>
          <p:spPr>
            <a:xfrm>
              <a:off x="4594291" y="1745416"/>
              <a:ext cx="4307871" cy="6812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для совершения нужна согласованная воля двух и более сторон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9" name="Google Shape;199;p10"/>
            <p:cNvSpPr/>
            <p:nvPr/>
          </p:nvSpPr>
          <p:spPr>
            <a:xfrm>
              <a:off x="4594291" y="2712779"/>
              <a:ext cx="4307871" cy="105888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10"/>
            <p:cNvSpPr txBox="1"/>
            <p:nvPr/>
          </p:nvSpPr>
          <p:spPr>
            <a:xfrm>
              <a:off x="4594291" y="2712779"/>
              <a:ext cx="4307871" cy="10588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купля-продажа; мена; найм жилого по- мещения; аренда; дарение; поручитель- ство; оказание услуг; кредит, лизинг и др.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1" name="Google Shape;201;p10"/>
            <p:cNvSpPr/>
            <p:nvPr/>
          </p:nvSpPr>
          <p:spPr>
            <a:xfrm>
              <a:off x="4594291" y="4057789"/>
              <a:ext cx="4307871" cy="5288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10"/>
            <p:cNvSpPr txBox="1"/>
            <p:nvPr/>
          </p:nvSpPr>
          <p:spPr>
            <a:xfrm>
              <a:off x="4594291" y="4057789"/>
              <a:ext cx="4307871" cy="5288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двухсторонние и много сторонние сдел- ки являются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договорами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03" name="Google Shape;203;p10"/>
          <p:cNvGrpSpPr/>
          <p:nvPr/>
        </p:nvGrpSpPr>
        <p:grpSpPr>
          <a:xfrm>
            <a:off x="112142" y="5633049"/>
            <a:ext cx="4307871" cy="1069675"/>
            <a:chOff x="4594291" y="4057789"/>
            <a:chExt cx="4307871" cy="528868"/>
          </a:xfrm>
        </p:grpSpPr>
        <p:sp>
          <p:nvSpPr>
            <p:cNvPr id="204" name="Google Shape;204;p10"/>
            <p:cNvSpPr/>
            <p:nvPr/>
          </p:nvSpPr>
          <p:spPr>
            <a:xfrm>
              <a:off x="4594291" y="4057789"/>
              <a:ext cx="4307871" cy="52886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10"/>
            <p:cNvSpPr txBox="1"/>
            <p:nvPr/>
          </p:nvSpPr>
          <p:spPr>
            <a:xfrm>
              <a:off x="4594291" y="4057789"/>
              <a:ext cx="4307871" cy="5288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Договор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– это соглашение двух или более лиц об установлении, изменении или прекращении гражданских прав и обязанностей 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206" name="Google Shape;206;p10"/>
          <p:cNvCxnSpPr/>
          <p:nvPr/>
        </p:nvCxnSpPr>
        <p:spPr>
          <a:xfrm rot="10800000">
            <a:off x="4420014" y="6443932"/>
            <a:ext cx="298635" cy="0"/>
          </a:xfrm>
          <a:prstGeom prst="straightConnector1">
            <a:avLst/>
          </a:prstGeom>
          <a:solidFill>
            <a:schemeClr val="accent1"/>
          </a:solidFill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1"/>
          <p:cNvSpPr txBox="1"/>
          <p:nvPr>
            <p:ph type="title"/>
          </p:nvPr>
        </p:nvSpPr>
        <p:spPr>
          <a:xfrm>
            <a:off x="112142" y="224287"/>
            <a:ext cx="8979797" cy="71599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Субъекты гражданско-правовых отношений</a:t>
            </a:r>
            <a:endParaRPr/>
          </a:p>
        </p:txBody>
      </p:sp>
      <p:grpSp>
        <p:nvGrpSpPr>
          <p:cNvPr id="212" name="Google Shape;212;p11"/>
          <p:cNvGrpSpPr/>
          <p:nvPr/>
        </p:nvGrpSpPr>
        <p:grpSpPr>
          <a:xfrm>
            <a:off x="112149" y="1194429"/>
            <a:ext cx="8831189" cy="4268810"/>
            <a:chOff x="7" y="74920"/>
            <a:chExt cx="8831189" cy="4268810"/>
          </a:xfrm>
        </p:grpSpPr>
        <p:sp>
          <p:nvSpPr>
            <p:cNvPr id="213" name="Google Shape;213;p11"/>
            <p:cNvSpPr/>
            <p:nvPr/>
          </p:nvSpPr>
          <p:spPr>
            <a:xfrm>
              <a:off x="7428339" y="1318015"/>
              <a:ext cx="91440" cy="280279"/>
            </a:xfrm>
            <a:custGeom>
              <a:rect b="b" l="l" r="r" t="t"/>
              <a:pathLst>
                <a:path extrusionOk="0" h="120000" w="120000">
                  <a:moveTo>
                    <a:pt x="62946" y="0"/>
                  </a:moveTo>
                  <a:lnTo>
                    <a:pt x="62946" y="45227"/>
                  </a:lnTo>
                  <a:lnTo>
                    <a:pt x="60000" y="45227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4" name="Google Shape;214;p11"/>
            <p:cNvSpPr/>
            <p:nvPr/>
          </p:nvSpPr>
          <p:spPr>
            <a:xfrm>
              <a:off x="4416978" y="533794"/>
              <a:ext cx="3059326" cy="34928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5" name="Google Shape;215;p11"/>
            <p:cNvSpPr/>
            <p:nvPr/>
          </p:nvSpPr>
          <p:spPr>
            <a:xfrm>
              <a:off x="4369266" y="1318015"/>
              <a:ext cx="91440" cy="280279"/>
            </a:xfrm>
            <a:custGeom>
              <a:rect b="b" l="l" r="r" t="t"/>
              <a:pathLst>
                <a:path extrusionOk="0" h="120000" w="120000">
                  <a:moveTo>
                    <a:pt x="62946" y="0"/>
                  </a:moveTo>
                  <a:lnTo>
                    <a:pt x="62946" y="45227"/>
                  </a:lnTo>
                  <a:lnTo>
                    <a:pt x="60000" y="45227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6" name="Google Shape;216;p11"/>
            <p:cNvSpPr/>
            <p:nvPr/>
          </p:nvSpPr>
          <p:spPr>
            <a:xfrm>
              <a:off x="4371258" y="533794"/>
              <a:ext cx="91440" cy="34928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60000"/>
                  </a:lnTo>
                  <a:lnTo>
                    <a:pt x="60332" y="60000"/>
                  </a:lnTo>
                  <a:lnTo>
                    <a:pt x="60332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7" name="Google Shape;217;p11"/>
            <p:cNvSpPr/>
            <p:nvPr/>
          </p:nvSpPr>
          <p:spPr>
            <a:xfrm>
              <a:off x="1309686" y="1318015"/>
              <a:ext cx="91440" cy="280279"/>
            </a:xfrm>
            <a:custGeom>
              <a:rect b="b" l="l" r="r" t="t"/>
              <a:pathLst>
                <a:path extrusionOk="0" h="120000" w="120000">
                  <a:moveTo>
                    <a:pt x="62946" y="0"/>
                  </a:moveTo>
                  <a:lnTo>
                    <a:pt x="62946" y="45227"/>
                  </a:lnTo>
                  <a:lnTo>
                    <a:pt x="60000" y="45227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8" name="Google Shape;218;p11"/>
            <p:cNvSpPr/>
            <p:nvPr/>
          </p:nvSpPr>
          <p:spPr>
            <a:xfrm>
              <a:off x="1357652" y="533794"/>
              <a:ext cx="3059326" cy="34928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9" name="Google Shape;219;p11"/>
            <p:cNvSpPr/>
            <p:nvPr/>
          </p:nvSpPr>
          <p:spPr>
            <a:xfrm>
              <a:off x="1587762" y="74920"/>
              <a:ext cx="5658431" cy="4588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11"/>
            <p:cNvSpPr txBox="1"/>
            <p:nvPr/>
          </p:nvSpPr>
          <p:spPr>
            <a:xfrm>
              <a:off x="1587762" y="74920"/>
              <a:ext cx="5658431" cy="4588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Субъекты гражданско-правовых отношений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1" name="Google Shape;221;p11"/>
            <p:cNvSpPr/>
            <p:nvPr/>
          </p:nvSpPr>
          <p:spPr>
            <a:xfrm>
              <a:off x="2760" y="883083"/>
              <a:ext cx="2709783" cy="4349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11"/>
            <p:cNvSpPr txBox="1"/>
            <p:nvPr/>
          </p:nvSpPr>
          <p:spPr>
            <a:xfrm>
              <a:off x="2760" y="883083"/>
              <a:ext cx="2709783" cy="4349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физические лица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3" name="Google Shape;223;p11"/>
            <p:cNvSpPr/>
            <p:nvPr/>
          </p:nvSpPr>
          <p:spPr>
            <a:xfrm>
              <a:off x="7" y="1598294"/>
              <a:ext cx="2710798" cy="274543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11"/>
            <p:cNvSpPr txBox="1"/>
            <p:nvPr/>
          </p:nvSpPr>
          <p:spPr>
            <a:xfrm>
              <a:off x="7" y="1598294"/>
              <a:ext cx="2710798" cy="27454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граждане, иностранные граждане, лица без гражданства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5" name="Google Shape;225;p11"/>
            <p:cNvSpPr/>
            <p:nvPr/>
          </p:nvSpPr>
          <p:spPr>
            <a:xfrm>
              <a:off x="3062340" y="883083"/>
              <a:ext cx="2709783" cy="4349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11"/>
            <p:cNvSpPr txBox="1"/>
            <p:nvPr/>
          </p:nvSpPr>
          <p:spPr>
            <a:xfrm>
              <a:off x="3062340" y="883083"/>
              <a:ext cx="2709783" cy="4349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юридические лица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7" name="Google Shape;227;p11"/>
            <p:cNvSpPr/>
            <p:nvPr/>
          </p:nvSpPr>
          <p:spPr>
            <a:xfrm>
              <a:off x="3060094" y="1598294"/>
              <a:ext cx="2709783" cy="274289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11"/>
            <p:cNvSpPr txBox="1"/>
            <p:nvPr/>
          </p:nvSpPr>
          <p:spPr>
            <a:xfrm>
              <a:off x="3060094" y="1598294"/>
              <a:ext cx="2709783" cy="27428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организация, которая об- ладает обособленным имуществом, несёт само- стоятельную ответствен- ность по своим обяза- тельствам, от своего име- ни приобретает и осуще- ствляет имущественные и личные неимуществен- ные права, выступает в суде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9" name="Google Shape;229;p11"/>
            <p:cNvSpPr/>
            <p:nvPr/>
          </p:nvSpPr>
          <p:spPr>
            <a:xfrm>
              <a:off x="6121413" y="883083"/>
              <a:ext cx="2709783" cy="4349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11"/>
            <p:cNvSpPr txBox="1"/>
            <p:nvPr/>
          </p:nvSpPr>
          <p:spPr>
            <a:xfrm>
              <a:off x="6121413" y="883083"/>
              <a:ext cx="2709783" cy="4349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государство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1" name="Google Shape;231;p11"/>
            <p:cNvSpPr/>
            <p:nvPr/>
          </p:nvSpPr>
          <p:spPr>
            <a:xfrm>
              <a:off x="6119167" y="1598294"/>
              <a:ext cx="2709783" cy="274289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11"/>
            <p:cNvSpPr txBox="1"/>
            <p:nvPr/>
          </p:nvSpPr>
          <p:spPr>
            <a:xfrm>
              <a:off x="6119167" y="1598294"/>
              <a:ext cx="2709783" cy="27428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Республика Беларусь и её административно-терри-ториальные единицы; в гражданско-правовых от- ношениях участвует на равных с физическими и юридическими лицами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33" name="Google Shape;233;p11"/>
          <p:cNvGrpSpPr/>
          <p:nvPr/>
        </p:nvGrpSpPr>
        <p:grpSpPr>
          <a:xfrm>
            <a:off x="112142" y="5747309"/>
            <a:ext cx="8833449" cy="896563"/>
            <a:chOff x="2760" y="883083"/>
            <a:chExt cx="2709783" cy="434931"/>
          </a:xfrm>
        </p:grpSpPr>
        <p:sp>
          <p:nvSpPr>
            <p:cNvPr id="234" name="Google Shape;234;p11"/>
            <p:cNvSpPr/>
            <p:nvPr/>
          </p:nvSpPr>
          <p:spPr>
            <a:xfrm>
              <a:off x="2760" y="883083"/>
              <a:ext cx="2709783" cy="4349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11"/>
            <p:cNvSpPr txBox="1"/>
            <p:nvPr/>
          </p:nvSpPr>
          <p:spPr>
            <a:xfrm>
              <a:off x="2760" y="883083"/>
              <a:ext cx="2709783" cy="4349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Основным способом признания юридическим лицом выступает государственная регистрация, подтверждаемая включением в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Единый государственный регистр юридических лиц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36" name="Google Shape;236;p11"/>
          <p:cNvSpPr/>
          <p:nvPr/>
        </p:nvSpPr>
        <p:spPr>
          <a:xfrm>
            <a:off x="4528866" y="5467030"/>
            <a:ext cx="54346" cy="280279"/>
          </a:xfrm>
          <a:custGeom>
            <a:rect b="b" l="l" r="r" t="t"/>
            <a:pathLst>
              <a:path extrusionOk="0" h="120000" w="120000">
                <a:moveTo>
                  <a:pt x="105910" y="0"/>
                </a:moveTo>
                <a:lnTo>
                  <a:pt x="105910" y="45227"/>
                </a:lnTo>
                <a:lnTo>
                  <a:pt x="100953" y="45227"/>
                </a:lnTo>
                <a:lnTo>
                  <a:pt x="100953" y="120000"/>
                </a:lnTo>
              </a:path>
            </a:pathLst>
          </a:custGeom>
          <a:noFill/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2"/>
          <p:cNvSpPr txBox="1"/>
          <p:nvPr>
            <p:ph type="title"/>
          </p:nvPr>
        </p:nvSpPr>
        <p:spPr>
          <a:xfrm>
            <a:off x="112142" y="224287"/>
            <a:ext cx="8979797" cy="71599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Cambria"/>
                <a:ea typeface="Cambria"/>
                <a:cs typeface="Cambria"/>
                <a:sym typeface="Cambria"/>
              </a:rPr>
              <a:t>Субъекты гражданско-правовых отношений</a:t>
            </a:r>
            <a:endParaRPr/>
          </a:p>
        </p:txBody>
      </p:sp>
      <p:grpSp>
        <p:nvGrpSpPr>
          <p:cNvPr id="242" name="Google Shape;242;p12"/>
          <p:cNvGrpSpPr/>
          <p:nvPr/>
        </p:nvGrpSpPr>
        <p:grpSpPr>
          <a:xfrm>
            <a:off x="112440" y="1505308"/>
            <a:ext cx="8901864" cy="4511617"/>
            <a:chOff x="298" y="297609"/>
            <a:chExt cx="8901864" cy="4511617"/>
          </a:xfrm>
        </p:grpSpPr>
        <p:sp>
          <p:nvSpPr>
            <p:cNvPr id="243" name="Google Shape;243;p12"/>
            <p:cNvSpPr/>
            <p:nvPr/>
          </p:nvSpPr>
          <p:spPr>
            <a:xfrm>
              <a:off x="6702507" y="2719750"/>
              <a:ext cx="91440" cy="2861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4" name="Google Shape;244;p12"/>
            <p:cNvSpPr/>
            <p:nvPr/>
          </p:nvSpPr>
          <p:spPr>
            <a:xfrm>
              <a:off x="6702507" y="1752387"/>
              <a:ext cx="91440" cy="2861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5" name="Google Shape;245;p12"/>
            <p:cNvSpPr/>
            <p:nvPr/>
          </p:nvSpPr>
          <p:spPr>
            <a:xfrm>
              <a:off x="4451231" y="978851"/>
              <a:ext cx="2296996" cy="28612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6" name="Google Shape;246;p12"/>
            <p:cNvSpPr/>
            <p:nvPr/>
          </p:nvSpPr>
          <p:spPr>
            <a:xfrm>
              <a:off x="2108514" y="2719750"/>
              <a:ext cx="91440" cy="2861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7" name="Google Shape;247;p12"/>
            <p:cNvSpPr/>
            <p:nvPr/>
          </p:nvSpPr>
          <p:spPr>
            <a:xfrm>
              <a:off x="2108514" y="1752387"/>
              <a:ext cx="91440" cy="286121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8" name="Google Shape;248;p12"/>
            <p:cNvSpPr/>
            <p:nvPr/>
          </p:nvSpPr>
          <p:spPr>
            <a:xfrm>
              <a:off x="2154234" y="978851"/>
              <a:ext cx="2296996" cy="28612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9" name="Google Shape;249;p12"/>
            <p:cNvSpPr/>
            <p:nvPr/>
          </p:nvSpPr>
          <p:spPr>
            <a:xfrm>
              <a:off x="2907101" y="297609"/>
              <a:ext cx="3088258" cy="6812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12"/>
            <p:cNvSpPr txBox="1"/>
            <p:nvPr/>
          </p:nvSpPr>
          <p:spPr>
            <a:xfrm>
              <a:off x="2907101" y="297609"/>
              <a:ext cx="3088258" cy="6812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Юридические лица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1" name="Google Shape;251;p12"/>
            <p:cNvSpPr/>
            <p:nvPr/>
          </p:nvSpPr>
          <p:spPr>
            <a:xfrm>
              <a:off x="298" y="1264972"/>
              <a:ext cx="4307871" cy="487414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12"/>
            <p:cNvSpPr txBox="1"/>
            <p:nvPr/>
          </p:nvSpPr>
          <p:spPr>
            <a:xfrm>
              <a:off x="24092" y="1288766"/>
              <a:ext cx="4260283" cy="4398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коммерческие организации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3" name="Google Shape;253;p12"/>
            <p:cNvSpPr/>
            <p:nvPr/>
          </p:nvSpPr>
          <p:spPr>
            <a:xfrm>
              <a:off x="298" y="2038508"/>
              <a:ext cx="4307871" cy="6812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12"/>
            <p:cNvSpPr txBox="1"/>
            <p:nvPr/>
          </p:nvSpPr>
          <p:spPr>
            <a:xfrm>
              <a:off x="298" y="2038508"/>
              <a:ext cx="4307871" cy="6812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основная цель – извлечение прибыли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5" name="Google Shape;255;p12"/>
            <p:cNvSpPr/>
            <p:nvPr/>
          </p:nvSpPr>
          <p:spPr>
            <a:xfrm>
              <a:off x="298" y="3005871"/>
              <a:ext cx="4307871" cy="180251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12"/>
            <p:cNvSpPr txBox="1"/>
            <p:nvPr/>
          </p:nvSpPr>
          <p:spPr>
            <a:xfrm>
              <a:off x="298" y="3005871"/>
              <a:ext cx="4307871" cy="18025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унитарное предприятие (УП); акционерное общество (открытое или закрытое – ОАО или ЗАО); общество с ограниченной ответственность (ООО)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7" name="Google Shape;257;p12"/>
            <p:cNvSpPr/>
            <p:nvPr/>
          </p:nvSpPr>
          <p:spPr>
            <a:xfrm>
              <a:off x="4594291" y="1264972"/>
              <a:ext cx="4307871" cy="487414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12"/>
            <p:cNvSpPr txBox="1"/>
            <p:nvPr/>
          </p:nvSpPr>
          <p:spPr>
            <a:xfrm>
              <a:off x="4618085" y="1288766"/>
              <a:ext cx="4260283" cy="4398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некоммерческие организации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9" name="Google Shape;259;p12"/>
            <p:cNvSpPr/>
            <p:nvPr/>
          </p:nvSpPr>
          <p:spPr>
            <a:xfrm>
              <a:off x="4594291" y="2038508"/>
              <a:ext cx="4307871" cy="68124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12"/>
            <p:cNvSpPr txBox="1"/>
            <p:nvPr/>
          </p:nvSpPr>
          <p:spPr>
            <a:xfrm>
              <a:off x="4594291" y="2038508"/>
              <a:ext cx="4307871" cy="68124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основная цель – достижение обществен- ных благ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1" name="Google Shape;261;p12"/>
            <p:cNvSpPr/>
            <p:nvPr/>
          </p:nvSpPr>
          <p:spPr>
            <a:xfrm>
              <a:off x="4594291" y="3005871"/>
              <a:ext cx="4307871" cy="180335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12"/>
            <p:cNvSpPr txBox="1"/>
            <p:nvPr/>
          </p:nvSpPr>
          <p:spPr>
            <a:xfrm>
              <a:off x="4594291" y="3005871"/>
              <a:ext cx="4307871" cy="180335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политические партии; общественные объединения; религиозные организации; потребительские кооперативы и др.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3"/>
          <p:cNvSpPr txBox="1"/>
          <p:nvPr>
            <p:ph type="title"/>
          </p:nvPr>
        </p:nvSpPr>
        <p:spPr>
          <a:xfrm>
            <a:off x="112142" y="-69011"/>
            <a:ext cx="8979797" cy="9877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Гражданская правоспособность и дееспособность</a:t>
            </a:r>
            <a:endParaRPr/>
          </a:p>
        </p:txBody>
      </p:sp>
      <p:grpSp>
        <p:nvGrpSpPr>
          <p:cNvPr id="268" name="Google Shape;268;p13"/>
          <p:cNvGrpSpPr/>
          <p:nvPr/>
        </p:nvGrpSpPr>
        <p:grpSpPr>
          <a:xfrm>
            <a:off x="401369" y="1451135"/>
            <a:ext cx="8317386" cy="4654694"/>
            <a:chOff x="177082" y="1897"/>
            <a:chExt cx="8317386" cy="4654694"/>
          </a:xfrm>
        </p:grpSpPr>
        <p:sp>
          <p:nvSpPr>
            <p:cNvPr id="269" name="Google Shape;269;p13"/>
            <p:cNvSpPr/>
            <p:nvPr/>
          </p:nvSpPr>
          <p:spPr>
            <a:xfrm>
              <a:off x="6593317" y="3030972"/>
              <a:ext cx="91440" cy="284205"/>
            </a:xfrm>
            <a:custGeom>
              <a:rect b="b" l="l" r="r" t="t"/>
              <a:pathLst>
                <a:path extrusionOk="0" h="120000" w="120000">
                  <a:moveTo>
                    <a:pt x="70808" y="0"/>
                  </a:moveTo>
                  <a:lnTo>
                    <a:pt x="70808" y="1059"/>
                  </a:lnTo>
                  <a:lnTo>
                    <a:pt x="60000" y="1059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0" name="Google Shape;270;p13"/>
            <p:cNvSpPr/>
            <p:nvPr/>
          </p:nvSpPr>
          <p:spPr>
            <a:xfrm>
              <a:off x="4376755" y="1776468"/>
              <a:ext cx="2270518" cy="62218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5670"/>
                  </a:lnTo>
                  <a:lnTo>
                    <a:pt x="120000" y="6567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1" name="Google Shape;271;p13"/>
            <p:cNvSpPr/>
            <p:nvPr/>
          </p:nvSpPr>
          <p:spPr>
            <a:xfrm>
              <a:off x="1978557" y="3021542"/>
              <a:ext cx="91440" cy="291905"/>
            </a:xfrm>
            <a:custGeom>
              <a:rect b="b" l="l" r="r" t="t"/>
              <a:pathLst>
                <a:path extrusionOk="0" h="120000" w="120000">
                  <a:moveTo>
                    <a:pt x="70773" y="0"/>
                  </a:moveTo>
                  <a:lnTo>
                    <a:pt x="70773" y="4196"/>
                  </a:lnTo>
                  <a:lnTo>
                    <a:pt x="60000" y="4196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2" name="Google Shape;272;p13"/>
            <p:cNvSpPr/>
            <p:nvPr/>
          </p:nvSpPr>
          <p:spPr>
            <a:xfrm>
              <a:off x="2032486" y="1776468"/>
              <a:ext cx="2344269" cy="61275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4834"/>
                  </a:lnTo>
                  <a:lnTo>
                    <a:pt x="0" y="64834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3" name="Google Shape;273;p13"/>
            <p:cNvSpPr/>
            <p:nvPr/>
          </p:nvSpPr>
          <p:spPr>
            <a:xfrm>
              <a:off x="4310619" y="509032"/>
              <a:ext cx="91440" cy="283682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840"/>
                  </a:lnTo>
                  <a:lnTo>
                    <a:pt x="86793" y="840"/>
                  </a:lnTo>
                  <a:lnTo>
                    <a:pt x="86793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74" name="Google Shape;274;p13"/>
            <p:cNvSpPr/>
            <p:nvPr/>
          </p:nvSpPr>
          <p:spPr>
            <a:xfrm>
              <a:off x="2464636" y="1897"/>
              <a:ext cx="3783405" cy="50713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13"/>
            <p:cNvSpPr txBox="1"/>
            <p:nvPr/>
          </p:nvSpPr>
          <p:spPr>
            <a:xfrm>
              <a:off x="2464636" y="1897"/>
              <a:ext cx="3783405" cy="50713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Правосубъектность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6" name="Google Shape;276;p13"/>
            <p:cNvSpPr/>
            <p:nvPr/>
          </p:nvSpPr>
          <p:spPr>
            <a:xfrm>
              <a:off x="616261" y="792715"/>
              <a:ext cx="7520988" cy="98375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13"/>
            <p:cNvSpPr txBox="1"/>
            <p:nvPr/>
          </p:nvSpPr>
          <p:spPr>
            <a:xfrm>
              <a:off x="616261" y="792715"/>
              <a:ext cx="7520988" cy="98375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способность лица иметь и осуществлять (непосредственно или через своих представителей) субъективные права и юридические обязанности, то есть выступать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субъектом правоотношений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8" name="Google Shape;278;p13"/>
            <p:cNvSpPr/>
            <p:nvPr/>
          </p:nvSpPr>
          <p:spPr>
            <a:xfrm>
              <a:off x="185292" y="2389226"/>
              <a:ext cx="3694389" cy="63231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13"/>
            <p:cNvSpPr txBox="1"/>
            <p:nvPr/>
          </p:nvSpPr>
          <p:spPr>
            <a:xfrm>
              <a:off x="185292" y="2389226"/>
              <a:ext cx="3694389" cy="63231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правоспособность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0" name="Google Shape;280;p13"/>
            <p:cNvSpPr/>
            <p:nvPr/>
          </p:nvSpPr>
          <p:spPr>
            <a:xfrm>
              <a:off x="177082" y="3313447"/>
              <a:ext cx="3694389" cy="134141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13"/>
            <p:cNvSpPr txBox="1"/>
            <p:nvPr/>
          </p:nvSpPr>
          <p:spPr>
            <a:xfrm>
              <a:off x="177082" y="3313447"/>
              <a:ext cx="3694389" cy="13414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способность иметь гражданские права и нести обязанности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2" name="Google Shape;282;p13"/>
            <p:cNvSpPr/>
            <p:nvPr/>
          </p:nvSpPr>
          <p:spPr>
            <a:xfrm>
              <a:off x="4800079" y="2398656"/>
              <a:ext cx="3694389" cy="63231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13"/>
            <p:cNvSpPr txBox="1"/>
            <p:nvPr/>
          </p:nvSpPr>
          <p:spPr>
            <a:xfrm>
              <a:off x="4800079" y="2398656"/>
              <a:ext cx="3694389" cy="63231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дееспособность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4" name="Google Shape;284;p13"/>
            <p:cNvSpPr/>
            <p:nvPr/>
          </p:nvSpPr>
          <p:spPr>
            <a:xfrm>
              <a:off x="4791843" y="3315177"/>
              <a:ext cx="3694389" cy="134141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13"/>
            <p:cNvSpPr txBox="1"/>
            <p:nvPr/>
          </p:nvSpPr>
          <p:spPr>
            <a:xfrm>
              <a:off x="4791843" y="3315177"/>
              <a:ext cx="3694389" cy="134141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способность своими действиями приобретать и осуществлять гражданские права, создавать для себя гражданские обязанности и исполнять их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86" name="Google Shape;286;p13"/>
          <p:cNvSpPr/>
          <p:nvPr/>
        </p:nvSpPr>
        <p:spPr>
          <a:xfrm>
            <a:off x="4179345" y="3752491"/>
            <a:ext cx="798096" cy="776378"/>
          </a:xfrm>
          <a:prstGeom prst="mathPlus">
            <a:avLst>
              <a:gd fmla="val 23520" name="adj1"/>
            </a:avLst>
          </a:prstGeom>
          <a:solidFill>
            <a:schemeClr val="lt1"/>
          </a:solidFill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4"/>
          <p:cNvSpPr txBox="1"/>
          <p:nvPr>
            <p:ph type="title"/>
          </p:nvPr>
        </p:nvSpPr>
        <p:spPr>
          <a:xfrm>
            <a:off x="112142" y="-69011"/>
            <a:ext cx="8979797" cy="9877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Гражданская правоспособность и дееспособность</a:t>
            </a:r>
            <a:endParaRPr/>
          </a:p>
        </p:txBody>
      </p:sp>
      <p:grpSp>
        <p:nvGrpSpPr>
          <p:cNvPr id="292" name="Google Shape;292;p14"/>
          <p:cNvGrpSpPr/>
          <p:nvPr/>
        </p:nvGrpSpPr>
        <p:grpSpPr>
          <a:xfrm>
            <a:off x="246307" y="1364312"/>
            <a:ext cx="8711771" cy="5155917"/>
            <a:chOff x="4766" y="173867"/>
            <a:chExt cx="8711771" cy="5155917"/>
          </a:xfrm>
        </p:grpSpPr>
        <p:sp>
          <p:nvSpPr>
            <p:cNvPr id="293" name="Google Shape;293;p14"/>
            <p:cNvSpPr/>
            <p:nvPr/>
          </p:nvSpPr>
          <p:spPr>
            <a:xfrm>
              <a:off x="6573918" y="4233766"/>
              <a:ext cx="91440" cy="3241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4" name="Google Shape;294;p14"/>
            <p:cNvSpPr/>
            <p:nvPr/>
          </p:nvSpPr>
          <p:spPr>
            <a:xfrm>
              <a:off x="6573918" y="3137748"/>
              <a:ext cx="91440" cy="3241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5" name="Google Shape;295;p14"/>
            <p:cNvSpPr/>
            <p:nvPr/>
          </p:nvSpPr>
          <p:spPr>
            <a:xfrm>
              <a:off x="6573918" y="2041730"/>
              <a:ext cx="91440" cy="3241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6" name="Google Shape;296;p14"/>
            <p:cNvSpPr/>
            <p:nvPr/>
          </p:nvSpPr>
          <p:spPr>
            <a:xfrm>
              <a:off x="4360651" y="945711"/>
              <a:ext cx="2258986" cy="32417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7" name="Google Shape;297;p14"/>
            <p:cNvSpPr/>
            <p:nvPr/>
          </p:nvSpPr>
          <p:spPr>
            <a:xfrm>
              <a:off x="2055945" y="4233766"/>
              <a:ext cx="91440" cy="3241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8" name="Google Shape;298;p14"/>
            <p:cNvSpPr/>
            <p:nvPr/>
          </p:nvSpPr>
          <p:spPr>
            <a:xfrm>
              <a:off x="2055945" y="3137748"/>
              <a:ext cx="91440" cy="3241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99" name="Google Shape;299;p14"/>
            <p:cNvSpPr/>
            <p:nvPr/>
          </p:nvSpPr>
          <p:spPr>
            <a:xfrm>
              <a:off x="2055945" y="2041730"/>
              <a:ext cx="91440" cy="3241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0" name="Google Shape;300;p14"/>
            <p:cNvSpPr/>
            <p:nvPr/>
          </p:nvSpPr>
          <p:spPr>
            <a:xfrm>
              <a:off x="2101665" y="945711"/>
              <a:ext cx="2258986" cy="32417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01" name="Google Shape;301;p14"/>
            <p:cNvSpPr/>
            <p:nvPr/>
          </p:nvSpPr>
          <p:spPr>
            <a:xfrm>
              <a:off x="3095676" y="173867"/>
              <a:ext cx="2529950" cy="77184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14"/>
            <p:cNvSpPr txBox="1"/>
            <p:nvPr/>
          </p:nvSpPr>
          <p:spPr>
            <a:xfrm>
              <a:off x="3095676" y="173867"/>
              <a:ext cx="2529950" cy="7718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Правоспособность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3" name="Google Shape;303;p14"/>
            <p:cNvSpPr/>
            <p:nvPr/>
          </p:nvSpPr>
          <p:spPr>
            <a:xfrm>
              <a:off x="4766" y="1269886"/>
              <a:ext cx="4193798" cy="771843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14"/>
            <p:cNvSpPr txBox="1"/>
            <p:nvPr/>
          </p:nvSpPr>
          <p:spPr>
            <a:xfrm>
              <a:off x="42444" y="1307564"/>
              <a:ext cx="4118442" cy="6964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общая (для физических лиц)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5" name="Google Shape;305;p14"/>
            <p:cNvSpPr/>
            <p:nvPr/>
          </p:nvSpPr>
          <p:spPr>
            <a:xfrm>
              <a:off x="4766" y="2365904"/>
              <a:ext cx="4193798" cy="77184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14"/>
            <p:cNvSpPr txBox="1"/>
            <p:nvPr/>
          </p:nvSpPr>
          <p:spPr>
            <a:xfrm>
              <a:off x="4766" y="2365904"/>
              <a:ext cx="4193798" cy="7718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возникает с рождения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7" name="Google Shape;307;p14"/>
            <p:cNvSpPr/>
            <p:nvPr/>
          </p:nvSpPr>
          <p:spPr>
            <a:xfrm>
              <a:off x="4766" y="3461922"/>
              <a:ext cx="4193798" cy="77184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14"/>
            <p:cNvSpPr txBox="1"/>
            <p:nvPr/>
          </p:nvSpPr>
          <p:spPr>
            <a:xfrm>
              <a:off x="4766" y="3461922"/>
              <a:ext cx="4193798" cy="7718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прекращается со смертью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09" name="Google Shape;309;p14"/>
            <p:cNvSpPr/>
            <p:nvPr/>
          </p:nvSpPr>
          <p:spPr>
            <a:xfrm>
              <a:off x="4766" y="4557941"/>
              <a:ext cx="4193798" cy="77184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4"/>
            <p:cNvSpPr txBox="1"/>
            <p:nvPr/>
          </p:nvSpPr>
          <p:spPr>
            <a:xfrm>
              <a:off x="4766" y="4557941"/>
              <a:ext cx="4193798" cy="7718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объём правоспособности у всех одинаков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1" name="Google Shape;311;p14"/>
            <p:cNvSpPr/>
            <p:nvPr/>
          </p:nvSpPr>
          <p:spPr>
            <a:xfrm>
              <a:off x="4522739" y="1269886"/>
              <a:ext cx="4193798" cy="771843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4"/>
            <p:cNvSpPr txBox="1"/>
            <p:nvPr/>
          </p:nvSpPr>
          <p:spPr>
            <a:xfrm>
              <a:off x="4560417" y="1307564"/>
              <a:ext cx="4118442" cy="6964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специальная (для юридических лиц)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3" name="Google Shape;313;p14"/>
            <p:cNvSpPr/>
            <p:nvPr/>
          </p:nvSpPr>
          <p:spPr>
            <a:xfrm>
              <a:off x="4522739" y="2365904"/>
              <a:ext cx="4193798" cy="77184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4"/>
            <p:cNvSpPr txBox="1"/>
            <p:nvPr/>
          </p:nvSpPr>
          <p:spPr>
            <a:xfrm>
              <a:off x="4522739" y="2365904"/>
              <a:ext cx="4193798" cy="7718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возникает с регистрацией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5" name="Google Shape;315;p14"/>
            <p:cNvSpPr/>
            <p:nvPr/>
          </p:nvSpPr>
          <p:spPr>
            <a:xfrm>
              <a:off x="4522739" y="3461922"/>
              <a:ext cx="4193798" cy="77184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4"/>
            <p:cNvSpPr txBox="1"/>
            <p:nvPr/>
          </p:nvSpPr>
          <p:spPr>
            <a:xfrm>
              <a:off x="4522739" y="3461922"/>
              <a:ext cx="4193798" cy="7718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прекращается с исключением из регистра юридических лиц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17" name="Google Shape;317;p14"/>
            <p:cNvSpPr/>
            <p:nvPr/>
          </p:nvSpPr>
          <p:spPr>
            <a:xfrm>
              <a:off x="4522739" y="4557941"/>
              <a:ext cx="4193798" cy="77184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4"/>
            <p:cNvSpPr txBox="1"/>
            <p:nvPr/>
          </p:nvSpPr>
          <p:spPr>
            <a:xfrm>
              <a:off x="4522739" y="4557941"/>
              <a:ext cx="4193798" cy="7718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объём правоспособности зависит от цели деятельности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5"/>
          <p:cNvSpPr txBox="1"/>
          <p:nvPr>
            <p:ph type="title"/>
          </p:nvPr>
        </p:nvSpPr>
        <p:spPr>
          <a:xfrm>
            <a:off x="112142" y="-69011"/>
            <a:ext cx="8979797" cy="9877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Гражданская правоспособность и дееспособность</a:t>
            </a:r>
            <a:endParaRPr/>
          </a:p>
        </p:txBody>
      </p:sp>
      <p:grpSp>
        <p:nvGrpSpPr>
          <p:cNvPr id="324" name="Google Shape;324;p15"/>
          <p:cNvGrpSpPr/>
          <p:nvPr/>
        </p:nvGrpSpPr>
        <p:grpSpPr>
          <a:xfrm>
            <a:off x="448823" y="1190842"/>
            <a:ext cx="8306738" cy="5502858"/>
            <a:chOff x="207282" y="397"/>
            <a:chExt cx="8306738" cy="5502858"/>
          </a:xfrm>
        </p:grpSpPr>
        <p:sp>
          <p:nvSpPr>
            <p:cNvPr id="325" name="Google Shape;325;p15"/>
            <p:cNvSpPr/>
            <p:nvPr/>
          </p:nvSpPr>
          <p:spPr>
            <a:xfrm>
              <a:off x="6469016" y="3413261"/>
              <a:ext cx="91440" cy="3090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6" name="Google Shape;326;p15"/>
            <p:cNvSpPr/>
            <p:nvPr/>
          </p:nvSpPr>
          <p:spPr>
            <a:xfrm>
              <a:off x="6469016" y="2368264"/>
              <a:ext cx="91440" cy="3090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7" name="Google Shape;327;p15"/>
            <p:cNvSpPr/>
            <p:nvPr/>
          </p:nvSpPr>
          <p:spPr>
            <a:xfrm>
              <a:off x="6469016" y="1323268"/>
              <a:ext cx="91440" cy="3090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8" name="Google Shape;328;p15"/>
            <p:cNvSpPr/>
            <p:nvPr/>
          </p:nvSpPr>
          <p:spPr>
            <a:xfrm>
              <a:off x="4360909" y="470454"/>
              <a:ext cx="2153826" cy="30908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29" name="Google Shape;329;p15"/>
            <p:cNvSpPr/>
            <p:nvPr/>
          </p:nvSpPr>
          <p:spPr>
            <a:xfrm>
              <a:off x="2161362" y="4458258"/>
              <a:ext cx="91440" cy="3090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0" name="Google Shape;330;p15"/>
            <p:cNvSpPr/>
            <p:nvPr/>
          </p:nvSpPr>
          <p:spPr>
            <a:xfrm>
              <a:off x="2161362" y="3413261"/>
              <a:ext cx="91440" cy="3090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1" name="Google Shape;331;p15"/>
            <p:cNvSpPr/>
            <p:nvPr/>
          </p:nvSpPr>
          <p:spPr>
            <a:xfrm>
              <a:off x="2161362" y="2368264"/>
              <a:ext cx="91440" cy="3090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2" name="Google Shape;332;p15"/>
            <p:cNvSpPr/>
            <p:nvPr/>
          </p:nvSpPr>
          <p:spPr>
            <a:xfrm>
              <a:off x="2161362" y="1323268"/>
              <a:ext cx="91440" cy="30908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3" name="Google Shape;333;p15"/>
            <p:cNvSpPr/>
            <p:nvPr/>
          </p:nvSpPr>
          <p:spPr>
            <a:xfrm>
              <a:off x="2207082" y="470454"/>
              <a:ext cx="2153826" cy="30908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4" name="Google Shape;334;p15"/>
            <p:cNvSpPr/>
            <p:nvPr/>
          </p:nvSpPr>
          <p:spPr>
            <a:xfrm>
              <a:off x="3154821" y="397"/>
              <a:ext cx="2412176" cy="47005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15"/>
            <p:cNvSpPr txBox="1"/>
            <p:nvPr/>
          </p:nvSpPr>
          <p:spPr>
            <a:xfrm>
              <a:off x="3154821" y="397"/>
              <a:ext cx="2412176" cy="4700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Дееспособность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6" name="Google Shape;336;p15"/>
            <p:cNvSpPr/>
            <p:nvPr/>
          </p:nvSpPr>
          <p:spPr>
            <a:xfrm>
              <a:off x="207797" y="779538"/>
              <a:ext cx="3998569" cy="543729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15"/>
            <p:cNvSpPr txBox="1"/>
            <p:nvPr/>
          </p:nvSpPr>
          <p:spPr>
            <a:xfrm>
              <a:off x="234340" y="806081"/>
              <a:ext cx="3945483" cy="4906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общая (для физических лиц)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8" name="Google Shape;338;p15"/>
            <p:cNvSpPr/>
            <p:nvPr/>
          </p:nvSpPr>
          <p:spPr>
            <a:xfrm>
              <a:off x="207797" y="1632351"/>
              <a:ext cx="3998569" cy="73591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15"/>
            <p:cNvSpPr txBox="1"/>
            <p:nvPr/>
          </p:nvSpPr>
          <p:spPr>
            <a:xfrm>
              <a:off x="207797" y="1632351"/>
              <a:ext cx="3998569" cy="7359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связана с совершением гражданином осознанных целенаправленных действий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0" name="Google Shape;340;p15"/>
            <p:cNvSpPr/>
            <p:nvPr/>
          </p:nvSpPr>
          <p:spPr>
            <a:xfrm>
              <a:off x="207797" y="2677348"/>
              <a:ext cx="3998569" cy="73591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15"/>
            <p:cNvSpPr txBox="1"/>
            <p:nvPr/>
          </p:nvSpPr>
          <p:spPr>
            <a:xfrm>
              <a:off x="207797" y="2677348"/>
              <a:ext cx="3998569" cy="7359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предполагает достижение лицом оп- ределённого уровня психической зрелости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2" name="Google Shape;342;p15"/>
            <p:cNvSpPr/>
            <p:nvPr/>
          </p:nvSpPr>
          <p:spPr>
            <a:xfrm>
              <a:off x="207797" y="3722345"/>
              <a:ext cx="3998569" cy="73591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15"/>
            <p:cNvSpPr txBox="1"/>
            <p:nvPr/>
          </p:nvSpPr>
          <p:spPr>
            <a:xfrm>
              <a:off x="207797" y="3722345"/>
              <a:ext cx="3998569" cy="7359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возникает в полном объёме с нас- туплением совершеннолетия, т.е. по достижении 18-летнего возраста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4" name="Google Shape;344;p15"/>
            <p:cNvSpPr/>
            <p:nvPr/>
          </p:nvSpPr>
          <p:spPr>
            <a:xfrm>
              <a:off x="207282" y="4767342"/>
              <a:ext cx="3999600" cy="73591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15"/>
            <p:cNvSpPr txBox="1"/>
            <p:nvPr/>
          </p:nvSpPr>
          <p:spPr>
            <a:xfrm>
              <a:off x="207282" y="4767342"/>
              <a:ext cx="3999600" cy="7359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возникает в полном объёме ранее 18 лет, если лицо состоит в браке или прошло процедуру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эмансипации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6" name="Google Shape;346;p15"/>
            <p:cNvSpPr/>
            <p:nvPr/>
          </p:nvSpPr>
          <p:spPr>
            <a:xfrm>
              <a:off x="4515451" y="779538"/>
              <a:ext cx="3998569" cy="543729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15"/>
            <p:cNvSpPr txBox="1"/>
            <p:nvPr/>
          </p:nvSpPr>
          <p:spPr>
            <a:xfrm>
              <a:off x="4541994" y="806081"/>
              <a:ext cx="3945483" cy="4906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специальная (для юридических лиц)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8" name="Google Shape;348;p15"/>
            <p:cNvSpPr/>
            <p:nvPr/>
          </p:nvSpPr>
          <p:spPr>
            <a:xfrm>
              <a:off x="4515451" y="1632351"/>
              <a:ext cx="3998569" cy="73591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15"/>
            <p:cNvSpPr txBox="1"/>
            <p:nvPr/>
          </p:nvSpPr>
          <p:spPr>
            <a:xfrm>
              <a:off x="4515451" y="1632351"/>
              <a:ext cx="3998569" cy="7359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ограничена уставной деятельностью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0" name="Google Shape;350;p15"/>
            <p:cNvSpPr/>
            <p:nvPr/>
          </p:nvSpPr>
          <p:spPr>
            <a:xfrm>
              <a:off x="4515451" y="2677348"/>
              <a:ext cx="3998569" cy="73591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15"/>
            <p:cNvSpPr txBox="1"/>
            <p:nvPr/>
          </p:nvSpPr>
          <p:spPr>
            <a:xfrm>
              <a:off x="4515451" y="2677348"/>
              <a:ext cx="3998569" cy="7359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возникает в момент создания юри- дического лица 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2" name="Google Shape;352;p15"/>
            <p:cNvSpPr/>
            <p:nvPr/>
          </p:nvSpPr>
          <p:spPr>
            <a:xfrm>
              <a:off x="4515451" y="3722345"/>
              <a:ext cx="3998569" cy="73591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15"/>
            <p:cNvSpPr txBox="1"/>
            <p:nvPr/>
          </p:nvSpPr>
          <p:spPr>
            <a:xfrm>
              <a:off x="4515451" y="3722345"/>
              <a:ext cx="3998569" cy="73591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прекращается в момент исключения организации из регистра юридических лиц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16"/>
          <p:cNvSpPr txBox="1"/>
          <p:nvPr>
            <p:ph type="title"/>
          </p:nvPr>
        </p:nvSpPr>
        <p:spPr>
          <a:xfrm>
            <a:off x="112142" y="-69011"/>
            <a:ext cx="8979797" cy="9877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Гражданская правоспособность и дееспособность</a:t>
            </a:r>
            <a:endParaRPr/>
          </a:p>
        </p:txBody>
      </p:sp>
      <p:grpSp>
        <p:nvGrpSpPr>
          <p:cNvPr id="359" name="Google Shape;359;p16"/>
          <p:cNvGrpSpPr/>
          <p:nvPr/>
        </p:nvGrpSpPr>
        <p:grpSpPr>
          <a:xfrm>
            <a:off x="371502" y="1651479"/>
            <a:ext cx="8435500" cy="4382699"/>
            <a:chOff x="566" y="254479"/>
            <a:chExt cx="8435500" cy="4382699"/>
          </a:xfrm>
        </p:grpSpPr>
        <p:sp>
          <p:nvSpPr>
            <p:cNvPr id="360" name="Google Shape;360;p16"/>
            <p:cNvSpPr/>
            <p:nvPr/>
          </p:nvSpPr>
          <p:spPr>
            <a:xfrm>
              <a:off x="4218316" y="1988936"/>
              <a:ext cx="2984490" cy="51796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1" name="Google Shape;361;p16"/>
            <p:cNvSpPr/>
            <p:nvPr/>
          </p:nvSpPr>
          <p:spPr>
            <a:xfrm>
              <a:off x="4172596" y="1988936"/>
              <a:ext cx="91440" cy="51796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2" name="Google Shape;362;p16"/>
            <p:cNvSpPr/>
            <p:nvPr/>
          </p:nvSpPr>
          <p:spPr>
            <a:xfrm>
              <a:off x="1233826" y="1988936"/>
              <a:ext cx="2984490" cy="51796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3" name="Google Shape;363;p16"/>
            <p:cNvSpPr/>
            <p:nvPr/>
          </p:nvSpPr>
          <p:spPr>
            <a:xfrm>
              <a:off x="4172596" y="754196"/>
              <a:ext cx="91440" cy="51796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64" name="Google Shape;364;p16"/>
            <p:cNvSpPr/>
            <p:nvPr/>
          </p:nvSpPr>
          <p:spPr>
            <a:xfrm>
              <a:off x="2985056" y="254479"/>
              <a:ext cx="2466520" cy="49971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16"/>
            <p:cNvSpPr txBox="1"/>
            <p:nvPr/>
          </p:nvSpPr>
          <p:spPr>
            <a:xfrm>
              <a:off x="2985056" y="254479"/>
              <a:ext cx="2466520" cy="49971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Эмансипация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6" name="Google Shape;366;p16"/>
            <p:cNvSpPr/>
            <p:nvPr/>
          </p:nvSpPr>
          <p:spPr>
            <a:xfrm>
              <a:off x="2285995" y="1272165"/>
              <a:ext cx="3864643" cy="71677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16"/>
            <p:cNvSpPr txBox="1"/>
            <p:nvPr/>
          </p:nvSpPr>
          <p:spPr>
            <a:xfrm>
              <a:off x="2285995" y="1272165"/>
              <a:ext cx="3864643" cy="7167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объявление несовершеннолетнего полностью дееспособным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8" name="Google Shape;368;p16"/>
            <p:cNvSpPr/>
            <p:nvPr/>
          </p:nvSpPr>
          <p:spPr>
            <a:xfrm>
              <a:off x="566" y="2506906"/>
              <a:ext cx="2466520" cy="213027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16"/>
            <p:cNvSpPr txBox="1"/>
            <p:nvPr/>
          </p:nvSpPr>
          <p:spPr>
            <a:xfrm>
              <a:off x="566" y="2506906"/>
              <a:ext cx="2466520" cy="21302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достижении возраста 16 лет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0" name="Google Shape;370;p16"/>
            <p:cNvSpPr/>
            <p:nvPr/>
          </p:nvSpPr>
          <p:spPr>
            <a:xfrm>
              <a:off x="2985056" y="2506906"/>
              <a:ext cx="2466520" cy="213027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16"/>
            <p:cNvSpPr txBox="1"/>
            <p:nvPr/>
          </p:nvSpPr>
          <p:spPr>
            <a:xfrm>
              <a:off x="2985056" y="2506906"/>
              <a:ext cx="2466520" cy="21302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если он (она) работает по трудовому договору или занимается предпринимательской деятельностью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2" name="Google Shape;372;p16"/>
            <p:cNvSpPr/>
            <p:nvPr/>
          </p:nvSpPr>
          <p:spPr>
            <a:xfrm>
              <a:off x="5969546" y="2506906"/>
              <a:ext cx="2466520" cy="213027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16"/>
            <p:cNvSpPr txBox="1"/>
            <p:nvPr/>
          </p:nvSpPr>
          <p:spPr>
            <a:xfrm>
              <a:off x="5969546" y="2506906"/>
              <a:ext cx="2466520" cy="21302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проводится по реше- нию органов опеки и попечительства (с сог- ласия законных пред- ставителей) или по ре- шению суда (если нет согласия)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17"/>
          <p:cNvSpPr txBox="1"/>
          <p:nvPr>
            <p:ph type="title"/>
          </p:nvPr>
        </p:nvSpPr>
        <p:spPr>
          <a:xfrm>
            <a:off x="112142" y="-69011"/>
            <a:ext cx="8979797" cy="9877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Гражданская правоспособность и дееспособность</a:t>
            </a:r>
            <a:endParaRPr/>
          </a:p>
        </p:txBody>
      </p:sp>
      <p:graphicFrame>
        <p:nvGraphicFramePr>
          <p:cNvPr id="379" name="Google Shape;379;p17"/>
          <p:cNvGraphicFramePr/>
          <p:nvPr/>
        </p:nvGraphicFramePr>
        <p:xfrm>
          <a:off x="112141" y="106057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{73004E3B-2CD2-4BF1-8745-2A230D153CE4}</a:tableStyleId>
              </a:tblPr>
              <a:tblGrid>
                <a:gridCol w="4347725"/>
                <a:gridCol w="463207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Дееспособность несовершеннолетних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Малолетние (до 14 лет)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Несовершеннолетние (14-18 лет)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Сделки от имени малолетних совер- шают только законные представители (родители, усыновители, опекуны)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Сделки совершают сами, но с письменно- го согласия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законных представителей (ро- дителей, усыновителей, попечителей)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Вправе самостоятельно совершать: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мелкие бытовые сделки;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сделки, направленные на безвозмезд- ное получение выгод,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не требующие нотариального удостоверения либо государственной регистрации;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сделки по распоряжению средствами, предоставленными законным пред- ставителем либо с согласия последне- го третьим лицом для определённой цели или свободного распоряжения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Вправе самостоятельно: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совершать те сделки, которые могут со- вершать малолетние;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распоряжаться своими доходами (зара- ботком, стипендией и т.п.);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осуществлять права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автора произведе- ния науки, литературы или искусства, изобретения или иного результата ин- теллектуальной деятельности;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вносить денежные средства в банки или небанковские кредитно-финансовые ор- ганизации и распоряжаться ими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Имущественную ответственность не- сут законные представители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Имущественную ответственность несёт сам несовершеннолетний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4" name="Google Shape;384;p18"/>
          <p:cNvGrpSpPr/>
          <p:nvPr/>
        </p:nvGrpSpPr>
        <p:grpSpPr>
          <a:xfrm>
            <a:off x="112141" y="1119509"/>
            <a:ext cx="8885209" cy="631653"/>
            <a:chOff x="67" y="2742038"/>
            <a:chExt cx="4010278" cy="2634131"/>
          </a:xfrm>
        </p:grpSpPr>
        <p:sp>
          <p:nvSpPr>
            <p:cNvPr id="385" name="Google Shape;385;p18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18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Отдельными видами деятельности гражданин или юридическое лицо может зани- маться только при получении специального разрешения (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лицензии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).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87" name="Google Shape;387;p18"/>
          <p:cNvGrpSpPr/>
          <p:nvPr/>
        </p:nvGrpSpPr>
        <p:grpSpPr>
          <a:xfrm>
            <a:off x="112141" y="1852755"/>
            <a:ext cx="8885209" cy="855940"/>
            <a:chOff x="67" y="2742038"/>
            <a:chExt cx="4010278" cy="2634131"/>
          </a:xfrm>
        </p:grpSpPr>
        <p:sp>
          <p:nvSpPr>
            <p:cNvPr id="388" name="Google Shape;388;p18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18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Лицензия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 (от лат. licentia – право) – это разрешение на право, либо право на выпол- нение некоторых действий, которое может удостоверяться (подтверждаться) одно-именным документом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aphicFrame>
        <p:nvGraphicFramePr>
          <p:cNvPr id="390" name="Google Shape;390;p18"/>
          <p:cNvGraphicFramePr/>
          <p:nvPr/>
        </p:nvGraphicFramePr>
        <p:xfrm>
          <a:off x="112141" y="287211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{73004E3B-2CD2-4BF1-8745-2A230D153CE4}</a:tableStyleId>
              </a:tblPr>
              <a:tblGrid>
                <a:gridCol w="2518925"/>
                <a:gridCol w="6460875"/>
              </a:tblGrid>
              <a:tr h="5738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Лицензируемая деятельность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5370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Адвокатская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Министерство юстиции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370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Банковская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Национальный банк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370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Ветеринарная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Министерство сельского хозяйства и продовольствия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370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Страховая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Министерство финансов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370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Охранная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Министерство внутренних дел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370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Фармацевтическая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Министерство здравоохранения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391" name="Google Shape;391;p18"/>
          <p:cNvSpPr txBox="1"/>
          <p:nvPr>
            <p:ph type="title"/>
          </p:nvPr>
        </p:nvSpPr>
        <p:spPr>
          <a:xfrm>
            <a:off x="112142" y="-69011"/>
            <a:ext cx="8979797" cy="9877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Гражданская правоспособность и дееспособность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План</a:t>
            </a:r>
            <a:endParaRPr/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975" lvl="0" marL="1809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Понятие гражданского права</a:t>
            </a:r>
            <a:endParaRPr b="1" sz="2000">
              <a:latin typeface="Cambria"/>
              <a:ea typeface="Cambria"/>
              <a:cs typeface="Cambria"/>
              <a:sym typeface="Cambria"/>
            </a:endParaRPr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Субъекты гражданско-правовых отношений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Гражданская правоспособность и дееспособность</a:t>
            </a:r>
            <a:endParaRPr b="1" sz="200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112142" y="224287"/>
            <a:ext cx="8979797" cy="71599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Понятие гражданского права</a:t>
            </a:r>
            <a:endParaRPr/>
          </a:p>
        </p:txBody>
      </p:sp>
      <p:grpSp>
        <p:nvGrpSpPr>
          <p:cNvPr id="100" name="Google Shape;100;p3"/>
          <p:cNvGrpSpPr/>
          <p:nvPr/>
        </p:nvGrpSpPr>
        <p:grpSpPr>
          <a:xfrm>
            <a:off x="112142" y="1119509"/>
            <a:ext cx="4804916" cy="1787593"/>
            <a:chOff x="67" y="2742038"/>
            <a:chExt cx="4010278" cy="2634131"/>
          </a:xfrm>
        </p:grpSpPr>
        <p:sp>
          <p:nvSpPr>
            <p:cNvPr id="101" name="Google Shape;101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Гражданское право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отрасль права, представляющая совокупность правовых норм, регулирующих отношения между граж- данами и организациями (юридическими ли- цами), направленные на удовлетворение их собственных (личных) нужд, потребностей и интересов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03" name="Google Shape;103;p3"/>
          <p:cNvSpPr txBox="1"/>
          <p:nvPr/>
        </p:nvSpPr>
        <p:spPr>
          <a:xfrm>
            <a:off x="845389" y="6407303"/>
            <a:ext cx="4144976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 Math"/>
                <a:ea typeface="Cambria Math"/>
                <a:cs typeface="Cambria Math"/>
                <a:sym typeface="Cambria Math"/>
              </a:rPr>
              <a:t>Гражданский кодекс Республики Беларусь</a:t>
            </a:r>
            <a:endParaRPr b="0" i="0" sz="1600" u="none" cap="none" strike="noStrike">
              <a:solidFill>
                <a:schemeClr val="dk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pic>
        <p:nvPicPr>
          <p:cNvPr descr="ÐÐ°ÐºÐ¾Ð½Ñ Ð¸ ÐÐ¾Ð´ÐµÐºÑÑ | ÐÑÐ°Ð¶Ð´Ð°Ð½ÑÐºÐ¸Ð¹ ÐºÐ¾Ð´ÐµÐºÑ Ð ÐµÑÐ¿ÑÐ±Ð»Ð¸ÐºÐ¸ ÐÐµÐ»Ð°ÑÑÑÑ. ÐÐ¾ ÑÐ¾ÑÑÐ¾ÑÐ½Ð¸Ñ Ð½Ð°  29 Ð°Ð²Ð³ÑÑÑÐ° 2020 Ð³." id="104" name="Google Shape;104;p3"/>
          <p:cNvPicPr preferRelativeResize="0"/>
          <p:nvPr/>
        </p:nvPicPr>
        <p:blipFill rotWithShape="1">
          <a:blip r:embed="rId3">
            <a:alphaModFix/>
          </a:blip>
          <a:srcRect b="0" l="0" r="1715" t="0"/>
          <a:stretch/>
        </p:blipFill>
        <p:spPr>
          <a:xfrm>
            <a:off x="4990365" y="1119509"/>
            <a:ext cx="4006985" cy="5626348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105" name="Google Shape;105;p3"/>
          <p:cNvGrpSpPr/>
          <p:nvPr/>
        </p:nvGrpSpPr>
        <p:grpSpPr>
          <a:xfrm>
            <a:off x="112142" y="3038886"/>
            <a:ext cx="4804916" cy="601461"/>
            <a:chOff x="67" y="2742038"/>
            <a:chExt cx="4010278" cy="2634131"/>
          </a:xfrm>
        </p:grpSpPr>
        <p:sp>
          <p:nvSpPr>
            <p:cNvPr id="106" name="Google Shape;106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Источник регулирования –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Гражданский кодекс Республики Беларусь (ГК РБ)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"/>
          <p:cNvSpPr txBox="1"/>
          <p:nvPr>
            <p:ph type="title"/>
          </p:nvPr>
        </p:nvSpPr>
        <p:spPr>
          <a:xfrm>
            <a:off x="112142" y="224287"/>
            <a:ext cx="8979797" cy="71599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Понятие гражданского права</a:t>
            </a:r>
            <a:endParaRPr/>
          </a:p>
        </p:txBody>
      </p:sp>
      <p:grpSp>
        <p:nvGrpSpPr>
          <p:cNvPr id="113" name="Google Shape;113;p4"/>
          <p:cNvGrpSpPr/>
          <p:nvPr/>
        </p:nvGrpSpPr>
        <p:grpSpPr>
          <a:xfrm>
            <a:off x="224287" y="1196752"/>
            <a:ext cx="8740201" cy="5448298"/>
            <a:chOff x="0" y="0"/>
            <a:chExt cx="8740201" cy="5448298"/>
          </a:xfrm>
        </p:grpSpPr>
        <p:sp>
          <p:nvSpPr>
            <p:cNvPr id="114" name="Google Shape;114;p4"/>
            <p:cNvSpPr/>
            <p:nvPr/>
          </p:nvSpPr>
          <p:spPr>
            <a:xfrm>
              <a:off x="0" y="0"/>
              <a:ext cx="8740201" cy="58028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4"/>
            <p:cNvSpPr txBox="1"/>
            <p:nvPr/>
          </p:nvSpPr>
          <p:spPr>
            <a:xfrm>
              <a:off x="0" y="0"/>
              <a:ext cx="8740201" cy="5802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Сфера регулирования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6" name="Google Shape;116;p4"/>
            <p:cNvSpPr/>
            <p:nvPr/>
          </p:nvSpPr>
          <p:spPr>
            <a:xfrm>
              <a:off x="0" y="482368"/>
              <a:ext cx="4370100" cy="491934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4"/>
            <p:cNvSpPr txBox="1"/>
            <p:nvPr/>
          </p:nvSpPr>
          <p:spPr>
            <a:xfrm>
              <a:off x="0" y="482368"/>
              <a:ext cx="4370100" cy="49193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Имущественные отношения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от- ношения, которые возникают между гражданами или организациями (юри- дическими лицами) по поводу различ- ного рода материальных благ и цен- ностей, т.е. вещей, работ, услуг и иного имущества:</a:t>
              </a:r>
              <a:endParaRPr/>
            </a:p>
            <a:p>
              <a:pPr indent="-271463" lvl="0" marL="271463" marR="0" rtl="0" algn="just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∎</a:t>
              </a:r>
              <a:r>
                <a:rPr b="0" i="1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товарно-денежные отношения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куп- ля-продажа товаров, возмездное вы- полнение работ или оказание услуг и т.п.</a:t>
              </a:r>
              <a:endParaRPr/>
            </a:p>
            <a:p>
              <a:pPr indent="-271463" lvl="0" marL="271463" marR="0" rtl="0" algn="just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∎</a:t>
              </a:r>
              <a:r>
                <a:rPr b="0" i="1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иные имущественные отношения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да- рение имущества, передача вещи в безвозмездное пользование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8" name="Google Shape;118;p4"/>
            <p:cNvSpPr/>
            <p:nvPr/>
          </p:nvSpPr>
          <p:spPr>
            <a:xfrm>
              <a:off x="4370100" y="482368"/>
              <a:ext cx="4370100" cy="491934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4"/>
            <p:cNvSpPr txBox="1"/>
            <p:nvPr/>
          </p:nvSpPr>
          <p:spPr>
            <a:xfrm>
              <a:off x="4370100" y="482368"/>
              <a:ext cx="4370100" cy="49193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Личные неимущественные отноше- ния:</a:t>
              </a:r>
              <a:endParaRPr/>
            </a:p>
            <a:p>
              <a:pPr indent="-271463" lvl="0" marL="271463" marR="0" rtl="0" algn="just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∎</a:t>
              </a:r>
              <a:r>
                <a:rPr b="0" i="1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связанные с имущественными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отно- шения, возникающие в связи с созда- нием произведений искусства или литературы, изобретением (авторс- кое право, право на обнародование, право на имя, право на защиту репу- тации автора)</a:t>
              </a:r>
              <a:endParaRPr/>
            </a:p>
            <a:p>
              <a:pPr indent="-271463" lvl="0" marL="271463" marR="0" rtl="0" algn="just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∎</a:t>
              </a:r>
              <a:r>
                <a:rPr b="0" i="1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не связанные с имущественными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от- ношения по защите чести, достоинст- ва, деловой репутации, имени граж- данина, наименования юридического лица, право на личную и семейную тайну и т.п.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0" name="Google Shape;120;p4"/>
            <p:cNvSpPr/>
            <p:nvPr/>
          </p:nvSpPr>
          <p:spPr>
            <a:xfrm>
              <a:off x="0" y="5063484"/>
              <a:ext cx="8740201" cy="38481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"/>
          <p:cNvSpPr txBox="1"/>
          <p:nvPr>
            <p:ph type="title"/>
          </p:nvPr>
        </p:nvSpPr>
        <p:spPr>
          <a:xfrm>
            <a:off x="112142" y="224287"/>
            <a:ext cx="8979797" cy="71599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Понятие гражданского права</a:t>
            </a:r>
            <a:endParaRPr/>
          </a:p>
        </p:txBody>
      </p:sp>
      <p:grpSp>
        <p:nvGrpSpPr>
          <p:cNvPr id="126" name="Google Shape;126;p5"/>
          <p:cNvGrpSpPr/>
          <p:nvPr/>
        </p:nvGrpSpPr>
        <p:grpSpPr>
          <a:xfrm>
            <a:off x="114394" y="1533755"/>
            <a:ext cx="8828944" cy="4720216"/>
            <a:chOff x="2252" y="414246"/>
            <a:chExt cx="8828944" cy="4720216"/>
          </a:xfrm>
        </p:grpSpPr>
        <p:sp>
          <p:nvSpPr>
            <p:cNvPr id="127" name="Google Shape;127;p5"/>
            <p:cNvSpPr/>
            <p:nvPr/>
          </p:nvSpPr>
          <p:spPr>
            <a:xfrm>
              <a:off x="7430585" y="2722373"/>
              <a:ext cx="91440" cy="34928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28" name="Google Shape;128;p5"/>
            <p:cNvSpPr/>
            <p:nvPr/>
          </p:nvSpPr>
          <p:spPr>
            <a:xfrm>
              <a:off x="4416978" y="1309233"/>
              <a:ext cx="3059326" cy="34928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29" name="Google Shape;129;p5"/>
            <p:cNvSpPr/>
            <p:nvPr/>
          </p:nvSpPr>
          <p:spPr>
            <a:xfrm>
              <a:off x="4371512" y="2722373"/>
              <a:ext cx="91440" cy="34928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0" name="Google Shape;130;p5"/>
            <p:cNvSpPr/>
            <p:nvPr/>
          </p:nvSpPr>
          <p:spPr>
            <a:xfrm>
              <a:off x="4371258" y="1309233"/>
              <a:ext cx="91440" cy="34928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60000"/>
                  </a:lnTo>
                  <a:lnTo>
                    <a:pt x="60332" y="60000"/>
                  </a:lnTo>
                  <a:lnTo>
                    <a:pt x="60332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1" name="Google Shape;131;p5"/>
            <p:cNvSpPr/>
            <p:nvPr/>
          </p:nvSpPr>
          <p:spPr>
            <a:xfrm>
              <a:off x="1311932" y="2722373"/>
              <a:ext cx="91440" cy="34928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2" name="Google Shape;132;p5"/>
            <p:cNvSpPr/>
            <p:nvPr/>
          </p:nvSpPr>
          <p:spPr>
            <a:xfrm>
              <a:off x="1357652" y="1309233"/>
              <a:ext cx="3059326" cy="34928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3" name="Google Shape;133;p5"/>
            <p:cNvSpPr/>
            <p:nvPr/>
          </p:nvSpPr>
          <p:spPr>
            <a:xfrm>
              <a:off x="1553008" y="414246"/>
              <a:ext cx="5727940" cy="89498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5"/>
            <p:cNvSpPr txBox="1"/>
            <p:nvPr/>
          </p:nvSpPr>
          <p:spPr>
            <a:xfrm>
              <a:off x="1553008" y="414246"/>
              <a:ext cx="5727940" cy="89498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критерии гражданско-правовых отношений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5" name="Google Shape;135;p5"/>
            <p:cNvSpPr/>
            <p:nvPr/>
          </p:nvSpPr>
          <p:spPr>
            <a:xfrm>
              <a:off x="2760" y="1658522"/>
              <a:ext cx="2709783" cy="106385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5"/>
            <p:cNvSpPr txBox="1"/>
            <p:nvPr/>
          </p:nvSpPr>
          <p:spPr>
            <a:xfrm>
              <a:off x="2760" y="1658522"/>
              <a:ext cx="2709783" cy="10638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юридическое равенство участников отношений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7" name="Google Shape;137;p5"/>
            <p:cNvSpPr/>
            <p:nvPr/>
          </p:nvSpPr>
          <p:spPr>
            <a:xfrm>
              <a:off x="2252" y="3071662"/>
              <a:ext cx="2710798" cy="20628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5"/>
            <p:cNvSpPr txBox="1"/>
            <p:nvPr/>
          </p:nvSpPr>
          <p:spPr>
            <a:xfrm>
              <a:off x="2252" y="3071662"/>
              <a:ext cx="2710798" cy="20628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никто из участников не может проявлять власть по отношению к другому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39" name="Google Shape;139;p5"/>
            <p:cNvSpPr/>
            <p:nvPr/>
          </p:nvSpPr>
          <p:spPr>
            <a:xfrm>
              <a:off x="3062340" y="1658522"/>
              <a:ext cx="2709783" cy="106385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5"/>
            <p:cNvSpPr txBox="1"/>
            <p:nvPr/>
          </p:nvSpPr>
          <p:spPr>
            <a:xfrm>
              <a:off x="3062340" y="1658522"/>
              <a:ext cx="2709783" cy="10638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автономия воли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1" name="Google Shape;141;p5"/>
            <p:cNvSpPr/>
            <p:nvPr/>
          </p:nvSpPr>
          <p:spPr>
            <a:xfrm>
              <a:off x="3062340" y="3071662"/>
              <a:ext cx="2709783" cy="206089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5"/>
            <p:cNvSpPr txBox="1"/>
            <p:nvPr/>
          </p:nvSpPr>
          <p:spPr>
            <a:xfrm>
              <a:off x="3062340" y="3071662"/>
              <a:ext cx="2709783" cy="20608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участник гражданского отношения выражает свою волю свободно и, по общему правилу, не может быть понуждён к вступлению в такие отношения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3" name="Google Shape;143;p5"/>
            <p:cNvSpPr/>
            <p:nvPr/>
          </p:nvSpPr>
          <p:spPr>
            <a:xfrm>
              <a:off x="6121413" y="1658522"/>
              <a:ext cx="2709783" cy="106385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5"/>
            <p:cNvSpPr txBox="1"/>
            <p:nvPr/>
          </p:nvSpPr>
          <p:spPr>
            <a:xfrm>
              <a:off x="6121413" y="1658522"/>
              <a:ext cx="2709783" cy="106385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имущественная самостоятельность участников отношений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5" name="Google Shape;145;p5"/>
            <p:cNvSpPr/>
            <p:nvPr/>
          </p:nvSpPr>
          <p:spPr>
            <a:xfrm>
              <a:off x="6121413" y="3071662"/>
              <a:ext cx="2709783" cy="206089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5"/>
            <p:cNvSpPr txBox="1"/>
            <p:nvPr/>
          </p:nvSpPr>
          <p:spPr>
            <a:xfrm>
              <a:off x="6121413" y="3071662"/>
              <a:ext cx="2709783" cy="206089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возможность принимать решения и нести имущественную ответственность за совершаемые действия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6"/>
          <p:cNvSpPr txBox="1"/>
          <p:nvPr>
            <p:ph type="title"/>
          </p:nvPr>
        </p:nvSpPr>
        <p:spPr>
          <a:xfrm>
            <a:off x="112142" y="224287"/>
            <a:ext cx="8979797" cy="71599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Понятие гражданского права</a:t>
            </a:r>
            <a:endParaRPr/>
          </a:p>
        </p:txBody>
      </p:sp>
      <p:graphicFrame>
        <p:nvGraphicFramePr>
          <p:cNvPr id="152" name="Google Shape;152;p6"/>
          <p:cNvGraphicFramePr/>
          <p:nvPr/>
        </p:nvGraphicFramePr>
        <p:xfrm>
          <a:off x="181155" y="139700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{73004E3B-2CD2-4BF1-8745-2A230D153CE4}</a:tableStyleId>
              </a:tblPr>
              <a:tblGrid>
                <a:gridCol w="2583325"/>
                <a:gridCol w="6200000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гражданско-правовых отношений (Гражданский кодекс Республики Беларусь, ст. 2)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Сущность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 верховенства права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Все участники гражданских отношений, в т.ч. Государст- во, его органы и должностные лица, действуют в преде- лах Конституции Республики Беларусь и принятых в со- ответствии с ней актов законодательства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 социальной направленности регу- лирования экономи- ческой деятельности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Направление и координация государственной и частной экономической деятельности обеспечиваются государст- вом в социальных целях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 приоритета общественных инте- ресов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Осуществление гражданских справ не должно противо- речить общественной пользе и безопасности, наносить вред окружающей среде, историко-культурным ценнос- тям, ущемлять права и защищаемые законом интересы других лиц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7"/>
          <p:cNvSpPr txBox="1"/>
          <p:nvPr>
            <p:ph type="title"/>
          </p:nvPr>
        </p:nvSpPr>
        <p:spPr>
          <a:xfrm>
            <a:off x="112142" y="224287"/>
            <a:ext cx="8979797" cy="71599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Понятие гражданского права</a:t>
            </a:r>
            <a:endParaRPr/>
          </a:p>
        </p:txBody>
      </p:sp>
      <p:graphicFrame>
        <p:nvGraphicFramePr>
          <p:cNvPr id="158" name="Google Shape;158;p7"/>
          <p:cNvGraphicFramePr/>
          <p:nvPr/>
        </p:nvGraphicFramePr>
        <p:xfrm>
          <a:off x="250166" y="139700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{73004E3B-2CD2-4BF1-8745-2A230D153CE4}</a:tableStyleId>
              </a:tblPr>
              <a:tblGrid>
                <a:gridCol w="2563025"/>
                <a:gridCol w="615127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гражданско-правовых отношений (Гражданский кодекс Республики Беларусь, ст. 2)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Сущность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 равенства участников граждан- ских отношений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Субъекты гражданского права участвуют в гражданских отношениях на равных, равны перед законом, не могут пользоваться преимуществами и привилегиями, проти- воречащими закону, и имеют право без всякой дискри- минации на равную защиту прав и законных интересов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 неприкосно- венности собственно- 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 собственности, приобретённой законным спосо- бом,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охраняется и защищается государством, её непри- косновенность гарантируется, а принудительное отчу- ждение допускается лишь по мотивам общественной не- обходимости при соблюдении условий и порядка, опре- делённых законом, со своевременным и полным компен- сированием стоимости отчуждаемого имущества либо согласно постановлению суда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8"/>
          <p:cNvSpPr txBox="1"/>
          <p:nvPr>
            <p:ph type="title"/>
          </p:nvPr>
        </p:nvSpPr>
        <p:spPr>
          <a:xfrm>
            <a:off x="112142" y="224287"/>
            <a:ext cx="8979797" cy="71599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Понятие гражданского права</a:t>
            </a:r>
            <a:endParaRPr/>
          </a:p>
        </p:txBody>
      </p:sp>
      <p:graphicFrame>
        <p:nvGraphicFramePr>
          <p:cNvPr id="164" name="Google Shape;164;p8"/>
          <p:cNvGraphicFramePr/>
          <p:nvPr/>
        </p:nvGraphicFramePr>
        <p:xfrm>
          <a:off x="227626" y="1207219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{73004E3B-2CD2-4BF1-8745-2A230D153CE4}</a:tableStyleId>
              </a:tblPr>
              <a:tblGrid>
                <a:gridCol w="2573175"/>
                <a:gridCol w="6175650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гражданско-правовых отношений (Гражданский кодекс Республики Беларусь, ст. 2)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Сущность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 свободы до- говора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Граждане и юридические лица свободны в заключении договора.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Принуждение к заключению договора не допу- скается, за исключением случаев, когда обязанность зак- лючить договор предусмотрена законодательством или добровольно принятым обязательством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 добросовес- тности и разумности участников граждан- ских правоотношений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Добросовестность и разумность участников гражданс- ких правоотношений предполагается, поскольку не уста- новлено иное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 недопусти- мости произвольного вмешательства в час- тные дела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Вмешательство в частные дела не допускается, за исклю- чением случаев, когда такое вмешательство осуществля- ется на основании правовых норм в интересах нацио- нальной безопасности, общественного порядка, защиты нравственности, здоровья населения, прав и свобод дру- гих лиц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9"/>
          <p:cNvSpPr txBox="1"/>
          <p:nvPr>
            <p:ph type="title"/>
          </p:nvPr>
        </p:nvSpPr>
        <p:spPr>
          <a:xfrm>
            <a:off x="112142" y="224287"/>
            <a:ext cx="8979797" cy="71599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Понятие гражданского права</a:t>
            </a:r>
            <a:endParaRPr/>
          </a:p>
        </p:txBody>
      </p:sp>
      <p:graphicFrame>
        <p:nvGraphicFramePr>
          <p:cNvPr id="170" name="Google Shape;170;p9"/>
          <p:cNvGraphicFramePr/>
          <p:nvPr/>
        </p:nvGraphicFramePr>
        <p:xfrm>
          <a:off x="207034" y="139700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{73004E3B-2CD2-4BF1-8745-2A230D153CE4}</a:tableStyleId>
              </a:tblPr>
              <a:tblGrid>
                <a:gridCol w="2575725"/>
                <a:gridCol w="618172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гражданско-правовых отношений (Гражданский кодекс Республики Беларусь, ст. 2)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Сущность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 беспрепятс- твенного осуществле- ния гражданских прав, обеспечения восстано- вления нарушенных прав, их судебной за- щиты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Граждане и юридические лица вправе осуществлять за- щиту гражданских прав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в суде и иными способами, пре- дусмотренными законодательством, а также самозащиту гражданских прав с соблюдением пределов, определён- ных в соответствии с гражданско-правовыми нормами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 gridSpan="2"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Иные принципы, закреплённые в Конституции Республики Беларусь, других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ак- тах законодательства, а равно следующих из содержания и смысла гражданско- правовых норм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演示设计">
  <a:themeElements>
    <a:clrScheme name="演示设计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2007-11-27T23:54:21Z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02.08.2022</vt:lpwstr>
  </property>
</Properties>
</file>