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6858000" cx="9144000"/>
  <p:notesSz cx="6858000" cy="9144000"/>
  <p:embeddedFontLst>
    <p:embeddedFont>
      <p:font typeface="Cambria Math"/>
      <p:regular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26" roundtripDataSignature="AMtx7mgY+eajO3d0z2JgS6KGGATUIv3j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0724164-9563-470A-B49F-EC4B46693658}">
  <a:tblStyle styleId="{C0724164-9563-470A-B49F-EC4B46693658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customschemas.google.com/relationships/presentationmetadata" Target="metadata"/><Relationship Id="rId25" Type="http://schemas.openxmlformats.org/officeDocument/2006/relationships/font" Target="fonts/CambriaMath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7.jpg"/><Relationship Id="rId6" Type="http://schemas.openxmlformats.org/officeDocument/2006/relationships/image" Target="../media/image5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3.jpg"/><Relationship Id="rId4" Type="http://schemas.openxmlformats.org/officeDocument/2006/relationships/image" Target="../media/image5.jpg"/><Relationship Id="rId5" Type="http://schemas.openxmlformats.org/officeDocument/2006/relationships/image" Target="../media/image7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2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descr="PPP_BUSI_TLE_Networking_2007.png" id="27" name="Google Shape;27;p20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28;p20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" name="Google Shape;29;p20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30" name="Google Shape;30;p20"/>
              <p:cNvSpPr/>
              <p:nvPr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rgbClr val="366092">
                  <a:alpha val="42745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20"/>
              <p:cNvSpPr/>
              <p:nvPr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rgbClr val="36609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2" name="Google Shape;32;p20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20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 cap="flat" cmpd="sng" w="254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" name="Google Shape;34;p20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descr="PPP_BUSI_TLE_Networking_2007_elements.jpg" id="35" name="Google Shape;35;p20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sp>
            <p:nvSpPr>
              <p:cNvPr id="36" name="Google Shape;36;p20"/>
              <p:cNvSpPr/>
              <p:nvPr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 cap="flat" cmpd="sng" w="2540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" name="Google Shape;37;p20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descr="PPP_BUSI_TLE_Networking_2007_elements3.jpg" id="38" name="Google Shape;38;p20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2.jpg" id="39" name="Google Shape;39;p20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4.jpg" id="40" name="Google Shape;40;p2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</p:grpSp>
      <p:sp>
        <p:nvSpPr>
          <p:cNvPr id="41" name="Google Shape;41;p20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0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2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9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3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3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1"/>
          <p:cNvSpPr txBox="1"/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31"/>
          <p:cNvSpPr txBox="1"/>
          <p:nvPr>
            <p:ph idx="1" type="body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20" name="Google Shape;120;p31"/>
          <p:cNvSpPr txBox="1"/>
          <p:nvPr>
            <p:ph idx="2" type="body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1" name="Google Shape;121;p3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3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3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2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3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Google Shape;127;p32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8" name="Google Shape;128;p3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3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3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33"/>
          <p:cNvSpPr txBox="1"/>
          <p:nvPr>
            <p:ph idx="1" type="body"/>
          </p:nvPr>
        </p:nvSpPr>
        <p:spPr>
          <a:xfrm rot="5400000">
            <a:off x="2156619" y="-99217"/>
            <a:ext cx="4525963" cy="79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3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4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39" name="Google Shape;139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34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34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4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34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34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_elements3.jpg" id="145" name="Google Shape;145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4.jpg" id="146" name="Google Shape;146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2.jpg" id="147" name="Google Shape;147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 showMasterSp="0">
  <p:cSld name="1_Vertical Title and 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5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50" name="Google Shape;150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5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35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35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35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35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 showMasterSp="0" type="obj">
  <p:cSld name="OBJEC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1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21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1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2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3" name="Google Shape;53;p21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>
  <p:cSld name="Заголовок и объект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2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2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3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3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2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showMasterSp="0">
  <p:cSld name="2_Title and Conten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4"/>
          <p:cNvSpPr/>
          <p:nvPr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24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69" name="Google Shape;69;p24"/>
          <p:cNvPicPr preferRelativeResize="0"/>
          <p:nvPr/>
        </p:nvPicPr>
        <p:blipFill rotWithShape="1">
          <a:blip r:embed="rId2">
            <a:alphaModFix/>
          </a:blip>
          <a:srcRect b="16250" l="0" r="0" t="0"/>
          <a:stretch/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24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2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4"/>
          <p:cNvSpPr/>
          <p:nvPr/>
        </p:nvSpPr>
        <p:spPr>
          <a:xfrm rot="-5400000">
            <a:off x="4495800" y="-3505199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4"/>
          <p:cNvSpPr/>
          <p:nvPr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24"/>
          <p:cNvSpPr/>
          <p:nvPr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Content" showMasterSp="0">
  <p:cSld name="4_Title and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5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5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5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5" name="Google Shape;85;p25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6"/>
          <p:cNvSpPr txBox="1"/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6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9" name="Google Shape;89;p2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7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7"/>
          <p:cNvSpPr txBox="1"/>
          <p:nvPr>
            <p:ph idx="1" type="body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5" name="Google Shape;95;p27"/>
          <p:cNvSpPr txBox="1"/>
          <p:nvPr>
            <p:ph idx="2" type="body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6" name="Google Shape;96;p2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8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2" name="Google Shape;102;p2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3" name="Google Shape;103;p28"/>
          <p:cNvSpPr txBox="1"/>
          <p:nvPr>
            <p:ph idx="3" type="body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4" name="Google Shape;104;p28"/>
          <p:cNvSpPr txBox="1"/>
          <p:nvPr>
            <p:ph idx="4" type="body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5" name="Google Shape;105;p2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19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</p:grpSpPr>
        <p:sp>
          <p:nvSpPr>
            <p:cNvPr id="12" name="Google Shape;12;p19"/>
            <p:cNvSpPr/>
            <p:nvPr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19"/>
            <p:cNvSpPr/>
            <p:nvPr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oogle Shape;14;p19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15" name="Google Shape;15;p19"/>
            <p:cNvSpPr/>
            <p:nvPr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rgbClr val="FABF8E">
                <a:alpha val="6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19"/>
            <p:cNvSpPr/>
            <p:nvPr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6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PP_BUSI_TXT_Networking_2007_elements.png" id="17" name="Google Shape;17;p19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18;p19"/>
            <p:cNvSpPr/>
            <p:nvPr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9"/>
            <p:cNvSpPr/>
            <p:nvPr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19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19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1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1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1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"/>
          <p:cNvSpPr txBox="1"/>
          <p:nvPr>
            <p:ph type="ctrTitle"/>
          </p:nvPr>
        </p:nvSpPr>
        <p:spPr>
          <a:xfrm>
            <a:off x="5148064" y="2819400"/>
            <a:ext cx="3995936" cy="1676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/>
              <a:t>Правовое государство и гражданское общество</a:t>
            </a:r>
            <a:endParaRPr sz="2800"/>
          </a:p>
        </p:txBody>
      </p:sp>
      <p:sp>
        <p:nvSpPr>
          <p:cNvPr id="162" name="Google Shape;162;p1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Обществоведение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10 класс</a:t>
            </a:r>
            <a:endParaRPr/>
          </a:p>
        </p:txBody>
      </p:sp>
      <p:sp>
        <p:nvSpPr>
          <p:cNvPr id="163" name="Google Shape;163;p1"/>
          <p:cNvSpPr txBox="1"/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Лицей Ивацевичского района</a:t>
            </a:r>
            <a:endParaRPr b="1" i="0" sz="20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"/>
          <p:cNvSpPr txBox="1"/>
          <p:nvPr/>
        </p:nvSpPr>
        <p:spPr>
          <a:xfrm>
            <a:off x="0" y="6252195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Ситник П.В.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"/>
          <p:cNvSpPr txBox="1"/>
          <p:nvPr/>
        </p:nvSpPr>
        <p:spPr>
          <a:xfrm>
            <a:off x="7452320" y="6252194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0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Принципы правового государства</a:t>
            </a:r>
            <a:endParaRPr/>
          </a:p>
        </p:txBody>
      </p:sp>
      <p:graphicFrame>
        <p:nvGraphicFramePr>
          <p:cNvPr id="234" name="Google Shape;234;p10"/>
          <p:cNvGraphicFramePr/>
          <p:nvPr/>
        </p:nvGraphicFramePr>
        <p:xfrm>
          <a:off x="179513" y="126876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{C0724164-9563-470A-B49F-EC4B46693658}</a:tableStyleId>
              </a:tblPr>
              <a:tblGrid>
                <a:gridCol w="2014475"/>
                <a:gridCol w="2989200"/>
                <a:gridCol w="2989200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Неправовое государство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Правовое государство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solidFill>
                      <a:srgbClr val="0070C0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Происхождение прав человека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права даруются государственной властью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права имеют ес- тественное происхожде- ние (от рождения), зак- репляются в законах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Соотношение права и закона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- государственные нормативные акты (не- зависимо от их качества)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- только норматив- ные 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правовые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акты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 права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- возведённая в закон воля господствую- щего класса (государст- венная воля)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- мера свободы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Главное предназ- начение права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призвано защищать интересы государства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призвано утверж- дать и защищать права че- ловека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право- вого регулирова- 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«Запрещено всё, кроме официально разрешённо- го»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«Разрешено всё, что не запрещено законом»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" name="Google Shape;239;p11"/>
          <p:cNvGrpSpPr/>
          <p:nvPr/>
        </p:nvGrpSpPr>
        <p:grpSpPr>
          <a:xfrm>
            <a:off x="24048" y="1249288"/>
            <a:ext cx="8424936" cy="5112568"/>
            <a:chOff x="467544" y="1196752"/>
            <a:chExt cx="8424936" cy="5112568"/>
          </a:xfrm>
        </p:grpSpPr>
        <p:sp>
          <p:nvSpPr>
            <p:cNvPr id="240" name="Google Shape;240;p11"/>
            <p:cNvSpPr/>
            <p:nvPr/>
          </p:nvSpPr>
          <p:spPr>
            <a:xfrm>
              <a:off x="467544" y="1196752"/>
              <a:ext cx="8424936" cy="5112568"/>
            </a:xfrm>
            <a:prstGeom prst="flowChartExtract">
              <a:avLst/>
            </a:prstGeom>
            <a:solidFill>
              <a:srgbClr val="002060"/>
            </a:soli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11"/>
            <p:cNvSpPr/>
            <p:nvPr/>
          </p:nvSpPr>
          <p:spPr>
            <a:xfrm>
              <a:off x="2627784" y="2924944"/>
              <a:ext cx="4176464" cy="1216152"/>
            </a:xfrm>
            <a:prstGeom prst="trapezoid">
              <a:avLst>
                <a:gd fmla="val 73872" name="adj"/>
              </a:avLst>
            </a:prstGeom>
            <a:solidFill>
              <a:srgbClr val="92CCDC"/>
            </a:soli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2" name="Google Shape;242;p11"/>
            <p:cNvSpPr/>
            <p:nvPr/>
          </p:nvSpPr>
          <p:spPr>
            <a:xfrm>
              <a:off x="899592" y="4941168"/>
              <a:ext cx="7632848" cy="1216152"/>
            </a:xfrm>
            <a:prstGeom prst="trapezoid">
              <a:avLst>
                <a:gd fmla="val 80639" name="adj"/>
              </a:avLst>
            </a:prstGeom>
            <a:solidFill>
              <a:srgbClr val="92CCDC"/>
            </a:soli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p11"/>
            <p:cNvSpPr txBox="1"/>
            <p:nvPr/>
          </p:nvSpPr>
          <p:spPr>
            <a:xfrm>
              <a:off x="3923928" y="1956848"/>
              <a:ext cx="1512300" cy="6465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Правовое государство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4" name="Google Shape;244;p11"/>
            <p:cNvSpPr txBox="1"/>
            <p:nvPr/>
          </p:nvSpPr>
          <p:spPr>
            <a:xfrm>
              <a:off x="3491880" y="2886689"/>
              <a:ext cx="2448300" cy="6465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Теория естественного права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5" name="Google Shape;245;p11"/>
            <p:cNvSpPr txBox="1"/>
            <p:nvPr/>
          </p:nvSpPr>
          <p:spPr>
            <a:xfrm>
              <a:off x="3076982" y="3645024"/>
              <a:ext cx="3278068" cy="3693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 разделения властей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6" name="Google Shape;246;p11"/>
            <p:cNvSpPr txBox="1"/>
            <p:nvPr/>
          </p:nvSpPr>
          <p:spPr>
            <a:xfrm>
              <a:off x="1547664" y="5364578"/>
              <a:ext cx="3168300" cy="6465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 верховенства права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7" name="Google Shape;247;p11"/>
            <p:cNvSpPr txBox="1"/>
            <p:nvPr/>
          </p:nvSpPr>
          <p:spPr>
            <a:xfrm>
              <a:off x="4716016" y="5364578"/>
              <a:ext cx="3168352" cy="3693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Гражданское общество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8" name="Google Shape;248;p11"/>
            <p:cNvSpPr txBox="1"/>
            <p:nvPr/>
          </p:nvSpPr>
          <p:spPr>
            <a:xfrm>
              <a:off x="3959932" y="4143548"/>
              <a:ext cx="1512168" cy="3693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основы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11"/>
            <p:cNvSpPr txBox="1"/>
            <p:nvPr/>
          </p:nvSpPr>
          <p:spPr>
            <a:xfrm>
              <a:off x="2627784" y="4141096"/>
              <a:ext cx="1512168" cy="3693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правовая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0" name="Google Shape;250;p11"/>
            <p:cNvSpPr txBox="1"/>
            <p:nvPr/>
          </p:nvSpPr>
          <p:spPr>
            <a:xfrm>
              <a:off x="5364088" y="4143548"/>
              <a:ext cx="1417312" cy="3693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251" name="Google Shape;251;p11"/>
          <p:cNvCxnSpPr/>
          <p:nvPr/>
        </p:nvCxnSpPr>
        <p:spPr>
          <a:xfrm>
            <a:off x="4287140" y="4993704"/>
            <a:ext cx="0" cy="1216152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52" name="Google Shape;252;p11"/>
          <p:cNvCxnSpPr/>
          <p:nvPr/>
        </p:nvCxnSpPr>
        <p:spPr>
          <a:xfrm>
            <a:off x="2127616" y="4559915"/>
            <a:ext cx="1475634" cy="2452"/>
          </a:xfrm>
          <a:prstGeom prst="straightConnector1">
            <a:avLst/>
          </a:prstGeom>
          <a:noFill/>
          <a:ln cap="flat" cmpd="sng" w="9525">
            <a:solidFill>
              <a:srgbClr val="F5913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3" name="Google Shape;253;p11"/>
          <p:cNvCxnSpPr/>
          <p:nvPr/>
        </p:nvCxnSpPr>
        <p:spPr>
          <a:xfrm>
            <a:off x="4932040" y="4562367"/>
            <a:ext cx="1584176" cy="0"/>
          </a:xfrm>
          <a:prstGeom prst="straightConnector1">
            <a:avLst/>
          </a:prstGeom>
          <a:noFill/>
          <a:ln cap="flat" cmpd="sng" w="9525">
            <a:solidFill>
              <a:srgbClr val="F5913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4" name="Google Shape;254;p11"/>
          <p:cNvCxnSpPr/>
          <p:nvPr/>
        </p:nvCxnSpPr>
        <p:spPr>
          <a:xfrm>
            <a:off x="4921122" y="4415899"/>
            <a:ext cx="0" cy="146468"/>
          </a:xfrm>
          <a:prstGeom prst="straightConnector1">
            <a:avLst/>
          </a:prstGeom>
          <a:noFill/>
          <a:ln cap="flat" cmpd="sng" w="9525">
            <a:solidFill>
              <a:srgbClr val="F5913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5" name="Google Shape;255;p11"/>
          <p:cNvCxnSpPr/>
          <p:nvPr/>
        </p:nvCxnSpPr>
        <p:spPr>
          <a:xfrm>
            <a:off x="3603250" y="4426435"/>
            <a:ext cx="216024" cy="0"/>
          </a:xfrm>
          <a:prstGeom prst="straightConnector1">
            <a:avLst/>
          </a:prstGeom>
          <a:noFill/>
          <a:ln cap="flat" cmpd="sng" w="9525">
            <a:solidFill>
              <a:srgbClr val="F5913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6" name="Google Shape;256;p11"/>
          <p:cNvCxnSpPr/>
          <p:nvPr/>
        </p:nvCxnSpPr>
        <p:spPr>
          <a:xfrm>
            <a:off x="4705098" y="4416595"/>
            <a:ext cx="216024" cy="0"/>
          </a:xfrm>
          <a:prstGeom prst="straightConnector1">
            <a:avLst/>
          </a:prstGeom>
          <a:noFill/>
          <a:ln cap="flat" cmpd="sng" w="9525">
            <a:solidFill>
              <a:srgbClr val="F5913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7" name="Google Shape;257;p11"/>
          <p:cNvCxnSpPr/>
          <p:nvPr/>
        </p:nvCxnSpPr>
        <p:spPr>
          <a:xfrm>
            <a:off x="2826617" y="4562367"/>
            <a:ext cx="0" cy="315740"/>
          </a:xfrm>
          <a:prstGeom prst="straightConnector1">
            <a:avLst/>
          </a:prstGeom>
          <a:noFill/>
          <a:ln cap="flat" cmpd="sng" w="9525">
            <a:solidFill>
              <a:srgbClr val="F5913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58" name="Google Shape;258;p11"/>
          <p:cNvCxnSpPr/>
          <p:nvPr/>
        </p:nvCxnSpPr>
        <p:spPr>
          <a:xfrm>
            <a:off x="5724128" y="4562367"/>
            <a:ext cx="0" cy="315740"/>
          </a:xfrm>
          <a:prstGeom prst="straightConnector1">
            <a:avLst/>
          </a:prstGeom>
          <a:noFill/>
          <a:ln cap="flat" cmpd="sng" w="9525">
            <a:solidFill>
              <a:srgbClr val="F5913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59" name="Google Shape;259;p11"/>
          <p:cNvCxnSpPr/>
          <p:nvPr/>
        </p:nvCxnSpPr>
        <p:spPr>
          <a:xfrm>
            <a:off x="3603250" y="4415899"/>
            <a:ext cx="0" cy="146468"/>
          </a:xfrm>
          <a:prstGeom prst="straightConnector1">
            <a:avLst/>
          </a:prstGeom>
          <a:noFill/>
          <a:ln cap="flat" cmpd="sng" w="9525">
            <a:solidFill>
              <a:srgbClr val="F5913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0" name="Google Shape;260;p11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Принципы правового государства</a:t>
            </a:r>
            <a:endParaRPr/>
          </a:p>
        </p:txBody>
      </p:sp>
      <p:cxnSp>
        <p:nvCxnSpPr>
          <p:cNvPr id="261" name="Google Shape;261;p11"/>
          <p:cNvCxnSpPr/>
          <p:nvPr/>
        </p:nvCxnSpPr>
        <p:spPr>
          <a:xfrm>
            <a:off x="2660820" y="3585556"/>
            <a:ext cx="3278068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2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Гражданское общество и его основные институты</a:t>
            </a:r>
            <a:endParaRPr sz="4000"/>
          </a:p>
        </p:txBody>
      </p:sp>
      <p:sp>
        <p:nvSpPr>
          <p:cNvPr id="267" name="Google Shape;267;p12"/>
          <p:cNvSpPr/>
          <p:nvPr/>
        </p:nvSpPr>
        <p:spPr>
          <a:xfrm>
            <a:off x="179512" y="1340769"/>
            <a:ext cx="8064896" cy="108012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Гражданское общество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особая сфера общественных отношений, сис- тема самостоятельных и относительно независимых от государства инсти- тутов, общественных интересов, отношений</a:t>
            </a:r>
            <a:endParaRPr/>
          </a:p>
        </p:txBody>
      </p:sp>
      <p:grpSp>
        <p:nvGrpSpPr>
          <p:cNvPr id="268" name="Google Shape;268;p12"/>
          <p:cNvGrpSpPr/>
          <p:nvPr/>
        </p:nvGrpSpPr>
        <p:grpSpPr>
          <a:xfrm>
            <a:off x="180053" y="2852933"/>
            <a:ext cx="8063813" cy="2880325"/>
            <a:chOff x="541" y="576061"/>
            <a:chExt cx="8063813" cy="2880325"/>
          </a:xfrm>
        </p:grpSpPr>
        <p:sp>
          <p:nvSpPr>
            <p:cNvPr id="269" name="Google Shape;269;p12"/>
            <p:cNvSpPr/>
            <p:nvPr/>
          </p:nvSpPr>
          <p:spPr>
            <a:xfrm>
              <a:off x="4032448" y="1386038"/>
              <a:ext cx="2852986" cy="4951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0" name="Google Shape;270;p12"/>
            <p:cNvSpPr/>
            <p:nvPr/>
          </p:nvSpPr>
          <p:spPr>
            <a:xfrm>
              <a:off x="3986727" y="1386038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1" name="Google Shape;271;p12"/>
            <p:cNvSpPr/>
            <p:nvPr/>
          </p:nvSpPr>
          <p:spPr>
            <a:xfrm>
              <a:off x="1179461" y="1386038"/>
              <a:ext cx="2852986" cy="4951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2" name="Google Shape;272;p12"/>
            <p:cNvSpPr/>
            <p:nvPr/>
          </p:nvSpPr>
          <p:spPr>
            <a:xfrm>
              <a:off x="2088232" y="576061"/>
              <a:ext cx="3888431" cy="80997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2"/>
            <p:cNvSpPr txBox="1"/>
            <p:nvPr/>
          </p:nvSpPr>
          <p:spPr>
            <a:xfrm>
              <a:off x="2088232" y="576061"/>
              <a:ext cx="3888431" cy="8099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Гражданское общество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4" name="Google Shape;274;p12"/>
            <p:cNvSpPr/>
            <p:nvPr/>
          </p:nvSpPr>
          <p:spPr>
            <a:xfrm>
              <a:off x="541" y="1881184"/>
              <a:ext cx="2357840" cy="157520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2"/>
            <p:cNvSpPr txBox="1"/>
            <p:nvPr/>
          </p:nvSpPr>
          <p:spPr>
            <a:xfrm>
              <a:off x="541" y="1881184"/>
              <a:ext cx="2357840" cy="15752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интересы граждан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6" name="Google Shape;276;p12"/>
            <p:cNvSpPr/>
            <p:nvPr/>
          </p:nvSpPr>
          <p:spPr>
            <a:xfrm>
              <a:off x="2853527" y="1881184"/>
              <a:ext cx="2357840" cy="157520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2"/>
            <p:cNvSpPr txBox="1"/>
            <p:nvPr/>
          </p:nvSpPr>
          <p:spPr>
            <a:xfrm>
              <a:off x="2853527" y="1881184"/>
              <a:ext cx="2357840" cy="15752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отношения между гражданами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8" name="Google Shape;278;p12"/>
            <p:cNvSpPr/>
            <p:nvPr/>
          </p:nvSpPr>
          <p:spPr>
            <a:xfrm>
              <a:off x="5706514" y="1881184"/>
              <a:ext cx="2357840" cy="157520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12"/>
            <p:cNvSpPr txBox="1"/>
            <p:nvPr/>
          </p:nvSpPr>
          <p:spPr>
            <a:xfrm>
              <a:off x="5706514" y="1881184"/>
              <a:ext cx="2357840" cy="15752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институты для защиты прав и реализации интересов граждан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Гражданское общество и его основные институты</a:t>
            </a:r>
            <a:endParaRPr sz="4000"/>
          </a:p>
        </p:txBody>
      </p:sp>
      <p:grpSp>
        <p:nvGrpSpPr>
          <p:cNvPr id="285" name="Google Shape;285;p13"/>
          <p:cNvGrpSpPr/>
          <p:nvPr/>
        </p:nvGrpSpPr>
        <p:grpSpPr>
          <a:xfrm>
            <a:off x="509399" y="1399121"/>
            <a:ext cx="7405121" cy="5196108"/>
            <a:chOff x="329887" y="2121"/>
            <a:chExt cx="7405121" cy="5196108"/>
          </a:xfrm>
        </p:grpSpPr>
        <p:sp>
          <p:nvSpPr>
            <p:cNvPr id="286" name="Google Shape;286;p13"/>
            <p:cNvSpPr/>
            <p:nvPr/>
          </p:nvSpPr>
          <p:spPr>
            <a:xfrm>
              <a:off x="329887" y="2121"/>
              <a:ext cx="6055423" cy="71670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3"/>
            <p:cNvSpPr txBox="1"/>
            <p:nvPr/>
          </p:nvSpPr>
          <p:spPr>
            <a:xfrm>
              <a:off x="350879" y="23113"/>
              <a:ext cx="6013439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институты гражданского общества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13"/>
            <p:cNvSpPr/>
            <p:nvPr/>
          </p:nvSpPr>
          <p:spPr>
            <a:xfrm>
              <a:off x="935429" y="718826"/>
              <a:ext cx="605542" cy="5375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9" name="Google Shape;289;p13"/>
            <p:cNvSpPr/>
            <p:nvPr/>
          </p:nvSpPr>
          <p:spPr>
            <a:xfrm>
              <a:off x="1540972" y="898002"/>
              <a:ext cx="6194036" cy="7167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3"/>
            <p:cNvSpPr txBox="1"/>
            <p:nvPr/>
          </p:nvSpPr>
          <p:spPr>
            <a:xfrm>
              <a:off x="1561964" y="918994"/>
              <a:ext cx="6152052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 партии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1" name="Google Shape;291;p13"/>
            <p:cNvSpPr/>
            <p:nvPr/>
          </p:nvSpPr>
          <p:spPr>
            <a:xfrm>
              <a:off x="935429" y="718826"/>
              <a:ext cx="605542" cy="143340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2" name="Google Shape;292;p13"/>
            <p:cNvSpPr/>
            <p:nvPr/>
          </p:nvSpPr>
          <p:spPr>
            <a:xfrm>
              <a:off x="1540972" y="1793883"/>
              <a:ext cx="6194036" cy="7167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3"/>
            <p:cNvSpPr txBox="1"/>
            <p:nvPr/>
          </p:nvSpPr>
          <p:spPr>
            <a:xfrm>
              <a:off x="1561964" y="1814875"/>
              <a:ext cx="6152052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общественные организации и движения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13"/>
            <p:cNvSpPr/>
            <p:nvPr/>
          </p:nvSpPr>
          <p:spPr>
            <a:xfrm>
              <a:off x="935429" y="718826"/>
              <a:ext cx="605542" cy="23292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5" name="Google Shape;295;p13"/>
            <p:cNvSpPr/>
            <p:nvPr/>
          </p:nvSpPr>
          <p:spPr>
            <a:xfrm>
              <a:off x="1540972" y="2689764"/>
              <a:ext cx="6194036" cy="7167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3"/>
            <p:cNvSpPr txBox="1"/>
            <p:nvPr/>
          </p:nvSpPr>
          <p:spPr>
            <a:xfrm>
              <a:off x="1561964" y="2710756"/>
              <a:ext cx="6152052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профессиональные и творческие объединения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7" name="Google Shape;297;p13"/>
            <p:cNvSpPr/>
            <p:nvPr/>
          </p:nvSpPr>
          <p:spPr>
            <a:xfrm>
              <a:off x="935429" y="718826"/>
              <a:ext cx="605542" cy="32251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8" name="Google Shape;298;p13"/>
            <p:cNvSpPr/>
            <p:nvPr/>
          </p:nvSpPr>
          <p:spPr>
            <a:xfrm>
              <a:off x="1540972" y="3585644"/>
              <a:ext cx="6194036" cy="7167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3"/>
            <p:cNvSpPr txBox="1"/>
            <p:nvPr/>
          </p:nvSpPr>
          <p:spPr>
            <a:xfrm>
              <a:off x="1561964" y="3606636"/>
              <a:ext cx="6152052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церковь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13"/>
            <p:cNvSpPr/>
            <p:nvPr/>
          </p:nvSpPr>
          <p:spPr>
            <a:xfrm>
              <a:off x="935429" y="718826"/>
              <a:ext cx="605542" cy="41210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1" name="Google Shape;301;p13"/>
            <p:cNvSpPr/>
            <p:nvPr/>
          </p:nvSpPr>
          <p:spPr>
            <a:xfrm>
              <a:off x="1540972" y="4481525"/>
              <a:ext cx="6194036" cy="716704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3"/>
            <p:cNvSpPr txBox="1"/>
            <p:nvPr/>
          </p:nvSpPr>
          <p:spPr>
            <a:xfrm>
              <a:off x="1561964" y="4502517"/>
              <a:ext cx="6152052" cy="6747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органы местного самоуправления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Гражданское общество и его основные институты</a:t>
            </a:r>
            <a:endParaRPr sz="4000"/>
          </a:p>
        </p:txBody>
      </p:sp>
      <p:sp>
        <p:nvSpPr>
          <p:cNvPr id="308" name="Google Shape;308;p14"/>
          <p:cNvSpPr txBox="1"/>
          <p:nvPr/>
        </p:nvSpPr>
        <p:spPr>
          <a:xfrm>
            <a:off x="581025" y="5974178"/>
            <a:ext cx="714374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Государство и гражданское общество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09" name="Google Shape;30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600" y="1097600"/>
            <a:ext cx="8164199" cy="521511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5"/>
          <p:cNvSpPr txBox="1"/>
          <p:nvPr/>
        </p:nvSpPr>
        <p:spPr>
          <a:xfrm>
            <a:off x="179933" y="1412776"/>
            <a:ext cx="2159819" cy="5184576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Демократическое 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государство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15" name="Google Shape;315;p15"/>
          <p:cNvSpPr txBox="1"/>
          <p:nvPr/>
        </p:nvSpPr>
        <p:spPr>
          <a:xfrm>
            <a:off x="6158156" y="1436611"/>
            <a:ext cx="2159819" cy="5184576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mbria"/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Свободное, саморазвивающе-еся 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гражданское общество</a:t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16" name="Google Shape;316;p15"/>
          <p:cNvSpPr/>
          <p:nvPr/>
        </p:nvSpPr>
        <p:spPr>
          <a:xfrm rot="-5400000">
            <a:off x="3675906" y="87880"/>
            <a:ext cx="2376264" cy="5048572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15"/>
          <p:cNvSpPr txBox="1"/>
          <p:nvPr/>
        </p:nvSpPr>
        <p:spPr>
          <a:xfrm>
            <a:off x="2339746" y="2018095"/>
            <a:ext cx="4454506" cy="11881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снимает остроту противоречий между субъектами гражданского общества и создаёт социальную гармонию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18" name="Google Shape;318;p15"/>
          <p:cNvSpPr/>
          <p:nvPr/>
        </p:nvSpPr>
        <p:spPr>
          <a:xfrm flipH="1" rot="5400000">
            <a:off x="2739802" y="2577119"/>
            <a:ext cx="2376264" cy="5624637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15"/>
          <p:cNvSpPr txBox="1"/>
          <p:nvPr/>
        </p:nvSpPr>
        <p:spPr>
          <a:xfrm flipH="1">
            <a:off x="1709679" y="4795352"/>
            <a:ext cx="5030571" cy="11881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позволяет в полной степени реализоваться демократическому государству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20" name="Google Shape;320;p1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Гражданское общество и его основные институты</a:t>
            </a:r>
            <a:endParaRPr sz="40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6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Средства массовой информации и их роль в политике</a:t>
            </a:r>
            <a:endParaRPr sz="4000"/>
          </a:p>
        </p:txBody>
      </p:sp>
      <p:sp>
        <p:nvSpPr>
          <p:cNvPr id="326" name="Google Shape;326;p16"/>
          <p:cNvSpPr/>
          <p:nvPr/>
        </p:nvSpPr>
        <p:spPr>
          <a:xfrm>
            <a:off x="179512" y="1340769"/>
            <a:ext cx="8064896" cy="1512168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Средства массовой информации (СМИ)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периодическое печатное изда- ние, сетевое издание, телеканал, телепрограмма, радиоканал, радиопрог- рамма, видеопрограмма, иная форма периодического распространения массовой информации под постоянным наименованием, которое имеет го- сударственную регистрацию</a:t>
            </a:r>
            <a:endParaRPr/>
          </a:p>
        </p:txBody>
      </p:sp>
      <p:grpSp>
        <p:nvGrpSpPr>
          <p:cNvPr id="327" name="Google Shape;327;p16"/>
          <p:cNvGrpSpPr/>
          <p:nvPr/>
        </p:nvGrpSpPr>
        <p:grpSpPr>
          <a:xfrm>
            <a:off x="514257" y="2998499"/>
            <a:ext cx="7395404" cy="3597305"/>
            <a:chOff x="334745" y="1547"/>
            <a:chExt cx="7395404" cy="3597305"/>
          </a:xfrm>
        </p:grpSpPr>
        <p:sp>
          <p:nvSpPr>
            <p:cNvPr id="328" name="Google Shape;328;p16"/>
            <p:cNvSpPr/>
            <p:nvPr/>
          </p:nvSpPr>
          <p:spPr>
            <a:xfrm>
              <a:off x="334745" y="1547"/>
              <a:ext cx="4445148" cy="496180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6"/>
            <p:cNvSpPr txBox="1"/>
            <p:nvPr/>
          </p:nvSpPr>
          <p:spPr>
            <a:xfrm>
              <a:off x="349278" y="16080"/>
              <a:ext cx="4416082" cy="4671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функции СМИ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0" name="Google Shape;330;p16"/>
            <p:cNvSpPr/>
            <p:nvPr/>
          </p:nvSpPr>
          <p:spPr>
            <a:xfrm>
              <a:off x="779260" y="497727"/>
              <a:ext cx="444514" cy="3721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16"/>
            <p:cNvSpPr/>
            <p:nvPr/>
          </p:nvSpPr>
          <p:spPr>
            <a:xfrm>
              <a:off x="1223775" y="621772"/>
              <a:ext cx="6506374" cy="49618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6"/>
            <p:cNvSpPr txBox="1"/>
            <p:nvPr/>
          </p:nvSpPr>
          <p:spPr>
            <a:xfrm>
              <a:off x="1238308" y="636305"/>
              <a:ext cx="6477308" cy="4671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информирование населения о происходящих событиях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3" name="Google Shape;333;p16"/>
            <p:cNvSpPr/>
            <p:nvPr/>
          </p:nvSpPr>
          <p:spPr>
            <a:xfrm>
              <a:off x="779260" y="497727"/>
              <a:ext cx="444514" cy="99236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4" name="Google Shape;334;p16"/>
            <p:cNvSpPr/>
            <p:nvPr/>
          </p:nvSpPr>
          <p:spPr>
            <a:xfrm>
              <a:off x="1223775" y="1241997"/>
              <a:ext cx="6506374" cy="49618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6"/>
            <p:cNvSpPr txBox="1"/>
            <p:nvPr/>
          </p:nvSpPr>
          <p:spPr>
            <a:xfrm>
              <a:off x="1238308" y="1256530"/>
              <a:ext cx="6477308" cy="4671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общественного мнения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6" name="Google Shape;336;p16"/>
            <p:cNvSpPr/>
            <p:nvPr/>
          </p:nvSpPr>
          <p:spPr>
            <a:xfrm>
              <a:off x="779260" y="497727"/>
              <a:ext cx="444514" cy="16125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7" name="Google Shape;337;p16"/>
            <p:cNvSpPr/>
            <p:nvPr/>
          </p:nvSpPr>
          <p:spPr>
            <a:xfrm>
              <a:off x="1223775" y="1862222"/>
              <a:ext cx="6506374" cy="49618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6"/>
            <p:cNvSpPr txBox="1"/>
            <p:nvPr/>
          </p:nvSpPr>
          <p:spPr>
            <a:xfrm>
              <a:off x="1238308" y="1876755"/>
              <a:ext cx="6477308" cy="4671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приобщение людей к политическим ценностям и действия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16"/>
            <p:cNvSpPr/>
            <p:nvPr/>
          </p:nvSpPr>
          <p:spPr>
            <a:xfrm>
              <a:off x="779260" y="497727"/>
              <a:ext cx="444514" cy="22328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0" name="Google Shape;340;p16"/>
            <p:cNvSpPr/>
            <p:nvPr/>
          </p:nvSpPr>
          <p:spPr>
            <a:xfrm>
              <a:off x="1223775" y="2482447"/>
              <a:ext cx="6506374" cy="49618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6"/>
            <p:cNvSpPr txBox="1"/>
            <p:nvPr/>
          </p:nvSpPr>
          <p:spPr>
            <a:xfrm>
              <a:off x="1238308" y="2496980"/>
              <a:ext cx="6477308" cy="4671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представляют общественные мнения, интересы, позиции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2" name="Google Shape;342;p16"/>
            <p:cNvSpPr/>
            <p:nvPr/>
          </p:nvSpPr>
          <p:spPr>
            <a:xfrm>
              <a:off x="779260" y="497727"/>
              <a:ext cx="444514" cy="285303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3" name="Google Shape;343;p16"/>
            <p:cNvSpPr/>
            <p:nvPr/>
          </p:nvSpPr>
          <p:spPr>
            <a:xfrm>
              <a:off x="1223775" y="3102672"/>
              <a:ext cx="6506374" cy="49618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6"/>
            <p:cNvSpPr txBox="1"/>
            <p:nvPr/>
          </p:nvSpPr>
          <p:spPr>
            <a:xfrm>
              <a:off x="1238308" y="3117205"/>
              <a:ext cx="6477308" cy="4671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мобилизируют на определённые политические действия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7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Средства массовой информации и их роль в политике</a:t>
            </a:r>
            <a:endParaRPr sz="4000"/>
          </a:p>
        </p:txBody>
      </p:sp>
      <p:sp>
        <p:nvSpPr>
          <p:cNvPr id="350" name="Google Shape;350;p17"/>
          <p:cNvSpPr/>
          <p:nvPr/>
        </p:nvSpPr>
        <p:spPr>
          <a:xfrm>
            <a:off x="179512" y="1340769"/>
            <a:ext cx="8064896" cy="648071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СМИ часто называют «четвёртой властью» за ту роль, которую играют в общественной жизни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graphicFrame>
        <p:nvGraphicFramePr>
          <p:cNvPr id="351" name="Google Shape;351;p17"/>
          <p:cNvGraphicFramePr/>
          <p:nvPr/>
        </p:nvGraphicFramePr>
        <p:xfrm>
          <a:off x="179512" y="213285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{C0724164-9563-470A-B49F-EC4B46693658}</a:tableStyleId>
              </a:tblPr>
              <a:tblGrid>
                <a:gridCol w="4032450"/>
                <a:gridCol w="4032450"/>
              </a:tblGrid>
              <a:tr h="5475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СМИ и государство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 hMerge="1"/>
              </a:tr>
              <a:tr h="8844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СМИ в демократическом государстве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СМИ в тоталитарном государстве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rgbClr val="C5D8F1"/>
                    </a:solidFill>
                  </a:tcPr>
                </a:tc>
              </a:tr>
              <a:tr h="884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 СМИ подчиняются закону и дей- ствуют в правовом поле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Власть постоянно воздействует на общество средствами пропаганды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1263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СМИ мобилизуют общественное мнение на обсуждение и решение проблем общества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СМИ создают образ врага, разжи- гают вражду и нетерпимость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884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СМИ осуществляют общественный контроль за деятельностью власти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 СМИ находятся под полным кон- тролем государства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8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Средства массовой информации и их роль в политике</a:t>
            </a:r>
            <a:endParaRPr sz="4000"/>
          </a:p>
        </p:txBody>
      </p:sp>
      <p:sp>
        <p:nvSpPr>
          <p:cNvPr id="357" name="Google Shape;357;p18"/>
          <p:cNvSpPr/>
          <p:nvPr/>
        </p:nvSpPr>
        <p:spPr>
          <a:xfrm>
            <a:off x="179512" y="1340769"/>
            <a:ext cx="8064896" cy="432047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Теория повестки дня</a:t>
            </a:r>
            <a:endParaRPr b="0" i="0" sz="20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358" name="Google Shape;358;p18"/>
          <p:cNvSpPr/>
          <p:nvPr/>
        </p:nvSpPr>
        <p:spPr>
          <a:xfrm>
            <a:off x="179512" y="1844824"/>
            <a:ext cx="8064896" cy="1152128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гласит, что средства массовой информации оказывают значительное влия- ние на общественность непосредственно самим подбором того, что именно они освещают в новостях</a:t>
            </a:r>
            <a:endParaRPr/>
          </a:p>
        </p:txBody>
      </p:sp>
      <p:pic>
        <p:nvPicPr>
          <p:cNvPr descr="I. Bernard Cohen Quotes - 13 Science Quotes - Dictionary of Science  Quotations and Scientist Quotes" id="359" name="Google Shape;35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02932" y="3140968"/>
            <a:ext cx="2641476" cy="3521968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60" name="Google Shape;360;p18"/>
          <p:cNvSpPr txBox="1"/>
          <p:nvPr/>
        </p:nvSpPr>
        <p:spPr>
          <a:xfrm>
            <a:off x="2639194" y="6133263"/>
            <a:ext cx="29637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Бернард Коэн,    американский исследователь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61" name="Google Shape;361;p18"/>
          <p:cNvSpPr/>
          <p:nvPr/>
        </p:nvSpPr>
        <p:spPr>
          <a:xfrm>
            <a:off x="160077" y="3992685"/>
            <a:ext cx="5328592" cy="882074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«Прессе преимущественно не удаётся сказать людям, что думать, но она с большим успехом говорит им, о чём думать» (Бернард Коэн)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362" name="Google Shape;362;p18"/>
          <p:cNvSpPr/>
          <p:nvPr/>
        </p:nvSpPr>
        <p:spPr>
          <a:xfrm>
            <a:off x="2422624" y="3031320"/>
            <a:ext cx="803498" cy="903421"/>
          </a:xfrm>
          <a:prstGeom prst="downArrow">
            <a:avLst>
              <a:gd fmla="val 50000" name="adj1"/>
              <a:gd fmla="val 63957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План</a:t>
            </a:r>
            <a:endParaRPr/>
          </a:p>
        </p:txBody>
      </p:sp>
      <p:sp>
        <p:nvSpPr>
          <p:cNvPr id="171" name="Google Shape;171;p2"/>
          <p:cNvSpPr txBox="1"/>
          <p:nvPr>
            <p:ph idx="1" type="body"/>
          </p:nvPr>
        </p:nvSpPr>
        <p:spPr>
          <a:xfrm>
            <a:off x="179512" y="1600202"/>
            <a:ext cx="8784976" cy="452596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Принципы правового государства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Гражданское общество и его основные инс- титуты</a:t>
            </a:r>
            <a:endParaRPr>
              <a:latin typeface="Cambria Math"/>
              <a:ea typeface="Cambria Math"/>
              <a:cs typeface="Cambria Math"/>
              <a:sym typeface="Cambria Math"/>
            </a:endParaRPr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Средства массовой информации и их роль в политике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Принципы правового государства</a:t>
            </a:r>
            <a:endParaRPr/>
          </a:p>
        </p:txBody>
      </p:sp>
      <p:pic>
        <p:nvPicPr>
          <p:cNvPr descr="https://upload.wikimedia.org/wikipedia/commons/thumb/1/17/King_John_from_NPG.jpg/800px-King_John_from_NPG.jpg" id="177" name="Google Shape;17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11960" y="1412775"/>
            <a:ext cx="4055844" cy="5282737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78" name="Google Shape;178;p3"/>
          <p:cNvSpPr txBox="1"/>
          <p:nvPr/>
        </p:nvSpPr>
        <p:spPr>
          <a:xfrm>
            <a:off x="1239746" y="6356958"/>
            <a:ext cx="296140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Иоанн Безземельный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9" name="Google Shape;179;p3"/>
          <p:cNvSpPr/>
          <p:nvPr/>
        </p:nvSpPr>
        <p:spPr>
          <a:xfrm>
            <a:off x="107504" y="1412774"/>
            <a:ext cx="3960440" cy="1800202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В 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1215 г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. английская знать и пред- ставители духовенства, приняв 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Ве- ликую хартию вольностей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(Magna Carta), принудили короля Англии Иоанна Безземельного впредь пра- вить согласно закону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Принципы правового государства</a:t>
            </a:r>
            <a:endParaRPr/>
          </a:p>
        </p:txBody>
      </p:sp>
      <p:sp>
        <p:nvSpPr>
          <p:cNvPr id="185" name="Google Shape;185;p4"/>
          <p:cNvSpPr txBox="1"/>
          <p:nvPr/>
        </p:nvSpPr>
        <p:spPr>
          <a:xfrm>
            <a:off x="1239746" y="6356958"/>
            <a:ext cx="296140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Сигизмунд III Ваза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6" name="Google Shape;186;p4"/>
          <p:cNvSpPr/>
          <p:nvPr/>
        </p:nvSpPr>
        <p:spPr>
          <a:xfrm>
            <a:off x="107504" y="1412774"/>
            <a:ext cx="3960440" cy="2304258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В 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Статуте ВКЛ 1588 г.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нашла отра- жение идея разделения власти на законодательную (сейм), исполни- тельную (великий князь, админист- ративный аппарат) и судебную (трибунал ВКЛ, земские и подка- морские суды, выборные и незави- симые от администрации)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pic>
        <p:nvPicPr>
          <p:cNvPr descr="Ð¯ÐºÐ¾Ð± Ð¢ÑÐ¾ÑÐµÐ»Ñ. ÐÐ¾ÑÑÑÐµÑ ÐºÐ¾ÑÐ¾Ð»Ñ ÐÐ¾Ð»ÑÑÐ¸ Ð¡Ð¸Ð³Ð¸Ð·Ð¼ÑÐ½Ð´Ð° III ÐÐ°Ð·Ñ, 1610-Ðµ Ð³Ð¾Ð´Ñ. ÐÐ¾ÑÐ¾Ð»ÐµÐ²ÑÐºÐ¸Ð¹ Ð·Ð°Ð¼Ð¾Ðº Ð² ÐÐ°ÑÑÐ°Ð²Ðµ" id="187" name="Google Shape;18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41158" y="1412774"/>
            <a:ext cx="3994988" cy="5255818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Принципы правового государства</a:t>
            </a:r>
            <a:endParaRPr/>
          </a:p>
        </p:txBody>
      </p:sp>
      <p:sp>
        <p:nvSpPr>
          <p:cNvPr id="193" name="Google Shape;193;p5"/>
          <p:cNvSpPr txBox="1"/>
          <p:nvPr/>
        </p:nvSpPr>
        <p:spPr>
          <a:xfrm>
            <a:off x="1590524" y="6330806"/>
            <a:ext cx="296140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Джон Локк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4" name="Google Shape;194;p5"/>
          <p:cNvSpPr/>
          <p:nvPr/>
        </p:nvSpPr>
        <p:spPr>
          <a:xfrm>
            <a:off x="107504" y="1393388"/>
            <a:ext cx="4320480" cy="3619787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Английский философ XVII в. 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Джон Локк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разработал теорию, согласно которой каждый человек имеет некоторые пра- ва от рождения и они не даруются ему государством. При этом отношение к государству зависит от того, насколько оно соблюдает эти естественные права. Идея, согласно которой из естествен- ных прав человека должны вытекать определённые правовые гарантии, по- лучала всё большее признание и стала находить отражение в конституциях ряда стран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pic>
        <p:nvPicPr>
          <p:cNvPr descr="https://upload.wikimedia.org/wikipedia/commons/thumb/d/d1/JohnLocke.png/800px-JohnLocke.png" id="195" name="Google Shape;195;p5"/>
          <p:cNvPicPr preferRelativeResize="0"/>
          <p:nvPr/>
        </p:nvPicPr>
        <p:blipFill rotWithShape="1">
          <a:blip r:embed="rId3">
            <a:alphaModFix/>
          </a:blip>
          <a:srcRect b="0" l="14149" r="11959" t="8158"/>
          <a:stretch/>
        </p:blipFill>
        <p:spPr>
          <a:xfrm>
            <a:off x="4573270" y="1393389"/>
            <a:ext cx="3671137" cy="5275971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Принципы правового государства</a:t>
            </a:r>
            <a:endParaRPr/>
          </a:p>
        </p:txBody>
      </p:sp>
      <p:sp>
        <p:nvSpPr>
          <p:cNvPr id="201" name="Google Shape;201;p6"/>
          <p:cNvSpPr/>
          <p:nvPr/>
        </p:nvSpPr>
        <p:spPr>
          <a:xfrm>
            <a:off x="192460" y="2564904"/>
            <a:ext cx="7920880" cy="1099508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Правовое государство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форма организации политической власти в стране, основанная на верховенстве права, разделении властей, соблю- дении прав и свобод человека и гражданина.</a:t>
            </a:r>
            <a:endParaRPr/>
          </a:p>
        </p:txBody>
      </p:sp>
      <p:sp>
        <p:nvSpPr>
          <p:cNvPr id="202" name="Google Shape;202;p6"/>
          <p:cNvSpPr/>
          <p:nvPr/>
        </p:nvSpPr>
        <p:spPr>
          <a:xfrm>
            <a:off x="192460" y="1628800"/>
            <a:ext cx="7920880" cy="66746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Конец XIX – начало XX в.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– формирование основных черт и признаков 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концепции правового государства</a:t>
            </a:r>
            <a:endParaRPr b="1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03" name="Google Shape;203;p6"/>
          <p:cNvSpPr/>
          <p:nvPr/>
        </p:nvSpPr>
        <p:spPr>
          <a:xfrm>
            <a:off x="192460" y="4828786"/>
            <a:ext cx="7920880" cy="66746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Не закон лежит в основе прав людей, а права человека – в основе закона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04" name="Google Shape;204;p6"/>
          <p:cNvSpPr/>
          <p:nvPr/>
        </p:nvSpPr>
        <p:spPr>
          <a:xfrm>
            <a:off x="3684848" y="3664413"/>
            <a:ext cx="936104" cy="1164373"/>
          </a:xfrm>
          <a:prstGeom prst="downArrow">
            <a:avLst>
              <a:gd fmla="val 50000" name="adj1"/>
              <a:gd fmla="val 69352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7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Принципы правового государства</a:t>
            </a:r>
            <a:endParaRPr/>
          </a:p>
        </p:txBody>
      </p:sp>
      <p:graphicFrame>
        <p:nvGraphicFramePr>
          <p:cNvPr id="210" name="Google Shape;210;p7"/>
          <p:cNvGraphicFramePr/>
          <p:nvPr/>
        </p:nvGraphicFramePr>
        <p:xfrm>
          <a:off x="251520" y="126876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{C0724164-9563-470A-B49F-EC4B46693658}</a:tableStyleId>
              </a:tblPr>
              <a:tblGrid>
                <a:gridCol w="2640300"/>
                <a:gridCol w="528057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правового государства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solidFill>
                      <a:srgbClr val="C5D8F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Верховенство права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Закон превыше всего;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Равенство всех граждан перед законом и су- дом;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Реальность их прав и свобод;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Эффективный судебный механизм защиты этих прав.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211" name="Google Shape;21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95198" y="3933056"/>
            <a:ext cx="1977200" cy="2720355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212" name="Google Shape;212;p7"/>
          <p:cNvSpPr/>
          <p:nvPr/>
        </p:nvSpPr>
        <p:spPr>
          <a:xfrm>
            <a:off x="251520" y="5130899"/>
            <a:ext cx="5832648" cy="1524468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Статья 7.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В Республике Беларусь устанавливается принцип верховенства права. Государство, все его ор- ганы и должностные лица действуют в пределах Кон- ституции и принятых в соответствии с ней актов за- конодательства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8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Принципы правового государства</a:t>
            </a:r>
            <a:endParaRPr/>
          </a:p>
        </p:txBody>
      </p:sp>
      <p:graphicFrame>
        <p:nvGraphicFramePr>
          <p:cNvPr id="218" name="Google Shape;218;p8"/>
          <p:cNvGraphicFramePr/>
          <p:nvPr/>
        </p:nvGraphicFramePr>
        <p:xfrm>
          <a:off x="251520" y="126876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{C0724164-9563-470A-B49F-EC4B46693658}</a:tableStyleId>
              </a:tblPr>
              <a:tblGrid>
                <a:gridCol w="2640300"/>
                <a:gridCol w="528057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правового государства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solidFill>
                      <a:srgbClr val="C5D8F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Разделение властей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Разделение государственной власти на зако- нодательную, исполнительную и судебную;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Действие системы «сдержек и противовесов»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219" name="Google Shape;21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80112" y="3086782"/>
            <a:ext cx="2592286" cy="3566629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220" name="Google Shape;220;p8"/>
          <p:cNvSpPr/>
          <p:nvPr/>
        </p:nvSpPr>
        <p:spPr>
          <a:xfrm>
            <a:off x="251520" y="4653136"/>
            <a:ext cx="5184576" cy="2002231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Статья 6.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Государственная власть в Республике Беларусь осуществляется на основе разделения её на законодательную, исполнительную и су- дебную. Государственные органы в пределах своих полномочий самостоятельны: они взаи- модействуют между собой, сдерживают и урав- новешивают друг друга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9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Принципы правового государства</a:t>
            </a:r>
            <a:endParaRPr/>
          </a:p>
        </p:txBody>
      </p:sp>
      <p:graphicFrame>
        <p:nvGraphicFramePr>
          <p:cNvPr id="226" name="Google Shape;226;p9"/>
          <p:cNvGraphicFramePr/>
          <p:nvPr/>
        </p:nvGraphicFramePr>
        <p:xfrm>
          <a:off x="251520" y="126876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{C0724164-9563-470A-B49F-EC4B46693658}</a:tableStyleId>
              </a:tblPr>
              <a:tblGrid>
                <a:gridCol w="2640300"/>
                <a:gridCol w="528057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правового государства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solidFill>
                      <a:srgbClr val="C5D8F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solidFill>
                      <a:srgbClr val="C5D8F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Взаимная ответствен- ность государства и личности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Граждане, организации и учреждения несут ответственность перед государством за вы- полнение своих обязанностей;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Государство, его должностные лица ответст- венны за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свои действия перед гражданами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pic>
        <p:nvPicPr>
          <p:cNvPr id="227" name="Google Shape;22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12160" y="3681222"/>
            <a:ext cx="2160237" cy="2972190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228" name="Google Shape;228;p9"/>
          <p:cNvSpPr/>
          <p:nvPr/>
        </p:nvSpPr>
        <p:spPr>
          <a:xfrm>
            <a:off x="251520" y="4437112"/>
            <a:ext cx="5544616" cy="2218255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Статья 2.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Человек, его права, свободы и гарантии их реализации являются высшей ценностью и целью общества и государства. Государство ответ- ственно перед гражданином за создание условий для свободного и достойного развития личности. Гражданин ответственен перед государством за неукоснительное исполнение обязанностей, возло- женных на него Конституцией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Networking_2007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2013-08-18T12:52:54Z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25.11.2020</vt:lpwstr>
  </property>
</Properties>
</file>