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8" roundtripDataSignature="AMtx7mjgrzRuTGjjOC/EzfPOy8IS7rBN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33F81BC-E1B2-41F8-9780-39EC25074E1D}">
  <a:tblStyle styleId="{533F81BC-E1B2-41F8-9780-39EC25074E1D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customschemas.google.com/relationships/presentationmetadata" Target="meta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3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3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2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3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3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3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4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6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6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3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3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3.png"/><Relationship Id="rId6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latin typeface="Cambria"/>
                <a:ea typeface="Cambria"/>
                <a:cs typeface="Cambria"/>
                <a:sym typeface="Cambria"/>
              </a:rPr>
              <a:t>Правовые основы международных отношений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2021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0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6" name="Google Shape;236;p10"/>
          <p:cNvGrpSpPr/>
          <p:nvPr/>
        </p:nvGrpSpPr>
        <p:grpSpPr>
          <a:xfrm>
            <a:off x="521597" y="1464532"/>
            <a:ext cx="8057071" cy="562675"/>
            <a:chOff x="67" y="2742038"/>
            <a:chExt cx="4010278" cy="2634131"/>
          </a:xfrm>
        </p:grpSpPr>
        <p:sp>
          <p:nvSpPr>
            <p:cNvPr id="237" name="Google Shape;237;p10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0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Международное гуманитарное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принципов и правовых норм, применяемых в вооружённых конфликтах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http://profil.adu.by/pluginfile.php/6235/mod_book/chapter/19691/%D0%93%D0%BB%D0%BE%D0%B1%D0%B0%D0%BB%D1%8C%D0%BD%D0%B0%D1%8F%20%D0%BA%D0%B0%D1%80%D1%82%D0%B0%20%D0%BA%D0%BE%D0%BD%D1%84%D0%BB%D0%B8%D0%BA%D1%82%D0%BE%D0%B2%20%D0%B2%20%D0%BC%D0%B8%D1%80%D0%B5%282021%29.jpg" id="239" name="Google Shape;239;p10"/>
          <p:cNvPicPr preferRelativeResize="0"/>
          <p:nvPr/>
        </p:nvPicPr>
        <p:blipFill rotWithShape="1">
          <a:blip r:embed="rId3">
            <a:alphaModFix/>
          </a:blip>
          <a:srcRect b="2335" l="1581" r="1513" t="12679"/>
          <a:stretch/>
        </p:blipFill>
        <p:spPr>
          <a:xfrm>
            <a:off x="992038" y="2424143"/>
            <a:ext cx="7384212" cy="354545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0" name="Google Shape;240;p10"/>
          <p:cNvSpPr txBox="1"/>
          <p:nvPr/>
        </p:nvSpPr>
        <p:spPr>
          <a:xfrm>
            <a:off x="992038" y="6047116"/>
            <a:ext cx="7384212" cy="50875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Глобальная карта конфликтов в мире (2021 г.)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1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6" name="Google Shape;246;p11"/>
          <p:cNvGrpSpPr/>
          <p:nvPr/>
        </p:nvGrpSpPr>
        <p:grpSpPr>
          <a:xfrm>
            <a:off x="432792" y="1658438"/>
            <a:ext cx="8472471" cy="4773530"/>
            <a:chOff x="992" y="261438"/>
            <a:chExt cx="8472471" cy="4773530"/>
          </a:xfrm>
        </p:grpSpPr>
        <p:sp>
          <p:nvSpPr>
            <p:cNvPr id="247" name="Google Shape;247;p11"/>
            <p:cNvSpPr/>
            <p:nvPr/>
          </p:nvSpPr>
          <p:spPr>
            <a:xfrm>
              <a:off x="992" y="261438"/>
              <a:ext cx="6148350" cy="4891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1"/>
            <p:cNvSpPr txBox="1"/>
            <p:nvPr/>
          </p:nvSpPr>
          <p:spPr>
            <a:xfrm>
              <a:off x="992" y="261438"/>
              <a:ext cx="6148350" cy="4891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международного гуманитарного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11"/>
            <p:cNvSpPr/>
            <p:nvPr/>
          </p:nvSpPr>
          <p:spPr>
            <a:xfrm>
              <a:off x="615827" y="750564"/>
              <a:ext cx="614835" cy="6191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11"/>
            <p:cNvSpPr/>
            <p:nvPr/>
          </p:nvSpPr>
          <p:spPr>
            <a:xfrm>
              <a:off x="1230662" y="956943"/>
              <a:ext cx="7242801" cy="82551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1"/>
            <p:cNvSpPr txBox="1"/>
            <p:nvPr/>
          </p:nvSpPr>
          <p:spPr>
            <a:xfrm>
              <a:off x="1230662" y="956943"/>
              <a:ext cx="7242801" cy="8255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запрещение методов и средств ведения военных действий, которые причиняют излишние повреждения и страдания, наносят серьёз- ный ущерб природной среде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11"/>
            <p:cNvSpPr/>
            <p:nvPr/>
          </p:nvSpPr>
          <p:spPr>
            <a:xfrm>
              <a:off x="615827" y="750564"/>
              <a:ext cx="614835" cy="17332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11"/>
            <p:cNvSpPr/>
            <p:nvPr/>
          </p:nvSpPr>
          <p:spPr>
            <a:xfrm>
              <a:off x="1230662" y="1988836"/>
              <a:ext cx="7242801" cy="9898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1"/>
            <p:cNvSpPr txBox="1"/>
            <p:nvPr/>
          </p:nvSpPr>
          <p:spPr>
            <a:xfrm>
              <a:off x="1230662" y="1988836"/>
              <a:ext cx="7242801" cy="9898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упорядочение отношений между сторонами вооружённого конф- ликта, установление взаимных прав и обязанностей по ограниче- нию применения средств и методов ведения вооружённой борьбы, обеспечению защиты жертв конфликта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11"/>
            <p:cNvSpPr/>
            <p:nvPr/>
          </p:nvSpPr>
          <p:spPr>
            <a:xfrm>
              <a:off x="615827" y="750564"/>
              <a:ext cx="614835" cy="27424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11"/>
            <p:cNvSpPr/>
            <p:nvPr/>
          </p:nvSpPr>
          <p:spPr>
            <a:xfrm>
              <a:off x="1230662" y="3185106"/>
              <a:ext cx="7242801" cy="61574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1"/>
            <p:cNvSpPr txBox="1"/>
            <p:nvPr/>
          </p:nvSpPr>
          <p:spPr>
            <a:xfrm>
              <a:off x="1230662" y="3185106"/>
              <a:ext cx="7242801" cy="6157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объектов, которые не служат непосредственно военным це- лям (жилые дома, школы, места отправления культа)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11"/>
            <p:cNvSpPr/>
            <p:nvPr/>
          </p:nvSpPr>
          <p:spPr>
            <a:xfrm>
              <a:off x="615827" y="750564"/>
              <a:ext cx="614835" cy="37705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11"/>
            <p:cNvSpPr/>
            <p:nvPr/>
          </p:nvSpPr>
          <p:spPr>
            <a:xfrm>
              <a:off x="1230662" y="4007228"/>
              <a:ext cx="7242801" cy="10277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1"/>
            <p:cNvSpPr txBox="1"/>
            <p:nvPr/>
          </p:nvSpPr>
          <p:spPr>
            <a:xfrm>
              <a:off x="1230662" y="4007228"/>
              <a:ext cx="7242801" cy="10277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лиц, не принимающих участия в военных действиях (граж- данское население, медицинский персонал) и лиц, прекративших принимать участие в военных действиях (раненые, больные, воен- нопленные)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6" name="Google Shape;266;p12"/>
          <p:cNvGrpSpPr/>
          <p:nvPr/>
        </p:nvGrpSpPr>
        <p:grpSpPr>
          <a:xfrm>
            <a:off x="289107" y="2281684"/>
            <a:ext cx="8565784" cy="2760458"/>
            <a:chOff x="4435" y="1065359"/>
            <a:chExt cx="8565784" cy="2760458"/>
          </a:xfrm>
        </p:grpSpPr>
        <p:sp>
          <p:nvSpPr>
            <p:cNvPr id="267" name="Google Shape;267;p12"/>
            <p:cNvSpPr/>
            <p:nvPr/>
          </p:nvSpPr>
          <p:spPr>
            <a:xfrm>
              <a:off x="4287328" y="1990390"/>
              <a:ext cx="3357861" cy="3885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8" name="Google Shape;268;p12"/>
            <p:cNvSpPr/>
            <p:nvPr/>
          </p:nvSpPr>
          <p:spPr>
            <a:xfrm>
              <a:off x="4287328" y="1990390"/>
              <a:ext cx="1119287" cy="3885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12"/>
            <p:cNvSpPr/>
            <p:nvPr/>
          </p:nvSpPr>
          <p:spPr>
            <a:xfrm>
              <a:off x="3168040" y="1990390"/>
              <a:ext cx="1119287" cy="3885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2"/>
            <p:cNvSpPr/>
            <p:nvPr/>
          </p:nvSpPr>
          <p:spPr>
            <a:xfrm>
              <a:off x="929466" y="1990390"/>
              <a:ext cx="3357861" cy="3885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12"/>
            <p:cNvSpPr/>
            <p:nvPr/>
          </p:nvSpPr>
          <p:spPr>
            <a:xfrm>
              <a:off x="2044461" y="1065359"/>
              <a:ext cx="4485733" cy="9250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2"/>
            <p:cNvSpPr txBox="1"/>
            <p:nvPr/>
          </p:nvSpPr>
          <p:spPr>
            <a:xfrm>
              <a:off x="2044461" y="1065359"/>
              <a:ext cx="4485733" cy="9250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международного гуманитарного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4435" y="2378903"/>
              <a:ext cx="1850061" cy="14469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2"/>
            <p:cNvSpPr txBox="1"/>
            <p:nvPr/>
          </p:nvSpPr>
          <p:spPr>
            <a:xfrm>
              <a:off x="4435" y="2378903"/>
              <a:ext cx="1850061" cy="14469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2"/>
            <p:cNvSpPr/>
            <p:nvPr/>
          </p:nvSpPr>
          <p:spPr>
            <a:xfrm>
              <a:off x="2243009" y="2378903"/>
              <a:ext cx="1850061" cy="14469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2"/>
            <p:cNvSpPr txBox="1"/>
            <p:nvPr/>
          </p:nvSpPr>
          <p:spPr>
            <a:xfrm>
              <a:off x="2243009" y="2378903"/>
              <a:ext cx="1850061" cy="14469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различия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12"/>
            <p:cNvSpPr/>
            <p:nvPr/>
          </p:nvSpPr>
          <p:spPr>
            <a:xfrm>
              <a:off x="4481584" y="2378903"/>
              <a:ext cx="1850061" cy="14469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2"/>
            <p:cNvSpPr txBox="1"/>
            <p:nvPr/>
          </p:nvSpPr>
          <p:spPr>
            <a:xfrm>
              <a:off x="4481584" y="2378903"/>
              <a:ext cx="1850061" cy="14469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соразмерность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6720158" y="2378903"/>
              <a:ext cx="1850061" cy="14469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2"/>
            <p:cNvSpPr txBox="1"/>
            <p:nvPr/>
          </p:nvSpPr>
          <p:spPr>
            <a:xfrm>
              <a:off x="6720158" y="2378903"/>
              <a:ext cx="1850061" cy="14469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гуманное обращение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3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86" name="Google Shape;286;p13"/>
          <p:cNvGraphicFramePr/>
          <p:nvPr/>
        </p:nvGraphicFramePr>
        <p:xfrm>
          <a:off x="105222" y="129010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{533F81BC-E1B2-41F8-9780-39EC25074E1D}</a:tableStyleId>
              </a:tblPr>
              <a:tblGrid>
                <a:gridCol w="2172150"/>
                <a:gridCol w="6717675"/>
              </a:tblGrid>
              <a:tr h="2021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международного гуманитарного права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64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Гуманизм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Стороны вооружённого конфликта должны предпринимать действия, чтобы сократить вызываемые войной страдания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41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Проведение раз- личия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Нападения могут быть направлены лишь против лиц, входя- щих в состав военных формирований, и не могут быть направ- лены против гражданских лиц и объектов. Дети пользуются особой защитой, даже если принимают участие в боевых дей- ствиях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02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Соразмерность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Недопустимо причинение излишних страданий и чрезмерных повреждений, не оправданных военной необходимостью. Зап- рещено применение ядов и химического оружия, биологичес- кого оружия, разрывных пуль, мин-ловушек, ослепляющего лазерного оружия и др.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Гуманное обра- щение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Запрещается применение пыток и телесных наказаний, при- чинение увечий, проведение научных, медицинских или био- логических экспериментов, использование «живых» щитов и др. Справедливое судебное разбирательство для военных преступников.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4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92" name="Google Shape;29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2581" y="2216988"/>
            <a:ext cx="6379826" cy="408029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93" name="Google Shape;293;p14"/>
          <p:cNvSpPr txBox="1"/>
          <p:nvPr/>
        </p:nvSpPr>
        <p:spPr>
          <a:xfrm>
            <a:off x="172528" y="1224616"/>
            <a:ext cx="8799932" cy="92336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1863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Женеве было основано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Международное движение Красного Креста и Красного Полумесяца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Сегодня это глобальная гуманитарная сеть, объединяю- щая миллионы сотрудников и  волонтёров по всему миру.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4" name="Google Shape;294;p14"/>
          <p:cNvSpPr txBox="1"/>
          <p:nvPr/>
        </p:nvSpPr>
        <p:spPr>
          <a:xfrm>
            <a:off x="1207698" y="6297283"/>
            <a:ext cx="6735864" cy="38798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Штаб-квартира Международного Комитета Красного Креста в Женеве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5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0" name="Google Shape;300;p15"/>
          <p:cNvGrpSpPr/>
          <p:nvPr/>
        </p:nvGrpSpPr>
        <p:grpSpPr>
          <a:xfrm>
            <a:off x="285247" y="1508200"/>
            <a:ext cx="8573504" cy="4919900"/>
            <a:chOff x="575" y="291875"/>
            <a:chExt cx="8573504" cy="4919900"/>
          </a:xfrm>
        </p:grpSpPr>
        <p:sp>
          <p:nvSpPr>
            <p:cNvPr id="301" name="Google Shape;301;p15"/>
            <p:cNvSpPr/>
            <p:nvPr/>
          </p:nvSpPr>
          <p:spPr>
            <a:xfrm>
              <a:off x="4287328" y="1545312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5"/>
            <p:cNvSpPr/>
            <p:nvPr/>
          </p:nvSpPr>
          <p:spPr>
            <a:xfrm>
              <a:off x="4241608" y="3431896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5"/>
            <p:cNvSpPr/>
            <p:nvPr/>
          </p:nvSpPr>
          <p:spPr>
            <a:xfrm>
              <a:off x="4241608" y="1545312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5"/>
            <p:cNvSpPr/>
            <p:nvPr/>
          </p:nvSpPr>
          <p:spPr>
            <a:xfrm>
              <a:off x="1208292" y="3431896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5"/>
            <p:cNvSpPr/>
            <p:nvPr/>
          </p:nvSpPr>
          <p:spPr>
            <a:xfrm>
              <a:off x="1254012" y="1545312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5"/>
            <p:cNvSpPr/>
            <p:nvPr/>
          </p:nvSpPr>
          <p:spPr>
            <a:xfrm>
              <a:off x="1248196" y="291875"/>
              <a:ext cx="6078263" cy="125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5"/>
            <p:cNvSpPr txBox="1"/>
            <p:nvPr/>
          </p:nvSpPr>
          <p:spPr>
            <a:xfrm>
              <a:off x="1248196" y="291875"/>
              <a:ext cx="6078263" cy="125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Составные части (структуры) Международного движения Красного Креста и Красного Полумесяца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5"/>
            <p:cNvSpPr/>
            <p:nvPr/>
          </p:nvSpPr>
          <p:spPr>
            <a:xfrm>
              <a:off x="575" y="207175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5"/>
            <p:cNvSpPr txBox="1"/>
            <p:nvPr/>
          </p:nvSpPr>
          <p:spPr>
            <a:xfrm>
              <a:off x="575" y="207175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комитет Красного Креста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5"/>
            <p:cNvSpPr/>
            <p:nvPr/>
          </p:nvSpPr>
          <p:spPr>
            <a:xfrm>
              <a:off x="575" y="3958339"/>
              <a:ext cx="2506872" cy="125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5"/>
            <p:cNvSpPr txBox="1"/>
            <p:nvPr/>
          </p:nvSpPr>
          <p:spPr>
            <a:xfrm>
              <a:off x="575" y="3958339"/>
              <a:ext cx="2506872" cy="125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помощь и защита жертвам войн и конфликтов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15"/>
            <p:cNvSpPr/>
            <p:nvPr/>
          </p:nvSpPr>
          <p:spPr>
            <a:xfrm>
              <a:off x="3033891" y="207175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5"/>
            <p:cNvSpPr txBox="1"/>
            <p:nvPr/>
          </p:nvSpPr>
          <p:spPr>
            <a:xfrm>
              <a:off x="3033891" y="207175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Международная Федерация обществ Красного Креста и Красного Полумесяца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5"/>
            <p:cNvSpPr/>
            <p:nvPr/>
          </p:nvSpPr>
          <p:spPr>
            <a:xfrm>
              <a:off x="3033891" y="3958339"/>
              <a:ext cx="2506872" cy="125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5"/>
            <p:cNvSpPr txBox="1"/>
            <p:nvPr/>
          </p:nvSpPr>
          <p:spPr>
            <a:xfrm>
              <a:off x="3033891" y="3958339"/>
              <a:ext cx="2506872" cy="125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помощь в случае катастроф и чрезвычайных ситуаций в мирное время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15"/>
            <p:cNvSpPr/>
            <p:nvPr/>
          </p:nvSpPr>
          <p:spPr>
            <a:xfrm>
              <a:off x="6067207" y="2071755"/>
              <a:ext cx="2506872" cy="13601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5"/>
            <p:cNvSpPr txBox="1"/>
            <p:nvPr/>
          </p:nvSpPr>
          <p:spPr>
            <a:xfrm>
              <a:off x="6067207" y="2071755"/>
              <a:ext cx="2506872" cy="13601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Национальные общества Красного Креста и Красного Полумесяца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6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3" name="Google Shape;323;p16"/>
          <p:cNvSpPr txBox="1"/>
          <p:nvPr/>
        </p:nvSpPr>
        <p:spPr>
          <a:xfrm>
            <a:off x="492004" y="4531969"/>
            <a:ext cx="1889185" cy="38798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Красный крест</a:t>
            </a:r>
            <a:endParaRPr/>
          </a:p>
        </p:txBody>
      </p:sp>
      <p:pic>
        <p:nvPicPr>
          <p:cNvPr descr="Ð²ÐµÐºÑÐ¾ÑÐ½ÑÐ¹ Ð»Ð¾Ð³Ð¾ÑÐ¸Ð¿ ÑÐºÐ°ÑÐ°ÑÑ Ð±ÐµÑÐ¿Ð»Ð°ÑÐ½Ð¾ - ÐÑÐ°ÑÐ°ÑÐ¸Ñ ÐÐ¶Ð°Ð½Ð°ÑÐ° ÐÐ°ÑÑÐ¸ Ð ÐÐ½Ð´Ð¸Ð¸  ÐÐ¾Ð¼Ð¿ÑÑÑÐµÑÐ½ÑÐµ ÐÐºÐ¾Ð½ÐºÐ¸ ÐÐ±Ð¾Ð¸ ÐÐ»Ñ Ð Ð°Ð±Ð¾ÑÐµÐ³Ð¾ Ð¡ÑÐ¾Ð»Ð° - Ð¿ÐµÑÐµÐ¿Ð¾Ð½ÑÐ°ÑÑÐµ" id="324" name="Google Shape;32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6880" y="3720230"/>
            <a:ext cx="2343150" cy="234315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325" name="Google Shape;32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50133" y="3716141"/>
            <a:ext cx="2659512" cy="234724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ÐÐÐÐÐÐ ÐÐÐ¨ÐÐÐ Ð­ÐÐ¡ÐÐ£Ð Ð¡ÐÐÐÐÐ: ÐÐ±ÑÐµÑÑÐ²Ð¾ ÐÑÐ°ÑÐ½Ð¾Ð³Ð¾ ÐÑÐµÑÑÐ°" id="326" name="Google Shape;326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4971" y="2179464"/>
            <a:ext cx="2303253" cy="23484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ÐµÐ»Ð¾ÑÑÑÑÐºÐ¸Ð¹ ÐÑÐ°ÑÐ½ÑÐ¹ ÐÑÐµÑÑ â ÐÐ¸ÐºÐ¸Ð¿ÐµÐ´Ð¸Ñ" id="327" name="Google Shape;327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01560" y="2174199"/>
            <a:ext cx="2642618" cy="23478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28" name="Google Shape;328;p16"/>
          <p:cNvSpPr txBox="1"/>
          <p:nvPr/>
        </p:nvSpPr>
        <p:spPr>
          <a:xfrm>
            <a:off x="1371600" y="1288882"/>
            <a:ext cx="6735864" cy="38798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Символы Международного движения Красного Креста и Красного Полумесяца</a:t>
            </a:r>
            <a:endParaRPr/>
          </a:p>
        </p:txBody>
      </p:sp>
      <p:sp>
        <p:nvSpPr>
          <p:cNvPr id="329" name="Google Shape;329;p16"/>
          <p:cNvSpPr txBox="1"/>
          <p:nvPr/>
        </p:nvSpPr>
        <p:spPr>
          <a:xfrm>
            <a:off x="2473862" y="6018833"/>
            <a:ext cx="2076271" cy="83916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Красный полумесяц (для мусульманских стран)</a:t>
            </a:r>
            <a:endParaRPr/>
          </a:p>
        </p:txBody>
      </p:sp>
      <p:sp>
        <p:nvSpPr>
          <p:cNvPr id="330" name="Google Shape;330;p16"/>
          <p:cNvSpPr txBox="1"/>
          <p:nvPr/>
        </p:nvSpPr>
        <p:spPr>
          <a:xfrm>
            <a:off x="4518202" y="6018833"/>
            <a:ext cx="2763271" cy="83916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Красный кристалл (религиозно нейтральный; введён в 2005 г.)</a:t>
            </a:r>
            <a:endParaRPr/>
          </a:p>
        </p:txBody>
      </p:sp>
      <p:sp>
        <p:nvSpPr>
          <p:cNvPr id="331" name="Google Shape;331;p16"/>
          <p:cNvSpPr txBox="1"/>
          <p:nvPr/>
        </p:nvSpPr>
        <p:spPr>
          <a:xfrm>
            <a:off x="6878276" y="4479500"/>
            <a:ext cx="2032811" cy="81711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Белорусское Общество Красного Креста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7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37" name="Google Shape;33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538" y="1165177"/>
            <a:ext cx="8839201" cy="558362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8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3" name="Google Shape;34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89052"/>
            <a:ext cx="8839199" cy="539574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9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Международно-правовая ответственность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9" name="Google Shape;34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29777"/>
            <a:ext cx="8839198" cy="558721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Источники и функции международного гуманитарного права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Международно-правовая ответственность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0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Международно-правовая ответственность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5" name="Google Shape;355;p20"/>
          <p:cNvGrpSpPr/>
          <p:nvPr/>
        </p:nvGrpSpPr>
        <p:grpSpPr>
          <a:xfrm>
            <a:off x="146348" y="1283377"/>
            <a:ext cx="8807570" cy="838721"/>
            <a:chOff x="67" y="2742038"/>
            <a:chExt cx="4010278" cy="2634131"/>
          </a:xfrm>
        </p:grpSpPr>
        <p:sp>
          <p:nvSpPr>
            <p:cNvPr id="356" name="Google Shape;356;p20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0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Международно-правовые санкции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коллективные или односторонние при- нудительные меры, применяемые государствами или международными организа- циями к государству, которое нарушило нормы международного права</a:t>
              </a:r>
              <a:endParaRPr/>
            </a:p>
          </p:txBody>
        </p:sp>
      </p:grpSp>
      <p:graphicFrame>
        <p:nvGraphicFramePr>
          <p:cNvPr id="358" name="Google Shape;358;p20"/>
          <p:cNvGraphicFramePr/>
          <p:nvPr/>
        </p:nvGraphicFramePr>
        <p:xfrm>
          <a:off x="105222" y="232527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{533F81BC-E1B2-41F8-9780-39EC25074E1D}</a:tableStyleId>
              </a:tblPr>
              <a:tblGrid>
                <a:gridCol w="2172150"/>
                <a:gridCol w="6717675"/>
              </a:tblGrid>
              <a:tr h="4781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Международно-правовые санкции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77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Коммерческие или торговые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Эмбарго – запрет на поставку товаров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72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Финансовые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Блокирование иностранных активов, ограничение доступа на финансовые рынки, прекращение финансовой помощи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72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Санкции в отноше- нии передвижения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Запрет на перемещение определённых лиц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72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Дипломатические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Разрыв дипломатических отношений, высылка дипломатов и т.д.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72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Спортивные и культурные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Запрет на участие в мероприятиях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1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Международно-правовая ответственность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64" name="Google Shape;364;p21"/>
          <p:cNvGraphicFramePr/>
          <p:nvPr/>
        </p:nvGraphicFramePr>
        <p:xfrm>
          <a:off x="105222" y="132460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{533F81BC-E1B2-41F8-9780-39EC25074E1D}</a:tableStyleId>
              </a:tblPr>
              <a:tblGrid>
                <a:gridCol w="2172150"/>
                <a:gridCol w="6717675"/>
              </a:tblGrid>
              <a:tr h="2021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Международно-правовые санкции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Процессуальные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права голоса, исключение из международных орга- низаций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Применение воо- ружённой силы для поддержания или восстановле- ния международ- ного мира и безо- пасности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Демонстрации, блокады и другие операции вооружённых сил членов ООН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365" name="Google Shape;365;p21"/>
          <p:cNvSpPr txBox="1"/>
          <p:nvPr/>
        </p:nvSpPr>
        <p:spPr>
          <a:xfrm>
            <a:off x="150166" y="4443984"/>
            <a:ext cx="8799932" cy="6456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Санкции Организации Объединённых Наций применяются на основании решения Совета Безопасности ООН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1155" y="1326510"/>
            <a:ext cx="8773064" cy="692072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международно-правовых норм и принципов, которые регулируют отношения между участниками международных отношений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3" name="Google Shape;103;p3"/>
          <p:cNvGrpSpPr/>
          <p:nvPr/>
        </p:nvGrpSpPr>
        <p:grpSpPr>
          <a:xfrm>
            <a:off x="2337273" y="2218128"/>
            <a:ext cx="4460826" cy="4509334"/>
            <a:chOff x="2156118" y="1140"/>
            <a:chExt cx="4460826" cy="4509334"/>
          </a:xfrm>
        </p:grpSpPr>
        <p:sp>
          <p:nvSpPr>
            <p:cNvPr id="104" name="Google Shape;104;p3"/>
            <p:cNvSpPr/>
            <p:nvPr/>
          </p:nvSpPr>
          <p:spPr>
            <a:xfrm>
              <a:off x="2778096" y="2255807"/>
              <a:ext cx="408017" cy="19436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 txBox="1"/>
            <p:nvPr/>
          </p:nvSpPr>
          <p:spPr>
            <a:xfrm>
              <a:off x="2932453" y="3177995"/>
              <a:ext cx="99302" cy="993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2778096" y="2255807"/>
              <a:ext cx="408017" cy="11662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 txBox="1"/>
            <p:nvPr/>
          </p:nvSpPr>
          <p:spPr>
            <a:xfrm>
              <a:off x="2951216" y="2808023"/>
              <a:ext cx="61776" cy="617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2778096" y="2255807"/>
              <a:ext cx="408017" cy="3887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3"/>
            <p:cNvSpPr txBox="1"/>
            <p:nvPr/>
          </p:nvSpPr>
          <p:spPr>
            <a:xfrm>
              <a:off x="2968015" y="2436086"/>
              <a:ext cx="28177" cy="281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2778096" y="1867071"/>
              <a:ext cx="408017" cy="388735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 txBox="1"/>
            <p:nvPr/>
          </p:nvSpPr>
          <p:spPr>
            <a:xfrm>
              <a:off x="2968015" y="2047350"/>
              <a:ext cx="28177" cy="281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2778096" y="1089600"/>
              <a:ext cx="408017" cy="1166207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2951216" y="1641815"/>
              <a:ext cx="61776" cy="617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2778096" y="312128"/>
              <a:ext cx="408017" cy="1943678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3"/>
            <p:cNvSpPr txBox="1"/>
            <p:nvPr/>
          </p:nvSpPr>
          <p:spPr>
            <a:xfrm>
              <a:off x="2932453" y="1234317"/>
              <a:ext cx="99302" cy="993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 rot="-5400000">
              <a:off x="380586" y="1944818"/>
              <a:ext cx="417304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 rot="-5400000">
              <a:off x="380568" y="1944877"/>
              <a:ext cx="4173000" cy="6219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Отрасли международного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3186113" y="1140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3"/>
            <p:cNvSpPr txBox="1"/>
            <p:nvPr/>
          </p:nvSpPr>
          <p:spPr>
            <a:xfrm>
              <a:off x="3186113" y="1140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экономическое</a:t>
              </a:r>
              <a:endParaRPr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3186113" y="778611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3"/>
            <p:cNvSpPr txBox="1"/>
            <p:nvPr/>
          </p:nvSpPr>
          <p:spPr>
            <a:xfrm>
              <a:off x="3186113" y="778611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экологическое</a:t>
              </a:r>
              <a:endParaRPr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3186113" y="1556083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3"/>
            <p:cNvSpPr txBox="1"/>
            <p:nvPr/>
          </p:nvSpPr>
          <p:spPr>
            <a:xfrm>
              <a:off x="3186113" y="1556083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таможенное</a:t>
              </a:r>
              <a:endParaRPr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3186113" y="2333554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3"/>
            <p:cNvSpPr txBox="1"/>
            <p:nvPr/>
          </p:nvSpPr>
          <p:spPr>
            <a:xfrm>
              <a:off x="3186113" y="2333554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космическое</a:t>
              </a:r>
              <a:endParaRPr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3186113" y="3111026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3"/>
            <p:cNvSpPr txBox="1"/>
            <p:nvPr/>
          </p:nvSpPr>
          <p:spPr>
            <a:xfrm>
              <a:off x="3186113" y="3111026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морское</a:t>
              </a:r>
              <a:endParaRPr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3186113" y="3888497"/>
              <a:ext cx="3430831" cy="6219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3"/>
            <p:cNvSpPr txBox="1"/>
            <p:nvPr/>
          </p:nvSpPr>
          <p:spPr>
            <a:xfrm>
              <a:off x="3186113" y="3888497"/>
              <a:ext cx="3430831" cy="621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гуманитарное и др.</a:t>
              </a:r>
              <a:endParaRPr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/>
          </a:p>
        </p:txBody>
      </p:sp>
      <p:grpSp>
        <p:nvGrpSpPr>
          <p:cNvPr id="135" name="Google Shape;135;p4"/>
          <p:cNvGrpSpPr/>
          <p:nvPr/>
        </p:nvGrpSpPr>
        <p:grpSpPr>
          <a:xfrm>
            <a:off x="524143" y="1399551"/>
            <a:ext cx="8069834" cy="5240236"/>
            <a:chOff x="282602" y="2551"/>
            <a:chExt cx="8069834" cy="5240236"/>
          </a:xfrm>
        </p:grpSpPr>
        <p:sp>
          <p:nvSpPr>
            <p:cNvPr id="136" name="Google Shape;136;p4"/>
            <p:cNvSpPr/>
            <p:nvPr/>
          </p:nvSpPr>
          <p:spPr>
            <a:xfrm>
              <a:off x="6357187" y="4324129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7" name="Google Shape;137;p4"/>
            <p:cNvSpPr/>
            <p:nvPr/>
          </p:nvSpPr>
          <p:spPr>
            <a:xfrm>
              <a:off x="6357187" y="3405470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8" name="Google Shape;138;p4"/>
            <p:cNvSpPr/>
            <p:nvPr/>
          </p:nvSpPr>
          <p:spPr>
            <a:xfrm>
              <a:off x="6357187" y="2486812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9" name="Google Shape;139;p4"/>
            <p:cNvSpPr/>
            <p:nvPr/>
          </p:nvSpPr>
          <p:spPr>
            <a:xfrm>
              <a:off x="6357187" y="1568153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0" name="Google Shape;140;p4"/>
            <p:cNvSpPr/>
            <p:nvPr/>
          </p:nvSpPr>
          <p:spPr>
            <a:xfrm>
              <a:off x="4317520" y="649494"/>
              <a:ext cx="2085387" cy="2717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1" name="Google Shape;141;p4"/>
            <p:cNvSpPr/>
            <p:nvPr/>
          </p:nvSpPr>
          <p:spPr>
            <a:xfrm>
              <a:off x="2186412" y="4324129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4"/>
            <p:cNvSpPr/>
            <p:nvPr/>
          </p:nvSpPr>
          <p:spPr>
            <a:xfrm>
              <a:off x="2186412" y="3405470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3" name="Google Shape;143;p4"/>
            <p:cNvSpPr/>
            <p:nvPr/>
          </p:nvSpPr>
          <p:spPr>
            <a:xfrm>
              <a:off x="2186412" y="2486812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4"/>
            <p:cNvSpPr/>
            <p:nvPr/>
          </p:nvSpPr>
          <p:spPr>
            <a:xfrm>
              <a:off x="2186412" y="1568153"/>
              <a:ext cx="91440" cy="2717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4"/>
            <p:cNvSpPr/>
            <p:nvPr/>
          </p:nvSpPr>
          <p:spPr>
            <a:xfrm>
              <a:off x="2232132" y="649494"/>
              <a:ext cx="2085387" cy="2717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4"/>
            <p:cNvSpPr/>
            <p:nvPr/>
          </p:nvSpPr>
          <p:spPr>
            <a:xfrm>
              <a:off x="1380224" y="2551"/>
              <a:ext cx="5874590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4"/>
            <p:cNvSpPr txBox="1"/>
            <p:nvPr/>
          </p:nvSpPr>
          <p:spPr>
            <a:xfrm>
              <a:off x="1380224" y="2551"/>
              <a:ext cx="5874590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принципы международного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282602" y="921210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4"/>
            <p:cNvSpPr txBox="1"/>
            <p:nvPr/>
          </p:nvSpPr>
          <p:spPr>
            <a:xfrm>
              <a:off x="282602" y="921210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суверенное равенство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282602" y="1839869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4"/>
            <p:cNvSpPr txBox="1"/>
            <p:nvPr/>
          </p:nvSpPr>
          <p:spPr>
            <a:xfrm>
              <a:off x="282602" y="1839869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невмешательство во внутренние дела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282602" y="2758527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4"/>
            <p:cNvSpPr txBox="1"/>
            <p:nvPr/>
          </p:nvSpPr>
          <p:spPr>
            <a:xfrm>
              <a:off x="282602" y="2758527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равноправие и самоопределение народов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282602" y="3677186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"/>
            <p:cNvSpPr txBox="1"/>
            <p:nvPr/>
          </p:nvSpPr>
          <p:spPr>
            <a:xfrm>
              <a:off x="282602" y="3677186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территориальная целостность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282602" y="4595845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 txBox="1"/>
            <p:nvPr/>
          </p:nvSpPr>
          <p:spPr>
            <a:xfrm>
              <a:off x="282602" y="4595845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нерушимость государственных границ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4453377" y="921210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"/>
            <p:cNvSpPr txBox="1"/>
            <p:nvPr/>
          </p:nvSpPr>
          <p:spPr>
            <a:xfrm>
              <a:off x="4453377" y="921210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неприменение силы и угрозы силой в международных отношениях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4453377" y="1839869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"/>
            <p:cNvSpPr txBox="1"/>
            <p:nvPr/>
          </p:nvSpPr>
          <p:spPr>
            <a:xfrm>
              <a:off x="4453377" y="1839869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мирное решение международных споров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4453377" y="2758527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 txBox="1"/>
            <p:nvPr/>
          </p:nvSpPr>
          <p:spPr>
            <a:xfrm>
              <a:off x="4453377" y="2758527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уважение прав человека и основных свобод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4453377" y="3677186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4"/>
            <p:cNvSpPr txBox="1"/>
            <p:nvPr/>
          </p:nvSpPr>
          <p:spPr>
            <a:xfrm>
              <a:off x="4453377" y="3677186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добросовестное выполнение международных обязательств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4"/>
            <p:cNvSpPr/>
            <p:nvPr/>
          </p:nvSpPr>
          <p:spPr>
            <a:xfrm>
              <a:off x="4453377" y="4595845"/>
              <a:ext cx="3899059" cy="6469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 txBox="1"/>
            <p:nvPr/>
          </p:nvSpPr>
          <p:spPr>
            <a:xfrm>
              <a:off x="4453377" y="4595845"/>
              <a:ext cx="3899059" cy="646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сотрудничество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/>
          </a:p>
        </p:txBody>
      </p:sp>
      <p:graphicFrame>
        <p:nvGraphicFramePr>
          <p:cNvPr id="173" name="Google Shape;173;p5"/>
          <p:cNvGraphicFramePr/>
          <p:nvPr/>
        </p:nvGraphicFramePr>
        <p:xfrm>
          <a:off x="105222" y="11865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{533F81BC-E1B2-41F8-9780-39EC25074E1D}</a:tableStyleId>
              </a:tblPr>
              <a:tblGrid>
                <a:gridCol w="2172150"/>
                <a:gridCol w="6717675"/>
              </a:tblGrid>
              <a:tr h="2021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международного права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905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Суверенное равен- ство государств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государства в международных отношениях имеют равные права и обязанности, являются равноправными членами ми- рового сообщества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41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Невмешательство во внутренние де- ла государств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Государства не должны проводить и поощрять деятельность, направленную на изменение устройства другого государства, а также вмешиваться во внутренние противоречия в другом государстве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78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Равноправие и са- моопределение народов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каждого народа самостоятельно решать вопрос о фор- ме своего государственного существования (суверенное госу- дарство, присоединение к другому государству) и осущест- влять своё социально-экономическое и культурное развитие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Территориальная целостность госу- дарств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Территория государства является неприкосновенной от по- сягательств со стороны других государств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Нерушимость го- сударственных границ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Государственные границы могут меняться лишь на основании договорённости и в соответствии с нормами международного права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/>
          </a:p>
        </p:txBody>
      </p:sp>
      <p:graphicFrame>
        <p:nvGraphicFramePr>
          <p:cNvPr id="179" name="Google Shape;179;p6"/>
          <p:cNvGraphicFramePr/>
          <p:nvPr/>
        </p:nvGraphicFramePr>
        <p:xfrm>
          <a:off x="105222" y="118658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{533F81BC-E1B2-41F8-9780-39EC25074E1D}</a:tableStyleId>
              </a:tblPr>
              <a:tblGrid>
                <a:gridCol w="2172150"/>
                <a:gridCol w="6717675"/>
              </a:tblGrid>
              <a:tr h="2021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международного права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905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Мирное решение международных споров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Споры должны решаться мирными способами, в т.ч. путём пе- реговоров, посредничества, примирения, судебного разбира- тельства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41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Неприменение си- лы и угрозы силой в международных отношениях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 не может в одностороннем порядке решать воп- рос об осуществлении военного вторжения, кроме случая за- конной самозащиты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02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Уважение прав че- ловека и основных свобод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Поощрение и развитие уважения к правам человека и основ- ным свободам для всех, без различия расы, пола, языка и ре- лигии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Добросовестное выполнение меж- дународных обяза- тельств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Соблюдение справедливости и уважение к обязательствам, вытекающим из договоров и других источников международ- ного права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Сотрудничество государств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Осуществление международного сотрудничества в разреше- нии международных проблем экономического, социального, культурного и гуманитарного характера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/>
          </a:p>
        </p:txBody>
      </p:sp>
      <p:grpSp>
        <p:nvGrpSpPr>
          <p:cNvPr id="185" name="Google Shape;185;p7"/>
          <p:cNvGrpSpPr/>
          <p:nvPr/>
        </p:nvGrpSpPr>
        <p:grpSpPr>
          <a:xfrm>
            <a:off x="850205" y="1397712"/>
            <a:ext cx="7637644" cy="5294983"/>
            <a:chOff x="418405" y="712"/>
            <a:chExt cx="7637644" cy="5294983"/>
          </a:xfrm>
        </p:grpSpPr>
        <p:sp>
          <p:nvSpPr>
            <p:cNvPr id="186" name="Google Shape;186;p7"/>
            <p:cNvSpPr/>
            <p:nvPr/>
          </p:nvSpPr>
          <p:spPr>
            <a:xfrm>
              <a:off x="418405" y="712"/>
              <a:ext cx="6149264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7"/>
            <p:cNvSpPr txBox="1"/>
            <p:nvPr/>
          </p:nvSpPr>
          <p:spPr>
            <a:xfrm>
              <a:off x="418405" y="712"/>
              <a:ext cx="6149264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Международные документы, закрепляющие принципы международного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1033332" y="731054"/>
              <a:ext cx="614926" cy="5477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9" name="Google Shape;189;p7"/>
            <p:cNvSpPr/>
            <p:nvPr/>
          </p:nvSpPr>
          <p:spPr>
            <a:xfrm>
              <a:off x="1648258" y="913640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7"/>
            <p:cNvSpPr txBox="1"/>
            <p:nvPr/>
          </p:nvSpPr>
          <p:spPr>
            <a:xfrm>
              <a:off x="1648258" y="913640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Устав Организации Объединённых Наций (1945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1033332" y="731054"/>
              <a:ext cx="614926" cy="14606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7"/>
            <p:cNvSpPr/>
            <p:nvPr/>
          </p:nvSpPr>
          <p:spPr>
            <a:xfrm>
              <a:off x="1648258" y="1826568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7"/>
            <p:cNvSpPr txBox="1"/>
            <p:nvPr/>
          </p:nvSpPr>
          <p:spPr>
            <a:xfrm>
              <a:off x="1648258" y="1826568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Декларация о принципах международного права (1970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1033332" y="731054"/>
              <a:ext cx="614926" cy="23736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7"/>
            <p:cNvSpPr/>
            <p:nvPr/>
          </p:nvSpPr>
          <p:spPr>
            <a:xfrm>
              <a:off x="1648258" y="2739496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7"/>
            <p:cNvSpPr txBox="1"/>
            <p:nvPr/>
          </p:nvSpPr>
          <p:spPr>
            <a:xfrm>
              <a:off x="1648258" y="2739496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Хельсинский заключительный акт (1975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1033332" y="731054"/>
              <a:ext cx="614926" cy="32865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7"/>
            <p:cNvSpPr/>
            <p:nvPr/>
          </p:nvSpPr>
          <p:spPr>
            <a:xfrm>
              <a:off x="1648258" y="3652424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7"/>
            <p:cNvSpPr txBox="1"/>
            <p:nvPr/>
          </p:nvSpPr>
          <p:spPr>
            <a:xfrm>
              <a:off x="1648258" y="3652424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акты Организации по безопасности и сотрудничеству в Европе (ОБСЕ, создана в 1975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1033332" y="731054"/>
              <a:ext cx="614926" cy="41994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7"/>
            <p:cNvSpPr/>
            <p:nvPr/>
          </p:nvSpPr>
          <p:spPr>
            <a:xfrm>
              <a:off x="1648258" y="4565353"/>
              <a:ext cx="6407791" cy="7303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7"/>
            <p:cNvSpPr txBox="1"/>
            <p:nvPr/>
          </p:nvSpPr>
          <p:spPr>
            <a:xfrm>
              <a:off x="1648258" y="4565353"/>
              <a:ext cx="6407791" cy="730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итоговый документ Венской встречи (1989 г.)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8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/>
          </a:p>
        </p:txBody>
      </p:sp>
      <p:pic>
        <p:nvPicPr>
          <p:cNvPr id="208" name="Google Shape;20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94695" y="1224616"/>
            <a:ext cx="4001220" cy="550512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09" name="Google Shape;209;p8"/>
          <p:cNvSpPr txBox="1"/>
          <p:nvPr/>
        </p:nvSpPr>
        <p:spPr>
          <a:xfrm>
            <a:off x="431800" y="6331789"/>
            <a:ext cx="4562895" cy="35348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/>
          </a:p>
        </p:txBody>
      </p:sp>
      <p:sp>
        <p:nvSpPr>
          <p:cNvPr id="210" name="Google Shape;210;p8"/>
          <p:cNvSpPr txBox="1"/>
          <p:nvPr/>
        </p:nvSpPr>
        <p:spPr>
          <a:xfrm>
            <a:off x="172528" y="1224616"/>
            <a:ext cx="4753156" cy="316622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Статья 8: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Республика Беларусь признаёт приоритет общепризнанных принципов международного права и обеспечивает соответствие им законодательства. Респуб- лика Беларусь в соответствии с нормами международного права может на добро- вольной основе входить в межгосударст- венные образования и выходить из них. Не допускается заключение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международных договоров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которые противоречат Консти- туции.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Основные принципы международного права</a:t>
            </a:r>
            <a:endParaRPr/>
          </a:p>
        </p:txBody>
      </p:sp>
      <p:grpSp>
        <p:nvGrpSpPr>
          <p:cNvPr id="216" name="Google Shape;216;p9"/>
          <p:cNvGrpSpPr/>
          <p:nvPr/>
        </p:nvGrpSpPr>
        <p:grpSpPr>
          <a:xfrm>
            <a:off x="517585" y="1326510"/>
            <a:ext cx="8057071" cy="873226"/>
            <a:chOff x="67" y="2742038"/>
            <a:chExt cx="4010278" cy="2634131"/>
          </a:xfrm>
        </p:grpSpPr>
        <p:sp>
          <p:nvSpPr>
            <p:cNvPr id="217" name="Google Shape;217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договор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регулируемое международным правом соглашение, заключённое государством и (или) другими субъектами международного права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9" name="Google Shape;219;p9"/>
          <p:cNvGrpSpPr/>
          <p:nvPr/>
        </p:nvGrpSpPr>
        <p:grpSpPr>
          <a:xfrm>
            <a:off x="517583" y="3024873"/>
            <a:ext cx="8057071" cy="614433"/>
            <a:chOff x="67" y="2742038"/>
            <a:chExt cx="4010278" cy="2634131"/>
          </a:xfrm>
        </p:grpSpPr>
        <p:sp>
          <p:nvSpPr>
            <p:cNvPr id="220" name="Google Shape;220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Соглашение, пакт, хартия, устав, конвенция, статут, протокол, меморандум, обмен дипломатическими нотами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2" name="Google Shape;222;p9"/>
          <p:cNvGrpSpPr/>
          <p:nvPr/>
        </p:nvGrpSpPr>
        <p:grpSpPr>
          <a:xfrm>
            <a:off x="517583" y="4433057"/>
            <a:ext cx="8057071" cy="614433"/>
            <a:chOff x="67" y="2742038"/>
            <a:chExt cx="4010278" cy="2634131"/>
          </a:xfrm>
        </p:grpSpPr>
        <p:sp>
          <p:nvSpPr>
            <p:cNvPr id="223" name="Google Shape;223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Вступает в силу после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ратификации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процедуры придания юридической силы документу путём утверждения соответствующим органом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5" name="Google Shape;225;p9"/>
          <p:cNvGrpSpPr/>
          <p:nvPr/>
        </p:nvGrpSpPr>
        <p:grpSpPr>
          <a:xfrm>
            <a:off x="517584" y="5872627"/>
            <a:ext cx="8057071" cy="614433"/>
            <a:chOff x="67" y="2742038"/>
            <a:chExt cx="4010278" cy="2634131"/>
          </a:xfrm>
        </p:grpSpPr>
        <p:sp>
          <p:nvSpPr>
            <p:cNvPr id="226" name="Google Shape;226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 ратификацию осуществляет Парламент – Националь- ное собрание Республики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28" name="Google Shape;228;p9"/>
          <p:cNvSpPr/>
          <p:nvPr/>
        </p:nvSpPr>
        <p:spPr>
          <a:xfrm>
            <a:off x="4222627" y="2213989"/>
            <a:ext cx="646981" cy="779497"/>
          </a:xfrm>
          <a:prstGeom prst="downArrow">
            <a:avLst>
              <a:gd fmla="val 50000" name="adj1"/>
              <a:gd fmla="val 67333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9"/>
          <p:cNvSpPr/>
          <p:nvPr/>
        </p:nvSpPr>
        <p:spPr>
          <a:xfrm>
            <a:off x="4222627" y="3646433"/>
            <a:ext cx="646981" cy="779497"/>
          </a:xfrm>
          <a:prstGeom prst="downArrow">
            <a:avLst>
              <a:gd fmla="val 50000" name="adj1"/>
              <a:gd fmla="val 67333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9"/>
          <p:cNvSpPr/>
          <p:nvPr/>
        </p:nvSpPr>
        <p:spPr>
          <a:xfrm>
            <a:off x="4222627" y="5070310"/>
            <a:ext cx="646981" cy="779497"/>
          </a:xfrm>
          <a:prstGeom prst="downArrow">
            <a:avLst>
              <a:gd fmla="val 50000" name="adj1"/>
              <a:gd fmla="val 67333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24.11.2021</vt:lpwstr>
  </property>
</Properties>
</file>