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1" roundtripDataSignature="AMtx7miKGywoIH9ZUqaAYtO3To/6guA81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9F3DCD9-623A-470A-9A36-17DCA5CB8579}">
  <a:tblStyle styleId="{09F3DCD9-623A-470A-9A36-17DCA5CB8579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0E6"/>
          </a:solidFill>
        </a:fill>
      </a:tcStyle>
    </a:wholeTbl>
    <a:band1H>
      <a:tcTxStyle/>
      <a:tcStyle>
        <a:fill>
          <a:solidFill>
            <a:srgbClr val="FFE0CA"/>
          </a:solidFill>
        </a:fill>
      </a:tcStyle>
    </a:band1H>
    <a:band2H>
      <a:tcTxStyle/>
    </a:band2H>
    <a:band1V>
      <a:tcTxStyle/>
      <a:tcStyle>
        <a:fill>
          <a:solidFill>
            <a:srgbClr val="FFE0CA"/>
          </a:solidFill>
        </a:fill>
      </a:tcStyle>
    </a:band1V>
    <a:band2V>
      <a:tcTxStyle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21" Type="http://customschemas.google.com/relationships/presentationmetadata" Target="meta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" name="Google Shape;283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Google Shape;292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6"/>
          <p:cNvSpPr txBox="1"/>
          <p:nvPr>
            <p:ph type="ctrTitle"/>
          </p:nvPr>
        </p:nvSpPr>
        <p:spPr>
          <a:xfrm>
            <a:off x="2533650" y="4521200"/>
            <a:ext cx="6024563" cy="806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6"/>
          <p:cNvSpPr txBox="1"/>
          <p:nvPr>
            <p:ph idx="1" type="subTitle"/>
          </p:nvPr>
        </p:nvSpPr>
        <p:spPr>
          <a:xfrm>
            <a:off x="2536825" y="5359400"/>
            <a:ext cx="6029325" cy="54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  <a:defRPr/>
            </a:lvl1pPr>
            <a:lvl2pPr lvl="1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5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5"/>
          <p:cNvSpPr txBox="1"/>
          <p:nvPr>
            <p:ph idx="1" type="body"/>
          </p:nvPr>
        </p:nvSpPr>
        <p:spPr>
          <a:xfrm rot="5400000">
            <a:off x="2183606" y="-484981"/>
            <a:ext cx="4776788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1" name="Google Shape;71;p25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5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5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6"/>
          <p:cNvSpPr txBox="1"/>
          <p:nvPr>
            <p:ph type="title"/>
          </p:nvPr>
        </p:nvSpPr>
        <p:spPr>
          <a:xfrm rot="5400000">
            <a:off x="4733925" y="2065338"/>
            <a:ext cx="5842000" cy="2063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6"/>
          <p:cNvSpPr txBox="1"/>
          <p:nvPr>
            <p:ph idx="1" type="body"/>
          </p:nvPr>
        </p:nvSpPr>
        <p:spPr>
          <a:xfrm rot="5400000">
            <a:off x="530225" y="77788"/>
            <a:ext cx="5842000" cy="6038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7" name="Google Shape;77;p26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6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6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7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7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0" name="Google Shape;20;p17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7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7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8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8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indent="-228600" lvl="2" marL="1371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indent="-228600" lvl="3" marL="1828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indent="-228600" lvl="4" marL="22860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indent="-228600" lvl="5" marL="2743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indent="-228600" lvl="6" marL="3200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indent="-228600" lvl="7" marL="36576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indent="-228600" lvl="8" marL="4114800" algn="l">
              <a:spcBef>
                <a:spcPts val="560"/>
              </a:spcBef>
              <a:spcAft>
                <a:spcPts val="56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/>
        </p:txBody>
      </p:sp>
      <p:sp>
        <p:nvSpPr>
          <p:cNvPr id="26" name="Google Shape;26;p18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8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8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9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9"/>
          <p:cNvSpPr txBox="1"/>
          <p:nvPr>
            <p:ph idx="1" type="body"/>
          </p:nvPr>
        </p:nvSpPr>
        <p:spPr>
          <a:xfrm>
            <a:off x="457200" y="1241425"/>
            <a:ext cx="4038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▪"/>
              <a:defRPr sz="2800"/>
            </a:lvl1pPr>
            <a:lvl2pPr indent="-381000" lvl="1" marL="9144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2" name="Google Shape;32;p19"/>
          <p:cNvSpPr txBox="1"/>
          <p:nvPr>
            <p:ph idx="2" type="body"/>
          </p:nvPr>
        </p:nvSpPr>
        <p:spPr>
          <a:xfrm>
            <a:off x="4648200" y="1241425"/>
            <a:ext cx="4038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▪"/>
              <a:defRPr sz="2800"/>
            </a:lvl1pPr>
            <a:lvl2pPr indent="-381000" lvl="1" marL="9144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720"/>
              </a:spcBef>
              <a:spcAft>
                <a:spcPts val="72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3" name="Google Shape;33;p19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9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9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0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39" name="Google Shape;39;p20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▪"/>
              <a:defRPr sz="2400"/>
            </a:lvl1pPr>
            <a:lvl2pPr indent="-355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40" name="Google Shape;40;p20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41" name="Google Shape;41;p20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▪"/>
              <a:defRPr sz="2400"/>
            </a:lvl1pPr>
            <a:lvl2pPr indent="-355600" lvl="1" marL="9144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640"/>
              </a:spcBef>
              <a:spcAft>
                <a:spcPts val="64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42" name="Google Shape;42;p20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0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0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1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1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2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3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3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▪"/>
              <a:defRPr sz="3200"/>
            </a:lvl1pPr>
            <a:lvl2pPr indent="-406400" lvl="1" marL="914400" algn="l">
              <a:spcBef>
                <a:spcPts val="128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indent="-381000" lvl="2" marL="1371600" algn="l"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indent="-355600" lvl="3" marL="182880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indent="-355600" lvl="4" marL="22860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indent="-355600" lvl="5" marL="27432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indent="-355600" lvl="6" marL="32004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indent="-355600" lvl="7" marL="365760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indent="-355600" lvl="8" marL="4114800" algn="l"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/>
        </p:txBody>
      </p:sp>
      <p:sp>
        <p:nvSpPr>
          <p:cNvPr id="57" name="Google Shape;57;p23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360"/>
              </a:spcBef>
              <a:spcAft>
                <a:spcPts val="36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58" name="Google Shape;58;p23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4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4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4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360"/>
              </a:spcBef>
              <a:spcAft>
                <a:spcPts val="36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65" name="Google Shape;65;p24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4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5"/>
          <p:cNvSpPr txBox="1"/>
          <p:nvPr>
            <p:ph idx="11" type="ftr"/>
          </p:nvPr>
        </p:nvSpPr>
        <p:spPr>
          <a:xfrm>
            <a:off x="3124200" y="6365875"/>
            <a:ext cx="2895600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5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5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5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ctrTitle"/>
          </p:nvPr>
        </p:nvSpPr>
        <p:spPr>
          <a:xfrm>
            <a:off x="320041" y="1285336"/>
            <a:ext cx="8531352" cy="181154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400">
                <a:latin typeface="Cambria"/>
                <a:ea typeface="Cambria"/>
                <a:cs typeface="Cambria"/>
                <a:sym typeface="Cambria"/>
              </a:rPr>
              <a:t>Ступени общественного развития</a:t>
            </a:r>
            <a:endParaRPr/>
          </a:p>
        </p:txBody>
      </p:sp>
      <p:sp>
        <p:nvSpPr>
          <p:cNvPr id="85" name="Google Shape;85;p1"/>
          <p:cNvSpPr txBox="1"/>
          <p:nvPr>
            <p:ph idx="1" type="subTitle"/>
          </p:nvPr>
        </p:nvSpPr>
        <p:spPr>
          <a:xfrm>
            <a:off x="3114675" y="4385818"/>
            <a:ext cx="6029325" cy="5413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ru-RU">
                <a:latin typeface="Cambria"/>
                <a:ea typeface="Cambria"/>
                <a:cs typeface="Cambria"/>
                <a:sym typeface="Cambria"/>
              </a:rPr>
              <a:t>Обществоведение. 11 класс</a:t>
            </a:r>
            <a:endParaRPr/>
          </a:p>
        </p:txBody>
      </p:sp>
      <p:sp>
        <p:nvSpPr>
          <p:cNvPr id="86" name="Google Shape;86;p1"/>
          <p:cNvSpPr txBox="1"/>
          <p:nvPr/>
        </p:nvSpPr>
        <p:spPr>
          <a:xfrm>
            <a:off x="1557337" y="129032"/>
            <a:ext cx="6029325" cy="5413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r>
              <a:rPr b="0" i="0" lang="ru-RU" sz="24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Лицей Ивацевичского района</a:t>
            </a:r>
            <a:endParaRPr/>
          </a:p>
        </p:txBody>
      </p:sp>
      <p:sp>
        <p:nvSpPr>
          <p:cNvPr id="87" name="Google Shape;87;p1"/>
          <p:cNvSpPr txBox="1"/>
          <p:nvPr/>
        </p:nvSpPr>
        <p:spPr>
          <a:xfrm>
            <a:off x="3974495" y="6445027"/>
            <a:ext cx="1195007" cy="4129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2021</a:t>
            </a:r>
            <a:endParaRPr/>
          </a:p>
        </p:txBody>
      </p:sp>
      <p:sp>
        <p:nvSpPr>
          <p:cNvPr id="88" name="Google Shape;88;p1"/>
          <p:cNvSpPr txBox="1"/>
          <p:nvPr/>
        </p:nvSpPr>
        <p:spPr>
          <a:xfrm>
            <a:off x="0" y="6445027"/>
            <a:ext cx="1691640" cy="4129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ru-RU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Ситник П.В.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0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Стадиальный подход</a:t>
            </a:r>
            <a:endParaRPr/>
          </a:p>
        </p:txBody>
      </p:sp>
      <p:graphicFrame>
        <p:nvGraphicFramePr>
          <p:cNvPr id="227" name="Google Shape;227;p10"/>
          <p:cNvGraphicFramePr/>
          <p:nvPr/>
        </p:nvGraphicFramePr>
        <p:xfrm>
          <a:off x="86744" y="1165141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{09F3DCD9-623A-470A-9A36-17DCA5CB8579}</a:tableStyleId>
              </a:tblPr>
              <a:tblGrid>
                <a:gridCol w="2044450"/>
                <a:gridCol w="6875250"/>
              </a:tblGrid>
              <a:tr h="3565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Стадии развития общества (по У.Ростоу)</a:t>
                      </a:r>
                      <a:endParaRPr sz="20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AC1FF"/>
                    </a:solidFill>
                  </a:tcPr>
                </a:tc>
                <a:tc hMerge="1"/>
              </a:tr>
              <a:tr h="105242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Традиционное общество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Замедленное развитие. Низкий уровень производительности труда. Преобладание сельского хозяйства в экономике. Иерар- хическая социальная структура. Власть принадлежит крупным земельным собственникам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62282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Переходное общество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Зарождение предпринимательства и капиталистических отно- шений. Формирование централизованных государств. Рост на- ционального самосознания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4167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Стадия взлёта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Промышленная революция. Начало индустриализации. Со- циально-экономические и политические реформы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8307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Стадия зрелости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Технический прогресс Урбанизация. Окончание индустриали- зации. Повышение доли квалифицированного труда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180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Эра высокого уровня массового потребления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Высокий уровень потребления товаров длительного пользо- вания и услуг. Создание системы социального обеспечения. Становление «общества всеобщего благосостояния»)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180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«Поиск качества жизни» (добавле- на в 1971 г.)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Качественное улучшение жизненных условий человека. Расши- рение сферы услуг в области медицины, досуга, путешествий и т.д.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1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900">
                <a:latin typeface="Cambria"/>
                <a:ea typeface="Cambria"/>
                <a:cs typeface="Cambria"/>
                <a:sym typeface="Cambria"/>
              </a:rPr>
              <a:t>Технологический подход</a:t>
            </a:r>
            <a:endParaRPr sz="39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ÐÐ¾ÑÐµÐ¼Ñ Ð¿ÑÐ°Ð²Ð¸Ð» Ð­Ð»Ð²Ð¸Ð½Ð° Ð¢Ð¾ÑÑÐ»ÐµÑÐ° Ð´Ð»Ñ Ð½Ð°ÑÐ°Ð»Ð° XXI Ð²ÐµÐºÐ°" id="233" name="Google Shape;233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46453" y="1251820"/>
            <a:ext cx="3954971" cy="5487657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34" name="Google Shape;234;p11"/>
          <p:cNvSpPr txBox="1"/>
          <p:nvPr/>
        </p:nvSpPr>
        <p:spPr>
          <a:xfrm>
            <a:off x="3295292" y="6425481"/>
            <a:ext cx="1751162" cy="31399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Элвин Тоффлер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35" name="Google Shape;235;p11"/>
          <p:cNvSpPr txBox="1"/>
          <p:nvPr/>
        </p:nvSpPr>
        <p:spPr>
          <a:xfrm>
            <a:off x="73804" y="1251820"/>
            <a:ext cx="4877757" cy="91341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Технологический подход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позволяет выде- лить разные типы общества в зависимости от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уровня развития техники и технологий</a:t>
            </a:r>
            <a:endParaRPr b="1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36" name="Google Shape;236;p11"/>
          <p:cNvSpPr txBox="1"/>
          <p:nvPr/>
        </p:nvSpPr>
        <p:spPr>
          <a:xfrm>
            <a:off x="73804" y="2165230"/>
            <a:ext cx="4877757" cy="200995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Американский социолог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Элвин Тоффлер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,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автор работы «Третья волна» (1980 г.), считал, что в развитии человечества можно выделить три стадии-«волны», непосредст- венно связанные с технико-технологичес- ким развитием. Эти «волны» создают осо- бые типы общества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2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900">
                <a:latin typeface="Cambria"/>
                <a:ea typeface="Cambria"/>
                <a:cs typeface="Cambria"/>
                <a:sym typeface="Cambria"/>
              </a:rPr>
              <a:t>Технологический подход</a:t>
            </a:r>
            <a:endParaRPr sz="3900"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42" name="Google Shape;242;p12"/>
          <p:cNvGrpSpPr/>
          <p:nvPr/>
        </p:nvGrpSpPr>
        <p:grpSpPr>
          <a:xfrm>
            <a:off x="271292" y="1359079"/>
            <a:ext cx="8713558" cy="5304406"/>
            <a:chOff x="3873" y="30611"/>
            <a:chExt cx="8713558" cy="5304406"/>
          </a:xfrm>
        </p:grpSpPr>
        <p:sp>
          <p:nvSpPr>
            <p:cNvPr id="243" name="Google Shape;243;p12"/>
            <p:cNvSpPr/>
            <p:nvPr/>
          </p:nvSpPr>
          <p:spPr>
            <a:xfrm>
              <a:off x="7339826" y="4347716"/>
              <a:ext cx="91440" cy="36106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244" name="Google Shape;244;p12"/>
            <p:cNvSpPr/>
            <p:nvPr/>
          </p:nvSpPr>
          <p:spPr>
            <a:xfrm>
              <a:off x="7339826" y="2688983"/>
              <a:ext cx="91440" cy="36106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245" name="Google Shape;245;p12"/>
            <p:cNvSpPr/>
            <p:nvPr/>
          </p:nvSpPr>
          <p:spPr>
            <a:xfrm>
              <a:off x="7339826" y="1468245"/>
              <a:ext cx="91440" cy="36106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246" name="Google Shape;246;p12"/>
            <p:cNvSpPr/>
            <p:nvPr/>
          </p:nvSpPr>
          <p:spPr>
            <a:xfrm>
              <a:off x="4360682" y="610487"/>
              <a:ext cx="3024863" cy="36106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247" name="Google Shape;247;p12"/>
            <p:cNvSpPr/>
            <p:nvPr/>
          </p:nvSpPr>
          <p:spPr>
            <a:xfrm>
              <a:off x="4314992" y="4345696"/>
              <a:ext cx="91440" cy="36106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248" name="Google Shape;248;p12"/>
            <p:cNvSpPr/>
            <p:nvPr/>
          </p:nvSpPr>
          <p:spPr>
            <a:xfrm>
              <a:off x="4314992" y="2688983"/>
              <a:ext cx="91440" cy="36106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249" name="Google Shape;249;p12"/>
            <p:cNvSpPr/>
            <p:nvPr/>
          </p:nvSpPr>
          <p:spPr>
            <a:xfrm>
              <a:off x="4314992" y="1468245"/>
              <a:ext cx="91440" cy="36106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250" name="Google Shape;250;p12"/>
            <p:cNvSpPr/>
            <p:nvPr/>
          </p:nvSpPr>
          <p:spPr>
            <a:xfrm>
              <a:off x="4314962" y="610487"/>
              <a:ext cx="91440" cy="36106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60000"/>
                  </a:lnTo>
                  <a:lnTo>
                    <a:pt x="60039" y="60000"/>
                  </a:lnTo>
                  <a:lnTo>
                    <a:pt x="60039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51" name="Google Shape;251;p12"/>
            <p:cNvSpPr/>
            <p:nvPr/>
          </p:nvSpPr>
          <p:spPr>
            <a:xfrm>
              <a:off x="1290098" y="4345696"/>
              <a:ext cx="91440" cy="36106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252" name="Google Shape;252;p12"/>
            <p:cNvSpPr/>
            <p:nvPr/>
          </p:nvSpPr>
          <p:spPr>
            <a:xfrm>
              <a:off x="1290098" y="2688983"/>
              <a:ext cx="91440" cy="36106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253" name="Google Shape;253;p12"/>
            <p:cNvSpPr/>
            <p:nvPr/>
          </p:nvSpPr>
          <p:spPr>
            <a:xfrm>
              <a:off x="1290098" y="1468245"/>
              <a:ext cx="91440" cy="36106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254" name="Google Shape;254;p12"/>
            <p:cNvSpPr/>
            <p:nvPr/>
          </p:nvSpPr>
          <p:spPr>
            <a:xfrm>
              <a:off x="1335818" y="610487"/>
              <a:ext cx="3024863" cy="36106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255" name="Google Shape;255;p12"/>
            <p:cNvSpPr/>
            <p:nvPr/>
          </p:nvSpPr>
          <p:spPr>
            <a:xfrm>
              <a:off x="1966884" y="30611"/>
              <a:ext cx="4787596" cy="579876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" name="Google Shape;256;p12"/>
            <p:cNvSpPr txBox="1"/>
            <p:nvPr/>
          </p:nvSpPr>
          <p:spPr>
            <a:xfrm>
              <a:off x="1966884" y="30611"/>
              <a:ext cx="4787596" cy="57987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Теория «третьей волны» Э.Тоффлера</a:t>
              </a:r>
              <a:endParaRPr b="0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7" name="Google Shape;257;p12"/>
            <p:cNvSpPr/>
            <p:nvPr/>
          </p:nvSpPr>
          <p:spPr>
            <a:xfrm>
              <a:off x="6985" y="971551"/>
              <a:ext cx="2657666" cy="49669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" name="Google Shape;258;p12"/>
            <p:cNvSpPr txBox="1"/>
            <p:nvPr/>
          </p:nvSpPr>
          <p:spPr>
            <a:xfrm>
              <a:off x="6985" y="971551"/>
              <a:ext cx="2657666" cy="4966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Первая волна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9" name="Google Shape;259;p12"/>
            <p:cNvSpPr/>
            <p:nvPr/>
          </p:nvSpPr>
          <p:spPr>
            <a:xfrm>
              <a:off x="6014" y="1829308"/>
              <a:ext cx="2659609" cy="85967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12"/>
            <p:cNvSpPr txBox="1"/>
            <p:nvPr/>
          </p:nvSpPr>
          <p:spPr>
            <a:xfrm>
              <a:off x="6014" y="1829308"/>
              <a:ext cx="2659609" cy="8596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связана с аграрной революцией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1" name="Google Shape;261;p12"/>
            <p:cNvSpPr/>
            <p:nvPr/>
          </p:nvSpPr>
          <p:spPr>
            <a:xfrm>
              <a:off x="4243" y="3050046"/>
              <a:ext cx="2663151" cy="129564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12"/>
            <p:cNvSpPr txBox="1"/>
            <p:nvPr/>
          </p:nvSpPr>
          <p:spPr>
            <a:xfrm>
              <a:off x="4243" y="3050046"/>
              <a:ext cx="2663151" cy="129564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на смену обществу охот- ников и собирателей пришло общество зем- ледельцев и скотоводов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3" name="Google Shape;263;p12"/>
            <p:cNvSpPr/>
            <p:nvPr/>
          </p:nvSpPr>
          <p:spPr>
            <a:xfrm>
              <a:off x="3873" y="4706759"/>
              <a:ext cx="2663890" cy="62623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p12"/>
            <p:cNvSpPr txBox="1"/>
            <p:nvPr/>
          </p:nvSpPr>
          <p:spPr>
            <a:xfrm>
              <a:off x="3873" y="4706759"/>
              <a:ext cx="2663890" cy="6262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волна практически исчерпала свою силу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5" name="Google Shape;265;p12"/>
            <p:cNvSpPr/>
            <p:nvPr/>
          </p:nvSpPr>
          <p:spPr>
            <a:xfrm>
              <a:off x="3031621" y="971551"/>
              <a:ext cx="2658182" cy="49669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12"/>
            <p:cNvSpPr txBox="1"/>
            <p:nvPr/>
          </p:nvSpPr>
          <p:spPr>
            <a:xfrm>
              <a:off x="3031621" y="971551"/>
              <a:ext cx="2658182" cy="4966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Вторая волна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7" name="Google Shape;267;p12"/>
            <p:cNvSpPr/>
            <p:nvPr/>
          </p:nvSpPr>
          <p:spPr>
            <a:xfrm>
              <a:off x="3030907" y="1829308"/>
              <a:ext cx="2659609" cy="85967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" name="Google Shape;268;p12"/>
            <p:cNvSpPr txBox="1"/>
            <p:nvPr/>
          </p:nvSpPr>
          <p:spPr>
            <a:xfrm>
              <a:off x="3030907" y="1829308"/>
              <a:ext cx="2659609" cy="8596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связана с промышленной революцией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9" name="Google Shape;269;p12"/>
            <p:cNvSpPr/>
            <p:nvPr/>
          </p:nvSpPr>
          <p:spPr>
            <a:xfrm>
              <a:off x="3029137" y="3050046"/>
              <a:ext cx="2663151" cy="1295649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" name="Google Shape;270;p12"/>
            <p:cNvSpPr txBox="1"/>
            <p:nvPr/>
          </p:nvSpPr>
          <p:spPr>
            <a:xfrm>
              <a:off x="3029137" y="3050046"/>
              <a:ext cx="2663151" cy="129564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переход от ручного тру- да к машинному произ- водству; формирование индустриального об- щества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1" name="Google Shape;271;p12"/>
            <p:cNvSpPr/>
            <p:nvPr/>
          </p:nvSpPr>
          <p:spPr>
            <a:xfrm>
              <a:off x="3028827" y="4706759"/>
              <a:ext cx="2663770" cy="62623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" name="Google Shape;272;p12"/>
            <p:cNvSpPr txBox="1"/>
            <p:nvPr/>
          </p:nvSpPr>
          <p:spPr>
            <a:xfrm>
              <a:off x="3028827" y="4706759"/>
              <a:ext cx="2663770" cy="6262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волна начала откатываться назад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3" name="Google Shape;273;p12"/>
            <p:cNvSpPr/>
            <p:nvPr/>
          </p:nvSpPr>
          <p:spPr>
            <a:xfrm>
              <a:off x="6056712" y="971551"/>
              <a:ext cx="2657666" cy="49669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" name="Google Shape;274;p12"/>
            <p:cNvSpPr txBox="1"/>
            <p:nvPr/>
          </p:nvSpPr>
          <p:spPr>
            <a:xfrm>
              <a:off x="6056712" y="971551"/>
              <a:ext cx="2657666" cy="49669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Третья волна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5" name="Google Shape;275;p12"/>
            <p:cNvSpPr/>
            <p:nvPr/>
          </p:nvSpPr>
          <p:spPr>
            <a:xfrm>
              <a:off x="6055741" y="1829308"/>
              <a:ext cx="2659609" cy="85967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" name="Google Shape;276;p12"/>
            <p:cNvSpPr txBox="1"/>
            <p:nvPr/>
          </p:nvSpPr>
          <p:spPr>
            <a:xfrm>
              <a:off x="6055741" y="1829308"/>
              <a:ext cx="2659609" cy="8596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связана с научно-технической революцией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7" name="Google Shape;277;p12"/>
            <p:cNvSpPr/>
            <p:nvPr/>
          </p:nvSpPr>
          <p:spPr>
            <a:xfrm>
              <a:off x="6053970" y="3050046"/>
              <a:ext cx="2663151" cy="1297670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p12"/>
            <p:cNvSpPr txBox="1"/>
            <p:nvPr/>
          </p:nvSpPr>
          <p:spPr>
            <a:xfrm>
              <a:off x="6053970" y="3050046"/>
              <a:ext cx="2663151" cy="129767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становление постиндустриального общества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9" name="Google Shape;279;p12"/>
            <p:cNvSpPr/>
            <p:nvPr/>
          </p:nvSpPr>
          <p:spPr>
            <a:xfrm>
              <a:off x="6053661" y="4708779"/>
              <a:ext cx="2663770" cy="626238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12"/>
            <p:cNvSpPr txBox="1"/>
            <p:nvPr/>
          </p:nvSpPr>
          <p:spPr>
            <a:xfrm>
              <a:off x="6053661" y="4708779"/>
              <a:ext cx="2663770" cy="6262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волна ускоряет свой разбег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13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900">
                <a:latin typeface="Cambria"/>
                <a:ea typeface="Cambria"/>
                <a:cs typeface="Cambria"/>
                <a:sym typeface="Cambria"/>
              </a:rPr>
              <a:t>Технологический подход</a:t>
            </a:r>
            <a:endParaRPr sz="39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286" name="Google Shape;286;p13"/>
          <p:cNvGraphicFramePr/>
          <p:nvPr/>
        </p:nvGraphicFramePr>
        <p:xfrm>
          <a:off x="86744" y="1132361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{09F3DCD9-623A-470A-9A36-17DCA5CB8579}</a:tableStyleId>
              </a:tblPr>
              <a:tblGrid>
                <a:gridCol w="2044450"/>
                <a:gridCol w="6875250"/>
              </a:tblGrid>
              <a:tr h="3565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«Три волны» развития общества</a:t>
                      </a:r>
                      <a:endParaRPr sz="20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AC1FF"/>
                    </a:solidFill>
                  </a:tcPr>
                </a:tc>
                <a:tc hMerge="1"/>
              </a:tr>
              <a:tr h="105242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Доиндустриаль- ное (традицион- ное) общество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Господство сельского хозяйства. Сословное общество. Большая роль в жизни церкви, собственников земли, армии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62282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Индустриальное общество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Преобладание промышленного производства. Рост городов и городского населения. Значительная роль науки и научных от- крытий. Развитие товарно-денежных отношений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1559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Постиндустриаль-ное общество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Главный фактор производства – научно-технический прогресс и информационные технологии. Значительная роль в жизни знаний. Преобладание в экономике сферы услуг. Сокращение числа работников, занятый в материальном производстве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pic>
        <p:nvPicPr>
          <p:cNvPr descr="ÐÐ°Ð½Ð¸ÑÐ» ÐÐµÐ»Ð» | ÐÐ¸Ð±ÑÑÑÐµÐº" id="287" name="Google Shape;287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42824" y="4793262"/>
            <a:ext cx="1363632" cy="1970566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88" name="Google Shape;288;p13"/>
          <p:cNvSpPr txBox="1"/>
          <p:nvPr/>
        </p:nvSpPr>
        <p:spPr>
          <a:xfrm>
            <a:off x="5891662" y="6449832"/>
            <a:ext cx="1751162" cy="31399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Дэниэл Белл</a:t>
            </a:r>
            <a:endParaRPr/>
          </a:p>
        </p:txBody>
      </p:sp>
      <p:sp>
        <p:nvSpPr>
          <p:cNvPr id="289" name="Google Shape;289;p13"/>
          <p:cNvSpPr txBox="1"/>
          <p:nvPr/>
        </p:nvSpPr>
        <p:spPr>
          <a:xfrm>
            <a:off x="86744" y="4793263"/>
            <a:ext cx="7392358" cy="120209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Термин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«постиндустриальное общество»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получил широкое рас- пространение в результате появления научных работ американско- го социолога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Дэниэла Белла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, в частности, книги «Грядущее постин- дустриальное общество» (1973 г.)</a:t>
            </a:r>
            <a:endParaRPr b="0" i="0" sz="18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14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900">
                <a:latin typeface="Cambria"/>
                <a:ea typeface="Cambria"/>
                <a:cs typeface="Cambria"/>
                <a:sym typeface="Cambria"/>
              </a:rPr>
              <a:t>Технологический подход</a:t>
            </a:r>
            <a:endParaRPr sz="3900">
              <a:latin typeface="Cambria"/>
              <a:ea typeface="Cambria"/>
              <a:cs typeface="Cambria"/>
              <a:sym typeface="Cambria"/>
            </a:endParaRPr>
          </a:p>
        </p:txBody>
      </p:sp>
      <p:graphicFrame>
        <p:nvGraphicFramePr>
          <p:cNvPr id="295" name="Google Shape;295;p14"/>
          <p:cNvGraphicFramePr/>
          <p:nvPr/>
        </p:nvGraphicFramePr>
        <p:xfrm>
          <a:off x="86742" y="874713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{09F3DCD9-623A-470A-9A36-17DCA5CB8579}</a:tableStyleId>
              </a:tblPr>
              <a:tblGrid>
                <a:gridCol w="2125975"/>
                <a:gridCol w="2066450"/>
                <a:gridCol w="2217000"/>
                <a:gridCol w="2510275"/>
              </a:tblGrid>
              <a:tr h="342825">
                <a:tc gridSpan="4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«Три волны» в развитии общества</a:t>
                      </a:r>
                      <a:endParaRPr sz="20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AC1FF"/>
                    </a:solidFill>
                  </a:tcPr>
                </a:tc>
                <a:tc hMerge="1"/>
                <a:tc hMerge="1"/>
                <a:tc hMerge="1"/>
              </a:tr>
              <a:tr h="5538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E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Доиндустриаль-ная волна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E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Индустриальная волна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E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Постиндустриаль- ная волна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E0FF"/>
                    </a:solidFill>
                  </a:tcPr>
                </a:tc>
              </a:tr>
              <a:tr h="79112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Технологии, лежа- щие в основе «волны»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Примитивные те- хнологии (ручной труд)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Машинное произ- водство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Наукоёмкие техноло- гии, компьютериза- ция производства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5380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Основная отрасль экономики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Сельское хозяйст- во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Промышленность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Сфера услуг и произ- водство информации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5031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Социальная структура общест- ва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Строгая иерархия общества с низ- кой социальной мобильностью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Общество с высо- ким уровнем гори- зонтальной и вер- тикальной со- циальной мобиль- ности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Профессиональное деление, рост сред- него класса, развитие гражданского общес- тва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55380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Главная ценность общества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Традиции, рели- гия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Города, техника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Наука, образование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9112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Хронологические рамки периода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От возникнове- ния человечества до XIX в.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XIX в.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XX-XXI вв.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План</a:t>
            </a:r>
            <a:endParaRPr/>
          </a:p>
        </p:txBody>
      </p:sp>
      <p:sp>
        <p:nvSpPr>
          <p:cNvPr id="94" name="Google Shape;94;p2"/>
          <p:cNvSpPr txBox="1"/>
          <p:nvPr>
            <p:ph idx="1" type="body"/>
          </p:nvPr>
        </p:nvSpPr>
        <p:spPr>
          <a:xfrm>
            <a:off x="457200" y="1241425"/>
            <a:ext cx="8229600" cy="477678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975" lvl="0" marL="18097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Основные подходы к рассмотрению истории общества</a:t>
            </a:r>
            <a:endParaRPr/>
          </a:p>
          <a:p>
            <a:pPr indent="-180975" lvl="0" marL="180975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Формационный подход</a:t>
            </a:r>
            <a:endParaRPr/>
          </a:p>
          <a:p>
            <a:pPr indent="-180975" lvl="0" marL="180975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Стадиальный подход</a:t>
            </a:r>
            <a:endParaRPr/>
          </a:p>
          <a:p>
            <a:pPr indent="-180975" lvl="0" marL="180975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Технологический подход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Основные подходы к рассмотрению истории общества</a:t>
            </a:r>
            <a:endParaRPr/>
          </a:p>
        </p:txBody>
      </p:sp>
      <p:grpSp>
        <p:nvGrpSpPr>
          <p:cNvPr id="100" name="Google Shape;100;p3"/>
          <p:cNvGrpSpPr/>
          <p:nvPr/>
        </p:nvGrpSpPr>
        <p:grpSpPr>
          <a:xfrm>
            <a:off x="694884" y="1400021"/>
            <a:ext cx="7745603" cy="5239297"/>
            <a:chOff x="427465" y="3021"/>
            <a:chExt cx="7745603" cy="5239297"/>
          </a:xfrm>
        </p:grpSpPr>
        <p:sp>
          <p:nvSpPr>
            <p:cNvPr id="101" name="Google Shape;101;p3"/>
            <p:cNvSpPr/>
            <p:nvPr/>
          </p:nvSpPr>
          <p:spPr>
            <a:xfrm>
              <a:off x="5350084" y="999085"/>
              <a:ext cx="1516079" cy="41834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102" name="Google Shape;102;p3"/>
            <p:cNvSpPr/>
            <p:nvPr/>
          </p:nvSpPr>
          <p:spPr>
            <a:xfrm>
              <a:off x="6198760" y="3827907"/>
              <a:ext cx="91440" cy="41834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103" name="Google Shape;103;p3"/>
            <p:cNvSpPr/>
            <p:nvPr/>
          </p:nvSpPr>
          <p:spPr>
            <a:xfrm>
              <a:off x="3834004" y="2413496"/>
              <a:ext cx="2410475" cy="41834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104" name="Google Shape;104;p3"/>
            <p:cNvSpPr/>
            <p:nvPr/>
          </p:nvSpPr>
          <p:spPr>
            <a:xfrm>
              <a:off x="3788284" y="3827907"/>
              <a:ext cx="91440" cy="41834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105" name="Google Shape;105;p3"/>
            <p:cNvSpPr/>
            <p:nvPr/>
          </p:nvSpPr>
          <p:spPr>
            <a:xfrm>
              <a:off x="3788284" y="2413496"/>
              <a:ext cx="91440" cy="41834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06" name="Google Shape;106;p3"/>
            <p:cNvSpPr/>
            <p:nvPr/>
          </p:nvSpPr>
          <p:spPr>
            <a:xfrm>
              <a:off x="1377809" y="3827907"/>
              <a:ext cx="91440" cy="41834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107" name="Google Shape;107;p3"/>
            <p:cNvSpPr/>
            <p:nvPr/>
          </p:nvSpPr>
          <p:spPr>
            <a:xfrm>
              <a:off x="1423529" y="2413496"/>
              <a:ext cx="2410475" cy="41834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108" name="Google Shape;108;p3"/>
            <p:cNvSpPr/>
            <p:nvPr/>
          </p:nvSpPr>
          <p:spPr>
            <a:xfrm>
              <a:off x="3834004" y="999085"/>
              <a:ext cx="1516079" cy="41834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109" name="Google Shape;109;p3"/>
            <p:cNvSpPr/>
            <p:nvPr/>
          </p:nvSpPr>
          <p:spPr>
            <a:xfrm>
              <a:off x="3738801" y="3021"/>
              <a:ext cx="3222566" cy="99606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3"/>
            <p:cNvSpPr txBox="1"/>
            <p:nvPr/>
          </p:nvSpPr>
          <p:spPr>
            <a:xfrm>
              <a:off x="3738801" y="3021"/>
              <a:ext cx="3222566" cy="9960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подходы к рассмотрению истории общества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11" name="Google Shape;111;p3"/>
            <p:cNvSpPr/>
            <p:nvPr/>
          </p:nvSpPr>
          <p:spPr>
            <a:xfrm>
              <a:off x="2527098" y="1417432"/>
              <a:ext cx="2613811" cy="99606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3"/>
            <p:cNvSpPr txBox="1"/>
            <p:nvPr/>
          </p:nvSpPr>
          <p:spPr>
            <a:xfrm>
              <a:off x="2527098" y="1417432"/>
              <a:ext cx="2613811" cy="9960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линейные подходы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13" name="Google Shape;113;p3"/>
            <p:cNvSpPr/>
            <p:nvPr/>
          </p:nvSpPr>
          <p:spPr>
            <a:xfrm>
              <a:off x="427465" y="2831843"/>
              <a:ext cx="1992128" cy="99606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3"/>
            <p:cNvSpPr txBox="1"/>
            <p:nvPr/>
          </p:nvSpPr>
          <p:spPr>
            <a:xfrm>
              <a:off x="427465" y="2831843"/>
              <a:ext cx="1992128" cy="9960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формационный подход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15" name="Google Shape;115;p3"/>
            <p:cNvSpPr/>
            <p:nvPr/>
          </p:nvSpPr>
          <p:spPr>
            <a:xfrm>
              <a:off x="427465" y="4246254"/>
              <a:ext cx="1992128" cy="99606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3"/>
            <p:cNvSpPr txBox="1"/>
            <p:nvPr/>
          </p:nvSpPr>
          <p:spPr>
            <a:xfrm>
              <a:off x="427465" y="4246254"/>
              <a:ext cx="1992128" cy="9960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17" name="Google Shape;117;p3"/>
            <p:cNvSpPr/>
            <p:nvPr/>
          </p:nvSpPr>
          <p:spPr>
            <a:xfrm>
              <a:off x="2837940" y="2831843"/>
              <a:ext cx="1992128" cy="99606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3"/>
            <p:cNvSpPr txBox="1"/>
            <p:nvPr/>
          </p:nvSpPr>
          <p:spPr>
            <a:xfrm>
              <a:off x="2837940" y="2831843"/>
              <a:ext cx="1992128" cy="9960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стадиальный подход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19" name="Google Shape;119;p3"/>
            <p:cNvSpPr/>
            <p:nvPr/>
          </p:nvSpPr>
          <p:spPr>
            <a:xfrm>
              <a:off x="2837940" y="4246254"/>
              <a:ext cx="1992128" cy="99606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3"/>
            <p:cNvSpPr txBox="1"/>
            <p:nvPr/>
          </p:nvSpPr>
          <p:spPr>
            <a:xfrm>
              <a:off x="2837940" y="4246254"/>
              <a:ext cx="1992128" cy="9960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21" name="Google Shape;121;p3"/>
            <p:cNvSpPr/>
            <p:nvPr/>
          </p:nvSpPr>
          <p:spPr>
            <a:xfrm>
              <a:off x="5248415" y="2831843"/>
              <a:ext cx="1992128" cy="99606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3"/>
            <p:cNvSpPr txBox="1"/>
            <p:nvPr/>
          </p:nvSpPr>
          <p:spPr>
            <a:xfrm>
              <a:off x="5248415" y="2831843"/>
              <a:ext cx="1992128" cy="9960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технологический подход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23" name="Google Shape;123;p3"/>
            <p:cNvSpPr/>
            <p:nvPr/>
          </p:nvSpPr>
          <p:spPr>
            <a:xfrm>
              <a:off x="5248415" y="4246254"/>
              <a:ext cx="1992128" cy="99606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3"/>
            <p:cNvSpPr txBox="1"/>
            <p:nvPr/>
          </p:nvSpPr>
          <p:spPr>
            <a:xfrm>
              <a:off x="5248415" y="4246254"/>
              <a:ext cx="1992128" cy="9960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25" name="Google Shape;125;p3"/>
            <p:cNvSpPr/>
            <p:nvPr/>
          </p:nvSpPr>
          <p:spPr>
            <a:xfrm>
              <a:off x="5559257" y="1417432"/>
              <a:ext cx="2613811" cy="99606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" name="Google Shape;126;p3"/>
            <p:cNvSpPr txBox="1"/>
            <p:nvPr/>
          </p:nvSpPr>
          <p:spPr>
            <a:xfrm>
              <a:off x="5559257" y="1417432"/>
              <a:ext cx="2613811" cy="9960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цивилизационный подход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27" name="Google Shape;127;p3"/>
          <p:cNvGrpSpPr/>
          <p:nvPr/>
        </p:nvGrpSpPr>
        <p:grpSpPr>
          <a:xfrm>
            <a:off x="694713" y="5646276"/>
            <a:ext cx="6810268" cy="996064"/>
            <a:chOff x="427465" y="4246254"/>
            <a:chExt cx="1992128" cy="996064"/>
          </a:xfrm>
        </p:grpSpPr>
        <p:sp>
          <p:nvSpPr>
            <p:cNvPr id="128" name="Google Shape;128;p3"/>
            <p:cNvSpPr/>
            <p:nvPr/>
          </p:nvSpPr>
          <p:spPr>
            <a:xfrm>
              <a:off x="427465" y="4246254"/>
              <a:ext cx="1992128" cy="99606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" name="Google Shape;129;p3"/>
            <p:cNvSpPr txBox="1"/>
            <p:nvPr/>
          </p:nvSpPr>
          <p:spPr>
            <a:xfrm>
              <a:off x="427465" y="4246254"/>
              <a:ext cx="1992128" cy="996064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история делится на определённые стадии (ступени, этапы) в зависимости от уровня развития производительных сил, техники, технологий, экономики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4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Основные подходы к рассмотрению истории общества</a:t>
            </a:r>
            <a:endParaRPr/>
          </a:p>
        </p:txBody>
      </p:sp>
      <p:graphicFrame>
        <p:nvGraphicFramePr>
          <p:cNvPr id="135" name="Google Shape;135;p4"/>
          <p:cNvGraphicFramePr/>
          <p:nvPr/>
        </p:nvGraphicFramePr>
        <p:xfrm>
          <a:off x="177321" y="1294537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{09F3DCD9-623A-470A-9A36-17DCA5CB8579}</a:tableStyleId>
              </a:tblPr>
              <a:tblGrid>
                <a:gridCol w="4369275"/>
                <a:gridCol w="4369275"/>
              </a:tblGrid>
              <a:tr h="6075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Линейные подходы к рассмотрению истории общества</a:t>
                      </a:r>
                      <a:endParaRPr sz="20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AC1FF"/>
                    </a:solidFill>
                  </a:tcPr>
                </a:tc>
                <a:tc hMerge="1"/>
              </a:tr>
              <a:tr h="5686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Достоинства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E0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Недостатки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CE0FF"/>
                    </a:solidFill>
                  </a:tcPr>
                </a:tc>
              </a:tr>
              <a:tr h="139392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Предоставляют возможность увидеть общие закономерности в историческом развитии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Многие процессы рассматриваются уп- рощённо (в первую очередь те, которые касаются духовной жизни общества, развития культуры)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4020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Предоставляют возможность показать историю человеческого общества как единый процесс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Мало внимания уделяется своеобразию развития различных обществ и народов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14020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Предлагают общую периодизацию ис- тории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vMerge="1"/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latin typeface="Cambria"/>
                <a:ea typeface="Cambria"/>
                <a:cs typeface="Cambria"/>
                <a:sym typeface="Cambria"/>
              </a:rPr>
              <a:t>Основные подходы к рассмотрению истории общества</a:t>
            </a:r>
            <a:endParaRPr/>
          </a:p>
        </p:txBody>
      </p:sp>
      <p:grpSp>
        <p:nvGrpSpPr>
          <p:cNvPr id="141" name="Google Shape;141;p5"/>
          <p:cNvGrpSpPr/>
          <p:nvPr/>
        </p:nvGrpSpPr>
        <p:grpSpPr>
          <a:xfrm>
            <a:off x="986352" y="1400021"/>
            <a:ext cx="7162667" cy="5239297"/>
            <a:chOff x="718933" y="3021"/>
            <a:chExt cx="7162667" cy="5239297"/>
          </a:xfrm>
        </p:grpSpPr>
        <p:sp>
          <p:nvSpPr>
            <p:cNvPr id="142" name="Google Shape;142;p5"/>
            <p:cNvSpPr/>
            <p:nvPr/>
          </p:nvSpPr>
          <p:spPr>
            <a:xfrm>
              <a:off x="6528716" y="3827907"/>
              <a:ext cx="91440" cy="41834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143" name="Google Shape;143;p5"/>
            <p:cNvSpPr/>
            <p:nvPr/>
          </p:nvSpPr>
          <p:spPr>
            <a:xfrm>
              <a:off x="5057998" y="2413496"/>
              <a:ext cx="1516437" cy="41834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144" name="Google Shape;144;p5"/>
            <p:cNvSpPr/>
            <p:nvPr/>
          </p:nvSpPr>
          <p:spPr>
            <a:xfrm>
              <a:off x="3495840" y="3827907"/>
              <a:ext cx="91440" cy="41834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145" name="Google Shape;145;p5"/>
            <p:cNvSpPr/>
            <p:nvPr/>
          </p:nvSpPr>
          <p:spPr>
            <a:xfrm>
              <a:off x="3541560" y="2413496"/>
              <a:ext cx="1516437" cy="41834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146" name="Google Shape;146;p5"/>
            <p:cNvSpPr/>
            <p:nvPr/>
          </p:nvSpPr>
          <p:spPr>
            <a:xfrm>
              <a:off x="3541919" y="999085"/>
              <a:ext cx="1516079" cy="41834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147" name="Google Shape;147;p5"/>
            <p:cNvSpPr/>
            <p:nvPr/>
          </p:nvSpPr>
          <p:spPr>
            <a:xfrm>
              <a:off x="2025839" y="999085"/>
              <a:ext cx="1516079" cy="41834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148" name="Google Shape;148;p5"/>
            <p:cNvSpPr/>
            <p:nvPr/>
          </p:nvSpPr>
          <p:spPr>
            <a:xfrm>
              <a:off x="1930635" y="3021"/>
              <a:ext cx="3222566" cy="99606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p5"/>
            <p:cNvSpPr txBox="1"/>
            <p:nvPr/>
          </p:nvSpPr>
          <p:spPr>
            <a:xfrm>
              <a:off x="1930635" y="3021"/>
              <a:ext cx="3222566" cy="9960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подходы к рассмотрению истории общества</a:t>
              </a:r>
              <a:endParaRPr b="1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0" name="Google Shape;150;p5"/>
            <p:cNvSpPr/>
            <p:nvPr/>
          </p:nvSpPr>
          <p:spPr>
            <a:xfrm>
              <a:off x="718933" y="1417432"/>
              <a:ext cx="2613811" cy="99606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5"/>
            <p:cNvSpPr txBox="1"/>
            <p:nvPr/>
          </p:nvSpPr>
          <p:spPr>
            <a:xfrm>
              <a:off x="718933" y="1417432"/>
              <a:ext cx="2613811" cy="9960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линейные подходы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2" name="Google Shape;152;p5"/>
            <p:cNvSpPr/>
            <p:nvPr/>
          </p:nvSpPr>
          <p:spPr>
            <a:xfrm>
              <a:off x="3751092" y="1417432"/>
              <a:ext cx="2613811" cy="99606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5"/>
            <p:cNvSpPr txBox="1"/>
            <p:nvPr/>
          </p:nvSpPr>
          <p:spPr>
            <a:xfrm>
              <a:off x="3751092" y="1417432"/>
              <a:ext cx="2613811" cy="9960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цивилизационный подход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4" name="Google Shape;154;p5"/>
            <p:cNvSpPr/>
            <p:nvPr/>
          </p:nvSpPr>
          <p:spPr>
            <a:xfrm>
              <a:off x="2234764" y="2831843"/>
              <a:ext cx="2613592" cy="99606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5"/>
            <p:cNvSpPr txBox="1"/>
            <p:nvPr/>
          </p:nvSpPr>
          <p:spPr>
            <a:xfrm>
              <a:off x="2234764" y="2831843"/>
              <a:ext cx="2613592" cy="9960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цивилизация – это определённая ступень в развитии общества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6" name="Google Shape;156;p5"/>
            <p:cNvSpPr/>
            <p:nvPr/>
          </p:nvSpPr>
          <p:spPr>
            <a:xfrm>
              <a:off x="2234196" y="4246254"/>
              <a:ext cx="2614728" cy="99606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5"/>
            <p:cNvSpPr txBox="1"/>
            <p:nvPr/>
          </p:nvSpPr>
          <p:spPr>
            <a:xfrm>
              <a:off x="2234196" y="4246254"/>
              <a:ext cx="2614728" cy="9960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58" name="Google Shape;158;p5"/>
            <p:cNvSpPr/>
            <p:nvPr/>
          </p:nvSpPr>
          <p:spPr>
            <a:xfrm>
              <a:off x="5267640" y="2831843"/>
              <a:ext cx="2613592" cy="99606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5"/>
            <p:cNvSpPr txBox="1"/>
            <p:nvPr/>
          </p:nvSpPr>
          <p:spPr>
            <a:xfrm>
              <a:off x="5267640" y="2831843"/>
              <a:ext cx="2613592" cy="9960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цивилизация – это общность людей, объединённых рядом признаков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0" name="Google Shape;160;p5"/>
            <p:cNvSpPr/>
            <p:nvPr/>
          </p:nvSpPr>
          <p:spPr>
            <a:xfrm>
              <a:off x="5267271" y="4246254"/>
              <a:ext cx="2614329" cy="99606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5"/>
            <p:cNvSpPr txBox="1"/>
            <p:nvPr/>
          </p:nvSpPr>
          <p:spPr>
            <a:xfrm>
              <a:off x="5267271" y="4246254"/>
              <a:ext cx="2614329" cy="9960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62" name="Google Shape;162;p5"/>
          <p:cNvGrpSpPr/>
          <p:nvPr/>
        </p:nvGrpSpPr>
        <p:grpSpPr>
          <a:xfrm>
            <a:off x="2488259" y="5646276"/>
            <a:ext cx="5680956" cy="996064"/>
            <a:chOff x="2234196" y="4246254"/>
            <a:chExt cx="2614728" cy="996064"/>
          </a:xfrm>
        </p:grpSpPr>
        <p:sp>
          <p:nvSpPr>
            <p:cNvPr id="163" name="Google Shape;163;p5"/>
            <p:cNvSpPr/>
            <p:nvPr/>
          </p:nvSpPr>
          <p:spPr>
            <a:xfrm>
              <a:off x="2234196" y="4246254"/>
              <a:ext cx="2614728" cy="99606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" name="Google Shape;164;p5"/>
            <p:cNvSpPr txBox="1"/>
            <p:nvPr/>
          </p:nvSpPr>
          <p:spPr>
            <a:xfrm>
              <a:off x="2234196" y="4246254"/>
              <a:ext cx="2614728" cy="9960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в основе лежит идея уникальности социальных циви- лизаций, своеобразия путей, пройденных отдельны- ми народами (или локальными цивилизациями)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6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Формационный подход</a:t>
            </a:r>
            <a:endParaRPr/>
          </a:p>
        </p:txBody>
      </p:sp>
      <p:pic>
        <p:nvPicPr>
          <p:cNvPr descr="https://upload.wikimedia.org/wikipedia/commons/7/7d/Marx_color.jpg" id="170" name="Google Shape;170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12958" y="1207698"/>
            <a:ext cx="4311111" cy="5535254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71" name="Google Shape;171;p6"/>
          <p:cNvSpPr txBox="1"/>
          <p:nvPr/>
        </p:nvSpPr>
        <p:spPr>
          <a:xfrm>
            <a:off x="3226278" y="6428956"/>
            <a:ext cx="1486679" cy="31399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Карл Маркс</a:t>
            </a:r>
            <a:endParaRPr/>
          </a:p>
        </p:txBody>
      </p:sp>
      <p:sp>
        <p:nvSpPr>
          <p:cNvPr id="172" name="Google Shape;172;p6"/>
          <p:cNvSpPr txBox="1"/>
          <p:nvPr/>
        </p:nvSpPr>
        <p:spPr>
          <a:xfrm>
            <a:off x="73805" y="1207698"/>
            <a:ext cx="4541328" cy="9144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Формационный подход к периодизации истории возник во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второй половине XIX в.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 рамках марксизма.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73" name="Google Shape;173;p6"/>
          <p:cNvSpPr txBox="1"/>
          <p:nvPr/>
        </p:nvSpPr>
        <p:spPr>
          <a:xfrm>
            <a:off x="82432" y="2113471"/>
            <a:ext cx="4541328" cy="171665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Немецкий философ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Карл Маркс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во вто- рой половине XIX в. сформулировал идею о том, что исторический процесс развёр- тывается как последовательная и зако- номерная смена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общественно-экономи- ческих формаций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7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Формационный подход</a:t>
            </a:r>
            <a:endParaRPr/>
          </a:p>
        </p:txBody>
      </p:sp>
      <p:sp>
        <p:nvSpPr>
          <p:cNvPr id="179" name="Google Shape;179;p7"/>
          <p:cNvSpPr txBox="1"/>
          <p:nvPr/>
        </p:nvSpPr>
        <p:spPr>
          <a:xfrm>
            <a:off x="106393" y="1293961"/>
            <a:ext cx="8880414" cy="91440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Общества, где утвердилась одна и та же социально-экономическая система, отно- сятся к единому историческому типу, называемому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общественно-экономи- ческой формацией</a:t>
            </a:r>
            <a:endParaRPr b="1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80" name="Google Shape;180;p7"/>
          <p:cNvGrpSpPr/>
          <p:nvPr/>
        </p:nvGrpSpPr>
        <p:grpSpPr>
          <a:xfrm>
            <a:off x="909734" y="2363773"/>
            <a:ext cx="7315903" cy="4278430"/>
            <a:chOff x="642315" y="135"/>
            <a:chExt cx="7315903" cy="4278430"/>
          </a:xfrm>
        </p:grpSpPr>
        <p:sp>
          <p:nvSpPr>
            <p:cNvPr id="181" name="Google Shape;181;p7"/>
            <p:cNvSpPr/>
            <p:nvPr/>
          </p:nvSpPr>
          <p:spPr>
            <a:xfrm>
              <a:off x="4800492" y="1114310"/>
              <a:ext cx="1695851" cy="46795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182" name="Google Shape;182;p7"/>
            <p:cNvSpPr/>
            <p:nvPr/>
          </p:nvSpPr>
          <p:spPr>
            <a:xfrm>
              <a:off x="3104641" y="2696438"/>
              <a:ext cx="1348151" cy="46795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3" name="Google Shape;183;p7"/>
            <p:cNvSpPr/>
            <p:nvPr/>
          </p:nvSpPr>
          <p:spPr>
            <a:xfrm>
              <a:off x="1756490" y="2696438"/>
              <a:ext cx="1348151" cy="46795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184" name="Google Shape;184;p7"/>
            <p:cNvSpPr/>
            <p:nvPr/>
          </p:nvSpPr>
          <p:spPr>
            <a:xfrm>
              <a:off x="3104641" y="1114310"/>
              <a:ext cx="1695851" cy="46795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185" name="Google Shape;185;p7"/>
            <p:cNvSpPr/>
            <p:nvPr/>
          </p:nvSpPr>
          <p:spPr>
            <a:xfrm>
              <a:off x="2998148" y="135"/>
              <a:ext cx="3604688" cy="111417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7"/>
            <p:cNvSpPr txBox="1"/>
            <p:nvPr/>
          </p:nvSpPr>
          <p:spPr>
            <a:xfrm>
              <a:off x="2998148" y="135"/>
              <a:ext cx="3604688" cy="11141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Общественно- экономическая формация </a:t>
              </a:r>
              <a:r>
                <a:rPr b="0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характеризуется</a:t>
              </a:r>
              <a:endParaRPr b="0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7" name="Google Shape;187;p7"/>
            <p:cNvSpPr/>
            <p:nvPr/>
          </p:nvSpPr>
          <p:spPr>
            <a:xfrm>
              <a:off x="1642766" y="1582263"/>
              <a:ext cx="2923749" cy="111417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Google Shape;188;p7"/>
            <p:cNvSpPr txBox="1"/>
            <p:nvPr/>
          </p:nvSpPr>
          <p:spPr>
            <a:xfrm>
              <a:off x="1642766" y="1582263"/>
              <a:ext cx="2923749" cy="11141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ступенью развития производительных сил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9" name="Google Shape;189;p7"/>
            <p:cNvSpPr/>
            <p:nvPr/>
          </p:nvSpPr>
          <p:spPr>
            <a:xfrm>
              <a:off x="642315" y="3164391"/>
              <a:ext cx="2228349" cy="111417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7"/>
            <p:cNvSpPr txBox="1"/>
            <p:nvPr/>
          </p:nvSpPr>
          <p:spPr>
            <a:xfrm>
              <a:off x="642315" y="3164391"/>
              <a:ext cx="2228349" cy="11141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средства производства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1" name="Google Shape;191;p7"/>
            <p:cNvSpPr/>
            <p:nvPr/>
          </p:nvSpPr>
          <p:spPr>
            <a:xfrm>
              <a:off x="3338617" y="3164391"/>
              <a:ext cx="2228349" cy="111417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7"/>
            <p:cNvSpPr txBox="1"/>
            <p:nvPr/>
          </p:nvSpPr>
          <p:spPr>
            <a:xfrm>
              <a:off x="3338617" y="3164391"/>
              <a:ext cx="2228349" cy="11141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рабочая сила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3" name="Google Shape;193;p7"/>
            <p:cNvSpPr/>
            <p:nvPr/>
          </p:nvSpPr>
          <p:spPr>
            <a:xfrm>
              <a:off x="5034469" y="1582263"/>
              <a:ext cx="2923749" cy="1114174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" name="Google Shape;194;p7"/>
            <p:cNvSpPr txBox="1"/>
            <p:nvPr/>
          </p:nvSpPr>
          <p:spPr>
            <a:xfrm>
              <a:off x="5034469" y="1582263"/>
              <a:ext cx="2923749" cy="111417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типом экономических производственных отношений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8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Формационный подход</a:t>
            </a:r>
            <a:endParaRPr/>
          </a:p>
        </p:txBody>
      </p:sp>
      <p:graphicFrame>
        <p:nvGraphicFramePr>
          <p:cNvPr id="200" name="Google Shape;200;p8"/>
          <p:cNvGraphicFramePr/>
          <p:nvPr/>
        </p:nvGraphicFramePr>
        <p:xfrm>
          <a:off x="155277" y="1001239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{09F3DCD9-623A-470A-9A36-17DCA5CB8579}</a:tableStyleId>
              </a:tblPr>
              <a:tblGrid>
                <a:gridCol w="2680700"/>
                <a:gridCol w="6239000"/>
              </a:tblGrid>
              <a:tr h="3565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Основные общественно-экономические формации (по К.Марксу)</a:t>
                      </a:r>
                      <a:endParaRPr sz="20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AC1FF"/>
                    </a:solidFill>
                  </a:tcPr>
                </a:tc>
                <a:tc hMerge="1"/>
              </a:tr>
              <a:tr h="946925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Первобытно-общинная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Совместный труд в рамках общины. Общественная собст- венность на средства производства. Уравнительное рас- пределение продуктов. Отсутствие общественных клас- сов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180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Рабовладельческая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Возникновение частной собственности на средства производства. Рабский труд. Существование классов ра- бовладельцев и рабов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180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Феодальная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Господство натурального хозяйства. Побуждение к труду посредством личной зависимости. Существование клас- сов феодалов (собственников земли) и зависимых крес- тьян, которые трудятся на земле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180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Капиталистическая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Развитие товарного хозяйства. Основной механизм по- буждения к труду – экономическое принуждение. Сущест- вование классов буржуазии (владельцев средств произ- водства) и пролетариата (наёмные рабочие)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18050"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Коммунистическая (должна возникнуть в будущем)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Существование общественной собственности на средства производства. Распределение благ не по труду, а по пот- ребностям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9"/>
          <p:cNvSpPr txBox="1"/>
          <p:nvPr>
            <p:ph type="title"/>
          </p:nvPr>
        </p:nvSpPr>
        <p:spPr>
          <a:xfrm>
            <a:off x="431800" y="176213"/>
            <a:ext cx="8229600" cy="69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latin typeface="Cambria"/>
                <a:ea typeface="Cambria"/>
                <a:cs typeface="Cambria"/>
                <a:sym typeface="Cambria"/>
              </a:rPr>
              <a:t>Стадиальный подход</a:t>
            </a:r>
            <a:endParaRPr/>
          </a:p>
        </p:txBody>
      </p:sp>
      <p:pic>
        <p:nvPicPr>
          <p:cNvPr descr="ÐÐ¸Ð¾Ð³ÑÐ°ÑÐ¸Ñ Ð£Ð¾Ð»Ñ Ð£Ð¸ÑÐ¼ÐµÐ½ Ð Ð¾ÑÑÐ¾Ñ" id="206" name="Google Shape;206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50755" y="1259456"/>
            <a:ext cx="4248154" cy="5491133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07" name="Google Shape;207;p9"/>
          <p:cNvSpPr txBox="1"/>
          <p:nvPr/>
        </p:nvSpPr>
        <p:spPr>
          <a:xfrm>
            <a:off x="3264076" y="6436593"/>
            <a:ext cx="1486679" cy="31399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b="0" i="0" lang="ru-RU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Уолт Ростоу</a:t>
            </a:r>
            <a:endParaRPr b="0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08" name="Google Shape;208;p9"/>
          <p:cNvSpPr txBox="1"/>
          <p:nvPr/>
        </p:nvSpPr>
        <p:spPr>
          <a:xfrm>
            <a:off x="73805" y="1207698"/>
            <a:ext cx="4541328" cy="66423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 1960-х гг. была сформулирована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тео- рия стадий экономического роста</a:t>
            </a:r>
            <a:endParaRPr b="1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09" name="Google Shape;209;p9"/>
          <p:cNvSpPr txBox="1"/>
          <p:nvPr/>
        </p:nvSpPr>
        <p:spPr>
          <a:xfrm>
            <a:off x="91057" y="1880558"/>
            <a:ext cx="4541328" cy="119907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Американский учёный </a:t>
            </a:r>
            <a:r>
              <a:rPr b="1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Уолт Ростоу </a:t>
            </a:r>
            <a:r>
              <a:rPr b="0" i="0" lang="ru-RU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 ра- боте «Стадии экономического роста. Не- коммунистический манифест» (1960 г.) выделил пять стадий развития общества</a:t>
            </a:r>
            <a:endParaRPr b="1" i="0" sz="16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10" name="Google Shape;210;p9"/>
          <p:cNvGrpSpPr/>
          <p:nvPr/>
        </p:nvGrpSpPr>
        <p:grpSpPr>
          <a:xfrm>
            <a:off x="267907" y="3122763"/>
            <a:ext cx="4346739" cy="2285997"/>
            <a:chOff x="487" y="43133"/>
            <a:chExt cx="4346739" cy="2285997"/>
          </a:xfrm>
        </p:grpSpPr>
        <p:sp>
          <p:nvSpPr>
            <p:cNvPr id="211" name="Google Shape;211;p9"/>
            <p:cNvSpPr/>
            <p:nvPr/>
          </p:nvSpPr>
          <p:spPr>
            <a:xfrm>
              <a:off x="2173857" y="930596"/>
              <a:ext cx="1518800" cy="20953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212" name="Google Shape;212;p9"/>
            <p:cNvSpPr/>
            <p:nvPr/>
          </p:nvSpPr>
          <p:spPr>
            <a:xfrm>
              <a:off x="2128136" y="930596"/>
              <a:ext cx="91440" cy="209530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13" name="Google Shape;213;p9"/>
            <p:cNvSpPr/>
            <p:nvPr/>
          </p:nvSpPr>
          <p:spPr>
            <a:xfrm>
              <a:off x="655056" y="930596"/>
              <a:ext cx="1518800" cy="20953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</p:sp>
        <p:sp>
          <p:nvSpPr>
            <p:cNvPr id="214" name="Google Shape;214;p9"/>
            <p:cNvSpPr/>
            <p:nvPr/>
          </p:nvSpPr>
          <p:spPr>
            <a:xfrm>
              <a:off x="163901" y="43133"/>
              <a:ext cx="4019911" cy="88746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" name="Google Shape;215;p9"/>
            <p:cNvSpPr txBox="1"/>
            <p:nvPr/>
          </p:nvSpPr>
          <p:spPr>
            <a:xfrm>
              <a:off x="163901" y="43133"/>
              <a:ext cx="4019911" cy="88746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Экономические критерии выделения стадий развития общества (по У.Ростоу)</a:t>
              </a:r>
              <a:endParaRPr b="0" i="0" sz="20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6" name="Google Shape;216;p9"/>
            <p:cNvSpPr/>
            <p:nvPr/>
          </p:nvSpPr>
          <p:spPr>
            <a:xfrm>
              <a:off x="487" y="1140127"/>
              <a:ext cx="1309139" cy="118900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9"/>
            <p:cNvSpPr txBox="1"/>
            <p:nvPr/>
          </p:nvSpPr>
          <p:spPr>
            <a:xfrm>
              <a:off x="487" y="1140127"/>
              <a:ext cx="1309139" cy="118900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технологи- ческие но- вовведения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8" name="Google Shape;218;p9"/>
            <p:cNvSpPr/>
            <p:nvPr/>
          </p:nvSpPr>
          <p:spPr>
            <a:xfrm>
              <a:off x="1519157" y="1140127"/>
              <a:ext cx="1309398" cy="118900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9"/>
            <p:cNvSpPr txBox="1"/>
            <p:nvPr/>
          </p:nvSpPr>
          <p:spPr>
            <a:xfrm>
              <a:off x="1519157" y="1140127"/>
              <a:ext cx="1309398" cy="118900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скорость экономичес-кого роста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0" name="Google Shape;220;p9"/>
            <p:cNvSpPr/>
            <p:nvPr/>
          </p:nvSpPr>
          <p:spPr>
            <a:xfrm>
              <a:off x="3038087" y="1140127"/>
              <a:ext cx="1309139" cy="1189003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9"/>
            <p:cNvSpPr txBox="1"/>
            <p:nvPr/>
          </p:nvSpPr>
          <p:spPr>
            <a:xfrm>
              <a:off x="3038087" y="1140127"/>
              <a:ext cx="1309139" cy="118900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dk1"/>
                  </a:solidFill>
                  <a:latin typeface="Cambria"/>
                  <a:ea typeface="Cambria"/>
                  <a:cs typeface="Cambria"/>
                  <a:sym typeface="Cambria"/>
                </a:rPr>
                <a:t>изменения в структуре производ- ства</a:t>
              </a:r>
              <a:endPara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演示设计">
  <a:themeElements>
    <a:clrScheme name="演示设计 1">
      <a:dk1>
        <a:srgbClr val="000000"/>
      </a:dk1>
      <a:lt1>
        <a:srgbClr val="FFFFFF"/>
      </a:lt1>
      <a:dk2>
        <a:srgbClr val="4C7013"/>
      </a:dk2>
      <a:lt2>
        <a:srgbClr val="0061B2"/>
      </a:lt2>
      <a:accent1>
        <a:srgbClr val="FEA501"/>
      </a:accent1>
      <a:accent2>
        <a:srgbClr val="C8A058"/>
      </a:accent2>
      <a:accent3>
        <a:srgbClr val="FFFFFF"/>
      </a:accent3>
      <a:accent4>
        <a:srgbClr val="000000"/>
      </a:accent4>
      <a:accent5>
        <a:srgbClr val="FECFAA"/>
      </a:accent5>
      <a:accent6>
        <a:srgbClr val="B5914F"/>
      </a:accent6>
      <a:hlink>
        <a:srgbClr val="C40505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2007-11-27T23:54:21Z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22.09.2021</vt:lpwstr>
  </property>
</Properties>
</file>