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858000" cy="9144000"/>
  <p:embeddedFontLst>
    <p:embeddedFont>
      <p:font typeface="Cambria Math"/>
      <p:regular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3" roundtripDataSignature="AMtx7mhXEbB04PVoocGFJ46wCAty0nMW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29793A0-7674-4341-946B-4488D25157AE}">
  <a:tblStyle styleId="{929793A0-7674-4341-946B-4488D25157A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CambriaMath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7.jpg"/><Relationship Id="rId6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jpg"/><Relationship Id="rId4" Type="http://schemas.openxmlformats.org/officeDocument/2006/relationships/image" Target="../media/image2.jpg"/><Relationship Id="rId5" Type="http://schemas.openxmlformats.org/officeDocument/2006/relationships/image" Target="../media/image7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7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7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7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7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7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7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7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7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7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7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7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7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7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8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8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8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0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1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1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1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1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2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2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2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2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2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8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8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8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8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1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1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1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1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2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4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5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5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6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6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6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6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6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6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6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6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6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6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ru-RU"/>
              <a:t>Государство в политической системе</a:t>
            </a:r>
            <a:endParaRPr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Функции государства</a:t>
            </a:r>
            <a:endParaRPr sz="4000"/>
          </a:p>
        </p:txBody>
      </p:sp>
      <p:grpSp>
        <p:nvGrpSpPr>
          <p:cNvPr id="302" name="Google Shape;302;p10"/>
          <p:cNvGrpSpPr/>
          <p:nvPr/>
        </p:nvGrpSpPr>
        <p:grpSpPr>
          <a:xfrm>
            <a:off x="439882" y="1270874"/>
            <a:ext cx="7616163" cy="5324363"/>
            <a:chOff x="188362" y="2114"/>
            <a:chExt cx="7616163" cy="5324363"/>
          </a:xfrm>
        </p:grpSpPr>
        <p:sp>
          <p:nvSpPr>
            <p:cNvPr id="303" name="Google Shape;303;p10"/>
            <p:cNvSpPr/>
            <p:nvPr/>
          </p:nvSpPr>
          <p:spPr>
            <a:xfrm>
              <a:off x="188362" y="2114"/>
              <a:ext cx="4409688" cy="626395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206708" y="20460"/>
              <a:ext cx="4372996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Внешние функции государства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0"/>
            <p:cNvSpPr/>
            <p:nvPr/>
          </p:nvSpPr>
          <p:spPr>
            <a:xfrm>
              <a:off x="629331" y="628509"/>
              <a:ext cx="440968" cy="4697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0"/>
            <p:cNvSpPr/>
            <p:nvPr/>
          </p:nvSpPr>
          <p:spPr>
            <a:xfrm>
              <a:off x="1070300" y="785108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 txBox="1"/>
            <p:nvPr/>
          </p:nvSpPr>
          <p:spPr>
            <a:xfrm>
              <a:off x="1088646" y="803454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обеспечение обороны страны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629331" y="628509"/>
              <a:ext cx="440968" cy="125279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0"/>
            <p:cNvSpPr/>
            <p:nvPr/>
          </p:nvSpPr>
          <p:spPr>
            <a:xfrm>
              <a:off x="1070300" y="1568103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0"/>
            <p:cNvSpPr txBox="1"/>
            <p:nvPr/>
          </p:nvSpPr>
          <p:spPr>
            <a:xfrm>
              <a:off x="1088646" y="1586449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поддержание отношений с другими государствами (диплома- тия)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629331" y="628509"/>
              <a:ext cx="440968" cy="20357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0"/>
            <p:cNvSpPr/>
            <p:nvPr/>
          </p:nvSpPr>
          <p:spPr>
            <a:xfrm>
              <a:off x="1070300" y="2351098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0"/>
            <p:cNvSpPr txBox="1"/>
            <p:nvPr/>
          </p:nvSpPr>
          <p:spPr>
            <a:xfrm>
              <a:off x="1088646" y="2369444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противодействие преступности, обеспечение международной безопасности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0"/>
            <p:cNvSpPr/>
            <p:nvPr/>
          </p:nvSpPr>
          <p:spPr>
            <a:xfrm>
              <a:off x="629331" y="628509"/>
              <a:ext cx="440968" cy="28187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0"/>
            <p:cNvSpPr/>
            <p:nvPr/>
          </p:nvSpPr>
          <p:spPr>
            <a:xfrm>
              <a:off x="1070300" y="3134092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0"/>
            <p:cNvSpPr txBox="1"/>
            <p:nvPr/>
          </p:nvSpPr>
          <p:spPr>
            <a:xfrm>
              <a:off x="1088646" y="3152438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участие в решении глобальных проблем (экологических, энер- гетических и др.)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0"/>
            <p:cNvSpPr/>
            <p:nvPr/>
          </p:nvSpPr>
          <p:spPr>
            <a:xfrm>
              <a:off x="629331" y="628509"/>
              <a:ext cx="440968" cy="36017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0"/>
            <p:cNvSpPr/>
            <p:nvPr/>
          </p:nvSpPr>
          <p:spPr>
            <a:xfrm>
              <a:off x="1070300" y="3917087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1088646" y="3935433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 сотрудничество с другими странами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0"/>
            <p:cNvSpPr/>
            <p:nvPr/>
          </p:nvSpPr>
          <p:spPr>
            <a:xfrm>
              <a:off x="629331" y="628509"/>
              <a:ext cx="440968" cy="43847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0"/>
            <p:cNvSpPr/>
            <p:nvPr/>
          </p:nvSpPr>
          <p:spPr>
            <a:xfrm>
              <a:off x="1070300" y="4700082"/>
              <a:ext cx="6734225" cy="62639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0"/>
            <p:cNvSpPr txBox="1"/>
            <p:nvPr/>
          </p:nvSpPr>
          <p:spPr>
            <a:xfrm>
              <a:off x="1088646" y="4718428"/>
              <a:ext cx="6697533" cy="5897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научное и культурное сотрудничество с другими странами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Форма государства</a:t>
            </a:r>
            <a:endParaRPr sz="4000"/>
          </a:p>
        </p:txBody>
      </p:sp>
      <p:sp>
        <p:nvSpPr>
          <p:cNvPr id="328" name="Google Shape;328;p11"/>
          <p:cNvSpPr/>
          <p:nvPr/>
        </p:nvSpPr>
        <p:spPr>
          <a:xfrm>
            <a:off x="156000" y="1412776"/>
            <a:ext cx="8110944" cy="57606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Форма государства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единство форм правления, территориального устройства и политического режима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29" name="Google Shape;329;p11"/>
          <p:cNvSpPr/>
          <p:nvPr/>
        </p:nvSpPr>
        <p:spPr>
          <a:xfrm>
            <a:off x="195976" y="2132856"/>
            <a:ext cx="8110944" cy="86409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Форма правления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организация государственной власти, структура и порядок взаимоотношений высших государственных органов, должност- ных лиц и граждан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330" name="Google Shape;330;p11"/>
          <p:cNvGrpSpPr/>
          <p:nvPr/>
        </p:nvGrpSpPr>
        <p:grpSpPr>
          <a:xfrm>
            <a:off x="354736" y="3142853"/>
            <a:ext cx="7714959" cy="3524620"/>
            <a:chOff x="174712" y="1885"/>
            <a:chExt cx="7714959" cy="3524620"/>
          </a:xfrm>
        </p:grpSpPr>
        <p:sp>
          <p:nvSpPr>
            <p:cNvPr id="331" name="Google Shape;331;p11"/>
            <p:cNvSpPr/>
            <p:nvPr/>
          </p:nvSpPr>
          <p:spPr>
            <a:xfrm>
              <a:off x="6021806" y="1625267"/>
              <a:ext cx="91440" cy="4263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1"/>
            <p:cNvSpPr/>
            <p:nvPr/>
          </p:nvSpPr>
          <p:spPr>
            <a:xfrm>
              <a:off x="4032192" y="614569"/>
              <a:ext cx="2035334" cy="4263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1951137" y="1625267"/>
              <a:ext cx="91440" cy="42637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1"/>
            <p:cNvSpPr/>
            <p:nvPr/>
          </p:nvSpPr>
          <p:spPr>
            <a:xfrm>
              <a:off x="1996857" y="614569"/>
              <a:ext cx="2035334" cy="4263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1"/>
            <p:cNvSpPr/>
            <p:nvPr/>
          </p:nvSpPr>
          <p:spPr>
            <a:xfrm>
              <a:off x="2490186" y="1885"/>
              <a:ext cx="3084010" cy="61268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1"/>
            <p:cNvSpPr txBox="1"/>
            <p:nvPr/>
          </p:nvSpPr>
          <p:spPr>
            <a:xfrm>
              <a:off x="2490186" y="1885"/>
              <a:ext cx="3084010" cy="6126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правления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1"/>
            <p:cNvSpPr/>
            <p:nvPr/>
          </p:nvSpPr>
          <p:spPr>
            <a:xfrm>
              <a:off x="174712" y="1040947"/>
              <a:ext cx="3644291" cy="5843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1"/>
            <p:cNvSpPr txBox="1"/>
            <p:nvPr/>
          </p:nvSpPr>
          <p:spPr>
            <a:xfrm>
              <a:off x="174712" y="1040947"/>
              <a:ext cx="3644291" cy="584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монархия </a:t>
              </a: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(греч. μοναρχία – единовластие) 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1"/>
            <p:cNvSpPr/>
            <p:nvPr/>
          </p:nvSpPr>
          <p:spPr>
            <a:xfrm>
              <a:off x="174712" y="2051645"/>
              <a:ext cx="3644291" cy="14748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1"/>
            <p:cNvSpPr txBox="1"/>
            <p:nvPr/>
          </p:nvSpPr>
          <p:spPr>
            <a:xfrm>
              <a:off x="174712" y="2051645"/>
              <a:ext cx="3644291" cy="1474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правления, при которой власть сосредоточена в руках единоличного главы государства, власть которого, как правило, длится пожизненно и передаётся по наследству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1"/>
            <p:cNvSpPr/>
            <p:nvPr/>
          </p:nvSpPr>
          <p:spPr>
            <a:xfrm>
              <a:off x="4245380" y="1040947"/>
              <a:ext cx="3644291" cy="5843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1"/>
            <p:cNvSpPr txBox="1"/>
            <p:nvPr/>
          </p:nvSpPr>
          <p:spPr>
            <a:xfrm>
              <a:off x="4245380" y="1040947"/>
              <a:ext cx="3644291" cy="584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 </a:t>
              </a: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(лат. res – дело, publicus – общественный) 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1"/>
            <p:cNvSpPr/>
            <p:nvPr/>
          </p:nvSpPr>
          <p:spPr>
            <a:xfrm>
              <a:off x="4245380" y="2051645"/>
              <a:ext cx="3644291" cy="147486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1"/>
            <p:cNvSpPr txBox="1"/>
            <p:nvPr/>
          </p:nvSpPr>
          <p:spPr>
            <a:xfrm>
              <a:off x="4245380" y="2051645"/>
              <a:ext cx="3644291" cy="14748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форма правления, при которой высшие органы государства избираются населением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Форма государства</a:t>
            </a:r>
            <a:endParaRPr sz="4000"/>
          </a:p>
        </p:txBody>
      </p:sp>
      <p:grpSp>
        <p:nvGrpSpPr>
          <p:cNvPr id="350" name="Google Shape;350;p12"/>
          <p:cNvGrpSpPr/>
          <p:nvPr/>
        </p:nvGrpSpPr>
        <p:grpSpPr>
          <a:xfrm>
            <a:off x="181733" y="1916829"/>
            <a:ext cx="8060964" cy="4176468"/>
            <a:chOff x="1709" y="576061"/>
            <a:chExt cx="8060964" cy="4176468"/>
          </a:xfrm>
        </p:grpSpPr>
        <p:sp>
          <p:nvSpPr>
            <p:cNvPr id="351" name="Google Shape;351;p12"/>
            <p:cNvSpPr/>
            <p:nvPr/>
          </p:nvSpPr>
          <p:spPr>
            <a:xfrm>
              <a:off x="6113088" y="2272250"/>
              <a:ext cx="91440" cy="44550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2"/>
            <p:cNvSpPr/>
            <p:nvPr/>
          </p:nvSpPr>
          <p:spPr>
            <a:xfrm>
              <a:off x="4032192" y="1216224"/>
              <a:ext cx="2126616" cy="4455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3" name="Google Shape;353;p12"/>
            <p:cNvSpPr/>
            <p:nvPr/>
          </p:nvSpPr>
          <p:spPr>
            <a:xfrm>
              <a:off x="1859855" y="2272250"/>
              <a:ext cx="91440" cy="44550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4" name="Google Shape;354;p12"/>
            <p:cNvSpPr/>
            <p:nvPr/>
          </p:nvSpPr>
          <p:spPr>
            <a:xfrm>
              <a:off x="1905575" y="1216224"/>
              <a:ext cx="2126616" cy="4455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2"/>
            <p:cNvSpPr/>
            <p:nvPr/>
          </p:nvSpPr>
          <p:spPr>
            <a:xfrm>
              <a:off x="2421030" y="576061"/>
              <a:ext cx="3222323" cy="64016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2"/>
            <p:cNvSpPr txBox="1"/>
            <p:nvPr/>
          </p:nvSpPr>
          <p:spPr>
            <a:xfrm>
              <a:off x="2421030" y="576061"/>
              <a:ext cx="3222323" cy="6401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Монархия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2"/>
            <p:cNvSpPr/>
            <p:nvPr/>
          </p:nvSpPr>
          <p:spPr>
            <a:xfrm>
              <a:off x="1709" y="1661724"/>
              <a:ext cx="3807731" cy="6105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1709" y="1661724"/>
              <a:ext cx="3807731" cy="6105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неограниченная (абсолютная)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1709" y="2717750"/>
              <a:ext cx="3807731" cy="203477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2"/>
            <p:cNvSpPr txBox="1"/>
            <p:nvPr/>
          </p:nvSpPr>
          <p:spPr>
            <a:xfrm>
              <a:off x="1709" y="2717750"/>
              <a:ext cx="3807731" cy="20347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монарха ничем и никем не ограничена, абсолютна; монарх выступает единственным носите- лем суверенитета, обладает широ- кими полномочиями в законода- тельной, исполнительной и судеб- ной сферах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1" name="Google Shape;361;p12"/>
            <p:cNvSpPr/>
            <p:nvPr/>
          </p:nvSpPr>
          <p:spPr>
            <a:xfrm>
              <a:off x="4254942" y="1661724"/>
              <a:ext cx="3807731" cy="6105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2"/>
            <p:cNvSpPr txBox="1"/>
            <p:nvPr/>
          </p:nvSpPr>
          <p:spPr>
            <a:xfrm>
              <a:off x="4254942" y="1661724"/>
              <a:ext cx="3807731" cy="6105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ограниченная (конституционная)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3" name="Google Shape;363;p12"/>
            <p:cNvSpPr/>
            <p:nvPr/>
          </p:nvSpPr>
          <p:spPr>
            <a:xfrm>
              <a:off x="4254942" y="2717750"/>
              <a:ext cx="3807731" cy="203477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2"/>
            <p:cNvSpPr txBox="1"/>
            <p:nvPr/>
          </p:nvSpPr>
          <p:spPr>
            <a:xfrm>
              <a:off x="4254942" y="2717750"/>
              <a:ext cx="3807731" cy="20347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 монарха ограничена, как правило, конституцией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Форма государства</a:t>
            </a:r>
            <a:endParaRPr sz="4000"/>
          </a:p>
        </p:txBody>
      </p:sp>
      <p:graphicFrame>
        <p:nvGraphicFramePr>
          <p:cNvPr id="370" name="Google Shape;370;p13"/>
          <p:cNvGraphicFramePr/>
          <p:nvPr/>
        </p:nvGraphicFramePr>
        <p:xfrm>
          <a:off x="323528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{929793A0-7674-4341-946B-4488D25157AE}</a:tableStyleId>
              </a:tblPr>
              <a:tblGrid>
                <a:gridCol w="2160250"/>
                <a:gridCol w="5822025"/>
              </a:tblGrid>
              <a:tr h="4568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разновидности республики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23190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Президентская республика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Характеризуется значительной ролью президента в системе государственных органов. Президент являет- ся одновременно и главой государства, и главой ис- полнительной власти. Он избирается независимо от парламента либо прямым голосованием збирателей, либо коллегией выборщиков. Президент сам форми- рует правительство, которое ответственно перед ним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686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Парламентская республика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Правительство формируется парламентом и ответст- венно перед парламентом. Глава правительства (премьер-министр, канцлер) играет главную роль в государстве. Президент осуществляет главным обра- зом представительские функции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737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Смешанная республика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Правительство формируется президентом и  парла- ментом и ответственно перед ними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Форма государства</a:t>
            </a:r>
            <a:endParaRPr sz="4000"/>
          </a:p>
        </p:txBody>
      </p:sp>
      <p:graphicFrame>
        <p:nvGraphicFramePr>
          <p:cNvPr id="376" name="Google Shape;376;p14"/>
          <p:cNvGraphicFramePr/>
          <p:nvPr/>
        </p:nvGraphicFramePr>
        <p:xfrm>
          <a:off x="323528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{929793A0-7674-4341-946B-4488D25157AE}</a:tableStyleId>
              </a:tblPr>
              <a:tblGrid>
                <a:gridCol w="2160250"/>
                <a:gridCol w="5822025"/>
              </a:tblGrid>
              <a:tr h="4568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Форма территориального устройства государства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114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Унитарное государство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Единое государство, состоящее из административно- территориальных единиц, не обладающих признака- ми государственной самостоятельности или какой- либо собственной автономией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686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Федерация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Союзное государство, которое состоит из субъектов,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Обладающих определёнными признаками государст- венной самостоятельности. Характерно наличие двух систем государственной власти - федеральной и субъектов федерации (в разных государствах они на- зываются по-разному: штаты, кантоны, республики, земли). Члены федерации могут иметь собственные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конституции,  законы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737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Конфедерация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Союз юридически и политически самостоятельных государственных образований, который создаётся для достижения единых целей и разрешения общих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проблем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Форма государства</a:t>
            </a:r>
            <a:endParaRPr sz="4000"/>
          </a:p>
        </p:txBody>
      </p:sp>
      <p:graphicFrame>
        <p:nvGraphicFramePr>
          <p:cNvPr id="382" name="Google Shape;382;p15"/>
          <p:cNvGraphicFramePr/>
          <p:nvPr/>
        </p:nvGraphicFramePr>
        <p:xfrm>
          <a:off x="289272" y="192255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{929793A0-7674-4341-946B-4488D25157AE}</a:tableStyleId>
              </a:tblPr>
              <a:tblGrid>
                <a:gridCol w="2194500"/>
                <a:gridCol w="5787775"/>
              </a:tblGrid>
              <a:tr h="4372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политических режимов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22197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Демократический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Управленческие функции основаны на признании на- рода в качестве единственного источника власти. Характерные признаки - многопартийность, конт- роль со стороны общества над институтами власти, осуществление правления через представительные органы, соблюдение демократической конституции, осуществление принципа разделения властей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008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Авторитарный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Политическая власть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сосредоточена в руках отдель- ного человека или группы людей, но вне сферы поли- тики сохраняется относительная свобода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008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Тоталитарный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Всеобъемлющий контроль за общественной и част- ной жизнью, ликвидация прав и свобод граждан, реп- рессии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83" name="Google Shape;383;p15"/>
          <p:cNvSpPr/>
          <p:nvPr/>
        </p:nvSpPr>
        <p:spPr>
          <a:xfrm>
            <a:off x="160600" y="1203784"/>
            <a:ext cx="8110944" cy="57606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Политический режим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– это способ функционирования и взаимосвязи основных элементов политической системы общества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Государство – основной политический инс- титут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Функции государства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Форма государства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Государство – основной полити- ческий институт</a:t>
            </a:r>
            <a:endParaRPr sz="4000"/>
          </a:p>
        </p:txBody>
      </p:sp>
      <p:sp>
        <p:nvSpPr>
          <p:cNvPr id="177" name="Google Shape;177;p3"/>
          <p:cNvSpPr/>
          <p:nvPr/>
        </p:nvSpPr>
        <p:spPr>
          <a:xfrm>
            <a:off x="133464" y="1340768"/>
            <a:ext cx="8110944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Политические институты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– это учреждения или организации, которые об- служивают процесс осуществления политической власти, придают устой- чивость политической системе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178" name="Google Shape;178;p3"/>
          <p:cNvGrpSpPr/>
          <p:nvPr/>
        </p:nvGrpSpPr>
        <p:grpSpPr>
          <a:xfrm>
            <a:off x="134012" y="2508809"/>
            <a:ext cx="8171239" cy="4000621"/>
            <a:chOff x="548" y="159929"/>
            <a:chExt cx="8171239" cy="4000621"/>
          </a:xfrm>
        </p:grpSpPr>
        <p:sp>
          <p:nvSpPr>
            <p:cNvPr id="179" name="Google Shape;179;p3"/>
            <p:cNvSpPr/>
            <p:nvPr/>
          </p:nvSpPr>
          <p:spPr>
            <a:xfrm>
              <a:off x="4086168" y="698526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3"/>
            <p:cNvSpPr/>
            <p:nvPr/>
          </p:nvSpPr>
          <p:spPr>
            <a:xfrm>
              <a:off x="4040448" y="698526"/>
              <a:ext cx="91440" cy="501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3"/>
            <p:cNvSpPr/>
            <p:nvPr/>
          </p:nvSpPr>
          <p:spPr>
            <a:xfrm>
              <a:off x="1149454" y="2464182"/>
              <a:ext cx="91440" cy="501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3"/>
            <p:cNvSpPr/>
            <p:nvPr/>
          </p:nvSpPr>
          <p:spPr>
            <a:xfrm>
              <a:off x="1195174" y="698526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3"/>
            <p:cNvSpPr/>
            <p:nvPr/>
          </p:nvSpPr>
          <p:spPr>
            <a:xfrm>
              <a:off x="2293644" y="159929"/>
              <a:ext cx="3585047" cy="53859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"/>
            <p:cNvSpPr txBox="1"/>
            <p:nvPr/>
          </p:nvSpPr>
          <p:spPr>
            <a:xfrm>
              <a:off x="2293644" y="159929"/>
              <a:ext cx="3585047" cy="538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институты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548" y="1200268"/>
              <a:ext cx="2389251" cy="12639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3"/>
            <p:cNvSpPr txBox="1"/>
            <p:nvPr/>
          </p:nvSpPr>
          <p:spPr>
            <a:xfrm>
              <a:off x="548" y="1200268"/>
              <a:ext cx="2389251" cy="1263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548" y="2965925"/>
              <a:ext cx="2389251" cy="119462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3"/>
            <p:cNvSpPr txBox="1"/>
            <p:nvPr/>
          </p:nvSpPr>
          <p:spPr>
            <a:xfrm>
              <a:off x="548" y="2965925"/>
              <a:ext cx="2389251" cy="119462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центральный инсти- тут политической системы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2891542" y="1200268"/>
              <a:ext cx="2389251" cy="12639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3"/>
            <p:cNvSpPr txBox="1"/>
            <p:nvPr/>
          </p:nvSpPr>
          <p:spPr>
            <a:xfrm>
              <a:off x="2891542" y="1200268"/>
              <a:ext cx="2389251" cy="1263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партии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5782536" y="1200268"/>
              <a:ext cx="2389251" cy="12639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3"/>
            <p:cNvSpPr txBox="1"/>
            <p:nvPr/>
          </p:nvSpPr>
          <p:spPr>
            <a:xfrm>
              <a:off x="5782536" y="1200268"/>
              <a:ext cx="2389251" cy="1263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профсоюзы и др.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Государство – основной полити- ческий институт</a:t>
            </a:r>
            <a:endParaRPr sz="4000"/>
          </a:p>
        </p:txBody>
      </p:sp>
      <p:sp>
        <p:nvSpPr>
          <p:cNvPr id="198" name="Google Shape;198;p4"/>
          <p:cNvSpPr/>
          <p:nvPr/>
        </p:nvSpPr>
        <p:spPr>
          <a:xfrm>
            <a:off x="133464" y="1628800"/>
            <a:ext cx="8110944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Государство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– это выделившаяся из общества особая организация власти, система специальных органов и должностных лиц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199" name="Google Shape;199;p4"/>
          <p:cNvGrpSpPr/>
          <p:nvPr/>
        </p:nvGrpSpPr>
        <p:grpSpPr>
          <a:xfrm>
            <a:off x="134157" y="3284982"/>
            <a:ext cx="8109557" cy="2376266"/>
            <a:chOff x="693" y="936102"/>
            <a:chExt cx="8109557" cy="2376266"/>
          </a:xfrm>
        </p:grpSpPr>
        <p:sp>
          <p:nvSpPr>
            <p:cNvPr id="200" name="Google Shape;200;p4"/>
            <p:cNvSpPr/>
            <p:nvPr/>
          </p:nvSpPr>
          <p:spPr>
            <a:xfrm>
              <a:off x="4055472" y="1630413"/>
              <a:ext cx="3360467" cy="2916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4"/>
            <p:cNvSpPr/>
            <p:nvPr/>
          </p:nvSpPr>
          <p:spPr>
            <a:xfrm>
              <a:off x="4055472" y="1630413"/>
              <a:ext cx="1680233" cy="2916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4"/>
            <p:cNvSpPr/>
            <p:nvPr/>
          </p:nvSpPr>
          <p:spPr>
            <a:xfrm>
              <a:off x="4009752" y="1630413"/>
              <a:ext cx="91440" cy="29161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4"/>
            <p:cNvSpPr/>
            <p:nvPr/>
          </p:nvSpPr>
          <p:spPr>
            <a:xfrm>
              <a:off x="2375238" y="1630413"/>
              <a:ext cx="1680233" cy="2916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4"/>
            <p:cNvSpPr/>
            <p:nvPr/>
          </p:nvSpPr>
          <p:spPr>
            <a:xfrm>
              <a:off x="695004" y="1630413"/>
              <a:ext cx="3360467" cy="2916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4"/>
            <p:cNvSpPr/>
            <p:nvPr/>
          </p:nvSpPr>
          <p:spPr>
            <a:xfrm>
              <a:off x="2376258" y="936102"/>
              <a:ext cx="3358426" cy="69431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4"/>
            <p:cNvSpPr txBox="1"/>
            <p:nvPr/>
          </p:nvSpPr>
          <p:spPr>
            <a:xfrm>
              <a:off x="2376258" y="936102"/>
              <a:ext cx="3358426" cy="6943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государства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>
              <a:off x="693" y="1922024"/>
              <a:ext cx="1388622" cy="13903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693" y="1922024"/>
              <a:ext cx="1388622" cy="1390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территория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1680926" y="1922024"/>
              <a:ext cx="1388622" cy="13903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4"/>
            <p:cNvSpPr txBox="1"/>
            <p:nvPr/>
          </p:nvSpPr>
          <p:spPr>
            <a:xfrm>
              <a:off x="1680926" y="1922024"/>
              <a:ext cx="1388622" cy="1390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население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>
              <a:off x="3361160" y="1922024"/>
              <a:ext cx="1388622" cy="13903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4"/>
            <p:cNvSpPr txBox="1"/>
            <p:nvPr/>
          </p:nvSpPr>
          <p:spPr>
            <a:xfrm>
              <a:off x="3361160" y="1922024"/>
              <a:ext cx="1388622" cy="1390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5041394" y="1922024"/>
              <a:ext cx="1388622" cy="13903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4"/>
            <p:cNvSpPr txBox="1"/>
            <p:nvPr/>
          </p:nvSpPr>
          <p:spPr>
            <a:xfrm>
              <a:off x="5041394" y="1922024"/>
              <a:ext cx="1388622" cy="1390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6721628" y="1922024"/>
              <a:ext cx="1388622" cy="139034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4"/>
            <p:cNvSpPr txBox="1"/>
            <p:nvPr/>
          </p:nvSpPr>
          <p:spPr>
            <a:xfrm>
              <a:off x="6721628" y="1922024"/>
              <a:ext cx="1388622" cy="13903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суверенитет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Государство – основной полити- ческий институт</a:t>
            </a:r>
            <a:endParaRPr sz="4000"/>
          </a:p>
        </p:txBody>
      </p:sp>
      <p:sp>
        <p:nvSpPr>
          <p:cNvPr id="222" name="Google Shape;222;p5"/>
          <p:cNvSpPr/>
          <p:nvPr/>
        </p:nvSpPr>
        <p:spPr>
          <a:xfrm>
            <a:off x="133464" y="1412776"/>
            <a:ext cx="3574440" cy="194421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1651 г. вышла книга о проис- хождении и сущности государс- тва английского мыслителя То- маса Гоббса «Левиафан, или Ма- терия, форма и власть государс- тва церковного и гражданско- го».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Thomas Hobbes" id="223" name="Google Shape;223;p5"/>
          <p:cNvPicPr preferRelativeResize="0"/>
          <p:nvPr/>
        </p:nvPicPr>
        <p:blipFill rotWithShape="1">
          <a:blip r:embed="rId3">
            <a:alphaModFix/>
          </a:blip>
          <a:srcRect b="0" l="6223" r="7171" t="0"/>
          <a:stretch/>
        </p:blipFill>
        <p:spPr>
          <a:xfrm>
            <a:off x="3906751" y="1412776"/>
            <a:ext cx="4320481" cy="5256584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4" name="Google Shape;224;p5"/>
          <p:cNvSpPr txBox="1"/>
          <p:nvPr/>
        </p:nvSpPr>
        <p:spPr>
          <a:xfrm>
            <a:off x="2585007" y="6330806"/>
            <a:ext cx="128516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Томас Гоббс</a:t>
            </a:r>
            <a:endParaRPr sz="16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5" name="Google Shape;225;p5"/>
          <p:cNvSpPr/>
          <p:nvPr/>
        </p:nvSpPr>
        <p:spPr>
          <a:xfrm>
            <a:off x="133464" y="3426615"/>
            <a:ext cx="3574440" cy="144016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Прекратить неизбежное состоя- ние общества как «войны всех против всех» может только об- щественный договор о созда- нии государства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26" name="Google Shape;226;p5"/>
          <p:cNvSpPr/>
          <p:nvPr/>
        </p:nvSpPr>
        <p:spPr>
          <a:xfrm>
            <a:off x="133464" y="4936835"/>
            <a:ext cx="3574440" cy="110538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Граждане добровольно ограни- чивают свою свободу, но взамен получают защиту со стороны государства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Государство – основной полити- ческий институт</a:t>
            </a:r>
            <a:endParaRPr sz="4000"/>
          </a:p>
        </p:txBody>
      </p:sp>
      <p:sp>
        <p:nvSpPr>
          <p:cNvPr id="232" name="Google Shape;232;p6"/>
          <p:cNvSpPr/>
          <p:nvPr/>
        </p:nvSpPr>
        <p:spPr>
          <a:xfrm>
            <a:off x="1645600" y="1275792"/>
            <a:ext cx="5014600" cy="43204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Государство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особый аппарат власти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233" name="Google Shape;233;p6"/>
          <p:cNvGrpSpPr/>
          <p:nvPr/>
        </p:nvGrpSpPr>
        <p:grpSpPr>
          <a:xfrm>
            <a:off x="137659" y="2564903"/>
            <a:ext cx="8102553" cy="3816424"/>
            <a:chOff x="4195" y="216023"/>
            <a:chExt cx="8102553" cy="3816424"/>
          </a:xfrm>
        </p:grpSpPr>
        <p:sp>
          <p:nvSpPr>
            <p:cNvPr id="234" name="Google Shape;234;p6"/>
            <p:cNvSpPr/>
            <p:nvPr/>
          </p:nvSpPr>
          <p:spPr>
            <a:xfrm>
              <a:off x="4055472" y="1091029"/>
              <a:ext cx="3176270" cy="3675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5" name="Google Shape;235;p6"/>
            <p:cNvSpPr/>
            <p:nvPr/>
          </p:nvSpPr>
          <p:spPr>
            <a:xfrm>
              <a:off x="4055472" y="1091029"/>
              <a:ext cx="1058756" cy="36750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6" name="Google Shape;236;p6"/>
            <p:cNvSpPr/>
            <p:nvPr/>
          </p:nvSpPr>
          <p:spPr>
            <a:xfrm>
              <a:off x="2996715" y="1091029"/>
              <a:ext cx="1058756" cy="3675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6"/>
            <p:cNvSpPr/>
            <p:nvPr/>
          </p:nvSpPr>
          <p:spPr>
            <a:xfrm>
              <a:off x="879201" y="1091029"/>
              <a:ext cx="3176270" cy="36750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6"/>
            <p:cNvSpPr/>
            <p:nvPr/>
          </p:nvSpPr>
          <p:spPr>
            <a:xfrm>
              <a:off x="1939244" y="216023"/>
              <a:ext cx="4232455" cy="875005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6"/>
            <p:cNvSpPr txBox="1"/>
            <p:nvPr/>
          </p:nvSpPr>
          <p:spPr>
            <a:xfrm>
              <a:off x="1939244" y="216023"/>
              <a:ext cx="4232455" cy="8750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Верховенство государственной власти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4195" y="1458531"/>
              <a:ext cx="1750011" cy="25739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6"/>
            <p:cNvSpPr txBox="1"/>
            <p:nvPr/>
          </p:nvSpPr>
          <p:spPr>
            <a:xfrm>
              <a:off x="4195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только государ- ство в лице своих органов издаёт обще- обязательные для всего насе- ления страны нормы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2121709" y="1458531"/>
              <a:ext cx="1750011" cy="25739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6"/>
            <p:cNvSpPr txBox="1"/>
            <p:nvPr/>
          </p:nvSpPr>
          <p:spPr>
            <a:xfrm>
              <a:off x="2121709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никакие органы или люди внут- ри данного го- сударства не мо- гут отменить решения госу- дарственных органов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4239223" y="1458531"/>
              <a:ext cx="1750011" cy="25739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6"/>
            <p:cNvSpPr txBox="1"/>
            <p:nvPr/>
          </p:nvSpPr>
          <p:spPr>
            <a:xfrm>
              <a:off x="4239223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никакие другие организации или лица не мо- гут вступать в отношения с другими госу- дарствами или организациями от имени госу- дарства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6356737" y="1458531"/>
              <a:ext cx="1750011" cy="257391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6"/>
            <p:cNvSpPr txBox="1"/>
            <p:nvPr/>
          </p:nvSpPr>
          <p:spPr>
            <a:xfrm>
              <a:off x="6356737" y="1458531"/>
              <a:ext cx="1750011" cy="257391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верховенство государствен- ной власти рас- пространяется только на тер- риторию госу- дарства и дей- ствует только в пределах его границ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48" name="Google Shape;248;p6"/>
          <p:cNvSpPr/>
          <p:nvPr/>
        </p:nvSpPr>
        <p:spPr>
          <a:xfrm>
            <a:off x="3864868" y="1772816"/>
            <a:ext cx="576064" cy="720080"/>
          </a:xfrm>
          <a:prstGeom prst="downArrow">
            <a:avLst>
              <a:gd fmla="val 50000" name="adj1"/>
              <a:gd fmla="val 72223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Государство – основной полити- ческий институт</a:t>
            </a:r>
            <a:endParaRPr sz="4000"/>
          </a:p>
        </p:txBody>
      </p:sp>
      <p:grpSp>
        <p:nvGrpSpPr>
          <p:cNvPr id="254" name="Google Shape;254;p7"/>
          <p:cNvGrpSpPr/>
          <p:nvPr/>
        </p:nvGrpSpPr>
        <p:grpSpPr>
          <a:xfrm>
            <a:off x="195400" y="1556790"/>
            <a:ext cx="8109854" cy="2952331"/>
            <a:chOff x="544" y="648070"/>
            <a:chExt cx="8109854" cy="2952331"/>
          </a:xfrm>
        </p:grpSpPr>
        <p:sp>
          <p:nvSpPr>
            <p:cNvPr id="255" name="Google Shape;255;p7"/>
            <p:cNvSpPr/>
            <p:nvPr/>
          </p:nvSpPr>
          <p:spPr>
            <a:xfrm>
              <a:off x="4055472" y="1448254"/>
              <a:ext cx="2869276" cy="4979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7"/>
            <p:cNvSpPr/>
            <p:nvPr/>
          </p:nvSpPr>
          <p:spPr>
            <a:xfrm>
              <a:off x="4009752" y="1448254"/>
              <a:ext cx="91440" cy="49797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7"/>
            <p:cNvSpPr/>
            <p:nvPr/>
          </p:nvSpPr>
          <p:spPr>
            <a:xfrm>
              <a:off x="1186195" y="1448254"/>
              <a:ext cx="2869276" cy="4979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7"/>
            <p:cNvSpPr/>
            <p:nvPr/>
          </p:nvSpPr>
          <p:spPr>
            <a:xfrm>
              <a:off x="2160243" y="648070"/>
              <a:ext cx="3790456" cy="80018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7"/>
            <p:cNvSpPr txBox="1"/>
            <p:nvPr/>
          </p:nvSpPr>
          <p:spPr>
            <a:xfrm>
              <a:off x="2160243" y="648070"/>
              <a:ext cx="3790456" cy="800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Полномочия государства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b="0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(как аппарата власти)</a:t>
              </a:r>
              <a:endParaRPr b="0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принятие законов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2869820" y="1946228"/>
              <a:ext cx="2371302" cy="16541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2869820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применение принуждения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5739096" y="1946228"/>
              <a:ext cx="2371302" cy="16541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7"/>
            <p:cNvSpPr txBox="1"/>
            <p:nvPr/>
          </p:nvSpPr>
          <p:spPr>
            <a:xfrm>
              <a:off x="5739096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на взимание налогов и сборов с населения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66" name="Google Shape;266;p7"/>
          <p:cNvGrpSpPr/>
          <p:nvPr/>
        </p:nvGrpSpPr>
        <p:grpSpPr>
          <a:xfrm>
            <a:off x="194856" y="4653137"/>
            <a:ext cx="8110944" cy="648072"/>
            <a:chOff x="544" y="1946228"/>
            <a:chExt cx="2371302" cy="1654173"/>
          </a:xfrm>
        </p:grpSpPr>
        <p:sp>
          <p:nvSpPr>
            <p:cNvPr id="267" name="Google Shape;267;p7"/>
            <p:cNvSpPr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7"/>
            <p:cNvSpPr txBox="1"/>
            <p:nvPr/>
          </p:nvSpPr>
          <p:spPr>
            <a:xfrm>
              <a:off x="544" y="1946228"/>
              <a:ext cx="2371302" cy="16541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Эти права и полномочия государства имеют </a:t>
              </a: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монопольный характер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(ими не располагают никакие другие организации на его территории)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69" name="Google Shape;269;p7"/>
          <p:cNvSpPr/>
          <p:nvPr/>
        </p:nvSpPr>
        <p:spPr>
          <a:xfrm>
            <a:off x="194856" y="5589240"/>
            <a:ext cx="8110944" cy="108012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Государство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особая форма организации политической власти, которая располагает специальным аппаратом управления обществом для обеспече- ния его целостности, организованности и определённого порядка в нём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Функции государства</a:t>
            </a:r>
            <a:endParaRPr sz="4000"/>
          </a:p>
        </p:txBody>
      </p:sp>
      <p:sp>
        <p:nvSpPr>
          <p:cNvPr id="275" name="Google Shape;275;p8"/>
          <p:cNvSpPr/>
          <p:nvPr/>
        </p:nvSpPr>
        <p:spPr>
          <a:xfrm>
            <a:off x="156000" y="1412776"/>
            <a:ext cx="8110944" cy="57606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Функции государства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– это основные направления деятельности государст- ва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276" name="Google Shape;276;p8"/>
          <p:cNvGrpSpPr/>
          <p:nvPr/>
        </p:nvGrpSpPr>
        <p:grpSpPr>
          <a:xfrm>
            <a:off x="182204" y="2382793"/>
            <a:ext cx="8060022" cy="3878548"/>
            <a:chOff x="2180" y="336009"/>
            <a:chExt cx="8060022" cy="3878548"/>
          </a:xfrm>
        </p:grpSpPr>
        <p:sp>
          <p:nvSpPr>
            <p:cNvPr id="277" name="Google Shape;277;p8"/>
            <p:cNvSpPr/>
            <p:nvPr/>
          </p:nvSpPr>
          <p:spPr>
            <a:xfrm>
              <a:off x="6136368" y="2390326"/>
              <a:ext cx="91440" cy="539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8"/>
            <p:cNvSpPr/>
            <p:nvPr/>
          </p:nvSpPr>
          <p:spPr>
            <a:xfrm>
              <a:off x="4032192" y="1111333"/>
              <a:ext cx="2149896" cy="5395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8"/>
            <p:cNvSpPr/>
            <p:nvPr/>
          </p:nvSpPr>
          <p:spPr>
            <a:xfrm>
              <a:off x="1836575" y="2390326"/>
              <a:ext cx="91440" cy="5395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8"/>
            <p:cNvSpPr/>
            <p:nvPr/>
          </p:nvSpPr>
          <p:spPr>
            <a:xfrm>
              <a:off x="1882295" y="1111333"/>
              <a:ext cx="2149896" cy="5395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8"/>
            <p:cNvSpPr/>
            <p:nvPr/>
          </p:nvSpPr>
          <p:spPr>
            <a:xfrm>
              <a:off x="2080854" y="336009"/>
              <a:ext cx="3902674" cy="7753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8"/>
            <p:cNvSpPr txBox="1"/>
            <p:nvPr/>
          </p:nvSpPr>
          <p:spPr>
            <a:xfrm>
              <a:off x="2080854" y="336009"/>
              <a:ext cx="3902674" cy="7753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Функции государства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2180" y="1650895"/>
              <a:ext cx="3760230" cy="73943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8"/>
            <p:cNvSpPr txBox="1"/>
            <p:nvPr/>
          </p:nvSpPr>
          <p:spPr>
            <a:xfrm>
              <a:off x="2180" y="1650895"/>
              <a:ext cx="3760230" cy="7394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внутренние функции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8"/>
            <p:cNvSpPr/>
            <p:nvPr/>
          </p:nvSpPr>
          <p:spPr>
            <a:xfrm>
              <a:off x="2180" y="2929887"/>
              <a:ext cx="3760230" cy="128467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8"/>
            <p:cNvSpPr txBox="1"/>
            <p:nvPr/>
          </p:nvSpPr>
          <p:spPr>
            <a:xfrm>
              <a:off x="2180" y="2929887"/>
              <a:ext cx="3760230" cy="128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выделяются в соответствии со сферами жизнедеятельности общества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4301972" y="1650895"/>
              <a:ext cx="3760230" cy="73943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8"/>
            <p:cNvSpPr txBox="1"/>
            <p:nvPr/>
          </p:nvSpPr>
          <p:spPr>
            <a:xfrm>
              <a:off x="4301972" y="1650895"/>
              <a:ext cx="3760230" cy="7394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внешние функции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9" name="Google Shape;289;p8"/>
            <p:cNvSpPr/>
            <p:nvPr/>
          </p:nvSpPr>
          <p:spPr>
            <a:xfrm>
              <a:off x="4301972" y="2929887"/>
              <a:ext cx="3760230" cy="128467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8"/>
            <p:cNvSpPr txBox="1"/>
            <p:nvPr/>
          </p:nvSpPr>
          <p:spPr>
            <a:xfrm>
              <a:off x="4301972" y="2929887"/>
              <a:ext cx="3760230" cy="1284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характеризуют основные направления деятельности государства на международной арене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Функции государства</a:t>
            </a:r>
            <a:endParaRPr sz="4000"/>
          </a:p>
        </p:txBody>
      </p:sp>
      <p:graphicFrame>
        <p:nvGraphicFramePr>
          <p:cNvPr id="296" name="Google Shape;296;p9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{929793A0-7674-4341-946B-4488D25157AE}</a:tableStyleId>
              </a:tblPr>
              <a:tblGrid>
                <a:gridCol w="2448275"/>
                <a:gridCol w="5544625"/>
              </a:tblGrid>
              <a:tr h="6969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Внутренние функции государства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Правоохранительная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Обеспечение законности и правопорядка на терри- тории государства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здравоохранения, пенсионное обеспече- ние, решение экологических проблем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Регулирование экономических отношений, форми- рование государственного бюджета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125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науки и культуры, системы образования, охрана памятников, организация досуга и др.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09.11.2020</vt:lpwstr>
  </property>
</Properties>
</file>