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6858000" cx="9144000"/>
  <p:notesSz cx="6858000" cy="9144000"/>
  <p:embeddedFontLst>
    <p:embeddedFont>
      <p:font typeface="Cambria Math"/>
      <p:regular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:go="http://customooxmlschemas.google.com/" r:id="rId20" roundtripDataSignature="AMtx7mhZTaAniW18uKhNaSDzTUGYbptrW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customschemas.google.com/relationships/presentationmetadata" Target="meta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CambriaMath-regular.fntdata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7" name="Google Shape;397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9.jpg"/><Relationship Id="rId4" Type="http://schemas.openxmlformats.org/officeDocument/2006/relationships/image" Target="../media/image5.jpg"/><Relationship Id="rId5" Type="http://schemas.openxmlformats.org/officeDocument/2006/relationships/image" Target="../media/image1.jpg"/><Relationship Id="rId6" Type="http://schemas.openxmlformats.org/officeDocument/2006/relationships/image" Target="../media/image7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4.jpg"/><Relationship Id="rId4" Type="http://schemas.openxmlformats.org/officeDocument/2006/relationships/image" Target="../media/image10.jpg"/><Relationship Id="rId5" Type="http://schemas.openxmlformats.org/officeDocument/2006/relationships/image" Target="../media/image6.jp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oogle Shape;26;p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descr="PPP_BUSI_TLE_Networking_2007.png" id="27" name="Google Shape;27;p15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" name="Google Shape;28;p15"/>
            <p:cNvSpPr/>
            <p:nvPr/>
          </p:nvSpPr>
          <p:spPr>
            <a:xfrm>
              <a:off x="0" y="2819400"/>
              <a:ext cx="9144000" cy="22860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9" name="Google Shape;29;p15"/>
            <p:cNvGrpSpPr/>
            <p:nvPr/>
          </p:nvGrpSpPr>
          <p:grpSpPr>
            <a:xfrm>
              <a:off x="0" y="0"/>
              <a:ext cx="9144000" cy="2819400"/>
              <a:chOff x="0" y="0"/>
              <a:chExt cx="9144000" cy="2819400"/>
            </a:xfrm>
          </p:grpSpPr>
          <p:sp>
            <p:nvSpPr>
              <p:cNvPr id="30" name="Google Shape;30;p15"/>
              <p:cNvSpPr/>
              <p:nvPr/>
            </p:nvSpPr>
            <p:spPr>
              <a:xfrm>
                <a:off x="0" y="0"/>
                <a:ext cx="9144000" cy="2667000"/>
              </a:xfrm>
              <a:prstGeom prst="rect">
                <a:avLst/>
              </a:prstGeom>
              <a:solidFill>
                <a:srgbClr val="366092">
                  <a:alpha val="42745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" name="Google Shape;31;p15"/>
              <p:cNvSpPr/>
              <p:nvPr/>
            </p:nvSpPr>
            <p:spPr>
              <a:xfrm>
                <a:off x="0" y="2667000"/>
                <a:ext cx="9144000" cy="152400"/>
              </a:xfrm>
              <a:prstGeom prst="rect">
                <a:avLst/>
              </a:prstGeom>
              <a:solidFill>
                <a:srgbClr val="36609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2" name="Google Shape;32;p15"/>
            <p:cNvSpPr/>
            <p:nvPr/>
          </p:nvSpPr>
          <p:spPr>
            <a:xfrm>
              <a:off x="0" y="5105400"/>
              <a:ext cx="9144000" cy="1752600"/>
            </a:xfrm>
            <a:prstGeom prst="rect">
              <a:avLst/>
            </a:prstGeom>
            <a:solidFill>
              <a:srgbClr val="36609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15"/>
            <p:cNvSpPr/>
            <p:nvPr/>
          </p:nvSpPr>
          <p:spPr>
            <a:xfrm>
              <a:off x="4176712" y="4545808"/>
              <a:ext cx="4953000" cy="1828800"/>
            </a:xfrm>
            <a:prstGeom prst="rect">
              <a:avLst/>
            </a:prstGeom>
            <a:solidFill>
              <a:schemeClr val="accent2"/>
            </a:solidFill>
            <a:ln cap="flat" cmpd="sng" w="2540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4" name="Google Shape;34;p15"/>
            <p:cNvGrpSpPr/>
            <p:nvPr/>
          </p:nvGrpSpPr>
          <p:grpSpPr>
            <a:xfrm>
              <a:off x="428625" y="1919288"/>
              <a:ext cx="4371975" cy="3686036"/>
              <a:chOff x="428625" y="1919288"/>
              <a:chExt cx="4371975" cy="3686036"/>
            </a:xfrm>
          </p:grpSpPr>
          <p:pic>
            <p:nvPicPr>
              <p:cNvPr descr="PPP_BUSI_TLE_Networking_2007_elements.jpg" id="35" name="Google Shape;35;p15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428625" y="2019300"/>
                <a:ext cx="4267200" cy="3586024"/>
              </a:xfrm>
              <a:prstGeom prst="rect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sp>
            <p:nvSpPr>
              <p:cNvPr id="36" name="Google Shape;36;p15"/>
              <p:cNvSpPr/>
              <p:nvPr/>
            </p:nvSpPr>
            <p:spPr>
              <a:xfrm>
                <a:off x="533400" y="1919288"/>
                <a:ext cx="4267200" cy="3581400"/>
              </a:xfrm>
              <a:prstGeom prst="rect">
                <a:avLst/>
              </a:prstGeom>
              <a:noFill/>
              <a:ln cap="flat" cmpd="sng" w="25400">
                <a:solidFill>
                  <a:schemeClr val="accen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7" name="Google Shape;37;p15"/>
            <p:cNvGrpSpPr/>
            <p:nvPr/>
          </p:nvGrpSpPr>
          <p:grpSpPr>
            <a:xfrm>
              <a:off x="1828800" y="3333750"/>
              <a:ext cx="3286125" cy="2472407"/>
              <a:chOff x="1828800" y="3333750"/>
              <a:chExt cx="3286125" cy="2472407"/>
            </a:xfrm>
          </p:grpSpPr>
          <p:pic>
            <p:nvPicPr>
              <p:cNvPr descr="PPP_BUSI_TLE_Networking_2007_elements3.jpg" id="38" name="Google Shape;38;p15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1828800" y="4601028"/>
                <a:ext cx="1216152" cy="1205129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pic>
            <p:nvPicPr>
              <p:cNvPr descr="PPP_BUSI_TLE_Networking_2007_elements2.jpg" id="39" name="Google Shape;39;p15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0"/>
              <a:stretch/>
            </p:blipFill>
            <p:spPr>
              <a:xfrm>
                <a:off x="4200525" y="3333750"/>
                <a:ext cx="914400" cy="100584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pic>
            <p:nvPicPr>
              <p:cNvPr descr="PPP_BUSI_TLE_Networking_2007_elements4.jpg" id="40" name="Google Shape;40;p15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2819400" y="3947886"/>
                <a:ext cx="1016000" cy="1016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</p:grpSp>
      </p:grpSp>
      <p:sp>
        <p:nvSpPr>
          <p:cNvPr id="41" name="Google Shape;41;p15"/>
          <p:cNvSpPr txBox="1"/>
          <p:nvPr>
            <p:ph type="ctrTitle"/>
          </p:nvPr>
        </p:nvSpPr>
        <p:spPr>
          <a:xfrm>
            <a:off x="5181600" y="2819400"/>
            <a:ext cx="3962400" cy="167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1" sz="4000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5"/>
          <p:cNvSpPr txBox="1"/>
          <p:nvPr>
            <p:ph idx="1" type="subTitle"/>
          </p:nvPr>
        </p:nvSpPr>
        <p:spPr>
          <a:xfrm>
            <a:off x="4724400" y="4876800"/>
            <a:ext cx="4343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3" name="Google Shape;43;p15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5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5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4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4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4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24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5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25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25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6"/>
          <p:cNvSpPr txBox="1"/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26"/>
          <p:cNvSpPr txBox="1"/>
          <p:nvPr>
            <p:ph idx="1" type="body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20" name="Google Shape;120;p26"/>
          <p:cNvSpPr txBox="1"/>
          <p:nvPr>
            <p:ph idx="2" type="body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21" name="Google Shape;121;p26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26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26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7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7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27" name="Google Shape;127;p27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28" name="Google Shape;128;p27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27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27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8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28"/>
          <p:cNvSpPr txBox="1"/>
          <p:nvPr>
            <p:ph idx="1" type="body"/>
          </p:nvPr>
        </p:nvSpPr>
        <p:spPr>
          <a:xfrm rot="5400000">
            <a:off x="2156619" y="-99217"/>
            <a:ext cx="4525963" cy="79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4" name="Google Shape;134;p28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8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28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9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139" name="Google Shape;139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9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>
            <a:gsLst>
              <a:gs pos="0">
                <a:schemeClr val="lt1"/>
              </a:gs>
              <a:gs pos="65000">
                <a:schemeClr val="lt1"/>
              </a:gs>
              <a:gs pos="100000">
                <a:srgbClr val="FFFFFF">
                  <a:alpha val="0"/>
                </a:srgbClr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29"/>
          <p:cNvSpPr txBox="1"/>
          <p:nvPr>
            <p:ph type="title"/>
          </p:nvPr>
        </p:nvSpPr>
        <p:spPr>
          <a:xfrm rot="5400000">
            <a:off x="5067300" y="29337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9"/>
          <p:cNvSpPr txBox="1"/>
          <p:nvPr>
            <p:ph idx="1" type="body"/>
          </p:nvPr>
        </p:nvSpPr>
        <p:spPr>
          <a:xfrm rot="5400000">
            <a:off x="1066800" y="0"/>
            <a:ext cx="5943600" cy="71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3" name="Google Shape;143;p29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rgbClr val="17365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29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_elements3.jpg" id="145" name="Google Shape;145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902372" y="155964"/>
            <a:ext cx="787122" cy="779988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PPP_BUSI_TLE_Networking_2007_elements4.jpg" id="146" name="Google Shape;146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5400000">
            <a:off x="127006" y="228601"/>
            <a:ext cx="657579" cy="657579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PPP_BUSI_TLE_Networking_2007_elements2.jpg" id="147" name="Google Shape;147;p2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5400000">
            <a:off x="440697" y="727710"/>
            <a:ext cx="685800" cy="75438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Vertical Title and Text" showMasterSp="0">
  <p:cSld name="1_Vertical Title and Text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0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150" name="Google Shape;150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30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>
            <a:gsLst>
              <a:gs pos="0">
                <a:schemeClr val="lt1"/>
              </a:gs>
              <a:gs pos="65000">
                <a:schemeClr val="lt1"/>
              </a:gs>
              <a:gs pos="100000">
                <a:srgbClr val="FFFFFF">
                  <a:alpha val="0"/>
                </a:srgbClr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30"/>
          <p:cNvSpPr txBox="1"/>
          <p:nvPr>
            <p:ph type="title"/>
          </p:nvPr>
        </p:nvSpPr>
        <p:spPr>
          <a:xfrm rot="5400000">
            <a:off x="5067300" y="29337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30"/>
          <p:cNvSpPr txBox="1"/>
          <p:nvPr>
            <p:ph idx="1" type="body"/>
          </p:nvPr>
        </p:nvSpPr>
        <p:spPr>
          <a:xfrm rot="5400000">
            <a:off x="1066800" y="0"/>
            <a:ext cx="5943600" cy="71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4" name="Google Shape;154;p30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rgbClr val="17365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30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le and Content" showMasterSp="0" type="obj">
  <p:cSld name="OBJEC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6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48;p16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6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16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6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6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53" name="Google Shape;53;p16"/>
          <p:cNvSpPr/>
          <p:nvPr/>
        </p:nvSpPr>
        <p:spPr>
          <a:xfrm rot="-5400000">
            <a:off x="4495800" y="-3429000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>
  <p:cSld name="Заголовок и объект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7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7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17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7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7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8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8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18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8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8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Content" showMasterSp="0">
  <p:cSld name="2_Title and Conten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9"/>
          <p:cNvSpPr/>
          <p:nvPr/>
        </p:nvSpPr>
        <p:spPr>
          <a:xfrm>
            <a:off x="0" y="1066800"/>
            <a:ext cx="9144000" cy="57912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19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69" name="Google Shape;69;p19"/>
          <p:cNvPicPr preferRelativeResize="0"/>
          <p:nvPr/>
        </p:nvPicPr>
        <p:blipFill rotWithShape="1">
          <a:blip r:embed="rId2">
            <a:alphaModFix/>
          </a:blip>
          <a:srcRect b="16250" l="0" r="0" t="0"/>
          <a:stretch/>
        </p:blipFill>
        <p:spPr>
          <a:xfrm>
            <a:off x="0" y="1114424"/>
            <a:ext cx="9144000" cy="5743576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9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9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19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9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9"/>
          <p:cNvSpPr/>
          <p:nvPr/>
        </p:nvSpPr>
        <p:spPr>
          <a:xfrm rot="-5400000">
            <a:off x="4495800" y="-3505199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9"/>
          <p:cNvSpPr/>
          <p:nvPr/>
        </p:nvSpPr>
        <p:spPr>
          <a:xfrm>
            <a:off x="8433858" y="1066800"/>
            <a:ext cx="100542" cy="57912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9"/>
          <p:cNvSpPr/>
          <p:nvPr/>
        </p:nvSpPr>
        <p:spPr>
          <a:xfrm>
            <a:off x="8429626" y="0"/>
            <a:ext cx="104775" cy="1066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9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itle and Content" showMasterSp="0">
  <p:cSld name="4_Title and Conten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20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0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20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0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0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85" name="Google Shape;85;p20"/>
          <p:cNvSpPr/>
          <p:nvPr/>
        </p:nvSpPr>
        <p:spPr>
          <a:xfrm rot="-5400000">
            <a:off x="4495800" y="-3429000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1"/>
          <p:cNvSpPr txBox="1"/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1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89" name="Google Shape;89;p21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1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1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2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2"/>
          <p:cNvSpPr txBox="1"/>
          <p:nvPr>
            <p:ph idx="1" type="body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95" name="Google Shape;95;p22"/>
          <p:cNvSpPr txBox="1"/>
          <p:nvPr>
            <p:ph idx="2" type="body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96" name="Google Shape;96;p22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2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2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3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3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2" name="Google Shape;102;p23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03" name="Google Shape;103;p23"/>
          <p:cNvSpPr txBox="1"/>
          <p:nvPr>
            <p:ph idx="3" type="body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4" name="Google Shape;104;p23"/>
          <p:cNvSpPr txBox="1"/>
          <p:nvPr>
            <p:ph idx="4" type="body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05" name="Google Shape;105;p23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3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23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18" Type="http://schemas.openxmlformats.org/officeDocument/2006/relationships/theme" Target="../theme/theme2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/>
          <p:nvPr/>
        </p:nvSpPr>
        <p:spPr>
          <a:xfrm>
            <a:off x="-9525" y="0"/>
            <a:ext cx="8321040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" name="Google Shape;11;p14"/>
          <p:cNvGrpSpPr/>
          <p:nvPr/>
        </p:nvGrpSpPr>
        <p:grpSpPr>
          <a:xfrm>
            <a:off x="1" y="1066800"/>
            <a:ext cx="8425815" cy="5791200"/>
            <a:chOff x="-9526" y="1066800"/>
            <a:chExt cx="8435341" cy="5791200"/>
          </a:xfrm>
        </p:grpSpPr>
        <p:sp>
          <p:nvSpPr>
            <p:cNvPr id="12" name="Google Shape;12;p14"/>
            <p:cNvSpPr/>
            <p:nvPr/>
          </p:nvSpPr>
          <p:spPr>
            <a:xfrm>
              <a:off x="-9526" y="1066800"/>
              <a:ext cx="8321040" cy="5791200"/>
            </a:xfrm>
            <a:prstGeom prst="rect">
              <a:avLst/>
            </a:prstGeom>
            <a:solidFill>
              <a:srgbClr val="24406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14"/>
            <p:cNvSpPr/>
            <p:nvPr/>
          </p:nvSpPr>
          <p:spPr>
            <a:xfrm>
              <a:off x="8258175" y="1295400"/>
              <a:ext cx="167640" cy="5562600"/>
            </a:xfrm>
            <a:prstGeom prst="rect">
              <a:avLst/>
            </a:prstGeom>
            <a:solidFill>
              <a:srgbClr val="24406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" name="Google Shape;14;p14"/>
          <p:cNvGrpSpPr/>
          <p:nvPr/>
        </p:nvGrpSpPr>
        <p:grpSpPr>
          <a:xfrm>
            <a:off x="8305801" y="0"/>
            <a:ext cx="842687" cy="6858000"/>
            <a:chOff x="8305800" y="0"/>
            <a:chExt cx="842687" cy="6858000"/>
          </a:xfrm>
        </p:grpSpPr>
        <p:sp>
          <p:nvSpPr>
            <p:cNvPr id="15" name="Google Shape;15;p14"/>
            <p:cNvSpPr/>
            <p:nvPr/>
          </p:nvSpPr>
          <p:spPr>
            <a:xfrm>
              <a:off x="8305800" y="0"/>
              <a:ext cx="838200" cy="1295400"/>
            </a:xfrm>
            <a:prstGeom prst="rect">
              <a:avLst/>
            </a:prstGeom>
            <a:solidFill>
              <a:srgbClr val="FABF8E">
                <a:alpha val="69803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14"/>
            <p:cNvSpPr/>
            <p:nvPr/>
          </p:nvSpPr>
          <p:spPr>
            <a:xfrm>
              <a:off x="8544983" y="1295400"/>
              <a:ext cx="603504" cy="5562600"/>
            </a:xfrm>
            <a:prstGeom prst="rect">
              <a:avLst/>
            </a:prstGeom>
            <a:solidFill>
              <a:schemeClr val="accent1">
                <a:alpha val="69803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PPP_BUSI_TXT_Networking_2007_elements.png" id="17" name="Google Shape;17;p14"/>
            <p:cNvPicPr preferRelativeResize="0"/>
            <p:nvPr/>
          </p:nvPicPr>
          <p:blipFill rotWithShape="1">
            <a:blip r:embed="rId1">
              <a:alphaModFix/>
            </a:blip>
            <a:srcRect b="0" l="0" r="0" t="0"/>
            <a:stretch/>
          </p:blipFill>
          <p:spPr>
            <a:xfrm>
              <a:off x="8458200" y="0"/>
              <a:ext cx="6858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Google Shape;18;p14"/>
            <p:cNvSpPr/>
            <p:nvPr/>
          </p:nvSpPr>
          <p:spPr>
            <a:xfrm>
              <a:off x="8421158" y="1295400"/>
              <a:ext cx="118872" cy="5562600"/>
            </a:xfrm>
            <a:prstGeom prst="rect">
              <a:avLst/>
            </a:prstGeom>
            <a:solidFill>
              <a:srgbClr val="36609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14"/>
            <p:cNvSpPr/>
            <p:nvPr/>
          </p:nvSpPr>
          <p:spPr>
            <a:xfrm>
              <a:off x="8429625" y="0"/>
              <a:ext cx="114300" cy="1295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" name="Google Shape;20;p14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b="1" i="0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1" name="Google Shape;21;p14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14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Google Shape;23;p14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14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"/>
          <p:cNvSpPr txBox="1"/>
          <p:nvPr>
            <p:ph type="ctrTitle"/>
          </p:nvPr>
        </p:nvSpPr>
        <p:spPr>
          <a:xfrm>
            <a:off x="5148064" y="2819400"/>
            <a:ext cx="3995936" cy="16764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ru-RU" sz="4800"/>
              <a:t>Мораль</a:t>
            </a:r>
            <a:endParaRPr sz="4800"/>
          </a:p>
        </p:txBody>
      </p:sp>
      <p:sp>
        <p:nvSpPr>
          <p:cNvPr id="162" name="Google Shape;162;p1"/>
          <p:cNvSpPr txBox="1"/>
          <p:nvPr>
            <p:ph idx="1" type="subTitle"/>
          </p:nvPr>
        </p:nvSpPr>
        <p:spPr>
          <a:xfrm>
            <a:off x="4724400" y="4876800"/>
            <a:ext cx="4343400" cy="1143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</a:pPr>
            <a:r>
              <a:rPr lang="ru-RU"/>
              <a:t>Обществоведение</a:t>
            </a:r>
            <a:endParaRPr/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</a:pPr>
            <a:r>
              <a:rPr lang="ru-RU"/>
              <a:t>10 класс</a:t>
            </a:r>
            <a:endParaRPr/>
          </a:p>
        </p:txBody>
      </p:sp>
      <p:sp>
        <p:nvSpPr>
          <p:cNvPr id="163" name="Google Shape;163;p1"/>
          <p:cNvSpPr txBox="1"/>
          <p:nvPr/>
        </p:nvSpPr>
        <p:spPr>
          <a:xfrm>
            <a:off x="2195736" y="44624"/>
            <a:ext cx="468052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Лицей Ивацевичского района</a:t>
            </a:r>
            <a:endParaRPr b="1" i="0" sz="20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1"/>
          <p:cNvSpPr txBox="1"/>
          <p:nvPr/>
        </p:nvSpPr>
        <p:spPr>
          <a:xfrm>
            <a:off x="0" y="6252195"/>
            <a:ext cx="169168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Ситник П.В.</a:t>
            </a:r>
            <a:endParaRPr b="1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"/>
          <p:cNvSpPr txBox="1"/>
          <p:nvPr/>
        </p:nvSpPr>
        <p:spPr>
          <a:xfrm>
            <a:off x="7452320" y="6252194"/>
            <a:ext cx="169168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2021</a:t>
            </a:r>
            <a:endParaRPr b="1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10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ru-RU"/>
              <a:t>Этика как теория морали</a:t>
            </a:r>
            <a:endParaRPr/>
          </a:p>
        </p:txBody>
      </p:sp>
      <p:grpSp>
        <p:nvGrpSpPr>
          <p:cNvPr id="317" name="Google Shape;317;p10"/>
          <p:cNvGrpSpPr/>
          <p:nvPr/>
        </p:nvGrpSpPr>
        <p:grpSpPr>
          <a:xfrm>
            <a:off x="107504" y="1268761"/>
            <a:ext cx="8111008" cy="576064"/>
            <a:chOff x="3349" y="1954098"/>
            <a:chExt cx="3801423" cy="862072"/>
          </a:xfrm>
        </p:grpSpPr>
        <p:sp>
          <p:nvSpPr>
            <p:cNvPr id="318" name="Google Shape;318;p10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10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Этика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(др.-греч. ἦθος - этос, т.е. «нрав», «обычай») - это философская дис- циплина, предметом теоретического осмысления которой является мораль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ÐÑÑÑ ÐÑÐ¸ÑÑÐ¾ÑÐµÐ»Ñ. Ð Ð¸Ð¼ÑÐºÐ°Ñ ÐºÐ¾Ð¿Ð¸Ñ Ð³ÑÐµÑÐµÑÐºÐ¾Ð³Ð¾ Ð±ÑÐ¾Ð½Ð·Ð¾Ð²Ð¾Ð³Ð¾ Ð¾ÑÐ¸Ð³Ð¸Ð½Ð°Ð»Ð° (Ð¿Ð¾ÑÐ»Ðµ 330 Ð³. Ð´Ð¾ Ð½. Ñ.). ÐÐ²ÑÐ¾Ñ Ð¾ÑÐ¸Ð³Ð¸Ð½Ð°Ð»Ð° â ÐÐ¸ÑÐ¸Ð¿Ð¿" id="320" name="Google Shape;320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93068" y="1988840"/>
            <a:ext cx="3525444" cy="4719688"/>
          </a:xfrm>
          <a:prstGeom prst="rect">
            <a:avLst/>
          </a:prstGeom>
          <a:noFill/>
          <a:ln cap="flat" cmpd="sng" w="28575">
            <a:solidFill>
              <a:srgbClr val="0070C0"/>
            </a:solidFill>
            <a:prstDash val="solid"/>
            <a:round/>
            <a:headEnd len="sm" w="sm" type="none"/>
            <a:tailEnd len="sm" w="sm" type="none"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321" name="Google Shape;321;p10"/>
          <p:cNvSpPr txBox="1"/>
          <p:nvPr/>
        </p:nvSpPr>
        <p:spPr>
          <a:xfrm>
            <a:off x="1198542" y="6402988"/>
            <a:ext cx="3511503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Аристотель (384-322 гг. до н.э.)</a:t>
            </a:r>
            <a:endParaRPr b="0" i="0" sz="16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22" name="Google Shape;322;p10"/>
          <p:cNvGrpSpPr/>
          <p:nvPr/>
        </p:nvGrpSpPr>
        <p:grpSpPr>
          <a:xfrm>
            <a:off x="115040" y="1988840"/>
            <a:ext cx="4456960" cy="1800200"/>
            <a:chOff x="3349" y="1954098"/>
            <a:chExt cx="3801423" cy="862072"/>
          </a:xfrm>
        </p:grpSpPr>
        <p:sp>
          <p:nvSpPr>
            <p:cNvPr id="323" name="Google Shape;323;p10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10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Древнегреческий философ </a:t>
              </a: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Аристотель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 сформулировал прилагательное «этичес- кий», отнеся его к группе человеческих качеств, которые он назвал этическими добродетелями. Сделав их предметом тео- ретического осмысления, он назвал эту новую науку этикой.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11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ru-RU"/>
              <a:t>Этика как теория морали</a:t>
            </a:r>
            <a:endParaRPr/>
          </a:p>
        </p:txBody>
      </p:sp>
      <p:grpSp>
        <p:nvGrpSpPr>
          <p:cNvPr id="330" name="Google Shape;330;p11"/>
          <p:cNvGrpSpPr/>
          <p:nvPr/>
        </p:nvGrpSpPr>
        <p:grpSpPr>
          <a:xfrm>
            <a:off x="256557" y="1552370"/>
            <a:ext cx="7982813" cy="4817603"/>
            <a:chOff x="5037" y="155370"/>
            <a:chExt cx="7982813" cy="4817603"/>
          </a:xfrm>
        </p:grpSpPr>
        <p:sp>
          <p:nvSpPr>
            <p:cNvPr id="331" name="Google Shape;331;p11"/>
            <p:cNvSpPr/>
            <p:nvPr/>
          </p:nvSpPr>
          <p:spPr>
            <a:xfrm>
              <a:off x="6142359" y="2924854"/>
              <a:ext cx="91440" cy="78372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2" name="Google Shape;332;p11"/>
            <p:cNvSpPr/>
            <p:nvPr/>
          </p:nvSpPr>
          <p:spPr>
            <a:xfrm>
              <a:off x="3996444" y="900563"/>
              <a:ext cx="2191635" cy="78372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3" name="Google Shape;333;p11"/>
            <p:cNvSpPr/>
            <p:nvPr/>
          </p:nvSpPr>
          <p:spPr>
            <a:xfrm>
              <a:off x="1759088" y="2924854"/>
              <a:ext cx="91440" cy="78372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4" name="Google Shape;334;p11"/>
            <p:cNvSpPr/>
            <p:nvPr/>
          </p:nvSpPr>
          <p:spPr>
            <a:xfrm>
              <a:off x="1804808" y="900563"/>
              <a:ext cx="2191635" cy="78372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335" name="Google Shape;335;p11"/>
            <p:cNvSpPr/>
            <p:nvPr/>
          </p:nvSpPr>
          <p:spPr>
            <a:xfrm>
              <a:off x="2632480" y="155370"/>
              <a:ext cx="2727927" cy="74519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11"/>
            <p:cNvSpPr txBox="1"/>
            <p:nvPr/>
          </p:nvSpPr>
          <p:spPr>
            <a:xfrm>
              <a:off x="2632480" y="155370"/>
              <a:ext cx="2727927" cy="74519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Этика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7" name="Google Shape;337;p11"/>
            <p:cNvSpPr/>
            <p:nvPr/>
          </p:nvSpPr>
          <p:spPr>
            <a:xfrm>
              <a:off x="5037" y="1684289"/>
              <a:ext cx="3599543" cy="124056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11"/>
            <p:cNvSpPr txBox="1"/>
            <p:nvPr/>
          </p:nvSpPr>
          <p:spPr>
            <a:xfrm>
              <a:off x="5037" y="1684289"/>
              <a:ext cx="3599543" cy="12405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философская дисциплина, предметом исследования которой являются нравственность и мораль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39" name="Google Shape;339;p11"/>
            <p:cNvSpPr/>
            <p:nvPr/>
          </p:nvSpPr>
          <p:spPr>
            <a:xfrm>
              <a:off x="5037" y="3708580"/>
              <a:ext cx="3599543" cy="1264393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11"/>
            <p:cNvSpPr txBox="1"/>
            <p:nvPr/>
          </p:nvSpPr>
          <p:spPr>
            <a:xfrm>
              <a:off x="66760" y="3770303"/>
              <a:ext cx="3476097" cy="11409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этические учения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1" name="Google Shape;341;p11"/>
            <p:cNvSpPr/>
            <p:nvPr/>
          </p:nvSpPr>
          <p:spPr>
            <a:xfrm>
              <a:off x="4388307" y="1684289"/>
              <a:ext cx="3599543" cy="124056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11"/>
            <p:cNvSpPr txBox="1"/>
            <p:nvPr/>
          </p:nvSpPr>
          <p:spPr>
            <a:xfrm>
              <a:off x="4388307" y="1684289"/>
              <a:ext cx="3599543" cy="1240564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система моральных и нравст- венных норм определённой социальной группы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43" name="Google Shape;343;p11"/>
            <p:cNvSpPr/>
            <p:nvPr/>
          </p:nvSpPr>
          <p:spPr>
            <a:xfrm>
              <a:off x="4388307" y="3708580"/>
              <a:ext cx="3599543" cy="1264393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11"/>
            <p:cNvSpPr txBox="1"/>
            <p:nvPr/>
          </p:nvSpPr>
          <p:spPr>
            <a:xfrm>
              <a:off x="4450030" y="3770303"/>
              <a:ext cx="3476097" cy="11409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профессиональная этика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45" name="Google Shape;345;p11"/>
          <p:cNvSpPr/>
          <p:nvPr/>
        </p:nvSpPr>
        <p:spPr>
          <a:xfrm>
            <a:off x="1835696" y="4293096"/>
            <a:ext cx="432048" cy="864096"/>
          </a:xfrm>
          <a:prstGeom prst="downArrow">
            <a:avLst>
              <a:gd fmla="val 50000" name="adj1"/>
              <a:gd fmla="val 87137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6" name="Google Shape;346;p11"/>
          <p:cNvSpPr/>
          <p:nvPr/>
        </p:nvSpPr>
        <p:spPr>
          <a:xfrm>
            <a:off x="6228184" y="4293096"/>
            <a:ext cx="432048" cy="864096"/>
          </a:xfrm>
          <a:prstGeom prst="downArrow">
            <a:avLst>
              <a:gd fmla="val 50000" name="adj1"/>
              <a:gd fmla="val 87137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12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ru-RU"/>
              <a:t>Этика как теория морали</a:t>
            </a:r>
            <a:endParaRPr/>
          </a:p>
        </p:txBody>
      </p:sp>
      <p:grpSp>
        <p:nvGrpSpPr>
          <p:cNvPr id="352" name="Google Shape;352;p12"/>
          <p:cNvGrpSpPr/>
          <p:nvPr/>
        </p:nvGrpSpPr>
        <p:grpSpPr>
          <a:xfrm>
            <a:off x="396059" y="1427484"/>
            <a:ext cx="7775817" cy="4939135"/>
            <a:chOff x="523" y="158724"/>
            <a:chExt cx="7775817" cy="4939135"/>
          </a:xfrm>
        </p:grpSpPr>
        <p:sp>
          <p:nvSpPr>
            <p:cNvPr id="353" name="Google Shape;353;p12"/>
            <p:cNvSpPr/>
            <p:nvPr/>
          </p:nvSpPr>
          <p:spPr>
            <a:xfrm>
              <a:off x="3646652" y="4640545"/>
              <a:ext cx="540012" cy="91440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12"/>
            <p:cNvSpPr txBox="1"/>
            <p:nvPr/>
          </p:nvSpPr>
          <p:spPr>
            <a:xfrm>
              <a:off x="3903158" y="4672764"/>
              <a:ext cx="27000" cy="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5" name="Google Shape;355;p12"/>
            <p:cNvSpPr/>
            <p:nvPr/>
          </p:nvSpPr>
          <p:spPr>
            <a:xfrm>
              <a:off x="823711" y="2628291"/>
              <a:ext cx="540012" cy="205797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60000" y="0"/>
                  </a:lnTo>
                  <a:lnTo>
                    <a:pt x="6000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12"/>
            <p:cNvSpPr txBox="1"/>
            <p:nvPr/>
          </p:nvSpPr>
          <p:spPr>
            <a:xfrm>
              <a:off x="1040526" y="3604087"/>
              <a:ext cx="106382" cy="1063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7" name="Google Shape;357;p12"/>
            <p:cNvSpPr/>
            <p:nvPr/>
          </p:nvSpPr>
          <p:spPr>
            <a:xfrm>
              <a:off x="3646652" y="3611558"/>
              <a:ext cx="540012" cy="91440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12"/>
            <p:cNvSpPr txBox="1"/>
            <p:nvPr/>
          </p:nvSpPr>
          <p:spPr>
            <a:xfrm>
              <a:off x="3903158" y="3643778"/>
              <a:ext cx="27000" cy="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9" name="Google Shape;359;p12"/>
            <p:cNvSpPr/>
            <p:nvPr/>
          </p:nvSpPr>
          <p:spPr>
            <a:xfrm>
              <a:off x="823711" y="2628291"/>
              <a:ext cx="540012" cy="102898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60000" y="0"/>
                  </a:lnTo>
                  <a:lnTo>
                    <a:pt x="60000" y="12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12"/>
            <p:cNvSpPr txBox="1"/>
            <p:nvPr/>
          </p:nvSpPr>
          <p:spPr>
            <a:xfrm>
              <a:off x="1064665" y="3113733"/>
              <a:ext cx="58103" cy="5810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1" name="Google Shape;361;p12"/>
            <p:cNvSpPr/>
            <p:nvPr/>
          </p:nvSpPr>
          <p:spPr>
            <a:xfrm>
              <a:off x="3646652" y="2582572"/>
              <a:ext cx="540012" cy="91440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12"/>
            <p:cNvSpPr txBox="1"/>
            <p:nvPr/>
          </p:nvSpPr>
          <p:spPr>
            <a:xfrm>
              <a:off x="3903158" y="2614791"/>
              <a:ext cx="27000" cy="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3" name="Google Shape;363;p12"/>
            <p:cNvSpPr/>
            <p:nvPr/>
          </p:nvSpPr>
          <p:spPr>
            <a:xfrm>
              <a:off x="823711" y="2582572"/>
              <a:ext cx="540012" cy="91440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12"/>
            <p:cNvSpPr txBox="1"/>
            <p:nvPr/>
          </p:nvSpPr>
          <p:spPr>
            <a:xfrm>
              <a:off x="1080217" y="2614791"/>
              <a:ext cx="27000" cy="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5" name="Google Shape;365;p12"/>
            <p:cNvSpPr/>
            <p:nvPr/>
          </p:nvSpPr>
          <p:spPr>
            <a:xfrm>
              <a:off x="3646652" y="1553585"/>
              <a:ext cx="540012" cy="91440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12"/>
            <p:cNvSpPr txBox="1"/>
            <p:nvPr/>
          </p:nvSpPr>
          <p:spPr>
            <a:xfrm>
              <a:off x="3903158" y="1585805"/>
              <a:ext cx="27000" cy="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7" name="Google Shape;367;p12"/>
            <p:cNvSpPr/>
            <p:nvPr/>
          </p:nvSpPr>
          <p:spPr>
            <a:xfrm>
              <a:off x="823711" y="1599305"/>
              <a:ext cx="540012" cy="1028986"/>
            </a:xfrm>
            <a:custGeom>
              <a:rect b="b" l="l" r="r" t="t"/>
              <a:pathLst>
                <a:path extrusionOk="0" h="120000" w="120000">
                  <a:moveTo>
                    <a:pt x="0" y="120000"/>
                  </a:moveTo>
                  <a:lnTo>
                    <a:pt x="60000" y="120000"/>
                  </a:lnTo>
                  <a:lnTo>
                    <a:pt x="60000" y="0"/>
                  </a:lnTo>
                  <a:lnTo>
                    <a:pt x="120000" y="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12"/>
            <p:cNvSpPr txBox="1"/>
            <p:nvPr/>
          </p:nvSpPr>
          <p:spPr>
            <a:xfrm>
              <a:off x="1064665" y="2084746"/>
              <a:ext cx="58103" cy="5810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9" name="Google Shape;369;p12"/>
            <p:cNvSpPr/>
            <p:nvPr/>
          </p:nvSpPr>
          <p:spPr>
            <a:xfrm>
              <a:off x="3646652" y="524598"/>
              <a:ext cx="540012" cy="91440"/>
            </a:xfrm>
            <a:custGeom>
              <a:rect b="b" l="l" r="r" t="t"/>
              <a:pathLst>
                <a:path extrusionOk="0" h="120000" w="120000">
                  <a:moveTo>
                    <a:pt x="0" y="60000"/>
                  </a:moveTo>
                  <a:lnTo>
                    <a:pt x="120000" y="6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12"/>
            <p:cNvSpPr txBox="1"/>
            <p:nvPr/>
          </p:nvSpPr>
          <p:spPr>
            <a:xfrm>
              <a:off x="3903158" y="556818"/>
              <a:ext cx="27000" cy="2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1" name="Google Shape;371;p12"/>
            <p:cNvSpPr/>
            <p:nvPr/>
          </p:nvSpPr>
          <p:spPr>
            <a:xfrm>
              <a:off x="823711" y="570318"/>
              <a:ext cx="540012" cy="2057973"/>
            </a:xfrm>
            <a:custGeom>
              <a:rect b="b" l="l" r="r" t="t"/>
              <a:pathLst>
                <a:path extrusionOk="0" h="120000" w="120000">
                  <a:moveTo>
                    <a:pt x="0" y="120000"/>
                  </a:moveTo>
                  <a:lnTo>
                    <a:pt x="60000" y="120000"/>
                  </a:lnTo>
                  <a:lnTo>
                    <a:pt x="60000" y="0"/>
                  </a:lnTo>
                  <a:lnTo>
                    <a:pt x="120000" y="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12"/>
            <p:cNvSpPr txBox="1"/>
            <p:nvPr/>
          </p:nvSpPr>
          <p:spPr>
            <a:xfrm>
              <a:off x="1040526" y="1546114"/>
              <a:ext cx="106382" cy="1063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spcFirstLastPara="1" rIns="127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3" name="Google Shape;373;p12"/>
            <p:cNvSpPr/>
            <p:nvPr/>
          </p:nvSpPr>
          <p:spPr>
            <a:xfrm rot="-5400000">
              <a:off x="-975281" y="2216697"/>
              <a:ext cx="2774797" cy="82318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12"/>
            <p:cNvSpPr txBox="1"/>
            <p:nvPr/>
          </p:nvSpPr>
          <p:spPr>
            <a:xfrm rot="-5400000">
              <a:off x="-975281" y="2216697"/>
              <a:ext cx="2774797" cy="8231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Этические учения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5" name="Google Shape;375;p12"/>
            <p:cNvSpPr/>
            <p:nvPr/>
          </p:nvSpPr>
          <p:spPr>
            <a:xfrm>
              <a:off x="1363724" y="158724"/>
              <a:ext cx="2282928" cy="82318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12"/>
            <p:cNvSpPr txBox="1"/>
            <p:nvPr/>
          </p:nvSpPr>
          <p:spPr>
            <a:xfrm>
              <a:off x="1363724" y="158724"/>
              <a:ext cx="2282928" cy="8231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эвдемонизм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7" name="Google Shape;377;p12"/>
            <p:cNvSpPr/>
            <p:nvPr/>
          </p:nvSpPr>
          <p:spPr>
            <a:xfrm>
              <a:off x="4186664" y="158724"/>
              <a:ext cx="3589676" cy="82318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12"/>
            <p:cNvSpPr txBox="1"/>
            <p:nvPr/>
          </p:nvSpPr>
          <p:spPr>
            <a:xfrm>
              <a:off x="4186664" y="158724"/>
              <a:ext cx="3589676" cy="8231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смысл жизни – стремление к счастью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79" name="Google Shape;379;p12"/>
            <p:cNvSpPr/>
            <p:nvPr/>
          </p:nvSpPr>
          <p:spPr>
            <a:xfrm>
              <a:off x="1363724" y="1187710"/>
              <a:ext cx="2282928" cy="82318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12"/>
            <p:cNvSpPr txBox="1"/>
            <p:nvPr/>
          </p:nvSpPr>
          <p:spPr>
            <a:xfrm>
              <a:off x="1363724" y="1187710"/>
              <a:ext cx="2282928" cy="8231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гедонизм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1" name="Google Shape;381;p12"/>
            <p:cNvSpPr/>
            <p:nvPr/>
          </p:nvSpPr>
          <p:spPr>
            <a:xfrm>
              <a:off x="4186664" y="1187710"/>
              <a:ext cx="3589676" cy="82318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12"/>
            <p:cNvSpPr txBox="1"/>
            <p:nvPr/>
          </p:nvSpPr>
          <p:spPr>
            <a:xfrm>
              <a:off x="4186664" y="1187710"/>
              <a:ext cx="3589676" cy="8231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смысл жизни – получение нас- лаждения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3" name="Google Shape;383;p12"/>
            <p:cNvSpPr/>
            <p:nvPr/>
          </p:nvSpPr>
          <p:spPr>
            <a:xfrm>
              <a:off x="1363724" y="2216697"/>
              <a:ext cx="2282928" cy="82318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12"/>
            <p:cNvSpPr txBox="1"/>
            <p:nvPr/>
          </p:nvSpPr>
          <p:spPr>
            <a:xfrm>
              <a:off x="1363724" y="2216697"/>
              <a:ext cx="2282928" cy="8231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утилитаризм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5" name="Google Shape;385;p12"/>
            <p:cNvSpPr/>
            <p:nvPr/>
          </p:nvSpPr>
          <p:spPr>
            <a:xfrm>
              <a:off x="4186664" y="2216697"/>
              <a:ext cx="3589676" cy="82318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12"/>
            <p:cNvSpPr txBox="1"/>
            <p:nvPr/>
          </p:nvSpPr>
          <p:spPr>
            <a:xfrm>
              <a:off x="4186664" y="2216697"/>
              <a:ext cx="3589676" cy="8231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смысл жизни – личная выгода и польза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7" name="Google Shape;387;p12"/>
            <p:cNvSpPr/>
            <p:nvPr/>
          </p:nvSpPr>
          <p:spPr>
            <a:xfrm>
              <a:off x="1363724" y="3245683"/>
              <a:ext cx="2282928" cy="82318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12"/>
            <p:cNvSpPr txBox="1"/>
            <p:nvPr/>
          </p:nvSpPr>
          <p:spPr>
            <a:xfrm>
              <a:off x="1363724" y="3245683"/>
              <a:ext cx="2282928" cy="8231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ригоризм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89" name="Google Shape;389;p12"/>
            <p:cNvSpPr/>
            <p:nvPr/>
          </p:nvSpPr>
          <p:spPr>
            <a:xfrm>
              <a:off x="4186664" y="3245683"/>
              <a:ext cx="3589676" cy="82318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12"/>
            <p:cNvSpPr txBox="1"/>
            <p:nvPr/>
          </p:nvSpPr>
          <p:spPr>
            <a:xfrm>
              <a:off x="4186664" y="3245683"/>
              <a:ext cx="3589676" cy="8231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смысл жизни – служение долгу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1" name="Google Shape;391;p12"/>
            <p:cNvSpPr/>
            <p:nvPr/>
          </p:nvSpPr>
          <p:spPr>
            <a:xfrm>
              <a:off x="1363724" y="4274670"/>
              <a:ext cx="2282928" cy="82318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12"/>
            <p:cNvSpPr txBox="1"/>
            <p:nvPr/>
          </p:nvSpPr>
          <p:spPr>
            <a:xfrm>
              <a:off x="1363724" y="4274670"/>
              <a:ext cx="2282928" cy="8231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перфекционизм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393" name="Google Shape;393;p12"/>
            <p:cNvSpPr/>
            <p:nvPr/>
          </p:nvSpPr>
          <p:spPr>
            <a:xfrm>
              <a:off x="4186664" y="4274670"/>
              <a:ext cx="3589676" cy="82318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12"/>
            <p:cNvSpPr txBox="1"/>
            <p:nvPr/>
          </p:nvSpPr>
          <p:spPr>
            <a:xfrm>
              <a:off x="4186664" y="4274670"/>
              <a:ext cx="3589676" cy="82318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смысл жизни – стремление к со- вершенству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13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ru-RU"/>
              <a:t>Этика как теория морали</a:t>
            </a:r>
            <a:endParaRPr/>
          </a:p>
        </p:txBody>
      </p:sp>
      <p:grpSp>
        <p:nvGrpSpPr>
          <p:cNvPr id="400" name="Google Shape;400;p13"/>
          <p:cNvGrpSpPr/>
          <p:nvPr/>
        </p:nvGrpSpPr>
        <p:grpSpPr>
          <a:xfrm>
            <a:off x="-1808330" y="497140"/>
            <a:ext cx="10044704" cy="7000073"/>
            <a:chOff x="-5876274" y="-899860"/>
            <a:chExt cx="10044704" cy="7000073"/>
          </a:xfrm>
        </p:grpSpPr>
        <p:sp>
          <p:nvSpPr>
            <p:cNvPr id="401" name="Google Shape;401;p13"/>
            <p:cNvSpPr/>
            <p:nvPr/>
          </p:nvSpPr>
          <p:spPr>
            <a:xfrm>
              <a:off x="-5876274" y="-899860"/>
              <a:ext cx="7000073" cy="7000073"/>
            </a:xfrm>
            <a:prstGeom prst="blockArc">
              <a:avLst>
                <a:gd fmla="val 18900000" name="adj1"/>
                <a:gd fmla="val 2700000" name="adj2"/>
                <a:gd fmla="val 309" name="adj3"/>
              </a:avLst>
            </a:pr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" name="Google Shape;402;p13"/>
            <p:cNvSpPr/>
            <p:nvPr/>
          </p:nvSpPr>
          <p:spPr>
            <a:xfrm>
              <a:off x="364804" y="236408"/>
              <a:ext cx="3803626" cy="47260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13"/>
            <p:cNvSpPr txBox="1"/>
            <p:nvPr/>
          </p:nvSpPr>
          <p:spPr>
            <a:xfrm>
              <a:off x="364804" y="236408"/>
              <a:ext cx="3803626" cy="4726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375125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медицинская этика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4" name="Google Shape;404;p13"/>
            <p:cNvSpPr/>
            <p:nvPr/>
          </p:nvSpPr>
          <p:spPr>
            <a:xfrm>
              <a:off x="69424" y="177332"/>
              <a:ext cx="590759" cy="590759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13"/>
            <p:cNvSpPr/>
            <p:nvPr/>
          </p:nvSpPr>
          <p:spPr>
            <a:xfrm>
              <a:off x="792793" y="945736"/>
              <a:ext cx="3375637" cy="47260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13"/>
            <p:cNvSpPr txBox="1"/>
            <p:nvPr/>
          </p:nvSpPr>
          <p:spPr>
            <a:xfrm>
              <a:off x="792793" y="945736"/>
              <a:ext cx="3375637" cy="4726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375125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педагогическая этика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07" name="Google Shape;407;p13"/>
            <p:cNvSpPr/>
            <p:nvPr/>
          </p:nvSpPr>
          <p:spPr>
            <a:xfrm>
              <a:off x="497413" y="886660"/>
              <a:ext cx="590759" cy="590759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13"/>
            <p:cNvSpPr/>
            <p:nvPr/>
          </p:nvSpPr>
          <p:spPr>
            <a:xfrm>
              <a:off x="1027329" y="1654543"/>
              <a:ext cx="3141101" cy="47260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13"/>
            <p:cNvSpPr txBox="1"/>
            <p:nvPr/>
          </p:nvSpPr>
          <p:spPr>
            <a:xfrm>
              <a:off x="1027329" y="1654543"/>
              <a:ext cx="3141101" cy="4726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375125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юридическая этика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0" name="Google Shape;410;p13"/>
            <p:cNvSpPr/>
            <p:nvPr/>
          </p:nvSpPr>
          <p:spPr>
            <a:xfrm>
              <a:off x="731949" y="1595467"/>
              <a:ext cx="590759" cy="590759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13"/>
            <p:cNvSpPr/>
            <p:nvPr/>
          </p:nvSpPr>
          <p:spPr>
            <a:xfrm>
              <a:off x="1102214" y="2363872"/>
              <a:ext cx="3066216" cy="47260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13"/>
            <p:cNvSpPr txBox="1"/>
            <p:nvPr/>
          </p:nvSpPr>
          <p:spPr>
            <a:xfrm>
              <a:off x="1102214" y="2363872"/>
              <a:ext cx="3066216" cy="4726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375125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научная этика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3" name="Google Shape;413;p13"/>
            <p:cNvSpPr/>
            <p:nvPr/>
          </p:nvSpPr>
          <p:spPr>
            <a:xfrm>
              <a:off x="806834" y="2304796"/>
              <a:ext cx="590759" cy="590759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13"/>
            <p:cNvSpPr/>
            <p:nvPr/>
          </p:nvSpPr>
          <p:spPr>
            <a:xfrm>
              <a:off x="1027329" y="3073200"/>
              <a:ext cx="3141101" cy="47260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13"/>
            <p:cNvSpPr txBox="1"/>
            <p:nvPr/>
          </p:nvSpPr>
          <p:spPr>
            <a:xfrm>
              <a:off x="1027329" y="3073200"/>
              <a:ext cx="3141101" cy="4726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375125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журналистская этика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6" name="Google Shape;416;p13"/>
            <p:cNvSpPr/>
            <p:nvPr/>
          </p:nvSpPr>
          <p:spPr>
            <a:xfrm>
              <a:off x="731949" y="3014124"/>
              <a:ext cx="590759" cy="590759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13"/>
            <p:cNvSpPr/>
            <p:nvPr/>
          </p:nvSpPr>
          <p:spPr>
            <a:xfrm>
              <a:off x="792793" y="3782007"/>
              <a:ext cx="3375637" cy="47260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13"/>
            <p:cNvSpPr txBox="1"/>
            <p:nvPr/>
          </p:nvSpPr>
          <p:spPr>
            <a:xfrm>
              <a:off x="792793" y="3782007"/>
              <a:ext cx="3375637" cy="4726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375125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инженерная этика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19" name="Google Shape;419;p13"/>
            <p:cNvSpPr/>
            <p:nvPr/>
          </p:nvSpPr>
          <p:spPr>
            <a:xfrm>
              <a:off x="497413" y="3722931"/>
              <a:ext cx="590759" cy="590759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13"/>
            <p:cNvSpPr/>
            <p:nvPr/>
          </p:nvSpPr>
          <p:spPr>
            <a:xfrm>
              <a:off x="364804" y="4491336"/>
              <a:ext cx="3803626" cy="47260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13"/>
            <p:cNvSpPr txBox="1"/>
            <p:nvPr/>
          </p:nvSpPr>
          <p:spPr>
            <a:xfrm>
              <a:off x="364804" y="4491336"/>
              <a:ext cx="3803626" cy="4726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375125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биоэтика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422" name="Google Shape;422;p13"/>
            <p:cNvSpPr/>
            <p:nvPr/>
          </p:nvSpPr>
          <p:spPr>
            <a:xfrm>
              <a:off x="69424" y="4432260"/>
              <a:ext cx="590759" cy="590759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23" name="Google Shape;423;p13"/>
          <p:cNvGrpSpPr/>
          <p:nvPr/>
        </p:nvGrpSpPr>
        <p:grpSpPr>
          <a:xfrm>
            <a:off x="0" y="2492896"/>
            <a:ext cx="4716016" cy="3024336"/>
            <a:chOff x="754386" y="2363872"/>
            <a:chExt cx="5070228" cy="472607"/>
          </a:xfrm>
        </p:grpSpPr>
        <p:sp>
          <p:nvSpPr>
            <p:cNvPr id="424" name="Google Shape;424;p13"/>
            <p:cNvSpPr/>
            <p:nvPr/>
          </p:nvSpPr>
          <p:spPr>
            <a:xfrm>
              <a:off x="1102214" y="2363872"/>
              <a:ext cx="4722400" cy="472607"/>
            </a:xfrm>
            <a:prstGeom prst="ellipse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13"/>
            <p:cNvSpPr/>
            <p:nvPr/>
          </p:nvSpPr>
          <p:spPr>
            <a:xfrm>
              <a:off x="754386" y="2363872"/>
              <a:ext cx="5070228" cy="472607"/>
            </a:xfrm>
            <a:prstGeom prst="ellipse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63500" lIns="375125" spcFirstLastPara="1" rIns="63500" wrap="square" tIns="635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Особые моральные нормы в определённых видах человеческой деятельности (профессиональная этика)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ru-RU"/>
              <a:t>План</a:t>
            </a:r>
            <a:endParaRPr/>
          </a:p>
        </p:txBody>
      </p:sp>
      <p:sp>
        <p:nvSpPr>
          <p:cNvPr id="171" name="Google Shape;171;p2"/>
          <p:cNvSpPr txBox="1"/>
          <p:nvPr>
            <p:ph idx="1" type="body"/>
          </p:nvPr>
        </p:nvSpPr>
        <p:spPr>
          <a:xfrm>
            <a:off x="179512" y="1600202"/>
            <a:ext cx="8784976" cy="452596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Сущность моральной регуляции обществен- ной жизни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Динамика моральных норм и идеалов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Этика как теория морали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Сущность моральной регуляции общественной жизни</a:t>
            </a:r>
            <a:endParaRPr/>
          </a:p>
        </p:txBody>
      </p:sp>
      <p:grpSp>
        <p:nvGrpSpPr>
          <p:cNvPr id="177" name="Google Shape;177;p3"/>
          <p:cNvGrpSpPr/>
          <p:nvPr/>
        </p:nvGrpSpPr>
        <p:grpSpPr>
          <a:xfrm>
            <a:off x="133400" y="1338909"/>
            <a:ext cx="8111008" cy="793947"/>
            <a:chOff x="3349" y="1954098"/>
            <a:chExt cx="3801423" cy="862072"/>
          </a:xfrm>
        </p:grpSpPr>
        <p:sp>
          <p:nvSpPr>
            <p:cNvPr id="178" name="Google Shape;178;p3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3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Мораль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(лат. moralis – касающийся нравов) - это механизм регуляции социальной жизни, основанный на принятых в том или ином обществе правилах поведения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https://upload.wikimedia.org/wikipedia/commons/9/9a/M-T-Cicero.jpg" id="180" name="Google Shape;180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07862" y="2276872"/>
            <a:ext cx="3324020" cy="4467970"/>
          </a:xfrm>
          <a:prstGeom prst="rect">
            <a:avLst/>
          </a:prstGeom>
          <a:noFill/>
          <a:ln cap="flat" cmpd="sng" w="28575">
            <a:solidFill>
              <a:srgbClr val="0070C0"/>
            </a:solidFill>
            <a:prstDash val="solid"/>
            <a:round/>
            <a:headEnd len="sm" w="sm" type="none"/>
            <a:tailEnd len="sm" w="sm" type="none"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81" name="Google Shape;181;p3"/>
          <p:cNvSpPr txBox="1"/>
          <p:nvPr/>
        </p:nvSpPr>
        <p:spPr>
          <a:xfrm>
            <a:off x="1299653" y="6406288"/>
            <a:ext cx="3595495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Цицерон (106-43 гг. до н.э.)</a:t>
            </a:r>
            <a:endParaRPr b="0" i="0" sz="16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82" name="Google Shape;182;p3"/>
          <p:cNvGrpSpPr/>
          <p:nvPr/>
        </p:nvGrpSpPr>
        <p:grpSpPr>
          <a:xfrm>
            <a:off x="120874" y="2276872"/>
            <a:ext cx="4667150" cy="648072"/>
            <a:chOff x="3349" y="1954098"/>
            <a:chExt cx="3801423" cy="862072"/>
          </a:xfrm>
        </p:grpSpPr>
        <p:sp>
          <p:nvSpPr>
            <p:cNvPr id="183" name="Google Shape;183;p3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3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Термин ввёл в оборот древнеримский фило- соф </a:t>
              </a: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Цицерон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 в I в. до н.э.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4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Сущность моральной регуляции общественной жизни</a:t>
            </a:r>
            <a:endParaRPr/>
          </a:p>
        </p:txBody>
      </p:sp>
      <p:grpSp>
        <p:nvGrpSpPr>
          <p:cNvPr id="190" name="Google Shape;190;p4"/>
          <p:cNvGrpSpPr/>
          <p:nvPr/>
        </p:nvGrpSpPr>
        <p:grpSpPr>
          <a:xfrm>
            <a:off x="252056" y="1685029"/>
            <a:ext cx="7991814" cy="4552285"/>
            <a:chOff x="536" y="288029"/>
            <a:chExt cx="7991814" cy="4552285"/>
          </a:xfrm>
        </p:grpSpPr>
        <p:sp>
          <p:nvSpPr>
            <p:cNvPr id="191" name="Google Shape;191;p4"/>
            <p:cNvSpPr/>
            <p:nvPr/>
          </p:nvSpPr>
          <p:spPr>
            <a:xfrm>
              <a:off x="6778237" y="2717587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2" name="Google Shape;192;p4"/>
            <p:cNvSpPr/>
            <p:nvPr/>
          </p:nvSpPr>
          <p:spPr>
            <a:xfrm>
              <a:off x="3996443" y="1058468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3" name="Google Shape;193;p4"/>
            <p:cNvSpPr/>
            <p:nvPr/>
          </p:nvSpPr>
          <p:spPr>
            <a:xfrm>
              <a:off x="3950724" y="2717587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4" name="Google Shape;194;p4"/>
            <p:cNvSpPr/>
            <p:nvPr/>
          </p:nvSpPr>
          <p:spPr>
            <a:xfrm>
              <a:off x="3950723" y="1058468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5" name="Google Shape;195;p4"/>
            <p:cNvSpPr/>
            <p:nvPr/>
          </p:nvSpPr>
          <p:spPr>
            <a:xfrm>
              <a:off x="1123210" y="2717587"/>
              <a:ext cx="91440" cy="49072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6" name="Google Shape;196;p4"/>
            <p:cNvSpPr/>
            <p:nvPr/>
          </p:nvSpPr>
          <p:spPr>
            <a:xfrm>
              <a:off x="1168930" y="1058468"/>
              <a:ext cx="2827513" cy="49072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7" name="Google Shape;197;p4"/>
            <p:cNvSpPr/>
            <p:nvPr/>
          </p:nvSpPr>
          <p:spPr>
            <a:xfrm>
              <a:off x="2376267" y="288029"/>
              <a:ext cx="3240353" cy="77043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4"/>
            <p:cNvSpPr txBox="1"/>
            <p:nvPr/>
          </p:nvSpPr>
          <p:spPr>
            <a:xfrm>
              <a:off x="2376267" y="288029"/>
              <a:ext cx="3240353" cy="77043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Структура морали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9" name="Google Shape;199;p4"/>
            <p:cNvSpPr/>
            <p:nvPr/>
          </p:nvSpPr>
          <p:spPr>
            <a:xfrm>
              <a:off x="536" y="1549194"/>
              <a:ext cx="2336787" cy="116839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4"/>
            <p:cNvSpPr txBox="1"/>
            <p:nvPr/>
          </p:nvSpPr>
          <p:spPr>
            <a:xfrm>
              <a:off x="536" y="1549194"/>
              <a:ext cx="2336787" cy="11683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ценности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1" name="Google Shape;201;p4"/>
            <p:cNvSpPr/>
            <p:nvPr/>
          </p:nvSpPr>
          <p:spPr>
            <a:xfrm>
              <a:off x="536" y="3208313"/>
              <a:ext cx="2336787" cy="1632001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4"/>
            <p:cNvSpPr txBox="1"/>
            <p:nvPr/>
          </p:nvSpPr>
          <p:spPr>
            <a:xfrm>
              <a:off x="80204" y="3287981"/>
              <a:ext cx="2177451" cy="14726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представления о том, во имя чего человек выстраи- вает своё поведение тем или иным образом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3" name="Google Shape;203;p4"/>
            <p:cNvSpPr/>
            <p:nvPr/>
          </p:nvSpPr>
          <p:spPr>
            <a:xfrm>
              <a:off x="2828050" y="1549194"/>
              <a:ext cx="2336787" cy="116839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4"/>
            <p:cNvSpPr txBox="1"/>
            <p:nvPr/>
          </p:nvSpPr>
          <p:spPr>
            <a:xfrm>
              <a:off x="2828050" y="1549194"/>
              <a:ext cx="2336787" cy="11683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идеалы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5" name="Google Shape;205;p4"/>
            <p:cNvSpPr/>
            <p:nvPr/>
          </p:nvSpPr>
          <p:spPr>
            <a:xfrm>
              <a:off x="2828050" y="3208313"/>
              <a:ext cx="2336787" cy="1632001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4"/>
            <p:cNvSpPr txBox="1"/>
            <p:nvPr/>
          </p:nvSpPr>
          <p:spPr>
            <a:xfrm>
              <a:off x="2907718" y="3287981"/>
              <a:ext cx="2177451" cy="14726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то, к чему следует стремиться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7" name="Google Shape;207;p4"/>
            <p:cNvSpPr/>
            <p:nvPr/>
          </p:nvSpPr>
          <p:spPr>
            <a:xfrm>
              <a:off x="5655563" y="1549194"/>
              <a:ext cx="2336787" cy="116839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4"/>
            <p:cNvSpPr txBox="1"/>
            <p:nvPr/>
          </p:nvSpPr>
          <p:spPr>
            <a:xfrm>
              <a:off x="5655563" y="1549194"/>
              <a:ext cx="2336787" cy="116839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нормы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9" name="Google Shape;209;p4"/>
            <p:cNvSpPr/>
            <p:nvPr/>
          </p:nvSpPr>
          <p:spPr>
            <a:xfrm>
              <a:off x="5655563" y="3208313"/>
              <a:ext cx="2336787" cy="1632001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4"/>
            <p:cNvSpPr txBox="1"/>
            <p:nvPr/>
          </p:nvSpPr>
          <p:spPr>
            <a:xfrm>
              <a:off x="5735231" y="3287981"/>
              <a:ext cx="2177451" cy="14726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то, что следует соблюдать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5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Сущность моральной регуляции общественной жизни</a:t>
            </a:r>
            <a:endParaRPr/>
          </a:p>
        </p:txBody>
      </p:sp>
      <p:grpSp>
        <p:nvGrpSpPr>
          <p:cNvPr id="216" name="Google Shape;216;p5"/>
          <p:cNvGrpSpPr/>
          <p:nvPr/>
        </p:nvGrpSpPr>
        <p:grpSpPr>
          <a:xfrm>
            <a:off x="107504" y="1484784"/>
            <a:ext cx="8111008" cy="793947"/>
            <a:chOff x="3349" y="1954098"/>
            <a:chExt cx="3801423" cy="862072"/>
          </a:xfrm>
        </p:grpSpPr>
        <p:sp>
          <p:nvSpPr>
            <p:cNvPr id="217" name="Google Shape;217;p5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5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Нравственность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- это индивидуальные представления о правильном поведении и практическое следование идеалам и нормам морали в жизни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19" name="Google Shape;219;p5"/>
          <p:cNvGrpSpPr/>
          <p:nvPr/>
        </p:nvGrpSpPr>
        <p:grpSpPr>
          <a:xfrm>
            <a:off x="151004" y="2710779"/>
            <a:ext cx="3026948" cy="576064"/>
            <a:chOff x="3349" y="1954098"/>
            <a:chExt cx="3801423" cy="862072"/>
          </a:xfrm>
        </p:grpSpPr>
        <p:sp>
          <p:nvSpPr>
            <p:cNvPr id="220" name="Google Shape;220;p5"/>
            <p:cNvSpPr/>
            <p:nvPr/>
          </p:nvSpPr>
          <p:spPr>
            <a:xfrm>
              <a:off x="3349" y="1954098"/>
              <a:ext cx="3801423" cy="862072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5"/>
            <p:cNvSpPr/>
            <p:nvPr/>
          </p:nvSpPr>
          <p:spPr>
            <a:xfrm>
              <a:off x="3349" y="1954098"/>
              <a:ext cx="3801423" cy="862072"/>
            </a:xfrm>
            <a:prstGeom prst="roundRect">
              <a:avLst>
                <a:gd fmla="val 16667" name="adj"/>
              </a:avLst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Мораль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22" name="Google Shape;222;p5"/>
          <p:cNvGrpSpPr/>
          <p:nvPr/>
        </p:nvGrpSpPr>
        <p:grpSpPr>
          <a:xfrm>
            <a:off x="151004" y="3574875"/>
            <a:ext cx="3026948" cy="1152128"/>
            <a:chOff x="3349" y="1954098"/>
            <a:chExt cx="3801423" cy="862072"/>
          </a:xfrm>
        </p:grpSpPr>
        <p:sp>
          <p:nvSpPr>
            <p:cNvPr id="223" name="Google Shape;223;p5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5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сложившиеся в </a:t>
              </a: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обществе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 механизмы регуляции, представления о добре и зле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25" name="Google Shape;225;p5"/>
          <p:cNvGrpSpPr/>
          <p:nvPr/>
        </p:nvGrpSpPr>
        <p:grpSpPr>
          <a:xfrm>
            <a:off x="5122168" y="2710779"/>
            <a:ext cx="3026948" cy="576064"/>
            <a:chOff x="3349" y="1954098"/>
            <a:chExt cx="3801423" cy="862072"/>
          </a:xfrm>
        </p:grpSpPr>
        <p:sp>
          <p:nvSpPr>
            <p:cNvPr id="226" name="Google Shape;226;p5"/>
            <p:cNvSpPr/>
            <p:nvPr/>
          </p:nvSpPr>
          <p:spPr>
            <a:xfrm>
              <a:off x="3349" y="1954098"/>
              <a:ext cx="3801423" cy="862072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5"/>
            <p:cNvSpPr/>
            <p:nvPr/>
          </p:nvSpPr>
          <p:spPr>
            <a:xfrm>
              <a:off x="3349" y="1954098"/>
              <a:ext cx="3801423" cy="862072"/>
            </a:xfrm>
            <a:prstGeom prst="roundRect">
              <a:avLst>
                <a:gd fmla="val 16667" name="adj"/>
              </a:avLst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Нравственность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28" name="Google Shape;228;p5"/>
          <p:cNvGrpSpPr/>
          <p:nvPr/>
        </p:nvGrpSpPr>
        <p:grpSpPr>
          <a:xfrm>
            <a:off x="5122168" y="3574875"/>
            <a:ext cx="3026948" cy="1152128"/>
            <a:chOff x="3349" y="1954098"/>
            <a:chExt cx="3801423" cy="862072"/>
          </a:xfrm>
        </p:grpSpPr>
        <p:sp>
          <p:nvSpPr>
            <p:cNvPr id="229" name="Google Shape;229;p5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5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индивидуальные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представления конкретного человека, индивидуальная мораль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31" name="Google Shape;231;p5"/>
          <p:cNvGrpSpPr/>
          <p:nvPr/>
        </p:nvGrpSpPr>
        <p:grpSpPr>
          <a:xfrm>
            <a:off x="185786" y="4943027"/>
            <a:ext cx="3026948" cy="1152128"/>
            <a:chOff x="3349" y="1954098"/>
            <a:chExt cx="3801423" cy="862072"/>
          </a:xfrm>
        </p:grpSpPr>
        <p:sp>
          <p:nvSpPr>
            <p:cNvPr id="232" name="Google Shape;232;p5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5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представления людей о поведении, о плохом и хорошем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34" name="Google Shape;234;p5"/>
          <p:cNvGrpSpPr/>
          <p:nvPr/>
        </p:nvGrpSpPr>
        <p:grpSpPr>
          <a:xfrm>
            <a:off x="5156950" y="4943027"/>
            <a:ext cx="3026948" cy="1152128"/>
            <a:chOff x="3349" y="1954098"/>
            <a:chExt cx="3801423" cy="862072"/>
          </a:xfrm>
        </p:grpSpPr>
        <p:sp>
          <p:nvSpPr>
            <p:cNvPr id="235" name="Google Shape;235;p5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5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внутренняя установка че- ловека, правила, которыми он руководствуется в своём выборе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237" name="Google Shape;237;p5"/>
          <p:cNvSpPr/>
          <p:nvPr/>
        </p:nvSpPr>
        <p:spPr>
          <a:xfrm>
            <a:off x="3453780" y="2638771"/>
            <a:ext cx="1418456" cy="720080"/>
          </a:xfrm>
          <a:prstGeom prst="mathNotEqual">
            <a:avLst>
              <a:gd fmla="val 23520" name="adj1"/>
              <a:gd fmla="val 6600000" name="adj2"/>
              <a:gd fmla="val 11760" name="adj3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6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Динамика моральных норм и идеалов</a:t>
            </a:r>
            <a:endParaRPr/>
          </a:p>
        </p:txBody>
      </p:sp>
      <p:grpSp>
        <p:nvGrpSpPr>
          <p:cNvPr id="243" name="Google Shape;243;p6"/>
          <p:cNvGrpSpPr/>
          <p:nvPr/>
        </p:nvGrpSpPr>
        <p:grpSpPr>
          <a:xfrm>
            <a:off x="327588" y="1844820"/>
            <a:ext cx="7840751" cy="4176470"/>
            <a:chOff x="4060" y="504052"/>
            <a:chExt cx="7840751" cy="4176470"/>
          </a:xfrm>
        </p:grpSpPr>
        <p:sp>
          <p:nvSpPr>
            <p:cNvPr id="244" name="Google Shape;244;p6"/>
            <p:cNvSpPr/>
            <p:nvPr/>
          </p:nvSpPr>
          <p:spPr>
            <a:xfrm>
              <a:off x="3924436" y="2553147"/>
              <a:ext cx="3073642" cy="35562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5" name="Google Shape;245;p6"/>
            <p:cNvSpPr/>
            <p:nvPr/>
          </p:nvSpPr>
          <p:spPr>
            <a:xfrm>
              <a:off x="3924436" y="2553147"/>
              <a:ext cx="1024547" cy="35562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6" name="Google Shape;246;p6"/>
            <p:cNvSpPr/>
            <p:nvPr/>
          </p:nvSpPr>
          <p:spPr>
            <a:xfrm>
              <a:off x="2899888" y="2553147"/>
              <a:ext cx="1024547" cy="35562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7" name="Google Shape;247;p6"/>
            <p:cNvSpPr/>
            <p:nvPr/>
          </p:nvSpPr>
          <p:spPr>
            <a:xfrm>
              <a:off x="850793" y="2553147"/>
              <a:ext cx="3073642" cy="35562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8" name="Google Shape;248;p6"/>
            <p:cNvSpPr/>
            <p:nvPr/>
          </p:nvSpPr>
          <p:spPr>
            <a:xfrm>
              <a:off x="3878715" y="1350786"/>
              <a:ext cx="91440" cy="355628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49" name="Google Shape;249;p6"/>
            <p:cNvSpPr/>
            <p:nvPr/>
          </p:nvSpPr>
          <p:spPr>
            <a:xfrm>
              <a:off x="2304253" y="504052"/>
              <a:ext cx="3240364" cy="84673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6"/>
            <p:cNvSpPr txBox="1"/>
            <p:nvPr/>
          </p:nvSpPr>
          <p:spPr>
            <a:xfrm>
              <a:off x="2304253" y="504052"/>
              <a:ext cx="3240364" cy="8467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Динамика моральных норм и идеалов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1" name="Google Shape;251;p6"/>
            <p:cNvSpPr/>
            <p:nvPr/>
          </p:nvSpPr>
          <p:spPr>
            <a:xfrm>
              <a:off x="3077702" y="1706414"/>
              <a:ext cx="1693466" cy="846733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6"/>
            <p:cNvSpPr txBox="1"/>
            <p:nvPr/>
          </p:nvSpPr>
          <p:spPr>
            <a:xfrm>
              <a:off x="3119036" y="1747748"/>
              <a:ext cx="1610798" cy="764065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зависит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3" name="Google Shape;253;p6"/>
            <p:cNvSpPr/>
            <p:nvPr/>
          </p:nvSpPr>
          <p:spPr>
            <a:xfrm>
              <a:off x="4060" y="2908775"/>
              <a:ext cx="1693466" cy="177174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6"/>
            <p:cNvSpPr txBox="1"/>
            <p:nvPr/>
          </p:nvSpPr>
          <p:spPr>
            <a:xfrm>
              <a:off x="4060" y="2908775"/>
              <a:ext cx="1693466" cy="17717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от мировоззрения общества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5" name="Google Shape;255;p6"/>
            <p:cNvSpPr/>
            <p:nvPr/>
          </p:nvSpPr>
          <p:spPr>
            <a:xfrm>
              <a:off x="2053155" y="2908775"/>
              <a:ext cx="1693466" cy="177174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6"/>
            <p:cNvSpPr txBox="1"/>
            <p:nvPr/>
          </p:nvSpPr>
          <p:spPr>
            <a:xfrm>
              <a:off x="2053155" y="2908775"/>
              <a:ext cx="1693466" cy="17717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от социальной структуры общества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7" name="Google Shape;257;p6"/>
            <p:cNvSpPr/>
            <p:nvPr/>
          </p:nvSpPr>
          <p:spPr>
            <a:xfrm>
              <a:off x="4102250" y="2908775"/>
              <a:ext cx="1693466" cy="177174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6"/>
            <p:cNvSpPr txBox="1"/>
            <p:nvPr/>
          </p:nvSpPr>
          <p:spPr>
            <a:xfrm>
              <a:off x="4102250" y="2908775"/>
              <a:ext cx="1693466" cy="17717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от уровня развития общества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9" name="Google Shape;259;p6"/>
            <p:cNvSpPr/>
            <p:nvPr/>
          </p:nvSpPr>
          <p:spPr>
            <a:xfrm>
              <a:off x="6151345" y="2908775"/>
              <a:ext cx="1693466" cy="177174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6"/>
            <p:cNvSpPr txBox="1"/>
            <p:nvPr/>
          </p:nvSpPr>
          <p:spPr>
            <a:xfrm>
              <a:off x="6151345" y="2908775"/>
              <a:ext cx="1693466" cy="177174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от религиозной принадлежности носителей и т.д.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7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Динамика моральных норм и идеалов</a:t>
            </a:r>
            <a:endParaRPr/>
          </a:p>
        </p:txBody>
      </p:sp>
      <p:pic>
        <p:nvPicPr>
          <p:cNvPr descr="Philippa Foot, liv og vÃ¦rk â Salongen" id="266" name="Google Shape;266;p7"/>
          <p:cNvPicPr preferRelativeResize="0"/>
          <p:nvPr/>
        </p:nvPicPr>
        <p:blipFill rotWithShape="1">
          <a:blip r:embed="rId3">
            <a:alphaModFix/>
          </a:blip>
          <a:srcRect b="3247" l="0" r="0" t="0"/>
          <a:stretch/>
        </p:blipFill>
        <p:spPr>
          <a:xfrm>
            <a:off x="5076056" y="2469306"/>
            <a:ext cx="3149377" cy="4233616"/>
          </a:xfrm>
          <a:prstGeom prst="rect">
            <a:avLst/>
          </a:prstGeom>
          <a:noFill/>
          <a:ln cap="flat" cmpd="sng" w="28575">
            <a:solidFill>
              <a:srgbClr val="0070C0"/>
            </a:solidFill>
            <a:prstDash val="solid"/>
            <a:round/>
            <a:headEnd len="sm" w="sm" type="none"/>
            <a:tailEnd len="sm" w="sm" type="none"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267" name="Google Shape;267;p7"/>
          <p:cNvSpPr txBox="1"/>
          <p:nvPr/>
        </p:nvSpPr>
        <p:spPr>
          <a:xfrm>
            <a:off x="2068714" y="6406715"/>
            <a:ext cx="2990453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Филиппа Фут (1920-2010)</a:t>
            </a:r>
            <a:endParaRPr b="0" i="0" sz="16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68" name="Google Shape;268;p7"/>
          <p:cNvGrpSpPr/>
          <p:nvPr/>
        </p:nvGrpSpPr>
        <p:grpSpPr>
          <a:xfrm>
            <a:off x="179512" y="2469306"/>
            <a:ext cx="4752528" cy="3046717"/>
            <a:chOff x="3349" y="1954098"/>
            <a:chExt cx="3801423" cy="862072"/>
          </a:xfrm>
        </p:grpSpPr>
        <p:sp>
          <p:nvSpPr>
            <p:cNvPr id="269" name="Google Shape;269;p7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7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Английский философ </a:t>
              </a: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Филиппа Фут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 1967 г. сформулировала мысленный эксперимент в этике, получивший название </a:t>
              </a: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проблема вагонетки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. Тяжёлая неуправляемая вагонет- ка несётся по рельсам. На пути её следова- ния находятся пять человек, привязанные к рельсам. К счастью, вы можете переключить стрелку – и тогда вагонетка поедет по друго- му, запасному пути. К несчастью, на запас- ном пути находится один человек, также привязанный к рельсам. Каковы ваши дей- ствия?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271" name="Google Shape;271;p7"/>
          <p:cNvGrpSpPr/>
          <p:nvPr/>
        </p:nvGrpSpPr>
        <p:grpSpPr>
          <a:xfrm>
            <a:off x="107504" y="1268760"/>
            <a:ext cx="8111008" cy="1009971"/>
            <a:chOff x="3349" y="1954098"/>
            <a:chExt cx="3801423" cy="862072"/>
          </a:xfrm>
        </p:grpSpPr>
        <p:sp>
          <p:nvSpPr>
            <p:cNvPr id="272" name="Google Shape;272;p7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7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Моральная дилемма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- это ситуация, в которой человек поставлен перед необходимостью нравственного выбора между двумя возможностями, при- чём выбор любой из них связан с нарушением тех или иных моральных предписаний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8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Динамика моральных норм и идеалов</a:t>
            </a:r>
            <a:endParaRPr/>
          </a:p>
        </p:txBody>
      </p:sp>
      <p:grpSp>
        <p:nvGrpSpPr>
          <p:cNvPr id="279" name="Google Shape;279;p8"/>
          <p:cNvGrpSpPr/>
          <p:nvPr/>
        </p:nvGrpSpPr>
        <p:grpSpPr>
          <a:xfrm>
            <a:off x="254959" y="1685029"/>
            <a:ext cx="7986008" cy="4552284"/>
            <a:chOff x="3439" y="288029"/>
            <a:chExt cx="7986008" cy="4552284"/>
          </a:xfrm>
        </p:grpSpPr>
        <p:sp>
          <p:nvSpPr>
            <p:cNvPr id="280" name="Google Shape;280;p8"/>
            <p:cNvSpPr/>
            <p:nvPr/>
          </p:nvSpPr>
          <p:spPr>
            <a:xfrm>
              <a:off x="6107557" y="2525013"/>
              <a:ext cx="91440" cy="64132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1" name="Google Shape;281;p8"/>
            <p:cNvSpPr/>
            <p:nvPr/>
          </p:nvSpPr>
          <p:spPr>
            <a:xfrm>
              <a:off x="3996443" y="983636"/>
              <a:ext cx="2156833" cy="641323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2" name="Google Shape;282;p8"/>
            <p:cNvSpPr/>
            <p:nvPr/>
          </p:nvSpPr>
          <p:spPr>
            <a:xfrm>
              <a:off x="1793890" y="2525013"/>
              <a:ext cx="91440" cy="641323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3" name="Google Shape;283;p8"/>
            <p:cNvSpPr/>
            <p:nvPr/>
          </p:nvSpPr>
          <p:spPr>
            <a:xfrm>
              <a:off x="1839610" y="983636"/>
              <a:ext cx="2156833" cy="641323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284" name="Google Shape;284;p8"/>
            <p:cNvSpPr/>
            <p:nvPr/>
          </p:nvSpPr>
          <p:spPr>
            <a:xfrm>
              <a:off x="1278437" y="288029"/>
              <a:ext cx="5436013" cy="69560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8"/>
            <p:cNvSpPr txBox="1"/>
            <p:nvPr/>
          </p:nvSpPr>
          <p:spPr>
            <a:xfrm>
              <a:off x="1278437" y="288029"/>
              <a:ext cx="5436013" cy="69560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Золотое правило нравственности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6" name="Google Shape;286;p8"/>
            <p:cNvSpPr/>
            <p:nvPr/>
          </p:nvSpPr>
          <p:spPr>
            <a:xfrm>
              <a:off x="3439" y="1624960"/>
              <a:ext cx="3672342" cy="90005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8"/>
            <p:cNvSpPr txBox="1"/>
            <p:nvPr/>
          </p:nvSpPr>
          <p:spPr>
            <a:xfrm>
              <a:off x="3439" y="1624960"/>
              <a:ext cx="3672342" cy="90005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отрицательная формулировка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88" name="Google Shape;288;p8"/>
            <p:cNvSpPr/>
            <p:nvPr/>
          </p:nvSpPr>
          <p:spPr>
            <a:xfrm>
              <a:off x="3439" y="3166336"/>
              <a:ext cx="3672342" cy="1673977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8"/>
            <p:cNvSpPr txBox="1"/>
            <p:nvPr/>
          </p:nvSpPr>
          <p:spPr>
            <a:xfrm>
              <a:off x="85156" y="3248053"/>
              <a:ext cx="3508908" cy="15105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Не поступай с другим так, как не хочешь, чтобы поступали с тобой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0" name="Google Shape;290;p8"/>
            <p:cNvSpPr/>
            <p:nvPr/>
          </p:nvSpPr>
          <p:spPr>
            <a:xfrm>
              <a:off x="4317105" y="1624960"/>
              <a:ext cx="3672342" cy="90005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8"/>
            <p:cNvSpPr txBox="1"/>
            <p:nvPr/>
          </p:nvSpPr>
          <p:spPr>
            <a:xfrm>
              <a:off x="4317105" y="1624960"/>
              <a:ext cx="3672342" cy="90005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положительная формулировка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92" name="Google Shape;292;p8"/>
            <p:cNvSpPr/>
            <p:nvPr/>
          </p:nvSpPr>
          <p:spPr>
            <a:xfrm>
              <a:off x="4317105" y="3166336"/>
              <a:ext cx="3672342" cy="1673977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8"/>
            <p:cNvSpPr txBox="1"/>
            <p:nvPr/>
          </p:nvSpPr>
          <p:spPr>
            <a:xfrm>
              <a:off x="4398822" y="3248053"/>
              <a:ext cx="3508908" cy="151054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Поступай с другими так, как хочешь, чтобы поступали с тобой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9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4000"/>
              <a:t>Динамика моральных норм и идеалов</a:t>
            </a:r>
            <a:endParaRPr/>
          </a:p>
        </p:txBody>
      </p:sp>
      <p:sp>
        <p:nvSpPr>
          <p:cNvPr id="299" name="Google Shape;299;p9"/>
          <p:cNvSpPr txBox="1"/>
          <p:nvPr/>
        </p:nvSpPr>
        <p:spPr>
          <a:xfrm>
            <a:off x="4485679" y="6388750"/>
            <a:ext cx="3820121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Иммануил Кант (1724-1804)</a:t>
            </a:r>
            <a:endParaRPr b="0" i="0" sz="16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300" name="Google Shape;300;p9"/>
          <p:cNvGrpSpPr/>
          <p:nvPr/>
        </p:nvGrpSpPr>
        <p:grpSpPr>
          <a:xfrm>
            <a:off x="179512" y="1268760"/>
            <a:ext cx="4176464" cy="1080120"/>
            <a:chOff x="3349" y="1954098"/>
            <a:chExt cx="3801423" cy="862072"/>
          </a:xfrm>
        </p:grpSpPr>
        <p:sp>
          <p:nvSpPr>
            <p:cNvPr id="301" name="Google Shape;301;p9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9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Немецкий философ </a:t>
              </a: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Иммануил Кан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т сформулировал </a:t>
              </a: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категорический им- ператив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– высший принцип нравст- венности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pic>
        <p:nvPicPr>
          <p:cNvPr descr="ÐÐ°Ð½Ñ Ð½Ð° ÐºÐ°ÑÑÐ¸Ð½Ðµ ÐÐ¾Ð³Ð°Ð½Ð½Ð° ÐÐ¾ÑÐ»Ð¸Ð±Ð° ÐÐµÐºÐºÐµÑÐ° (1768)" id="303" name="Google Shape;303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85679" y="1412776"/>
            <a:ext cx="3807319" cy="4968552"/>
          </a:xfrm>
          <a:prstGeom prst="rect">
            <a:avLst/>
          </a:prstGeom>
          <a:noFill/>
          <a:ln cap="flat" cmpd="sng" w="28575">
            <a:solidFill>
              <a:srgbClr val="0070C0"/>
            </a:solidFill>
            <a:prstDash val="solid"/>
            <a:round/>
            <a:headEnd len="sm" w="sm" type="none"/>
            <a:tailEnd len="sm" w="sm" type="none"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grpSp>
        <p:nvGrpSpPr>
          <p:cNvPr id="304" name="Google Shape;304;p9"/>
          <p:cNvGrpSpPr/>
          <p:nvPr/>
        </p:nvGrpSpPr>
        <p:grpSpPr>
          <a:xfrm>
            <a:off x="192460" y="2889034"/>
            <a:ext cx="4163516" cy="2232248"/>
            <a:chOff x="3349" y="1954098"/>
            <a:chExt cx="3801423" cy="862072"/>
          </a:xfrm>
        </p:grpSpPr>
        <p:sp>
          <p:nvSpPr>
            <p:cNvPr id="305" name="Google Shape;305;p9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9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-180975" lvl="0" marL="180975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- Поступай так, чтобы максима твоей воли могла бы быть всеобщим зако- ном.</a:t>
              </a:r>
              <a:endParaRPr/>
            </a:p>
            <a:p>
              <a:pPr indent="-180975" lvl="0" marL="180975" marR="0" rtl="0" algn="l">
                <a:lnSpc>
                  <a:spcPct val="90000"/>
                </a:lnSpc>
                <a:spcBef>
                  <a:spcPts val="63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- Поступай так, чтобы ты всегда отно- сился к человечеству и в своём лице, и в лице всякого другого так же, как к цели, и никогда не относился бы к не- му как к средству.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307" name="Google Shape;307;p9"/>
          <p:cNvGrpSpPr/>
          <p:nvPr/>
        </p:nvGrpSpPr>
        <p:grpSpPr>
          <a:xfrm>
            <a:off x="214469" y="5661248"/>
            <a:ext cx="4163516" cy="1008112"/>
            <a:chOff x="3349" y="1954098"/>
            <a:chExt cx="3801423" cy="862072"/>
          </a:xfrm>
        </p:grpSpPr>
        <p:sp>
          <p:nvSpPr>
            <p:cNvPr id="308" name="Google Shape;308;p9"/>
            <p:cNvSpPr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9"/>
            <p:cNvSpPr txBox="1"/>
            <p:nvPr/>
          </p:nvSpPr>
          <p:spPr>
            <a:xfrm>
              <a:off x="3349" y="1954098"/>
              <a:ext cx="3801423" cy="86207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Поступай так, чтобы твоё поведение могло стать образцом для всеобщего применения, в том числе и по отноше-нию к тебе самому.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310" name="Google Shape;310;p9"/>
          <p:cNvSpPr/>
          <p:nvPr/>
        </p:nvSpPr>
        <p:spPr>
          <a:xfrm>
            <a:off x="2044199" y="2348880"/>
            <a:ext cx="504056" cy="539966"/>
          </a:xfrm>
          <a:prstGeom prst="downArrow">
            <a:avLst>
              <a:gd fmla="val 50000" name="adj1"/>
              <a:gd fmla="val 63691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" name="Google Shape;311;p9"/>
          <p:cNvSpPr/>
          <p:nvPr/>
        </p:nvSpPr>
        <p:spPr>
          <a:xfrm>
            <a:off x="2044199" y="5121282"/>
            <a:ext cx="504056" cy="539966"/>
          </a:xfrm>
          <a:prstGeom prst="downArrow">
            <a:avLst>
              <a:gd fmla="val 50000" name="adj1"/>
              <a:gd fmla="val 63691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Networking_2007">
  <a:themeElements>
    <a:clrScheme name="Custom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F79646"/>
      </a:accent2>
      <a:accent3>
        <a:srgbClr val="9BBB59"/>
      </a:accent3>
      <a:accent4>
        <a:srgbClr val="8064A2"/>
      </a:accent4>
      <a:accent5>
        <a:srgbClr val="4BACC6"/>
      </a:accent5>
      <a:accent6>
        <a:srgbClr val="C0504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2013-08-18T12:52:54Z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24.03.2021</vt:lpwstr>
  </property>
</Properties>
</file>