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y="6858000" cx="9144000"/>
  <p:notesSz cx="6858000" cy="9144000"/>
  <p:embeddedFontLst>
    <p:embeddedFont>
      <p:font typeface="Cambria Math"/>
      <p:regular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:go="http://customooxmlschemas.google.com/" r:id="rId25" roundtripDataSignature="AMtx7mjzYHIoir+21iEpKiZN2KDx3dEEk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9256325-7BF0-41F0-A798-F8BEF386DE32}">
  <a:tblStyle styleId="{A9256325-7BF0-41F0-A798-F8BEF386DE32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fill>
          <a:solidFill>
            <a:srgbClr val="CFD7E7"/>
          </a:solidFill>
        </a:fill>
      </a:tcStyle>
    </a:band1H>
    <a:band2H>
      <a:tcTxStyle/>
    </a:band2H>
    <a:band1V>
      <a:tcTxStyle/>
      <a:tcStyle>
        <a:fill>
          <a:solidFill>
            <a:srgbClr val="CFD7E7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font" Target="fonts/CambriaMath-regular.fntdata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5" Type="http://customschemas.google.com/relationships/presentationmetadata" Target="meta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5" name="Google Shape;355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1" name="Google Shape;361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1" name="Google Shape;391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7" name="Google Shape;397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7" name="Google Shape;407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4.jpg"/><Relationship Id="rId4" Type="http://schemas.openxmlformats.org/officeDocument/2006/relationships/image" Target="../media/image6.jpg"/><Relationship Id="rId5" Type="http://schemas.openxmlformats.org/officeDocument/2006/relationships/image" Target="../media/image1.jpg"/><Relationship Id="rId6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6.jpg"/><Relationship Id="rId4" Type="http://schemas.openxmlformats.org/officeDocument/2006/relationships/image" Target="../media/image2.jpg"/><Relationship Id="rId5" Type="http://schemas.openxmlformats.org/officeDocument/2006/relationships/image" Target="../media/image1.jp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oogle Shape;26;p19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descr="PPP_BUSI_TLE_Networking_2007.png" id="27" name="Google Shape;27;p19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" name="Google Shape;28;p19"/>
            <p:cNvSpPr/>
            <p:nvPr/>
          </p:nvSpPr>
          <p:spPr>
            <a:xfrm>
              <a:off x="0" y="2819400"/>
              <a:ext cx="9144000" cy="22860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9" name="Google Shape;29;p19"/>
            <p:cNvGrpSpPr/>
            <p:nvPr/>
          </p:nvGrpSpPr>
          <p:grpSpPr>
            <a:xfrm>
              <a:off x="0" y="0"/>
              <a:ext cx="9144000" cy="2819400"/>
              <a:chOff x="0" y="0"/>
              <a:chExt cx="9144000" cy="2819400"/>
            </a:xfrm>
          </p:grpSpPr>
          <p:sp>
            <p:nvSpPr>
              <p:cNvPr id="30" name="Google Shape;30;p19"/>
              <p:cNvSpPr/>
              <p:nvPr/>
            </p:nvSpPr>
            <p:spPr>
              <a:xfrm>
                <a:off x="0" y="0"/>
                <a:ext cx="9144000" cy="2667000"/>
              </a:xfrm>
              <a:prstGeom prst="rect">
                <a:avLst/>
              </a:prstGeom>
              <a:solidFill>
                <a:srgbClr val="366092">
                  <a:alpha val="42745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" name="Google Shape;31;p19"/>
              <p:cNvSpPr/>
              <p:nvPr/>
            </p:nvSpPr>
            <p:spPr>
              <a:xfrm>
                <a:off x="0" y="2667000"/>
                <a:ext cx="9144000" cy="152400"/>
              </a:xfrm>
              <a:prstGeom prst="rect">
                <a:avLst/>
              </a:prstGeom>
              <a:solidFill>
                <a:srgbClr val="36609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2" name="Google Shape;32;p19"/>
            <p:cNvSpPr/>
            <p:nvPr/>
          </p:nvSpPr>
          <p:spPr>
            <a:xfrm>
              <a:off x="0" y="5105400"/>
              <a:ext cx="9144000" cy="1752600"/>
            </a:xfrm>
            <a:prstGeom prst="rect">
              <a:avLst/>
            </a:prstGeom>
            <a:solidFill>
              <a:srgbClr val="36609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19"/>
            <p:cNvSpPr/>
            <p:nvPr/>
          </p:nvSpPr>
          <p:spPr>
            <a:xfrm>
              <a:off x="4176712" y="4545808"/>
              <a:ext cx="4953000" cy="1828800"/>
            </a:xfrm>
            <a:prstGeom prst="rect">
              <a:avLst/>
            </a:prstGeom>
            <a:solidFill>
              <a:schemeClr val="accent2"/>
            </a:solidFill>
            <a:ln cap="flat" cmpd="sng" w="2540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4" name="Google Shape;34;p19"/>
            <p:cNvGrpSpPr/>
            <p:nvPr/>
          </p:nvGrpSpPr>
          <p:grpSpPr>
            <a:xfrm>
              <a:off x="428625" y="1919288"/>
              <a:ext cx="4371975" cy="3686036"/>
              <a:chOff x="428625" y="1919288"/>
              <a:chExt cx="4371975" cy="3686036"/>
            </a:xfrm>
          </p:grpSpPr>
          <p:pic>
            <p:nvPicPr>
              <p:cNvPr descr="PPP_BUSI_TLE_Networking_2007_elements.jpg" id="35" name="Google Shape;35;p19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428625" y="2019300"/>
                <a:ext cx="4267200" cy="3586024"/>
              </a:xfrm>
              <a:prstGeom prst="rect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sp>
            <p:nvSpPr>
              <p:cNvPr id="36" name="Google Shape;36;p19"/>
              <p:cNvSpPr/>
              <p:nvPr/>
            </p:nvSpPr>
            <p:spPr>
              <a:xfrm>
                <a:off x="533400" y="1919288"/>
                <a:ext cx="4267200" cy="3581400"/>
              </a:xfrm>
              <a:prstGeom prst="rect">
                <a:avLst/>
              </a:prstGeom>
              <a:noFill/>
              <a:ln cap="flat" cmpd="sng" w="25400">
                <a:solidFill>
                  <a:schemeClr val="accen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7" name="Google Shape;37;p19"/>
            <p:cNvGrpSpPr/>
            <p:nvPr/>
          </p:nvGrpSpPr>
          <p:grpSpPr>
            <a:xfrm>
              <a:off x="1828800" y="3333750"/>
              <a:ext cx="3286125" cy="2472407"/>
              <a:chOff x="1828800" y="3333750"/>
              <a:chExt cx="3286125" cy="2472407"/>
            </a:xfrm>
          </p:grpSpPr>
          <p:pic>
            <p:nvPicPr>
              <p:cNvPr descr="PPP_BUSI_TLE_Networking_2007_elements3.jpg" id="38" name="Google Shape;38;p19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1828800" y="4601028"/>
                <a:ext cx="1216152" cy="1205129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pic>
            <p:nvPicPr>
              <p:cNvPr descr="PPP_BUSI_TLE_Networking_2007_elements2.jpg" id="39" name="Google Shape;39;p19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0"/>
              <a:stretch/>
            </p:blipFill>
            <p:spPr>
              <a:xfrm>
                <a:off x="4200525" y="3333750"/>
                <a:ext cx="914400" cy="100584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pic>
            <p:nvPicPr>
              <p:cNvPr descr="PPP_BUSI_TLE_Networking_2007_elements4.jpg" id="40" name="Google Shape;40;p19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2819400" y="3947886"/>
                <a:ext cx="1016000" cy="1016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</p:grpSp>
      </p:grpSp>
      <p:sp>
        <p:nvSpPr>
          <p:cNvPr id="41" name="Google Shape;41;p19"/>
          <p:cNvSpPr txBox="1"/>
          <p:nvPr>
            <p:ph type="ctrTitle"/>
          </p:nvPr>
        </p:nvSpPr>
        <p:spPr>
          <a:xfrm>
            <a:off x="5181600" y="2819400"/>
            <a:ext cx="3962400" cy="167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1" sz="4000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9"/>
          <p:cNvSpPr txBox="1"/>
          <p:nvPr>
            <p:ph idx="1" type="subTitle"/>
          </p:nvPr>
        </p:nvSpPr>
        <p:spPr>
          <a:xfrm>
            <a:off x="4724400" y="4876800"/>
            <a:ext cx="4343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3" name="Google Shape;43;p19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9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9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8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8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8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28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9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29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29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0"/>
          <p:cNvSpPr txBox="1"/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30"/>
          <p:cNvSpPr txBox="1"/>
          <p:nvPr>
            <p:ph idx="1" type="body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20" name="Google Shape;120;p30"/>
          <p:cNvSpPr txBox="1"/>
          <p:nvPr>
            <p:ph idx="2" type="body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21" name="Google Shape;121;p30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30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30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1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31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27" name="Google Shape;127;p31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28" name="Google Shape;128;p31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31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31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2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32"/>
          <p:cNvSpPr txBox="1"/>
          <p:nvPr>
            <p:ph idx="1" type="body"/>
          </p:nvPr>
        </p:nvSpPr>
        <p:spPr>
          <a:xfrm rot="5400000">
            <a:off x="2156619" y="-99217"/>
            <a:ext cx="4525963" cy="79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4" name="Google Shape;134;p32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32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32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3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139" name="Google Shape;139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33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>
            <a:gsLst>
              <a:gs pos="0">
                <a:schemeClr val="lt1"/>
              </a:gs>
              <a:gs pos="65000">
                <a:schemeClr val="lt1"/>
              </a:gs>
              <a:gs pos="100000">
                <a:srgbClr val="FFFFFF">
                  <a:alpha val="0"/>
                </a:srgbClr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33"/>
          <p:cNvSpPr txBox="1"/>
          <p:nvPr>
            <p:ph type="title"/>
          </p:nvPr>
        </p:nvSpPr>
        <p:spPr>
          <a:xfrm rot="5400000">
            <a:off x="5067300" y="29337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33"/>
          <p:cNvSpPr txBox="1"/>
          <p:nvPr>
            <p:ph idx="1" type="body"/>
          </p:nvPr>
        </p:nvSpPr>
        <p:spPr>
          <a:xfrm rot="5400000">
            <a:off x="1066800" y="0"/>
            <a:ext cx="5943600" cy="71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3" name="Google Shape;143;p33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rgbClr val="17365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33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_elements3.jpg" id="145" name="Google Shape;145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902372" y="155964"/>
            <a:ext cx="787122" cy="779988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PPP_BUSI_TLE_Networking_2007_elements4.jpg" id="146" name="Google Shape;146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5400000">
            <a:off x="127006" y="228601"/>
            <a:ext cx="657579" cy="657579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PPP_BUSI_TLE_Networking_2007_elements2.jpg" id="147" name="Google Shape;147;p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5400000">
            <a:off x="440697" y="727710"/>
            <a:ext cx="685800" cy="75438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Vertical Title and Text" showMasterSp="0">
  <p:cSld name="1_Vertical Title and Text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4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150" name="Google Shape;150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34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>
            <a:gsLst>
              <a:gs pos="0">
                <a:schemeClr val="lt1"/>
              </a:gs>
              <a:gs pos="65000">
                <a:schemeClr val="lt1"/>
              </a:gs>
              <a:gs pos="100000">
                <a:srgbClr val="FFFFFF">
                  <a:alpha val="0"/>
                </a:srgbClr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34"/>
          <p:cNvSpPr txBox="1"/>
          <p:nvPr>
            <p:ph type="title"/>
          </p:nvPr>
        </p:nvSpPr>
        <p:spPr>
          <a:xfrm rot="5400000">
            <a:off x="5067300" y="29337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34"/>
          <p:cNvSpPr txBox="1"/>
          <p:nvPr>
            <p:ph idx="1" type="body"/>
          </p:nvPr>
        </p:nvSpPr>
        <p:spPr>
          <a:xfrm rot="5400000">
            <a:off x="1066800" y="0"/>
            <a:ext cx="5943600" cy="71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4" name="Google Shape;154;p34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rgbClr val="17365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34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le and Content" showMasterSp="0" type="obj">
  <p:cSld name="OBJEC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0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48;p20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0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20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0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0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53" name="Google Shape;53;p20"/>
          <p:cNvSpPr/>
          <p:nvPr/>
        </p:nvSpPr>
        <p:spPr>
          <a:xfrm rot="-5400000">
            <a:off x="4495800" y="-3429000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>
  <p:cSld name="Заголовок и объект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1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1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21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1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1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2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2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22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2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2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Content" showMasterSp="0">
  <p:cSld name="2_Title and Conten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3"/>
          <p:cNvSpPr/>
          <p:nvPr/>
        </p:nvSpPr>
        <p:spPr>
          <a:xfrm>
            <a:off x="0" y="1066800"/>
            <a:ext cx="9144000" cy="57912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23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69" name="Google Shape;69;p23"/>
          <p:cNvPicPr preferRelativeResize="0"/>
          <p:nvPr/>
        </p:nvPicPr>
        <p:blipFill rotWithShape="1">
          <a:blip r:embed="rId2">
            <a:alphaModFix/>
          </a:blip>
          <a:srcRect b="16250" l="0" r="0" t="0"/>
          <a:stretch/>
        </p:blipFill>
        <p:spPr>
          <a:xfrm>
            <a:off x="0" y="1114424"/>
            <a:ext cx="9144000" cy="5743576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23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3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23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3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3"/>
          <p:cNvSpPr/>
          <p:nvPr/>
        </p:nvSpPr>
        <p:spPr>
          <a:xfrm rot="-5400000">
            <a:off x="4495800" y="-3505199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23"/>
          <p:cNvSpPr/>
          <p:nvPr/>
        </p:nvSpPr>
        <p:spPr>
          <a:xfrm>
            <a:off x="8433858" y="1066800"/>
            <a:ext cx="100542" cy="57912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23"/>
          <p:cNvSpPr/>
          <p:nvPr/>
        </p:nvSpPr>
        <p:spPr>
          <a:xfrm>
            <a:off x="8429626" y="0"/>
            <a:ext cx="104775" cy="1066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23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itle and Content" showMasterSp="0">
  <p:cSld name="4_Title and Conten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4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24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4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24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4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4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85" name="Google Shape;85;p24"/>
          <p:cNvSpPr/>
          <p:nvPr/>
        </p:nvSpPr>
        <p:spPr>
          <a:xfrm rot="-5400000">
            <a:off x="4495800" y="-3429000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5"/>
          <p:cNvSpPr txBox="1"/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89" name="Google Shape;89;p25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5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5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6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6"/>
          <p:cNvSpPr txBox="1"/>
          <p:nvPr>
            <p:ph idx="1" type="body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95" name="Google Shape;95;p26"/>
          <p:cNvSpPr txBox="1"/>
          <p:nvPr>
            <p:ph idx="2" type="body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96" name="Google Shape;96;p26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6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6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7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2" name="Google Shape;102;p2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03" name="Google Shape;103;p27"/>
          <p:cNvSpPr txBox="1"/>
          <p:nvPr>
            <p:ph idx="3" type="body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4" name="Google Shape;104;p27"/>
          <p:cNvSpPr txBox="1"/>
          <p:nvPr>
            <p:ph idx="4" type="body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05" name="Google Shape;105;p27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7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27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18" Type="http://schemas.openxmlformats.org/officeDocument/2006/relationships/theme" Target="../theme/theme2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/>
          <p:nvPr/>
        </p:nvSpPr>
        <p:spPr>
          <a:xfrm>
            <a:off x="-9525" y="0"/>
            <a:ext cx="8321040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" name="Google Shape;11;p18"/>
          <p:cNvGrpSpPr/>
          <p:nvPr/>
        </p:nvGrpSpPr>
        <p:grpSpPr>
          <a:xfrm>
            <a:off x="1" y="1066800"/>
            <a:ext cx="8425815" cy="5791200"/>
            <a:chOff x="-9526" y="1066800"/>
            <a:chExt cx="8435341" cy="5791200"/>
          </a:xfrm>
        </p:grpSpPr>
        <p:sp>
          <p:nvSpPr>
            <p:cNvPr id="12" name="Google Shape;12;p18"/>
            <p:cNvSpPr/>
            <p:nvPr/>
          </p:nvSpPr>
          <p:spPr>
            <a:xfrm>
              <a:off x="-9526" y="1066800"/>
              <a:ext cx="8321040" cy="5791200"/>
            </a:xfrm>
            <a:prstGeom prst="rect">
              <a:avLst/>
            </a:prstGeom>
            <a:solidFill>
              <a:srgbClr val="24406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18"/>
            <p:cNvSpPr/>
            <p:nvPr/>
          </p:nvSpPr>
          <p:spPr>
            <a:xfrm>
              <a:off x="8258175" y="1295400"/>
              <a:ext cx="167640" cy="5562600"/>
            </a:xfrm>
            <a:prstGeom prst="rect">
              <a:avLst/>
            </a:prstGeom>
            <a:solidFill>
              <a:srgbClr val="24406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" name="Google Shape;14;p18"/>
          <p:cNvGrpSpPr/>
          <p:nvPr/>
        </p:nvGrpSpPr>
        <p:grpSpPr>
          <a:xfrm>
            <a:off x="8305801" y="0"/>
            <a:ext cx="842687" cy="6858000"/>
            <a:chOff x="8305800" y="0"/>
            <a:chExt cx="842687" cy="6858000"/>
          </a:xfrm>
        </p:grpSpPr>
        <p:sp>
          <p:nvSpPr>
            <p:cNvPr id="15" name="Google Shape;15;p18"/>
            <p:cNvSpPr/>
            <p:nvPr/>
          </p:nvSpPr>
          <p:spPr>
            <a:xfrm>
              <a:off x="8305800" y="0"/>
              <a:ext cx="838200" cy="1295400"/>
            </a:xfrm>
            <a:prstGeom prst="rect">
              <a:avLst/>
            </a:prstGeom>
            <a:solidFill>
              <a:srgbClr val="FABF8E">
                <a:alpha val="69803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18"/>
            <p:cNvSpPr/>
            <p:nvPr/>
          </p:nvSpPr>
          <p:spPr>
            <a:xfrm>
              <a:off x="8544983" y="1295400"/>
              <a:ext cx="603504" cy="5562600"/>
            </a:xfrm>
            <a:prstGeom prst="rect">
              <a:avLst/>
            </a:prstGeom>
            <a:solidFill>
              <a:schemeClr val="accent1">
                <a:alpha val="69803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PPP_BUSI_TXT_Networking_2007_elements.png" id="17" name="Google Shape;17;p18"/>
            <p:cNvPicPr preferRelativeResize="0"/>
            <p:nvPr/>
          </p:nvPicPr>
          <p:blipFill rotWithShape="1">
            <a:blip r:embed="rId1">
              <a:alphaModFix/>
            </a:blip>
            <a:srcRect b="0" l="0" r="0" t="0"/>
            <a:stretch/>
          </p:blipFill>
          <p:spPr>
            <a:xfrm>
              <a:off x="8458200" y="0"/>
              <a:ext cx="6858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Google Shape;18;p18"/>
            <p:cNvSpPr/>
            <p:nvPr/>
          </p:nvSpPr>
          <p:spPr>
            <a:xfrm>
              <a:off x="8421158" y="1295400"/>
              <a:ext cx="118872" cy="5562600"/>
            </a:xfrm>
            <a:prstGeom prst="rect">
              <a:avLst/>
            </a:prstGeom>
            <a:solidFill>
              <a:srgbClr val="36609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18"/>
            <p:cNvSpPr/>
            <p:nvPr/>
          </p:nvSpPr>
          <p:spPr>
            <a:xfrm>
              <a:off x="8429625" y="0"/>
              <a:ext cx="114300" cy="1295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" name="Google Shape;20;p18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b="1" i="0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1" name="Google Shape;21;p18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18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Google Shape;23;p18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18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"/>
          <p:cNvSpPr txBox="1"/>
          <p:nvPr>
            <p:ph type="ctrTitle"/>
          </p:nvPr>
        </p:nvSpPr>
        <p:spPr>
          <a:xfrm>
            <a:off x="5181600" y="2819400"/>
            <a:ext cx="3962400" cy="16764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2800"/>
              <a:t>Политика и её роль в общественной жизни</a:t>
            </a:r>
            <a:endParaRPr sz="2800"/>
          </a:p>
        </p:txBody>
      </p:sp>
      <p:sp>
        <p:nvSpPr>
          <p:cNvPr id="162" name="Google Shape;162;p1"/>
          <p:cNvSpPr txBox="1"/>
          <p:nvPr>
            <p:ph idx="1" type="subTitle"/>
          </p:nvPr>
        </p:nvSpPr>
        <p:spPr>
          <a:xfrm>
            <a:off x="4724400" y="4876800"/>
            <a:ext cx="4343400" cy="1143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</a:pPr>
            <a:r>
              <a:rPr lang="ru-RU"/>
              <a:t>Обществоведение</a:t>
            </a:r>
            <a:endParaRPr/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</a:pPr>
            <a:r>
              <a:rPr lang="ru-RU"/>
              <a:t>10 класс</a:t>
            </a:r>
            <a:endParaRPr/>
          </a:p>
        </p:txBody>
      </p:sp>
      <p:sp>
        <p:nvSpPr>
          <p:cNvPr id="163" name="Google Shape;163;p1"/>
          <p:cNvSpPr txBox="1"/>
          <p:nvPr/>
        </p:nvSpPr>
        <p:spPr>
          <a:xfrm>
            <a:off x="2195736" y="44624"/>
            <a:ext cx="468052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Лицей Ивацевичского района</a:t>
            </a:r>
            <a:endParaRPr b="1" i="0" sz="20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1"/>
          <p:cNvSpPr txBox="1"/>
          <p:nvPr/>
        </p:nvSpPr>
        <p:spPr>
          <a:xfrm>
            <a:off x="0" y="6252195"/>
            <a:ext cx="169168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Ситник П.В.</a:t>
            </a:r>
            <a:endParaRPr b="1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"/>
          <p:cNvSpPr txBox="1"/>
          <p:nvPr/>
        </p:nvSpPr>
        <p:spPr>
          <a:xfrm>
            <a:off x="7452320" y="6252194"/>
            <a:ext cx="169168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2020</a:t>
            </a:r>
            <a:endParaRPr b="1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0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Политические элиты и лидеры</a:t>
            </a:r>
            <a:endParaRPr sz="4000"/>
          </a:p>
        </p:txBody>
      </p:sp>
      <p:grpSp>
        <p:nvGrpSpPr>
          <p:cNvPr id="302" name="Google Shape;302;p10"/>
          <p:cNvGrpSpPr/>
          <p:nvPr/>
        </p:nvGrpSpPr>
        <p:grpSpPr>
          <a:xfrm>
            <a:off x="521885" y="1269333"/>
            <a:ext cx="7452157" cy="5399453"/>
            <a:chOff x="198357" y="573"/>
            <a:chExt cx="7452157" cy="5399453"/>
          </a:xfrm>
        </p:grpSpPr>
        <p:sp>
          <p:nvSpPr>
            <p:cNvPr id="303" name="Google Shape;303;p10"/>
            <p:cNvSpPr/>
            <p:nvPr/>
          </p:nvSpPr>
          <p:spPr>
            <a:xfrm>
              <a:off x="198357" y="573"/>
              <a:ext cx="6532928" cy="553790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10"/>
            <p:cNvSpPr txBox="1"/>
            <p:nvPr/>
          </p:nvSpPr>
          <p:spPr>
            <a:xfrm>
              <a:off x="214577" y="16793"/>
              <a:ext cx="6500488" cy="5213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Типы элит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5" name="Google Shape;305;p10"/>
            <p:cNvSpPr/>
            <p:nvPr/>
          </p:nvSpPr>
          <p:spPr>
            <a:xfrm>
              <a:off x="851649" y="554363"/>
              <a:ext cx="653292" cy="41534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6" name="Google Shape;306;p10"/>
            <p:cNvSpPr/>
            <p:nvPr/>
          </p:nvSpPr>
          <p:spPr>
            <a:xfrm>
              <a:off x="1504942" y="692811"/>
              <a:ext cx="6145572" cy="55379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10"/>
            <p:cNvSpPr txBox="1"/>
            <p:nvPr/>
          </p:nvSpPr>
          <p:spPr>
            <a:xfrm>
              <a:off x="1521162" y="709031"/>
              <a:ext cx="6113132" cy="5213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политическая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8" name="Google Shape;308;p10"/>
            <p:cNvSpPr/>
            <p:nvPr/>
          </p:nvSpPr>
          <p:spPr>
            <a:xfrm>
              <a:off x="851649" y="554363"/>
              <a:ext cx="653292" cy="110758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9" name="Google Shape;309;p10"/>
            <p:cNvSpPr/>
            <p:nvPr/>
          </p:nvSpPr>
          <p:spPr>
            <a:xfrm>
              <a:off x="1504942" y="1385048"/>
              <a:ext cx="6145572" cy="55379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10"/>
            <p:cNvSpPr txBox="1"/>
            <p:nvPr/>
          </p:nvSpPr>
          <p:spPr>
            <a:xfrm>
              <a:off x="1521162" y="1401268"/>
              <a:ext cx="6113132" cy="5213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экономическая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1" name="Google Shape;311;p10"/>
            <p:cNvSpPr/>
            <p:nvPr/>
          </p:nvSpPr>
          <p:spPr>
            <a:xfrm>
              <a:off x="851649" y="554363"/>
              <a:ext cx="653292" cy="179981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2" name="Google Shape;312;p10"/>
            <p:cNvSpPr/>
            <p:nvPr/>
          </p:nvSpPr>
          <p:spPr>
            <a:xfrm>
              <a:off x="1504942" y="2077286"/>
              <a:ext cx="6145572" cy="55379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10"/>
            <p:cNvSpPr txBox="1"/>
            <p:nvPr/>
          </p:nvSpPr>
          <p:spPr>
            <a:xfrm>
              <a:off x="1521162" y="2093506"/>
              <a:ext cx="6113132" cy="5213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военная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4" name="Google Shape;314;p10"/>
            <p:cNvSpPr/>
            <p:nvPr/>
          </p:nvSpPr>
          <p:spPr>
            <a:xfrm>
              <a:off x="851649" y="554363"/>
              <a:ext cx="653292" cy="24920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5" name="Google Shape;315;p10"/>
            <p:cNvSpPr/>
            <p:nvPr/>
          </p:nvSpPr>
          <p:spPr>
            <a:xfrm>
              <a:off x="1504942" y="2769523"/>
              <a:ext cx="6145572" cy="55379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10"/>
            <p:cNvSpPr txBox="1"/>
            <p:nvPr/>
          </p:nvSpPr>
          <p:spPr>
            <a:xfrm>
              <a:off x="1521162" y="2785743"/>
              <a:ext cx="6113132" cy="5213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дипломатическая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7" name="Google Shape;317;p10"/>
            <p:cNvSpPr/>
            <p:nvPr/>
          </p:nvSpPr>
          <p:spPr>
            <a:xfrm>
              <a:off x="851649" y="554363"/>
              <a:ext cx="653292" cy="318429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8" name="Google Shape;318;p10"/>
            <p:cNvSpPr/>
            <p:nvPr/>
          </p:nvSpPr>
          <p:spPr>
            <a:xfrm>
              <a:off x="1504942" y="3461761"/>
              <a:ext cx="6145572" cy="55379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10"/>
            <p:cNvSpPr txBox="1"/>
            <p:nvPr/>
          </p:nvSpPr>
          <p:spPr>
            <a:xfrm>
              <a:off x="1521162" y="3477981"/>
              <a:ext cx="6113132" cy="5213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научная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0" name="Google Shape;320;p10"/>
            <p:cNvSpPr/>
            <p:nvPr/>
          </p:nvSpPr>
          <p:spPr>
            <a:xfrm>
              <a:off x="851649" y="554363"/>
              <a:ext cx="653292" cy="387653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1" name="Google Shape;321;p10"/>
            <p:cNvSpPr/>
            <p:nvPr/>
          </p:nvSpPr>
          <p:spPr>
            <a:xfrm>
              <a:off x="1504942" y="4153998"/>
              <a:ext cx="6145199" cy="55379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10"/>
            <p:cNvSpPr txBox="1"/>
            <p:nvPr/>
          </p:nvSpPr>
          <p:spPr>
            <a:xfrm>
              <a:off x="1521162" y="4170218"/>
              <a:ext cx="6112759" cy="5213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творческая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3" name="Google Shape;323;p10"/>
            <p:cNvSpPr/>
            <p:nvPr/>
          </p:nvSpPr>
          <p:spPr>
            <a:xfrm>
              <a:off x="851649" y="554363"/>
              <a:ext cx="653292" cy="456876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4" name="Google Shape;324;p10"/>
            <p:cNvSpPr/>
            <p:nvPr/>
          </p:nvSpPr>
          <p:spPr>
            <a:xfrm>
              <a:off x="1504942" y="4846236"/>
              <a:ext cx="6145199" cy="553790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10"/>
            <p:cNvSpPr txBox="1"/>
            <p:nvPr/>
          </p:nvSpPr>
          <p:spPr>
            <a:xfrm>
              <a:off x="1521162" y="4862456"/>
              <a:ext cx="6112759" cy="5213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элита морального авторитета (священники, философы, учителя)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11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Политические элиты и лидеры</a:t>
            </a:r>
            <a:endParaRPr sz="4000"/>
          </a:p>
        </p:txBody>
      </p:sp>
      <p:sp>
        <p:nvSpPr>
          <p:cNvPr id="331" name="Google Shape;331;p11"/>
          <p:cNvSpPr/>
          <p:nvPr/>
        </p:nvSpPr>
        <p:spPr>
          <a:xfrm>
            <a:off x="2028664" y="1340768"/>
            <a:ext cx="4248472" cy="576064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составная часть политической элиты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332" name="Google Shape;332;p11"/>
          <p:cNvSpPr/>
          <p:nvPr/>
        </p:nvSpPr>
        <p:spPr>
          <a:xfrm>
            <a:off x="192460" y="2636912"/>
            <a:ext cx="7920880" cy="845529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Политический лидер </a:t>
            </a: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(англ. leader - ведущий) - это личность, оказываю- щая постоянное и доминирующее влияние на всё общество или на орга- низацию при принятии решений и ведущая за собой последователей</a:t>
            </a:r>
            <a:endParaRPr/>
          </a:p>
        </p:txBody>
      </p:sp>
      <p:sp>
        <p:nvSpPr>
          <p:cNvPr id="333" name="Google Shape;333;p11"/>
          <p:cNvSpPr/>
          <p:nvPr/>
        </p:nvSpPr>
        <p:spPr>
          <a:xfrm>
            <a:off x="3925348" y="1926324"/>
            <a:ext cx="455104" cy="710588"/>
          </a:xfrm>
          <a:prstGeom prst="downArrow">
            <a:avLst>
              <a:gd fmla="val 50000" name="adj1"/>
              <a:gd fmla="val 89805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34" name="Google Shape;334;p11"/>
          <p:cNvGrpSpPr/>
          <p:nvPr/>
        </p:nvGrpSpPr>
        <p:grpSpPr>
          <a:xfrm>
            <a:off x="192991" y="4005067"/>
            <a:ext cx="7919816" cy="2232241"/>
            <a:chOff x="531" y="432051"/>
            <a:chExt cx="7919816" cy="2232241"/>
          </a:xfrm>
        </p:grpSpPr>
        <p:sp>
          <p:nvSpPr>
            <p:cNvPr id="335" name="Google Shape;335;p11"/>
            <p:cNvSpPr/>
            <p:nvPr/>
          </p:nvSpPr>
          <p:spPr>
            <a:xfrm>
              <a:off x="3960439" y="1020120"/>
              <a:ext cx="2802040" cy="48630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6" name="Google Shape;336;p11"/>
            <p:cNvSpPr/>
            <p:nvPr/>
          </p:nvSpPr>
          <p:spPr>
            <a:xfrm>
              <a:off x="3914719" y="1020120"/>
              <a:ext cx="91440" cy="48630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7" name="Google Shape;337;p11"/>
            <p:cNvSpPr/>
            <p:nvPr/>
          </p:nvSpPr>
          <p:spPr>
            <a:xfrm>
              <a:off x="1158399" y="1020120"/>
              <a:ext cx="2802040" cy="48630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8" name="Google Shape;338;p11"/>
            <p:cNvSpPr/>
            <p:nvPr/>
          </p:nvSpPr>
          <p:spPr>
            <a:xfrm>
              <a:off x="1525119" y="432051"/>
              <a:ext cx="4870640" cy="58806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11"/>
            <p:cNvSpPr txBox="1"/>
            <p:nvPr/>
          </p:nvSpPr>
          <p:spPr>
            <a:xfrm>
              <a:off x="1525119" y="432051"/>
              <a:ext cx="4870640" cy="5880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Типы политического лидерства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0" name="Google Shape;340;p11"/>
            <p:cNvSpPr/>
            <p:nvPr/>
          </p:nvSpPr>
          <p:spPr>
            <a:xfrm>
              <a:off x="531" y="1506425"/>
              <a:ext cx="2315735" cy="115786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11"/>
            <p:cNvSpPr txBox="1"/>
            <p:nvPr/>
          </p:nvSpPr>
          <p:spPr>
            <a:xfrm>
              <a:off x="531" y="1506425"/>
              <a:ext cx="2315735" cy="11578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 источнику власти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2" name="Google Shape;342;p11"/>
            <p:cNvSpPr/>
            <p:nvPr/>
          </p:nvSpPr>
          <p:spPr>
            <a:xfrm>
              <a:off x="2802572" y="1506425"/>
              <a:ext cx="2315735" cy="115786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11"/>
            <p:cNvSpPr txBox="1"/>
            <p:nvPr/>
          </p:nvSpPr>
          <p:spPr>
            <a:xfrm>
              <a:off x="2802572" y="1506425"/>
              <a:ext cx="2315735" cy="11578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 целям лидера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4" name="Google Shape;344;p11"/>
            <p:cNvSpPr/>
            <p:nvPr/>
          </p:nvSpPr>
          <p:spPr>
            <a:xfrm>
              <a:off x="5604612" y="1506425"/>
              <a:ext cx="2315735" cy="115786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11"/>
            <p:cNvSpPr txBox="1"/>
            <p:nvPr/>
          </p:nvSpPr>
          <p:spPr>
            <a:xfrm>
              <a:off x="5604612" y="1506425"/>
              <a:ext cx="2315735" cy="115786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 содержанию деятельности и имиджу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12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Политические элиты и лидеры</a:t>
            </a:r>
            <a:endParaRPr sz="4000"/>
          </a:p>
        </p:txBody>
      </p:sp>
      <p:graphicFrame>
        <p:nvGraphicFramePr>
          <p:cNvPr id="351" name="Google Shape;351;p12"/>
          <p:cNvGraphicFramePr/>
          <p:nvPr/>
        </p:nvGraphicFramePr>
        <p:xfrm>
          <a:off x="251520" y="1456556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{A9256325-7BF0-41F0-A798-F8BEF386DE32}</a:tableStyleId>
              </a:tblPr>
              <a:tblGrid>
                <a:gridCol w="2376275"/>
                <a:gridCol w="5616625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Типы политического лидерства по источнику власти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Традиционное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Получает власть по сложившейся традиции, обы- чаю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Легальное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Получает власть по закону, официально установ- ленной норме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Харизматическое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Появляется на основе веры людей в  необыкновен- ные, выдающиеся качества личности (греч. χάρισμα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дар, особая одарённость)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graphicFrame>
        <p:nvGraphicFramePr>
          <p:cNvPr id="352" name="Google Shape;352;p12"/>
          <p:cNvGraphicFramePr/>
          <p:nvPr/>
        </p:nvGraphicFramePr>
        <p:xfrm>
          <a:off x="251520" y="4437112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{A9256325-7BF0-41F0-A798-F8BEF386DE32}</a:tableStyleId>
              </a:tblPr>
              <a:tblGrid>
                <a:gridCol w="2376275"/>
                <a:gridCol w="5616625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Типы политического лидерства по целям лидера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Консерватор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Сохранение общества в его существующем состоя- нии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Реформатор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Преобразование общества посредством реформ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Революционер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Переход к принципиально иной общественной сис- теме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13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Политические элиты и лидеры</a:t>
            </a:r>
            <a:endParaRPr sz="4000"/>
          </a:p>
        </p:txBody>
      </p:sp>
      <p:graphicFrame>
        <p:nvGraphicFramePr>
          <p:cNvPr id="358" name="Google Shape;358;p13"/>
          <p:cNvGraphicFramePr/>
          <p:nvPr/>
        </p:nvGraphicFramePr>
        <p:xfrm>
          <a:off x="251520" y="1456556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{A9256325-7BF0-41F0-A798-F8BEF386DE32}</a:tableStyleId>
              </a:tblPr>
              <a:tblGrid>
                <a:gridCol w="2376275"/>
                <a:gridCol w="5616625"/>
              </a:tblGrid>
              <a:tr h="9459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Типы политического лидерства по содержанию деятельности и имиджу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 hMerge="1"/>
              </a:tr>
              <a:tr h="863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Лидер-«знаменосец»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Воплощает в жизнь «великую мечту», ведёт за со-бой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  <a:tr h="863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Лидер-«служитель»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Выражает интересы своих приверженцев, избира-телей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  <a:tr h="1233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Лидер-«торговец»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Умеет ярко преподнести и выгодно «продать» изби-рателям свои программы, планы в обмен на их под-держку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  <a:tr h="1233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Лидер-«пожарный»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Оперативно реагирует на насущные проблемы и обстоятельства, т.е. занимается «тушением пожа-ров»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14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</a:pPr>
            <a:r>
              <a:rPr lang="ru-RU" sz="3500"/>
              <a:t>Политическая система и её функции</a:t>
            </a:r>
            <a:endParaRPr sz="3500"/>
          </a:p>
        </p:txBody>
      </p:sp>
      <p:sp>
        <p:nvSpPr>
          <p:cNvPr id="364" name="Google Shape;364;p14"/>
          <p:cNvSpPr/>
          <p:nvPr/>
        </p:nvSpPr>
        <p:spPr>
          <a:xfrm>
            <a:off x="251520" y="1340768"/>
            <a:ext cx="7920880" cy="1224136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Политическая система </a:t>
            </a: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- это совокупность политических институтов и ор-ганизаций, распространённых в обществе идей, взглядов, ценностей, а также политических и правовых норм и способов взаимодействия между институтами власти и обществом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grpSp>
        <p:nvGrpSpPr>
          <p:cNvPr id="365" name="Google Shape;365;p14"/>
          <p:cNvGrpSpPr/>
          <p:nvPr/>
        </p:nvGrpSpPr>
        <p:grpSpPr>
          <a:xfrm>
            <a:off x="255617" y="3012492"/>
            <a:ext cx="7912685" cy="3281287"/>
            <a:chOff x="4097" y="375580"/>
            <a:chExt cx="7912685" cy="3281287"/>
          </a:xfrm>
        </p:grpSpPr>
        <p:sp>
          <p:nvSpPr>
            <p:cNvPr id="366" name="Google Shape;366;p14"/>
            <p:cNvSpPr/>
            <p:nvPr/>
          </p:nvSpPr>
          <p:spPr>
            <a:xfrm>
              <a:off x="3960440" y="1230082"/>
              <a:ext cx="3101841" cy="3588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7" name="Google Shape;367;p14"/>
            <p:cNvSpPr/>
            <p:nvPr/>
          </p:nvSpPr>
          <p:spPr>
            <a:xfrm>
              <a:off x="4948667" y="2443474"/>
              <a:ext cx="91440" cy="35889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8" name="Google Shape;368;p14"/>
            <p:cNvSpPr/>
            <p:nvPr/>
          </p:nvSpPr>
          <p:spPr>
            <a:xfrm>
              <a:off x="3960440" y="1230082"/>
              <a:ext cx="1033947" cy="3588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9" name="Google Shape;369;p14"/>
            <p:cNvSpPr/>
            <p:nvPr/>
          </p:nvSpPr>
          <p:spPr>
            <a:xfrm>
              <a:off x="2880772" y="2443474"/>
              <a:ext cx="91440" cy="35889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0" name="Google Shape;370;p14"/>
            <p:cNvSpPr/>
            <p:nvPr/>
          </p:nvSpPr>
          <p:spPr>
            <a:xfrm>
              <a:off x="2926492" y="1230082"/>
              <a:ext cx="1033947" cy="35889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1" name="Google Shape;371;p14"/>
            <p:cNvSpPr/>
            <p:nvPr/>
          </p:nvSpPr>
          <p:spPr>
            <a:xfrm>
              <a:off x="812878" y="2443474"/>
              <a:ext cx="91440" cy="35889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2" name="Google Shape;372;p14"/>
            <p:cNvSpPr/>
            <p:nvPr/>
          </p:nvSpPr>
          <p:spPr>
            <a:xfrm>
              <a:off x="858598" y="1230082"/>
              <a:ext cx="3101841" cy="35889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3" name="Google Shape;373;p14"/>
            <p:cNvSpPr/>
            <p:nvPr/>
          </p:nvSpPr>
          <p:spPr>
            <a:xfrm>
              <a:off x="2160235" y="375580"/>
              <a:ext cx="3600408" cy="854501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14"/>
            <p:cNvSpPr txBox="1"/>
            <p:nvPr/>
          </p:nvSpPr>
          <p:spPr>
            <a:xfrm>
              <a:off x="2160235" y="375580"/>
              <a:ext cx="3600408" cy="8545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Политическая система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5" name="Google Shape;375;p14"/>
            <p:cNvSpPr/>
            <p:nvPr/>
          </p:nvSpPr>
          <p:spPr>
            <a:xfrm>
              <a:off x="4097" y="1588973"/>
              <a:ext cx="1709003" cy="854501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14"/>
            <p:cNvSpPr txBox="1"/>
            <p:nvPr/>
          </p:nvSpPr>
          <p:spPr>
            <a:xfrm>
              <a:off x="4097" y="1588973"/>
              <a:ext cx="1709003" cy="8545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институты</a:t>
              </a:r>
              <a:endParaRPr b="1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7" name="Google Shape;377;p14"/>
            <p:cNvSpPr/>
            <p:nvPr/>
          </p:nvSpPr>
          <p:spPr>
            <a:xfrm>
              <a:off x="4097" y="2802365"/>
              <a:ext cx="1709003" cy="854501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14"/>
            <p:cNvSpPr txBox="1"/>
            <p:nvPr/>
          </p:nvSpPr>
          <p:spPr>
            <a:xfrm>
              <a:off x="4097" y="2802365"/>
              <a:ext cx="1709003" cy="8545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государство, органы власти, партии и др.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9" name="Google Shape;379;p14"/>
            <p:cNvSpPr/>
            <p:nvPr/>
          </p:nvSpPr>
          <p:spPr>
            <a:xfrm>
              <a:off x="2071991" y="1588973"/>
              <a:ext cx="1709003" cy="854501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14"/>
            <p:cNvSpPr txBox="1"/>
            <p:nvPr/>
          </p:nvSpPr>
          <p:spPr>
            <a:xfrm>
              <a:off x="2071991" y="1588973"/>
              <a:ext cx="1709003" cy="8545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идеи и ценности</a:t>
              </a:r>
              <a:endParaRPr b="1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1" name="Google Shape;381;p14"/>
            <p:cNvSpPr/>
            <p:nvPr/>
          </p:nvSpPr>
          <p:spPr>
            <a:xfrm>
              <a:off x="2071991" y="2802365"/>
              <a:ext cx="1709003" cy="854501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14"/>
            <p:cNvSpPr txBox="1"/>
            <p:nvPr/>
          </p:nvSpPr>
          <p:spPr>
            <a:xfrm>
              <a:off x="2071991" y="2802365"/>
              <a:ext cx="1709003" cy="8545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идеологии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3" name="Google Shape;383;p14"/>
            <p:cNvSpPr/>
            <p:nvPr/>
          </p:nvSpPr>
          <p:spPr>
            <a:xfrm>
              <a:off x="4139885" y="1588973"/>
              <a:ext cx="1709003" cy="854501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14"/>
            <p:cNvSpPr txBox="1"/>
            <p:nvPr/>
          </p:nvSpPr>
          <p:spPr>
            <a:xfrm>
              <a:off x="4139885" y="1588973"/>
              <a:ext cx="1709003" cy="8545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нормы</a:t>
              </a:r>
              <a:endParaRPr b="1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5" name="Google Shape;385;p14"/>
            <p:cNvSpPr/>
            <p:nvPr/>
          </p:nvSpPr>
          <p:spPr>
            <a:xfrm>
              <a:off x="4139885" y="2802365"/>
              <a:ext cx="1709003" cy="854501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14"/>
            <p:cNvSpPr txBox="1"/>
            <p:nvPr/>
          </p:nvSpPr>
          <p:spPr>
            <a:xfrm>
              <a:off x="4139885" y="2802365"/>
              <a:ext cx="1709003" cy="8545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законы, традиции, обычаи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7" name="Google Shape;387;p14"/>
            <p:cNvSpPr/>
            <p:nvPr/>
          </p:nvSpPr>
          <p:spPr>
            <a:xfrm>
              <a:off x="6207779" y="1588973"/>
              <a:ext cx="1709003" cy="206789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14"/>
            <p:cNvSpPr txBox="1"/>
            <p:nvPr/>
          </p:nvSpPr>
          <p:spPr>
            <a:xfrm>
              <a:off x="6207779" y="1588973"/>
              <a:ext cx="1709003" cy="206789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способы взаимодейст-вия </a:t>
              </a:r>
              <a:r>
                <a:rPr b="0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между властью и обществом</a:t>
              </a:r>
              <a:endParaRPr b="0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15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</a:pPr>
            <a:r>
              <a:rPr lang="ru-RU" sz="3500"/>
              <a:t>Политическая система и её функции</a:t>
            </a:r>
            <a:endParaRPr sz="3500"/>
          </a:p>
        </p:txBody>
      </p:sp>
      <p:graphicFrame>
        <p:nvGraphicFramePr>
          <p:cNvPr id="394" name="Google Shape;394;p15"/>
          <p:cNvGraphicFramePr/>
          <p:nvPr/>
        </p:nvGraphicFramePr>
        <p:xfrm>
          <a:off x="179512" y="139700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{A9256325-7BF0-41F0-A798-F8BEF386DE32}</a:tableStyleId>
              </a:tblPr>
              <a:tblGrid>
                <a:gridCol w="1944225"/>
                <a:gridCol w="6120675"/>
              </a:tblGrid>
              <a:tr h="5642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Функции политической системы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 hMerge="1"/>
              </a:tr>
              <a:tr h="9113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Целеполагание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Определение основных целей общественного и полити-ческого развития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  <a:tr h="5280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Интеграция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Объединение общества для решения важнейших задач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  <a:tr h="9113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Коммуникация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Общение, обмен информацией между всеми элементами политической системы, между властью и обществом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  <a:tr h="13019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Регламентация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Установление законов, управляющих жизнью общества, обеспечение исполнения законов и связанных с ними норм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  <a:tr h="9113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Контроль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Оценка выполнения различными людьми и организа-циями установленных норм, законов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16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</a:pPr>
            <a:r>
              <a:rPr lang="ru-RU" sz="3500"/>
              <a:t>Политическая система и её функции</a:t>
            </a:r>
            <a:endParaRPr sz="3500"/>
          </a:p>
        </p:txBody>
      </p:sp>
      <p:sp>
        <p:nvSpPr>
          <p:cNvPr id="400" name="Google Shape;400;p16"/>
          <p:cNvSpPr/>
          <p:nvPr/>
        </p:nvSpPr>
        <p:spPr>
          <a:xfrm>
            <a:off x="310580" y="3284984"/>
            <a:ext cx="7920880" cy="1224136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Политический статус личности </a:t>
            </a: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- это реальная способность и возмож- ность человека проявлять себя в сфере политики, избирать и быть изб- ранным во властные структуры, участвовать в обсуждении и решении общественных проблем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401" name="Google Shape;401;p16"/>
          <p:cNvSpPr/>
          <p:nvPr/>
        </p:nvSpPr>
        <p:spPr>
          <a:xfrm>
            <a:off x="251520" y="5589240"/>
            <a:ext cx="7920880" cy="720080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Политическая роль </a:t>
            </a: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- это индивидуальное поведение человека в сфере по- литики в соответствии со своим статусом.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402" name="Google Shape;402;p16"/>
          <p:cNvSpPr/>
          <p:nvPr/>
        </p:nvSpPr>
        <p:spPr>
          <a:xfrm>
            <a:off x="2711320" y="4605327"/>
            <a:ext cx="3119400" cy="936104"/>
          </a:xfrm>
          <a:prstGeom prst="downArrow">
            <a:avLst>
              <a:gd fmla="val 50000" name="adj1"/>
              <a:gd fmla="val 56451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проявляется</a:t>
            </a:r>
            <a:endParaRPr sz="18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03" name="Google Shape;403;p16"/>
          <p:cNvSpPr/>
          <p:nvPr/>
        </p:nvSpPr>
        <p:spPr>
          <a:xfrm>
            <a:off x="310580" y="1580697"/>
            <a:ext cx="7920880" cy="480151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Место человека в системе политических отношений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404" name="Google Shape;404;p16"/>
          <p:cNvSpPr/>
          <p:nvPr/>
        </p:nvSpPr>
        <p:spPr>
          <a:xfrm>
            <a:off x="2831689" y="2108657"/>
            <a:ext cx="2878661" cy="1080120"/>
          </a:xfrm>
          <a:prstGeom prst="upArrow">
            <a:avLst>
              <a:gd fmla="val 50000" name="adj1"/>
              <a:gd fmla="val 6962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определяет</a:t>
            </a:r>
            <a:endParaRPr sz="18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17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</a:pPr>
            <a:r>
              <a:rPr lang="ru-RU" sz="3500"/>
              <a:t>Политическая система и её функции</a:t>
            </a:r>
            <a:endParaRPr sz="3500"/>
          </a:p>
        </p:txBody>
      </p:sp>
      <p:grpSp>
        <p:nvGrpSpPr>
          <p:cNvPr id="410" name="Google Shape;410;p17"/>
          <p:cNvGrpSpPr/>
          <p:nvPr/>
        </p:nvGrpSpPr>
        <p:grpSpPr>
          <a:xfrm>
            <a:off x="180134" y="1442313"/>
            <a:ext cx="8125042" cy="4909477"/>
            <a:chOff x="622" y="245561"/>
            <a:chExt cx="8125042" cy="4909477"/>
          </a:xfrm>
        </p:grpSpPr>
        <p:sp>
          <p:nvSpPr>
            <p:cNvPr id="411" name="Google Shape;411;p17"/>
            <p:cNvSpPr/>
            <p:nvPr/>
          </p:nvSpPr>
          <p:spPr>
            <a:xfrm>
              <a:off x="2869699" y="3063789"/>
              <a:ext cx="2386889" cy="2091249"/>
            </a:xfrm>
            <a:prstGeom prst="ellipse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17"/>
            <p:cNvSpPr txBox="1"/>
            <p:nvPr/>
          </p:nvSpPr>
          <p:spPr>
            <a:xfrm>
              <a:off x="3219251" y="3370045"/>
              <a:ext cx="1687785" cy="147873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Политические роли личности</a:t>
              </a:r>
              <a:endParaRPr b="1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3" name="Google Shape;413;p17"/>
            <p:cNvSpPr/>
            <p:nvPr/>
          </p:nvSpPr>
          <p:spPr>
            <a:xfrm rot="10800000">
              <a:off x="993965" y="3811411"/>
              <a:ext cx="1772568" cy="596006"/>
            </a:xfrm>
            <a:prstGeom prst="lef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7D8CA2"/>
                </a:gs>
                <a:gs pos="80000">
                  <a:srgbClr val="A5B7D5"/>
                </a:gs>
                <a:gs pos="100000">
                  <a:srgbClr val="A5B8D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17"/>
            <p:cNvSpPr/>
            <p:nvPr/>
          </p:nvSpPr>
          <p:spPr>
            <a:xfrm>
              <a:off x="622" y="3314739"/>
              <a:ext cx="1986686" cy="1589349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17"/>
            <p:cNvSpPr txBox="1"/>
            <p:nvPr/>
          </p:nvSpPr>
          <p:spPr>
            <a:xfrm>
              <a:off x="47172" y="3361289"/>
              <a:ext cx="1893586" cy="14962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избиратель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6" name="Google Shape;416;p17"/>
            <p:cNvSpPr/>
            <p:nvPr/>
          </p:nvSpPr>
          <p:spPr>
            <a:xfrm rot="-8100000">
              <a:off x="1622081" y="2295004"/>
              <a:ext cx="1849312" cy="596006"/>
            </a:xfrm>
            <a:prstGeom prst="lef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7D8CA2"/>
                </a:gs>
                <a:gs pos="80000">
                  <a:srgbClr val="A5B7D5"/>
                </a:gs>
                <a:gs pos="100000">
                  <a:srgbClr val="A5B8D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17"/>
            <p:cNvSpPr/>
            <p:nvPr/>
          </p:nvSpPr>
          <p:spPr>
            <a:xfrm>
              <a:off x="899563" y="1144502"/>
              <a:ext cx="1986686" cy="1589349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17"/>
            <p:cNvSpPr txBox="1"/>
            <p:nvPr/>
          </p:nvSpPr>
          <p:spPr>
            <a:xfrm>
              <a:off x="946113" y="1191052"/>
              <a:ext cx="1893586" cy="14962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депутат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9" name="Google Shape;419;p17"/>
            <p:cNvSpPr/>
            <p:nvPr/>
          </p:nvSpPr>
          <p:spPr>
            <a:xfrm rot="-5400000">
              <a:off x="3107014" y="1698361"/>
              <a:ext cx="1912258" cy="596006"/>
            </a:xfrm>
            <a:prstGeom prst="lef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7D8CA2"/>
                </a:gs>
                <a:gs pos="80000">
                  <a:srgbClr val="A5B7D5"/>
                </a:gs>
                <a:gs pos="100000">
                  <a:srgbClr val="A5B8D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17"/>
            <p:cNvSpPr/>
            <p:nvPr/>
          </p:nvSpPr>
          <p:spPr>
            <a:xfrm>
              <a:off x="3069800" y="245561"/>
              <a:ext cx="1986686" cy="1589349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17"/>
            <p:cNvSpPr txBox="1"/>
            <p:nvPr/>
          </p:nvSpPr>
          <p:spPr>
            <a:xfrm>
              <a:off x="3116350" y="292111"/>
              <a:ext cx="1893586" cy="14962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член партии и общественной организации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2" name="Google Shape;422;p17"/>
            <p:cNvSpPr/>
            <p:nvPr/>
          </p:nvSpPr>
          <p:spPr>
            <a:xfrm rot="-2700000">
              <a:off x="4654894" y="2295004"/>
              <a:ext cx="1849312" cy="596006"/>
            </a:xfrm>
            <a:prstGeom prst="lef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7D8CA2"/>
                </a:gs>
                <a:gs pos="80000">
                  <a:srgbClr val="A5B7D5"/>
                </a:gs>
                <a:gs pos="100000">
                  <a:srgbClr val="A5B8D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17"/>
            <p:cNvSpPr/>
            <p:nvPr/>
          </p:nvSpPr>
          <p:spPr>
            <a:xfrm>
              <a:off x="5240037" y="1144502"/>
              <a:ext cx="1986686" cy="1589349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17"/>
            <p:cNvSpPr txBox="1"/>
            <p:nvPr/>
          </p:nvSpPr>
          <p:spPr>
            <a:xfrm>
              <a:off x="5286587" y="1191052"/>
              <a:ext cx="1893586" cy="14962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лидер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5" name="Google Shape;425;p17"/>
            <p:cNvSpPr/>
            <p:nvPr/>
          </p:nvSpPr>
          <p:spPr>
            <a:xfrm>
              <a:off x="5359754" y="3811411"/>
              <a:ext cx="1772568" cy="596006"/>
            </a:xfrm>
            <a:prstGeom prst="lef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7D8CA2"/>
                </a:gs>
                <a:gs pos="80000">
                  <a:srgbClr val="A5B7D5"/>
                </a:gs>
                <a:gs pos="100000">
                  <a:srgbClr val="A5B8D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17"/>
            <p:cNvSpPr/>
            <p:nvPr/>
          </p:nvSpPr>
          <p:spPr>
            <a:xfrm>
              <a:off x="6138978" y="3314739"/>
              <a:ext cx="1986686" cy="1589349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17"/>
            <p:cNvSpPr txBox="1"/>
            <p:nvPr/>
          </p:nvSpPr>
          <p:spPr>
            <a:xfrm>
              <a:off x="6185528" y="3361289"/>
              <a:ext cx="1893586" cy="14962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профессиональ- ный политик и др.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ru-RU"/>
              <a:t>План</a:t>
            </a:r>
            <a:endParaRPr/>
          </a:p>
        </p:txBody>
      </p:sp>
      <p:sp>
        <p:nvSpPr>
          <p:cNvPr id="171" name="Google Shape;171;p2"/>
          <p:cNvSpPr txBox="1"/>
          <p:nvPr>
            <p:ph idx="1" type="body"/>
          </p:nvPr>
        </p:nvSpPr>
        <p:spPr>
          <a:xfrm>
            <a:off x="179512" y="1600202"/>
            <a:ext cx="8784976" cy="452596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Понятие политики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Политические элиты и лидеры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Политическая система и её функции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Понятие политики</a:t>
            </a:r>
            <a:endParaRPr/>
          </a:p>
        </p:txBody>
      </p:sp>
      <p:pic>
        <p:nvPicPr>
          <p:cNvPr id="177" name="Google Shape;177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44120" y="1340768"/>
            <a:ext cx="4131778" cy="5311155"/>
          </a:xfrm>
          <a:prstGeom prst="rect">
            <a:avLst/>
          </a:prstGeom>
          <a:noFill/>
          <a:ln cap="flat" cmpd="sng" w="28575">
            <a:solidFill>
              <a:srgbClr val="0070C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78" name="Google Shape;178;p3"/>
          <p:cNvSpPr/>
          <p:nvPr/>
        </p:nvSpPr>
        <p:spPr>
          <a:xfrm>
            <a:off x="133464" y="1340768"/>
            <a:ext cx="3718456" cy="845529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Понятие «политика» было введе- но древнегреческим философом Аристотелем (IV в. до н.э.)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179" name="Google Shape;179;p3"/>
          <p:cNvSpPr/>
          <p:nvPr/>
        </p:nvSpPr>
        <p:spPr>
          <a:xfrm>
            <a:off x="141087" y="2266227"/>
            <a:ext cx="3718456" cy="845529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Аристотель определял политику как государственные или общес- твенные дела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180" name="Google Shape;180;p3"/>
          <p:cNvSpPr/>
          <p:nvPr/>
        </p:nvSpPr>
        <p:spPr>
          <a:xfrm>
            <a:off x="141087" y="3191686"/>
            <a:ext cx="3718456" cy="1047489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Главную задачу политики Арис- тотель видел в поиске лучших способов управления государст- вом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181" name="Google Shape;181;p3"/>
          <p:cNvSpPr txBox="1"/>
          <p:nvPr/>
        </p:nvSpPr>
        <p:spPr>
          <a:xfrm>
            <a:off x="2770310" y="6349373"/>
            <a:ext cx="1273810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Аристотель</a:t>
            </a:r>
            <a:endParaRPr sz="16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82" name="Google Shape;182;p3"/>
          <p:cNvSpPr/>
          <p:nvPr/>
        </p:nvSpPr>
        <p:spPr>
          <a:xfrm>
            <a:off x="141087" y="4314525"/>
            <a:ext cx="3718456" cy="1872208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В конце ХIХ - начале ХХ в. начала складываться особая наука – </a:t>
            </a:r>
            <a:r>
              <a:rPr b="1"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по- литология</a:t>
            </a: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 (греч. πολιτικός – об- щественный и λόγος - учение, слово) – наука о политике как особой сфере деятельности в об- ществе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4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Понятие политики</a:t>
            </a:r>
            <a:endParaRPr/>
          </a:p>
        </p:txBody>
      </p:sp>
      <p:grpSp>
        <p:nvGrpSpPr>
          <p:cNvPr id="188" name="Google Shape;188;p4"/>
          <p:cNvGrpSpPr/>
          <p:nvPr/>
        </p:nvGrpSpPr>
        <p:grpSpPr>
          <a:xfrm>
            <a:off x="134012" y="2924945"/>
            <a:ext cx="8171239" cy="3168349"/>
            <a:chOff x="548" y="576065"/>
            <a:chExt cx="8171239" cy="3168349"/>
          </a:xfrm>
        </p:grpSpPr>
        <p:sp>
          <p:nvSpPr>
            <p:cNvPr id="189" name="Google Shape;189;p4"/>
            <p:cNvSpPr/>
            <p:nvPr/>
          </p:nvSpPr>
          <p:spPr>
            <a:xfrm>
              <a:off x="4086168" y="1114661"/>
              <a:ext cx="2890993" cy="50174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0" name="Google Shape;190;p4"/>
            <p:cNvSpPr/>
            <p:nvPr/>
          </p:nvSpPr>
          <p:spPr>
            <a:xfrm>
              <a:off x="4040448" y="1114661"/>
              <a:ext cx="91440" cy="50174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1" name="Google Shape;191;p4"/>
            <p:cNvSpPr/>
            <p:nvPr/>
          </p:nvSpPr>
          <p:spPr>
            <a:xfrm>
              <a:off x="1195174" y="1114661"/>
              <a:ext cx="2890993" cy="50174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2" name="Google Shape;192;p4"/>
            <p:cNvSpPr/>
            <p:nvPr/>
          </p:nvSpPr>
          <p:spPr>
            <a:xfrm>
              <a:off x="2891542" y="576065"/>
              <a:ext cx="2389251" cy="53859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4"/>
            <p:cNvSpPr txBox="1"/>
            <p:nvPr/>
          </p:nvSpPr>
          <p:spPr>
            <a:xfrm>
              <a:off x="2891542" y="576065"/>
              <a:ext cx="2389251" cy="5385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Политика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4" name="Google Shape;194;p4"/>
            <p:cNvSpPr/>
            <p:nvPr/>
          </p:nvSpPr>
          <p:spPr>
            <a:xfrm>
              <a:off x="548" y="1616404"/>
              <a:ext cx="2389251" cy="212801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4"/>
            <p:cNvSpPr txBox="1"/>
            <p:nvPr/>
          </p:nvSpPr>
          <p:spPr>
            <a:xfrm>
              <a:off x="548" y="1616404"/>
              <a:ext cx="2389251" cy="21280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сфера общественной жизни, в центре кото- рой находятся отно- шения </a:t>
              </a: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власти</a:t>
              </a:r>
              <a:endParaRPr b="1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6" name="Google Shape;196;p4"/>
            <p:cNvSpPr/>
            <p:nvPr/>
          </p:nvSpPr>
          <p:spPr>
            <a:xfrm>
              <a:off x="2891542" y="1616404"/>
              <a:ext cx="2389251" cy="212801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4"/>
            <p:cNvSpPr txBox="1"/>
            <p:nvPr/>
          </p:nvSpPr>
          <p:spPr>
            <a:xfrm>
              <a:off x="2891542" y="1616404"/>
              <a:ext cx="2389251" cy="21280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деятельность, связан- ная с борьбой за </a:t>
              </a: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власть</a:t>
              </a: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 и оказанием влияния на власть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8" name="Google Shape;198;p4"/>
            <p:cNvSpPr/>
            <p:nvPr/>
          </p:nvSpPr>
          <p:spPr>
            <a:xfrm>
              <a:off x="5782536" y="1616404"/>
              <a:ext cx="2389251" cy="212801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4"/>
            <p:cNvSpPr txBox="1"/>
            <p:nvPr/>
          </p:nvSpPr>
          <p:spPr>
            <a:xfrm>
              <a:off x="5782536" y="1616404"/>
              <a:ext cx="2389251" cy="21280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направле- ния деятельности государства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00" name="Google Shape;200;p4"/>
          <p:cNvSpPr/>
          <p:nvPr/>
        </p:nvSpPr>
        <p:spPr>
          <a:xfrm>
            <a:off x="133464" y="1412776"/>
            <a:ext cx="8172336" cy="845529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Политика</a:t>
            </a: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 - это сфера общественных отношений и деятельность, направлен- ная на завоевание государственной власти и её реальное осуществление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5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Понятие политики</a:t>
            </a:r>
            <a:endParaRPr/>
          </a:p>
        </p:txBody>
      </p:sp>
      <p:sp>
        <p:nvSpPr>
          <p:cNvPr id="206" name="Google Shape;206;p5"/>
          <p:cNvSpPr/>
          <p:nvPr/>
        </p:nvSpPr>
        <p:spPr>
          <a:xfrm>
            <a:off x="133464" y="1412776"/>
            <a:ext cx="8172336" cy="845529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Власть</a:t>
            </a: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 -  это способность и возможность одного человека или группы лиц осуществлять свою волю, оказывать определяющее воздействие на поведе- ние и деятельность других людей</a:t>
            </a:r>
            <a:endParaRPr/>
          </a:p>
        </p:txBody>
      </p:sp>
      <p:grpSp>
        <p:nvGrpSpPr>
          <p:cNvPr id="207" name="Google Shape;207;p5"/>
          <p:cNvGrpSpPr/>
          <p:nvPr/>
        </p:nvGrpSpPr>
        <p:grpSpPr>
          <a:xfrm>
            <a:off x="137691" y="2779285"/>
            <a:ext cx="8163881" cy="3459669"/>
            <a:chOff x="4227" y="430405"/>
            <a:chExt cx="8163881" cy="3459669"/>
          </a:xfrm>
        </p:grpSpPr>
        <p:sp>
          <p:nvSpPr>
            <p:cNvPr id="208" name="Google Shape;208;p5"/>
            <p:cNvSpPr/>
            <p:nvPr/>
          </p:nvSpPr>
          <p:spPr>
            <a:xfrm>
              <a:off x="4086168" y="827887"/>
              <a:ext cx="3200312" cy="37028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9" name="Google Shape;209;p5"/>
            <p:cNvSpPr/>
            <p:nvPr/>
          </p:nvSpPr>
          <p:spPr>
            <a:xfrm>
              <a:off x="4086168" y="827887"/>
              <a:ext cx="1066770" cy="37028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0" name="Google Shape;210;p5"/>
            <p:cNvSpPr/>
            <p:nvPr/>
          </p:nvSpPr>
          <p:spPr>
            <a:xfrm>
              <a:off x="3019397" y="827887"/>
              <a:ext cx="1066770" cy="37028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1" name="Google Shape;211;p5"/>
            <p:cNvSpPr/>
            <p:nvPr/>
          </p:nvSpPr>
          <p:spPr>
            <a:xfrm>
              <a:off x="885855" y="827887"/>
              <a:ext cx="3200312" cy="37028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2" name="Google Shape;212;p5"/>
            <p:cNvSpPr/>
            <p:nvPr/>
          </p:nvSpPr>
          <p:spPr>
            <a:xfrm>
              <a:off x="2149626" y="430405"/>
              <a:ext cx="3873082" cy="39748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5"/>
            <p:cNvSpPr txBox="1"/>
            <p:nvPr/>
          </p:nvSpPr>
          <p:spPr>
            <a:xfrm>
              <a:off x="2149626" y="430405"/>
              <a:ext cx="3873082" cy="3974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Признаки власти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4" name="Google Shape;214;p5"/>
            <p:cNvSpPr/>
            <p:nvPr/>
          </p:nvSpPr>
          <p:spPr>
            <a:xfrm>
              <a:off x="4227" y="1198171"/>
              <a:ext cx="1763257" cy="269190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5"/>
            <p:cNvSpPr txBox="1"/>
            <p:nvPr/>
          </p:nvSpPr>
          <p:spPr>
            <a:xfrm>
              <a:off x="4227" y="1198171"/>
              <a:ext cx="1763257" cy="26919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всеобщность </a:t>
              </a: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(присутствует во всех сферах общественной жизни; способна проникать во все виды дея- тельности, об- щественные группы)</a:t>
              </a:r>
              <a:endParaRPr b="1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6" name="Google Shape;216;p5"/>
            <p:cNvSpPr/>
            <p:nvPr/>
          </p:nvSpPr>
          <p:spPr>
            <a:xfrm>
              <a:off x="2137768" y="1198171"/>
              <a:ext cx="1763257" cy="269190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5"/>
            <p:cNvSpPr txBox="1"/>
            <p:nvPr/>
          </p:nvSpPr>
          <p:spPr>
            <a:xfrm>
              <a:off x="2137768" y="1198171"/>
              <a:ext cx="1763257" cy="26919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подчинение</a:t>
              </a:r>
              <a:endParaRPr b="1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8" name="Google Shape;218;p5"/>
            <p:cNvSpPr/>
            <p:nvPr/>
          </p:nvSpPr>
          <p:spPr>
            <a:xfrm>
              <a:off x="4271310" y="1198171"/>
              <a:ext cx="1763257" cy="269190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5"/>
            <p:cNvSpPr txBox="1"/>
            <p:nvPr/>
          </p:nvSpPr>
          <p:spPr>
            <a:xfrm>
              <a:off x="4271310" y="1198171"/>
              <a:ext cx="1763257" cy="26919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субъекты влас- ти </a:t>
              </a: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(носители власти – те, кто реализует влас- тное отноше- ние)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0" name="Google Shape;220;p5"/>
            <p:cNvSpPr/>
            <p:nvPr/>
          </p:nvSpPr>
          <p:spPr>
            <a:xfrm>
              <a:off x="6404851" y="1198171"/>
              <a:ext cx="1763257" cy="269042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5"/>
            <p:cNvSpPr txBox="1"/>
            <p:nvPr/>
          </p:nvSpPr>
          <p:spPr>
            <a:xfrm>
              <a:off x="6404851" y="1198171"/>
              <a:ext cx="1763257" cy="26904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объекты влас- ти </a:t>
              </a: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(те, на кого направлено властное воз- действие)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6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Понятие политики</a:t>
            </a:r>
            <a:endParaRPr/>
          </a:p>
        </p:txBody>
      </p:sp>
      <p:grpSp>
        <p:nvGrpSpPr>
          <p:cNvPr id="227" name="Google Shape;227;p6"/>
          <p:cNvGrpSpPr/>
          <p:nvPr/>
        </p:nvGrpSpPr>
        <p:grpSpPr>
          <a:xfrm>
            <a:off x="138711" y="1772817"/>
            <a:ext cx="8161840" cy="4392485"/>
            <a:chOff x="5247" y="504057"/>
            <a:chExt cx="8161840" cy="4392485"/>
          </a:xfrm>
        </p:grpSpPr>
        <p:sp>
          <p:nvSpPr>
            <p:cNvPr id="228" name="Google Shape;228;p6"/>
            <p:cNvSpPr/>
            <p:nvPr/>
          </p:nvSpPr>
          <p:spPr>
            <a:xfrm>
              <a:off x="6238030" y="2412923"/>
              <a:ext cx="91440" cy="62848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9" name="Google Shape;229;p6"/>
            <p:cNvSpPr/>
            <p:nvPr/>
          </p:nvSpPr>
          <p:spPr>
            <a:xfrm>
              <a:off x="4086168" y="1178708"/>
              <a:ext cx="2197582" cy="62848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0" name="Google Shape;230;p6"/>
            <p:cNvSpPr/>
            <p:nvPr/>
          </p:nvSpPr>
          <p:spPr>
            <a:xfrm>
              <a:off x="1842865" y="2412923"/>
              <a:ext cx="91440" cy="62848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1" name="Google Shape;231;p6"/>
            <p:cNvSpPr/>
            <p:nvPr/>
          </p:nvSpPr>
          <p:spPr>
            <a:xfrm>
              <a:off x="1888585" y="1178708"/>
              <a:ext cx="2197582" cy="62848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2" name="Google Shape;232;p6"/>
            <p:cNvSpPr/>
            <p:nvPr/>
          </p:nvSpPr>
          <p:spPr>
            <a:xfrm>
              <a:off x="2589768" y="504057"/>
              <a:ext cx="2992798" cy="674651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6"/>
            <p:cNvSpPr txBox="1"/>
            <p:nvPr/>
          </p:nvSpPr>
          <p:spPr>
            <a:xfrm>
              <a:off x="2589768" y="504057"/>
              <a:ext cx="2992798" cy="6746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Власть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4" name="Google Shape;234;p6"/>
            <p:cNvSpPr/>
            <p:nvPr/>
          </p:nvSpPr>
          <p:spPr>
            <a:xfrm>
              <a:off x="5247" y="1807196"/>
              <a:ext cx="3766676" cy="60572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6"/>
            <p:cNvSpPr txBox="1"/>
            <p:nvPr/>
          </p:nvSpPr>
          <p:spPr>
            <a:xfrm>
              <a:off x="5247" y="1807196"/>
              <a:ext cx="3766676" cy="6057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политическая власть</a:t>
              </a:r>
              <a:endParaRPr b="1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6" name="Google Shape;236;p6"/>
            <p:cNvSpPr/>
            <p:nvPr/>
          </p:nvSpPr>
          <p:spPr>
            <a:xfrm>
              <a:off x="5247" y="3041411"/>
              <a:ext cx="3766676" cy="1855131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6"/>
            <p:cNvSpPr txBox="1"/>
            <p:nvPr/>
          </p:nvSpPr>
          <p:spPr>
            <a:xfrm>
              <a:off x="5247" y="3041411"/>
              <a:ext cx="3766676" cy="1855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способность проводить свою волю в общественной жизни, опираясь на систему учреждений, организа- ций, законов</a:t>
              </a:r>
              <a:endParaRPr b="0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8" name="Google Shape;238;p6"/>
            <p:cNvSpPr/>
            <p:nvPr/>
          </p:nvSpPr>
          <p:spPr>
            <a:xfrm>
              <a:off x="4400411" y="1807196"/>
              <a:ext cx="3766676" cy="60572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6"/>
            <p:cNvSpPr txBox="1"/>
            <p:nvPr/>
          </p:nvSpPr>
          <p:spPr>
            <a:xfrm>
              <a:off x="4400411" y="1807196"/>
              <a:ext cx="3766676" cy="6057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государственная власть</a:t>
              </a:r>
              <a:endParaRPr b="1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0" name="Google Shape;240;p6"/>
            <p:cNvSpPr/>
            <p:nvPr/>
          </p:nvSpPr>
          <p:spPr>
            <a:xfrm>
              <a:off x="4400411" y="3041411"/>
              <a:ext cx="3766676" cy="1855131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6"/>
            <p:cNvSpPr txBox="1"/>
            <p:nvPr/>
          </p:nvSpPr>
          <p:spPr>
            <a:xfrm>
              <a:off x="4400411" y="3041411"/>
              <a:ext cx="3766676" cy="1855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право, возможность и способность государства на основе правовых норм (через государственные орга- ны и должностных лиц) оказывать воздействие на судьбы, отношения и деятельность людей с помощью различных средств и методов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7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Понятие политики</a:t>
            </a:r>
            <a:endParaRPr/>
          </a:p>
        </p:txBody>
      </p:sp>
      <p:sp>
        <p:nvSpPr>
          <p:cNvPr id="247" name="Google Shape;247;p7"/>
          <p:cNvSpPr/>
          <p:nvPr/>
        </p:nvSpPr>
        <p:spPr>
          <a:xfrm>
            <a:off x="251520" y="3212976"/>
            <a:ext cx="7920880" cy="845529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Управление</a:t>
            </a: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 -  это деятельность, направленная на организацию и упоря- дочение общественной жизни, а также достижение поставленных целей общественного развития</a:t>
            </a:r>
            <a:endParaRPr/>
          </a:p>
        </p:txBody>
      </p:sp>
      <p:sp>
        <p:nvSpPr>
          <p:cNvPr id="248" name="Google Shape;248;p7"/>
          <p:cNvSpPr/>
          <p:nvPr/>
        </p:nvSpPr>
        <p:spPr>
          <a:xfrm>
            <a:off x="2257668" y="1412776"/>
            <a:ext cx="3790464" cy="845529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важнейшая функция власти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249" name="Google Shape;249;p7"/>
          <p:cNvSpPr/>
          <p:nvPr/>
        </p:nvSpPr>
        <p:spPr>
          <a:xfrm>
            <a:off x="3792860" y="2348880"/>
            <a:ext cx="720080" cy="864096"/>
          </a:xfrm>
          <a:prstGeom prst="downArrow">
            <a:avLst>
              <a:gd fmla="val 50000" name="adj1"/>
              <a:gd fmla="val 73960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50" name="Google Shape;250;p7"/>
          <p:cNvGrpSpPr/>
          <p:nvPr/>
        </p:nvGrpSpPr>
        <p:grpSpPr>
          <a:xfrm>
            <a:off x="137691" y="4404479"/>
            <a:ext cx="8163881" cy="2028045"/>
            <a:chOff x="4227" y="236833"/>
            <a:chExt cx="8163881" cy="2028045"/>
          </a:xfrm>
        </p:grpSpPr>
        <p:sp>
          <p:nvSpPr>
            <p:cNvPr id="251" name="Google Shape;251;p7"/>
            <p:cNvSpPr/>
            <p:nvPr/>
          </p:nvSpPr>
          <p:spPr>
            <a:xfrm>
              <a:off x="4086168" y="934166"/>
              <a:ext cx="3200312" cy="37028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2" name="Google Shape;252;p7"/>
            <p:cNvSpPr/>
            <p:nvPr/>
          </p:nvSpPr>
          <p:spPr>
            <a:xfrm>
              <a:off x="4086168" y="934166"/>
              <a:ext cx="1066770" cy="37028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3" name="Google Shape;253;p7"/>
            <p:cNvSpPr/>
            <p:nvPr/>
          </p:nvSpPr>
          <p:spPr>
            <a:xfrm>
              <a:off x="3019397" y="934166"/>
              <a:ext cx="1066770" cy="37028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4" name="Google Shape;254;p7"/>
            <p:cNvSpPr/>
            <p:nvPr/>
          </p:nvSpPr>
          <p:spPr>
            <a:xfrm>
              <a:off x="885855" y="934166"/>
              <a:ext cx="3200312" cy="37028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5" name="Google Shape;255;p7"/>
            <p:cNvSpPr/>
            <p:nvPr/>
          </p:nvSpPr>
          <p:spPr>
            <a:xfrm>
              <a:off x="2149626" y="236833"/>
              <a:ext cx="3873082" cy="69733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7"/>
            <p:cNvSpPr txBox="1"/>
            <p:nvPr/>
          </p:nvSpPr>
          <p:spPr>
            <a:xfrm>
              <a:off x="2149626" y="236833"/>
              <a:ext cx="3873082" cy="6973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Ресурсы управленческой деятельности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7" name="Google Shape;257;p7"/>
            <p:cNvSpPr/>
            <p:nvPr/>
          </p:nvSpPr>
          <p:spPr>
            <a:xfrm>
              <a:off x="4227" y="1304450"/>
              <a:ext cx="1763257" cy="96042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7"/>
            <p:cNvSpPr txBox="1"/>
            <p:nvPr/>
          </p:nvSpPr>
          <p:spPr>
            <a:xfrm>
              <a:off x="4227" y="1304450"/>
              <a:ext cx="1763257" cy="9604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экономические</a:t>
              </a:r>
              <a:endParaRPr b="0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9" name="Google Shape;259;p7"/>
            <p:cNvSpPr/>
            <p:nvPr/>
          </p:nvSpPr>
          <p:spPr>
            <a:xfrm>
              <a:off x="2137768" y="1304450"/>
              <a:ext cx="1763257" cy="96042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7"/>
            <p:cNvSpPr txBox="1"/>
            <p:nvPr/>
          </p:nvSpPr>
          <p:spPr>
            <a:xfrm>
              <a:off x="2137768" y="1304450"/>
              <a:ext cx="1763257" cy="9604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силовые</a:t>
              </a:r>
              <a:endParaRPr b="0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1" name="Google Shape;261;p7"/>
            <p:cNvSpPr/>
            <p:nvPr/>
          </p:nvSpPr>
          <p:spPr>
            <a:xfrm>
              <a:off x="4271310" y="1304450"/>
              <a:ext cx="1763257" cy="96042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7"/>
            <p:cNvSpPr txBox="1"/>
            <p:nvPr/>
          </p:nvSpPr>
          <p:spPr>
            <a:xfrm>
              <a:off x="4271310" y="1304450"/>
              <a:ext cx="1763257" cy="9604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культурно- информацион- ные</a:t>
              </a:r>
              <a:endParaRPr b="0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3" name="Google Shape;263;p7"/>
            <p:cNvSpPr/>
            <p:nvPr/>
          </p:nvSpPr>
          <p:spPr>
            <a:xfrm>
              <a:off x="6404851" y="1304450"/>
              <a:ext cx="1763257" cy="95989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7"/>
            <p:cNvSpPr txBox="1"/>
            <p:nvPr/>
          </p:nvSpPr>
          <p:spPr>
            <a:xfrm>
              <a:off x="6404851" y="1304450"/>
              <a:ext cx="1763257" cy="95989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…</a:t>
              </a:r>
              <a:endParaRPr b="0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8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Понятие политики</a:t>
            </a:r>
            <a:endParaRPr/>
          </a:p>
        </p:txBody>
      </p:sp>
      <p:pic>
        <p:nvPicPr>
          <p:cNvPr descr="ÐÐ°ÐºÑ ÐÐµÐ±ÐµÑ â Ð±Ð¸Ð¾Ð³ÑÐ°ÑÐ¸Ñ, ÑÐ¾ÑÐ¾, Ð»Ð¸ÑÐ½Ð°Ñ Ð¶Ð¸Ð·Ð½Ñ, ÑÐ¾ÑÐ¸Ð¾Ð»Ð¾Ð³Ð¸Ñ, ÑÐµÐ¾ÑÐ¸Ð¸ | ÐÐ¸Ð¾Ð³ÑÐ°ÑÐ¸Ð¸" id="270" name="Google Shape;27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29962" y="1340768"/>
            <a:ext cx="3964446" cy="5285928"/>
          </a:xfrm>
          <a:prstGeom prst="rect">
            <a:avLst/>
          </a:prstGeom>
          <a:noFill/>
          <a:ln cap="flat" cmpd="sng" w="28575">
            <a:solidFill>
              <a:srgbClr val="0070C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71" name="Google Shape;271;p8"/>
          <p:cNvSpPr txBox="1"/>
          <p:nvPr/>
        </p:nvSpPr>
        <p:spPr>
          <a:xfrm>
            <a:off x="2952940" y="6288142"/>
            <a:ext cx="1244059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Макс Вебер</a:t>
            </a:r>
            <a:endParaRPr sz="16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72" name="Google Shape;272;p8"/>
          <p:cNvSpPr/>
          <p:nvPr/>
        </p:nvSpPr>
        <p:spPr>
          <a:xfrm>
            <a:off x="179512" y="1320932"/>
            <a:ext cx="3888432" cy="2828148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Немецкий учёный Макс Вебер счи- тал, что политика - это «стремле- ние к участию во власти или ока- занию влияния на распределение власти, будь то между государства- ми, будь то внутри государства между группами людей... Кто зани- мается политикой, тот стремится к власти»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9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Политические элиты и лидеры</a:t>
            </a:r>
            <a:endParaRPr sz="4000"/>
          </a:p>
        </p:txBody>
      </p:sp>
      <p:sp>
        <p:nvSpPr>
          <p:cNvPr id="278" name="Google Shape;278;p9"/>
          <p:cNvSpPr/>
          <p:nvPr/>
        </p:nvSpPr>
        <p:spPr>
          <a:xfrm>
            <a:off x="251520" y="1340768"/>
            <a:ext cx="7920880" cy="845529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Политическая элита </a:t>
            </a: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(фр. élite - лучший, отборный) - это группа, которая обладает реальной политической властью, возможностью воздейство- вать на общество</a:t>
            </a:r>
            <a:endParaRPr/>
          </a:p>
        </p:txBody>
      </p:sp>
      <p:grpSp>
        <p:nvGrpSpPr>
          <p:cNvPr id="279" name="Google Shape;279;p9"/>
          <p:cNvGrpSpPr/>
          <p:nvPr/>
        </p:nvGrpSpPr>
        <p:grpSpPr>
          <a:xfrm>
            <a:off x="328490" y="2397436"/>
            <a:ext cx="7838947" cy="4223367"/>
            <a:chOff x="4962" y="48556"/>
            <a:chExt cx="7838947" cy="4223367"/>
          </a:xfrm>
        </p:grpSpPr>
        <p:sp>
          <p:nvSpPr>
            <p:cNvPr id="280" name="Google Shape;280;p9"/>
            <p:cNvSpPr/>
            <p:nvPr/>
          </p:nvSpPr>
          <p:spPr>
            <a:xfrm>
              <a:off x="4962" y="48556"/>
              <a:ext cx="6872007" cy="582533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9"/>
            <p:cNvSpPr txBox="1"/>
            <p:nvPr/>
          </p:nvSpPr>
          <p:spPr>
            <a:xfrm>
              <a:off x="22024" y="65618"/>
              <a:ext cx="6837883" cy="54840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Характерные черты политической элиты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2" name="Google Shape;282;p9"/>
            <p:cNvSpPr/>
            <p:nvPr/>
          </p:nvSpPr>
          <p:spPr>
            <a:xfrm>
              <a:off x="692162" y="631089"/>
              <a:ext cx="687200" cy="4369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3" name="Google Shape;283;p9"/>
            <p:cNvSpPr/>
            <p:nvPr/>
          </p:nvSpPr>
          <p:spPr>
            <a:xfrm>
              <a:off x="1379363" y="776723"/>
              <a:ext cx="6464546" cy="58253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9"/>
            <p:cNvSpPr txBox="1"/>
            <p:nvPr/>
          </p:nvSpPr>
          <p:spPr>
            <a:xfrm>
              <a:off x="1396425" y="793785"/>
              <a:ext cx="6430422" cy="54840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сплочённость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5" name="Google Shape;285;p9"/>
            <p:cNvSpPr/>
            <p:nvPr/>
          </p:nvSpPr>
          <p:spPr>
            <a:xfrm>
              <a:off x="692162" y="631089"/>
              <a:ext cx="687200" cy="11650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6" name="Google Shape;286;p9"/>
            <p:cNvSpPr/>
            <p:nvPr/>
          </p:nvSpPr>
          <p:spPr>
            <a:xfrm>
              <a:off x="1379363" y="1504889"/>
              <a:ext cx="6464546" cy="58253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9"/>
            <p:cNvSpPr txBox="1"/>
            <p:nvPr/>
          </p:nvSpPr>
          <p:spPr>
            <a:xfrm>
              <a:off x="1396425" y="1521951"/>
              <a:ext cx="6430422" cy="54840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общая воля к действию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8" name="Google Shape;288;p9"/>
            <p:cNvSpPr/>
            <p:nvPr/>
          </p:nvSpPr>
          <p:spPr>
            <a:xfrm>
              <a:off x="692162" y="631089"/>
              <a:ext cx="687200" cy="189323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9" name="Google Shape;289;p9"/>
            <p:cNvSpPr/>
            <p:nvPr/>
          </p:nvSpPr>
          <p:spPr>
            <a:xfrm>
              <a:off x="1379363" y="2233056"/>
              <a:ext cx="6464546" cy="58253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9"/>
            <p:cNvSpPr txBox="1"/>
            <p:nvPr/>
          </p:nvSpPr>
          <p:spPr>
            <a:xfrm>
              <a:off x="1396425" y="2250118"/>
              <a:ext cx="6430422" cy="54840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наличие управленческого опыта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1" name="Google Shape;291;p9"/>
            <p:cNvSpPr/>
            <p:nvPr/>
          </p:nvSpPr>
          <p:spPr>
            <a:xfrm>
              <a:off x="692162" y="631089"/>
              <a:ext cx="687200" cy="26214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2" name="Google Shape;292;p9"/>
            <p:cNvSpPr/>
            <p:nvPr/>
          </p:nvSpPr>
          <p:spPr>
            <a:xfrm>
              <a:off x="1379363" y="2961223"/>
              <a:ext cx="6464546" cy="58253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9"/>
            <p:cNvSpPr txBox="1"/>
            <p:nvPr/>
          </p:nvSpPr>
          <p:spPr>
            <a:xfrm>
              <a:off x="1396425" y="2978285"/>
              <a:ext cx="6430422" cy="54840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является наиболее творческой и продуктивной частью об- щества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4" name="Google Shape;294;p9"/>
            <p:cNvSpPr/>
            <p:nvPr/>
          </p:nvSpPr>
          <p:spPr>
            <a:xfrm>
              <a:off x="692162" y="631089"/>
              <a:ext cx="687200" cy="334956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5" name="Google Shape;295;p9"/>
            <p:cNvSpPr/>
            <p:nvPr/>
          </p:nvSpPr>
          <p:spPr>
            <a:xfrm>
              <a:off x="1379363" y="3689390"/>
              <a:ext cx="6464546" cy="58253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9"/>
            <p:cNvSpPr txBox="1"/>
            <p:nvPr/>
          </p:nvSpPr>
          <p:spPr>
            <a:xfrm>
              <a:off x="1396425" y="3706452"/>
              <a:ext cx="6430422" cy="54840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обладает выраженными способностями к управлению</a:t>
              </a:r>
              <a:endParaRPr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Networking_2007">
  <a:themeElements>
    <a:clrScheme name="Custom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F79646"/>
      </a:accent2>
      <a:accent3>
        <a:srgbClr val="9BBB59"/>
      </a:accent3>
      <a:accent4>
        <a:srgbClr val="8064A2"/>
      </a:accent4>
      <a:accent5>
        <a:srgbClr val="4BACC6"/>
      </a:accent5>
      <a:accent6>
        <a:srgbClr val="C0504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2013-08-18T12:52:54Z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26.10.2020</vt:lpwstr>
  </property>
</Properties>
</file>