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rts/chart1.xml" ContentType="application/vnd.openxmlformats-officedocument.drawingml.chart+xml"/>
  <Override PartName="/ppt/drawings/drawing1.xml" ContentType="application/vnd.openxmlformats-officedocument.drawingml.chartshapes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charts/chart8.xml" ContentType="application/vnd.openxmlformats-officedocument.drawingml.chart+xml"/>
  <Override PartName="/ppt/charts/chart9.xml" ContentType="application/vnd.openxmlformats-officedocument.drawingml.chart+xml"/>
  <Override PartName="/ppt/charts/chart10.xml" ContentType="application/vnd.openxmlformats-officedocument.drawingml.chart+xml"/>
  <Override PartName="/ppt/charts/chart11.xml" ContentType="application/vnd.openxmlformats-officedocument.drawingml.chart+xml"/>
  <Override PartName="/ppt/charts/chart12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  <p:sldMasterId id="2147483686" r:id="rId2"/>
  </p:sldMasterIdLst>
  <p:handoutMasterIdLst>
    <p:handoutMasterId r:id="rId40"/>
  </p:handoutMasterIdLst>
  <p:sldIdLst>
    <p:sldId id="285" r:id="rId3"/>
    <p:sldId id="258" r:id="rId4"/>
    <p:sldId id="288" r:id="rId5"/>
    <p:sldId id="262" r:id="rId6"/>
    <p:sldId id="263" r:id="rId7"/>
    <p:sldId id="266" r:id="rId8"/>
    <p:sldId id="286" r:id="rId9"/>
    <p:sldId id="287" r:id="rId10"/>
    <p:sldId id="261" r:id="rId11"/>
    <p:sldId id="270" r:id="rId12"/>
    <p:sldId id="289" r:id="rId13"/>
    <p:sldId id="272" r:id="rId14"/>
    <p:sldId id="290" r:id="rId15"/>
    <p:sldId id="273" r:id="rId16"/>
    <p:sldId id="274" r:id="rId17"/>
    <p:sldId id="275" r:id="rId18"/>
    <p:sldId id="278" r:id="rId19"/>
    <p:sldId id="291" r:id="rId20"/>
    <p:sldId id="279" r:id="rId21"/>
    <p:sldId id="292" r:id="rId22"/>
    <p:sldId id="293" r:id="rId23"/>
    <p:sldId id="280" r:id="rId24"/>
    <p:sldId id="281" r:id="rId25"/>
    <p:sldId id="294" r:id="rId26"/>
    <p:sldId id="295" r:id="rId27"/>
    <p:sldId id="296" r:id="rId28"/>
    <p:sldId id="297" r:id="rId29"/>
    <p:sldId id="298" r:id="rId30"/>
    <p:sldId id="299" r:id="rId31"/>
    <p:sldId id="300" r:id="rId32"/>
    <p:sldId id="301" r:id="rId33"/>
    <p:sldId id="305" r:id="rId34"/>
    <p:sldId id="302" r:id="rId35"/>
    <p:sldId id="303" r:id="rId36"/>
    <p:sldId id="304" r:id="rId37"/>
    <p:sldId id="267" r:id="rId38"/>
    <p:sldId id="306" r:id="rId39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C00"/>
    <a:srgbClr val="EAE016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B4B98B0-60AC-42C2-AFA5-B58CD77FA1E5}" styleName="Светлый стиль 1 - акцент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D113A9D2-9D6B-4929-AA2D-F23B5EE8CBE7}" styleName="Стиль из темы 2 - акцент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18603FDC-E32A-4AB5-989C-0864C3EAD2B8}" styleName="Стиль из темы 2 - акцент 2">
    <a:tblBg>
      <a:fillRef idx="3">
        <a:schemeClr val="accent2"/>
      </a:fillRef>
      <a:effectRef idx="3">
        <a:schemeClr val="accent2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2">
                <a:tint val="50000"/>
              </a:schemeClr>
            </a:lnRef>
          </a:left>
          <a:right>
            <a:lnRef idx="1">
              <a:schemeClr val="accent2">
                <a:tint val="50000"/>
              </a:schemeClr>
            </a:lnRef>
          </a:right>
          <a:top>
            <a:lnRef idx="1">
              <a:schemeClr val="accent2">
                <a:tint val="50000"/>
              </a:schemeClr>
            </a:lnRef>
          </a:top>
          <a:bottom>
            <a:lnRef idx="1">
              <a:schemeClr val="accent2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Стиль из темы 2 - акцент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284E427A-3D55-4303-BF80-6455036E1DE7}" styleName="Стиль из темы 1 - акцент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BC89EF96-8CEA-46FF-86C4-4CE0E7609802}" styleName="Светлый стиль 3 -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5DA37D80-6434-44D0-A028-1B22A696006F}" styleName="Светлый стиль 3 - акцент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8799B23B-EC83-4686-B30A-512413B5E67A}" styleName="Светлый стиль 3 - акцент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721" autoAdjust="0"/>
    <p:restoredTop sz="94660"/>
  </p:normalViewPr>
  <p:slideViewPr>
    <p:cSldViewPr>
      <p:cViewPr>
        <p:scale>
          <a:sx n="70" d="100"/>
          <a:sy n="70" d="100"/>
        </p:scale>
        <p:origin x="-1086" y="-16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9" d="100"/>
          <a:sy n="59" d="100"/>
        </p:scale>
        <p:origin x="-2814" y="-96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handoutMaster" Target="handoutMasters/handout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_____Microsoft_Excel1.xlsx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0.xlsx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1.xlsx"/></Relationships>
</file>

<file path=ppt/charts/_rels/chart1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2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7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8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9971220702675336E-2"/>
          <c:y val="0.10311491855455077"/>
          <c:w val="0.98002877929732457"/>
          <c:h val="0.7393484003204418"/>
        </c:manualLayout>
      </c:layout>
      <c:lineChart>
        <c:grouping val="standar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Национлаьные издания</c:v>
                </c:pt>
              </c:strCache>
            </c:strRef>
          </c:tx>
          <c:spPr>
            <a:ln>
              <a:solidFill>
                <a:srgbClr val="7030A0"/>
              </a:solidFill>
            </a:ln>
          </c:spPr>
          <c:marker>
            <c:symbol val="none"/>
          </c:marker>
          <c:cat>
            <c:strRef>
              <c:f>Лист1!$A$2:$A$6</c:f>
              <c:strCache>
                <c:ptCount val="4"/>
                <c:pt idx="0">
                  <c:v>Категория 1</c:v>
                </c:pt>
                <c:pt idx="1">
                  <c:v>Категория 2</c:v>
                </c:pt>
                <c:pt idx="2">
                  <c:v>Категория 3</c:v>
                </c:pt>
                <c:pt idx="3">
                  <c:v>Категория 4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5</c:v>
                </c:pt>
                <c:pt idx="1">
                  <c:v>4</c:v>
                </c:pt>
                <c:pt idx="2">
                  <c:v>3</c:v>
                </c:pt>
                <c:pt idx="3">
                  <c:v>2</c:v>
                </c:pt>
                <c:pt idx="4">
                  <c:v>1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Ряд 2</c:v>
                </c:pt>
              </c:strCache>
            </c:strRef>
          </c:tx>
          <c:spPr>
            <a:ln>
              <a:solidFill>
                <a:srgbClr val="FF0000"/>
              </a:solidFill>
            </a:ln>
          </c:spPr>
          <c:marker>
            <c:symbol val="none"/>
          </c:marker>
          <c:cat>
            <c:strRef>
              <c:f>Лист1!$A$2:$A$6</c:f>
              <c:strCache>
                <c:ptCount val="4"/>
                <c:pt idx="0">
                  <c:v>Категория 1</c:v>
                </c:pt>
                <c:pt idx="1">
                  <c:v>Категория 2</c:v>
                </c:pt>
                <c:pt idx="2">
                  <c:v>Категория 3</c:v>
                </c:pt>
                <c:pt idx="3">
                  <c:v>Категория 4</c:v>
                </c:pt>
              </c:strCache>
            </c:strRef>
          </c:cat>
          <c:val>
            <c:numRef>
              <c:f>Лист1!$C$2:$C$6</c:f>
              <c:numCache>
                <c:formatCode>General</c:formatCode>
                <c:ptCount val="5"/>
                <c:pt idx="0">
                  <c:v>1</c:v>
                </c:pt>
                <c:pt idx="1">
                  <c:v>1.5</c:v>
                </c:pt>
                <c:pt idx="2">
                  <c:v>2</c:v>
                </c:pt>
                <c:pt idx="3">
                  <c:v>2.5</c:v>
                </c:pt>
                <c:pt idx="4">
                  <c:v>3</c:v>
                </c:pt>
              </c:numCache>
            </c:numRef>
          </c:val>
          <c:smooth val="0"/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Ряд 3</c:v>
                </c:pt>
              </c:strCache>
            </c:strRef>
          </c:tx>
          <c:spPr>
            <a:ln>
              <a:solidFill>
                <a:schemeClr val="accent3">
                  <a:lumMod val="60000"/>
                  <a:lumOff val="40000"/>
                </a:schemeClr>
              </a:solidFill>
            </a:ln>
          </c:spPr>
          <c:marker>
            <c:symbol val="none"/>
          </c:marker>
          <c:cat>
            <c:strRef>
              <c:f>Лист1!$A$2:$A$6</c:f>
              <c:strCache>
                <c:ptCount val="4"/>
                <c:pt idx="0">
                  <c:v>Категория 1</c:v>
                </c:pt>
                <c:pt idx="1">
                  <c:v>Категория 2</c:v>
                </c:pt>
                <c:pt idx="2">
                  <c:v>Категория 3</c:v>
                </c:pt>
                <c:pt idx="3">
                  <c:v>Категория 4</c:v>
                </c:pt>
              </c:strCache>
            </c:strRef>
          </c:cat>
          <c:val>
            <c:numRef>
              <c:f>Лист1!$D$2:$D$6</c:f>
              <c:numCache>
                <c:formatCode>General</c:formatCode>
                <c:ptCount val="5"/>
                <c:pt idx="0">
                  <c:v>0.7000000000000004</c:v>
                </c:pt>
                <c:pt idx="1">
                  <c:v>1</c:v>
                </c:pt>
                <c:pt idx="2">
                  <c:v>1.3</c:v>
                </c:pt>
                <c:pt idx="3">
                  <c:v>1.6</c:v>
                </c:pt>
                <c:pt idx="4">
                  <c:v>1.9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81754752"/>
        <c:axId val="81772928"/>
      </c:lineChart>
      <c:catAx>
        <c:axId val="81754752"/>
        <c:scaling>
          <c:orientation val="minMax"/>
        </c:scaling>
        <c:delete val="1"/>
        <c:axPos val="b"/>
        <c:majorTickMark val="none"/>
        <c:minorTickMark val="none"/>
        <c:tickLblPos val="none"/>
        <c:crossAx val="81772928"/>
        <c:crosses val="autoZero"/>
        <c:auto val="1"/>
        <c:lblAlgn val="ctr"/>
        <c:lblOffset val="100"/>
        <c:noMultiLvlLbl val="0"/>
      </c:catAx>
      <c:valAx>
        <c:axId val="81772928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one"/>
        <c:crossAx val="81754752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3200"/>
            </a:pPr>
            <a:r>
              <a:rPr lang="ru-RU" sz="3200"/>
              <a:t>Какую кухню вы предпочитаете?</a:t>
            </a:r>
          </a:p>
        </c:rich>
      </c:tx>
      <c:layout/>
      <c:overlay val="0"/>
    </c:title>
    <c:autoTitleDeleted val="0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Какую кухню вы предпочитаете?</c:v>
                </c:pt>
              </c:strCache>
            </c:strRef>
          </c:tx>
          <c:explosion val="27"/>
          <c:dPt>
            <c:idx val="0"/>
            <c:bubble3D val="0"/>
            <c:spPr>
              <a:solidFill>
                <a:srgbClr val="00CCFF"/>
              </a:solidFill>
            </c:spPr>
          </c:dPt>
          <c:dPt>
            <c:idx val="1"/>
            <c:bubble3D val="0"/>
            <c:explosion val="17"/>
            <c:spPr>
              <a:solidFill>
                <a:srgbClr val="00CC99"/>
              </a:solidFill>
            </c:spPr>
          </c:dPt>
          <c:dPt>
            <c:idx val="2"/>
            <c:bubble3D val="0"/>
            <c:explosion val="0"/>
            <c:spPr>
              <a:solidFill>
                <a:srgbClr val="0066FF"/>
              </a:solidFill>
            </c:spPr>
          </c:dPt>
          <c:dLbls>
            <c:txPr>
              <a:bodyPr/>
              <a:lstStyle/>
              <a:p>
                <a:pPr>
                  <a:defRPr sz="28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</c:dLbls>
          <c:cat>
            <c:strRef>
              <c:f>Лист1!$A$2:$A$4</c:f>
              <c:strCache>
                <c:ptCount val="3"/>
                <c:pt idx="0">
                  <c:v>Белорусскую традиционную</c:v>
                </c:pt>
                <c:pt idx="1">
                  <c:v>Зарубежную (китайскую, японскую, итальянскую и др.)</c:v>
                </c:pt>
                <c:pt idx="2">
                  <c:v>Зарубежную без определенной национальной принадлежности (напр. фастфуд)</c:v>
                </c:pt>
              </c:strCache>
            </c:strRef>
          </c:cat>
          <c:val>
            <c:numRef>
              <c:f>Лист1!$B$2:$B$4</c:f>
              <c:numCache>
                <c:formatCode>0%</c:formatCode>
                <c:ptCount val="3"/>
                <c:pt idx="0">
                  <c:v>0.14000000000000001</c:v>
                </c:pt>
                <c:pt idx="1">
                  <c:v>0.38000000000000006</c:v>
                </c:pt>
                <c:pt idx="2">
                  <c:v>0.48000000000000004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ayout/>
      <c:overlay val="0"/>
      <c:txPr>
        <a:bodyPr/>
        <a:lstStyle/>
        <a:p>
          <a:pPr>
            <a:defRPr sz="2000"/>
          </a:pPr>
          <a:endParaRPr lang="ru-RU"/>
        </a:p>
      </c:txPr>
    </c:legend>
    <c:plotVisOnly val="1"/>
    <c:dispBlanksAs val="gap"/>
    <c:showDLblsOverMax val="0"/>
  </c:chart>
  <c:spPr>
    <a:ln>
      <a:noFill/>
    </a:ln>
  </c:spPr>
  <c:externalData r:id="rId1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2400"/>
            </a:pPr>
            <a:r>
              <a:rPr lang="ru-RU" sz="2400"/>
              <a:t>Как вы считаете, положительное или отрицательное влияние оказывает на Беларусь постоянный взаимообмен информацией и технологиями с другими государствами?</a:t>
            </a:r>
          </a:p>
        </c:rich>
      </c:tx>
      <c:layout>
        <c:manualLayout>
          <c:xMode val="edge"/>
          <c:yMode val="edge"/>
          <c:x val="0.11040500145815117"/>
          <c:y val="0"/>
        </c:manualLayout>
      </c:layout>
      <c:overlay val="0"/>
    </c:title>
    <c:autoTitleDeleted val="0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"/>
          <c:y val="0.31698677696933469"/>
          <c:w val="0.63668924830342177"/>
          <c:h val="0.59846971660188053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Как вы считаете, положительное или отрицательное влияние оказывает на Беларусь постоянный взаимообмен информацией и технологиями с другими государствами?</c:v>
                </c:pt>
              </c:strCache>
            </c:strRef>
          </c:tx>
          <c:explosion val="21"/>
          <c:dPt>
            <c:idx val="1"/>
            <c:bubble3D val="0"/>
            <c:spPr>
              <a:solidFill>
                <a:srgbClr val="9933FF"/>
              </a:solidFill>
            </c:spPr>
          </c:dPt>
          <c:dPt>
            <c:idx val="2"/>
            <c:bubble3D val="0"/>
            <c:spPr>
              <a:solidFill>
                <a:srgbClr val="FF99CC"/>
              </a:solidFill>
            </c:spPr>
          </c:dPt>
          <c:dLbls>
            <c:txPr>
              <a:bodyPr/>
              <a:lstStyle/>
              <a:p>
                <a:pPr>
                  <a:defRPr sz="24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</c:dLbls>
          <c:cat>
            <c:strRef>
              <c:f>Лист1!$A$2:$A$4</c:f>
              <c:strCache>
                <c:ptCount val="3"/>
                <c:pt idx="0">
                  <c:v>Резко отрицательное</c:v>
                </c:pt>
                <c:pt idx="1">
                  <c:v>Определенно положительное</c:v>
                </c:pt>
                <c:pt idx="2">
                  <c:v>Не имеет никакого клияния</c:v>
                </c:pt>
              </c:strCache>
            </c:strRef>
          </c:cat>
          <c:val>
            <c:numRef>
              <c:f>Лист1!$B$2:$B$4</c:f>
              <c:numCache>
                <c:formatCode>0%</c:formatCode>
                <c:ptCount val="3"/>
                <c:pt idx="0" formatCode="General">
                  <c:v>0</c:v>
                </c:pt>
                <c:pt idx="1">
                  <c:v>0.96000000000000008</c:v>
                </c:pt>
                <c:pt idx="2">
                  <c:v>4.0000000000000008E-2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ayout>
        <c:manualLayout>
          <c:xMode val="edge"/>
          <c:yMode val="edge"/>
          <c:x val="0.6335775736366287"/>
          <c:y val="0.47791901012373444"/>
          <c:w val="0.33632983377077952"/>
          <c:h val="0.4090642546263995"/>
        </c:manualLayout>
      </c:layout>
      <c:overlay val="0"/>
      <c:txPr>
        <a:bodyPr/>
        <a:lstStyle/>
        <a:p>
          <a:pPr>
            <a:defRPr sz="2000"/>
          </a:pPr>
          <a:endParaRPr lang="ru-RU"/>
        </a:p>
      </c:txPr>
    </c:legend>
    <c:plotVisOnly val="1"/>
    <c:dispBlanksAs val="gap"/>
    <c:showDLblsOverMax val="0"/>
  </c:chart>
  <c:spPr>
    <a:ln>
      <a:noFill/>
    </a:ln>
  </c:spPr>
  <c:externalData r:id="rId1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2400"/>
            </a:pPr>
            <a:r>
              <a:rPr lang="ru-RU" sz="2400"/>
              <a:t>На ваш взгляд, имеет ли Беларусь какое либо влияние на культуры других государств? Распространяет ли Беларусь какие-либо культурные течения и направления за рубежом?</a:t>
            </a:r>
          </a:p>
        </c:rich>
      </c:tx>
      <c:layout>
        <c:manualLayout>
          <c:xMode val="edge"/>
          <c:yMode val="edge"/>
          <c:x val="0.12353583406240888"/>
          <c:y val="2.3809523809523812E-2"/>
        </c:manualLayout>
      </c:layout>
      <c:overlay val="0"/>
    </c:title>
    <c:autoTitleDeleted val="0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6.1780220180810808E-2"/>
          <c:y val="0.46323147106611673"/>
          <c:w val="0.65890602216389793"/>
          <c:h val="0.46897356580427529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На ваш взгляд, имеет ли Беларусь какое либо влияние на культуры других государств? Распространяет ли Беларусь какие-либо культурные течения и направления за рубежом?</c:v>
                </c:pt>
              </c:strCache>
            </c:strRef>
          </c:tx>
          <c:explosion val="22"/>
          <c:dPt>
            <c:idx val="0"/>
            <c:bubble3D val="0"/>
            <c:spPr>
              <a:solidFill>
                <a:schemeClr val="accent6"/>
              </a:solidFill>
            </c:spPr>
          </c:dPt>
          <c:dPt>
            <c:idx val="1"/>
            <c:bubble3D val="0"/>
            <c:spPr>
              <a:solidFill>
                <a:srgbClr val="996633"/>
              </a:solidFill>
            </c:spPr>
          </c:dPt>
          <c:dPt>
            <c:idx val="2"/>
            <c:bubble3D val="0"/>
            <c:spPr>
              <a:solidFill>
                <a:srgbClr val="FFFF66"/>
              </a:solidFill>
            </c:spPr>
          </c:dPt>
          <c:dLbls>
            <c:dLbl>
              <c:idx val="0"/>
              <c:layout>
                <c:manualLayout>
                  <c:x val="-4.5987350539515894E-3"/>
                  <c:y val="5.695631796025496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24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</c:dLbls>
          <c:cat>
            <c:strRef>
              <c:f>Лист1!$A$2:$A$4</c:f>
              <c:strCache>
                <c:ptCount val="3"/>
                <c:pt idx="0">
                  <c:v>Да, активно влияет</c:v>
                </c:pt>
                <c:pt idx="1">
                  <c:v>Нет, не влияет</c:v>
                </c:pt>
                <c:pt idx="2">
                  <c:v>Затрудняюсь ответить</c:v>
                </c:pt>
              </c:strCache>
            </c:strRef>
          </c:cat>
          <c:val>
            <c:numRef>
              <c:f>Лист1!$B$2:$B$4</c:f>
              <c:numCache>
                <c:formatCode>0%</c:formatCode>
                <c:ptCount val="3"/>
                <c:pt idx="0">
                  <c:v>2.0000000000000004E-2</c:v>
                </c:pt>
                <c:pt idx="1">
                  <c:v>0.92</c:v>
                </c:pt>
                <c:pt idx="2">
                  <c:v>6.0000000000000005E-2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ayout>
        <c:manualLayout>
          <c:xMode val="edge"/>
          <c:yMode val="edge"/>
          <c:x val="0.68292942548848234"/>
          <c:y val="0.47698662667166652"/>
          <c:w val="0.30318168562263115"/>
          <c:h val="0.34225690538682713"/>
        </c:manualLayout>
      </c:layout>
      <c:overlay val="0"/>
      <c:txPr>
        <a:bodyPr/>
        <a:lstStyle/>
        <a:p>
          <a:pPr>
            <a:defRPr sz="2000"/>
          </a:pPr>
          <a:endParaRPr lang="ru-RU"/>
        </a:p>
      </c:txPr>
    </c:legend>
    <c:plotVisOnly val="1"/>
    <c:dispBlanksAs val="gap"/>
    <c:showDLblsOverMax val="0"/>
  </c:chart>
  <c:spPr>
    <a:ln>
      <a:noFill/>
    </a:ln>
  </c:sp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 sz="2400" dirty="0"/>
              <a:t>Каково ваше мнение относительно распространения рекламы (биллбордов, вывесок, постеров, видеороликов и т.д.) на иностранном языке?</a:t>
            </a:r>
          </a:p>
        </c:rich>
      </c:tx>
      <c:layout>
        <c:manualLayout>
          <c:xMode val="edge"/>
          <c:yMode val="edge"/>
          <c:x val="0.11425036289696176"/>
          <c:y val="1.235741537359775E-2"/>
        </c:manualLayout>
      </c:layout>
      <c:overlay val="0"/>
    </c:title>
    <c:autoTitleDeleted val="0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1.8975919188212603E-2"/>
          <c:y val="0.3706233748458162"/>
          <c:w val="0.60632697153396198"/>
          <c:h val="0.51791663058366244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Каково ваше мнение относительно распространения рекламы (биллбордов, вывесок, постеров, видеороликов и т.д.) на иностранном языке?</c:v>
                </c:pt>
              </c:strCache>
            </c:strRef>
          </c:tx>
          <c:explosion val="14"/>
          <c:dPt>
            <c:idx val="0"/>
            <c:bubble3D val="0"/>
            <c:spPr>
              <a:solidFill>
                <a:srgbClr val="92D050"/>
              </a:solidFill>
            </c:spPr>
          </c:dPt>
          <c:dPt>
            <c:idx val="1"/>
            <c:bubble3D val="0"/>
            <c:spPr>
              <a:solidFill>
                <a:srgbClr val="FFCC00"/>
              </a:solidFill>
            </c:spPr>
          </c:dPt>
          <c:dPt>
            <c:idx val="2"/>
            <c:bubble3D val="0"/>
            <c:explosion val="10"/>
            <c:spPr>
              <a:solidFill>
                <a:srgbClr val="FF3300"/>
              </a:solidFill>
            </c:spPr>
          </c:dPt>
          <c:dLbls>
            <c:dLbl>
              <c:idx val="2"/>
              <c:layout>
                <c:manualLayout>
                  <c:x val="8.1460140742278808E-2"/>
                  <c:y val="-3.612014132212668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24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</c:dLbls>
          <c:cat>
            <c:strRef>
              <c:f>Лист1!$A$2:$A$4</c:f>
              <c:strCache>
                <c:ptCount val="3"/>
                <c:pt idx="0">
                  <c:v>Одобряю это</c:v>
                </c:pt>
                <c:pt idx="1">
                  <c:v>Выступаю против этого</c:v>
                </c:pt>
                <c:pt idx="2">
                  <c:v>Не вижу особой значимости</c:v>
                </c:pt>
              </c:strCache>
            </c:strRef>
          </c:cat>
          <c:val>
            <c:numRef>
              <c:f>Лист1!$B$2:$B$4</c:f>
              <c:numCache>
                <c:formatCode>0%</c:formatCode>
                <c:ptCount val="3"/>
                <c:pt idx="0">
                  <c:v>4.0000000000000008E-2</c:v>
                </c:pt>
                <c:pt idx="1">
                  <c:v>0.42000000000000004</c:v>
                </c:pt>
                <c:pt idx="2">
                  <c:v>0.54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ayout>
        <c:manualLayout>
          <c:xMode val="edge"/>
          <c:yMode val="edge"/>
          <c:x val="0.63372658210178312"/>
          <c:y val="0.37159623750757742"/>
          <c:w val="0.36627341922550011"/>
          <c:h val="0.43968316365401972"/>
        </c:manualLayout>
      </c:layout>
      <c:overlay val="0"/>
      <c:txPr>
        <a:bodyPr/>
        <a:lstStyle/>
        <a:p>
          <a:pPr>
            <a:defRPr sz="2000"/>
          </a:pPr>
          <a:endParaRPr lang="ru-RU"/>
        </a:p>
      </c:txPr>
    </c:legend>
    <c:plotVisOnly val="1"/>
    <c:dispBlanksAs val="gap"/>
    <c:showDLblsOverMax val="0"/>
  </c:chart>
  <c:spPr>
    <a:ln>
      <a:noFill/>
    </a:ln>
  </c:sp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 dirty="0"/>
              <a:t>Половая структура </a:t>
            </a:r>
            <a:r>
              <a:rPr lang="ru-RU" dirty="0" smtClean="0"/>
              <a:t>респондентов</a:t>
            </a:r>
            <a:endParaRPr lang="ru-RU" dirty="0"/>
          </a:p>
        </c:rich>
      </c:tx>
      <c:layout/>
      <c:overlay val="0"/>
    </c:title>
    <c:autoTitleDeleted val="0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Половая структура рецендентов</c:v>
                </c:pt>
              </c:strCache>
            </c:strRef>
          </c:tx>
          <c:explosion val="25"/>
          <c:dPt>
            <c:idx val="0"/>
            <c:bubble3D val="0"/>
            <c:spPr>
              <a:solidFill>
                <a:srgbClr val="0070C0"/>
              </a:solidFill>
            </c:spPr>
          </c:dPt>
          <c:dPt>
            <c:idx val="1"/>
            <c:bubble3D val="0"/>
            <c:spPr>
              <a:solidFill>
                <a:schemeClr val="bg2">
                  <a:lumMod val="60000"/>
                  <a:lumOff val="40000"/>
                </a:schemeClr>
              </a:solidFill>
            </c:spPr>
          </c:dPt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1"/>
          </c:dLbls>
          <c:cat>
            <c:strRef>
              <c:f>Лист1!$A$2:$A$3</c:f>
              <c:strCache>
                <c:ptCount val="2"/>
                <c:pt idx="0">
                  <c:v>Мужчины</c:v>
                </c:pt>
                <c:pt idx="1">
                  <c:v>Женщины</c:v>
                </c:pt>
              </c:strCache>
            </c:strRef>
          </c:cat>
          <c:val>
            <c:numRef>
              <c:f>Лист1!$B$2:$B$3</c:f>
              <c:numCache>
                <c:formatCode>0%</c:formatCode>
                <c:ptCount val="2"/>
                <c:pt idx="0">
                  <c:v>0.32000000000000006</c:v>
                </c:pt>
                <c:pt idx="1">
                  <c:v>0.68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ayout>
        <c:manualLayout>
          <c:xMode val="edge"/>
          <c:yMode val="edge"/>
          <c:x val="0.65319678790151248"/>
          <c:y val="0.2231259842519685"/>
          <c:w val="0.33771231721034883"/>
          <c:h val="0.5878228346456692"/>
        </c:manualLayout>
      </c:layout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</c:title>
    <c:autoTitleDeleted val="0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6.552317558243366E-2"/>
          <c:y val="0.23771716035495566"/>
          <c:w val="0.64584801255513202"/>
          <c:h val="0.70061742282214723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Возрастная структура респондентов</c:v>
                </c:pt>
              </c:strCache>
            </c:strRef>
          </c:tx>
          <c:explosion val="25"/>
          <c:dPt>
            <c:idx val="3"/>
            <c:bubble3D val="0"/>
            <c:explosion val="30"/>
          </c:dPt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1"/>
          </c:dLbls>
          <c:cat>
            <c:strRef>
              <c:f>Лист1!$A$2:$A$5</c:f>
              <c:strCache>
                <c:ptCount val="4"/>
                <c:pt idx="0">
                  <c:v>До 18 лет</c:v>
                </c:pt>
                <c:pt idx="1">
                  <c:v>От 19 до 35 лет</c:v>
                </c:pt>
                <c:pt idx="2">
                  <c:v>От 36 до 55 лет</c:v>
                </c:pt>
                <c:pt idx="3">
                  <c:v>От п6 лет</c:v>
                </c:pt>
              </c:strCache>
            </c:strRef>
          </c:cat>
          <c:val>
            <c:numRef>
              <c:f>Лист1!$B$2:$B$5</c:f>
              <c:numCache>
                <c:formatCode>0%</c:formatCode>
                <c:ptCount val="4"/>
                <c:pt idx="0">
                  <c:v>0.26</c:v>
                </c:pt>
                <c:pt idx="1">
                  <c:v>0.36000000000000004</c:v>
                </c:pt>
                <c:pt idx="2">
                  <c:v>0.26</c:v>
                </c:pt>
                <c:pt idx="3">
                  <c:v>0.12000000000000001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ayout>
        <c:manualLayout>
          <c:xMode val="edge"/>
          <c:yMode val="edge"/>
          <c:x val="0.69957477609113294"/>
          <c:y val="0.26258780152480943"/>
          <c:w val="0.29011594555835157"/>
          <c:h val="0.52786026746656667"/>
        </c:manualLayout>
      </c:layout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3200"/>
            </a:pPr>
            <a:r>
              <a:rPr lang="ru-RU" sz="3200" dirty="0"/>
              <a:t>Знаете ли вы, что такое глобализация?</a:t>
            </a:r>
          </a:p>
        </c:rich>
      </c:tx>
      <c:layout/>
      <c:overlay val="0"/>
    </c:title>
    <c:autoTitleDeleted val="0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Знаете ли вы, что такое глобализация?</c:v>
                </c:pt>
              </c:strCache>
            </c:strRef>
          </c:tx>
          <c:explosion val="22"/>
          <c:dPt>
            <c:idx val="1"/>
            <c:bubble3D val="0"/>
            <c:spPr>
              <a:solidFill>
                <a:schemeClr val="accent1">
                  <a:lumMod val="50000"/>
                </a:schemeClr>
              </a:solidFill>
            </c:spPr>
          </c:dPt>
          <c:dPt>
            <c:idx val="2"/>
            <c:bubble3D val="0"/>
            <c:spPr>
              <a:solidFill>
                <a:schemeClr val="accent3">
                  <a:lumMod val="40000"/>
                  <a:lumOff val="60000"/>
                </a:schemeClr>
              </a:solidFill>
            </c:spPr>
          </c:dPt>
          <c:dLbls>
            <c:txPr>
              <a:bodyPr/>
              <a:lstStyle/>
              <a:p>
                <a:pPr>
                  <a:defRPr sz="24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</c:dLbls>
          <c:cat>
            <c:strRef>
              <c:f>Лист1!$A$2:$A$4</c:f>
              <c:strCache>
                <c:ptCount val="3"/>
                <c:pt idx="0">
                  <c:v>Имею представление об этом понятии</c:v>
                </c:pt>
                <c:pt idx="1">
                  <c:v>Не знаю, что это</c:v>
                </c:pt>
                <c:pt idx="2">
                  <c:v>Знаю точное определение понятия</c:v>
                </c:pt>
              </c:strCache>
            </c:strRef>
          </c:cat>
          <c:val>
            <c:numRef>
              <c:f>Лист1!$B$2:$B$4</c:f>
              <c:numCache>
                <c:formatCode>0%</c:formatCode>
                <c:ptCount val="3"/>
                <c:pt idx="0">
                  <c:v>0.78</c:v>
                </c:pt>
                <c:pt idx="1">
                  <c:v>0.14000000000000001</c:v>
                </c:pt>
                <c:pt idx="2">
                  <c:v>8.0000000000000016E-2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ayout>
        <c:manualLayout>
          <c:xMode val="edge"/>
          <c:yMode val="edge"/>
          <c:x val="0.60779715035620563"/>
          <c:y val="0.28313426057714602"/>
          <c:w val="0.34021872265966757"/>
          <c:h val="0.43980484102991507"/>
        </c:manualLayout>
      </c:layout>
      <c:overlay val="0"/>
      <c:txPr>
        <a:bodyPr/>
        <a:lstStyle/>
        <a:p>
          <a:pPr>
            <a:defRPr sz="2000"/>
          </a:pPr>
          <a:endParaRPr lang="ru-RU"/>
        </a:p>
      </c:txPr>
    </c:legend>
    <c:plotVisOnly val="1"/>
    <c:dispBlanksAs val="gap"/>
    <c:showDLblsOverMax val="0"/>
  </c:chart>
  <c:spPr>
    <a:ln>
      <a:noFill/>
    </a:ln>
  </c:sp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2800"/>
            </a:pPr>
            <a:r>
              <a:rPr lang="ru-RU" sz="2800"/>
              <a:t>Какие торговые марки при покупке предметов первой необходимости, т.е. продуктов питания, предметов личной гигиены и т.д., вы предпочитаете?</a:t>
            </a:r>
          </a:p>
        </c:rich>
      </c:tx>
      <c:layout/>
      <c:overlay val="0"/>
    </c:title>
    <c:autoTitleDeleted val="0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2.6463559143714632E-2"/>
          <c:y val="0.48376855878089881"/>
          <c:w val="0.66866363223584557"/>
          <c:h val="0.41614447447800368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Какие торговые марки при покупке предметов первой необходимости, т.е. продуктов питания, предметов личной гигиены и т.д., вы предпочитаете?</c:v>
                </c:pt>
              </c:strCache>
            </c:strRef>
          </c:tx>
          <c:explosion val="16"/>
          <c:dPt>
            <c:idx val="0"/>
            <c:bubble3D val="0"/>
            <c:spPr>
              <a:solidFill>
                <a:srgbClr val="7030A0"/>
              </a:solidFill>
            </c:spPr>
          </c:dPt>
          <c:dPt>
            <c:idx val="1"/>
            <c:bubble3D val="0"/>
            <c:explosion val="10"/>
            <c:spPr>
              <a:solidFill>
                <a:srgbClr val="C3110D"/>
              </a:solidFill>
            </c:spPr>
          </c:dPt>
          <c:dLbls>
            <c:txPr>
              <a:bodyPr/>
              <a:lstStyle/>
              <a:p>
                <a:pPr>
                  <a:defRPr sz="24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</c:dLbls>
          <c:cat>
            <c:strRef>
              <c:f>Лист1!$A$2:$A$3</c:f>
              <c:strCache>
                <c:ptCount val="2"/>
                <c:pt idx="0">
                  <c:v>Зарубежные</c:v>
                </c:pt>
                <c:pt idx="1">
                  <c:v>Белорусские</c:v>
                </c:pt>
              </c:strCache>
            </c:strRef>
          </c:cat>
          <c:val>
            <c:numRef>
              <c:f>Лист1!$B$2:$B$3</c:f>
              <c:numCache>
                <c:formatCode>0%</c:formatCode>
                <c:ptCount val="2"/>
                <c:pt idx="0">
                  <c:v>0.56000000000000005</c:v>
                </c:pt>
                <c:pt idx="1">
                  <c:v>0.44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ayout>
        <c:manualLayout>
          <c:xMode val="edge"/>
          <c:yMode val="edge"/>
          <c:x val="0.65975192974295938"/>
          <c:y val="0.51039996866063386"/>
          <c:w val="0.28697798191892804"/>
          <c:h val="0.25859455068116405"/>
        </c:manualLayout>
      </c:layout>
      <c:overlay val="0"/>
      <c:txPr>
        <a:bodyPr/>
        <a:lstStyle/>
        <a:p>
          <a:pPr>
            <a:defRPr sz="2000"/>
          </a:pPr>
          <a:endParaRPr lang="ru-RU"/>
        </a:p>
      </c:txPr>
    </c:legend>
    <c:plotVisOnly val="1"/>
    <c:dispBlanksAs val="gap"/>
    <c:showDLblsOverMax val="0"/>
  </c:chart>
  <c:spPr>
    <a:ln>
      <a:noFill/>
    </a:ln>
  </c:sp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2400"/>
            </a:pPr>
            <a:r>
              <a:rPr lang="ru-RU" sz="2400"/>
              <a:t>На ваш взгляд, одежда и обувь каких производителей в нашей стране наиболее распространена и востребована?</a:t>
            </a:r>
          </a:p>
        </c:rich>
      </c:tx>
      <c:layout>
        <c:manualLayout>
          <c:xMode val="edge"/>
          <c:yMode val="edge"/>
          <c:x val="0.12038277701163078"/>
          <c:y val="0"/>
        </c:manualLayout>
      </c:layout>
      <c:overlay val="0"/>
    </c:title>
    <c:autoTitleDeleted val="0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На ваш взгляд, одежда и обувь каких производителей в нашей стране наиболее распространена и востребована?</c:v>
                </c:pt>
              </c:strCache>
            </c:strRef>
          </c:tx>
          <c:explosion val="25"/>
          <c:dPt>
            <c:idx val="0"/>
            <c:bubble3D val="0"/>
            <c:spPr>
              <a:solidFill>
                <a:schemeClr val="accent6">
                  <a:lumMod val="60000"/>
                  <a:lumOff val="40000"/>
                </a:schemeClr>
              </a:solidFill>
            </c:spPr>
          </c:dPt>
          <c:dLbls>
            <c:txPr>
              <a:bodyPr/>
              <a:lstStyle/>
              <a:p>
                <a:pPr>
                  <a:defRPr sz="20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</c:dLbls>
          <c:cat>
            <c:strRef>
              <c:f>Лист1!$A$2:$A$3</c:f>
              <c:strCache>
                <c:ptCount val="2"/>
                <c:pt idx="0">
                  <c:v>Отечественных</c:v>
                </c:pt>
                <c:pt idx="1">
                  <c:v>Зарубежных</c:v>
                </c:pt>
              </c:strCache>
            </c:strRef>
          </c:cat>
          <c:val>
            <c:numRef>
              <c:f>Лист1!$B$2:$B$3</c:f>
              <c:numCache>
                <c:formatCode>0%</c:formatCode>
                <c:ptCount val="2"/>
                <c:pt idx="0">
                  <c:v>0.12000000000000001</c:v>
                </c:pt>
                <c:pt idx="1">
                  <c:v>0.88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ayout>
        <c:manualLayout>
          <c:xMode val="edge"/>
          <c:yMode val="edge"/>
          <c:x val="0.66870412384892564"/>
          <c:y val="0.37039944824415222"/>
          <c:w val="0.31675034970911131"/>
          <c:h val="0.44202499144128726"/>
        </c:manualLayout>
      </c:layout>
      <c:overlay val="0"/>
      <c:txPr>
        <a:bodyPr/>
        <a:lstStyle/>
        <a:p>
          <a:pPr>
            <a:defRPr sz="2400"/>
          </a:pPr>
          <a:endParaRPr lang="ru-RU"/>
        </a:p>
      </c:txPr>
    </c:legend>
    <c:plotVisOnly val="1"/>
    <c:dispBlanksAs val="gap"/>
    <c:showDLblsOverMax val="0"/>
  </c:chart>
  <c:spPr>
    <a:ln>
      <a:noFill/>
    </a:ln>
  </c:spPr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2800"/>
            </a:pPr>
            <a:r>
              <a:rPr lang="ru-RU" sz="2800"/>
              <a:t>Какие мультфильмы смотрят ваши дети/внуки? Какие фильмы предпочитаете смотреть вы?</a:t>
            </a:r>
          </a:p>
        </c:rich>
      </c:tx>
      <c:layout/>
      <c:overlay val="0"/>
    </c:title>
    <c:autoTitleDeleted val="0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Какие мультфильмы смотрят ваши дети/внуки? Какие фильмы предпочитаете смотреть вы?</c:v>
                </c:pt>
              </c:strCache>
            </c:strRef>
          </c:tx>
          <c:explosion val="13"/>
          <c:dPt>
            <c:idx val="0"/>
            <c:bubble3D val="0"/>
            <c:spPr>
              <a:solidFill>
                <a:schemeClr val="accent6">
                  <a:lumMod val="60000"/>
                  <a:lumOff val="40000"/>
                </a:schemeClr>
              </a:solidFill>
            </c:spPr>
          </c:dPt>
          <c:dPt>
            <c:idx val="1"/>
            <c:bubble3D val="0"/>
            <c:spPr>
              <a:solidFill>
                <a:srgbClr val="0070C0"/>
              </a:solidFill>
            </c:spPr>
          </c:dPt>
          <c:dLbls>
            <c:txPr>
              <a:bodyPr/>
              <a:lstStyle/>
              <a:p>
                <a:pPr>
                  <a:defRPr sz="20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</c:dLbls>
          <c:cat>
            <c:strRef>
              <c:f>Лист1!$A$2:$A$4</c:f>
              <c:strCache>
                <c:ptCount val="3"/>
                <c:pt idx="0">
                  <c:v>Фильмы и мультфильмы советского периода</c:v>
                </c:pt>
                <c:pt idx="1">
                  <c:v>Современные белорусские фильмы и мультфильмы</c:v>
                </c:pt>
                <c:pt idx="2">
                  <c:v>Современные зарубежные фильмы и мультфильмы</c:v>
                </c:pt>
              </c:strCache>
            </c:strRef>
          </c:cat>
          <c:val>
            <c:numRef>
              <c:f>Лист1!$B$2:$B$4</c:f>
              <c:numCache>
                <c:formatCode>0%</c:formatCode>
                <c:ptCount val="3"/>
                <c:pt idx="0">
                  <c:v>0.58000000000000007</c:v>
                </c:pt>
                <c:pt idx="1">
                  <c:v>6.0000000000000005E-2</c:v>
                </c:pt>
                <c:pt idx="2">
                  <c:v>0.36000000000000004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ayout>
        <c:manualLayout>
          <c:xMode val="edge"/>
          <c:yMode val="edge"/>
          <c:x val="0.61242276481494839"/>
          <c:y val="0.26408710629921267"/>
          <c:w val="0.38604818319728396"/>
          <c:h val="0.63799622703412084"/>
        </c:manualLayout>
      </c:layout>
      <c:overlay val="0"/>
      <c:txPr>
        <a:bodyPr/>
        <a:lstStyle/>
        <a:p>
          <a:pPr>
            <a:defRPr sz="2000"/>
          </a:pPr>
          <a:endParaRPr lang="ru-RU"/>
        </a:p>
      </c:txPr>
    </c:legend>
    <c:plotVisOnly val="1"/>
    <c:dispBlanksAs val="gap"/>
    <c:showDLblsOverMax val="0"/>
  </c:chart>
  <c:spPr>
    <a:ln>
      <a:noFill/>
    </a:ln>
  </c:spPr>
  <c:externalData r:id="rId1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2400"/>
            </a:pPr>
            <a:r>
              <a:rPr lang="ru-RU" sz="2400"/>
              <a:t>Какие источники информации вы чаще всего используете в повседневной жизни? </a:t>
            </a:r>
          </a:p>
        </c:rich>
      </c:tx>
      <c:layout>
        <c:manualLayout>
          <c:xMode val="edge"/>
          <c:yMode val="edge"/>
          <c:x val="0.11300409791098151"/>
          <c:y val="0"/>
        </c:manualLayout>
      </c:layout>
      <c:overlay val="0"/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5.9990339749198124E-2"/>
          <c:y val="0.25417666541682288"/>
          <c:w val="0.94000965681176651"/>
          <c:h val="0.6467863517060366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'Лист1'!$B$1</c:f>
              <c:strCache>
                <c:ptCount val="1"/>
                <c:pt idx="0">
                  <c:v>Какие источники информации вы чаще всего используете в повседневной жизни? </c:v>
                </c:pt>
              </c:strCache>
            </c:strRef>
          </c:tx>
          <c:invertIfNegative val="0"/>
          <c:dPt>
            <c:idx val="0"/>
            <c:invertIfNegative val="0"/>
            <c:bubble3D val="0"/>
            <c:spPr>
              <a:solidFill>
                <a:srgbClr val="00CC00"/>
              </a:solidFill>
            </c:spPr>
          </c:dPt>
          <c:dPt>
            <c:idx val="1"/>
            <c:invertIfNegative val="0"/>
            <c:bubble3D val="0"/>
            <c:spPr>
              <a:solidFill>
                <a:srgbClr val="FFFF66"/>
              </a:solidFill>
            </c:spPr>
          </c:dPt>
          <c:dPt>
            <c:idx val="2"/>
            <c:invertIfNegative val="0"/>
            <c:bubble3D val="0"/>
            <c:spPr>
              <a:solidFill>
                <a:schemeClr val="accent4">
                  <a:lumMod val="60000"/>
                  <a:lumOff val="40000"/>
                </a:schemeClr>
              </a:solidFill>
            </c:spPr>
          </c:dPt>
          <c:dPt>
            <c:idx val="3"/>
            <c:invertIfNegative val="0"/>
            <c:bubble3D val="0"/>
            <c:spPr>
              <a:solidFill>
                <a:srgbClr val="C3110D"/>
              </a:solidFill>
            </c:spPr>
          </c:dPt>
          <c:dPt>
            <c:idx val="4"/>
            <c:invertIfNegative val="0"/>
            <c:bubble3D val="0"/>
            <c:spPr>
              <a:solidFill>
                <a:srgbClr val="00B0F0"/>
              </a:solidFill>
            </c:spPr>
          </c:dPt>
          <c:dLbls>
            <c:txPr>
              <a:bodyPr/>
              <a:lstStyle/>
              <a:p>
                <a:pPr>
                  <a:defRPr sz="28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'Лист1'!$A$2:$A$6</c:f>
              <c:strCache>
                <c:ptCount val="5"/>
                <c:pt idx="0">
                  <c:v>Газеты</c:v>
                </c:pt>
                <c:pt idx="1">
                  <c:v>Глянцевые журналы</c:v>
                </c:pt>
                <c:pt idx="2">
                  <c:v>Радио</c:v>
                </c:pt>
                <c:pt idx="3">
                  <c:v>Телевидение</c:v>
                </c:pt>
                <c:pt idx="4">
                  <c:v>Интернет</c:v>
                </c:pt>
              </c:strCache>
            </c:strRef>
          </c:cat>
          <c:val>
            <c:numRef>
              <c:f>'Лист1'!$B$2:$B$6</c:f>
              <c:numCache>
                <c:formatCode>0%</c:formatCode>
                <c:ptCount val="5"/>
                <c:pt idx="0">
                  <c:v>0.1</c:v>
                </c:pt>
                <c:pt idx="1">
                  <c:v>8.0000000000000043E-2</c:v>
                </c:pt>
                <c:pt idx="2">
                  <c:v>0</c:v>
                </c:pt>
                <c:pt idx="3">
                  <c:v>0.28000000000000008</c:v>
                </c:pt>
                <c:pt idx="4">
                  <c:v>0.54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89547136"/>
        <c:axId val="89548672"/>
        <c:axId val="0"/>
      </c:bar3DChart>
      <c:catAx>
        <c:axId val="89547136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600"/>
            </a:pPr>
            <a:endParaRPr lang="ru-RU"/>
          </a:p>
        </c:txPr>
        <c:crossAx val="89548672"/>
        <c:crosses val="autoZero"/>
        <c:auto val="1"/>
        <c:lblAlgn val="ctr"/>
        <c:lblOffset val="100"/>
        <c:noMultiLvlLbl val="0"/>
      </c:catAx>
      <c:valAx>
        <c:axId val="89548672"/>
        <c:scaling>
          <c:orientation val="minMax"/>
        </c:scaling>
        <c:delete val="0"/>
        <c:axPos val="l"/>
        <c:majorGridlines/>
        <c:numFmt formatCode="0%" sourceLinked="1"/>
        <c:majorTickMark val="out"/>
        <c:minorTickMark val="none"/>
        <c:tickLblPos val="nextTo"/>
        <c:txPr>
          <a:bodyPr/>
          <a:lstStyle/>
          <a:p>
            <a:pPr>
              <a:defRPr sz="1600"/>
            </a:pPr>
            <a:endParaRPr lang="ru-RU"/>
          </a:p>
        </c:txPr>
        <c:crossAx val="89547136"/>
        <c:crosses val="autoZero"/>
        <c:crossBetween val="between"/>
      </c:valAx>
    </c:plotArea>
    <c:plotVisOnly val="1"/>
    <c:dispBlanksAs val="gap"/>
    <c:showDLblsOverMax val="0"/>
  </c:chart>
  <c:spPr>
    <a:ln>
      <a:noFill/>
    </a:ln>
  </c:spPr>
  <c:externalData r:id="rId1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51FF088-25F8-4557-AA21-5A380A81F89E}" type="doc">
      <dgm:prSet loTypeId="urn:microsoft.com/office/officeart/2005/8/layout/arrow4" loCatId="relationship" qsTypeId="urn:microsoft.com/office/officeart/2005/8/quickstyle/3d1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23A8AD65-11B3-401F-80F3-253E54D15569}">
      <dgm:prSet phldrT="[Текст]" custT="1"/>
      <dgm:spPr/>
      <dgm:t>
        <a:bodyPr/>
        <a:lstStyle/>
        <a:p>
          <a:pPr algn="ctr"/>
          <a:r>
            <a:rPr lang="ru-RU" sz="2400" dirty="0" smtClean="0"/>
            <a:t>Исчезновение четких  национальных границ, слияние многовековых традиций, обычаев, появление схожих макетов поведения и реагирования на внешние факторы окружающей среды.</a:t>
          </a:r>
          <a:endParaRPr lang="ru-RU" sz="2400" dirty="0"/>
        </a:p>
      </dgm:t>
    </dgm:pt>
    <dgm:pt modelId="{4118A70B-343F-46C9-BBAF-32ED517FDE2E}" type="parTrans" cxnId="{7B8A15A3-9AFC-4F9F-B8B4-4212C3E8EEEF}">
      <dgm:prSet/>
      <dgm:spPr/>
      <dgm:t>
        <a:bodyPr/>
        <a:lstStyle/>
        <a:p>
          <a:endParaRPr lang="ru-RU"/>
        </a:p>
      </dgm:t>
    </dgm:pt>
    <dgm:pt modelId="{AA847CC0-37CC-4232-B4F5-45C3A3FD056A}" type="sibTrans" cxnId="{7B8A15A3-9AFC-4F9F-B8B4-4212C3E8EEEF}">
      <dgm:prSet/>
      <dgm:spPr/>
      <dgm:t>
        <a:bodyPr/>
        <a:lstStyle/>
        <a:p>
          <a:endParaRPr lang="ru-RU"/>
        </a:p>
      </dgm:t>
    </dgm:pt>
    <dgm:pt modelId="{4AB6A4E3-0C8A-43CB-8C81-01EA9DD64189}">
      <dgm:prSet phldrT="[Текст]" custT="1"/>
      <dgm:spPr/>
      <dgm:t>
        <a:bodyPr/>
        <a:lstStyle/>
        <a:p>
          <a:pPr algn="ctr"/>
          <a:r>
            <a:rPr lang="ru-RU" sz="2400" dirty="0" smtClean="0"/>
            <a:t>Объединение и обмен полученными знаниями, опытом, научными открытиями в различных сферах деятельности, сформированными системами правления и устройства различных социальных организаций.</a:t>
          </a:r>
          <a:endParaRPr lang="ru-RU" sz="2400" dirty="0"/>
        </a:p>
      </dgm:t>
    </dgm:pt>
    <dgm:pt modelId="{366AEB9A-1998-4CBE-90BD-987771D439DF}" type="parTrans" cxnId="{334EF4EE-6852-4C9D-9B1C-9813792CFC9F}">
      <dgm:prSet/>
      <dgm:spPr/>
      <dgm:t>
        <a:bodyPr/>
        <a:lstStyle/>
        <a:p>
          <a:endParaRPr lang="ru-RU"/>
        </a:p>
      </dgm:t>
    </dgm:pt>
    <dgm:pt modelId="{9723F71D-9C5D-43FD-A1AC-512E514895EC}" type="sibTrans" cxnId="{334EF4EE-6852-4C9D-9B1C-9813792CFC9F}">
      <dgm:prSet/>
      <dgm:spPr/>
      <dgm:t>
        <a:bodyPr/>
        <a:lstStyle/>
        <a:p>
          <a:endParaRPr lang="ru-RU"/>
        </a:p>
      </dgm:t>
    </dgm:pt>
    <dgm:pt modelId="{9C29A191-1956-4087-8354-EC9E7776B308}" type="pres">
      <dgm:prSet presAssocID="{551FF088-25F8-4557-AA21-5A380A81F89E}" presName="compositeShape" presStyleCnt="0">
        <dgm:presLayoutVars>
          <dgm:chMax val="2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D9BA73F-9659-484C-AAAB-E7DE3820216A}" type="pres">
      <dgm:prSet presAssocID="{23A8AD65-11B3-401F-80F3-253E54D15569}" presName="upArrow" presStyleLbl="node1" presStyleIdx="0" presStyleCnt="2" custAng="3329756" custScaleX="69133" custScaleY="57093" custLinFactNeighborX="32963" custLinFactNeighborY="7192"/>
      <dgm:spPr>
        <a:solidFill>
          <a:srgbClr val="00B0F0"/>
        </a:solidFill>
      </dgm:spPr>
      <dgm:t>
        <a:bodyPr/>
        <a:lstStyle/>
        <a:p>
          <a:endParaRPr lang="ru-RU"/>
        </a:p>
      </dgm:t>
    </dgm:pt>
    <dgm:pt modelId="{5FDFDBC4-C757-48FB-9501-1EAFF98A1427}" type="pres">
      <dgm:prSet presAssocID="{23A8AD65-11B3-401F-80F3-253E54D15569}" presName="upArrowText" presStyleLbl="revTx" presStyleIdx="0" presStyleCnt="2" custScaleX="119495" custScaleY="72971" custLinFactNeighborX="14884" custLinFactNeighborY="-736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55FC9D8-8A06-4730-9A94-4B2F054E7ED6}" type="pres">
      <dgm:prSet presAssocID="{4AB6A4E3-0C8A-43CB-8C81-01EA9DD64189}" presName="downArrow" presStyleLbl="node1" presStyleIdx="1" presStyleCnt="2" custAng="19231252" custScaleX="72335" custScaleY="57905" custLinFactNeighborX="8288" custLinFactNeighborY="-4081"/>
      <dgm:spPr>
        <a:solidFill>
          <a:srgbClr val="00B0F0"/>
        </a:solidFill>
      </dgm:spPr>
      <dgm:t>
        <a:bodyPr/>
        <a:lstStyle/>
        <a:p>
          <a:endParaRPr lang="ru-RU"/>
        </a:p>
      </dgm:t>
    </dgm:pt>
    <dgm:pt modelId="{01A2F6E2-5835-4964-8876-59FD63A82224}" type="pres">
      <dgm:prSet presAssocID="{4AB6A4E3-0C8A-43CB-8C81-01EA9DD64189}" presName="downArrowText" presStyleLbl="revTx" presStyleIdx="1" presStyleCnt="2" custScaleX="114881" custScaleY="83531" custLinFactNeighborX="479" custLinFactNeighborY="615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334EF4EE-6852-4C9D-9B1C-9813792CFC9F}" srcId="{551FF088-25F8-4557-AA21-5A380A81F89E}" destId="{4AB6A4E3-0C8A-43CB-8C81-01EA9DD64189}" srcOrd="1" destOrd="0" parTransId="{366AEB9A-1998-4CBE-90BD-987771D439DF}" sibTransId="{9723F71D-9C5D-43FD-A1AC-512E514895EC}"/>
    <dgm:cxn modelId="{8C160324-3715-4FE5-849C-77FA067C3F25}" type="presOf" srcId="{551FF088-25F8-4557-AA21-5A380A81F89E}" destId="{9C29A191-1956-4087-8354-EC9E7776B308}" srcOrd="0" destOrd="0" presId="urn:microsoft.com/office/officeart/2005/8/layout/arrow4"/>
    <dgm:cxn modelId="{7B8A15A3-9AFC-4F9F-B8B4-4212C3E8EEEF}" srcId="{551FF088-25F8-4557-AA21-5A380A81F89E}" destId="{23A8AD65-11B3-401F-80F3-253E54D15569}" srcOrd="0" destOrd="0" parTransId="{4118A70B-343F-46C9-BBAF-32ED517FDE2E}" sibTransId="{AA847CC0-37CC-4232-B4F5-45C3A3FD056A}"/>
    <dgm:cxn modelId="{3501C992-924F-4A34-B188-FB17BBF1DAC3}" type="presOf" srcId="{4AB6A4E3-0C8A-43CB-8C81-01EA9DD64189}" destId="{01A2F6E2-5835-4964-8876-59FD63A82224}" srcOrd="0" destOrd="0" presId="urn:microsoft.com/office/officeart/2005/8/layout/arrow4"/>
    <dgm:cxn modelId="{11537E1F-BB8C-4A61-BB00-0FE92BAE5EBA}" type="presOf" srcId="{23A8AD65-11B3-401F-80F3-253E54D15569}" destId="{5FDFDBC4-C757-48FB-9501-1EAFF98A1427}" srcOrd="0" destOrd="0" presId="urn:microsoft.com/office/officeart/2005/8/layout/arrow4"/>
    <dgm:cxn modelId="{ED05E687-CD7E-429D-AD13-A4E13E14F54B}" type="presParOf" srcId="{9C29A191-1956-4087-8354-EC9E7776B308}" destId="{5D9BA73F-9659-484C-AAAB-E7DE3820216A}" srcOrd="0" destOrd="0" presId="urn:microsoft.com/office/officeart/2005/8/layout/arrow4"/>
    <dgm:cxn modelId="{1C389B21-A036-408F-A8EC-F96A1F15464E}" type="presParOf" srcId="{9C29A191-1956-4087-8354-EC9E7776B308}" destId="{5FDFDBC4-C757-48FB-9501-1EAFF98A1427}" srcOrd="1" destOrd="0" presId="urn:microsoft.com/office/officeart/2005/8/layout/arrow4"/>
    <dgm:cxn modelId="{50482C00-7B07-4DE2-AC6F-411259A92583}" type="presParOf" srcId="{9C29A191-1956-4087-8354-EC9E7776B308}" destId="{C55FC9D8-8A06-4730-9A94-4B2F054E7ED6}" srcOrd="2" destOrd="0" presId="urn:microsoft.com/office/officeart/2005/8/layout/arrow4"/>
    <dgm:cxn modelId="{058F9B35-82A2-428A-BC50-63A1EB1BBE11}" type="presParOf" srcId="{9C29A191-1956-4087-8354-EC9E7776B308}" destId="{01A2F6E2-5835-4964-8876-59FD63A82224}" srcOrd="3" destOrd="0" presId="urn:microsoft.com/office/officeart/2005/8/layout/arrow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D9BA73F-9659-484C-AAAB-E7DE3820216A}">
      <dsp:nvSpPr>
        <dsp:cNvPr id="0" name=""/>
        <dsp:cNvSpPr/>
      </dsp:nvSpPr>
      <dsp:spPr>
        <a:xfrm rot="3329756">
          <a:off x="929159" y="798988"/>
          <a:ext cx="1860107" cy="1754116"/>
        </a:xfrm>
        <a:prstGeom prst="upArrow">
          <a:avLst/>
        </a:prstGeom>
        <a:solidFill>
          <a:srgbClr val="00B0F0"/>
        </a:soli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5FDFDBC4-C757-48FB-9501-1EAFF98A1427}">
      <dsp:nvSpPr>
        <dsp:cNvPr id="0" name=""/>
        <dsp:cNvSpPr/>
      </dsp:nvSpPr>
      <dsp:spPr>
        <a:xfrm>
          <a:off x="2632861" y="107978"/>
          <a:ext cx="5456026" cy="224194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0688" tIns="0" rIns="170688" bIns="170688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/>
            <a:t>Исчезновение четких  национальных границ, слияние многовековых традиций, обычаев, появление схожих макетов поведения и реагирования на внешние факторы окружающей среды.</a:t>
          </a:r>
          <a:endParaRPr lang="ru-RU" sz="2400" kern="1200" dirty="0"/>
        </a:p>
      </dsp:txBody>
      <dsp:txXfrm>
        <a:off x="2632861" y="107978"/>
        <a:ext cx="5456026" cy="2241949"/>
      </dsp:txXfrm>
    </dsp:sp>
    <dsp:sp modelId="{C55FC9D8-8A06-4730-9A94-4B2F054E7ED6}">
      <dsp:nvSpPr>
        <dsp:cNvPr id="0" name=""/>
        <dsp:cNvSpPr/>
      </dsp:nvSpPr>
      <dsp:spPr>
        <a:xfrm rot="19231252">
          <a:off x="1029358" y="3768581"/>
          <a:ext cx="1946261" cy="1779063"/>
        </a:xfrm>
        <a:prstGeom prst="downArrow">
          <a:avLst/>
        </a:prstGeom>
        <a:solidFill>
          <a:srgbClr val="00B0F0"/>
        </a:soli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01A2F6E2-5835-4964-8876-59FD63A82224}">
      <dsp:nvSpPr>
        <dsp:cNvPr id="0" name=""/>
        <dsp:cNvSpPr/>
      </dsp:nvSpPr>
      <dsp:spPr>
        <a:xfrm>
          <a:off x="2887664" y="3689375"/>
          <a:ext cx="5245356" cy="256639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0688" tIns="0" rIns="170688" bIns="170688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/>
            <a:t>Объединение и обмен полученными знаниями, опытом, научными открытиями в различных сферах деятельности, сформированными системами правления и устройства различных социальных организаций.</a:t>
          </a:r>
          <a:endParaRPr lang="ru-RU" sz="2400" kern="1200" dirty="0"/>
        </a:p>
      </dsp:txBody>
      <dsp:txXfrm>
        <a:off x="2887664" y="3689375"/>
        <a:ext cx="5245356" cy="256639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arrow4">
  <dgm:title val=""/>
  <dgm:desc val=""/>
  <dgm:catLst>
    <dgm:cat type="relationship" pri="8000"/>
    <dgm:cat type="process" pri="3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clrData>
  <dgm:layoutNode name="compositeShape">
    <dgm:varLst>
      <dgm:chMax val="2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hoose name="Name2">
          <dgm:if name="Name3" axis="ch" ptType="node" func="cnt" op="lte" val="1">
            <dgm:constrLst>
              <dgm:constr type="primFontSz" for="des" ptType="node" op="equ" val="65"/>
              <dgm:constr type="w" for="ch" forName="upArrow" refType="w" fact="0.33"/>
              <dgm:constr type="h" for="ch" forName="upArrow" refType="h"/>
              <dgm:constr type="b" for="ch" forName="upArrow" refType="h" fact="0.48"/>
              <dgm:constr type="l" for="ch" forName="upArrow"/>
              <dgm:constr type="h" for="ch" forName="upArrow" refType="w" refFor="ch" refForName="upArrow" op="gte" fact="0.75"/>
              <dgm:constr type="w" for="ch" forName="upArrowText" refType="w" fact="0.56"/>
              <dgm:constr type="h" for="ch" forName="upArrowText" refType="h"/>
              <dgm:constr type="b" for="ch" forName="upArrowText" refType="h" fact="0.48"/>
              <dgm:constr type="l" for="ch" forName="upArrowText" refType="w" refFor="ch" refForName="upArrow" fact="1.03"/>
            </dgm:constrLst>
          </dgm:if>
          <dgm:else name="Name4">
            <dgm:constrLst>
              <dgm:constr type="primFontSz" for="des" ptType="node" op="equ" val="65"/>
              <dgm:constr type="w" for="ch" forName="upArrow" refType="w" fact="0.33"/>
              <dgm:constr type="h" for="ch" forName="upArrow" refType="h" fact="0.48"/>
              <dgm:constr type="b" for="ch" forName="upArrow" refType="h" fact="0.48"/>
              <dgm:constr type="l" for="ch" forName="upArrow"/>
              <dgm:constr type="h" for="ch" forName="upArrow" refType="w" refFor="ch" refForName="upArrow" op="gte" fact="0.75"/>
              <dgm:constr type="w" for="ch" forName="upArrowText" refType="w" fact="0.56"/>
              <dgm:constr type="h" for="ch" forName="upArrowText" refType="h" fact="0.48"/>
              <dgm:constr type="b" for="ch" forName="upArrowText" refType="h" fact="0.48"/>
              <dgm:constr type="l" for="ch" forName="upArrowText" refType="w" refFor="ch" refForName="upArrow" fact="1.03"/>
              <dgm:constr type="w" for="ch" forName="downArrow" refType="w" fact="0.33"/>
              <dgm:constr type="h" for="ch" forName="downArrow" refType="h" fact="0.48"/>
              <dgm:constr type="t" for="ch" forName="downArrow" refType="h" fact="0.52"/>
              <dgm:constr type="l" for="ch" forName="downArrow" refType="w" refFor="ch" refForName="downArrow" fact="0.3"/>
              <dgm:constr type="h" for="ch" forName="downArrow" refType="w" refFor="ch" refForName="downArrow" op="gte" fact="0.75"/>
              <dgm:constr type="w" for="ch" forName="downArrowText" refType="w" fact="0.56"/>
              <dgm:constr type="h" for="ch" forName="downArrowText" refType="h" fact="0.48"/>
              <dgm:constr type="t" for="ch" forName="downArrowText" refType="h" fact="0.52"/>
              <dgm:constr type="l" for="ch" forName="downArrowText" refType="w" refFor="ch" refForName="downArrow" fact="1.33"/>
            </dgm:constrLst>
          </dgm:else>
        </dgm:choose>
      </dgm:if>
      <dgm:else name="Name5">
        <dgm:choose name="Name6">
          <dgm:if name="Name7" axis="ch" ptType="node" func="cnt" op="lte" val="1">
            <dgm:constrLst>
              <dgm:constr type="primFontSz" for="des" ptType="node" op="equ" val="65"/>
              <dgm:constr type="w" for="ch" forName="upArrow" refType="w" fact="0.33"/>
              <dgm:constr type="h" for="ch" forName="upArrow" refType="h"/>
              <dgm:constr type="t" for="ch" forName="upArrow"/>
              <dgm:constr type="l" for="ch" forName="upArrow" refType="w" fact="0.67"/>
              <dgm:constr type="h" for="ch" forName="upArrow" refType="w" refFor="ch" refForName="upArrow" op="gte" fact="0.75"/>
              <dgm:constr type="w" for="ch" forName="upArrowText" refType="w" fact="0.56"/>
              <dgm:constr type="h" for="ch" forName="upArrowText" refType="h"/>
              <dgm:constr type="t" for="ch" forName="upArrowText"/>
              <dgm:constr type="l" for="ch" forName="upArrowText" refType="w" fact="0.1"/>
            </dgm:constrLst>
          </dgm:if>
          <dgm:else name="Name8">
            <dgm:constrLst>
              <dgm:constr type="primFontSz" for="des" ptType="node" op="equ" val="65"/>
              <dgm:constr type="w" for="ch" forName="upArrow" refType="w" fact="0.33"/>
              <dgm:constr type="h" for="ch" forName="upArrow" refType="h" fact="0.48"/>
              <dgm:constr type="t" for="ch" forName="upArrow"/>
              <dgm:constr type="l" for="ch" forName="upArrow" refType="w" fact="0.67"/>
              <dgm:constr type="h" for="ch" forName="upArrow" refType="w" refFor="ch" refForName="upArrow" op="gte" fact="0.75"/>
              <dgm:constr type="w" for="ch" forName="upArrowText" refType="w" fact="0.56"/>
              <dgm:constr type="h" for="ch" forName="upArrowText" refType="h" fact="0.48"/>
              <dgm:constr type="t" for="ch" forName="upArrowText"/>
              <dgm:constr type="l" for="ch" forName="upArrowText" refType="w" fact="0.1"/>
              <dgm:constr type="w" for="ch" forName="downArrow" refType="w" fact="0.33"/>
              <dgm:constr type="h" for="ch" forName="downArrow" refType="h" fact="0.48"/>
              <dgm:constr type="t" for="ch" forName="downArrow" refType="h" fact="0.52"/>
              <dgm:constr type="l" for="ch" forName="downArrow" refType="w" fact="0.57"/>
              <dgm:constr type="h" for="ch" forName="downArrow" refType="w" refFor="ch" refForName="downArrow" op="gte" fact="0.75"/>
              <dgm:constr type="w" for="ch" forName="downArrowText" refType="w" fact="0.56"/>
              <dgm:constr type="h" for="ch" forName="downArrowText" refType="h" fact="0.48"/>
              <dgm:constr type="t" for="ch" forName="downArrowText" refType="h" fact="0.52"/>
              <dgm:constr type="l" for="ch" forName="downArrowText"/>
            </dgm:constrLst>
          </dgm:else>
        </dgm:choose>
      </dgm:else>
    </dgm:choose>
    <dgm:ruleLst/>
    <dgm:forEach name="Name9" axis="ch" ptType="node" cnt="1">
      <dgm:layoutNode name="upArrow" styleLbl="node1">
        <dgm:alg type="sp"/>
        <dgm:shape xmlns:r="http://schemas.openxmlformats.org/officeDocument/2006/relationships" type="upArrow" r:blip="">
          <dgm:adjLst/>
        </dgm:shape>
        <dgm:presOf/>
        <dgm:constrLst/>
        <dgm:ruleLst/>
      </dgm:layoutNode>
      <dgm:layoutNode name="upArrowText" styleLbl="revTx">
        <dgm:varLst>
          <dgm:chMax val="0"/>
          <dgm:bulletEnabled val="1"/>
        </dgm:varLst>
        <dgm:choose name="Name10">
          <dgm:if name="Name11" axis="root des" ptType="all node" func="maxDepth" op="gt" val="1">
            <dgm:alg type="tx">
              <dgm:param type="parTxLTRAlign" val="l"/>
              <dgm:param type="parTxRTLAlign" val="r"/>
              <dgm:param type="txAnchorVertCh" val="mid"/>
            </dgm:alg>
          </dgm:if>
          <dgm:else name="Name12">
            <dgm:choose name="Name13">
              <dgm:if name="Name14" func="var" arg="dir" op="equ" val="norm">
                <dgm:alg type="tx">
                  <dgm:param type="parTxLTRAlign" val="l"/>
                  <dgm:param type="parTxRTLAlign" val="l"/>
                  <dgm:param type="txAnchorVertCh" val="mid"/>
                </dgm:alg>
              </dgm:if>
              <dgm:else name="Name15">
                <dgm:alg type="tx">
                  <dgm:param type="parTxLTRAlign" val="r"/>
                  <dgm:param type="parTxRTLAlign" val="r"/>
                  <dgm:param type="txAnchorVertCh" val="mid"/>
                </dgm:alg>
              </dgm:else>
            </dgm:choose>
          </dgm:else>
        </dgm:choose>
        <dgm:shape xmlns:r="http://schemas.openxmlformats.org/officeDocument/2006/relationships" type="rect" r:blip="">
          <dgm:adjLst/>
        </dgm:shape>
        <dgm:presOf axis="desOrSelf" ptType="node"/>
        <dgm:constrLst>
          <dgm:constr type="tMarg"/>
        </dgm:constrLst>
        <dgm:ruleLst>
          <dgm:rule type="primFontSz" val="5" fact="NaN" max="NaN"/>
        </dgm:ruleLst>
      </dgm:layoutNode>
    </dgm:forEach>
    <dgm:forEach name="Name16" axis="ch" ptType="node" st="2" cnt="1">
      <dgm:layoutNode name="downArrow" styleLbl="node1">
        <dgm:alg type="sp"/>
        <dgm:shape xmlns:r="http://schemas.openxmlformats.org/officeDocument/2006/relationships" type="downArrow" r:blip="">
          <dgm:adjLst/>
        </dgm:shape>
        <dgm:presOf/>
        <dgm:constrLst/>
        <dgm:ruleLst/>
      </dgm:layoutNode>
      <dgm:layoutNode name="downArrowText" styleLbl="revTx">
        <dgm:varLst>
          <dgm:chMax val="0"/>
          <dgm:bulletEnabled val="1"/>
        </dgm:varLst>
        <dgm:choose name="Name17">
          <dgm:if name="Name18" axis="root des" ptType="all node" func="maxDepth" op="gt" val="1">
            <dgm:alg type="tx">
              <dgm:param type="parTxLTRAlign" val="l"/>
              <dgm:param type="parTxRTLAlign" val="r"/>
              <dgm:param type="txAnchorVertCh" val="mid"/>
            </dgm:alg>
          </dgm:if>
          <dgm:else name="Name19">
            <dgm:choose name="Name20">
              <dgm:if name="Name21" func="var" arg="dir" op="equ" val="norm">
                <dgm:alg type="tx">
                  <dgm:param type="parTxLTRAlign" val="l"/>
                  <dgm:param type="parTxRTLAlign" val="l"/>
                  <dgm:param type="txAnchorVertCh" val="mid"/>
                </dgm:alg>
              </dgm:if>
              <dgm:else name="Name22">
                <dgm:alg type="tx">
                  <dgm:param type="parTxLTRAlign" val="r"/>
                  <dgm:param type="parTxRTLAlign" val="r"/>
                  <dgm:param type="txAnchorVertCh" val="mid"/>
                </dgm:alg>
              </dgm:else>
            </dgm:choose>
          </dgm:else>
        </dgm:choose>
        <dgm:shape xmlns:r="http://schemas.openxmlformats.org/officeDocument/2006/relationships" type="rect" r:blip="">
          <dgm:adjLst/>
        </dgm:shape>
        <dgm:presOf axis="desOrSelf" ptType="node"/>
        <dgm:constrLst>
          <dgm:constr type="tMarg"/>
        </dgm:constrLst>
        <dgm:ruleLst>
          <dgm:rule type="primFontSz" val="5" fact="NaN" max="NaN"/>
        </dgm:ruleLst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0.19298</cdr:x>
      <cdr:y>0.89366</cdr:y>
    </cdr:from>
    <cdr:to>
      <cdr:x>0.91228</cdr:x>
      <cdr:y>1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838200" y="3962400"/>
          <a:ext cx="3124200" cy="47148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2800" dirty="0" smtClean="0"/>
            <a:t>Уровень продаж</a:t>
          </a:r>
          <a:endParaRPr lang="ru-RU" sz="2800" dirty="0"/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AA987E1-C3EE-4430-9FC2-5A50B251FDD6}" type="datetimeFigureOut">
              <a:rPr lang="ru-RU" smtClean="0"/>
              <a:pPr/>
              <a:t>29.08.2017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D0FCF0A-DE24-4DF6-945F-0B97E02729C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3437175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30250" y="1905000"/>
            <a:ext cx="7681913" cy="1523495"/>
          </a:xfrm>
        </p:spPr>
        <p:txBody>
          <a:bodyPr>
            <a:noAutofit/>
          </a:bodyPr>
          <a:lstStyle>
            <a:lvl1pPr>
              <a:lnSpc>
                <a:spcPct val="90000"/>
              </a:lnSpc>
              <a:defRPr sz="5400"/>
            </a:lvl1pPr>
          </a:lstStyle>
          <a:p>
            <a:r>
              <a:rPr lang="ru-RU" noProof="0" smtClean="0"/>
              <a:t>Образец заголовка</a:t>
            </a:r>
            <a:endParaRPr lang="ru-RU" noProof="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30249" y="4344988"/>
            <a:ext cx="7681913" cy="461665"/>
          </a:xfrm>
        </p:spPr>
        <p:txBody>
          <a:bodyPr>
            <a:noAutofit/>
          </a:bodyPr>
          <a:lstStyle>
            <a:lvl1pPr marL="0" indent="0" algn="l">
              <a:lnSpc>
                <a:spcPct val="90000"/>
              </a:lnSpc>
              <a:spcBef>
                <a:spcPts val="0"/>
              </a:spcBef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1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4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2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0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2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4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0" smtClean="0"/>
              <a:t>Образец подзаголовка</a:t>
            </a:r>
            <a:endParaRPr lang="ru-RU" noProof="0"/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white"/>
        <p:txBody>
          <a:bodyPr/>
          <a:lstStyle/>
          <a:p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6" name="Текст 5"/>
          <p:cNvSpPr>
            <a:spLocks noGrp="1"/>
          </p:cNvSpPr>
          <p:nvPr>
            <p:ph type="body" sz="quarter" idx="10"/>
          </p:nvPr>
        </p:nvSpPr>
        <p:spPr bwMode="white">
          <a:xfrm>
            <a:off x="381000" y="1411553"/>
            <a:ext cx="8382000" cy="2200602"/>
          </a:xfrm>
        </p:spPr>
        <p:txBody>
          <a:bodyPr/>
          <a:lstStyle>
            <a:lvl1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1pPr>
            <a:lvl2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2pPr>
            <a:lvl3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3pPr>
            <a:lvl4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4pPr>
            <a:lvl5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5pPr>
          </a:lstStyle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</p:spTree>
  </p:cSld>
  <p:clrMapOvr>
    <a:masterClrMapping/>
  </p:clrMapOvr>
  <p:transition spd="med">
    <p:pull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white"/>
        <p:txBody>
          <a:bodyPr/>
          <a:lstStyle/>
          <a:p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6" name="Текст 5"/>
          <p:cNvSpPr>
            <a:spLocks noGrp="1"/>
          </p:cNvSpPr>
          <p:nvPr>
            <p:ph type="body" sz="quarter" idx="10"/>
          </p:nvPr>
        </p:nvSpPr>
        <p:spPr bwMode="white">
          <a:xfrm>
            <a:off x="381000" y="1411553"/>
            <a:ext cx="8382000" cy="2200602"/>
          </a:xfrm>
        </p:spPr>
        <p:txBody>
          <a:bodyPr/>
          <a:lstStyle>
            <a:lvl1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1pPr>
            <a:lvl2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2pPr>
            <a:lvl3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3pPr>
            <a:lvl4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4pPr>
            <a:lvl5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5pPr>
          </a:lstStyle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4" name="Текст 6"/>
          <p:cNvSpPr>
            <a:spLocks noGrp="1"/>
          </p:cNvSpPr>
          <p:nvPr>
            <p:ph type="body" sz="quarter" idx="11"/>
          </p:nvPr>
        </p:nvSpPr>
        <p:spPr>
          <a:xfrm>
            <a:off x="0" y="6238875"/>
            <a:ext cx="9144001" cy="619125"/>
          </a:xfrm>
          <a:solidFill>
            <a:srgbClr val="FFFF99"/>
          </a:solidFill>
        </p:spPr>
        <p:txBody>
          <a:bodyPr wrap="square" lIns="152394" tIns="76197" rIns="152394" bIns="76197" anchor="b" anchorCtr="0">
            <a:noAutofit/>
          </a:bodyPr>
          <a:lstStyle>
            <a:lvl1pPr algn="r">
              <a:buFont typeface="Arial" pitchFamily="34" charset="0"/>
              <a:buNone/>
              <a:defRPr>
                <a:solidFill>
                  <a:srgbClr val="000000"/>
                </a:solidFill>
                <a:effectLst/>
                <a:latin typeface="+mj-lt"/>
              </a:defRPr>
            </a:lvl1pPr>
          </a:lstStyle>
          <a:p>
            <a:pPr lvl="0"/>
            <a:r>
              <a:rPr lang="ru-RU" noProof="0" smtClean="0"/>
              <a:t>Образец текста</a:t>
            </a:r>
          </a:p>
        </p:txBody>
      </p:sp>
    </p:spTree>
  </p:cSld>
  <p:clrMapOvr>
    <a:masterClrMapping/>
  </p:clrMapOvr>
  <p:transition spd="med">
    <p:pull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_ролик, видео и прочие особые слайд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369219" y="649805"/>
            <a:ext cx="7043208" cy="1523494"/>
          </a:xfrm>
        </p:spPr>
        <p:txBody>
          <a:bodyPr anchor="ctr" anchorCtr="0">
            <a:noAutofit/>
          </a:bodyPr>
          <a:lstStyle>
            <a:lvl1pPr>
              <a:lnSpc>
                <a:spcPct val="90000"/>
              </a:lnSpc>
              <a:defRPr sz="5400"/>
            </a:lvl1pPr>
          </a:lstStyle>
          <a:p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68955" y="4344988"/>
            <a:ext cx="7043208" cy="461665"/>
          </a:xfrm>
        </p:spPr>
        <p:txBody>
          <a:bodyPr>
            <a:noAutofit/>
          </a:bodyPr>
          <a:lstStyle>
            <a:lvl1pPr marL="0" indent="0" algn="l">
              <a:lnSpc>
                <a:spcPct val="90000"/>
              </a:lnSpc>
              <a:spcBef>
                <a:spcPts val="0"/>
              </a:spcBef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1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4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2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0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2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4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0" smtClean="0"/>
              <a:t>Образец подзаголовка</a:t>
            </a:r>
            <a:endParaRPr lang="ru-RU" noProof="0"/>
          </a:p>
        </p:txBody>
      </p:sp>
      <p:sp>
        <p:nvSpPr>
          <p:cNvPr id="7" name="Текст 6"/>
          <p:cNvSpPr>
            <a:spLocks noGrp="1"/>
          </p:cNvSpPr>
          <p:nvPr>
            <p:ph type="body" sz="quarter" idx="10" hasCustomPrompt="1"/>
          </p:nvPr>
        </p:nvSpPr>
        <p:spPr>
          <a:xfrm>
            <a:off x="722049" y="2355850"/>
            <a:ext cx="7690114" cy="1384994"/>
          </a:xfrm>
        </p:spPr>
        <p:txBody>
          <a:bodyPr anchor="t" anchorCtr="0">
            <a:noAutofit/>
            <a:scene3d>
              <a:camera prst="orthographicFront"/>
              <a:lightRig rig="flat" dir="t"/>
            </a:scene3d>
            <a:sp3d extrusionH="88900" contourW="2540">
              <a:bevelT w="38100" h="31750"/>
              <a:contourClr>
                <a:srgbClr val="F4A234"/>
              </a:contourClr>
            </a:sp3d>
          </a:bodyPr>
          <a:lstStyle>
            <a:lvl1pPr marL="0" indent="0" algn="l">
              <a:buFont typeface="Arial" pitchFamily="34" charset="0"/>
              <a:buNone/>
              <a:defRPr kumimoji="0" lang="en-US" sz="7000" b="0" i="1" u="none" strike="noStrike" kern="0" cap="none" spc="-150" normalizeH="0" baseline="0" noProof="0" dirty="0" smtClean="0">
                <a:ln w="3175">
                  <a:noFill/>
                </a:ln>
                <a:gradFill flip="none" rotWithShape="1">
                  <a:gsLst>
                    <a:gs pos="0">
                      <a:schemeClr val="tx1">
                        <a:lumMod val="65000"/>
                      </a:schemeClr>
                    </a:gs>
                    <a:gs pos="50000">
                      <a:schemeClr val="tx1"/>
                    </a:gs>
                  </a:gsLst>
                  <a:lin ang="5400000" scaled="1"/>
                  <a:tileRect/>
                </a:gra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  <a:uLnTx/>
                <a:uFillTx/>
                <a:latin typeface="+mn-lt"/>
                <a:ea typeface="+mn-ea"/>
                <a:cs typeface="Arial" charset="0"/>
              </a:defRPr>
            </a:lvl1pPr>
          </a:lstStyle>
          <a:p>
            <a:pPr lvl="0"/>
            <a:r>
              <a:rPr lang="ru-RU" noProof="0" smtClean="0"/>
              <a:t>щелкните, чтобы…</a:t>
            </a: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пользуется для слайдов с кодом программного обеспечени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6" name="Текст 5"/>
          <p:cNvSpPr>
            <a:spLocks noGrp="1"/>
          </p:cNvSpPr>
          <p:nvPr>
            <p:ph type="body" sz="quarter" idx="10"/>
          </p:nvPr>
        </p:nvSpPr>
        <p:spPr>
          <a:xfrm>
            <a:off x="722313" y="1905000"/>
            <a:ext cx="8040688" cy="2117503"/>
          </a:xfrm>
        </p:spPr>
        <p:txBody>
          <a:bodyPr/>
          <a:lstStyle>
            <a:lvl1pPr>
              <a:lnSpc>
                <a:spcPct val="90000"/>
              </a:lnSpc>
              <a:defRPr/>
            </a:lvl1pPr>
            <a:lvl2pPr>
              <a:lnSpc>
                <a:spcPct val="90000"/>
              </a:lnSpc>
              <a:defRPr/>
            </a:lvl2pPr>
            <a:lvl3pPr>
              <a:lnSpc>
                <a:spcPct val="90000"/>
              </a:lnSpc>
              <a:defRPr/>
            </a:lvl3pPr>
            <a:lvl4pPr>
              <a:lnSpc>
                <a:spcPct val="90000"/>
              </a:lnSpc>
              <a:defRPr/>
            </a:lvl4pPr>
            <a:lvl5pPr>
              <a:lnSpc>
                <a:spcPct val="90000"/>
              </a:lnSpc>
              <a:defRPr/>
            </a:lvl5pPr>
          </a:lstStyle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ролик, видео и прочие особые слайд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369219" y="649805"/>
            <a:ext cx="7043208" cy="1523494"/>
          </a:xfrm>
        </p:spPr>
        <p:txBody>
          <a:bodyPr anchor="ctr" anchorCtr="0">
            <a:noAutofit/>
          </a:bodyPr>
          <a:lstStyle>
            <a:lvl1pPr>
              <a:lnSpc>
                <a:spcPct val="90000"/>
              </a:lnSpc>
              <a:defRPr sz="5400"/>
            </a:lvl1pPr>
          </a:lstStyle>
          <a:p>
            <a:r>
              <a:rPr lang="ru-RU" noProof="0" smtClean="0"/>
              <a:t>Образец заголовка</a:t>
            </a:r>
            <a:endParaRPr lang="ru-RU" noProof="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68955" y="4344988"/>
            <a:ext cx="7043208" cy="461665"/>
          </a:xfrm>
        </p:spPr>
        <p:txBody>
          <a:bodyPr>
            <a:noAutofit/>
          </a:bodyPr>
          <a:lstStyle>
            <a:lvl1pPr marL="0" indent="0" algn="l">
              <a:lnSpc>
                <a:spcPct val="90000"/>
              </a:lnSpc>
              <a:spcBef>
                <a:spcPts val="0"/>
              </a:spcBef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1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4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2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0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2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4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0" smtClean="0"/>
              <a:t>Образец подзаголовка</a:t>
            </a:r>
            <a:endParaRPr lang="ru-RU" noProof="0"/>
          </a:p>
        </p:txBody>
      </p:sp>
      <p:sp>
        <p:nvSpPr>
          <p:cNvPr id="7" name="Текст 6"/>
          <p:cNvSpPr>
            <a:spLocks noGrp="1"/>
          </p:cNvSpPr>
          <p:nvPr>
            <p:ph type="body" sz="quarter" idx="10" hasCustomPrompt="1"/>
          </p:nvPr>
        </p:nvSpPr>
        <p:spPr>
          <a:xfrm>
            <a:off x="722049" y="2355850"/>
            <a:ext cx="7690114" cy="1384994"/>
          </a:xfrm>
        </p:spPr>
        <p:txBody>
          <a:bodyPr anchor="t" anchorCtr="0">
            <a:noAutofit/>
            <a:scene3d>
              <a:camera prst="orthographicFront"/>
              <a:lightRig rig="flat" dir="t"/>
            </a:scene3d>
            <a:sp3d extrusionH="88900" contourW="2540">
              <a:bevelT w="38100" h="31750"/>
              <a:contourClr>
                <a:srgbClr val="F4A234"/>
              </a:contourClr>
            </a:sp3d>
          </a:bodyPr>
          <a:lstStyle>
            <a:lvl1pPr marL="0" indent="0" algn="l">
              <a:buFont typeface="Arial" pitchFamily="34" charset="0"/>
              <a:buNone/>
              <a:defRPr kumimoji="0" lang="en-US" sz="7000" b="0" i="1" u="none" strike="noStrike" kern="0" cap="none" spc="-150" normalizeH="0" baseline="0" noProof="0" dirty="0" smtClean="0">
                <a:ln w="3175">
                  <a:noFill/>
                </a:ln>
                <a:gradFill flip="none" rotWithShape="1">
                  <a:gsLst>
                    <a:gs pos="0">
                      <a:schemeClr val="tx1">
                        <a:lumMod val="65000"/>
                      </a:schemeClr>
                    </a:gs>
                    <a:gs pos="50000">
                      <a:schemeClr val="tx1"/>
                    </a:gs>
                  </a:gsLst>
                  <a:lin ang="5400000" scaled="1"/>
                  <a:tileRect/>
                </a:gra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  <a:uLnTx/>
                <a:uFillTx/>
                <a:latin typeface="+mn-lt"/>
                <a:ea typeface="+mn-ea"/>
                <a:cs typeface="Arial" charset="0"/>
              </a:defRPr>
            </a:lvl1pPr>
          </a:lstStyle>
          <a:p>
            <a:pPr lvl="0"/>
            <a:r>
              <a:rPr lang="ru-RU" noProof="0" smtClean="0"/>
              <a:t>щелкните, чтобы…</a:t>
            </a: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6" name="Текст 5"/>
          <p:cNvSpPr>
            <a:spLocks noGrp="1"/>
          </p:cNvSpPr>
          <p:nvPr>
            <p:ph type="body" sz="quarter" idx="10"/>
          </p:nvPr>
        </p:nvSpPr>
        <p:spPr>
          <a:xfrm>
            <a:off x="381000" y="1411552"/>
            <a:ext cx="8382000" cy="2210862"/>
          </a:xfrm>
        </p:spPr>
        <p:txBody>
          <a:bodyPr/>
          <a:lstStyle>
            <a:lvl1pPr>
              <a:lnSpc>
                <a:spcPct val="90000"/>
              </a:lnSpc>
              <a:defRPr/>
            </a:lvl1pPr>
            <a:lvl2pPr>
              <a:lnSpc>
                <a:spcPct val="90000"/>
              </a:lnSpc>
              <a:defRPr/>
            </a:lvl2pPr>
            <a:lvl3pPr>
              <a:lnSpc>
                <a:spcPct val="90000"/>
              </a:lnSpc>
              <a:defRPr/>
            </a:lvl3pPr>
            <a:lvl4pPr>
              <a:lnSpc>
                <a:spcPct val="90000"/>
              </a:lnSpc>
              <a:defRPr/>
            </a:lvl4pPr>
            <a:lvl5pPr>
              <a:lnSpc>
                <a:spcPct val="90000"/>
              </a:lnSpc>
              <a:defRPr/>
            </a:lvl5pPr>
          </a:lstStyle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 dirty="0"/>
          </a:p>
        </p:txBody>
      </p:sp>
    </p:spTree>
  </p:cSld>
  <p:clrMapOvr>
    <a:masterClrMapping/>
  </p:clrMapOvr>
  <p:transition spd="med">
    <p:pull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1000" y="1412875"/>
            <a:ext cx="8382000" cy="2210862"/>
          </a:xfrm>
        </p:spPr>
        <p:txBody>
          <a:bodyPr/>
          <a:lstStyle>
            <a:lvl1pPr>
              <a:lnSpc>
                <a:spcPct val="90000"/>
              </a:lnSpc>
              <a:defRPr/>
            </a:lvl1pPr>
            <a:lvl2pPr>
              <a:lnSpc>
                <a:spcPct val="90000"/>
              </a:lnSpc>
              <a:defRPr/>
            </a:lvl2pPr>
            <a:lvl3pPr>
              <a:lnSpc>
                <a:spcPct val="90000"/>
              </a:lnSpc>
              <a:defRPr/>
            </a:lvl3pPr>
            <a:lvl4pPr>
              <a:lnSpc>
                <a:spcPct val="90000"/>
              </a:lnSpc>
              <a:defRPr/>
            </a:lvl4pPr>
            <a:lvl5pPr>
              <a:lnSpc>
                <a:spcPct val="90000"/>
              </a:lnSpc>
              <a:defRPr/>
            </a:lvl5pPr>
          </a:lstStyle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</p:spTree>
  </p:cSld>
  <p:clrMapOvr>
    <a:masterClrMapping/>
  </p:clrMapOvr>
  <p:transition spd="med">
    <p:pull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381000" y="1411553"/>
            <a:ext cx="4114800" cy="1742015"/>
          </a:xfrm>
        </p:spPr>
        <p:txBody>
          <a:bodyPr/>
          <a:lstStyle>
            <a:lvl1pPr marL="339976" indent="-339976">
              <a:lnSpc>
                <a:spcPct val="90000"/>
              </a:lnSpc>
              <a:defRPr sz="2800"/>
            </a:lvl1pPr>
            <a:lvl2pPr marL="673338" indent="-325424">
              <a:lnSpc>
                <a:spcPct val="90000"/>
              </a:lnSpc>
              <a:defRPr sz="2400"/>
            </a:lvl2pPr>
            <a:lvl3pPr marL="953785" indent="-288384">
              <a:lnSpc>
                <a:spcPct val="90000"/>
              </a:lnSpc>
              <a:defRPr sz="2000"/>
            </a:lvl3pPr>
            <a:lvl4pPr marL="1227618" indent="-273833">
              <a:lnSpc>
                <a:spcPct val="90000"/>
              </a:lnSpc>
              <a:defRPr sz="1800"/>
            </a:lvl4pPr>
            <a:lvl5pPr marL="1516002" indent="-280447">
              <a:lnSpc>
                <a:spcPct val="90000"/>
              </a:lnSpc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411553"/>
            <a:ext cx="4114800" cy="1742015"/>
          </a:xfrm>
        </p:spPr>
        <p:txBody>
          <a:bodyPr/>
          <a:lstStyle>
            <a:lvl1pPr marL="347914" indent="-347914">
              <a:lnSpc>
                <a:spcPct val="90000"/>
              </a:lnSpc>
              <a:defRPr sz="2800"/>
            </a:lvl1pPr>
            <a:lvl2pPr marL="673338" indent="-339976">
              <a:lnSpc>
                <a:spcPct val="90000"/>
              </a:lnSpc>
              <a:defRPr sz="2400"/>
            </a:lvl2pPr>
            <a:lvl3pPr marL="961722" indent="-302936">
              <a:lnSpc>
                <a:spcPct val="90000"/>
              </a:lnSpc>
              <a:defRPr sz="2000"/>
            </a:lvl3pPr>
            <a:lvl4pPr marL="1227618" indent="-265896">
              <a:lnSpc>
                <a:spcPct val="90000"/>
              </a:lnSpc>
              <a:defRPr sz="1800"/>
            </a:lvl4pPr>
            <a:lvl5pPr marL="1516002" indent="-273833">
              <a:lnSpc>
                <a:spcPct val="90000"/>
              </a:lnSpc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1757802"/>
            <a:ext cx="4114800" cy="346249"/>
          </a:xfrm>
        </p:spPr>
        <p:txBody>
          <a:bodyPr anchor="b"/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2500" b="1"/>
            </a:lvl1pPr>
            <a:lvl2pPr marL="457182" indent="0">
              <a:buNone/>
              <a:defRPr sz="2000" b="1"/>
            </a:lvl2pPr>
            <a:lvl3pPr marL="914363" indent="0">
              <a:buNone/>
              <a:defRPr sz="1800" b="1"/>
            </a:lvl3pPr>
            <a:lvl4pPr marL="1371545" indent="0">
              <a:buNone/>
              <a:defRPr sz="1600" b="1"/>
            </a:lvl4pPr>
            <a:lvl5pPr marL="1828727" indent="0">
              <a:buNone/>
              <a:defRPr sz="1600" b="1"/>
            </a:lvl5pPr>
            <a:lvl6pPr marL="2285909" indent="0">
              <a:buNone/>
              <a:defRPr sz="1600" b="1"/>
            </a:lvl6pPr>
            <a:lvl7pPr marL="2743090" indent="0">
              <a:buNone/>
              <a:defRPr sz="1600" b="1"/>
            </a:lvl7pPr>
            <a:lvl8pPr marL="3200272" indent="0">
              <a:buNone/>
              <a:defRPr sz="1600" b="1"/>
            </a:lvl8pPr>
            <a:lvl9pPr marL="3657454" indent="0">
              <a:buNone/>
              <a:defRPr sz="1600" b="1"/>
            </a:lvl9pPr>
          </a:lstStyle>
          <a:p>
            <a:pPr lvl="0"/>
            <a:r>
              <a:rPr lang="ru-RU" noProof="0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380999" y="2174875"/>
            <a:ext cx="4114800" cy="1537344"/>
          </a:xfrm>
        </p:spPr>
        <p:txBody>
          <a:bodyPr/>
          <a:lstStyle>
            <a:lvl1pPr marL="281770" indent="-281770">
              <a:defRPr sz="2300"/>
            </a:lvl1pPr>
            <a:lvl2pPr marL="562218" indent="-265896">
              <a:defRPr sz="2000"/>
            </a:lvl2pPr>
            <a:lvl3pPr marL="813562" indent="-243407">
              <a:defRPr sz="1800"/>
            </a:lvl3pPr>
            <a:lvl4pPr marL="1050354" indent="-228856">
              <a:defRPr sz="1700"/>
            </a:lvl4pPr>
            <a:lvl5pPr marL="1279210" indent="-206367">
              <a:defRPr sz="17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981" y="1757802"/>
            <a:ext cx="4117019" cy="346249"/>
          </a:xfrm>
        </p:spPr>
        <p:txBody>
          <a:bodyPr anchor="b"/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2500" b="1"/>
            </a:lvl1pPr>
            <a:lvl2pPr marL="457182" indent="0">
              <a:buNone/>
              <a:defRPr sz="2000" b="1"/>
            </a:lvl2pPr>
            <a:lvl3pPr marL="914363" indent="0">
              <a:buNone/>
              <a:defRPr sz="1800" b="1"/>
            </a:lvl3pPr>
            <a:lvl4pPr marL="1371545" indent="0">
              <a:buNone/>
              <a:defRPr sz="1600" b="1"/>
            </a:lvl4pPr>
            <a:lvl5pPr marL="1828727" indent="0">
              <a:buNone/>
              <a:defRPr sz="1600" b="1"/>
            </a:lvl5pPr>
            <a:lvl6pPr marL="2285909" indent="0">
              <a:buNone/>
              <a:defRPr sz="1600" b="1"/>
            </a:lvl6pPr>
            <a:lvl7pPr marL="2743090" indent="0">
              <a:buNone/>
              <a:defRPr sz="1600" b="1"/>
            </a:lvl7pPr>
            <a:lvl8pPr marL="3200272" indent="0">
              <a:buNone/>
              <a:defRPr sz="1600" b="1"/>
            </a:lvl8pPr>
            <a:lvl9pPr marL="3657454" indent="0">
              <a:buNone/>
              <a:defRPr sz="1600" b="1"/>
            </a:lvl9pPr>
          </a:lstStyle>
          <a:p>
            <a:pPr lvl="0"/>
            <a:r>
              <a:rPr lang="ru-RU" noProof="0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117974" cy="1537344"/>
          </a:xfrm>
        </p:spPr>
        <p:txBody>
          <a:bodyPr/>
          <a:lstStyle>
            <a:lvl1pPr marL="296321" indent="-296321">
              <a:defRPr sz="2300"/>
            </a:lvl1pPr>
            <a:lvl2pPr marL="570155" indent="-273833">
              <a:defRPr sz="2000"/>
            </a:lvl2pPr>
            <a:lvl3pPr marL="821499" indent="-244730">
              <a:defRPr sz="1800"/>
            </a:lvl3pPr>
            <a:lvl4pPr marL="1050354" indent="-236793">
              <a:defRPr sz="1700"/>
            </a:lvl4pPr>
            <a:lvl5pPr marL="1279210" indent="-220919">
              <a:defRPr sz="17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</p:spTree>
  </p:cSld>
  <p:clrMapOvr>
    <a:masterClrMapping/>
  </p:clrMapOvr>
  <p:transition spd="med">
    <p:pull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0" smtClean="0"/>
              <a:t>Образец заголовка</a:t>
            </a:r>
            <a:endParaRPr lang="ru-RU" noProof="0"/>
          </a:p>
        </p:txBody>
      </p:sp>
    </p:spTree>
  </p:cSld>
  <p:clrMapOvr>
    <a:masterClrMapping/>
  </p:clrMapOvr>
  <p:transition spd="med">
    <p:pull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>
    <p:pull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WALKIN: печать с использованием оттенков серог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>
    <p:pull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4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4" cstate="print">
            <a:lum bright="-1000" contrast="-15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230188"/>
            <a:ext cx="8382000" cy="664797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1412875"/>
            <a:ext cx="8382000" cy="2135969"/>
          </a:xfrm>
          <a:prstGeom prst="rect">
            <a:avLst/>
          </a:prstGeom>
        </p:spPr>
        <p:txBody>
          <a:bodyPr vert="horz" lIns="0" tIns="0" rIns="0" bIns="0" rtlCol="0">
            <a:spAutoFit/>
          </a:bodyPr>
          <a:lstStyle/>
          <a:p>
            <a:pPr lvl="0"/>
            <a:r>
              <a:rPr lang="ru-RU" noProof="0" dirty="0" smtClean="0"/>
              <a:t>Образец текста</a:t>
            </a:r>
          </a:p>
          <a:p>
            <a:pPr lvl="1"/>
            <a:r>
              <a:rPr lang="ru-RU" noProof="0" dirty="0" smtClean="0"/>
              <a:t>Второй уровень</a:t>
            </a:r>
          </a:p>
          <a:p>
            <a:pPr lvl="2"/>
            <a:r>
              <a:rPr lang="ru-RU" noProof="0" dirty="0" smtClean="0"/>
              <a:t>Третий уровень</a:t>
            </a:r>
          </a:p>
          <a:p>
            <a:pPr lvl="3"/>
            <a:r>
              <a:rPr lang="ru-RU" noProof="0" dirty="0" smtClean="0"/>
              <a:t>Четвертый уровень</a:t>
            </a:r>
          </a:p>
          <a:p>
            <a:pPr lvl="4"/>
            <a:r>
              <a:rPr lang="ru-RU" noProof="0" dirty="0" smtClean="0"/>
              <a:t>Пятый уровень</a:t>
            </a:r>
            <a:endParaRPr lang="ru-RU" noProof="0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</p:sldLayoutIdLst>
  <p:transition spd="med">
    <p:pull/>
  </p:transition>
  <p:txStyles>
    <p:titleStyle>
      <a:lvl1pPr algn="l" defTabSz="914363" rtl="0" eaLnBrk="1" latinLnBrk="0" hangingPunct="1">
        <a:lnSpc>
          <a:spcPct val="90000"/>
        </a:lnSpc>
        <a:spcBef>
          <a:spcPct val="0"/>
        </a:spcBef>
        <a:buNone/>
        <a:defRPr lang="en-US" sz="4800" b="0" kern="1200" cap="none" spc="-150" dirty="0" smtClean="0">
          <a:ln w="3175">
            <a:noFill/>
          </a:ln>
          <a:gradFill flip="none" rotWithShape="1">
            <a:gsLst>
              <a:gs pos="0">
                <a:srgbClr val="FFFFB9"/>
              </a:gs>
              <a:gs pos="36000">
                <a:srgbClr val="FFFF99"/>
              </a:gs>
              <a:gs pos="86000">
                <a:srgbClr val="F6AE1E"/>
              </a:gs>
            </a:gsLst>
            <a:lin ang="5400000" scaled="0"/>
            <a:tileRect/>
          </a:gra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latin typeface="+mj-lt"/>
          <a:ea typeface="+mn-ea"/>
          <a:cs typeface="Arial" charset="0"/>
        </a:defRPr>
      </a:lvl1pPr>
    </p:titleStyle>
    <p:bodyStyle>
      <a:lvl1pPr marL="396875" indent="-396875" algn="l" defTabSz="914363" rtl="0" eaLnBrk="1" latinLnBrk="0" hangingPunct="1">
        <a:lnSpc>
          <a:spcPct val="90000"/>
        </a:lnSpc>
        <a:spcBef>
          <a:spcPct val="20000"/>
        </a:spcBef>
        <a:buFontTx/>
        <a:buBlip>
          <a:blip r:embed="rId15"/>
        </a:buBlip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914400" indent="-396875" algn="l" defTabSz="914363" rtl="0" eaLnBrk="1" latinLnBrk="0" hangingPunct="1">
        <a:lnSpc>
          <a:spcPct val="90000"/>
        </a:lnSpc>
        <a:spcBef>
          <a:spcPct val="20000"/>
        </a:spcBef>
        <a:buFontTx/>
        <a:buBlip>
          <a:blip r:embed="rId1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258888" indent="-344488" algn="l" defTabSz="914363" rtl="0" eaLnBrk="1" latinLnBrk="0" hangingPunct="1">
        <a:lnSpc>
          <a:spcPct val="90000"/>
        </a:lnSpc>
        <a:spcBef>
          <a:spcPct val="20000"/>
        </a:spcBef>
        <a:buFontTx/>
        <a:buBlip>
          <a:blip r:embed="rId16"/>
        </a:buBlip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4963" indent="-346075" algn="l" defTabSz="914363" rtl="0" eaLnBrk="1" latinLnBrk="0" hangingPunct="1">
        <a:lnSpc>
          <a:spcPct val="90000"/>
        </a:lnSpc>
        <a:spcBef>
          <a:spcPct val="20000"/>
        </a:spcBef>
        <a:buFontTx/>
        <a:buBlip>
          <a:blip r:embed="rId16"/>
        </a:buBlip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1941513" indent="-336550" algn="l" defTabSz="914363" rtl="0" eaLnBrk="1" latinLnBrk="0" hangingPunct="1">
        <a:lnSpc>
          <a:spcPct val="90000"/>
        </a:lnSpc>
        <a:spcBef>
          <a:spcPct val="20000"/>
        </a:spcBef>
        <a:buFontTx/>
        <a:buBlip>
          <a:blip r:embed="rId16"/>
        </a:buBlip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499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81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63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45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2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63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45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27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09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90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72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54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3" cstate="print">
            <a:lum bright="-1000" contrast="-15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white rectangle.png"/>
          <p:cNvPicPr>
            <a:picLocks noChangeAspect="1"/>
          </p:cNvPicPr>
          <p:nvPr/>
        </p:nvPicPr>
        <p:blipFill>
          <a:blip r:embed="rId4" cstate="print"/>
          <a:srcRect b="10453"/>
          <a:stretch>
            <a:fillRect/>
          </a:stretch>
        </p:blipFill>
        <p:spPr>
          <a:xfrm>
            <a:off x="0" y="1299706"/>
            <a:ext cx="9144000" cy="555829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230188"/>
            <a:ext cx="8382000" cy="664797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2" y="1905000"/>
            <a:ext cx="8040688" cy="210826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</p:sldLayoutIdLst>
  <p:transition spd="med">
    <p:pull/>
  </p:transition>
  <p:timing>
    <p:tnLst>
      <p:par>
        <p:cTn id="1" dur="indefinite" restart="never" nodeType="tmRoot"/>
      </p:par>
    </p:tnLst>
  </p:timing>
  <p:txStyles>
    <p:titleStyle>
      <a:lvl1pPr algn="l" defTabSz="914363" rtl="0" eaLnBrk="1" latinLnBrk="0" hangingPunct="1">
        <a:lnSpc>
          <a:spcPct val="90000"/>
        </a:lnSpc>
        <a:spcBef>
          <a:spcPct val="0"/>
        </a:spcBef>
        <a:buNone/>
        <a:defRPr lang="en-US" sz="4800" b="0" kern="1200" cap="none" spc="-125" dirty="0" smtClean="0">
          <a:ln w="3175">
            <a:noFill/>
          </a:ln>
          <a:gradFill flip="none" rotWithShape="1">
            <a:gsLst>
              <a:gs pos="0">
                <a:srgbClr val="FFFFB9"/>
              </a:gs>
              <a:gs pos="36000">
                <a:srgbClr val="FFFF99"/>
              </a:gs>
              <a:gs pos="86000">
                <a:srgbClr val="F6AE1E"/>
              </a:gs>
            </a:gsLst>
            <a:lin ang="5400000" scaled="0"/>
            <a:tileRect/>
          </a:gra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latin typeface="+mj-lt"/>
          <a:ea typeface="+mn-ea"/>
          <a:cs typeface="Arial" charset="0"/>
        </a:defRPr>
      </a:lvl1pPr>
    </p:titleStyle>
    <p:bodyStyle>
      <a:lvl1pPr marL="0" indent="0" algn="l" defTabSz="914363" rtl="0" eaLnBrk="1" latinLnBrk="0" hangingPunct="1">
        <a:lnSpc>
          <a:spcPct val="90000"/>
        </a:lnSpc>
        <a:spcBef>
          <a:spcPct val="20000"/>
        </a:spcBef>
        <a:buFont typeface="Arial" pitchFamily="34" charset="0"/>
        <a:buNone/>
        <a:defRPr sz="3000" b="1" kern="1200">
          <a:solidFill>
            <a:schemeClr val="tx1"/>
          </a:solidFill>
          <a:latin typeface="Courier New" pitchFamily="49" charset="0"/>
          <a:ea typeface="+mn-ea"/>
          <a:cs typeface="Courier New" pitchFamily="49" charset="0"/>
        </a:defRPr>
      </a:lvl1pPr>
      <a:lvl2pPr marL="384954" indent="-7937" algn="l" defTabSz="914363" rtl="0" eaLnBrk="1" latinLnBrk="0" hangingPunct="1">
        <a:lnSpc>
          <a:spcPct val="90000"/>
        </a:lnSpc>
        <a:spcBef>
          <a:spcPct val="20000"/>
        </a:spcBef>
        <a:buFont typeface="Arial" pitchFamily="34" charset="0"/>
        <a:buNone/>
        <a:defRPr sz="2800" b="1" kern="1200">
          <a:solidFill>
            <a:schemeClr val="tx1"/>
          </a:solidFill>
          <a:latin typeface="Courier New" pitchFamily="49" charset="0"/>
          <a:ea typeface="+mn-ea"/>
          <a:cs typeface="Courier New" pitchFamily="49" charset="0"/>
        </a:defRPr>
      </a:lvl2pPr>
      <a:lvl3pPr marL="761970" indent="-7937" algn="l" defTabSz="914363" rtl="0" eaLnBrk="1" latinLnBrk="0" hangingPunct="1">
        <a:lnSpc>
          <a:spcPct val="90000"/>
        </a:lnSpc>
        <a:spcBef>
          <a:spcPct val="20000"/>
        </a:spcBef>
        <a:buFont typeface="Arial" pitchFamily="34" charset="0"/>
        <a:buNone/>
        <a:defRPr sz="2400" b="1" kern="1200">
          <a:solidFill>
            <a:schemeClr val="tx1"/>
          </a:solidFill>
          <a:latin typeface="Courier New" pitchFamily="49" charset="0"/>
          <a:ea typeface="+mn-ea"/>
          <a:cs typeface="Courier New" pitchFamily="49" charset="0"/>
        </a:defRPr>
      </a:lvl3pPr>
      <a:lvl4pPr marL="1094009" indent="7937" algn="l" defTabSz="914363" rtl="0" eaLnBrk="1" latinLnBrk="0" hangingPunct="1">
        <a:lnSpc>
          <a:spcPct val="90000"/>
        </a:lnSpc>
        <a:spcBef>
          <a:spcPct val="20000"/>
        </a:spcBef>
        <a:buFont typeface="Arial" pitchFamily="34" charset="0"/>
        <a:buNone/>
        <a:defRPr sz="2400" b="1" kern="1200">
          <a:solidFill>
            <a:schemeClr val="tx1"/>
          </a:solidFill>
          <a:latin typeface="Courier New" pitchFamily="49" charset="0"/>
          <a:ea typeface="+mn-ea"/>
          <a:cs typeface="Courier New" pitchFamily="49" charset="0"/>
        </a:defRPr>
      </a:lvl4pPr>
      <a:lvl5pPr marL="1426047" indent="0" algn="l" defTabSz="914363" rtl="0" eaLnBrk="1" latinLnBrk="0" hangingPunct="1">
        <a:lnSpc>
          <a:spcPct val="90000"/>
        </a:lnSpc>
        <a:spcBef>
          <a:spcPct val="20000"/>
        </a:spcBef>
        <a:buFont typeface="Arial" pitchFamily="34" charset="0"/>
        <a:buNone/>
        <a:defRPr sz="2400" b="1" kern="1200">
          <a:solidFill>
            <a:schemeClr val="tx1"/>
          </a:solidFill>
          <a:latin typeface="Courier New" pitchFamily="49" charset="0"/>
          <a:ea typeface="+mn-ea"/>
          <a:cs typeface="Courier New" pitchFamily="49" charset="0"/>
        </a:defRPr>
      </a:lvl5pPr>
      <a:lvl6pPr marL="2514499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81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63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45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2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63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45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27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09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90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72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54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8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8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gif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4.jpe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8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31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5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8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8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8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8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0.xml"/><Relationship Id="rId1" Type="http://schemas.openxmlformats.org/officeDocument/2006/relationships/slideLayout" Target="../slideLayouts/slideLayout8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1.xml"/><Relationship Id="rId1" Type="http://schemas.openxmlformats.org/officeDocument/2006/relationships/slideLayout" Target="../slideLayouts/slideLayout8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2.xml"/><Relationship Id="rId1" Type="http://schemas.openxmlformats.org/officeDocument/2006/relationships/slideLayout" Target="../slideLayouts/slideLayout8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ВЛИЯНИЕ ГЛОБАЛИЗАЦИИ НА ПОВСЕДНЕВНУЮ ЖИЗНЬ  ЧЕЛОВЕКА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30249" y="4344988"/>
            <a:ext cx="7270751" cy="2132012"/>
          </a:xfrm>
        </p:spPr>
        <p:txBody>
          <a:bodyPr>
            <a:normAutofit/>
          </a:bodyPr>
          <a:lstStyle/>
          <a:p>
            <a:pPr eaLnBrk="0" hangingPunct="0">
              <a:lnSpc>
                <a:spcPct val="80000"/>
              </a:lnSpc>
              <a:defRPr/>
            </a:pPr>
            <a:endParaRPr lang="ru-RU" sz="2800" dirty="0" smtClean="0">
              <a:latin typeface="Calibri" charset="-52"/>
            </a:endParaRPr>
          </a:p>
          <a:p>
            <a:endParaRPr lang="ru-RU" dirty="0"/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Глобализация СМИ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19400" y="3581400"/>
            <a:ext cx="2971800" cy="1143000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ru-RU" sz="2600" dirty="0" smtClean="0"/>
              <a:t>«Столпы» мирового</a:t>
            </a:r>
          </a:p>
          <a:p>
            <a:pPr algn="ctr">
              <a:buNone/>
            </a:pPr>
            <a:r>
              <a:rPr lang="ru-RU" sz="2600" dirty="0" smtClean="0"/>
              <a:t>газетного дела</a:t>
            </a:r>
            <a:endParaRPr lang="ru-RU" sz="2600" dirty="0"/>
          </a:p>
        </p:txBody>
      </p:sp>
      <p:sp>
        <p:nvSpPr>
          <p:cNvPr id="10" name="Штриховая стрелка вправо 9"/>
          <p:cNvSpPr/>
          <p:nvPr/>
        </p:nvSpPr>
        <p:spPr>
          <a:xfrm rot="2417141">
            <a:off x="5261702" y="4689497"/>
            <a:ext cx="1686821" cy="395092"/>
          </a:xfrm>
          <a:prstGeom prst="stripedRightArrow">
            <a:avLst>
              <a:gd name="adj1" fmla="val 34024"/>
              <a:gd name="adj2" fmla="val 53801"/>
            </a:avLst>
          </a:prstGeom>
          <a:ln w="34925"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Штриховая стрелка вправо 10"/>
          <p:cNvSpPr/>
          <p:nvPr/>
        </p:nvSpPr>
        <p:spPr>
          <a:xfrm rot="8224047">
            <a:off x="1585053" y="4712567"/>
            <a:ext cx="1686821" cy="395092"/>
          </a:xfrm>
          <a:prstGeom prst="stripedRightArrow">
            <a:avLst>
              <a:gd name="adj1" fmla="val 34024"/>
              <a:gd name="adj2" fmla="val 53801"/>
            </a:avLst>
          </a:prstGeom>
          <a:ln w="34925"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Штриховая стрелка вправо 11"/>
          <p:cNvSpPr/>
          <p:nvPr/>
        </p:nvSpPr>
        <p:spPr>
          <a:xfrm rot="18984126">
            <a:off x="5161412" y="2660726"/>
            <a:ext cx="1686821" cy="395092"/>
          </a:xfrm>
          <a:prstGeom prst="stripedRightArrow">
            <a:avLst>
              <a:gd name="adj1" fmla="val 34024"/>
              <a:gd name="adj2" fmla="val 53801"/>
            </a:avLst>
          </a:prstGeom>
          <a:ln w="34925"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Штриховая стрелка вправо 12"/>
          <p:cNvSpPr/>
          <p:nvPr/>
        </p:nvSpPr>
        <p:spPr>
          <a:xfrm rot="13649486">
            <a:off x="1472310" y="2767478"/>
            <a:ext cx="1686821" cy="395092"/>
          </a:xfrm>
          <a:prstGeom prst="stripedRightArrow">
            <a:avLst>
              <a:gd name="adj1" fmla="val 34024"/>
              <a:gd name="adj2" fmla="val 53801"/>
            </a:avLst>
          </a:prstGeom>
          <a:ln w="34925"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6324600" y="1219200"/>
            <a:ext cx="22860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/>
              <a:t>«</a:t>
            </a:r>
            <a:r>
              <a:rPr lang="ru-RU" sz="2400" dirty="0" err="1" smtClean="0"/>
              <a:t>Wall</a:t>
            </a:r>
            <a:r>
              <a:rPr lang="ru-RU" sz="2400" dirty="0" smtClean="0"/>
              <a:t> </a:t>
            </a:r>
            <a:r>
              <a:rPr lang="ru-RU" sz="2400" dirty="0" err="1" smtClean="0"/>
              <a:t>Street</a:t>
            </a:r>
            <a:r>
              <a:rPr lang="ru-RU" sz="2400" dirty="0" smtClean="0"/>
              <a:t> </a:t>
            </a:r>
            <a:r>
              <a:rPr lang="ru-RU" sz="2400" dirty="0" err="1" smtClean="0"/>
              <a:t>Journal</a:t>
            </a:r>
            <a:r>
              <a:rPr lang="ru-RU" sz="2400" dirty="0" smtClean="0"/>
              <a:t>» («</a:t>
            </a:r>
            <a:r>
              <a:rPr lang="ru-RU" sz="2400" dirty="0" err="1" smtClean="0"/>
              <a:t>Уолл</a:t>
            </a:r>
            <a:r>
              <a:rPr lang="ru-RU" sz="2400" dirty="0" smtClean="0"/>
              <a:t> стрит </a:t>
            </a:r>
            <a:r>
              <a:rPr lang="ru-RU" sz="2400" dirty="0" err="1" smtClean="0"/>
              <a:t>джорнал</a:t>
            </a:r>
            <a:r>
              <a:rPr lang="ru-RU" sz="2400" dirty="0" smtClean="0"/>
              <a:t>») </a:t>
            </a:r>
            <a:endParaRPr lang="ru-RU" sz="2400" dirty="0"/>
          </a:p>
        </p:txBody>
      </p:sp>
      <p:sp>
        <p:nvSpPr>
          <p:cNvPr id="16" name="TextBox 15"/>
          <p:cNvSpPr txBox="1"/>
          <p:nvPr/>
        </p:nvSpPr>
        <p:spPr>
          <a:xfrm>
            <a:off x="152400" y="1143000"/>
            <a:ext cx="19812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/>
              <a:t>«</a:t>
            </a:r>
            <a:r>
              <a:rPr lang="ru-RU" sz="2400" dirty="0" err="1" smtClean="0"/>
              <a:t>Financial</a:t>
            </a:r>
            <a:r>
              <a:rPr lang="ru-RU" sz="2400" dirty="0" smtClean="0"/>
              <a:t> </a:t>
            </a:r>
            <a:r>
              <a:rPr lang="ru-RU" sz="2400" dirty="0" err="1" smtClean="0"/>
              <a:t>Times</a:t>
            </a:r>
            <a:r>
              <a:rPr lang="ru-RU" sz="2400" dirty="0" smtClean="0"/>
              <a:t>» («Файнэншл таймс»)</a:t>
            </a:r>
            <a:endParaRPr lang="ru-RU" sz="2400" dirty="0"/>
          </a:p>
        </p:txBody>
      </p:sp>
      <p:sp>
        <p:nvSpPr>
          <p:cNvPr id="17" name="TextBox 16"/>
          <p:cNvSpPr txBox="1"/>
          <p:nvPr/>
        </p:nvSpPr>
        <p:spPr>
          <a:xfrm>
            <a:off x="0" y="4876800"/>
            <a:ext cx="19812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/>
              <a:t>«USA </a:t>
            </a:r>
            <a:r>
              <a:rPr lang="ru-RU" sz="2400" dirty="0" err="1" smtClean="0"/>
              <a:t>Today</a:t>
            </a:r>
            <a:r>
              <a:rPr lang="ru-RU" sz="2400" dirty="0" smtClean="0"/>
              <a:t>» («</a:t>
            </a:r>
            <a:r>
              <a:rPr lang="ru-RU" sz="2400" dirty="0" err="1" smtClean="0"/>
              <a:t>ЮЭсЭй</a:t>
            </a:r>
            <a:r>
              <a:rPr lang="ru-RU" sz="2400" dirty="0" smtClean="0"/>
              <a:t> </a:t>
            </a:r>
            <a:r>
              <a:rPr lang="ru-RU" sz="2400" dirty="0" err="1" smtClean="0"/>
              <a:t>тодэй</a:t>
            </a:r>
            <a:r>
              <a:rPr lang="ru-RU" sz="2400" dirty="0" smtClean="0"/>
              <a:t>»)</a:t>
            </a:r>
            <a:endParaRPr lang="ru-RU" sz="2400" dirty="0"/>
          </a:p>
        </p:txBody>
      </p:sp>
      <p:sp>
        <p:nvSpPr>
          <p:cNvPr id="18" name="TextBox 17"/>
          <p:cNvSpPr txBox="1"/>
          <p:nvPr/>
        </p:nvSpPr>
        <p:spPr>
          <a:xfrm>
            <a:off x="6705600" y="4572000"/>
            <a:ext cx="24384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/>
              <a:t>«</a:t>
            </a:r>
            <a:r>
              <a:rPr lang="ru-RU" sz="2400" dirty="0" err="1" smtClean="0"/>
              <a:t>International</a:t>
            </a:r>
            <a:r>
              <a:rPr lang="ru-RU" sz="2400" dirty="0" smtClean="0"/>
              <a:t> </a:t>
            </a:r>
            <a:r>
              <a:rPr lang="ru-RU" sz="2400" dirty="0" err="1" smtClean="0"/>
              <a:t>Herald</a:t>
            </a:r>
            <a:r>
              <a:rPr lang="ru-RU" sz="2400" dirty="0" smtClean="0"/>
              <a:t> </a:t>
            </a:r>
            <a:r>
              <a:rPr lang="ru-RU" sz="2400" dirty="0" err="1" smtClean="0"/>
              <a:t>Tribune</a:t>
            </a:r>
            <a:r>
              <a:rPr lang="ru-RU" sz="2400" dirty="0" smtClean="0"/>
              <a:t>» («Интернэшнл </a:t>
            </a:r>
            <a:r>
              <a:rPr lang="ru-RU" sz="2400" dirty="0" err="1" smtClean="0"/>
              <a:t>хералд</a:t>
            </a:r>
            <a:r>
              <a:rPr lang="ru-RU" sz="2400" dirty="0" smtClean="0"/>
              <a:t> </a:t>
            </a:r>
            <a:r>
              <a:rPr lang="ru-RU" sz="2400" dirty="0" err="1" smtClean="0"/>
              <a:t>трибьюн</a:t>
            </a:r>
            <a:r>
              <a:rPr lang="ru-RU" sz="2400" dirty="0" smtClean="0"/>
              <a:t>»)</a:t>
            </a:r>
            <a:endParaRPr lang="ru-RU" sz="2400" dirty="0"/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5" name="Picture 1" descr="C:\Users\Пользователь\Downloads\Zhurnaly_dlya_detej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00600" y="533400"/>
            <a:ext cx="4114800" cy="6159881"/>
          </a:xfrm>
          <a:prstGeom prst="rect">
            <a:avLst/>
          </a:prstGeom>
          <a:noFill/>
        </p:spPr>
      </p:pic>
      <p:pic>
        <p:nvPicPr>
          <p:cNvPr id="11267" name="Picture 3" descr="C:\Users\Пользователь\Downloads\176323_original.jpg"/>
          <p:cNvPicPr>
            <a:picLocks noChangeAspect="1" noChangeArrowheads="1"/>
          </p:cNvPicPr>
          <p:nvPr/>
        </p:nvPicPr>
        <p:blipFill>
          <a:blip r:embed="rId3" cstate="print"/>
          <a:srcRect l="2809" b="899"/>
          <a:stretch>
            <a:fillRect/>
          </a:stretch>
        </p:blipFill>
        <p:spPr bwMode="auto">
          <a:xfrm>
            <a:off x="228600" y="457200"/>
            <a:ext cx="4394729" cy="609600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Национальные издания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04800" y="1676400"/>
            <a:ext cx="5181600" cy="4145125"/>
          </a:xfrm>
        </p:spPr>
        <p:txBody>
          <a:bodyPr>
            <a:normAutofit/>
          </a:bodyPr>
          <a:lstStyle/>
          <a:p>
            <a:pPr marL="0" indent="457200">
              <a:buClr>
                <a:srgbClr val="7030A0"/>
              </a:buClr>
              <a:buFont typeface="Wingdings" pitchFamily="2" charset="2"/>
              <a:buChar char="v"/>
            </a:pPr>
            <a:r>
              <a:rPr lang="ru-RU" dirty="0" smtClean="0"/>
              <a:t>«Народная Газета», «</a:t>
            </a:r>
            <a:r>
              <a:rPr lang="ru-RU" dirty="0" err="1" smtClean="0"/>
              <a:t>Республiка</a:t>
            </a:r>
            <a:r>
              <a:rPr lang="ru-RU" dirty="0" smtClean="0"/>
              <a:t>»,  «Советская Белоруссия», «</a:t>
            </a:r>
            <a:r>
              <a:rPr lang="ru-RU" dirty="0" err="1" smtClean="0"/>
              <a:t>Чырвоная</a:t>
            </a:r>
            <a:r>
              <a:rPr lang="ru-RU" dirty="0" smtClean="0"/>
              <a:t> </a:t>
            </a:r>
            <a:r>
              <a:rPr lang="ru-RU" dirty="0" err="1" smtClean="0"/>
              <a:t>змена</a:t>
            </a:r>
            <a:r>
              <a:rPr lang="ru-RU" dirty="0" smtClean="0"/>
              <a:t>»</a:t>
            </a:r>
          </a:p>
          <a:p>
            <a:pPr marL="0" indent="457200">
              <a:buClr>
                <a:srgbClr val="FF0000"/>
              </a:buClr>
              <a:buFont typeface="Wingdings" pitchFamily="2" charset="2"/>
              <a:buChar char="v"/>
            </a:pPr>
            <a:r>
              <a:rPr lang="ru-RU" dirty="0" smtClean="0"/>
              <a:t>«</a:t>
            </a:r>
            <a:r>
              <a:rPr lang="ru-RU" dirty="0" err="1" smtClean="0"/>
              <a:t>Голас</a:t>
            </a:r>
            <a:r>
              <a:rPr lang="ru-RU" dirty="0" smtClean="0"/>
              <a:t> часу» </a:t>
            </a:r>
          </a:p>
          <a:p>
            <a:pPr marL="0" indent="457200">
              <a:buClr>
                <a:schemeClr val="accent3">
                  <a:lumMod val="60000"/>
                  <a:lumOff val="40000"/>
                </a:schemeClr>
              </a:buClr>
              <a:buFont typeface="Wingdings" pitchFamily="2" charset="2"/>
              <a:buChar char="v"/>
            </a:pPr>
            <a:r>
              <a:rPr lang="ru-RU" dirty="0" smtClean="0"/>
              <a:t>«</a:t>
            </a:r>
            <a:r>
              <a:rPr lang="ru-RU" dirty="0" err="1" smtClean="0"/>
              <a:t>Нарачанская</a:t>
            </a:r>
            <a:r>
              <a:rPr lang="ru-RU" dirty="0" smtClean="0"/>
              <a:t> </a:t>
            </a:r>
            <a:r>
              <a:rPr lang="ru-RU" dirty="0" err="1" smtClean="0"/>
              <a:t>зара</a:t>
            </a:r>
            <a:r>
              <a:rPr lang="ru-RU" dirty="0" smtClean="0"/>
              <a:t>», «</a:t>
            </a:r>
            <a:r>
              <a:rPr lang="ru-RU" dirty="0" err="1" smtClean="0"/>
              <a:t>Крупскi</a:t>
            </a:r>
            <a:r>
              <a:rPr lang="ru-RU" dirty="0" smtClean="0"/>
              <a:t> </a:t>
            </a:r>
            <a:r>
              <a:rPr lang="ru-RU" dirty="0" err="1" smtClean="0"/>
              <a:t>веснiк</a:t>
            </a:r>
            <a:r>
              <a:rPr lang="ru-RU" dirty="0" smtClean="0"/>
              <a:t>», «Да новых </a:t>
            </a:r>
            <a:r>
              <a:rPr lang="ru-RU" dirty="0" err="1" smtClean="0"/>
              <a:t>перамог</a:t>
            </a:r>
            <a:r>
              <a:rPr lang="ru-RU" dirty="0" smtClean="0"/>
              <a:t>», «</a:t>
            </a:r>
            <a:r>
              <a:rPr lang="ru-RU" dirty="0" err="1" smtClean="0"/>
              <a:t>Працоўная</a:t>
            </a:r>
            <a:r>
              <a:rPr lang="ru-RU" dirty="0" smtClean="0"/>
              <a:t> слава», «</a:t>
            </a:r>
            <a:r>
              <a:rPr lang="ru-RU" dirty="0" err="1" smtClean="0"/>
              <a:t>Навiны</a:t>
            </a:r>
            <a:r>
              <a:rPr lang="ru-RU" dirty="0" smtClean="0"/>
              <a:t> </a:t>
            </a:r>
            <a:r>
              <a:rPr lang="ru-RU" dirty="0" err="1" smtClean="0"/>
              <a:t>Старадарожчыны</a:t>
            </a:r>
            <a:r>
              <a:rPr lang="ru-RU" dirty="0" smtClean="0"/>
              <a:t>», «Слава </a:t>
            </a:r>
            <a:r>
              <a:rPr lang="ru-RU" dirty="0" err="1" smtClean="0"/>
              <a:t>працы</a:t>
            </a:r>
            <a:r>
              <a:rPr lang="ru-RU" dirty="0" smtClean="0"/>
              <a:t>», «</a:t>
            </a:r>
            <a:r>
              <a:rPr lang="ru-RU" dirty="0" err="1" smtClean="0"/>
              <a:t>Раённы</a:t>
            </a:r>
            <a:r>
              <a:rPr lang="ru-RU" dirty="0" smtClean="0"/>
              <a:t> </a:t>
            </a:r>
            <a:r>
              <a:rPr lang="ru-RU" dirty="0" err="1" smtClean="0"/>
              <a:t>веснiк</a:t>
            </a:r>
            <a:r>
              <a:rPr lang="ru-RU" dirty="0" smtClean="0"/>
              <a:t>» </a:t>
            </a:r>
          </a:p>
        </p:txBody>
      </p:sp>
      <p:graphicFrame>
        <p:nvGraphicFramePr>
          <p:cNvPr id="9" name="Содержимое 8"/>
          <p:cNvGraphicFramePr>
            <a:graphicFrameLocks noGrp="1"/>
          </p:cNvGraphicFramePr>
          <p:nvPr>
            <p:ph sz="half" idx="2"/>
          </p:nvPr>
        </p:nvGraphicFramePr>
        <p:xfrm>
          <a:off x="4800600" y="1676400"/>
          <a:ext cx="4343400" cy="44338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19400" y="152400"/>
            <a:ext cx="3124200" cy="664797"/>
          </a:xfrm>
        </p:spPr>
        <p:txBody>
          <a:bodyPr/>
          <a:lstStyle/>
          <a:p>
            <a:pPr algn="ctr"/>
            <a:r>
              <a:rPr lang="ru-RU" dirty="0" smtClean="0"/>
              <a:t>Интернет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228600" y="1828800"/>
            <a:ext cx="4953000" cy="4815164"/>
          </a:xfrm>
        </p:spPr>
        <p:txBody>
          <a:bodyPr/>
          <a:lstStyle/>
          <a:p>
            <a:pPr>
              <a:buNone/>
            </a:pPr>
            <a:r>
              <a:rPr lang="ru-RU" sz="2100" dirty="0" smtClean="0"/>
              <a:t>- Широкая аудитория пользователей;</a:t>
            </a:r>
          </a:p>
          <a:p>
            <a:pPr>
              <a:buNone/>
            </a:pPr>
            <a:r>
              <a:rPr lang="ru-RU" sz="2100" dirty="0" smtClean="0"/>
              <a:t>- трансграничное распространение информации;</a:t>
            </a:r>
          </a:p>
          <a:p>
            <a:pPr>
              <a:buNone/>
            </a:pPr>
            <a:r>
              <a:rPr lang="ru-RU" sz="2100" dirty="0" smtClean="0"/>
              <a:t>- высокая скорость предоставления и обмена информацией;</a:t>
            </a:r>
          </a:p>
          <a:p>
            <a:pPr indent="360000">
              <a:buNone/>
            </a:pPr>
            <a:r>
              <a:rPr lang="ru-RU" sz="2100" dirty="0" smtClean="0"/>
              <a:t>- широкая вариативность при выборе источников и видов информации;</a:t>
            </a:r>
          </a:p>
          <a:p>
            <a:pPr>
              <a:buNone/>
            </a:pPr>
            <a:r>
              <a:rPr lang="ru-RU" sz="2100" dirty="0" smtClean="0"/>
              <a:t> - практически полное отсутствие цензуры;</a:t>
            </a:r>
          </a:p>
          <a:p>
            <a:pPr>
              <a:buNone/>
            </a:pPr>
            <a:r>
              <a:rPr lang="ru-RU" sz="2100" dirty="0" smtClean="0"/>
              <a:t> - возможность взаимодействия в режиме реального времени;</a:t>
            </a:r>
          </a:p>
          <a:p>
            <a:pPr>
              <a:buNone/>
            </a:pPr>
            <a:r>
              <a:rPr lang="ru-RU" sz="2100" dirty="0" smtClean="0"/>
              <a:t> - существование возможности представления информации в любой существующей форме .</a:t>
            </a:r>
          </a:p>
          <a:p>
            <a:endParaRPr lang="ru-RU" sz="2100" dirty="0"/>
          </a:p>
        </p:txBody>
      </p:sp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>
          <a:xfrm>
            <a:off x="4876800" y="1828800"/>
            <a:ext cx="4114800" cy="2800767"/>
          </a:xfrm>
        </p:spPr>
        <p:txBody>
          <a:bodyPr/>
          <a:lstStyle/>
          <a:p>
            <a:pPr indent="360000">
              <a:buNone/>
            </a:pPr>
            <a:r>
              <a:rPr lang="ru-RU" sz="2400" dirty="0" smtClean="0"/>
              <a:t>Вследствие своей распространенности и постоянного увеличения количества пользователей он постепенно вытесняет, (будучи виртуальным), СМИ реальные.</a:t>
            </a:r>
          </a:p>
          <a:p>
            <a:endParaRPr lang="ru-RU" dirty="0"/>
          </a:p>
        </p:txBody>
      </p:sp>
      <p:sp>
        <p:nvSpPr>
          <p:cNvPr id="7" name="Стрелка вправо с вырезом 6"/>
          <p:cNvSpPr/>
          <p:nvPr/>
        </p:nvSpPr>
        <p:spPr bwMode="auto">
          <a:xfrm rot="8875357">
            <a:off x="1407715" y="1029272"/>
            <a:ext cx="1988396" cy="420656"/>
          </a:xfrm>
          <a:prstGeom prst="notchedRightArrow">
            <a:avLst/>
          </a:prstGeom>
          <a:ln>
            <a:headEnd type="none" w="med" len="med"/>
            <a:tailEnd type="none" w="med" len="med"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vert="horz" wrap="square" lIns="91436" tIns="45718" rIns="91436" bIns="45718" numCol="1" rtlCol="0" anchor="ctr" anchorCtr="0" compatLnSpc="1">
            <a:prstTxWarp prst="textNoShape">
              <a:avLst/>
            </a:prstTxWarp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ru-RU" sz="2300" dirty="0" smtClean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" pitchFamily="34" charset="0"/>
            </a:endParaRPr>
          </a:p>
        </p:txBody>
      </p:sp>
      <p:sp>
        <p:nvSpPr>
          <p:cNvPr id="8" name="Стрелка вправо с вырезом 7"/>
          <p:cNvSpPr/>
          <p:nvPr/>
        </p:nvSpPr>
        <p:spPr bwMode="auto">
          <a:xfrm rot="1907116">
            <a:off x="5448086" y="1025537"/>
            <a:ext cx="1988396" cy="420656"/>
          </a:xfrm>
          <a:prstGeom prst="notchedRightArrow">
            <a:avLst/>
          </a:prstGeom>
          <a:ln>
            <a:headEnd type="none" w="med" len="med"/>
            <a:tailEnd type="none" w="med" len="med"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vert="horz" wrap="square" lIns="91436" tIns="45718" rIns="91436" bIns="45718" numCol="1" rtlCol="0" anchor="ctr" anchorCtr="0" compatLnSpc="1">
            <a:prstTxWarp prst="textNoShape">
              <a:avLst/>
            </a:prstTxWarp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ru-RU" sz="2300" dirty="0" smtClean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 rot="19690572">
            <a:off x="710164" y="468215"/>
            <a:ext cx="2590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Положительные аспекты</a:t>
            </a:r>
            <a:endParaRPr lang="ru-RU" sz="2400" dirty="0">
              <a:solidFill>
                <a:schemeClr val="accent6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 rot="1919554">
            <a:off x="5831947" y="562650"/>
            <a:ext cx="23622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Отрицательные аспекты</a:t>
            </a:r>
            <a:endParaRPr lang="ru-RU" sz="2400" dirty="0">
              <a:solidFill>
                <a:schemeClr val="accent6">
                  <a:lumMod val="40000"/>
                  <a:lumOff val="60000"/>
                </a:schemeClr>
              </a:solidFill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Функции Интернета</a:t>
            </a:r>
            <a:endParaRPr lang="ru-RU" dirty="0"/>
          </a:p>
        </p:txBody>
      </p:sp>
      <p:graphicFrame>
        <p:nvGraphicFramePr>
          <p:cNvPr id="7" name="Содержимое 6"/>
          <p:cNvGraphicFramePr>
            <a:graphicFrameLocks noGrp="1"/>
          </p:cNvGraphicFramePr>
          <p:nvPr>
            <p:ph sz="half" idx="1"/>
          </p:nvPr>
        </p:nvGraphicFramePr>
        <p:xfrm>
          <a:off x="457200" y="1920875"/>
          <a:ext cx="8305800" cy="3108326"/>
        </p:xfrm>
        <a:graphic>
          <a:graphicData uri="http://schemas.openxmlformats.org/drawingml/2006/table">
            <a:tbl>
              <a:tblPr firstRow="1" bandRow="1">
                <a:tableStyleId>{D113A9D2-9D6B-4929-AA2D-F23B5EE8CBE7}</a:tableStyleId>
              </a:tblPr>
              <a:tblGrid>
                <a:gridCol w="4152900"/>
                <a:gridCol w="4152900"/>
              </a:tblGrid>
              <a:tr h="659304">
                <a:tc>
                  <a:txBody>
                    <a:bodyPr/>
                    <a:lstStyle/>
                    <a:p>
                      <a:r>
                        <a:rPr lang="ru-RU" sz="2400" b="0" dirty="0" smtClean="0">
                          <a:latin typeface="Times New Roman" pitchFamily="18" charset="0"/>
                          <a:cs typeface="Times New Roman" pitchFamily="18" charset="0"/>
                        </a:rPr>
                        <a:t>Прототип телевидения</a:t>
                      </a:r>
                      <a:endParaRPr lang="ru-RU" sz="24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0" dirty="0" smtClean="0">
                          <a:latin typeface="Times New Roman" pitchFamily="18" charset="0"/>
                          <a:cs typeface="Times New Roman" pitchFamily="18" charset="0"/>
                        </a:rPr>
                        <a:t>Новостные сюжеты</a:t>
                      </a:r>
                      <a:endParaRPr lang="ru-RU" sz="24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1130414">
                <a:tc>
                  <a:txBody>
                    <a:bodyPr/>
                    <a:lstStyle/>
                    <a:p>
                      <a:r>
                        <a:rPr lang="ru-RU" sz="2400" b="0" dirty="0" smtClean="0">
                          <a:latin typeface="Times New Roman" pitchFamily="18" charset="0"/>
                          <a:cs typeface="Times New Roman" pitchFamily="18" charset="0"/>
                        </a:rPr>
                        <a:t>Прототип радио</a:t>
                      </a:r>
                      <a:endParaRPr lang="ru-RU" sz="24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0" dirty="0" smtClean="0">
                          <a:latin typeface="Times New Roman" pitchFamily="18" charset="0"/>
                          <a:cs typeface="Times New Roman" pitchFamily="18" charset="0"/>
                        </a:rPr>
                        <a:t>Возможность прослушивания радио в реальном времени</a:t>
                      </a:r>
                      <a:endParaRPr lang="ru-RU" sz="24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659304">
                <a:tc>
                  <a:txBody>
                    <a:bodyPr/>
                    <a:lstStyle/>
                    <a:p>
                      <a:r>
                        <a:rPr lang="ru-RU" sz="2400" b="0" dirty="0" smtClean="0">
                          <a:latin typeface="Times New Roman" pitchFamily="18" charset="0"/>
                          <a:cs typeface="Times New Roman" pitchFamily="18" charset="0"/>
                        </a:rPr>
                        <a:t>Прототип газет</a:t>
                      </a:r>
                      <a:endParaRPr lang="ru-RU" sz="24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0" dirty="0" smtClean="0">
                          <a:latin typeface="Times New Roman" pitchFamily="18" charset="0"/>
                          <a:cs typeface="Times New Roman" pitchFamily="18" charset="0"/>
                        </a:rPr>
                        <a:t>Аналитический материал</a:t>
                      </a:r>
                      <a:endParaRPr lang="ru-RU" sz="24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659304">
                <a:tc>
                  <a:txBody>
                    <a:bodyPr/>
                    <a:lstStyle/>
                    <a:p>
                      <a:r>
                        <a:rPr lang="ru-RU" sz="2400" b="0" dirty="0" smtClean="0">
                          <a:latin typeface="Times New Roman" pitchFamily="18" charset="0"/>
                          <a:cs typeface="Times New Roman" pitchFamily="18" charset="0"/>
                        </a:rPr>
                        <a:t>Прототип журналов</a:t>
                      </a:r>
                      <a:endParaRPr lang="ru-RU" sz="24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0" dirty="0" smtClean="0">
                          <a:latin typeface="Times New Roman" pitchFamily="18" charset="0"/>
                          <a:cs typeface="Times New Roman" pitchFamily="18" charset="0"/>
                        </a:rPr>
                        <a:t>Развлекательные статьи</a:t>
                      </a:r>
                      <a:endParaRPr lang="ru-RU" sz="24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0" name="Содержимое 9"/>
          <p:cNvSpPr>
            <a:spLocks noGrp="1"/>
          </p:cNvSpPr>
          <p:nvPr>
            <p:ph sz="half" idx="2"/>
          </p:nvPr>
        </p:nvSpPr>
        <p:spPr>
          <a:xfrm>
            <a:off x="685800" y="5486400"/>
            <a:ext cx="7543800" cy="792325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dirty="0" smtClean="0"/>
              <a:t>Не только информационная, но и коммуникационная сеть.</a:t>
            </a:r>
            <a:endParaRPr lang="ru-RU" dirty="0"/>
          </a:p>
        </p:txBody>
      </p:sp>
      <p:sp>
        <p:nvSpPr>
          <p:cNvPr id="12" name="5-конечная звезда 11"/>
          <p:cNvSpPr/>
          <p:nvPr/>
        </p:nvSpPr>
        <p:spPr>
          <a:xfrm>
            <a:off x="1371600" y="5410200"/>
            <a:ext cx="533400" cy="457200"/>
          </a:xfrm>
          <a:prstGeom prst="star5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b="1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123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838200" y="1066800"/>
            <a:ext cx="7382872" cy="5334000"/>
          </a:xfrm>
        </p:spPr>
      </p:pic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230188"/>
            <a:ext cx="8382000" cy="1218795"/>
          </a:xfrm>
        </p:spPr>
        <p:txBody>
          <a:bodyPr/>
          <a:lstStyle/>
          <a:p>
            <a:pPr algn="ctr"/>
            <a:r>
              <a:rPr lang="ru-RU" sz="4400" dirty="0" smtClean="0"/>
              <a:t>Реклама (от фр. «reclam» и лат. «</a:t>
            </a:r>
            <a:r>
              <a:rPr lang="en-US" sz="4400" dirty="0" smtClean="0"/>
              <a:t>rec</a:t>
            </a:r>
            <a:r>
              <a:rPr lang="ru-RU" sz="4400" dirty="0" smtClean="0"/>
              <a:t>lamare» - выкрикивать )</a:t>
            </a:r>
            <a:endParaRPr lang="ru-RU" sz="4400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0" y="1828800"/>
            <a:ext cx="4114800" cy="3988784"/>
          </a:xfrm>
        </p:spPr>
        <p:txBody>
          <a:bodyPr/>
          <a:lstStyle/>
          <a:p>
            <a:pPr indent="360000">
              <a:buNone/>
            </a:pPr>
            <a:r>
              <a:rPr lang="ru-RU" sz="3200" b="1" dirty="0" smtClean="0"/>
              <a:t>Реклама</a:t>
            </a:r>
            <a:r>
              <a:rPr lang="ru-RU" sz="3200" i="1" dirty="0" smtClean="0"/>
              <a:t> — это однонаправленная форма неличной коммуникации, осуществляемая на платной основе с целью привлечения внимания к объекту рекламирования.</a:t>
            </a:r>
            <a:endParaRPr lang="ru-RU" sz="3200" dirty="0"/>
          </a:p>
        </p:txBody>
      </p:sp>
      <p:pic>
        <p:nvPicPr>
          <p:cNvPr id="7" name="Содержимое 6" descr="g2010016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4239684" y="1981200"/>
            <a:ext cx="4572000" cy="3429000"/>
          </a:xfrm>
        </p:spPr>
      </p:pic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228600"/>
            <a:ext cx="8305800" cy="664797"/>
          </a:xfrm>
        </p:spPr>
        <p:txBody>
          <a:bodyPr/>
          <a:lstStyle/>
          <a:p>
            <a:pPr algn="ctr"/>
            <a:r>
              <a:rPr lang="ru-RU" dirty="0" smtClean="0"/>
              <a:t>Тетради в магазинах </a:t>
            </a:r>
            <a:r>
              <a:rPr lang="ru-RU" dirty="0"/>
              <a:t>Б</a:t>
            </a:r>
            <a:r>
              <a:rPr lang="ru-RU" dirty="0" smtClean="0"/>
              <a:t>еларуси</a:t>
            </a:r>
            <a:endParaRPr lang="ru-RU" dirty="0"/>
          </a:p>
        </p:txBody>
      </p:sp>
      <p:pic>
        <p:nvPicPr>
          <p:cNvPr id="3075" name="Picture 3" descr="C:\Users\Пользователь\Desktop\12.12\к приложению\DSC_0144.jpg"/>
          <p:cNvPicPr>
            <a:picLocks noChangeAspect="1" noChangeArrowheads="1"/>
          </p:cNvPicPr>
          <p:nvPr/>
        </p:nvPicPr>
        <p:blipFill>
          <a:blip r:embed="rId2" cstate="print"/>
          <a:srcRect t="14286" r="-14285" b="14286"/>
          <a:stretch>
            <a:fillRect/>
          </a:stretch>
        </p:blipFill>
        <p:spPr bwMode="auto">
          <a:xfrm>
            <a:off x="152400" y="1371600"/>
            <a:ext cx="3733800" cy="4148667"/>
          </a:xfrm>
          <a:prstGeom prst="rect">
            <a:avLst/>
          </a:prstGeom>
          <a:noFill/>
        </p:spPr>
      </p:pic>
      <p:pic>
        <p:nvPicPr>
          <p:cNvPr id="8" name="Picture 2" descr="C:\Users\Пользователь\Desktop\12.12\к приложению\DSC_0147.jpg"/>
          <p:cNvPicPr>
            <a:picLocks noChangeAspect="1" noChangeArrowheads="1"/>
          </p:cNvPicPr>
          <p:nvPr/>
        </p:nvPicPr>
        <p:blipFill>
          <a:blip r:embed="rId3" cstate="print"/>
          <a:srcRect t="21260" b="4331"/>
          <a:stretch>
            <a:fillRect/>
          </a:stretch>
        </p:blipFill>
        <p:spPr bwMode="auto">
          <a:xfrm>
            <a:off x="2971800" y="2926800"/>
            <a:ext cx="2971800" cy="3931200"/>
          </a:xfrm>
          <a:prstGeom prst="rect">
            <a:avLst/>
          </a:prstGeom>
          <a:noFill/>
        </p:spPr>
      </p:pic>
      <p:pic>
        <p:nvPicPr>
          <p:cNvPr id="3074" name="Picture 2" descr="C:\Users\Пользователь\Desktop\12.12\к приложению\DSC_0145.jpg"/>
          <p:cNvPicPr>
            <a:picLocks noChangeAspect="1" noChangeArrowheads="1"/>
          </p:cNvPicPr>
          <p:nvPr/>
        </p:nvPicPr>
        <p:blipFill>
          <a:blip r:embed="rId4" cstate="print"/>
          <a:srcRect t="16875" b="7187"/>
          <a:stretch>
            <a:fillRect/>
          </a:stretch>
        </p:blipFill>
        <p:spPr bwMode="auto">
          <a:xfrm>
            <a:off x="5791200" y="990600"/>
            <a:ext cx="2971800" cy="401193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9" name="Picture 1" descr="C:\Users\Пользователь\Downloads\интернет_p.jpg"/>
          <p:cNvPicPr>
            <a:picLocks noChangeAspect="1" noChangeArrowheads="1"/>
          </p:cNvPicPr>
          <p:nvPr/>
        </p:nvPicPr>
        <p:blipFill>
          <a:blip r:embed="rId2" cstate="print"/>
          <a:srcRect t="17391" b="10145"/>
          <a:stretch>
            <a:fillRect/>
          </a:stretch>
        </p:blipFill>
        <p:spPr bwMode="auto">
          <a:xfrm>
            <a:off x="381000" y="1676400"/>
            <a:ext cx="4328922" cy="3810000"/>
          </a:xfrm>
          <a:prstGeom prst="rect">
            <a:avLst/>
          </a:prstGeom>
          <a:noFill/>
        </p:spPr>
      </p:pic>
      <p:pic>
        <p:nvPicPr>
          <p:cNvPr id="7170" name="Picture 2" descr="C:\Users\Пользователь\Downloads\пустые-пакеты-молока-10231890.jpg"/>
          <p:cNvPicPr>
            <a:picLocks noChangeAspect="1" noChangeArrowheads="1"/>
          </p:cNvPicPr>
          <p:nvPr/>
        </p:nvPicPr>
        <p:blipFill>
          <a:blip r:embed="rId3" cstate="print"/>
          <a:srcRect b="10914"/>
          <a:stretch>
            <a:fillRect/>
          </a:stretch>
        </p:blipFill>
        <p:spPr bwMode="auto">
          <a:xfrm>
            <a:off x="4953000" y="457200"/>
            <a:ext cx="2590800" cy="2467657"/>
          </a:xfrm>
          <a:prstGeom prst="rect">
            <a:avLst/>
          </a:prstGeom>
          <a:noFill/>
        </p:spPr>
      </p:pic>
      <p:pic>
        <p:nvPicPr>
          <p:cNvPr id="7171" name="Picture 3" descr="C:\Users\Пользователь\Downloads\image.jpg"/>
          <p:cNvPicPr>
            <a:picLocks noChangeAspect="1" noChangeArrowheads="1"/>
          </p:cNvPicPr>
          <p:nvPr/>
        </p:nvPicPr>
        <p:blipFill>
          <a:blip r:embed="rId4" cstate="print"/>
          <a:srcRect l="6076" r="4810" b="2785"/>
          <a:stretch>
            <a:fillRect/>
          </a:stretch>
        </p:blipFill>
        <p:spPr bwMode="auto">
          <a:xfrm>
            <a:off x="4953000" y="3048000"/>
            <a:ext cx="3352800" cy="365760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57400" y="152400"/>
            <a:ext cx="5410200" cy="819912"/>
          </a:xfrm>
        </p:spPr>
        <p:txBody>
          <a:bodyPr/>
          <a:lstStyle/>
          <a:p>
            <a:pPr algn="ctr"/>
            <a:r>
              <a:rPr lang="ru-RU" dirty="0" smtClean="0"/>
              <a:t>Реклама</a:t>
            </a:r>
            <a:endParaRPr lang="ru-RU" dirty="0"/>
          </a:p>
        </p:txBody>
      </p:sp>
      <p:pic>
        <p:nvPicPr>
          <p:cNvPr id="3074" name="Picture 2" descr="C:\Users\Пользователь\Downloads\1350883971_1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95400" y="914400"/>
            <a:ext cx="3886200" cy="2914650"/>
          </a:xfrm>
          <a:prstGeom prst="rect">
            <a:avLst/>
          </a:prstGeom>
          <a:noFill/>
        </p:spPr>
      </p:pic>
      <p:pic>
        <p:nvPicPr>
          <p:cNvPr id="4098" name="Picture 2" descr="C:\Users\Пользователь\Downloads\Mcdonald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800" y="4114800"/>
            <a:ext cx="4470400" cy="2514600"/>
          </a:xfrm>
          <a:prstGeom prst="rect">
            <a:avLst/>
          </a:prstGeom>
          <a:noFill/>
        </p:spPr>
      </p:pic>
      <p:pic>
        <p:nvPicPr>
          <p:cNvPr id="4099" name="Picture 3" descr="C:\Users\Пользователь\Downloads\marlborolargecustom.jpg"/>
          <p:cNvPicPr>
            <a:picLocks noChangeAspect="1" noChangeArrowheads="1"/>
          </p:cNvPicPr>
          <p:nvPr/>
        </p:nvPicPr>
        <p:blipFill>
          <a:blip r:embed="rId4" cstate="print"/>
          <a:stretch>
            <a:fillRect/>
          </a:stretch>
        </p:blipFill>
        <p:spPr bwMode="auto">
          <a:xfrm>
            <a:off x="4953000" y="2590800"/>
            <a:ext cx="3990558" cy="2972744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81000" y="990600"/>
            <a:ext cx="4114800" cy="5364325"/>
          </a:xfrm>
        </p:spPr>
        <p:txBody>
          <a:bodyPr>
            <a:normAutofit/>
          </a:bodyPr>
          <a:lstStyle/>
          <a:p>
            <a:pPr indent="360000">
              <a:buNone/>
            </a:pPr>
            <a:r>
              <a:rPr lang="ru-RU" b="1" dirty="0" smtClean="0">
                <a:solidFill>
                  <a:schemeClr val="accent1">
                    <a:lumMod val="20000"/>
                    <a:lumOff val="80000"/>
                  </a:schemeClr>
                </a:solidFill>
              </a:rPr>
              <a:t>Глобализация</a:t>
            </a:r>
            <a:r>
              <a:rPr lang="ru-RU" dirty="0" smtClean="0">
                <a:solidFill>
                  <a:schemeClr val="accent1">
                    <a:lumMod val="20000"/>
                    <a:lumOff val="80000"/>
                  </a:schemeClr>
                </a:solidFill>
              </a:rPr>
              <a:t> — </a:t>
            </a:r>
            <a:r>
              <a:rPr lang="ru-RU" i="1" dirty="0" smtClean="0">
                <a:solidFill>
                  <a:schemeClr val="accent1">
                    <a:lumMod val="20000"/>
                    <a:lumOff val="80000"/>
                  </a:schemeClr>
                </a:solidFill>
              </a:rPr>
              <a:t>это всеобщий и многосторонний процесс культурной, идеологической и экономической интеграции государств, государственных объединений, национальных и этнических единств.</a:t>
            </a:r>
            <a:endParaRPr lang="ru-RU" i="1" dirty="0">
              <a:solidFill>
                <a:schemeClr val="accent1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5" name="Содержимое 4" descr="wereld_in_wijk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4953000" y="1600200"/>
            <a:ext cx="3797710" cy="3478407"/>
          </a:xfrm>
        </p:spPr>
      </p:pic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Диаграмма 3"/>
          <p:cNvGraphicFramePr/>
          <p:nvPr/>
        </p:nvGraphicFramePr>
        <p:xfrm>
          <a:off x="304800" y="304800"/>
          <a:ext cx="8567859" cy="61663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3400" y="304800"/>
            <a:ext cx="8382000" cy="886397"/>
          </a:xfrm>
        </p:spPr>
        <p:txBody>
          <a:bodyPr/>
          <a:lstStyle/>
          <a:p>
            <a:r>
              <a:rPr lang="ru-RU" sz="3200" dirty="0" smtClean="0"/>
              <a:t>Положение </a:t>
            </a:r>
            <a:r>
              <a:rPr lang="ru-RU" sz="3200" dirty="0"/>
              <a:t>о представительстве определённой фирмы на белорусском рынке </a:t>
            </a:r>
            <a:r>
              <a:rPr lang="ru-RU" sz="3200" dirty="0" smtClean="0"/>
              <a:t>: </a:t>
            </a:r>
            <a:endParaRPr lang="ru-RU" sz="3200" dirty="0"/>
          </a:p>
        </p:txBody>
      </p:sp>
      <p:sp>
        <p:nvSpPr>
          <p:cNvPr id="3" name="Текст 2"/>
          <p:cNvSpPr>
            <a:spLocks noGrp="1"/>
          </p:cNvSpPr>
          <p:nvPr>
            <p:ph type="body" sz="quarter" idx="10"/>
          </p:nvPr>
        </p:nvSpPr>
        <p:spPr>
          <a:xfrm>
            <a:off x="228600" y="1371600"/>
            <a:ext cx="8686800" cy="5318379"/>
          </a:xfrm>
        </p:spPr>
        <p:txBody>
          <a:bodyPr/>
          <a:lstStyle/>
          <a:p>
            <a:pPr indent="360000">
              <a:buNone/>
            </a:pPr>
            <a:r>
              <a:rPr lang="ru-RU" sz="2700" dirty="0" smtClean="0"/>
              <a:t>«При наименовании объекта обязательно указывается название представительства; название представительства состоит из организационно-правовой формы организации, оригинального названия организации, привязки к стране регистрации организации и ссылки на страну пребывания представительства (например, Представительство закрытого акционерного общества «Kupalinka GmbH» (Федеративная Республика Германия) в Республике Беларусь).</a:t>
            </a:r>
          </a:p>
          <a:p>
            <a:pPr indent="360000">
              <a:buNone/>
            </a:pPr>
            <a:r>
              <a:rPr lang="ru-RU" sz="2700" i="1" dirty="0" smtClean="0"/>
              <a:t>Примечание:</a:t>
            </a:r>
            <a:r>
              <a:rPr lang="ru-RU" sz="2700" dirty="0" smtClean="0"/>
              <a:t> при указании названия представительства на белорусском языке </a:t>
            </a:r>
            <a:r>
              <a:rPr lang="ru-RU" sz="2700" b="1" u="sng" dirty="0" smtClean="0"/>
              <a:t>оригинальное</a:t>
            </a:r>
            <a:r>
              <a:rPr lang="ru-RU" sz="2700" dirty="0" smtClean="0"/>
              <a:t> </a:t>
            </a:r>
            <a:r>
              <a:rPr lang="ru-RU" sz="2700" b="1" u="sng" dirty="0" smtClean="0"/>
              <a:t>название</a:t>
            </a:r>
            <a:r>
              <a:rPr lang="ru-RU" sz="2700" dirty="0" smtClean="0"/>
              <a:t> головной организации </a:t>
            </a:r>
            <a:r>
              <a:rPr lang="ru-RU" sz="2700" b="1" u="sng" dirty="0" smtClean="0"/>
              <a:t>не переводится</a:t>
            </a:r>
            <a:r>
              <a:rPr lang="ru-RU" sz="2700" dirty="0" smtClean="0"/>
              <a:t>». </a:t>
            </a:r>
            <a:endParaRPr lang="ru-RU" sz="2700" dirty="0"/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4" descr="56295720_1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228600" y="1295400"/>
            <a:ext cx="3810000" cy="2857500"/>
          </a:xfrm>
        </p:spPr>
      </p:pic>
      <p:pic>
        <p:nvPicPr>
          <p:cNvPr id="7" name="Picture 6" descr="C:\Users\Пользователь\Downloads\narugnaia_reklama_Bags.jpg"/>
          <p:cNvPicPr>
            <a:picLocks noChangeAspect="1" noChangeArrowheads="1"/>
          </p:cNvPicPr>
          <p:nvPr/>
        </p:nvPicPr>
        <p:blipFill>
          <a:blip r:embed="rId3" cstate="print"/>
          <a:srcRect l="49819" t="14634" b="10570"/>
          <a:stretch>
            <a:fillRect/>
          </a:stretch>
        </p:blipFill>
        <p:spPr bwMode="auto">
          <a:xfrm>
            <a:off x="2819400" y="3657600"/>
            <a:ext cx="3530600" cy="304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819912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Вывески и логотипы магазинов в Беларуси</a:t>
            </a:r>
            <a:endParaRPr lang="ru-RU" dirty="0"/>
          </a:p>
        </p:txBody>
      </p:sp>
      <p:pic>
        <p:nvPicPr>
          <p:cNvPr id="6" name="Содержимое 5" descr="1292517513_147331837_6---.jpg"/>
          <p:cNvPicPr>
            <a:picLocks noGrp="1" noChangeAspect="1"/>
          </p:cNvPicPr>
          <p:nvPr>
            <p:ph sz="half" idx="2"/>
          </p:nvPr>
        </p:nvPicPr>
        <p:blipFill>
          <a:blip r:embed="rId4" cstate="print"/>
          <a:stretch>
            <a:fillRect/>
          </a:stretch>
        </p:blipFill>
        <p:spPr>
          <a:xfrm>
            <a:off x="4953000" y="1600200"/>
            <a:ext cx="4038600" cy="2797942"/>
          </a:xfrm>
        </p:spPr>
      </p:pic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228600" y="152400"/>
          <a:ext cx="8763000" cy="6477007"/>
        </p:xfrm>
        <a:graphic>
          <a:graphicData uri="http://schemas.openxmlformats.org/drawingml/2006/table">
            <a:tbl>
              <a:tblPr>
                <a:tableStyleId>{8799B23B-EC83-4686-B30A-512413B5E67A}</a:tableStyleId>
              </a:tblPr>
              <a:tblGrid>
                <a:gridCol w="4381500"/>
                <a:gridCol w="4381500"/>
              </a:tblGrid>
              <a:tr h="41510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600" b="1" i="1" cap="all" spc="0" dirty="0">
                          <a:ln w="9000" cmpd="sng">
                            <a:solidFill>
                              <a:schemeClr val="accent4">
                                <a:shade val="50000"/>
                                <a:satMod val="120000"/>
                              </a:schemeClr>
                            </a:solidFill>
                            <a:prstDash val="solid"/>
                          </a:ln>
                          <a:solidFill>
                            <a:srgbClr val="FFC000"/>
                          </a:solidFill>
                          <a:effectLst>
                            <a:reflection blurRad="12700" stA="28000" endPos="45000" dist="1000" dir="5400000" sy="-100000" algn="bl" rotWithShape="0"/>
                          </a:effectLst>
                        </a:rPr>
                        <a:t>ЗАИМСТВОВАНИЯ</a:t>
                      </a:r>
                      <a:endParaRPr lang="ru-RU" sz="2600" b="1" i="1" cap="all" spc="0" dirty="0">
                        <a:ln w="9000" cmpd="sng">
                          <a:solidFill>
                            <a:schemeClr val="accent4">
                              <a:shade val="50000"/>
                              <a:satMod val="120000"/>
                            </a:schemeClr>
                          </a:solidFill>
                          <a:prstDash val="solid"/>
                        </a:ln>
                        <a:solidFill>
                          <a:srgbClr val="FFC000"/>
                        </a:solidFill>
                        <a:effectLst>
                          <a:reflection blurRad="12700" stA="28000" endPos="45000" dist="1000" dir="5400000" sy="-100000" algn="bl" rotWithShape="0"/>
                        </a:effectLst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812" marR="66812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600" b="1" i="1" cap="all" spc="0" dirty="0">
                          <a:ln w="9000" cmpd="sng">
                            <a:solidFill>
                              <a:schemeClr val="accent4">
                                <a:shade val="50000"/>
                                <a:satMod val="120000"/>
                              </a:schemeClr>
                            </a:solidFill>
                            <a:prstDash val="solid"/>
                          </a:ln>
                          <a:solidFill>
                            <a:srgbClr val="FFCC00"/>
                          </a:solidFill>
                          <a:effectLst>
                            <a:reflection blurRad="12700" stA="28000" endPos="45000" dist="1000" dir="5400000" sy="-100000" algn="bl" rotWithShape="0"/>
                          </a:effectLst>
                        </a:rPr>
                        <a:t>ИСКОННО РУССКИЕ СЛОВА</a:t>
                      </a:r>
                      <a:endParaRPr lang="ru-RU" sz="2600" b="1" i="1" cap="all" spc="0" dirty="0">
                        <a:ln w="9000" cmpd="sng">
                          <a:solidFill>
                            <a:schemeClr val="accent4">
                              <a:shade val="50000"/>
                              <a:satMod val="120000"/>
                            </a:schemeClr>
                          </a:solidFill>
                          <a:prstDash val="solid"/>
                        </a:ln>
                        <a:solidFill>
                          <a:srgbClr val="FFCC00"/>
                        </a:solidFill>
                        <a:effectLst>
                          <a:reflection blurRad="12700" stA="28000" endPos="45000" dist="1000" dir="5400000" sy="-100000" algn="bl" rotWithShape="0"/>
                        </a:effectLst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812" marR="66812" marT="0" marB="0"/>
                </a:tc>
              </a:tr>
              <a:tr h="404127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 dirty="0"/>
                        <a:t>Селекция 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812" marR="66812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/>
                        <a:t>Отбор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812" marR="66812" marT="0" marB="0"/>
                </a:tc>
              </a:tr>
              <a:tr h="404127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 dirty="0"/>
                        <a:t>Альтернатива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812" marR="66812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/>
                        <a:t>Выбор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812" marR="66812" marT="0" marB="0"/>
                </a:tc>
              </a:tr>
              <a:tr h="404127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 dirty="0"/>
                        <a:t>Эзотерический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812" marR="66812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/>
                        <a:t>Тайный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812" marR="66812" marT="0" marB="0"/>
                </a:tc>
              </a:tr>
              <a:tr h="404127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 dirty="0"/>
                        <a:t>Семестр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812" marR="66812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dirty="0"/>
                        <a:t>Полугодие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812" marR="66812" marT="0" marB="0"/>
                </a:tc>
              </a:tr>
              <a:tr h="404127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 dirty="0"/>
                        <a:t>Комфортабельный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812" marR="66812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/>
                        <a:t>Удобный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812" marR="66812" marT="0" marB="0"/>
                </a:tc>
              </a:tr>
              <a:tr h="404127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 dirty="0"/>
                        <a:t>Изоморфный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812" marR="66812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dirty="0"/>
                        <a:t>Похожий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812" marR="66812" marT="0" marB="0"/>
                </a:tc>
              </a:tr>
              <a:tr h="404127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/>
                        <a:t>Матримониальный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812" marR="66812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dirty="0"/>
                        <a:t>Брачный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812" marR="66812" marT="0" marB="0"/>
                </a:tc>
              </a:tr>
              <a:tr h="404127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/>
                        <a:t>Аналогичный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812" marR="66812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dirty="0"/>
                        <a:t>Подобный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812" marR="66812" marT="0" marB="0"/>
                </a:tc>
              </a:tr>
              <a:tr h="404127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/>
                        <a:t>Летальный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812" marR="66812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dirty="0"/>
                        <a:t>Смертельный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812" marR="66812" marT="0" marB="0"/>
                </a:tc>
              </a:tr>
              <a:tr h="404127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/>
                        <a:t>Семантическая валентность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812" marR="66812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dirty="0"/>
                        <a:t>Смысловая зависимость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812" marR="66812" marT="0" marB="0"/>
                </a:tc>
              </a:tr>
              <a:tr h="404127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/>
                        <a:t>Уникальный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812" marR="66812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dirty="0"/>
                        <a:t>Единственный, неподражаемый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812" marR="66812" marT="0" marB="0"/>
                </a:tc>
              </a:tr>
              <a:tr h="404127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/>
                        <a:t>Корректный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812" marR="66812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dirty="0"/>
                        <a:t>Верный, правильный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812" marR="66812" marT="0" marB="0"/>
                </a:tc>
              </a:tr>
              <a:tr h="404127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/>
                        <a:t>Конфронтация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812" marR="66812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dirty="0"/>
                        <a:t>Противостояние, противоборство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812" marR="66812" marT="0" marB="0"/>
                </a:tc>
              </a:tr>
              <a:tr h="404127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/>
                        <a:t>Легитимный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812" marR="66812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dirty="0"/>
                        <a:t>Законный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812" marR="66812" marT="0" marB="0"/>
                </a:tc>
              </a:tr>
              <a:tr h="404127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 dirty="0"/>
                        <a:t>Тотальный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812" marR="66812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dirty="0"/>
                        <a:t>Полный, всеобъемлющий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812" marR="66812" marT="0" marB="0"/>
                </a:tc>
              </a:tr>
            </a:tbl>
          </a:graphicData>
        </a:graphic>
      </p:graphicFrame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6" name="Picture 6" descr="C:\Users\Пользователь\Downloads\origina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" y="152400"/>
            <a:ext cx="8839200" cy="655320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7" name="Picture 3" descr="C:\Users\Пользователь\Downloads\23664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3200400"/>
            <a:ext cx="5032345" cy="3352800"/>
          </a:xfrm>
          <a:prstGeom prst="rect">
            <a:avLst/>
          </a:prstGeom>
          <a:noFill/>
        </p:spPr>
      </p:pic>
      <p:pic>
        <p:nvPicPr>
          <p:cNvPr id="47106" name="Picture 2" descr="C:\Users\Пользователь\Downloads\3-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19200" y="152400"/>
            <a:ext cx="5448300" cy="3611696"/>
          </a:xfrm>
          <a:prstGeom prst="rect">
            <a:avLst/>
          </a:prstGeom>
          <a:noFill/>
        </p:spPr>
      </p:pic>
      <p:pic>
        <p:nvPicPr>
          <p:cNvPr id="47108" name="Picture 4" descr="C:\Users\Пользователь\Downloads\image_11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29200" y="3276600"/>
            <a:ext cx="3905429" cy="292735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2" name="Picture 4" descr="C:\Users\Пользователь\Downloads\photo-5253132.jpg"/>
          <p:cNvPicPr>
            <a:picLocks noChangeAspect="1" noChangeArrowheads="1"/>
          </p:cNvPicPr>
          <p:nvPr/>
        </p:nvPicPr>
        <p:blipFill>
          <a:blip r:embed="rId2" cstate="print"/>
          <a:srcRect t="20000" r="21621" b="40360"/>
          <a:stretch>
            <a:fillRect/>
          </a:stretch>
        </p:blipFill>
        <p:spPr bwMode="auto">
          <a:xfrm>
            <a:off x="228600" y="4191000"/>
            <a:ext cx="6428509" cy="2438400"/>
          </a:xfrm>
          <a:prstGeom prst="rect">
            <a:avLst/>
          </a:prstGeom>
          <a:noFill/>
        </p:spPr>
      </p:pic>
      <p:pic>
        <p:nvPicPr>
          <p:cNvPr id="48131" name="Picture 3" descr="C:\Users\Пользователь\Downloads\cbu_100_7.jpg__1024__768__65.jpg"/>
          <p:cNvPicPr>
            <a:picLocks noChangeAspect="1" noChangeArrowheads="1"/>
          </p:cNvPicPr>
          <p:nvPr/>
        </p:nvPicPr>
        <p:blipFill>
          <a:blip r:embed="rId3" cstate="print"/>
          <a:srcRect l="15517" t="12644" b="11494"/>
          <a:stretch>
            <a:fillRect/>
          </a:stretch>
        </p:blipFill>
        <p:spPr bwMode="auto">
          <a:xfrm>
            <a:off x="304800" y="762000"/>
            <a:ext cx="4343400" cy="2925147"/>
          </a:xfrm>
          <a:prstGeom prst="rect">
            <a:avLst/>
          </a:prstGeom>
          <a:noFill/>
        </p:spPr>
      </p:pic>
      <p:pic>
        <p:nvPicPr>
          <p:cNvPr id="48130" name="Picture 2" descr="C:\Users\Пользователь\Downloads\DSC0078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191000" y="1295400"/>
            <a:ext cx="4673600" cy="350520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Содержимое 5"/>
          <p:cNvGraphicFramePr>
            <a:graphicFrameLocks noGrp="1"/>
          </p:cNvGraphicFramePr>
          <p:nvPr>
            <p:ph sz="half" idx="1"/>
          </p:nvPr>
        </p:nvGraphicFramePr>
        <p:xfrm>
          <a:off x="1371600" y="381000"/>
          <a:ext cx="6400800" cy="3048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9" name="Содержимое 8"/>
          <p:cNvGraphicFramePr>
            <a:graphicFrameLocks noGrp="1"/>
          </p:cNvGraphicFramePr>
          <p:nvPr>
            <p:ph sz="half" idx="2"/>
          </p:nvPr>
        </p:nvGraphicFramePr>
        <p:xfrm>
          <a:off x="1066800" y="3429000"/>
          <a:ext cx="7391400" cy="3200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Диаграмма 3"/>
          <p:cNvGraphicFramePr/>
          <p:nvPr/>
        </p:nvGraphicFramePr>
        <p:xfrm>
          <a:off x="457200" y="228600"/>
          <a:ext cx="8001000" cy="617219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Диаграмма 1"/>
          <p:cNvGraphicFramePr/>
          <p:nvPr/>
        </p:nvGraphicFramePr>
        <p:xfrm>
          <a:off x="381000" y="457200"/>
          <a:ext cx="8458199" cy="6172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одержимое 6"/>
          <p:cNvSpPr>
            <a:spLocks noGrp="1"/>
          </p:cNvSpPr>
          <p:nvPr>
            <p:ph sz="half" idx="2"/>
          </p:nvPr>
        </p:nvSpPr>
        <p:spPr>
          <a:xfrm>
            <a:off x="0" y="381000"/>
            <a:ext cx="8915400" cy="3877985"/>
          </a:xfrm>
        </p:spPr>
        <p:txBody>
          <a:bodyPr/>
          <a:lstStyle/>
          <a:p>
            <a:pPr indent="360000" algn="r">
              <a:buNone/>
            </a:pPr>
            <a:r>
              <a:rPr lang="ru-RU" b="1" i="1" dirty="0" smtClean="0"/>
              <a:t>Актуальность</a:t>
            </a:r>
            <a:r>
              <a:rPr lang="ru-RU" dirty="0" smtClean="0"/>
              <a:t> данного исследования заключается не только в сложности и противоречивости глобализации как международного социокультурного процесса и распространенность международного влияния государств друг на друга во всех сферах человеческой деятельности, но и в невозможности предотвращения дальнейшего развития глобализационных процессов и возникающей, как                     следствие, необходимости повышения степени научной разработанности проблемы</a:t>
            </a:r>
            <a:r>
              <a:rPr lang="ru-RU" dirty="0" smtClean="0"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</a:rPr>
              <a:t>.</a:t>
            </a:r>
            <a:endParaRPr lang="ru-RU" dirty="0"/>
          </a:p>
        </p:txBody>
      </p:sp>
      <p:pic>
        <p:nvPicPr>
          <p:cNvPr id="10" name="Содержимое 9" descr="25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685800" y="3962400"/>
            <a:ext cx="3003682" cy="2743200"/>
          </a:xfrm>
        </p:spPr>
      </p:pic>
      <p:pic>
        <p:nvPicPr>
          <p:cNvPr id="2050" name="Picture 2" descr="C:\Users\Пользователь\Downloads\earth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91000" y="4343400"/>
            <a:ext cx="3733800" cy="2336926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Диаграмма 1"/>
          <p:cNvGraphicFramePr/>
          <p:nvPr/>
        </p:nvGraphicFramePr>
        <p:xfrm>
          <a:off x="762000" y="838200"/>
          <a:ext cx="7848600" cy="5257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Диаграмма 1"/>
          <p:cNvGraphicFramePr/>
          <p:nvPr/>
        </p:nvGraphicFramePr>
        <p:xfrm>
          <a:off x="381000" y="381000"/>
          <a:ext cx="8305800" cy="6096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Диаграмма 1"/>
          <p:cNvGraphicFramePr/>
          <p:nvPr/>
        </p:nvGraphicFramePr>
        <p:xfrm>
          <a:off x="457200" y="457200"/>
          <a:ext cx="8077200" cy="6172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Диаграмма 1"/>
          <p:cNvGraphicFramePr/>
          <p:nvPr/>
        </p:nvGraphicFramePr>
        <p:xfrm>
          <a:off x="457200" y="381000"/>
          <a:ext cx="8305799" cy="6172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Диаграмма 1"/>
          <p:cNvGraphicFramePr/>
          <p:nvPr/>
        </p:nvGraphicFramePr>
        <p:xfrm>
          <a:off x="304800" y="381000"/>
          <a:ext cx="8458200" cy="6019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Диаграмма 1"/>
          <p:cNvGraphicFramePr/>
          <p:nvPr/>
        </p:nvGraphicFramePr>
        <p:xfrm>
          <a:off x="381000" y="533400"/>
          <a:ext cx="8382000" cy="6096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Полученные выводы: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52400" y="914401"/>
            <a:ext cx="8839200" cy="5105400"/>
          </a:xfrm>
        </p:spPr>
        <p:txBody>
          <a:bodyPr>
            <a:noAutofit/>
          </a:bodyPr>
          <a:lstStyle/>
          <a:p>
            <a:pPr indent="-360000">
              <a:lnSpc>
                <a:spcPct val="100000"/>
              </a:lnSpc>
              <a:spcBef>
                <a:spcPts val="0"/>
              </a:spcBef>
            </a:pPr>
            <a:r>
              <a:rPr lang="ru-RU" sz="2500" dirty="0" smtClean="0"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</a:rPr>
              <a:t>- глобализация в Беларуси, как и во всем мире, в современности является процессом абсолютно неизбежным;</a:t>
            </a:r>
            <a:endParaRPr lang="ru-RU" sz="2500" dirty="0" smtClean="0"/>
          </a:p>
          <a:p>
            <a:pPr indent="-360000">
              <a:lnSpc>
                <a:spcPct val="100000"/>
              </a:lnSpc>
              <a:spcBef>
                <a:spcPts val="0"/>
              </a:spcBef>
            </a:pPr>
            <a:r>
              <a:rPr lang="ru-RU" sz="2500" dirty="0" smtClean="0"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</a:rPr>
              <a:t>- проблема глобализации культуры и повседневной жизни человека остается недостаточно изученной, несмотря на постоянно растущую значимость и распространенность;</a:t>
            </a:r>
            <a:endParaRPr lang="ru-RU" sz="2500" dirty="0" smtClean="0"/>
          </a:p>
          <a:p>
            <a:pPr indent="-360000">
              <a:lnSpc>
                <a:spcPct val="100000"/>
              </a:lnSpc>
              <a:spcBef>
                <a:spcPts val="0"/>
              </a:spcBef>
            </a:pPr>
            <a:r>
              <a:rPr lang="ru-RU" sz="2500" dirty="0" smtClean="0"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</a:rPr>
              <a:t>- большинство представителей белорусского населения подвержено влиянию глобализационных процессов, при этом многие из них не осведомлены о своей подверженности воздействию глобализации и даже не имеют полного представления об этом понятии;</a:t>
            </a:r>
            <a:endParaRPr lang="ru-RU" sz="2500" dirty="0" smtClean="0"/>
          </a:p>
          <a:p>
            <a:pPr indent="-360000">
              <a:lnSpc>
                <a:spcPct val="100000"/>
              </a:lnSpc>
              <a:spcBef>
                <a:spcPts val="0"/>
              </a:spcBef>
            </a:pPr>
            <a:r>
              <a:rPr lang="ru-RU" sz="2500" dirty="0" smtClean="0"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</a:rPr>
              <a:t>- русский язык все более засоряется проникающими из-за рубежа сленговыми и заимствованными выражениями, что особенно заметно в информационном пространстве Интернет и  повседневном общении людей.</a:t>
            </a:r>
            <a:endParaRPr lang="ru-RU" sz="2500" dirty="0"/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38200" y="2133600"/>
            <a:ext cx="7681913" cy="1523495"/>
          </a:xfrm>
        </p:spPr>
        <p:txBody>
          <a:bodyPr/>
          <a:lstStyle/>
          <a:p>
            <a:r>
              <a:rPr lang="ru-RU" dirty="0" smtClean="0"/>
              <a:t>Благодарю за внимание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62087" y="5257800"/>
            <a:ext cx="7681913" cy="1295400"/>
          </a:xfrm>
        </p:spPr>
        <p:txBody>
          <a:bodyPr/>
          <a:lstStyle/>
          <a:p>
            <a:pPr algn="r"/>
            <a:r>
              <a:rPr lang="ru-RU" dirty="0" smtClean="0"/>
              <a:t>Ребеко Елизавета,</a:t>
            </a:r>
          </a:p>
          <a:p>
            <a:pPr algn="r"/>
            <a:r>
              <a:rPr lang="ru-RU" dirty="0" smtClean="0"/>
              <a:t>учащаяся 10 «Б» класса гимназии №61 </a:t>
            </a:r>
            <a:endParaRPr lang="ru-RU" dirty="0"/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762000"/>
            <a:ext cx="8686800" cy="5867400"/>
          </a:xfrm>
        </p:spPr>
        <p:txBody>
          <a:bodyPr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ru-RU" sz="2800" b="1" i="1" dirty="0" smtClean="0">
                <a:solidFill>
                  <a:schemeClr val="accent1">
                    <a:lumMod val="20000"/>
                    <a:lumOff val="80000"/>
                  </a:schemeClr>
                </a:solidFill>
              </a:rPr>
              <a:t>Проблема: </a:t>
            </a:r>
            <a:r>
              <a:rPr lang="ru-RU" sz="2600" dirty="0" smtClean="0"/>
              <a:t>растущее влияние глобализации на повседневную жизнь человека.</a:t>
            </a:r>
          </a:p>
          <a:p>
            <a:pPr>
              <a:spcBef>
                <a:spcPts val="0"/>
              </a:spcBef>
              <a:buNone/>
            </a:pPr>
            <a:r>
              <a:rPr lang="ru-RU" sz="2800" b="1" i="1" dirty="0" smtClean="0">
                <a:solidFill>
                  <a:schemeClr val="accent1">
                    <a:lumMod val="20000"/>
                    <a:lumOff val="80000"/>
                  </a:schemeClr>
                </a:solidFill>
              </a:rPr>
              <a:t>Цель исследования: </a:t>
            </a:r>
            <a:r>
              <a:rPr lang="ru-RU" sz="2600" dirty="0" smtClean="0"/>
              <a:t>анализ влияния процессов глобализации на повседневную жизнь белорусского общества.</a:t>
            </a:r>
            <a:endParaRPr lang="ru-RU" sz="2600" b="1" dirty="0" smtClean="0"/>
          </a:p>
          <a:p>
            <a:pPr>
              <a:spcBef>
                <a:spcPts val="0"/>
              </a:spcBef>
              <a:buNone/>
            </a:pPr>
            <a:r>
              <a:rPr lang="ru-RU" sz="2800" b="1" i="1" dirty="0" smtClean="0">
                <a:solidFill>
                  <a:schemeClr val="accent1">
                    <a:lumMod val="20000"/>
                    <a:lumOff val="80000"/>
                  </a:schemeClr>
                </a:solidFill>
              </a:rPr>
              <a:t>Задачи исследования:</a:t>
            </a:r>
          </a:p>
          <a:p>
            <a:pPr>
              <a:spcBef>
                <a:spcPts val="0"/>
              </a:spcBef>
              <a:buNone/>
            </a:pPr>
            <a:r>
              <a:rPr lang="ru-RU" sz="2600" dirty="0" smtClean="0"/>
              <a:t>- дать понятие и раскрыть исторические предпосылки развития глобализации в современном обществе;</a:t>
            </a:r>
          </a:p>
          <a:p>
            <a:pPr>
              <a:spcBef>
                <a:spcPts val="0"/>
              </a:spcBef>
              <a:buNone/>
            </a:pPr>
            <a:r>
              <a:rPr lang="ru-RU" sz="2600" b="1" dirty="0" smtClean="0"/>
              <a:t>- </a:t>
            </a:r>
            <a:r>
              <a:rPr lang="ru-RU" sz="2600" dirty="0" smtClean="0"/>
              <a:t>определить основные направления глобализации и ее виды;</a:t>
            </a:r>
          </a:p>
          <a:p>
            <a:pPr>
              <a:spcBef>
                <a:spcPts val="0"/>
              </a:spcBef>
              <a:buNone/>
            </a:pPr>
            <a:r>
              <a:rPr lang="ru-RU" sz="2600" dirty="0" smtClean="0"/>
              <a:t>- систематизировать различные аспекты влияния глобализации на национальную белорусскую культуру;</a:t>
            </a:r>
          </a:p>
          <a:p>
            <a:pPr>
              <a:spcBef>
                <a:spcPts val="0"/>
              </a:spcBef>
              <a:buNone/>
            </a:pPr>
            <a:r>
              <a:rPr lang="ru-RU" sz="2600" dirty="0" smtClean="0"/>
              <a:t>- определить наиболее активные пути влияния зарубежных стандартов на повседневную жизнь белорусского общества;</a:t>
            </a:r>
          </a:p>
          <a:p>
            <a:pPr>
              <a:buNone/>
            </a:pPr>
            <a:endParaRPr lang="ru-RU" sz="2300" dirty="0"/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3657600"/>
            <a:ext cx="8686800" cy="2819400"/>
          </a:xfrm>
        </p:spPr>
        <p:txBody>
          <a:bodyPr>
            <a:noAutofit/>
          </a:bodyPr>
          <a:lstStyle/>
          <a:p>
            <a:pPr algn="ctr">
              <a:spcBef>
                <a:spcPts val="0"/>
              </a:spcBef>
            </a:pPr>
            <a:r>
              <a:rPr lang="ru-RU" sz="3400" b="1" dirty="0" smtClean="0"/>
              <a:t>Объект исследования:</a:t>
            </a:r>
            <a:r>
              <a:rPr lang="ru-RU" sz="3400" dirty="0" smtClean="0"/>
              <a:t> глобализация в контексте национальной культуры Беларуси.</a:t>
            </a:r>
            <a:br>
              <a:rPr lang="ru-RU" sz="3400" dirty="0" smtClean="0"/>
            </a:br>
            <a:r>
              <a:rPr lang="ru-RU" sz="3400" b="1" dirty="0" smtClean="0"/>
              <a:t>Предмет исследования:</a:t>
            </a:r>
            <a:r>
              <a:rPr lang="ru-RU" sz="3400" dirty="0" smtClean="0"/>
              <a:t> влияние глобализации на повседневную жизнь человека.</a:t>
            </a:r>
            <a:endParaRPr lang="ru-RU" sz="3400" dirty="0"/>
          </a:p>
        </p:txBody>
      </p:sp>
      <p:pic>
        <p:nvPicPr>
          <p:cNvPr id="5" name="Содержимое 4" descr="329318-alexfas01_1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2133600" y="914400"/>
            <a:ext cx="4309533" cy="2424112"/>
          </a:xfrm>
        </p:spPr>
      </p:pic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четверенная стрелка 6"/>
          <p:cNvSpPr/>
          <p:nvPr/>
        </p:nvSpPr>
        <p:spPr>
          <a:xfrm>
            <a:off x="2133600" y="1371600"/>
            <a:ext cx="4442790" cy="3886200"/>
          </a:xfrm>
          <a:prstGeom prst="quadArrow">
            <a:avLst>
              <a:gd name="adj1" fmla="val 11568"/>
              <a:gd name="adj2" fmla="val 13307"/>
              <a:gd name="adj3" fmla="val 13556"/>
            </a:avLst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62200" y="3124200"/>
            <a:ext cx="4267200" cy="609600"/>
          </a:xfrm>
        </p:spPr>
        <p:txBody>
          <a:bodyPr>
            <a:normAutofit fontScale="90000"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r>
              <a:rPr lang="ru-RU" sz="32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Методы исследования</a:t>
            </a:r>
            <a:endParaRPr lang="ru-RU" sz="3200" b="1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352800" y="685800"/>
            <a:ext cx="1981200" cy="5847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Анализ</a:t>
            </a:r>
            <a:endParaRPr lang="ru-RU" sz="22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477000" y="2895600"/>
            <a:ext cx="2819400" cy="95410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28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Сравнительный</a:t>
            </a:r>
            <a:r>
              <a:rPr lang="ru-RU" sz="2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ru-RU" sz="28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анализ</a:t>
            </a:r>
            <a:endParaRPr lang="ru-RU" sz="22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981200" y="5334000"/>
            <a:ext cx="4800600" cy="95410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28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Опрос (методом поточной выборки</a:t>
            </a:r>
            <a:r>
              <a:rPr lang="ru-RU" sz="2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)</a:t>
            </a:r>
            <a:endParaRPr lang="ru-RU" sz="22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0" y="2971800"/>
            <a:ext cx="2057400" cy="5847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Аналогия</a:t>
            </a:r>
            <a:endParaRPr lang="ru-RU" sz="22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2"/>
          <p:cNvGrpSpPr/>
          <p:nvPr/>
        </p:nvGrpSpPr>
        <p:grpSpPr>
          <a:xfrm>
            <a:off x="533400" y="914400"/>
            <a:ext cx="8229600" cy="4781729"/>
            <a:chOff x="609600" y="1295400"/>
            <a:chExt cx="8077200" cy="4553129"/>
          </a:xfrm>
        </p:grpSpPr>
        <p:sp>
          <p:nvSpPr>
            <p:cNvPr id="4" name="TextBox 3"/>
            <p:cNvSpPr txBox="1"/>
            <p:nvPr/>
          </p:nvSpPr>
          <p:spPr>
            <a:xfrm>
              <a:off x="3429000" y="3048000"/>
              <a:ext cx="251460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400" b="1" dirty="0" smtClean="0">
                  <a:solidFill>
                    <a:schemeClr val="tx1">
                      <a:lumMod val="95000"/>
                    </a:schemeClr>
                  </a:solidFill>
                </a:rPr>
                <a:t>Влияние глобализации</a:t>
              </a:r>
              <a:endParaRPr lang="ru-RU" sz="2400" b="1" dirty="0">
                <a:solidFill>
                  <a:schemeClr val="tx1">
                    <a:lumMod val="95000"/>
                  </a:schemeClr>
                </a:solidFill>
              </a:endParaRPr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6019800" y="1981200"/>
              <a:ext cx="12192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400" dirty="0" smtClean="0">
                  <a:solidFill>
                    <a:schemeClr val="tx1">
                      <a:lumMod val="95000"/>
                    </a:schemeClr>
                  </a:solidFill>
                </a:rPr>
                <a:t>СМИ</a:t>
              </a:r>
              <a:endParaRPr lang="ru-RU" sz="2400" dirty="0">
                <a:solidFill>
                  <a:schemeClr val="tx1">
                    <a:lumMod val="95000"/>
                  </a:schemeClr>
                </a:solidFill>
              </a:endParaRPr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1905000" y="1981200"/>
              <a:ext cx="15240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400" dirty="0" smtClean="0">
                  <a:solidFill>
                    <a:schemeClr val="tx1">
                      <a:lumMod val="95000"/>
                    </a:schemeClr>
                  </a:solidFill>
                </a:rPr>
                <a:t>Реклама</a:t>
              </a:r>
              <a:endParaRPr lang="ru-RU" sz="2400" dirty="0">
                <a:solidFill>
                  <a:schemeClr val="tx1">
                    <a:lumMod val="95000"/>
                  </a:schemeClr>
                </a:solidFill>
              </a:endParaRP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1058333" y="4415356"/>
              <a:ext cx="190500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400" dirty="0" smtClean="0">
                  <a:solidFill>
                    <a:schemeClr val="tx1">
                      <a:lumMod val="95000"/>
                    </a:schemeClr>
                  </a:solidFill>
                </a:rPr>
                <a:t>Знаковая культура</a:t>
              </a:r>
              <a:endParaRPr lang="ru-RU" sz="2400" dirty="0">
                <a:solidFill>
                  <a:schemeClr val="tx1">
                    <a:lumMod val="95000"/>
                  </a:schemeClr>
                </a:solidFill>
              </a:endParaRP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6781800" y="2971800"/>
              <a:ext cx="190500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400" dirty="0" smtClean="0">
                  <a:solidFill>
                    <a:schemeClr val="tx1">
                      <a:lumMod val="95000"/>
                    </a:schemeClr>
                  </a:solidFill>
                </a:rPr>
                <a:t>Образ мышления</a:t>
              </a:r>
              <a:endParaRPr lang="ru-RU" sz="2400" dirty="0">
                <a:solidFill>
                  <a:schemeClr val="tx1">
                    <a:lumMod val="95000"/>
                  </a:schemeClr>
                </a:solidFill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3429000" y="4800600"/>
              <a:ext cx="9906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400" dirty="0" smtClean="0">
                  <a:solidFill>
                    <a:schemeClr val="tx1">
                      <a:lumMod val="95000"/>
                    </a:schemeClr>
                  </a:solidFill>
                </a:rPr>
                <a:t>Речь</a:t>
              </a:r>
              <a:endParaRPr lang="ru-RU" sz="2400" dirty="0">
                <a:solidFill>
                  <a:schemeClr val="tx1">
                    <a:lumMod val="95000"/>
                  </a:schemeClr>
                </a:solidFill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3505200" y="1295400"/>
              <a:ext cx="213360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400" dirty="0" smtClean="0">
                  <a:solidFill>
                    <a:schemeClr val="tx1">
                      <a:lumMod val="95000"/>
                    </a:schemeClr>
                  </a:solidFill>
                </a:rPr>
                <a:t>Стереотипы поведения</a:t>
              </a:r>
              <a:endParaRPr lang="ru-RU" sz="2400" dirty="0">
                <a:solidFill>
                  <a:schemeClr val="tx1">
                    <a:lumMod val="95000"/>
                  </a:schemeClr>
                </a:solidFill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609600" y="2971800"/>
              <a:ext cx="190500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400" dirty="0" smtClean="0">
                  <a:solidFill>
                    <a:schemeClr val="tx1">
                      <a:lumMod val="95000"/>
                    </a:schemeClr>
                  </a:solidFill>
                </a:rPr>
                <a:t>Духовные ценности</a:t>
              </a:r>
              <a:endParaRPr lang="ru-RU" sz="2400" dirty="0">
                <a:solidFill>
                  <a:schemeClr val="tx1">
                    <a:lumMod val="95000"/>
                  </a:schemeClr>
                </a:solidFill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5486400" y="4648200"/>
              <a:ext cx="2209800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400" dirty="0" smtClean="0">
                  <a:solidFill>
                    <a:schemeClr val="tx1">
                      <a:lumMod val="95000"/>
                    </a:schemeClr>
                  </a:solidFill>
                </a:rPr>
                <a:t>Моральные и нравственные нормы</a:t>
              </a:r>
              <a:endParaRPr lang="ru-RU" sz="2400" dirty="0">
                <a:solidFill>
                  <a:schemeClr val="tx1">
                    <a:lumMod val="95000"/>
                  </a:schemeClr>
                </a:solidFill>
              </a:endParaRPr>
            </a:p>
          </p:txBody>
        </p:sp>
        <p:sp>
          <p:nvSpPr>
            <p:cNvPr id="13" name="Стрелка вправо 12"/>
            <p:cNvSpPr/>
            <p:nvPr/>
          </p:nvSpPr>
          <p:spPr>
            <a:xfrm rot="16200000">
              <a:off x="4229100" y="2552700"/>
              <a:ext cx="838200" cy="152400"/>
            </a:xfrm>
            <a:prstGeom prst="rightArrow">
              <a:avLst/>
            </a:prstGeom>
            <a:ln/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>
                    <a:lumMod val="95000"/>
                  </a:schemeClr>
                </a:solidFill>
              </a:endParaRPr>
            </a:p>
          </p:txBody>
        </p:sp>
        <p:sp>
          <p:nvSpPr>
            <p:cNvPr id="14" name="Стрелка вправо 13"/>
            <p:cNvSpPr/>
            <p:nvPr/>
          </p:nvSpPr>
          <p:spPr>
            <a:xfrm rot="19167814">
              <a:off x="5372100" y="2781300"/>
              <a:ext cx="838200" cy="152400"/>
            </a:xfrm>
            <a:prstGeom prst="rightArrow">
              <a:avLst/>
            </a:prstGeom>
            <a:ln/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>
                    <a:lumMod val="95000"/>
                  </a:schemeClr>
                </a:solidFill>
              </a:endParaRPr>
            </a:p>
          </p:txBody>
        </p:sp>
        <p:sp>
          <p:nvSpPr>
            <p:cNvPr id="15" name="Стрелка вправо 14"/>
            <p:cNvSpPr/>
            <p:nvPr/>
          </p:nvSpPr>
          <p:spPr>
            <a:xfrm>
              <a:off x="5981700" y="3467100"/>
              <a:ext cx="838200" cy="152400"/>
            </a:xfrm>
            <a:prstGeom prst="rightArrow">
              <a:avLst/>
            </a:prstGeom>
            <a:ln/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>
                    <a:lumMod val="95000"/>
                  </a:schemeClr>
                </a:solidFill>
              </a:endParaRPr>
            </a:p>
          </p:txBody>
        </p:sp>
        <p:sp>
          <p:nvSpPr>
            <p:cNvPr id="16" name="Стрелка вправо 15"/>
            <p:cNvSpPr/>
            <p:nvPr/>
          </p:nvSpPr>
          <p:spPr>
            <a:xfrm rot="13822484">
              <a:off x="3107279" y="2809802"/>
              <a:ext cx="838200" cy="152400"/>
            </a:xfrm>
            <a:prstGeom prst="rightArrow">
              <a:avLst/>
            </a:prstGeom>
            <a:ln/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>
                    <a:lumMod val="95000"/>
                  </a:schemeClr>
                </a:solidFill>
              </a:endParaRPr>
            </a:p>
          </p:txBody>
        </p:sp>
        <p:sp>
          <p:nvSpPr>
            <p:cNvPr id="17" name="Стрелка вправо 16"/>
            <p:cNvSpPr/>
            <p:nvPr/>
          </p:nvSpPr>
          <p:spPr>
            <a:xfrm rot="10800000">
              <a:off x="2400300" y="3390900"/>
              <a:ext cx="838200" cy="152400"/>
            </a:xfrm>
            <a:prstGeom prst="rightArrow">
              <a:avLst/>
            </a:prstGeom>
            <a:ln/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>
                    <a:lumMod val="95000"/>
                  </a:schemeClr>
                </a:solidFill>
              </a:endParaRPr>
            </a:p>
          </p:txBody>
        </p:sp>
        <p:sp>
          <p:nvSpPr>
            <p:cNvPr id="18" name="Стрелка вправо 17"/>
            <p:cNvSpPr/>
            <p:nvPr/>
          </p:nvSpPr>
          <p:spPr>
            <a:xfrm rot="8884006">
              <a:off x="2720080" y="4096342"/>
              <a:ext cx="838200" cy="152400"/>
            </a:xfrm>
            <a:prstGeom prst="rightArrow">
              <a:avLst/>
            </a:prstGeom>
            <a:ln/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>
                    <a:lumMod val="95000"/>
                  </a:schemeClr>
                </a:solidFill>
              </a:endParaRPr>
            </a:p>
          </p:txBody>
        </p:sp>
        <p:sp>
          <p:nvSpPr>
            <p:cNvPr id="19" name="Стрелка вправо 18"/>
            <p:cNvSpPr/>
            <p:nvPr/>
          </p:nvSpPr>
          <p:spPr>
            <a:xfrm rot="6787561">
              <a:off x="3701780" y="4301550"/>
              <a:ext cx="838200" cy="152400"/>
            </a:xfrm>
            <a:prstGeom prst="rightArrow">
              <a:avLst/>
            </a:prstGeom>
            <a:ln/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>
                    <a:lumMod val="95000"/>
                  </a:schemeClr>
                </a:solidFill>
              </a:endParaRPr>
            </a:p>
          </p:txBody>
        </p:sp>
        <p:sp>
          <p:nvSpPr>
            <p:cNvPr id="20" name="Стрелка вправо 19"/>
            <p:cNvSpPr/>
            <p:nvPr/>
          </p:nvSpPr>
          <p:spPr>
            <a:xfrm rot="3558482">
              <a:off x="5287962" y="4196224"/>
              <a:ext cx="838200" cy="152400"/>
            </a:xfrm>
            <a:prstGeom prst="rightArrow">
              <a:avLst/>
            </a:prstGeom>
            <a:ln/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>
                    <a:lumMod val="95000"/>
                  </a:schemeClr>
                </a:solidFill>
              </a:endParaRPr>
            </a:p>
          </p:txBody>
        </p:sp>
      </p:grp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81000" y="304800"/>
            <a:ext cx="8382000" cy="664797"/>
          </a:xfrm>
        </p:spPr>
        <p:txBody>
          <a:bodyPr/>
          <a:lstStyle/>
          <a:p>
            <a:r>
              <a:rPr lang="ru-RU" dirty="0" smtClean="0"/>
              <a:t>Международное взаимодействие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quarter" idx="10"/>
          </p:nvPr>
        </p:nvSpPr>
        <p:spPr>
          <a:xfrm>
            <a:off x="381000" y="1411553"/>
            <a:ext cx="8382000" cy="3389048"/>
          </a:xfrm>
        </p:spPr>
        <p:txBody>
          <a:bodyPr/>
          <a:lstStyle/>
          <a:p>
            <a:pPr indent="360000">
              <a:buNone/>
            </a:pPr>
            <a:r>
              <a:rPr lang="ru-RU" dirty="0" smtClean="0"/>
              <a:t>Президент Республики Беларусь А.Г. Лукашенко на Съезде Советов депутатов (29 сентября 2000 г.), говоря о процессах глобализации, подчеркивал, что «мы просто не можем быть в стороне, если не хотим оказаться на обочине исторического процесса». </a:t>
            </a:r>
          </a:p>
          <a:p>
            <a:endParaRPr lang="ru-RU" dirty="0"/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62000" y="3048000"/>
            <a:ext cx="4419600" cy="838200"/>
          </a:xfrm>
        </p:spPr>
        <p:txBody>
          <a:bodyPr>
            <a:normAutofit/>
          </a:bodyPr>
          <a:lstStyle/>
          <a:p>
            <a:r>
              <a:rPr lang="ru-RU" dirty="0" smtClean="0"/>
              <a:t>Глобализация</a:t>
            </a:r>
            <a:endParaRPr lang="ru-RU" dirty="0"/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sz="half" idx="1"/>
          </p:nvPr>
        </p:nvGraphicFramePr>
        <p:xfrm>
          <a:off x="685800" y="228600"/>
          <a:ext cx="8153400" cy="6400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Плюс 5"/>
          <p:cNvSpPr/>
          <p:nvPr/>
        </p:nvSpPr>
        <p:spPr>
          <a:xfrm>
            <a:off x="2286000" y="4419600"/>
            <a:ext cx="914400" cy="990600"/>
          </a:xfrm>
          <a:prstGeom prst="mathPlus">
            <a:avLst/>
          </a:prstGeom>
          <a:solidFill>
            <a:schemeClr val="accent6">
              <a:lumMod val="7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endParaRPr lang="ru-RU" b="1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7" name="Минус 6"/>
          <p:cNvSpPr/>
          <p:nvPr/>
        </p:nvSpPr>
        <p:spPr>
          <a:xfrm>
            <a:off x="2209800" y="1447800"/>
            <a:ext cx="762000" cy="914400"/>
          </a:xfrm>
          <a:prstGeom prst="mathMinus">
            <a:avLst/>
          </a:prstGeom>
          <a:solidFill>
            <a:srgbClr val="CC0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lue Segoe 4-3 template-template_April-17-2007">
  <a:themeElements>
    <a:clrScheme name="Другая 2">
      <a:dk1>
        <a:srgbClr val="3F3F3F"/>
      </a:dk1>
      <a:lt1>
        <a:sysClr val="window" lastClr="FFFFFF"/>
      </a:lt1>
      <a:dk2>
        <a:srgbClr val="04617B"/>
      </a:dk2>
      <a:lt2>
        <a:srgbClr val="DBF5F9"/>
      </a:lt2>
      <a:accent1>
        <a:srgbClr val="59A9F2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ln>
          <a:headEnd type="none" w="med" len="med"/>
          <a:tailEnd type="none" w="med" len="med"/>
        </a:ln>
      </a:spPr>
      <a:bodyPr vert="horz" wrap="square" lIns="91436" tIns="45718" rIns="91436" bIns="45718" numCol="1" rtlCol="0" anchor="ctr" anchorCtr="0" compatLnSpc="1">
        <a:prstTxWarp prst="textNoShape">
          <a:avLst/>
        </a:prstTxWarp>
      </a:bodyPr>
      <a:lstStyle>
        <a:defPPr algn="ctr" defTabSz="914099" fontAlgn="base">
          <a:spcBef>
            <a:spcPct val="0"/>
          </a:spcBef>
          <a:spcAft>
            <a:spcPct val="0"/>
          </a:spcAft>
          <a:defRPr sz="2300" dirty="0" smtClean="0">
            <a:solidFill>
              <a:srgbClr val="FFFFFF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Segoe" pitchFamily="34" charset="0"/>
          </a:defRPr>
        </a:defPPr>
      </a:lstStyle>
      <a:style>
        <a:lnRef idx="0">
          <a:schemeClr val="accent2"/>
        </a:lnRef>
        <a:fillRef idx="3">
          <a:schemeClr val="accent2"/>
        </a:fillRef>
        <a:effectRef idx="3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Белый текст и шрифт Courier для слайдов с кодом">
  <a:themeElements>
    <a:clrScheme name="Blue Template-Template">
      <a:dk1>
        <a:srgbClr val="000000"/>
      </a:dk1>
      <a:lt1>
        <a:srgbClr val="FFFFFF"/>
      </a:lt1>
      <a:dk2>
        <a:srgbClr val="050595"/>
      </a:dk2>
      <a:lt2>
        <a:srgbClr val="FFFFFF"/>
      </a:lt2>
      <a:accent1>
        <a:srgbClr val="FFC000"/>
      </a:accent1>
      <a:accent2>
        <a:srgbClr val="3497AE"/>
      </a:accent2>
      <a:accent3>
        <a:srgbClr val="DF8045"/>
      </a:accent3>
      <a:accent4>
        <a:srgbClr val="7DCC2E"/>
      </a:accent4>
      <a:accent5>
        <a:srgbClr val="FF9929"/>
      </a:accent5>
      <a:accent6>
        <a:srgbClr val="7D3DA1"/>
      </a:accent6>
      <a:hlink>
        <a:srgbClr val="F3EB4F"/>
      </a:hlink>
      <a:folHlink>
        <a:srgbClr val="7DDDFF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ln>
          <a:headEnd type="none" w="med" len="med"/>
          <a:tailEnd type="none" w="med" len="med"/>
        </a:ln>
      </a:spPr>
      <a:bodyPr vert="horz" wrap="square" lIns="109728" tIns="54864" rIns="109728" bIns="54864" numCol="1" rtlCol="0" anchor="ctr" anchorCtr="0" compatLnSpc="1">
        <a:prstTxWarp prst="textNoShape">
          <a:avLst/>
        </a:prstTxWarp>
      </a:bodyPr>
      <a:lstStyle>
        <a:defPPr marL="0" marR="0" indent="0" algn="ctr" defTabSz="10969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sz="2800" b="0" i="0" u="none" strike="noStrike" cap="none" normalizeH="0" baseline="0" dirty="0" smtClean="0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Segoe" pitchFamily="34" charset="0"/>
          </a:defRPr>
        </a:defPPr>
      </a:lstStyle>
      <a:style>
        <a:lnRef idx="0">
          <a:schemeClr val="accent2"/>
        </a:lnRef>
        <a:fillRef idx="3">
          <a:schemeClr val="accent2"/>
        </a:fillRef>
        <a:effectRef idx="3">
          <a:schemeClr val="accent2"/>
        </a:effectRef>
        <a:fontRef idx="minor">
          <a:schemeClr val="lt1"/>
        </a:fontRef>
      </a:style>
    </a:spDef>
  </a:objectDefaults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TS010286709</Template>
  <TotalTime>591</TotalTime>
  <Words>831</Words>
  <Application>Microsoft Office PowerPoint</Application>
  <PresentationFormat>Экран (4:3)</PresentationFormat>
  <Paragraphs>124</Paragraphs>
  <Slides>37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37</vt:i4>
      </vt:variant>
    </vt:vector>
  </HeadingPairs>
  <TitlesOfParts>
    <vt:vector size="39" baseType="lpstr">
      <vt:lpstr>Blue Segoe 4-3 template-template_April-17-2007</vt:lpstr>
      <vt:lpstr>Белый текст и шрифт Courier для слайдов с кодом</vt:lpstr>
      <vt:lpstr>ВЛИЯНИЕ ГЛОБАЛИЗАЦИИ НА ПОВСЕДНЕВНУЮ ЖИЗНЬ  ЧЕЛОВЕКА</vt:lpstr>
      <vt:lpstr>Презентация PowerPoint</vt:lpstr>
      <vt:lpstr>Презентация PowerPoint</vt:lpstr>
      <vt:lpstr>Презентация PowerPoint</vt:lpstr>
      <vt:lpstr>Объект исследования: глобализация в контексте национальной культуры Беларуси. Предмет исследования: влияние глобализации на повседневную жизнь человека.</vt:lpstr>
      <vt:lpstr>Методы исследования</vt:lpstr>
      <vt:lpstr>Презентация PowerPoint</vt:lpstr>
      <vt:lpstr>Международное взаимодействие</vt:lpstr>
      <vt:lpstr>Глобализация</vt:lpstr>
      <vt:lpstr>Глобализация СМИ</vt:lpstr>
      <vt:lpstr>Презентация PowerPoint</vt:lpstr>
      <vt:lpstr>Национальные издания</vt:lpstr>
      <vt:lpstr>Интернет</vt:lpstr>
      <vt:lpstr>Функции Интернета</vt:lpstr>
      <vt:lpstr>Презентация PowerPoint</vt:lpstr>
      <vt:lpstr>Реклама (от фр. «reclam» и лат. «reclamare» - выкрикивать )</vt:lpstr>
      <vt:lpstr>Тетради в магазинах Беларуси</vt:lpstr>
      <vt:lpstr>Презентация PowerPoint</vt:lpstr>
      <vt:lpstr>Реклама</vt:lpstr>
      <vt:lpstr>Презентация PowerPoint</vt:lpstr>
      <vt:lpstr>Положение о представительстве определённой фирмы на белорусском рынке : </vt:lpstr>
      <vt:lpstr>Вывески и логотипы магазинов в Беларуси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Полученные выводы:</vt:lpstr>
      <vt:lpstr>Благодарю за внимание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Елизавета</dc:creator>
  <cp:lastModifiedBy>Пользователь</cp:lastModifiedBy>
  <cp:revision>67</cp:revision>
  <dcterms:created xsi:type="dcterms:W3CDTF">2013-12-07T06:12:54Z</dcterms:created>
  <dcterms:modified xsi:type="dcterms:W3CDTF">2017-08-29T16:19:13Z</dcterms:modified>
</cp:coreProperties>
</file>