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hWdATBNYKUUn1pmRWNCIGRBgOt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D67505F-E9ED-4162-9B3E-F4BABBF87CB5}">
  <a:tblStyle styleId="{7D67505F-E9ED-4162-9B3E-F4BABBF87CB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8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latin typeface="Cambria"/>
                <a:ea typeface="Cambria"/>
                <a:cs typeface="Cambria"/>
                <a:sym typeface="Cambria"/>
              </a:rPr>
              <a:t>Устойчивое развитие – модель развития XXI века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2023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6" name="Google Shape;236;p10"/>
          <p:cNvGrpSpPr/>
          <p:nvPr/>
        </p:nvGrpSpPr>
        <p:grpSpPr>
          <a:xfrm>
            <a:off x="432362" y="2127275"/>
            <a:ext cx="8383270" cy="3267685"/>
            <a:chOff x="562" y="824685"/>
            <a:chExt cx="8383270" cy="3267685"/>
          </a:xfrm>
        </p:grpSpPr>
        <p:sp>
          <p:nvSpPr>
            <p:cNvPr id="237" name="Google Shape;237;p10"/>
            <p:cNvSpPr/>
            <p:nvPr/>
          </p:nvSpPr>
          <p:spPr>
            <a:xfrm>
              <a:off x="4192198" y="1746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8" name="Google Shape;238;p10"/>
            <p:cNvSpPr/>
            <p:nvPr/>
          </p:nvSpPr>
          <p:spPr>
            <a:xfrm>
              <a:off x="4146478" y="1746146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9" name="Google Shape;239;p10"/>
            <p:cNvSpPr/>
            <p:nvPr/>
          </p:nvSpPr>
          <p:spPr>
            <a:xfrm>
              <a:off x="1226187" y="1746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10"/>
            <p:cNvSpPr/>
            <p:nvPr/>
          </p:nvSpPr>
          <p:spPr>
            <a:xfrm>
              <a:off x="2278238" y="824685"/>
              <a:ext cx="3827918" cy="9214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0"/>
            <p:cNvSpPr txBox="1"/>
            <p:nvPr/>
          </p:nvSpPr>
          <p:spPr>
            <a:xfrm>
              <a:off x="2278238" y="824685"/>
              <a:ext cx="3827918" cy="9214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и укрепление здоровья человека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10"/>
            <p:cNvSpPr/>
            <p:nvPr/>
          </p:nvSpPr>
          <p:spPr>
            <a:xfrm>
              <a:off x="562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0"/>
            <p:cNvSpPr txBox="1"/>
            <p:nvPr/>
          </p:nvSpPr>
          <p:spPr>
            <a:xfrm>
              <a:off x="562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предотвращение распространения опасных инфекционных заболеваний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0"/>
            <p:cNvSpPr/>
            <p:nvPr/>
          </p:nvSpPr>
          <p:spPr>
            <a:xfrm>
              <a:off x="2966573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0"/>
            <p:cNvSpPr txBox="1"/>
            <p:nvPr/>
          </p:nvSpPr>
          <p:spPr>
            <a:xfrm>
              <a:off x="2966573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борьба с воздействием отрицательных факторов среды обитания, некачественной питьевой воды, курения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6" name="Google Shape;246;p10"/>
            <p:cNvSpPr/>
            <p:nvPr/>
          </p:nvSpPr>
          <p:spPr>
            <a:xfrm>
              <a:off x="5932584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0"/>
            <p:cNvSpPr txBox="1"/>
            <p:nvPr/>
          </p:nvSpPr>
          <p:spPr>
            <a:xfrm>
              <a:off x="5932584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сокращение детской смертности, улучшение охраны материнства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3" name="Google Shape;253;p11"/>
          <p:cNvGrpSpPr/>
          <p:nvPr/>
        </p:nvGrpSpPr>
        <p:grpSpPr>
          <a:xfrm>
            <a:off x="435588" y="1325890"/>
            <a:ext cx="8376819" cy="5362504"/>
            <a:chOff x="3788" y="23300"/>
            <a:chExt cx="8376819" cy="5362504"/>
          </a:xfrm>
        </p:grpSpPr>
        <p:sp>
          <p:nvSpPr>
            <p:cNvPr id="254" name="Google Shape;254;p11"/>
            <p:cNvSpPr/>
            <p:nvPr/>
          </p:nvSpPr>
          <p:spPr>
            <a:xfrm>
              <a:off x="6363731" y="2964279"/>
              <a:ext cx="91440" cy="4921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5" name="Google Shape;255;p11"/>
            <p:cNvSpPr/>
            <p:nvPr/>
          </p:nvSpPr>
          <p:spPr>
            <a:xfrm>
              <a:off x="4192198" y="1898080"/>
              <a:ext cx="2217253" cy="4921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6" name="Google Shape;256;p11"/>
            <p:cNvSpPr/>
            <p:nvPr/>
          </p:nvSpPr>
          <p:spPr>
            <a:xfrm>
              <a:off x="1929224" y="2964279"/>
              <a:ext cx="91440" cy="4921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11"/>
            <p:cNvSpPr/>
            <p:nvPr/>
          </p:nvSpPr>
          <p:spPr>
            <a:xfrm>
              <a:off x="1974944" y="1898080"/>
              <a:ext cx="2217253" cy="4921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8" name="Google Shape;258;p11"/>
            <p:cNvSpPr/>
            <p:nvPr/>
          </p:nvSpPr>
          <p:spPr>
            <a:xfrm>
              <a:off x="4146477" y="716040"/>
              <a:ext cx="91440" cy="4921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9" name="Google Shape;259;p11"/>
            <p:cNvSpPr/>
            <p:nvPr/>
          </p:nvSpPr>
          <p:spPr>
            <a:xfrm>
              <a:off x="1546712" y="23300"/>
              <a:ext cx="5290971" cy="69274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1"/>
            <p:cNvSpPr txBox="1"/>
            <p:nvPr/>
          </p:nvSpPr>
          <p:spPr>
            <a:xfrm>
              <a:off x="1546712" y="23300"/>
              <a:ext cx="5290971" cy="69274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Повышение благосостояния населения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11"/>
            <p:cNvSpPr/>
            <p:nvPr/>
          </p:nvSpPr>
          <p:spPr>
            <a:xfrm>
              <a:off x="2528499" y="1208235"/>
              <a:ext cx="3327397" cy="6898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1"/>
            <p:cNvSpPr txBox="1"/>
            <p:nvPr/>
          </p:nvSpPr>
          <p:spPr>
            <a:xfrm>
              <a:off x="2528499" y="1208235"/>
              <a:ext cx="3327397" cy="6898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борьба с бедностью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1"/>
            <p:cNvSpPr/>
            <p:nvPr/>
          </p:nvSpPr>
          <p:spPr>
            <a:xfrm>
              <a:off x="3788" y="2390275"/>
              <a:ext cx="3942312" cy="57400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>
              <a:off x="3788" y="2390275"/>
              <a:ext cx="3942312" cy="5740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абсолютная бедность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4667" y="3456473"/>
              <a:ext cx="3940554" cy="19293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1"/>
            <p:cNvSpPr txBox="1"/>
            <p:nvPr/>
          </p:nvSpPr>
          <p:spPr>
            <a:xfrm>
              <a:off x="4667" y="3456473"/>
              <a:ext cx="3940554" cy="19293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нищета, состояние, при котором человек не в состоянии удовлетворить даже базовые потребности в пище, жилище, одежде и т.д. или способен удовлетворить только минимальные потребности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1"/>
            <p:cNvSpPr/>
            <p:nvPr/>
          </p:nvSpPr>
          <p:spPr>
            <a:xfrm>
              <a:off x="4438295" y="2390275"/>
              <a:ext cx="3942312" cy="57400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1"/>
            <p:cNvSpPr txBox="1"/>
            <p:nvPr/>
          </p:nvSpPr>
          <p:spPr>
            <a:xfrm>
              <a:off x="4438295" y="2390275"/>
              <a:ext cx="3942312" cy="5740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относительная бедность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1"/>
            <p:cNvSpPr/>
            <p:nvPr/>
          </p:nvSpPr>
          <p:spPr>
            <a:xfrm>
              <a:off x="4438447" y="3456473"/>
              <a:ext cx="3942007" cy="19247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4438447" y="3456473"/>
              <a:ext cx="3942007" cy="19247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нехватка ресурсов для того, чтобы вести образ жизни, который считается нормальным или желательным в данном обществе (ниже 40-50% среднего дохода на душу населения)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6" name="Google Shape;276;p12"/>
          <p:cNvGrpSpPr/>
          <p:nvPr/>
        </p:nvGrpSpPr>
        <p:grpSpPr>
          <a:xfrm>
            <a:off x="439850" y="2162123"/>
            <a:ext cx="8368295" cy="3690038"/>
            <a:chOff x="8050" y="859533"/>
            <a:chExt cx="8368295" cy="3690038"/>
          </a:xfrm>
        </p:grpSpPr>
        <p:sp>
          <p:nvSpPr>
            <p:cNvPr id="277" name="Google Shape;277;p12"/>
            <p:cNvSpPr/>
            <p:nvPr/>
          </p:nvSpPr>
          <p:spPr>
            <a:xfrm>
              <a:off x="4192198" y="2485163"/>
              <a:ext cx="3240765" cy="2751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8" name="Google Shape;278;p12"/>
            <p:cNvSpPr/>
            <p:nvPr/>
          </p:nvSpPr>
          <p:spPr>
            <a:xfrm>
              <a:off x="4192198" y="2485163"/>
              <a:ext cx="1079484" cy="2751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9" name="Google Shape;279;p12"/>
            <p:cNvSpPr/>
            <p:nvPr/>
          </p:nvSpPr>
          <p:spPr>
            <a:xfrm>
              <a:off x="3111128" y="2485163"/>
              <a:ext cx="1081069" cy="2751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0" name="Google Shape;280;p12"/>
            <p:cNvSpPr/>
            <p:nvPr/>
          </p:nvSpPr>
          <p:spPr>
            <a:xfrm>
              <a:off x="950705" y="2485163"/>
              <a:ext cx="3241492" cy="2751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12"/>
            <p:cNvSpPr/>
            <p:nvPr/>
          </p:nvSpPr>
          <p:spPr>
            <a:xfrm>
              <a:off x="4146477" y="1589081"/>
              <a:ext cx="91440" cy="27511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12"/>
            <p:cNvSpPr/>
            <p:nvPr/>
          </p:nvSpPr>
          <p:spPr>
            <a:xfrm>
              <a:off x="2150217" y="859533"/>
              <a:ext cx="4083960" cy="72954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2"/>
            <p:cNvSpPr txBox="1"/>
            <p:nvPr/>
          </p:nvSpPr>
          <p:spPr>
            <a:xfrm>
              <a:off x="2150217" y="859533"/>
              <a:ext cx="4083960" cy="7295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социальной стабильности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2241659" y="1864194"/>
              <a:ext cx="3901076" cy="6209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2"/>
            <p:cNvSpPr txBox="1"/>
            <p:nvPr/>
          </p:nvSpPr>
          <p:spPr>
            <a:xfrm>
              <a:off x="2241659" y="1864194"/>
              <a:ext cx="3901076" cy="6209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защита общества, личности от преступных посягательств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8050" y="2760276"/>
              <a:ext cx="1885310" cy="178704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8050" y="2760276"/>
              <a:ext cx="1885310" cy="17870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оборот наркотиков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2168473" y="2760276"/>
              <a:ext cx="1885310" cy="178704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2168473" y="2760276"/>
              <a:ext cx="1885310" cy="178704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незаконная миграция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4328896" y="2760276"/>
              <a:ext cx="1885572" cy="17859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4328896" y="2760276"/>
              <a:ext cx="1885572" cy="17859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торговля оружием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6489581" y="2760276"/>
              <a:ext cx="1886764" cy="178929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6489581" y="2760276"/>
              <a:ext cx="1886764" cy="178929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легализация преступных доходов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99" name="Google Shape;299;p13"/>
          <p:cNvGrpSpPr/>
          <p:nvPr/>
        </p:nvGrpSpPr>
        <p:grpSpPr>
          <a:xfrm>
            <a:off x="433842" y="1949601"/>
            <a:ext cx="8380311" cy="4115083"/>
            <a:chOff x="2042" y="647011"/>
            <a:chExt cx="8380311" cy="4115083"/>
          </a:xfrm>
        </p:grpSpPr>
        <p:sp>
          <p:nvSpPr>
            <p:cNvPr id="300" name="Google Shape;300;p13"/>
            <p:cNvSpPr/>
            <p:nvPr/>
          </p:nvSpPr>
          <p:spPr>
            <a:xfrm>
              <a:off x="4192197" y="2015482"/>
              <a:ext cx="3439637" cy="218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3"/>
            <p:cNvSpPr/>
            <p:nvPr/>
          </p:nvSpPr>
          <p:spPr>
            <a:xfrm>
              <a:off x="4192197" y="2015482"/>
              <a:ext cx="1719320" cy="218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2" name="Google Shape;302;p13"/>
            <p:cNvSpPr/>
            <p:nvPr/>
          </p:nvSpPr>
          <p:spPr>
            <a:xfrm>
              <a:off x="4145638" y="2015482"/>
              <a:ext cx="91440" cy="218962"/>
            </a:xfrm>
            <a:custGeom>
              <a:rect b="b" l="l" r="r" t="t"/>
              <a:pathLst>
                <a:path extrusionOk="0" h="120000" w="120000">
                  <a:moveTo>
                    <a:pt x="61101" y="0"/>
                  </a:moveTo>
                  <a:lnTo>
                    <a:pt x="61101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3" name="Google Shape;303;p13"/>
            <p:cNvSpPr/>
            <p:nvPr/>
          </p:nvSpPr>
          <p:spPr>
            <a:xfrm>
              <a:off x="2471777" y="2015482"/>
              <a:ext cx="1720420" cy="2189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4" name="Google Shape;304;p13"/>
            <p:cNvSpPr/>
            <p:nvPr/>
          </p:nvSpPr>
          <p:spPr>
            <a:xfrm>
              <a:off x="752299" y="2015482"/>
              <a:ext cx="3439898" cy="2189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5" name="Google Shape;305;p13"/>
            <p:cNvSpPr/>
            <p:nvPr/>
          </p:nvSpPr>
          <p:spPr>
            <a:xfrm>
              <a:off x="4146477" y="1227656"/>
              <a:ext cx="91440" cy="2189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6" name="Google Shape;306;p13"/>
            <p:cNvSpPr/>
            <p:nvPr/>
          </p:nvSpPr>
          <p:spPr>
            <a:xfrm>
              <a:off x="2305668" y="647011"/>
              <a:ext cx="3773059" cy="5806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3"/>
            <p:cNvSpPr txBox="1"/>
            <p:nvPr/>
          </p:nvSpPr>
          <p:spPr>
            <a:xfrm>
              <a:off x="2305668" y="647011"/>
              <a:ext cx="3773059" cy="5806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Экологическое направление устойчивого развития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1766172" y="1446618"/>
              <a:ext cx="4852051" cy="5688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3"/>
            <p:cNvSpPr txBox="1"/>
            <p:nvPr/>
          </p:nvSpPr>
          <p:spPr>
            <a:xfrm>
              <a:off x="1766172" y="1446618"/>
              <a:ext cx="4852051" cy="568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приоритетов в экологической и экономической политике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2042" y="2234444"/>
              <a:ext cx="1500515" cy="25244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3"/>
            <p:cNvSpPr txBox="1"/>
            <p:nvPr/>
          </p:nvSpPr>
          <p:spPr>
            <a:xfrm>
              <a:off x="2042" y="2234444"/>
              <a:ext cx="1500515" cy="252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окружающей среды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1721519" y="2234444"/>
              <a:ext cx="1500515" cy="25244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3"/>
            <p:cNvSpPr txBox="1"/>
            <p:nvPr/>
          </p:nvSpPr>
          <p:spPr>
            <a:xfrm>
              <a:off x="1721519" y="2234444"/>
              <a:ext cx="1500515" cy="25244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сохранение биологичес- кого разно- образия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40996" y="2234444"/>
              <a:ext cx="1500723" cy="25229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3"/>
            <p:cNvSpPr txBox="1"/>
            <p:nvPr/>
          </p:nvSpPr>
          <p:spPr>
            <a:xfrm>
              <a:off x="3440996" y="2234444"/>
              <a:ext cx="1500723" cy="25229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повышение экологичес- кой безопас- ности хозяй- ственных объектов, техники, технологий, материалов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5160682" y="2234444"/>
              <a:ext cx="1501672" cy="25276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3"/>
            <p:cNvSpPr txBox="1"/>
            <p:nvPr/>
          </p:nvSpPr>
          <p:spPr>
            <a:xfrm>
              <a:off x="5160682" y="2234444"/>
              <a:ext cx="1501672" cy="25276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финансиро- вание приро- доохранных мероприятий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6881317" y="2234444"/>
              <a:ext cx="1501036" cy="25252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3"/>
            <p:cNvSpPr txBox="1"/>
            <p:nvPr/>
          </p:nvSpPr>
          <p:spPr>
            <a:xfrm>
              <a:off x="6881317" y="2234444"/>
              <a:ext cx="1501036" cy="25252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усиление правовой ответствен- ности за природо- охранные нарушения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25" name="Google Shape;325;p14"/>
          <p:cNvGraphicFramePr/>
          <p:nvPr/>
        </p:nvGraphicFramePr>
        <p:xfrm>
          <a:off x="112623" y="9753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{7D67505F-E9ED-4162-9B3E-F4BABBF87CB5}</a:tableStyleId>
              </a:tblPr>
              <a:tblGrid>
                <a:gridCol w="1830000"/>
                <a:gridCol w="7037950"/>
              </a:tblGrid>
              <a:tr h="2021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устойчивого развития по 5P направлениям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0951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Люди (People)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 – ликвидация нищеты;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 – ликвидация голода;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 – хорошее здоровье и благополучие;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 – качественное образование;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5 – гендерное равенство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Процветание (Prosperity)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7 – недорогостоящая и чистая энергия;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8 – достойная работа и экономический рост;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9 – индустриализация, инновации и инфраструктура;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10 – уменьшение неравенства;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11 – устойчивые города и населённые пункты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414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Планета (Planet)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6 – чистая вода и санитария;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12 – ответственное потребление и производство;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13 – борьба с изменением климата;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14 – сохранение морских экосистем;</a:t>
                      </a:r>
                      <a:endParaRPr/>
                    </a:p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15 – сохранение экосистем суши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 (Peace)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16 – мир, правосудие и эффективные институты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00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Партнёрство (Partnership)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 – партнёрство в интересах устойчивого развития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5825" y="995525"/>
            <a:ext cx="3918525" cy="586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Национальная стратегия устойчивого развития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2" name="Google Shape;332;p15"/>
          <p:cNvSpPr txBox="1"/>
          <p:nvPr/>
        </p:nvSpPr>
        <p:spPr>
          <a:xfrm>
            <a:off x="5705774" y="6478450"/>
            <a:ext cx="3299400" cy="314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В.И.Бельский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3" name="Google Shape;333;p15"/>
          <p:cNvSpPr txBox="1"/>
          <p:nvPr/>
        </p:nvSpPr>
        <p:spPr>
          <a:xfrm>
            <a:off x="172525" y="1241425"/>
            <a:ext cx="5385900" cy="2873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2017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была принята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Национальная страте- гия устойчивого развития Республики Бела- русь до 2030 г. (НСУР-2030),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учреждён пост На- ционального координатора по достижению Це- лей устойчивого развития, создан Совет по ус- тойчивому развитию. С 9 марта 2023 г. Нацио- нальным координатором по достижению Целей устойчивого развития является </a:t>
            </a:r>
            <a:r>
              <a:rPr lang="ru-RU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Валерий Ивано- вич Бельский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Национальная стратегия устойчивого развития Республики Беларусь</a:t>
            </a:r>
            <a:endParaRPr sz="32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9" name="Google Shape;339;p16"/>
          <p:cNvGrpSpPr/>
          <p:nvPr/>
        </p:nvGrpSpPr>
        <p:grpSpPr>
          <a:xfrm>
            <a:off x="1344528" y="1398488"/>
            <a:ext cx="6648998" cy="5293431"/>
            <a:chOff x="912728" y="1488"/>
            <a:chExt cx="6648998" cy="5293431"/>
          </a:xfrm>
        </p:grpSpPr>
        <p:sp>
          <p:nvSpPr>
            <p:cNvPr id="340" name="Google Shape;340;p16"/>
            <p:cNvSpPr/>
            <p:nvPr/>
          </p:nvSpPr>
          <p:spPr>
            <a:xfrm>
              <a:off x="912728" y="1488"/>
              <a:ext cx="5925654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6"/>
            <p:cNvSpPr txBox="1"/>
            <p:nvPr/>
          </p:nvSpPr>
          <p:spPr>
            <a:xfrm>
              <a:off x="930968" y="19728"/>
              <a:ext cx="5889174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стратегия включает в себя задачи устойчивого развития в сферах: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6"/>
            <p:cNvSpPr/>
            <p:nvPr/>
          </p:nvSpPr>
          <p:spPr>
            <a:xfrm>
              <a:off x="1505294" y="624244"/>
              <a:ext cx="592565" cy="46706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3" name="Google Shape;343;p16"/>
            <p:cNvSpPr/>
            <p:nvPr/>
          </p:nvSpPr>
          <p:spPr>
            <a:xfrm>
              <a:off x="2097859" y="779934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6"/>
            <p:cNvSpPr txBox="1"/>
            <p:nvPr/>
          </p:nvSpPr>
          <p:spPr>
            <a:xfrm>
              <a:off x="2116099" y="798174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6"/>
            <p:cNvSpPr/>
            <p:nvPr/>
          </p:nvSpPr>
          <p:spPr>
            <a:xfrm>
              <a:off x="1505294" y="624244"/>
              <a:ext cx="592565" cy="124551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6" name="Google Shape;346;p16"/>
            <p:cNvSpPr/>
            <p:nvPr/>
          </p:nvSpPr>
          <p:spPr>
            <a:xfrm>
              <a:off x="2097859" y="1558379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6"/>
            <p:cNvSpPr txBox="1"/>
            <p:nvPr/>
          </p:nvSpPr>
          <p:spPr>
            <a:xfrm>
              <a:off x="2116099" y="1576619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6"/>
            <p:cNvSpPr/>
            <p:nvPr/>
          </p:nvSpPr>
          <p:spPr>
            <a:xfrm>
              <a:off x="1505294" y="624244"/>
              <a:ext cx="592565" cy="202395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9" name="Google Shape;349;p16"/>
            <p:cNvSpPr/>
            <p:nvPr/>
          </p:nvSpPr>
          <p:spPr>
            <a:xfrm>
              <a:off x="2097859" y="2336825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6"/>
            <p:cNvSpPr txBox="1"/>
            <p:nvPr/>
          </p:nvSpPr>
          <p:spPr>
            <a:xfrm>
              <a:off x="2116099" y="2355065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инвестиций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6"/>
            <p:cNvSpPr/>
            <p:nvPr/>
          </p:nvSpPr>
          <p:spPr>
            <a:xfrm>
              <a:off x="1505294" y="624244"/>
              <a:ext cx="592565" cy="280240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2" name="Google Shape;352;p16"/>
            <p:cNvSpPr/>
            <p:nvPr/>
          </p:nvSpPr>
          <p:spPr>
            <a:xfrm>
              <a:off x="2097859" y="3115271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6"/>
            <p:cNvSpPr txBox="1"/>
            <p:nvPr/>
          </p:nvSpPr>
          <p:spPr>
            <a:xfrm>
              <a:off x="2116099" y="3133511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инноваций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6"/>
            <p:cNvSpPr/>
            <p:nvPr/>
          </p:nvSpPr>
          <p:spPr>
            <a:xfrm>
              <a:off x="1505294" y="624244"/>
              <a:ext cx="592565" cy="35808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5" name="Google Shape;355;p16"/>
            <p:cNvSpPr/>
            <p:nvPr/>
          </p:nvSpPr>
          <p:spPr>
            <a:xfrm>
              <a:off x="2097859" y="3893717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6"/>
            <p:cNvSpPr txBox="1"/>
            <p:nvPr/>
          </p:nvSpPr>
          <p:spPr>
            <a:xfrm>
              <a:off x="2116099" y="3911957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укрепления здоровья нации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7" name="Google Shape;357;p16"/>
            <p:cNvSpPr/>
            <p:nvPr/>
          </p:nvSpPr>
          <p:spPr>
            <a:xfrm>
              <a:off x="1505294" y="624244"/>
              <a:ext cx="592565" cy="435929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58" name="Google Shape;358;p16"/>
            <p:cNvSpPr/>
            <p:nvPr/>
          </p:nvSpPr>
          <p:spPr>
            <a:xfrm>
              <a:off x="2097859" y="4672163"/>
              <a:ext cx="5463867" cy="62275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6"/>
            <p:cNvSpPr txBox="1"/>
            <p:nvPr/>
          </p:nvSpPr>
          <p:spPr>
            <a:xfrm>
              <a:off x="2116099" y="4690403"/>
              <a:ext cx="5427387" cy="5862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достижения высокого качества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устойчивого развития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Национальная стратегия устойчивого развития Республики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устойчивого развития</a:t>
            </a: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163901" y="2113470"/>
            <a:ext cx="8764438" cy="22946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25 сентября 2015 г.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193 государства - члена ООН приняли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Повестку дня в об- ласти устойчивого развития на период до 2030 г. (Повестка-2030)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Она со- держит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17 Целей устойчивого развития (ЦУР)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формирующих образ будущего мира, в котором отсутствуют нищета и голод, где люди могут реализовать свой потенциал в условиях равенства, в здоровой окружающей среде, где исполь- зуются рациональные модели потребления и производства, принимаются неот- ложные меры сохранения планеты для  устойчивой жизнедеятельности совре- менного и будущих поколений.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1" name="Google Shape;101;p3"/>
          <p:cNvGrpSpPr/>
          <p:nvPr/>
        </p:nvGrpSpPr>
        <p:grpSpPr>
          <a:xfrm>
            <a:off x="517585" y="1326510"/>
            <a:ext cx="8057071" cy="692072"/>
            <a:chOff x="67" y="2742038"/>
            <a:chExt cx="4010278" cy="2634131"/>
          </a:xfrm>
        </p:grpSpPr>
        <p:sp>
          <p:nvSpPr>
            <p:cNvPr id="102" name="Google Shape;102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Устойчивое развитие общества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удовлетворение нужд современного поколения без нанесения ущерба будущим поколениям людей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Agenda 2030 | Tag | ArchDaily Colombia" id="104" name="Google Shape;10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4175" y="4226741"/>
            <a:ext cx="3744164" cy="249611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05" name="Google Shape;105;p3"/>
          <p:cNvSpPr txBox="1"/>
          <p:nvPr/>
        </p:nvSpPr>
        <p:spPr>
          <a:xfrm>
            <a:off x="431800" y="6176513"/>
            <a:ext cx="4752375" cy="50875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17 Целей устойчивого развития проецируются на штаб-квартиру ООН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устойчивого развития</a:t>
            </a:r>
            <a:endParaRPr/>
          </a:p>
        </p:txBody>
      </p:sp>
      <p:pic>
        <p:nvPicPr>
          <p:cNvPr descr="Правила использования национальной версии значков Целей устойчивого  развития (ЦУР) и логотипа ЦУР — &amp;quot;Кобринская ЦРБ&amp;quot;"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023" y="796529"/>
            <a:ext cx="8824822" cy="648416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устойчивого развития</a:t>
            </a:r>
            <a:endParaRPr/>
          </a:p>
        </p:txBody>
      </p:sp>
      <p:grpSp>
        <p:nvGrpSpPr>
          <p:cNvPr id="117" name="Google Shape;117;p5"/>
          <p:cNvGrpSpPr/>
          <p:nvPr/>
        </p:nvGrpSpPr>
        <p:grpSpPr>
          <a:xfrm>
            <a:off x="233495" y="1791874"/>
            <a:ext cx="8668382" cy="4403830"/>
            <a:chOff x="582" y="394875"/>
            <a:chExt cx="8668382" cy="4403830"/>
          </a:xfrm>
        </p:grpSpPr>
        <p:sp>
          <p:nvSpPr>
            <p:cNvPr id="118" name="Google Shape;118;p5"/>
            <p:cNvSpPr/>
            <p:nvPr/>
          </p:nvSpPr>
          <p:spPr>
            <a:xfrm>
              <a:off x="7355937" y="2999128"/>
              <a:ext cx="91440" cy="5322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9" name="Google Shape;119;p5"/>
            <p:cNvSpPr/>
            <p:nvPr/>
          </p:nvSpPr>
          <p:spPr>
            <a:xfrm>
              <a:off x="4334773" y="1199552"/>
              <a:ext cx="3066884" cy="5322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0" name="Google Shape;120;p5"/>
            <p:cNvSpPr/>
            <p:nvPr/>
          </p:nvSpPr>
          <p:spPr>
            <a:xfrm>
              <a:off x="4289053" y="2999128"/>
              <a:ext cx="91440" cy="5322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1" name="Google Shape;121;p5"/>
            <p:cNvSpPr/>
            <p:nvPr/>
          </p:nvSpPr>
          <p:spPr>
            <a:xfrm>
              <a:off x="4289053" y="1199552"/>
              <a:ext cx="91440" cy="5322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2" name="Google Shape;122;p5"/>
            <p:cNvSpPr/>
            <p:nvPr/>
          </p:nvSpPr>
          <p:spPr>
            <a:xfrm>
              <a:off x="1222169" y="2999128"/>
              <a:ext cx="91440" cy="5322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3" name="Google Shape;123;p5"/>
            <p:cNvSpPr/>
            <p:nvPr/>
          </p:nvSpPr>
          <p:spPr>
            <a:xfrm>
              <a:off x="1267889" y="1199552"/>
              <a:ext cx="3066884" cy="5322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4" name="Google Shape;124;p5"/>
            <p:cNvSpPr/>
            <p:nvPr/>
          </p:nvSpPr>
          <p:spPr>
            <a:xfrm>
              <a:off x="1966822" y="394875"/>
              <a:ext cx="4735902" cy="804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5"/>
            <p:cNvSpPr txBox="1"/>
            <p:nvPr/>
          </p:nvSpPr>
          <p:spPr>
            <a:xfrm>
              <a:off x="1966822" y="394875"/>
              <a:ext cx="4735902" cy="804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устойчивого развития (ЦУР)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582" y="1731821"/>
              <a:ext cx="2534614" cy="12673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5"/>
            <p:cNvSpPr txBox="1"/>
            <p:nvPr/>
          </p:nvSpPr>
          <p:spPr>
            <a:xfrm>
              <a:off x="582" y="1731821"/>
              <a:ext cx="2534614" cy="1267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комплексны и неделимы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8" name="Google Shape;128;p5"/>
            <p:cNvSpPr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5"/>
            <p:cNvSpPr txBox="1"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0" name="Google Shape;130;p5"/>
            <p:cNvSpPr/>
            <p:nvPr/>
          </p:nvSpPr>
          <p:spPr>
            <a:xfrm>
              <a:off x="3067466" y="1731821"/>
              <a:ext cx="2534614" cy="12673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5"/>
            <p:cNvSpPr txBox="1"/>
            <p:nvPr/>
          </p:nvSpPr>
          <p:spPr>
            <a:xfrm>
              <a:off x="3067466" y="1731821"/>
              <a:ext cx="2534614" cy="1267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глобальны по своему характеру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2" name="Google Shape;132;p5"/>
            <p:cNvSpPr/>
            <p:nvPr/>
          </p:nvSpPr>
          <p:spPr>
            <a:xfrm>
              <a:off x="3067466" y="3531398"/>
              <a:ext cx="2534614" cy="126730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5"/>
            <p:cNvSpPr txBox="1"/>
            <p:nvPr/>
          </p:nvSpPr>
          <p:spPr>
            <a:xfrm>
              <a:off x="3067466" y="3531398"/>
              <a:ext cx="2534614" cy="12673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4" name="Google Shape;134;p5"/>
            <p:cNvSpPr/>
            <p:nvPr/>
          </p:nvSpPr>
          <p:spPr>
            <a:xfrm>
              <a:off x="6134350" y="1731821"/>
              <a:ext cx="2534614" cy="12673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5"/>
            <p:cNvSpPr txBox="1"/>
            <p:nvPr/>
          </p:nvSpPr>
          <p:spPr>
            <a:xfrm>
              <a:off x="6134350" y="1731821"/>
              <a:ext cx="2534614" cy="1267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универсально применимые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6" name="Google Shape;136;p5"/>
            <p:cNvSpPr/>
            <p:nvPr/>
          </p:nvSpPr>
          <p:spPr>
            <a:xfrm>
              <a:off x="6134350" y="3531398"/>
              <a:ext cx="2534614" cy="126730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5"/>
            <p:cNvSpPr txBox="1"/>
            <p:nvPr/>
          </p:nvSpPr>
          <p:spPr>
            <a:xfrm>
              <a:off x="6134350" y="3531398"/>
              <a:ext cx="2534614" cy="12673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38" name="Google Shape;138;p5"/>
          <p:cNvGrpSpPr/>
          <p:nvPr/>
        </p:nvGrpSpPr>
        <p:grpSpPr>
          <a:xfrm>
            <a:off x="232913" y="4926071"/>
            <a:ext cx="4330462" cy="1267307"/>
            <a:chOff x="582" y="3531398"/>
            <a:chExt cx="2534614" cy="1267307"/>
          </a:xfrm>
        </p:grpSpPr>
        <p:sp>
          <p:nvSpPr>
            <p:cNvPr id="139" name="Google Shape;139;p5"/>
            <p:cNvSpPr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5"/>
            <p:cNvSpPr txBox="1"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дают возможность учитывать национальные различия, возможности и уровень развития каждого 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1" name="Google Shape;141;p5"/>
          <p:cNvGrpSpPr/>
          <p:nvPr/>
        </p:nvGrpSpPr>
        <p:grpSpPr>
          <a:xfrm>
            <a:off x="4571998" y="4926071"/>
            <a:ext cx="4330462" cy="1267307"/>
            <a:chOff x="582" y="3531398"/>
            <a:chExt cx="2534614" cy="1267307"/>
          </a:xfrm>
        </p:grpSpPr>
        <p:sp>
          <p:nvSpPr>
            <p:cNvPr id="142" name="Google Shape;142;p5"/>
            <p:cNvSpPr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5"/>
            <p:cNvSpPr txBox="1"/>
            <p:nvPr/>
          </p:nvSpPr>
          <p:spPr>
            <a:xfrm>
              <a:off x="582" y="3531398"/>
              <a:ext cx="2534614" cy="12673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уважают национальные стратегии и приоритеты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9" name="Google Shape;149;p6"/>
          <p:cNvGrpSpPr/>
          <p:nvPr/>
        </p:nvGrpSpPr>
        <p:grpSpPr>
          <a:xfrm>
            <a:off x="432362" y="1813349"/>
            <a:ext cx="8383270" cy="3895536"/>
            <a:chOff x="562" y="510759"/>
            <a:chExt cx="8383270" cy="3895536"/>
          </a:xfrm>
        </p:grpSpPr>
        <p:sp>
          <p:nvSpPr>
            <p:cNvPr id="150" name="Google Shape;150;p6"/>
            <p:cNvSpPr/>
            <p:nvPr/>
          </p:nvSpPr>
          <p:spPr>
            <a:xfrm>
              <a:off x="7112488" y="2665909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1" name="Google Shape;151;p6"/>
            <p:cNvSpPr/>
            <p:nvPr/>
          </p:nvSpPr>
          <p:spPr>
            <a:xfrm>
              <a:off x="4192198" y="1185772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2" name="Google Shape;152;p6"/>
            <p:cNvSpPr/>
            <p:nvPr/>
          </p:nvSpPr>
          <p:spPr>
            <a:xfrm>
              <a:off x="4146478" y="2665909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3" name="Google Shape;153;p6"/>
            <p:cNvSpPr/>
            <p:nvPr/>
          </p:nvSpPr>
          <p:spPr>
            <a:xfrm>
              <a:off x="4146478" y="1185772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4" name="Google Shape;154;p6"/>
            <p:cNvSpPr/>
            <p:nvPr/>
          </p:nvSpPr>
          <p:spPr>
            <a:xfrm>
              <a:off x="1180467" y="2665909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5" name="Google Shape;155;p6"/>
            <p:cNvSpPr/>
            <p:nvPr/>
          </p:nvSpPr>
          <p:spPr>
            <a:xfrm>
              <a:off x="1226187" y="1185772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6"/>
            <p:cNvSpPr/>
            <p:nvPr/>
          </p:nvSpPr>
          <p:spPr>
            <a:xfrm>
              <a:off x="2278238" y="510759"/>
              <a:ext cx="3827918" cy="6750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6"/>
            <p:cNvSpPr txBox="1"/>
            <p:nvPr/>
          </p:nvSpPr>
          <p:spPr>
            <a:xfrm>
              <a:off x="2278238" y="510759"/>
              <a:ext cx="3827918" cy="6750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Направления устойчивого развития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6"/>
            <p:cNvSpPr/>
            <p:nvPr/>
          </p:nvSpPr>
          <p:spPr>
            <a:xfrm>
              <a:off x="562" y="1700534"/>
              <a:ext cx="2451248" cy="9653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6"/>
            <p:cNvSpPr txBox="1"/>
            <p:nvPr/>
          </p:nvSpPr>
          <p:spPr>
            <a:xfrm>
              <a:off x="562" y="1700534"/>
              <a:ext cx="2451248" cy="9653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6"/>
            <p:cNvSpPr/>
            <p:nvPr/>
          </p:nvSpPr>
          <p:spPr>
            <a:xfrm>
              <a:off x="562" y="3180671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6"/>
            <p:cNvSpPr txBox="1"/>
            <p:nvPr/>
          </p:nvSpPr>
          <p:spPr>
            <a:xfrm>
              <a:off x="562" y="3180671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экономическая эффективность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2" name="Google Shape;162;p6"/>
            <p:cNvSpPr/>
            <p:nvPr/>
          </p:nvSpPr>
          <p:spPr>
            <a:xfrm>
              <a:off x="2966573" y="1700534"/>
              <a:ext cx="2451248" cy="9653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6"/>
            <p:cNvSpPr txBox="1"/>
            <p:nvPr/>
          </p:nvSpPr>
          <p:spPr>
            <a:xfrm>
              <a:off x="2966573" y="1700534"/>
              <a:ext cx="2451248" cy="9653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4" name="Google Shape;164;p6"/>
            <p:cNvSpPr/>
            <p:nvPr/>
          </p:nvSpPr>
          <p:spPr>
            <a:xfrm>
              <a:off x="2966573" y="3180671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6"/>
            <p:cNvSpPr txBox="1"/>
            <p:nvPr/>
          </p:nvSpPr>
          <p:spPr>
            <a:xfrm>
              <a:off x="2966573" y="3180671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социальная справедливость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" name="Google Shape;166;p6"/>
            <p:cNvSpPr/>
            <p:nvPr/>
          </p:nvSpPr>
          <p:spPr>
            <a:xfrm>
              <a:off x="5932584" y="1700534"/>
              <a:ext cx="2451248" cy="96537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6"/>
            <p:cNvSpPr txBox="1"/>
            <p:nvPr/>
          </p:nvSpPr>
          <p:spPr>
            <a:xfrm>
              <a:off x="5932584" y="1700534"/>
              <a:ext cx="2451248" cy="96537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" name="Google Shape;168;p6"/>
            <p:cNvSpPr/>
            <p:nvPr/>
          </p:nvSpPr>
          <p:spPr>
            <a:xfrm>
              <a:off x="5932584" y="3180671"/>
              <a:ext cx="2451248" cy="122562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6"/>
            <p:cNvSpPr txBox="1"/>
            <p:nvPr/>
          </p:nvSpPr>
          <p:spPr>
            <a:xfrm>
              <a:off x="5932584" y="3180671"/>
              <a:ext cx="2451248" cy="122562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экологическая защищённость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sika.scene7.com/is/image/sika/ru-sustainability-01?wid=620" id="175" name="Google Shape;17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800" y="1246118"/>
            <a:ext cx="8130926" cy="533756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1" name="Google Shape;181;p8"/>
          <p:cNvGrpSpPr/>
          <p:nvPr/>
        </p:nvGrpSpPr>
        <p:grpSpPr>
          <a:xfrm>
            <a:off x="435877" y="1586051"/>
            <a:ext cx="8376240" cy="4842182"/>
            <a:chOff x="4077" y="283461"/>
            <a:chExt cx="8376240" cy="4842182"/>
          </a:xfrm>
        </p:grpSpPr>
        <p:sp>
          <p:nvSpPr>
            <p:cNvPr id="182" name="Google Shape;182;p8"/>
            <p:cNvSpPr/>
            <p:nvPr/>
          </p:nvSpPr>
          <p:spPr>
            <a:xfrm>
              <a:off x="7062205" y="3326321"/>
              <a:ext cx="91440" cy="37129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8"/>
            <p:cNvSpPr/>
            <p:nvPr/>
          </p:nvSpPr>
          <p:spPr>
            <a:xfrm>
              <a:off x="4192197" y="1867035"/>
              <a:ext cx="2915727" cy="3712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8"/>
            <p:cNvSpPr/>
            <p:nvPr/>
          </p:nvSpPr>
          <p:spPr>
            <a:xfrm>
              <a:off x="4192021" y="4186046"/>
              <a:ext cx="1386716" cy="37129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8"/>
            <p:cNvSpPr/>
            <p:nvPr/>
          </p:nvSpPr>
          <p:spPr>
            <a:xfrm>
              <a:off x="2805304" y="4186046"/>
              <a:ext cx="1386716" cy="37129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8"/>
            <p:cNvSpPr/>
            <p:nvPr/>
          </p:nvSpPr>
          <p:spPr>
            <a:xfrm>
              <a:off x="4146301" y="3326984"/>
              <a:ext cx="91440" cy="37129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8"/>
            <p:cNvSpPr/>
            <p:nvPr/>
          </p:nvSpPr>
          <p:spPr>
            <a:xfrm>
              <a:off x="4146301" y="1867035"/>
              <a:ext cx="91440" cy="371295"/>
            </a:xfrm>
            <a:custGeom>
              <a:rect b="b" l="l" r="r" t="t"/>
              <a:pathLst>
                <a:path extrusionOk="0" h="120000" w="120000">
                  <a:moveTo>
                    <a:pt x="60231" y="0"/>
                  </a:moveTo>
                  <a:lnTo>
                    <a:pt x="60231" y="60000"/>
                  </a:lnTo>
                  <a:lnTo>
                    <a:pt x="60000" y="6000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8" name="Google Shape;188;p8"/>
            <p:cNvSpPr/>
            <p:nvPr/>
          </p:nvSpPr>
          <p:spPr>
            <a:xfrm>
              <a:off x="1230574" y="3326984"/>
              <a:ext cx="91440" cy="37129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9" name="Google Shape;189;p8"/>
            <p:cNvSpPr/>
            <p:nvPr/>
          </p:nvSpPr>
          <p:spPr>
            <a:xfrm>
              <a:off x="1276294" y="1867035"/>
              <a:ext cx="2915903" cy="37129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0" name="Google Shape;190;p8"/>
            <p:cNvSpPr/>
            <p:nvPr/>
          </p:nvSpPr>
          <p:spPr>
            <a:xfrm>
              <a:off x="4146477" y="975343"/>
              <a:ext cx="91440" cy="37129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1" name="Google Shape;191;p8"/>
            <p:cNvSpPr/>
            <p:nvPr/>
          </p:nvSpPr>
          <p:spPr>
            <a:xfrm>
              <a:off x="2333097" y="283461"/>
              <a:ext cx="3718201" cy="69188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8"/>
            <p:cNvSpPr txBox="1"/>
            <p:nvPr/>
          </p:nvSpPr>
          <p:spPr>
            <a:xfrm>
              <a:off x="2333097" y="283461"/>
              <a:ext cx="3718201" cy="69188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Экономическое направление устойчивого развития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8"/>
            <p:cNvSpPr/>
            <p:nvPr/>
          </p:nvSpPr>
          <p:spPr>
            <a:xfrm>
              <a:off x="2059779" y="1346638"/>
              <a:ext cx="4264836" cy="5203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8"/>
            <p:cNvSpPr txBox="1"/>
            <p:nvPr/>
          </p:nvSpPr>
          <p:spPr>
            <a:xfrm>
              <a:off x="2059779" y="1346638"/>
              <a:ext cx="4264836" cy="5203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структуры потребления и производства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8"/>
            <p:cNvSpPr/>
            <p:nvPr/>
          </p:nvSpPr>
          <p:spPr>
            <a:xfrm>
              <a:off x="4077" y="2238330"/>
              <a:ext cx="2544432" cy="10886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8"/>
            <p:cNvSpPr txBox="1"/>
            <p:nvPr/>
          </p:nvSpPr>
          <p:spPr>
            <a:xfrm>
              <a:off x="4077" y="2238330"/>
              <a:ext cx="2544432" cy="1088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внедрение ресурсосберегающих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4077" y="3698280"/>
              <a:ext cx="2544432" cy="48776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8"/>
            <p:cNvSpPr txBox="1"/>
            <p:nvPr/>
          </p:nvSpPr>
          <p:spPr>
            <a:xfrm>
              <a:off x="4077" y="3698280"/>
              <a:ext cx="2544432" cy="4877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2919805" y="2238330"/>
              <a:ext cx="2544432" cy="108865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8"/>
            <p:cNvSpPr txBox="1"/>
            <p:nvPr/>
          </p:nvSpPr>
          <p:spPr>
            <a:xfrm>
              <a:off x="2919805" y="2238330"/>
              <a:ext cx="2544432" cy="108865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использование чистой энергии солнца, ветра, приливов и отливов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2919805" y="3698280"/>
              <a:ext cx="2544432" cy="48776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8"/>
            <p:cNvSpPr txBox="1"/>
            <p:nvPr/>
          </p:nvSpPr>
          <p:spPr>
            <a:xfrm>
              <a:off x="2919805" y="3698280"/>
              <a:ext cx="2544432" cy="4877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1604235" y="4557341"/>
              <a:ext cx="2402137" cy="568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8"/>
            <p:cNvSpPr txBox="1"/>
            <p:nvPr/>
          </p:nvSpPr>
          <p:spPr>
            <a:xfrm>
              <a:off x="1604235" y="4557341"/>
              <a:ext cx="2402137" cy="568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ресурсосберегающее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4377668" y="4557341"/>
              <a:ext cx="2402137" cy="568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 txBox="1"/>
            <p:nvPr/>
          </p:nvSpPr>
          <p:spPr>
            <a:xfrm>
              <a:off x="4377668" y="4557341"/>
              <a:ext cx="2402137" cy="568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энергобезопасное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5835532" y="2238330"/>
              <a:ext cx="2544785" cy="10879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8"/>
            <p:cNvSpPr txBox="1"/>
            <p:nvPr/>
          </p:nvSpPr>
          <p:spPr>
            <a:xfrm>
              <a:off x="5835532" y="2238330"/>
              <a:ext cx="2544785" cy="1087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внедрение новейших научных достижений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5835709" y="3697617"/>
              <a:ext cx="2544432" cy="48776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 txBox="1"/>
            <p:nvPr/>
          </p:nvSpPr>
          <p:spPr>
            <a:xfrm>
              <a:off x="5835709" y="3697617"/>
              <a:ext cx="2544432" cy="4877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1" name="Google Shape;211;p8"/>
          <p:cNvGrpSpPr/>
          <p:nvPr/>
        </p:nvGrpSpPr>
        <p:grpSpPr>
          <a:xfrm>
            <a:off x="1388688" y="5004773"/>
            <a:ext cx="6530016" cy="487766"/>
            <a:chOff x="4077" y="3698280"/>
            <a:chExt cx="2544432" cy="487766"/>
          </a:xfrm>
        </p:grpSpPr>
        <p:sp>
          <p:nvSpPr>
            <p:cNvPr id="212" name="Google Shape;212;p8"/>
            <p:cNvSpPr/>
            <p:nvPr/>
          </p:nvSpPr>
          <p:spPr>
            <a:xfrm>
              <a:off x="4077" y="3698280"/>
              <a:ext cx="2544432" cy="48776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 txBox="1"/>
            <p:nvPr/>
          </p:nvSpPr>
          <p:spPr>
            <a:xfrm>
              <a:off x="4077" y="3698280"/>
              <a:ext cx="2544432" cy="4877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нового типа хозяйства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Направления устойчивого развития</a:t>
            </a:r>
            <a:endParaRPr sz="36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9" name="Google Shape;219;p9"/>
          <p:cNvGrpSpPr/>
          <p:nvPr/>
        </p:nvGrpSpPr>
        <p:grpSpPr>
          <a:xfrm>
            <a:off x="432362" y="2127275"/>
            <a:ext cx="8383270" cy="3267685"/>
            <a:chOff x="562" y="824685"/>
            <a:chExt cx="8383270" cy="3267685"/>
          </a:xfrm>
        </p:grpSpPr>
        <p:sp>
          <p:nvSpPr>
            <p:cNvPr id="220" name="Google Shape;220;p9"/>
            <p:cNvSpPr/>
            <p:nvPr/>
          </p:nvSpPr>
          <p:spPr>
            <a:xfrm>
              <a:off x="4192198" y="1746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1" name="Google Shape;221;p9"/>
            <p:cNvSpPr/>
            <p:nvPr/>
          </p:nvSpPr>
          <p:spPr>
            <a:xfrm>
              <a:off x="4146478" y="1746146"/>
              <a:ext cx="91440" cy="5147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2" name="Google Shape;222;p9"/>
            <p:cNvSpPr/>
            <p:nvPr/>
          </p:nvSpPr>
          <p:spPr>
            <a:xfrm>
              <a:off x="1226187" y="1746146"/>
              <a:ext cx="2966010" cy="5147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3" name="Google Shape;223;p9"/>
            <p:cNvSpPr/>
            <p:nvPr/>
          </p:nvSpPr>
          <p:spPr>
            <a:xfrm>
              <a:off x="2278238" y="824685"/>
              <a:ext cx="3827918" cy="92146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9"/>
            <p:cNvSpPr txBox="1"/>
            <p:nvPr/>
          </p:nvSpPr>
          <p:spPr>
            <a:xfrm>
              <a:off x="2278238" y="824685"/>
              <a:ext cx="3827918" cy="92146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Социальное направление устойчивого развития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9"/>
            <p:cNvSpPr/>
            <p:nvPr/>
          </p:nvSpPr>
          <p:spPr>
            <a:xfrm>
              <a:off x="562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9"/>
            <p:cNvSpPr txBox="1"/>
            <p:nvPr/>
          </p:nvSpPr>
          <p:spPr>
            <a:xfrm>
              <a:off x="562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охрана и укрепление здоровья людей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9"/>
            <p:cNvSpPr/>
            <p:nvPr/>
          </p:nvSpPr>
          <p:spPr>
            <a:xfrm>
              <a:off x="2966573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9"/>
            <p:cNvSpPr txBox="1"/>
            <p:nvPr/>
          </p:nvSpPr>
          <p:spPr>
            <a:xfrm>
              <a:off x="2966573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повышение благосостояния населения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9"/>
            <p:cNvSpPr/>
            <p:nvPr/>
          </p:nvSpPr>
          <p:spPr>
            <a:xfrm>
              <a:off x="5932584" y="2260908"/>
              <a:ext cx="2451248" cy="183146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9"/>
            <p:cNvSpPr txBox="1"/>
            <p:nvPr/>
          </p:nvSpPr>
          <p:spPr>
            <a:xfrm>
              <a:off x="5932584" y="2260908"/>
              <a:ext cx="2451248" cy="183146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достижение социальной стабильности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17.11.2021</vt:lpwstr>
  </property>
</Properties>
</file>