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1" roundtripDataSignature="AMtx7miQbEbb7opY9Z+Dp14DVlafAhmt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7"/>
          <p:cNvSpPr txBox="1"/>
          <p:nvPr>
            <p:ph type="ctrTitle"/>
          </p:nvPr>
        </p:nvSpPr>
        <p:spPr>
          <a:xfrm>
            <a:off x="2533650" y="4521200"/>
            <a:ext cx="6024563" cy="806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7"/>
          <p:cNvSpPr txBox="1"/>
          <p:nvPr>
            <p:ph idx="1" type="subTitle"/>
          </p:nvPr>
        </p:nvSpPr>
        <p:spPr>
          <a:xfrm>
            <a:off x="2536825" y="5359400"/>
            <a:ext cx="6029325" cy="54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/>
            </a:lvl1pPr>
            <a:lvl2pPr lvl="1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" type="body"/>
          </p:nvPr>
        </p:nvSpPr>
        <p:spPr>
          <a:xfrm rot="5400000">
            <a:off x="2183606" y="-484981"/>
            <a:ext cx="4776788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/>
          <p:nvPr>
            <p:ph type="title"/>
          </p:nvPr>
        </p:nvSpPr>
        <p:spPr>
          <a:xfrm rot="5400000">
            <a:off x="4733925" y="2065338"/>
            <a:ext cx="5842000" cy="2063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7"/>
          <p:cNvSpPr txBox="1"/>
          <p:nvPr>
            <p:ph idx="1" type="body"/>
          </p:nvPr>
        </p:nvSpPr>
        <p:spPr>
          <a:xfrm rot="5400000">
            <a:off x="530225" y="77788"/>
            <a:ext cx="5842000" cy="6038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" type="body"/>
          </p:nvPr>
        </p:nvSpPr>
        <p:spPr>
          <a:xfrm>
            <a:off x="457200" y="1241425"/>
            <a:ext cx="8229600" cy="4776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indent="-342900" lvl="1" marL="914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560"/>
              </a:spcBef>
              <a:spcAft>
                <a:spcPts val="56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26" name="Google Shape;26;p19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0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0"/>
          <p:cNvSpPr txBox="1"/>
          <p:nvPr>
            <p:ph idx="1" type="body"/>
          </p:nvPr>
        </p:nvSpPr>
        <p:spPr>
          <a:xfrm>
            <a:off x="457200" y="1241425"/>
            <a:ext cx="4038600" cy="4776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▪"/>
              <a:defRPr sz="2800"/>
            </a:lvl1pPr>
            <a:lvl2pPr indent="-381000" lvl="1" marL="914400" algn="l">
              <a:spcBef>
                <a:spcPts val="11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32" name="Google Shape;32;p20"/>
          <p:cNvSpPr txBox="1"/>
          <p:nvPr>
            <p:ph idx="2" type="body"/>
          </p:nvPr>
        </p:nvSpPr>
        <p:spPr>
          <a:xfrm>
            <a:off x="4648200" y="1241425"/>
            <a:ext cx="4038600" cy="4776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▪"/>
              <a:defRPr sz="2800"/>
            </a:lvl1pPr>
            <a:lvl2pPr indent="-381000" lvl="1" marL="914400" algn="l">
              <a:spcBef>
                <a:spcPts val="11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720"/>
              </a:spcBef>
              <a:spcAft>
                <a:spcPts val="72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33" name="Google Shape;33;p20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640"/>
              </a:spcBef>
              <a:spcAft>
                <a:spcPts val="64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39" name="Google Shape;39;p2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 sz="2400"/>
            </a:lvl1pPr>
            <a:lvl2pPr indent="-355600" lvl="1" marL="9144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640"/>
              </a:spcBef>
              <a:spcAft>
                <a:spcPts val="64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40" name="Google Shape;40;p2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640"/>
              </a:spcBef>
              <a:spcAft>
                <a:spcPts val="64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41" name="Google Shape;41;p2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 sz="2400"/>
            </a:lvl1pPr>
            <a:lvl2pPr indent="-355600" lvl="1" marL="9144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640"/>
              </a:spcBef>
              <a:spcAft>
                <a:spcPts val="64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42" name="Google Shape;42;p21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3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▪"/>
              <a:defRPr sz="3200"/>
            </a:lvl1pPr>
            <a:lvl2pPr indent="-406400" lvl="1" marL="914400" algn="l">
              <a:spcBef>
                <a:spcPts val="128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112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57" name="Google Shape;57;p2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360"/>
              </a:spcBef>
              <a:spcAft>
                <a:spcPts val="36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58" name="Google Shape;58;p24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360"/>
              </a:spcBef>
              <a:spcAft>
                <a:spcPts val="36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5" name="Google Shape;65;p25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idx="11" type="ftr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6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6"/>
          <p:cNvSpPr txBox="1"/>
          <p:nvPr>
            <p:ph idx="1" type="body"/>
          </p:nvPr>
        </p:nvSpPr>
        <p:spPr>
          <a:xfrm>
            <a:off x="457200" y="1241425"/>
            <a:ext cx="8229600" cy="4776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320041" y="1776889"/>
            <a:ext cx="8531352" cy="8064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latin typeface="Cambria"/>
                <a:ea typeface="Cambria"/>
                <a:cs typeface="Cambria"/>
                <a:sym typeface="Cambria"/>
              </a:rPr>
              <a:t>Введение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3114675" y="4385818"/>
            <a:ext cx="6029325" cy="5413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ru-RU">
                <a:latin typeface="Cambria"/>
                <a:ea typeface="Cambria"/>
                <a:cs typeface="Cambria"/>
                <a:sym typeface="Cambria"/>
              </a:rPr>
              <a:t>Обществоведение. 11 класс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1557337" y="129032"/>
            <a:ext cx="6029325" cy="54133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0" i="0" lang="ru-RU" sz="24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Лицей Ивацевичского района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3974495" y="6445027"/>
            <a:ext cx="1195007" cy="4129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2023</a:t>
            </a:r>
            <a:endParaRPr b="1" i="0" sz="20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0" y="6445027"/>
            <a:ext cx="1691640" cy="41297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Ситник П.В.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"/>
          <p:cNvSpPr txBox="1"/>
          <p:nvPr/>
        </p:nvSpPr>
        <p:spPr>
          <a:xfrm>
            <a:off x="3655516" y="1700808"/>
            <a:ext cx="5363700" cy="2862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Самая массовая газета страны. Издается с 1927 г. Учредитель - Администрация Прези- дента Республики Беларусь. В номерах ана- литика, новости, комментарии, интервью с политиками, учёными, деятелями культуры и т.д., а также еженедельные "круглые сто- лы", с привлечением большого количества специалистов для обсуждения актуальных вопросов и проблем жизни нашей страны. </a:t>
            </a:r>
            <a:endParaRPr/>
          </a:p>
        </p:txBody>
      </p:sp>
      <p:pic>
        <p:nvPicPr>
          <p:cNvPr id="223" name="Google Shape;22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6254" y="1844824"/>
            <a:ext cx="3200400" cy="128587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24" name="Google Shape;224;p10"/>
          <p:cNvSpPr txBox="1"/>
          <p:nvPr/>
        </p:nvSpPr>
        <p:spPr>
          <a:xfrm>
            <a:off x="3036250" y="1190818"/>
            <a:ext cx="3020699" cy="400110"/>
          </a:xfrm>
          <a:prstGeom prst="rect">
            <a:avLst/>
          </a:prstGeom>
          <a:gradFill>
            <a:gsLst>
              <a:gs pos="0">
                <a:schemeClr val="accent3"/>
              </a:gs>
              <a:gs pos="35000">
                <a:schemeClr val="accent3"/>
              </a:gs>
              <a:gs pos="100000">
                <a:schemeClr val="accent3"/>
              </a:gs>
            </a:gsLst>
            <a:lin ang="16200000" scaled="0"/>
          </a:gradFill>
          <a:ln cap="flat" cmpd="sng" w="9525">
            <a:solidFill>
              <a:srgbClr val="F9F9F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Периодическая печать</a:t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25" name="Google Shape;22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3742" y="4563130"/>
            <a:ext cx="3172912" cy="110800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26" name="Google Shape;226;p10"/>
          <p:cNvSpPr txBox="1"/>
          <p:nvPr/>
        </p:nvSpPr>
        <p:spPr>
          <a:xfrm>
            <a:off x="3683974" y="4493736"/>
            <a:ext cx="5307000" cy="2247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Ежедневная общественно-политическая га- зета. Публикуются материалы о экономике, политике, социальной жизни.  В газете выс- тупают ведущие журналисты, экономисты, политологи, историки, искусствоведы, ру- ководители предприятий, авторитетные специалисты из министерств и ведомств.</a:t>
            </a:r>
            <a:endParaRPr/>
          </a:p>
        </p:txBody>
      </p:sp>
      <p:sp>
        <p:nvSpPr>
          <p:cNvPr id="227" name="Google Shape;227;p10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1"/>
          <p:cNvSpPr txBox="1"/>
          <p:nvPr/>
        </p:nvSpPr>
        <p:spPr>
          <a:xfrm>
            <a:off x="3154654" y="1133889"/>
            <a:ext cx="5860500" cy="34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Брестская областная газета. В основных рубри- ках («Брестчина день за днём», «Блицинформ», «Тема дня» и др.) освещает вопросы обществен- но-политической, экономической и культурной жизни области и республики, международные события. Среди тематических страниц: военно- патриотическая «Жизнь Отчизне посвятив», правовая «Мы и закон», спортивная «Спорт- Тайм», молодёжная «Время для нас», семейная «Семейный очаг», экологическая «Родник», ли- тературная «Заряница».</a:t>
            </a:r>
            <a:endParaRPr/>
          </a:p>
        </p:txBody>
      </p:sp>
      <p:sp>
        <p:nvSpPr>
          <p:cNvPr id="233" name="Google Shape;233;p11"/>
          <p:cNvSpPr txBox="1"/>
          <p:nvPr/>
        </p:nvSpPr>
        <p:spPr>
          <a:xfrm>
            <a:off x="3148641" y="4611764"/>
            <a:ext cx="5995500" cy="2247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Газета Ивацевичского района. Основные рубрики «Политика», «Экономика», «Социум», «Человек и его дело», «Панорама района», «В стране и мире» и др. посвящены событиям в стране и районе. Среди тематических страниц – познавательно- развлекательная «Лилия», литературная «Взлёт» и др. </a:t>
            </a:r>
            <a:endParaRPr/>
          </a:p>
        </p:txBody>
      </p:sp>
      <p:sp>
        <p:nvSpPr>
          <p:cNvPr id="234" name="Google Shape;234;p11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  <p:pic>
        <p:nvPicPr>
          <p:cNvPr id="235" name="Google Shape;23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3725" y="1133900"/>
            <a:ext cx="3603725" cy="18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3725" y="4612400"/>
            <a:ext cx="3603726" cy="913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2"/>
          <p:cNvSpPr txBox="1"/>
          <p:nvPr/>
        </p:nvSpPr>
        <p:spPr>
          <a:xfrm>
            <a:off x="3707904" y="1657282"/>
            <a:ext cx="5343300" cy="2555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Программа «Панорама» - главные новости страны на канале «Беларусь 1». Корреспон- денты подводят итоги информационной картины дня страны и мира. И это не просто обзор основных новостей - это прямые включения с мест событий, злободневные и острые репортажи, экспертные мнения, эксклюзивные интервью. </a:t>
            </a:r>
            <a:endParaRPr/>
          </a:p>
        </p:txBody>
      </p:sp>
      <p:sp>
        <p:nvSpPr>
          <p:cNvPr id="242" name="Google Shape;242;p12"/>
          <p:cNvSpPr txBox="1"/>
          <p:nvPr/>
        </p:nvSpPr>
        <p:spPr>
          <a:xfrm>
            <a:off x="2725492" y="1111870"/>
            <a:ext cx="3642216" cy="400110"/>
          </a:xfrm>
          <a:prstGeom prst="rect">
            <a:avLst/>
          </a:prstGeom>
          <a:gradFill>
            <a:gsLst>
              <a:gs pos="0">
                <a:schemeClr val="accent3"/>
              </a:gs>
              <a:gs pos="35000">
                <a:schemeClr val="accent3"/>
              </a:gs>
              <a:gs pos="100000">
                <a:schemeClr val="accent3"/>
              </a:gs>
            </a:gsLst>
            <a:lin ang="16200000" scaled="0"/>
          </a:gradFill>
          <a:ln cap="flat" cmpd="sng" w="9525">
            <a:solidFill>
              <a:srgbClr val="F9F9F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Телевизионные программы</a:t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43" name="Google Shape;24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568" y="1651365"/>
            <a:ext cx="3170350" cy="2281691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244" name="Google Shape;244;p12"/>
          <p:cNvPicPr preferRelativeResize="0"/>
          <p:nvPr/>
        </p:nvPicPr>
        <p:blipFill rotWithShape="1">
          <a:blip r:embed="rId4">
            <a:alphaModFix/>
          </a:blip>
          <a:srcRect b="2533" l="0" r="0" t="2933"/>
          <a:stretch/>
        </p:blipFill>
        <p:spPr>
          <a:xfrm>
            <a:off x="387568" y="4211827"/>
            <a:ext cx="3177517" cy="225286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45" name="Google Shape;245;p12"/>
          <p:cNvSpPr txBox="1"/>
          <p:nvPr/>
        </p:nvSpPr>
        <p:spPr>
          <a:xfrm>
            <a:off x="3723039" y="4211827"/>
            <a:ext cx="5343300" cy="1323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Программа «Наши новости» выходит на ка- нале «ОНТ». Корреспонденты канала инфор- мируют зрителей о важных событиях в Бе- ларуси и за рубежом. 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6" name="Google Shape;246;p12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3"/>
          <p:cNvSpPr txBox="1"/>
          <p:nvPr/>
        </p:nvSpPr>
        <p:spPr>
          <a:xfrm>
            <a:off x="311943" y="6052797"/>
            <a:ext cx="8590084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Интернет-портал Президента Республики Беларусь (http://president.gov.by/)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2" name="Google Shape;252;p13"/>
          <p:cNvSpPr txBox="1"/>
          <p:nvPr/>
        </p:nvSpPr>
        <p:spPr>
          <a:xfrm>
            <a:off x="4121114" y="1076780"/>
            <a:ext cx="971741" cy="400110"/>
          </a:xfrm>
          <a:prstGeom prst="rect">
            <a:avLst/>
          </a:prstGeom>
          <a:gradFill>
            <a:gsLst>
              <a:gs pos="0">
                <a:schemeClr val="accent3"/>
              </a:gs>
              <a:gs pos="35000">
                <a:schemeClr val="accent3"/>
              </a:gs>
              <a:gs pos="100000">
                <a:schemeClr val="accent3"/>
              </a:gs>
            </a:gsLst>
            <a:lin ang="16200000" scaled="0"/>
          </a:gradFill>
          <a:ln cap="flat" cmpd="sng" w="9525">
            <a:solidFill>
              <a:srgbClr val="F9F9F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Сайты</a:t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3" name="Google Shape;253;p13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  <p:pic>
        <p:nvPicPr>
          <p:cNvPr id="254" name="Google Shape;25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943" y="1703063"/>
            <a:ext cx="8590084" cy="423292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"/>
          <p:cNvSpPr txBox="1"/>
          <p:nvPr/>
        </p:nvSpPr>
        <p:spPr>
          <a:xfrm>
            <a:off x="3757842" y="1277896"/>
            <a:ext cx="5278800" cy="1015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Интернет-портал Совета Республики Национального собрания Республики Беларусь (http://www.sovrep.gov.by/)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0" name="Google Shape;260;p14"/>
          <p:cNvSpPr txBox="1"/>
          <p:nvPr/>
        </p:nvSpPr>
        <p:spPr>
          <a:xfrm>
            <a:off x="3768114" y="3955878"/>
            <a:ext cx="5278800" cy="1015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Интернет-портал Палаты представителей Национального собрания Республики Беларусь (http://www.house.gov.by/)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1" name="Google Shape;261;p14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  <p:pic>
        <p:nvPicPr>
          <p:cNvPr id="262" name="Google Shape;26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800" y="1277896"/>
            <a:ext cx="3433313" cy="2441722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263" name="Google Shape;26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8933" y="3955878"/>
            <a:ext cx="3376180" cy="237001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"/>
          <p:cNvSpPr txBox="1"/>
          <p:nvPr/>
        </p:nvSpPr>
        <p:spPr>
          <a:xfrm>
            <a:off x="969366" y="5863016"/>
            <a:ext cx="7154467" cy="70788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Национальный правовой Интернет-портал (http://www.pravo.by/)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9" name="Google Shape;269;p15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  <p:pic>
        <p:nvPicPr>
          <p:cNvPr id="270" name="Google Shape;27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9367" y="1588678"/>
            <a:ext cx="7154466" cy="418655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>
                <a:latin typeface="Cambria"/>
                <a:ea typeface="Cambria"/>
                <a:cs typeface="Cambria"/>
                <a:sym typeface="Cambria"/>
              </a:rPr>
              <a:t>План</a:t>
            </a:r>
            <a:endParaRPr/>
          </a:p>
        </p:txBody>
      </p:sp>
      <p:sp>
        <p:nvSpPr>
          <p:cNvPr id="94" name="Google Shape;94;p2"/>
          <p:cNvSpPr txBox="1"/>
          <p:nvPr>
            <p:ph idx="1" type="body"/>
          </p:nvPr>
        </p:nvSpPr>
        <p:spPr>
          <a:xfrm>
            <a:off x="457200" y="1241425"/>
            <a:ext cx="8229600" cy="477678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975" lvl="0" marL="1809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</a:pPr>
            <a:r>
              <a:rPr b="1" lang="ru-RU" sz="18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  <a:p>
            <a:pPr indent="-180975" lvl="0" marL="180975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</a:pPr>
            <a:r>
              <a:rPr b="1" lang="ru-RU" sz="18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госу- дарстве</a:t>
            </a:r>
            <a:endParaRPr b="1" sz="1800"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grpSp>
        <p:nvGrpSpPr>
          <p:cNvPr id="100" name="Google Shape;100;p3"/>
          <p:cNvGrpSpPr/>
          <p:nvPr/>
        </p:nvGrpSpPr>
        <p:grpSpPr>
          <a:xfrm>
            <a:off x="1499009" y="2191110"/>
            <a:ext cx="6095180" cy="3027870"/>
            <a:chOff x="409" y="518064"/>
            <a:chExt cx="6095180" cy="3027870"/>
          </a:xfrm>
        </p:grpSpPr>
        <p:sp>
          <p:nvSpPr>
            <p:cNvPr id="101" name="Google Shape;101;p3"/>
            <p:cNvSpPr/>
            <p:nvPr/>
          </p:nvSpPr>
          <p:spPr>
            <a:xfrm>
              <a:off x="3048000" y="1409173"/>
              <a:ext cx="2156482" cy="37426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02" name="Google Shape;102;p3"/>
            <p:cNvSpPr/>
            <p:nvPr/>
          </p:nvSpPr>
          <p:spPr>
            <a:xfrm>
              <a:off x="3002280" y="1409173"/>
              <a:ext cx="91440" cy="37426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03" name="Google Shape;103;p3"/>
            <p:cNvSpPr/>
            <p:nvPr/>
          </p:nvSpPr>
          <p:spPr>
            <a:xfrm>
              <a:off x="891517" y="1409173"/>
              <a:ext cx="2156482" cy="37426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04" name="Google Shape;104;p3"/>
            <p:cNvSpPr/>
            <p:nvPr/>
          </p:nvSpPr>
          <p:spPr>
            <a:xfrm>
              <a:off x="1831672" y="518064"/>
              <a:ext cx="2432654" cy="891108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3"/>
            <p:cNvSpPr txBox="1"/>
            <p:nvPr/>
          </p:nvSpPr>
          <p:spPr>
            <a:xfrm>
              <a:off x="1831672" y="518064"/>
              <a:ext cx="2432654" cy="891108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ru-RU" sz="20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Обществоведение в 11 классе</a:t>
              </a:r>
              <a:endParaRPr b="1" i="0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409" y="1783438"/>
              <a:ext cx="1782216" cy="1762496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3"/>
            <p:cNvSpPr txBox="1"/>
            <p:nvPr/>
          </p:nvSpPr>
          <p:spPr>
            <a:xfrm>
              <a:off x="409" y="1783438"/>
              <a:ext cx="1782216" cy="17624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современная цивилизация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2156891" y="1783438"/>
              <a:ext cx="1782216" cy="1762496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3"/>
            <p:cNvSpPr txBox="1"/>
            <p:nvPr/>
          </p:nvSpPr>
          <p:spPr>
            <a:xfrm>
              <a:off x="2156891" y="1783438"/>
              <a:ext cx="1782216" cy="17624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основы права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4313373" y="1783438"/>
              <a:ext cx="1782216" cy="1762496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3"/>
            <p:cNvSpPr txBox="1"/>
            <p:nvPr/>
          </p:nvSpPr>
          <p:spPr>
            <a:xfrm>
              <a:off x="4313373" y="1783438"/>
              <a:ext cx="1782216" cy="176249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внешняя и внутренняя политика Республики Беларусь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grpSp>
        <p:nvGrpSpPr>
          <p:cNvPr id="117" name="Google Shape;117;p4"/>
          <p:cNvGrpSpPr/>
          <p:nvPr/>
        </p:nvGrpSpPr>
        <p:grpSpPr>
          <a:xfrm>
            <a:off x="159123" y="1462770"/>
            <a:ext cx="8817126" cy="4703654"/>
            <a:chOff x="3848" y="588057"/>
            <a:chExt cx="8817126" cy="4703654"/>
          </a:xfrm>
        </p:grpSpPr>
        <p:sp>
          <p:nvSpPr>
            <p:cNvPr id="118" name="Google Shape;118;p4"/>
            <p:cNvSpPr/>
            <p:nvPr/>
          </p:nvSpPr>
          <p:spPr>
            <a:xfrm>
              <a:off x="8001252" y="4649622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19" name="Google Shape;119;p4"/>
            <p:cNvSpPr/>
            <p:nvPr/>
          </p:nvSpPr>
          <p:spPr>
            <a:xfrm>
              <a:off x="8001252" y="4007533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0" name="Google Shape;120;p4"/>
            <p:cNvSpPr/>
            <p:nvPr/>
          </p:nvSpPr>
          <p:spPr>
            <a:xfrm>
              <a:off x="8001252" y="3365443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1" name="Google Shape;121;p4"/>
            <p:cNvSpPr/>
            <p:nvPr/>
          </p:nvSpPr>
          <p:spPr>
            <a:xfrm>
              <a:off x="8001252" y="2723354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2" name="Google Shape;122;p4"/>
            <p:cNvSpPr/>
            <p:nvPr/>
          </p:nvSpPr>
          <p:spPr>
            <a:xfrm>
              <a:off x="6854424" y="2081264"/>
              <a:ext cx="1192548" cy="2194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3" name="Google Shape;123;p4"/>
            <p:cNvSpPr/>
            <p:nvPr/>
          </p:nvSpPr>
          <p:spPr>
            <a:xfrm>
              <a:off x="5925454" y="4649622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4" name="Google Shape;124;p4"/>
            <p:cNvSpPr/>
            <p:nvPr/>
          </p:nvSpPr>
          <p:spPr>
            <a:xfrm>
              <a:off x="5925454" y="4007533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5" name="Google Shape;125;p4"/>
            <p:cNvSpPr/>
            <p:nvPr/>
          </p:nvSpPr>
          <p:spPr>
            <a:xfrm>
              <a:off x="5925454" y="3365443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6" name="Google Shape;126;p4"/>
            <p:cNvSpPr/>
            <p:nvPr/>
          </p:nvSpPr>
          <p:spPr>
            <a:xfrm>
              <a:off x="5925454" y="2723354"/>
              <a:ext cx="91440" cy="219435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7" name="Google Shape;127;p4"/>
            <p:cNvSpPr/>
            <p:nvPr/>
          </p:nvSpPr>
          <p:spPr>
            <a:xfrm>
              <a:off x="5971174" y="2081264"/>
              <a:ext cx="883249" cy="21943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8" name="Google Shape;128;p4"/>
            <p:cNvSpPr/>
            <p:nvPr/>
          </p:nvSpPr>
          <p:spPr>
            <a:xfrm>
              <a:off x="4012639" y="1110523"/>
              <a:ext cx="2841785" cy="2194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29" name="Google Shape;129;p4"/>
            <p:cNvSpPr/>
            <p:nvPr/>
          </p:nvSpPr>
          <p:spPr>
            <a:xfrm>
              <a:off x="4012639" y="1110523"/>
              <a:ext cx="617800" cy="21943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30" name="Google Shape;130;p4"/>
            <p:cNvSpPr/>
            <p:nvPr/>
          </p:nvSpPr>
          <p:spPr>
            <a:xfrm>
              <a:off x="2735915" y="1110523"/>
              <a:ext cx="1276723" cy="21943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31" name="Google Shape;131;p4"/>
            <p:cNvSpPr/>
            <p:nvPr/>
          </p:nvSpPr>
          <p:spPr>
            <a:xfrm>
              <a:off x="841392" y="1110523"/>
              <a:ext cx="3171246" cy="21943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sp>
        <p:sp>
          <p:nvSpPr>
            <p:cNvPr id="132" name="Google Shape;132;p4"/>
            <p:cNvSpPr/>
            <p:nvPr/>
          </p:nvSpPr>
          <p:spPr>
            <a:xfrm>
              <a:off x="2221161" y="588057"/>
              <a:ext cx="3582954" cy="522465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4"/>
            <p:cNvSpPr txBox="1"/>
            <p:nvPr/>
          </p:nvSpPr>
          <p:spPr>
            <a:xfrm>
              <a:off x="2221161" y="588057"/>
              <a:ext cx="3582954" cy="52246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ru-RU" sz="20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Современное человечество</a:t>
              </a:r>
              <a:endParaRPr b="1" i="0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3848" y="1329959"/>
              <a:ext cx="1675087" cy="751081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4"/>
            <p:cNvSpPr txBox="1"/>
            <p:nvPr/>
          </p:nvSpPr>
          <p:spPr>
            <a:xfrm>
              <a:off x="3848" y="1329959"/>
              <a:ext cx="1675087" cy="75108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большой объём знаний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1898371" y="1329959"/>
              <a:ext cx="1675087" cy="751081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4"/>
            <p:cNvSpPr txBox="1"/>
            <p:nvPr/>
          </p:nvSpPr>
          <p:spPr>
            <a:xfrm>
              <a:off x="1898371" y="1329959"/>
              <a:ext cx="1675087" cy="75108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большой исторический опыт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3792895" y="1329959"/>
              <a:ext cx="1675087" cy="751081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4"/>
            <p:cNvSpPr txBox="1"/>
            <p:nvPr/>
          </p:nvSpPr>
          <p:spPr>
            <a:xfrm>
              <a:off x="3792895" y="1329959"/>
              <a:ext cx="1675087" cy="75108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впечатляющие технические достижения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687418" y="1329959"/>
              <a:ext cx="2334011" cy="751305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4"/>
            <p:cNvSpPr txBox="1"/>
            <p:nvPr/>
          </p:nvSpPr>
          <p:spPr>
            <a:xfrm>
              <a:off x="5687418" y="1329959"/>
              <a:ext cx="2334011" cy="75130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многочисленные глобальные проблемы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4888343" y="2300700"/>
              <a:ext cx="2165662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4"/>
            <p:cNvSpPr txBox="1"/>
            <p:nvPr/>
          </p:nvSpPr>
          <p:spPr>
            <a:xfrm>
              <a:off x="4888343" y="2300700"/>
              <a:ext cx="2165662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проблемы демографии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4889059" y="2942789"/>
              <a:ext cx="2164230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4"/>
            <p:cNvSpPr txBox="1"/>
            <p:nvPr/>
          </p:nvSpPr>
          <p:spPr>
            <a:xfrm>
              <a:off x="4889059" y="2942789"/>
              <a:ext cx="2164230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неграмотность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4889059" y="3584879"/>
              <a:ext cx="2164230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4"/>
            <p:cNvSpPr txBox="1"/>
            <p:nvPr/>
          </p:nvSpPr>
          <p:spPr>
            <a:xfrm>
              <a:off x="4889059" y="3584879"/>
              <a:ext cx="2164230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загрязнение окружающей среды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4889059" y="4226968"/>
              <a:ext cx="2164230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4"/>
            <p:cNvSpPr txBox="1"/>
            <p:nvPr/>
          </p:nvSpPr>
          <p:spPr>
            <a:xfrm>
              <a:off x="4889059" y="4226968"/>
              <a:ext cx="2164230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истощение природ- ных ресурсов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4889373" y="4869058"/>
              <a:ext cx="2163603" cy="421201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4"/>
            <p:cNvSpPr txBox="1"/>
            <p:nvPr/>
          </p:nvSpPr>
          <p:spPr>
            <a:xfrm>
              <a:off x="4889373" y="4869058"/>
              <a:ext cx="2163603" cy="421201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7273441" y="2300700"/>
              <a:ext cx="1547062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4"/>
            <p:cNvSpPr txBox="1"/>
            <p:nvPr/>
          </p:nvSpPr>
          <p:spPr>
            <a:xfrm>
              <a:off x="7273441" y="2300700"/>
              <a:ext cx="1547062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голод и нищета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7273441" y="2942789"/>
              <a:ext cx="1547062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4"/>
            <p:cNvSpPr txBox="1"/>
            <p:nvPr/>
          </p:nvSpPr>
          <p:spPr>
            <a:xfrm>
              <a:off x="7273441" y="2942789"/>
              <a:ext cx="1547062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безработица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7273441" y="3584879"/>
              <a:ext cx="1547062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4"/>
            <p:cNvSpPr txBox="1"/>
            <p:nvPr/>
          </p:nvSpPr>
          <p:spPr>
            <a:xfrm>
              <a:off x="7273441" y="3584879"/>
              <a:ext cx="1547062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гонка вооружений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7273441" y="4226968"/>
              <a:ext cx="1547062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4"/>
            <p:cNvSpPr txBox="1"/>
            <p:nvPr/>
          </p:nvSpPr>
          <p:spPr>
            <a:xfrm>
              <a:off x="7273441" y="4226968"/>
              <a:ext cx="1547062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терроризм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7272971" y="4869058"/>
              <a:ext cx="1548003" cy="422653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4"/>
            <p:cNvSpPr txBox="1"/>
            <p:nvPr/>
          </p:nvSpPr>
          <p:spPr>
            <a:xfrm>
              <a:off x="7272971" y="4869058"/>
              <a:ext cx="1548003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cxnSp>
        <p:nvCxnSpPr>
          <p:cNvPr id="162" name="Google Shape;162;p4"/>
          <p:cNvCxnSpPr/>
          <p:nvPr/>
        </p:nvCxnSpPr>
        <p:spPr>
          <a:xfrm>
            <a:off x="5727939" y="2165230"/>
            <a:ext cx="17253" cy="871268"/>
          </a:xfrm>
          <a:prstGeom prst="straightConnector1">
            <a:avLst/>
          </a:prstGeom>
          <a:noFill/>
          <a:ln cap="flat" cmpd="sng" w="25400">
            <a:solidFill>
              <a:schemeClr val="lt2"/>
            </a:solidFill>
            <a:prstDash val="dot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grpSp>
        <p:nvGrpSpPr>
          <p:cNvPr id="163" name="Google Shape;163;p4"/>
          <p:cNvGrpSpPr/>
          <p:nvPr/>
        </p:nvGrpSpPr>
        <p:grpSpPr>
          <a:xfrm>
            <a:off x="5037826" y="5739813"/>
            <a:ext cx="3942272" cy="422653"/>
            <a:chOff x="6144929" y="0"/>
            <a:chExt cx="2679893" cy="422653"/>
          </a:xfrm>
        </p:grpSpPr>
        <p:sp>
          <p:nvSpPr>
            <p:cNvPr id="164" name="Google Shape;164;p4"/>
            <p:cNvSpPr/>
            <p:nvPr/>
          </p:nvSpPr>
          <p:spPr>
            <a:xfrm>
              <a:off x="6144929" y="0"/>
              <a:ext cx="2679893" cy="422653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4"/>
            <p:cNvSpPr txBox="1"/>
            <p:nvPr/>
          </p:nvSpPr>
          <p:spPr>
            <a:xfrm>
              <a:off x="6144929" y="0"/>
              <a:ext cx="2679893" cy="422653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7775" lIns="17775" spcFirstLastPara="1" rIns="17775" wrap="square" tIns="177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противоречия между бедными и богатыми странами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pic>
        <p:nvPicPr>
          <p:cNvPr descr="Открытая школа расскажет о Целях устойчивого развития ООН - Recycle" id="171" name="Google Shape;171;p5"/>
          <p:cNvPicPr preferRelativeResize="0"/>
          <p:nvPr/>
        </p:nvPicPr>
        <p:blipFill rotWithShape="1">
          <a:blip r:embed="rId3">
            <a:alphaModFix/>
          </a:blip>
          <a:srcRect b="9599" l="3378" r="2931" t="25984"/>
          <a:stretch/>
        </p:blipFill>
        <p:spPr>
          <a:xfrm>
            <a:off x="1117119" y="2984739"/>
            <a:ext cx="6935638" cy="343331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72" name="Google Shape;172;p5"/>
          <p:cNvSpPr txBox="1"/>
          <p:nvPr/>
        </p:nvSpPr>
        <p:spPr>
          <a:xfrm>
            <a:off x="172527" y="1241425"/>
            <a:ext cx="8824823" cy="64776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2015 г. </a:t>
            </a:r>
            <a:r>
              <a:rPr b="0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– принятие членами ООН </a:t>
            </a:r>
            <a:r>
              <a:rPr b="1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Повестки дня в области устойчивого разви- тия до 2030 г.</a:t>
            </a:r>
            <a:endParaRPr/>
          </a:p>
        </p:txBody>
      </p:sp>
      <p:sp>
        <p:nvSpPr>
          <p:cNvPr id="173" name="Google Shape;173;p5"/>
          <p:cNvSpPr txBox="1"/>
          <p:nvPr/>
        </p:nvSpPr>
        <p:spPr>
          <a:xfrm>
            <a:off x="172527" y="1957416"/>
            <a:ext cx="8824823" cy="116534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Цели устойчивого развития </a:t>
            </a:r>
            <a:r>
              <a:rPr b="0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- это стратегия всего человечества, направленная на то, чтобы будущему поколению передать планету в хорошем состоянии и сформи- ровать условия для развития общества, экономики и экологии</a:t>
            </a:r>
            <a:endParaRPr/>
          </a:p>
        </p:txBody>
      </p:sp>
      <p:sp>
        <p:nvSpPr>
          <p:cNvPr id="174" name="Google Shape;174;p5"/>
          <p:cNvSpPr txBox="1"/>
          <p:nvPr/>
        </p:nvSpPr>
        <p:spPr>
          <a:xfrm>
            <a:off x="1117120" y="6418052"/>
            <a:ext cx="6935638" cy="35023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Цели в области устойчивого развития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6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grpSp>
        <p:nvGrpSpPr>
          <p:cNvPr id="180" name="Google Shape;180;p6"/>
          <p:cNvGrpSpPr/>
          <p:nvPr/>
        </p:nvGrpSpPr>
        <p:grpSpPr>
          <a:xfrm>
            <a:off x="433761" y="1506215"/>
            <a:ext cx="8130307" cy="4837606"/>
            <a:chOff x="1961" y="160494"/>
            <a:chExt cx="8130307" cy="4837606"/>
          </a:xfrm>
        </p:grpSpPr>
        <p:sp>
          <p:nvSpPr>
            <p:cNvPr id="181" name="Google Shape;181;p6"/>
            <p:cNvSpPr/>
            <p:nvPr/>
          </p:nvSpPr>
          <p:spPr>
            <a:xfrm>
              <a:off x="6247112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182" name="Google Shape;182;p6"/>
            <p:cNvSpPr/>
            <p:nvPr/>
          </p:nvSpPr>
          <p:spPr>
            <a:xfrm>
              <a:off x="4067115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83" name="Google Shape;183;p6"/>
            <p:cNvSpPr/>
            <p:nvPr/>
          </p:nvSpPr>
          <p:spPr>
            <a:xfrm>
              <a:off x="1795677" y="2386101"/>
              <a:ext cx="91440" cy="772563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med" w="med" type="triangle"/>
            </a:ln>
          </p:spPr>
        </p:sp>
        <p:sp>
          <p:nvSpPr>
            <p:cNvPr id="184" name="Google Shape;184;p6"/>
            <p:cNvSpPr/>
            <p:nvPr/>
          </p:nvSpPr>
          <p:spPr>
            <a:xfrm>
              <a:off x="1841397" y="978013"/>
              <a:ext cx="2225717" cy="772563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185" name="Google Shape;185;p6"/>
            <p:cNvSpPr/>
            <p:nvPr/>
          </p:nvSpPr>
          <p:spPr>
            <a:xfrm>
              <a:off x="810889" y="160494"/>
              <a:ext cx="6512450" cy="817519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6"/>
            <p:cNvSpPr txBox="1"/>
            <p:nvPr/>
          </p:nvSpPr>
          <p:spPr>
            <a:xfrm>
              <a:off x="810889" y="160494"/>
              <a:ext cx="6512450" cy="817519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2700" lIns="12700" spcFirstLastPara="1" rIns="1270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ru-RU" sz="20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Эволюция взглядов на пути решения глобальных проблем человеческой цивилизации</a:t>
              </a:r>
              <a:endParaRPr b="1" i="0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1961" y="1750576"/>
              <a:ext cx="3678872" cy="635525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6"/>
            <p:cNvSpPr txBox="1"/>
            <p:nvPr/>
          </p:nvSpPr>
          <p:spPr>
            <a:xfrm>
              <a:off x="1961" y="1750576"/>
              <a:ext cx="3678872" cy="6355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мыслители XX века</a:t>
              </a:r>
              <a:endParaRPr b="1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6"/>
            <p:cNvSpPr txBox="1"/>
            <p:nvPr/>
          </p:nvSpPr>
          <p:spPr>
            <a:xfrm>
              <a:off x="1961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интеллект; наука; техника; технология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4453396" y="1750576"/>
              <a:ext cx="3678872" cy="635525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6"/>
            <p:cNvSpPr txBox="1"/>
            <p:nvPr/>
          </p:nvSpPr>
          <p:spPr>
            <a:xfrm>
              <a:off x="4453396" y="1750576"/>
              <a:ext cx="3678872" cy="635525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современные мыслители</a:t>
              </a:r>
              <a:endParaRPr b="1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35000">
                  <a:schemeClr val="lt1"/>
                </a:gs>
                <a:gs pos="100000">
                  <a:schemeClr val="lt1"/>
                </a:gs>
              </a:gsLst>
              <a:lin ang="16200000" scaled="0"/>
            </a:gradFill>
            <a:ln cap="flat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6"/>
            <p:cNvSpPr txBox="1"/>
            <p:nvPr/>
          </p:nvSpPr>
          <p:spPr>
            <a:xfrm>
              <a:off x="4453396" y="3158664"/>
              <a:ext cx="3678872" cy="1839436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1800" u="none" cap="none" strike="noStrike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нравственное совершенствование; преодоление эгоизма, эгоцентриз- ма; преодоление потребительско- го отношения к природе; улучше- ние человеком своих умственных, физических способностей и нравственных качеств</a:t>
              </a:r>
              <a:endParaRPr b="0" i="0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7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pic>
        <p:nvPicPr>
          <p:cNvPr id="200" name="Google Shape;20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5153" y="1137908"/>
            <a:ext cx="5968639" cy="513271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201" name="Google Shape;201;p7"/>
          <p:cNvSpPr txBox="1"/>
          <p:nvPr/>
        </p:nvSpPr>
        <p:spPr>
          <a:xfrm>
            <a:off x="172527" y="1241425"/>
            <a:ext cx="2656937" cy="5461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«Только взаимопони- мание и ответствен- ность, осознание мно- гообразия мирового сообщества, восста- новление доверия по- могут всем нам объе- диниться, обеспечить мир и безопасность. Найти эффективные ответы на глобаль- ные вызовы и угро- зы».</a:t>
            </a:r>
            <a:endParaRPr/>
          </a:p>
          <a:p>
            <a:pPr indent="0" lvl="0" marL="0" marR="0" rtl="0" algn="just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(Из выступления Прези- дента Республики Бела- русь А.Г.Лукашенко на саммите ООН по устойчи- вому развитию. 2015 г.)</a:t>
            </a:r>
            <a:endParaRPr/>
          </a:p>
        </p:txBody>
      </p:sp>
      <p:sp>
        <p:nvSpPr>
          <p:cNvPr id="202" name="Google Shape;202;p7"/>
          <p:cNvSpPr txBox="1"/>
          <p:nvPr/>
        </p:nvSpPr>
        <p:spPr>
          <a:xfrm>
            <a:off x="2975154" y="6270626"/>
            <a:ext cx="5968639" cy="49766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Выступление А.Г.Лукашенко на саммите ООН по устойчивому развитию. 2015 г.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Устойчивое развитие – идеал прогресса XXI века</a:t>
            </a:r>
            <a:endParaRPr/>
          </a:p>
        </p:txBody>
      </p:sp>
      <p:sp>
        <p:nvSpPr>
          <p:cNvPr id="208" name="Google Shape;208;p8"/>
          <p:cNvSpPr txBox="1"/>
          <p:nvPr/>
        </p:nvSpPr>
        <p:spPr>
          <a:xfrm>
            <a:off x="172527" y="1241424"/>
            <a:ext cx="4994696" cy="540954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Республика Беларусь принимает активное участие в разработке Повестки-2030 и взяла на себя обязательства по достижению Целей устойчивого развития. С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9 марта</a:t>
            </a:r>
            <a:r>
              <a:rPr b="0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2023 г. Национальным координатором по достиже- нию Целей устойчивого развития является </a:t>
            </a:r>
            <a:r>
              <a:rPr lang="ru-RU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Валерий Иванович Бельский</a:t>
            </a:r>
            <a:r>
              <a:rPr b="0" i="0" lang="ru-RU" sz="18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. Согласно индек- су прогресса по достижению ЦУР в 2018 г. Бе- ларусь занимала 23 место по уровню дости- жения Целей. Полностью искоренив нищету, страна практически достигла Цели №1. Бела- русь также демонстрирует положительную динамику в вопросах обеспечения доступа к медицине (Цель №3) и образованию (Цель №4), чистой питьевой воде и обеспечивает санитарные условия (Цель №6), способствует снижению неравенства (Цель №10), а также сохранению окружающей среды и биоразно- образия (Цель №15). </a:t>
            </a:r>
            <a:endParaRPr b="0" i="0" sz="16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09" name="Google Shape;209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0234" y="981052"/>
            <a:ext cx="4184790" cy="572025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8"/>
          <p:cNvSpPr txBox="1"/>
          <p:nvPr/>
        </p:nvSpPr>
        <p:spPr>
          <a:xfrm>
            <a:off x="5161834" y="6316026"/>
            <a:ext cx="3843453" cy="31399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rPr lang="ru-RU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В.И.Бельский</a:t>
            </a:r>
            <a:endParaRPr b="0" i="0" sz="16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"/>
          <p:cNvSpPr txBox="1"/>
          <p:nvPr/>
        </p:nvSpPr>
        <p:spPr>
          <a:xfrm>
            <a:off x="4615131" y="3020476"/>
            <a:ext cx="4317600" cy="193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Обществоведение: Учебное посо- бие для 11 класса  учреждений об- щего среднего образования с рус- ским языком обучения. Авторы: О.И.Чуприс, С.А.Балашенко, Н.П.Денисюк и др.</a:t>
            </a:r>
            <a:endParaRPr b="0" i="0" sz="2000" u="none" cap="none" strike="noStrik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6" name="Google Shape;216;p9"/>
          <p:cNvSpPr txBox="1"/>
          <p:nvPr>
            <p:ph type="title"/>
          </p:nvPr>
        </p:nvSpPr>
        <p:spPr>
          <a:xfrm>
            <a:off x="431800" y="176213"/>
            <a:ext cx="8229600" cy="69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latin typeface="Cambria"/>
                <a:ea typeface="Cambria"/>
                <a:cs typeface="Cambria"/>
                <a:sym typeface="Cambria"/>
              </a:rPr>
              <a:t>Источники информации о современном белорусском обществе и государстве</a:t>
            </a:r>
            <a:endParaRPr/>
          </a:p>
        </p:txBody>
      </p:sp>
      <p:pic>
        <p:nvPicPr>
          <p:cNvPr id="217" name="Google Shape;21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4275" y="1343654"/>
            <a:ext cx="4117946" cy="5292637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演示设计">
  <a:themeElements>
    <a:clrScheme name="演示设计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C40505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2007-11-27T23:54:21Z</dcterms:created>
  <dc:creator>Ситник П.В.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30.05.2022</vt:lpwstr>
  </property>
</Properties>
</file>