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y="6858000" cx="9144000"/>
  <p:notesSz cx="6858000" cy="9144000"/>
  <p:embeddedFontLst>
    <p:embeddedFont>
      <p:font typeface="Cambria Math"/>
      <p:regular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17" roundtripDataSignature="AMtx7mi2CfmcEMDUh02D+ztS4N1ZtFvN5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C22F81F-AC7A-41B6-AB2E-964123C9676E}">
  <a:tblStyle styleId="{8C22F81F-AC7A-41B6-AB2E-964123C9676E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fill>
          <a:solidFill>
            <a:srgbClr val="CFD7E7"/>
          </a:solidFill>
        </a:fill>
      </a:tcStyle>
    </a:band1H>
    <a:band2H>
      <a:tcTxStyle/>
    </a:band2H>
    <a:band1V>
      <a:tcTxStyle/>
      <a:tcStyle>
        <a:fill>
          <a:solidFill>
            <a:srgbClr val="CFD7E7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customschemas.google.com/relationships/presentationmetadata" Target="metadata"/><Relationship Id="rId16" Type="http://schemas.openxmlformats.org/officeDocument/2006/relationships/font" Target="fonts/CambriaMath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5.jpg"/><Relationship Id="rId4" Type="http://schemas.openxmlformats.org/officeDocument/2006/relationships/image" Target="../media/image3.jpg"/><Relationship Id="rId5" Type="http://schemas.openxmlformats.org/officeDocument/2006/relationships/image" Target="../media/image1.jpg"/><Relationship Id="rId6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5" Type="http://schemas.openxmlformats.org/officeDocument/2006/relationships/image" Target="../media/image12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p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descr="PPP_BUSI_TLE_Networking_2007.png" id="27" name="Google Shape;27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Google Shape;28;p11"/>
            <p:cNvSpPr/>
            <p:nvPr/>
          </p:nvSpPr>
          <p:spPr>
            <a:xfrm>
              <a:off x="0" y="2819400"/>
              <a:ext cx="9144000" cy="22860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9" name="Google Shape;29;p11"/>
            <p:cNvGrpSpPr/>
            <p:nvPr/>
          </p:nvGrpSpPr>
          <p:grpSpPr>
            <a:xfrm>
              <a:off x="0" y="0"/>
              <a:ext cx="9144000" cy="2819400"/>
              <a:chOff x="0" y="0"/>
              <a:chExt cx="9144000" cy="2819400"/>
            </a:xfrm>
          </p:grpSpPr>
          <p:sp>
            <p:nvSpPr>
              <p:cNvPr id="30" name="Google Shape;30;p11"/>
              <p:cNvSpPr/>
              <p:nvPr/>
            </p:nvSpPr>
            <p:spPr>
              <a:xfrm>
                <a:off x="0" y="0"/>
                <a:ext cx="9144000" cy="2667000"/>
              </a:xfrm>
              <a:prstGeom prst="rect">
                <a:avLst/>
              </a:prstGeom>
              <a:solidFill>
                <a:srgbClr val="366092">
                  <a:alpha val="42745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" name="Google Shape;31;p11"/>
              <p:cNvSpPr/>
              <p:nvPr/>
            </p:nvSpPr>
            <p:spPr>
              <a:xfrm>
                <a:off x="0" y="2667000"/>
                <a:ext cx="9144000" cy="152400"/>
              </a:xfrm>
              <a:prstGeom prst="rect">
                <a:avLst/>
              </a:prstGeom>
              <a:solidFill>
                <a:srgbClr val="36609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2" name="Google Shape;32;p11"/>
            <p:cNvSpPr/>
            <p:nvPr/>
          </p:nvSpPr>
          <p:spPr>
            <a:xfrm>
              <a:off x="0" y="5105400"/>
              <a:ext cx="9144000" cy="1752600"/>
            </a:xfrm>
            <a:prstGeom prst="rect">
              <a:avLst/>
            </a:prstGeom>
            <a:solidFill>
              <a:srgbClr val="36609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11"/>
            <p:cNvSpPr/>
            <p:nvPr/>
          </p:nvSpPr>
          <p:spPr>
            <a:xfrm>
              <a:off x="4176712" y="4545808"/>
              <a:ext cx="4953000" cy="1828800"/>
            </a:xfrm>
            <a:prstGeom prst="rect">
              <a:avLst/>
            </a:prstGeom>
            <a:solidFill>
              <a:schemeClr val="accent2"/>
            </a:solidFill>
            <a:ln cap="flat" cmpd="sng" w="2540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4" name="Google Shape;34;p11"/>
            <p:cNvGrpSpPr/>
            <p:nvPr/>
          </p:nvGrpSpPr>
          <p:grpSpPr>
            <a:xfrm>
              <a:off x="428625" y="1919288"/>
              <a:ext cx="4371975" cy="3686036"/>
              <a:chOff x="428625" y="1919288"/>
              <a:chExt cx="4371975" cy="3686036"/>
            </a:xfrm>
          </p:grpSpPr>
          <p:pic>
            <p:nvPicPr>
              <p:cNvPr descr="PPP_BUSI_TLE_Networking_2007_elements.jpg" id="35" name="Google Shape;35;p11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428625" y="2019300"/>
                <a:ext cx="4267200" cy="3586024"/>
              </a:xfrm>
              <a:prstGeom prst="rect">
                <a:avLst/>
              </a:prstGeom>
              <a:noFill/>
              <a:ln cap="flat" cmpd="sng" w="9525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sp>
            <p:nvSpPr>
              <p:cNvPr id="36" name="Google Shape;36;p11"/>
              <p:cNvSpPr/>
              <p:nvPr/>
            </p:nvSpPr>
            <p:spPr>
              <a:xfrm>
                <a:off x="533400" y="1919288"/>
                <a:ext cx="4267200" cy="3581400"/>
              </a:xfrm>
              <a:prstGeom prst="rect">
                <a:avLst/>
              </a:prstGeom>
              <a:noFill/>
              <a:ln cap="flat" cmpd="sng" w="25400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7" name="Google Shape;37;p11"/>
            <p:cNvGrpSpPr/>
            <p:nvPr/>
          </p:nvGrpSpPr>
          <p:grpSpPr>
            <a:xfrm>
              <a:off x="1828800" y="3333750"/>
              <a:ext cx="3286125" cy="2472407"/>
              <a:chOff x="1828800" y="3333750"/>
              <a:chExt cx="3286125" cy="2472407"/>
            </a:xfrm>
          </p:grpSpPr>
          <p:pic>
            <p:nvPicPr>
              <p:cNvPr descr="PPP_BUSI_TLE_Networking_2007_elements3.jpg" id="38" name="Google Shape;38;p11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1828800" y="4601028"/>
                <a:ext cx="1216152" cy="1205129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descr="PPP_BUSI_TLE_Networking_2007_elements2.jpg" id="39" name="Google Shape;39;p11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4200525" y="3333750"/>
                <a:ext cx="914400" cy="100584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descr="PPP_BUSI_TLE_Networking_2007_elements4.jpg" id="40" name="Google Shape;40;p11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2819400" y="3947886"/>
                <a:ext cx="1016000" cy="1016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</p:grpSp>
      </p:grpSp>
      <p:sp>
        <p:nvSpPr>
          <p:cNvPr id="41" name="Google Shape;41;p11"/>
          <p:cNvSpPr txBox="1"/>
          <p:nvPr>
            <p:ph type="ctrTitle"/>
          </p:nvPr>
        </p:nvSpPr>
        <p:spPr>
          <a:xfrm>
            <a:off x="5181600" y="2819400"/>
            <a:ext cx="3962400" cy="167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1" sz="400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" type="subTitle"/>
          </p:nvPr>
        </p:nvSpPr>
        <p:spPr>
          <a:xfrm>
            <a:off x="4724400" y="4876800"/>
            <a:ext cx="4343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1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0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0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0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20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21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21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2"/>
          <p:cNvSpPr txBox="1"/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22"/>
          <p:cNvSpPr txBox="1"/>
          <p:nvPr>
            <p:ph idx="1" type="body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20" name="Google Shape;120;p22"/>
          <p:cNvSpPr txBox="1"/>
          <p:nvPr>
            <p:ph idx="2" type="body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1" name="Google Shape;121;p22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22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22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3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3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27" name="Google Shape;127;p23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8" name="Google Shape;128;p23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23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3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4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24"/>
          <p:cNvSpPr txBox="1"/>
          <p:nvPr>
            <p:ph idx="1" type="body"/>
          </p:nvPr>
        </p:nvSpPr>
        <p:spPr>
          <a:xfrm rot="5400000">
            <a:off x="2156619" y="-99217"/>
            <a:ext cx="4525963" cy="79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4" name="Google Shape;134;p24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4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24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5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139" name="Google Shape;139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5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65000">
                <a:schemeClr val="lt1"/>
              </a:gs>
              <a:gs pos="100000">
                <a:srgbClr val="FFFFFF">
                  <a:alpha val="0"/>
                </a:srgbClr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25"/>
          <p:cNvSpPr txBox="1"/>
          <p:nvPr>
            <p:ph type="title"/>
          </p:nvPr>
        </p:nvSpPr>
        <p:spPr>
          <a:xfrm rot="5400000">
            <a:off x="5067300" y="29337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5"/>
          <p:cNvSpPr txBox="1"/>
          <p:nvPr>
            <p:ph idx="1" type="body"/>
          </p:nvPr>
        </p:nvSpPr>
        <p:spPr>
          <a:xfrm rot="5400000">
            <a:off x="1066800" y="0"/>
            <a:ext cx="5943600" cy="7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3" name="Google Shape;143;p25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rgbClr val="1736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25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_elements3.jpg" id="145" name="Google Shape;145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902372" y="155964"/>
            <a:ext cx="787122" cy="779988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PPP_BUSI_TLE_Networking_2007_elements4.jpg" id="146" name="Google Shape;146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5400000">
            <a:off x="127006" y="228601"/>
            <a:ext cx="657579" cy="65757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PPP_BUSI_TLE_Networking_2007_elements2.jpg" id="147" name="Google Shape;147;p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5400000">
            <a:off x="440697" y="727710"/>
            <a:ext cx="685800" cy="75438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Vertical Title and Text" showMasterSp="0">
  <p:cSld name="1_Vertical Title and Text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6"/>
          <p:cNvSpPr/>
          <p:nvPr/>
        </p:nvSpPr>
        <p:spPr>
          <a:xfrm rot="5400000">
            <a:off x="5067300" y="2781300"/>
            <a:ext cx="6858000" cy="12954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150" name="Google Shape;150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-2457450" y="85725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6"/>
          <p:cNvSpPr/>
          <p:nvPr/>
        </p:nvSpPr>
        <p:spPr>
          <a:xfrm>
            <a:off x="2743200" y="0"/>
            <a:ext cx="2286000" cy="6858000"/>
          </a:xfrm>
          <a:prstGeom prst="rect">
            <a:avLst/>
          </a:prstGeom>
          <a:gradFill>
            <a:gsLst>
              <a:gs pos="0">
                <a:schemeClr val="lt1"/>
              </a:gs>
              <a:gs pos="65000">
                <a:schemeClr val="lt1"/>
              </a:gs>
              <a:gs pos="100000">
                <a:srgbClr val="FFFFFF">
                  <a:alpha val="0"/>
                </a:srgbClr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26"/>
          <p:cNvSpPr txBox="1"/>
          <p:nvPr>
            <p:ph type="title"/>
          </p:nvPr>
        </p:nvSpPr>
        <p:spPr>
          <a:xfrm rot="5400000">
            <a:off x="5067300" y="29337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6"/>
          <p:cNvSpPr txBox="1"/>
          <p:nvPr>
            <p:ph idx="1" type="body"/>
          </p:nvPr>
        </p:nvSpPr>
        <p:spPr>
          <a:xfrm rot="5400000">
            <a:off x="1066800" y="0"/>
            <a:ext cx="5943600" cy="7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4" name="Google Shape;154;p26"/>
          <p:cNvSpPr/>
          <p:nvPr/>
        </p:nvSpPr>
        <p:spPr>
          <a:xfrm rot="5400000">
            <a:off x="3853519" y="-3482340"/>
            <a:ext cx="137160" cy="7863840"/>
          </a:xfrm>
          <a:prstGeom prst="rect">
            <a:avLst/>
          </a:prstGeom>
          <a:solidFill>
            <a:srgbClr val="17365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26"/>
          <p:cNvSpPr/>
          <p:nvPr/>
        </p:nvSpPr>
        <p:spPr>
          <a:xfrm rot="5400000">
            <a:off x="8427720" y="-198120"/>
            <a:ext cx="137160" cy="129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and Content" showMasterSp="0" type="obj">
  <p:cSld name="OBJEC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2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12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12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2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2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53" name="Google Shape;53;p12"/>
          <p:cNvSpPr/>
          <p:nvPr/>
        </p:nvSpPr>
        <p:spPr>
          <a:xfrm rot="-5400000">
            <a:off x="4495800" y="-3429000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>
  <p:cSld name="Заголовок и объект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13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3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3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14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4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4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 showMasterSp="0">
  <p:cSld name="2_Title and Conten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/>
          <p:nvPr/>
        </p:nvSpPr>
        <p:spPr>
          <a:xfrm>
            <a:off x="0" y="1066800"/>
            <a:ext cx="9144000" cy="57912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15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PP_BUSI_TLE_Networking_2007.png" id="69" name="Google Shape;69;p15"/>
          <p:cNvPicPr preferRelativeResize="0"/>
          <p:nvPr/>
        </p:nvPicPr>
        <p:blipFill rotWithShape="1">
          <a:blip r:embed="rId2">
            <a:alphaModFix/>
          </a:blip>
          <a:srcRect b="16250" l="0" r="0" t="0"/>
          <a:stretch/>
        </p:blipFill>
        <p:spPr>
          <a:xfrm>
            <a:off x="0" y="1114424"/>
            <a:ext cx="9144000" cy="5743576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5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5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15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5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5"/>
          <p:cNvSpPr/>
          <p:nvPr/>
        </p:nvSpPr>
        <p:spPr>
          <a:xfrm rot="-5400000">
            <a:off x="4495800" y="-3505199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5"/>
          <p:cNvSpPr/>
          <p:nvPr/>
        </p:nvSpPr>
        <p:spPr>
          <a:xfrm>
            <a:off x="8433858" y="1066800"/>
            <a:ext cx="100542" cy="579120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5"/>
          <p:cNvSpPr/>
          <p:nvPr/>
        </p:nvSpPr>
        <p:spPr>
          <a:xfrm>
            <a:off x="8429626" y="0"/>
            <a:ext cx="104775" cy="1066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5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le and Content" showMasterSp="0">
  <p:cSld name="4_Title and Conten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/>
          <p:nvPr/>
        </p:nvSpPr>
        <p:spPr>
          <a:xfrm>
            <a:off x="-9526" y="0"/>
            <a:ext cx="9153525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16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6"/>
          <p:cNvSpPr txBox="1"/>
          <p:nvPr>
            <p:ph idx="1" type="body"/>
          </p:nvPr>
        </p:nvSpPr>
        <p:spPr>
          <a:xfrm>
            <a:off x="457200" y="1600202"/>
            <a:ext cx="784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>
                <a:solidFill>
                  <a:schemeClr val="dk1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>
                <a:solidFill>
                  <a:schemeClr val="dk1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>
                <a:solidFill>
                  <a:schemeClr val="dk1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>
                <a:solidFill>
                  <a:schemeClr val="dk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1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85" name="Google Shape;85;p16"/>
          <p:cNvSpPr/>
          <p:nvPr/>
        </p:nvSpPr>
        <p:spPr>
          <a:xfrm rot="-5400000">
            <a:off x="4495800" y="-3429000"/>
            <a:ext cx="152400" cy="9144000"/>
          </a:xfrm>
          <a:prstGeom prst="rect">
            <a:avLst/>
          </a:prstGeom>
          <a:solidFill>
            <a:srgbClr val="24406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7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89" name="Google Shape;89;p1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8"/>
          <p:cNvSpPr txBox="1"/>
          <p:nvPr>
            <p:ph idx="1" type="body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5" name="Google Shape;95;p18"/>
          <p:cNvSpPr txBox="1"/>
          <p:nvPr>
            <p:ph idx="2" type="body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6" name="Google Shape;96;p18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8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8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9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2" name="Google Shape;102;p19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3" name="Google Shape;103;p19"/>
          <p:cNvSpPr txBox="1"/>
          <p:nvPr>
            <p:ph idx="3" type="body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4" name="Google Shape;104;p19"/>
          <p:cNvSpPr txBox="1"/>
          <p:nvPr>
            <p:ph idx="4" type="body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05" name="Google Shape;105;p19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9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9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18" Type="http://schemas.openxmlformats.org/officeDocument/2006/relationships/theme" Target="../theme/theme1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/>
          <p:nvPr/>
        </p:nvSpPr>
        <p:spPr>
          <a:xfrm>
            <a:off x="-9525" y="0"/>
            <a:ext cx="8321040" cy="1097280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" name="Google Shape;11;p10"/>
          <p:cNvGrpSpPr/>
          <p:nvPr/>
        </p:nvGrpSpPr>
        <p:grpSpPr>
          <a:xfrm>
            <a:off x="1" y="1066800"/>
            <a:ext cx="8425815" cy="5791200"/>
            <a:chOff x="-9526" y="1066800"/>
            <a:chExt cx="8435341" cy="5791200"/>
          </a:xfrm>
        </p:grpSpPr>
        <p:sp>
          <p:nvSpPr>
            <p:cNvPr id="12" name="Google Shape;12;p10"/>
            <p:cNvSpPr/>
            <p:nvPr/>
          </p:nvSpPr>
          <p:spPr>
            <a:xfrm>
              <a:off x="-9526" y="1066800"/>
              <a:ext cx="8321040" cy="5791200"/>
            </a:xfrm>
            <a:prstGeom prst="rect">
              <a:avLst/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10"/>
            <p:cNvSpPr/>
            <p:nvPr/>
          </p:nvSpPr>
          <p:spPr>
            <a:xfrm>
              <a:off x="8258175" y="1295400"/>
              <a:ext cx="167640" cy="5562600"/>
            </a:xfrm>
            <a:prstGeom prst="rect">
              <a:avLst/>
            </a:prstGeom>
            <a:solidFill>
              <a:srgbClr val="24406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" name="Google Shape;14;p10"/>
          <p:cNvGrpSpPr/>
          <p:nvPr/>
        </p:nvGrpSpPr>
        <p:grpSpPr>
          <a:xfrm>
            <a:off x="8305801" y="0"/>
            <a:ext cx="842687" cy="6858000"/>
            <a:chOff x="8305800" y="0"/>
            <a:chExt cx="842687" cy="6858000"/>
          </a:xfrm>
        </p:grpSpPr>
        <p:sp>
          <p:nvSpPr>
            <p:cNvPr id="15" name="Google Shape;15;p10"/>
            <p:cNvSpPr/>
            <p:nvPr/>
          </p:nvSpPr>
          <p:spPr>
            <a:xfrm>
              <a:off x="8305800" y="0"/>
              <a:ext cx="838200" cy="1295400"/>
            </a:xfrm>
            <a:prstGeom prst="rect">
              <a:avLst/>
            </a:prstGeom>
            <a:solidFill>
              <a:srgbClr val="FABF8E">
                <a:alpha val="6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10"/>
            <p:cNvSpPr/>
            <p:nvPr/>
          </p:nvSpPr>
          <p:spPr>
            <a:xfrm>
              <a:off x="8544983" y="1295400"/>
              <a:ext cx="603504" cy="5562600"/>
            </a:xfrm>
            <a:prstGeom prst="rect">
              <a:avLst/>
            </a:prstGeom>
            <a:solidFill>
              <a:schemeClr val="accent1">
                <a:alpha val="69803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PPP_BUSI_TXT_Networking_2007_elements.png" id="17" name="Google Shape;17;p10"/>
            <p:cNvPicPr preferRelativeResize="0"/>
            <p:nvPr/>
          </p:nvPicPr>
          <p:blipFill rotWithShape="1">
            <a:blip r:embed="rId1">
              <a:alphaModFix/>
            </a:blip>
            <a:srcRect b="0" l="0" r="0" t="0"/>
            <a:stretch/>
          </p:blipFill>
          <p:spPr>
            <a:xfrm>
              <a:off x="8458200" y="0"/>
              <a:ext cx="6858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Google Shape;18;p10"/>
            <p:cNvSpPr/>
            <p:nvPr/>
          </p:nvSpPr>
          <p:spPr>
            <a:xfrm>
              <a:off x="8421158" y="1295400"/>
              <a:ext cx="118872" cy="5562600"/>
            </a:xfrm>
            <a:prstGeom prst="rect">
              <a:avLst/>
            </a:prstGeom>
            <a:solidFill>
              <a:srgbClr val="36609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10"/>
            <p:cNvSpPr/>
            <p:nvPr/>
          </p:nvSpPr>
          <p:spPr>
            <a:xfrm>
              <a:off x="8429625" y="0"/>
              <a:ext cx="114300" cy="1295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" name="Google Shape;20;p10"/>
          <p:cNvSpPr txBox="1"/>
          <p:nvPr>
            <p:ph type="title"/>
          </p:nvPr>
        </p:nvSpPr>
        <p:spPr>
          <a:xfrm>
            <a:off x="457200" y="0"/>
            <a:ext cx="7848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b="1" i="0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1" name="Google Shape;21;p10"/>
          <p:cNvSpPr txBox="1"/>
          <p:nvPr>
            <p:ph idx="1" type="body"/>
          </p:nvPr>
        </p:nvSpPr>
        <p:spPr>
          <a:xfrm>
            <a:off x="457200" y="1600202"/>
            <a:ext cx="792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10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Google Shape;23;p10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10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"/>
          <p:cNvSpPr txBox="1"/>
          <p:nvPr>
            <p:ph type="ctrTitle"/>
          </p:nvPr>
        </p:nvSpPr>
        <p:spPr>
          <a:xfrm>
            <a:off x="5181600" y="2819400"/>
            <a:ext cx="3962400" cy="1676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ru-RU" sz="4800"/>
              <a:t>Философия</a:t>
            </a:r>
            <a:endParaRPr sz="4800"/>
          </a:p>
        </p:txBody>
      </p:sp>
      <p:sp>
        <p:nvSpPr>
          <p:cNvPr id="162" name="Google Shape;162;p1"/>
          <p:cNvSpPr txBox="1"/>
          <p:nvPr>
            <p:ph idx="1" type="subTitle"/>
          </p:nvPr>
        </p:nvSpPr>
        <p:spPr>
          <a:xfrm>
            <a:off x="4724400" y="4876800"/>
            <a:ext cx="4343400" cy="1143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ru-RU"/>
              <a:t>Обществоведение</a:t>
            </a:r>
            <a:endParaRPr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ru-RU"/>
              <a:t>10 класс</a:t>
            </a:r>
            <a:endParaRPr/>
          </a:p>
        </p:txBody>
      </p:sp>
      <p:sp>
        <p:nvSpPr>
          <p:cNvPr id="163" name="Google Shape;163;p1"/>
          <p:cNvSpPr txBox="1"/>
          <p:nvPr/>
        </p:nvSpPr>
        <p:spPr>
          <a:xfrm>
            <a:off x="2195736" y="44624"/>
            <a:ext cx="468052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Лицей Ивацевичского района</a:t>
            </a:r>
            <a:endParaRPr b="1" i="0" sz="20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1"/>
          <p:cNvSpPr txBox="1"/>
          <p:nvPr/>
        </p:nvSpPr>
        <p:spPr>
          <a:xfrm>
            <a:off x="0" y="6252195"/>
            <a:ext cx="169168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Ситник П.В.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"/>
          <p:cNvSpPr txBox="1"/>
          <p:nvPr/>
        </p:nvSpPr>
        <p:spPr>
          <a:xfrm>
            <a:off x="7452320" y="6252194"/>
            <a:ext cx="1691680" cy="59784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b="1" i="0" lang="ru-RU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2021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"/>
          <p:cNvSpPr txBox="1"/>
          <p:nvPr>
            <p:ph type="title"/>
          </p:nvPr>
        </p:nvSpPr>
        <p:spPr>
          <a:xfrm>
            <a:off x="457200" y="0"/>
            <a:ext cx="7924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ru-RU"/>
              <a:t>План</a:t>
            </a:r>
            <a:endParaRPr/>
          </a:p>
        </p:txBody>
      </p:sp>
      <p:sp>
        <p:nvSpPr>
          <p:cNvPr id="171" name="Google Shape;171;p2"/>
          <p:cNvSpPr txBox="1"/>
          <p:nvPr>
            <p:ph idx="1" type="body"/>
          </p:nvPr>
        </p:nvSpPr>
        <p:spPr>
          <a:xfrm>
            <a:off x="179512" y="1600202"/>
            <a:ext cx="8784976" cy="452596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Понятие философии и её структура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Историческая динамика философии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>
                <a:latin typeface="Cambria Math"/>
                <a:ea typeface="Cambria Math"/>
                <a:cs typeface="Cambria Math"/>
                <a:sym typeface="Cambria Math"/>
              </a:rPr>
              <a:t>Философия в системе культуры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</a:pPr>
            <a:r>
              <a:rPr lang="ru-RU" sz="3500"/>
              <a:t>Понятие философии и её структура</a:t>
            </a:r>
            <a:endParaRPr/>
          </a:p>
        </p:txBody>
      </p:sp>
      <p:sp>
        <p:nvSpPr>
          <p:cNvPr id="177" name="Google Shape;177;p3"/>
          <p:cNvSpPr/>
          <p:nvPr/>
        </p:nvSpPr>
        <p:spPr>
          <a:xfrm>
            <a:off x="120452" y="1268760"/>
            <a:ext cx="8064896" cy="1152128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Философия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 (др.-греч. φιλοσοφία - любовь к мудрости) – это форма теорети- ческого мышления, которая оперирует абстрактными понятиями и форми- рует систему знаний о наиболее общих и фундаментальных характеристи- ках реальности и способах её познания человеком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pic>
        <p:nvPicPr>
          <p:cNvPr descr="Ð¡Ð²ÐµÑ Ð² ÐºÐ¾Ð½ÑÐµ ÑÐ¾Ð½Ð½ÐµÐ»Ñ" id="178" name="Google Shape;178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24315" y="2639060"/>
            <a:ext cx="3053257" cy="4030300"/>
          </a:xfrm>
          <a:prstGeom prst="rect">
            <a:avLst/>
          </a:prstGeom>
          <a:noFill/>
          <a:ln cap="flat" cmpd="sng" w="2857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179" name="Google Shape;179;p3"/>
          <p:cNvSpPr txBox="1"/>
          <p:nvPr/>
        </p:nvSpPr>
        <p:spPr>
          <a:xfrm>
            <a:off x="3669918" y="6381328"/>
            <a:ext cx="1332417" cy="33855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6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Карл Ясперс</a:t>
            </a:r>
            <a:endParaRPr b="0" i="0" sz="16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80" name="Google Shape;180;p3"/>
          <p:cNvSpPr/>
          <p:nvPr/>
        </p:nvSpPr>
        <p:spPr>
          <a:xfrm>
            <a:off x="120452" y="2639060"/>
            <a:ext cx="4739580" cy="929072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В </a:t>
            </a: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VII-VI вв. до н.э.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философия возникает од- новременно в </a:t>
            </a: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Древнем Китае, Древней Ин- дии, Древней Греции</a:t>
            </a:r>
            <a:endParaRPr b="1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181" name="Google Shape;181;p3"/>
          <p:cNvSpPr/>
          <p:nvPr/>
        </p:nvSpPr>
        <p:spPr>
          <a:xfrm>
            <a:off x="116089" y="4293096"/>
            <a:ext cx="4739580" cy="1663216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Немецкий философ </a:t>
            </a: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Карл Ясперс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 назвал пе- риод с VIII по II в. до н.э. </a:t>
            </a: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осевым временем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, когда на смену мифологическому мировоз- зрению пришло философское, сформиро- вавшее тот тип человека, который сущест- вует поныне</a:t>
            </a:r>
            <a:endParaRPr b="1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  <p:sp>
        <p:nvSpPr>
          <p:cNvPr id="182" name="Google Shape;182;p3"/>
          <p:cNvSpPr/>
          <p:nvPr/>
        </p:nvSpPr>
        <p:spPr>
          <a:xfrm>
            <a:off x="2197847" y="3568132"/>
            <a:ext cx="576064" cy="724964"/>
          </a:xfrm>
          <a:prstGeom prst="downArrow">
            <a:avLst>
              <a:gd fmla="val 50000" name="adj1"/>
              <a:gd fmla="val 72462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</a:pPr>
            <a:r>
              <a:rPr lang="ru-RU" sz="3500"/>
              <a:t>Понятие философии и её структура</a:t>
            </a:r>
            <a:endParaRPr/>
          </a:p>
        </p:txBody>
      </p:sp>
      <p:graphicFrame>
        <p:nvGraphicFramePr>
          <p:cNvPr id="188" name="Google Shape;188;p4"/>
          <p:cNvGraphicFramePr/>
          <p:nvPr/>
        </p:nvGraphicFramePr>
        <p:xfrm>
          <a:off x="251520" y="1268760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{8C22F81F-AC7A-41B6-AB2E-964123C9676E}</a:tableStyleId>
              </a:tblPr>
              <a:tblGrid>
                <a:gridCol w="2664300"/>
                <a:gridCol w="5328600"/>
              </a:tblGrid>
              <a:tr h="443025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Структура философии</a:t>
                      </a:r>
                      <a:endParaRPr sz="2000" u="none" cap="none" strike="noStrik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 hMerge="1"/>
              </a:tr>
              <a:tr h="715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Онтология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Учение о бытии, происхождении мира, его су- ществовании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414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Гносеологии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Учение о познании, способах его осуществления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715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Антропология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Учение о человеке, его сущности, цели и смысле жизни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7156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Социальная философия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Изучает общие принципы существования общес- тва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414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Философия культуры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Изучает культуру как ценность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414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Этика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Учение о морали и нравственности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414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Эстетика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Учение о прекрасном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189" name="Google Shape;189;p4"/>
          <p:cNvSpPr/>
          <p:nvPr/>
        </p:nvSpPr>
        <p:spPr>
          <a:xfrm>
            <a:off x="240904" y="5733256"/>
            <a:ext cx="8003504" cy="864096"/>
          </a:xfrm>
          <a:prstGeom prst="rect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Категории </a:t>
            </a:r>
            <a:r>
              <a:rPr b="0" i="0" lang="ru-RU" sz="1800" u="none" cap="none" strike="noStrike">
                <a:solidFill>
                  <a:schemeClr val="lt1"/>
                </a:solidFill>
                <a:latin typeface="Cambria Math"/>
                <a:ea typeface="Cambria Math"/>
                <a:cs typeface="Cambria Math"/>
                <a:sym typeface="Cambria Math"/>
              </a:rPr>
              <a:t>(др.-греч. κατηγορία - высказывание, признак) – предельно об- щие понятия, выражающие наиболее существенные отношения действи- тельности</a:t>
            </a:r>
            <a:endParaRPr b="0" i="0" sz="1800" u="none" cap="none" strike="noStrike">
              <a:solidFill>
                <a:schemeClr val="lt1"/>
              </a:solidFill>
              <a:latin typeface="Cambria Math"/>
              <a:ea typeface="Cambria Math"/>
              <a:cs typeface="Cambria Math"/>
              <a:sym typeface="Cambria Math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5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</a:pPr>
            <a:r>
              <a:rPr lang="ru-RU" sz="3500"/>
              <a:t>Историческая динамика философии</a:t>
            </a:r>
            <a:endParaRPr sz="3500"/>
          </a:p>
        </p:txBody>
      </p:sp>
      <p:grpSp>
        <p:nvGrpSpPr>
          <p:cNvPr id="195" name="Google Shape;195;p5"/>
          <p:cNvGrpSpPr/>
          <p:nvPr/>
        </p:nvGrpSpPr>
        <p:grpSpPr>
          <a:xfrm>
            <a:off x="242848" y="1815056"/>
            <a:ext cx="8061007" cy="3656633"/>
            <a:chOff x="1944" y="735855"/>
            <a:chExt cx="8061007" cy="3656633"/>
          </a:xfrm>
        </p:grpSpPr>
        <p:sp>
          <p:nvSpPr>
            <p:cNvPr id="196" name="Google Shape;196;p5"/>
            <p:cNvSpPr/>
            <p:nvPr/>
          </p:nvSpPr>
          <p:spPr>
            <a:xfrm>
              <a:off x="4032448" y="1802753"/>
              <a:ext cx="2206746" cy="765978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7" name="Google Shape;197;p5"/>
            <p:cNvSpPr/>
            <p:nvPr/>
          </p:nvSpPr>
          <p:spPr>
            <a:xfrm>
              <a:off x="1825701" y="1802753"/>
              <a:ext cx="2206746" cy="765978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98" name="Google Shape;198;p5"/>
            <p:cNvSpPr/>
            <p:nvPr/>
          </p:nvSpPr>
          <p:spPr>
            <a:xfrm>
              <a:off x="2208690" y="735855"/>
              <a:ext cx="3647514" cy="106689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5"/>
            <p:cNvSpPr txBox="1"/>
            <p:nvPr/>
          </p:nvSpPr>
          <p:spPr>
            <a:xfrm>
              <a:off x="2208690" y="735855"/>
              <a:ext cx="3647514" cy="106689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Закономерности исторической динамики философии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0" name="Google Shape;200;p5"/>
            <p:cNvSpPr/>
            <p:nvPr/>
          </p:nvSpPr>
          <p:spPr>
            <a:xfrm>
              <a:off x="1944" y="2568731"/>
              <a:ext cx="3647514" cy="182375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5"/>
            <p:cNvSpPr txBox="1"/>
            <p:nvPr/>
          </p:nvSpPr>
          <p:spPr>
            <a:xfrm>
              <a:off x="1944" y="2568731"/>
              <a:ext cx="3647514" cy="18237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формирование философских учений, школ и направлений во многом зависит от общего уровня развития общества, его культурной традиции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02" name="Google Shape;202;p5"/>
            <p:cNvSpPr/>
            <p:nvPr/>
          </p:nvSpPr>
          <p:spPr>
            <a:xfrm>
              <a:off x="4415437" y="2568731"/>
              <a:ext cx="3647514" cy="182375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5"/>
            <p:cNvSpPr txBox="1"/>
            <p:nvPr/>
          </p:nvSpPr>
          <p:spPr>
            <a:xfrm>
              <a:off x="4415437" y="2568731"/>
              <a:ext cx="3647514" cy="1823757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сложившиеся философские учения содержательно влияют друг на друга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6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</a:pPr>
            <a:r>
              <a:rPr lang="ru-RU" sz="3500"/>
              <a:t>Историческая динамика философии</a:t>
            </a:r>
            <a:endParaRPr sz="3500"/>
          </a:p>
        </p:txBody>
      </p:sp>
      <p:grpSp>
        <p:nvGrpSpPr>
          <p:cNvPr id="209" name="Google Shape;209;p6"/>
          <p:cNvGrpSpPr/>
          <p:nvPr/>
        </p:nvGrpSpPr>
        <p:grpSpPr>
          <a:xfrm>
            <a:off x="241445" y="1337464"/>
            <a:ext cx="8063813" cy="4611817"/>
            <a:chOff x="541" y="258263"/>
            <a:chExt cx="8063813" cy="4611817"/>
          </a:xfrm>
        </p:grpSpPr>
        <p:sp>
          <p:nvSpPr>
            <p:cNvPr id="210" name="Google Shape;210;p6"/>
            <p:cNvSpPr/>
            <p:nvPr/>
          </p:nvSpPr>
          <p:spPr>
            <a:xfrm>
              <a:off x="6839714" y="2621998"/>
              <a:ext cx="91440" cy="4951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11" name="Google Shape;211;p6"/>
            <p:cNvSpPr/>
            <p:nvPr/>
          </p:nvSpPr>
          <p:spPr>
            <a:xfrm>
              <a:off x="4032448" y="947931"/>
              <a:ext cx="2852986" cy="495146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12" name="Google Shape;212;p6"/>
            <p:cNvSpPr/>
            <p:nvPr/>
          </p:nvSpPr>
          <p:spPr>
            <a:xfrm>
              <a:off x="3986728" y="2621998"/>
              <a:ext cx="91440" cy="4951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13" name="Google Shape;213;p6"/>
            <p:cNvSpPr/>
            <p:nvPr/>
          </p:nvSpPr>
          <p:spPr>
            <a:xfrm>
              <a:off x="3986728" y="947931"/>
              <a:ext cx="91440" cy="4951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14" name="Google Shape;214;p6"/>
            <p:cNvSpPr/>
            <p:nvPr/>
          </p:nvSpPr>
          <p:spPr>
            <a:xfrm>
              <a:off x="1133741" y="2621998"/>
              <a:ext cx="91440" cy="495146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15" name="Google Shape;215;p6"/>
            <p:cNvSpPr/>
            <p:nvPr/>
          </p:nvSpPr>
          <p:spPr>
            <a:xfrm>
              <a:off x="1179461" y="947931"/>
              <a:ext cx="2852986" cy="495146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16" name="Google Shape;216;p6"/>
            <p:cNvSpPr/>
            <p:nvPr/>
          </p:nvSpPr>
          <p:spPr>
            <a:xfrm>
              <a:off x="1861596" y="258263"/>
              <a:ext cx="4341703" cy="689668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6"/>
            <p:cNvSpPr txBox="1"/>
            <p:nvPr/>
          </p:nvSpPr>
          <p:spPr>
            <a:xfrm>
              <a:off x="1861596" y="258263"/>
              <a:ext cx="4341703" cy="68966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Периодизация философии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18" name="Google Shape;218;p6"/>
            <p:cNvSpPr/>
            <p:nvPr/>
          </p:nvSpPr>
          <p:spPr>
            <a:xfrm>
              <a:off x="541" y="1443077"/>
              <a:ext cx="2357840" cy="117892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6"/>
            <p:cNvSpPr txBox="1"/>
            <p:nvPr/>
          </p:nvSpPr>
          <p:spPr>
            <a:xfrm>
              <a:off x="541" y="1443077"/>
              <a:ext cx="2357840" cy="11789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 историческому критерию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0" name="Google Shape;220;p6"/>
            <p:cNvSpPr/>
            <p:nvPr/>
          </p:nvSpPr>
          <p:spPr>
            <a:xfrm>
              <a:off x="541" y="3117144"/>
              <a:ext cx="2357840" cy="175293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6"/>
            <p:cNvSpPr txBox="1"/>
            <p:nvPr/>
          </p:nvSpPr>
          <p:spPr>
            <a:xfrm>
              <a:off x="541" y="3117144"/>
              <a:ext cx="2357840" cy="17529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философия Древнего Востока, средневековая философия, современная философия и т.д.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2" name="Google Shape;222;p6"/>
            <p:cNvSpPr/>
            <p:nvPr/>
          </p:nvSpPr>
          <p:spPr>
            <a:xfrm>
              <a:off x="2853527" y="1443077"/>
              <a:ext cx="2357840" cy="117892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6"/>
            <p:cNvSpPr txBox="1"/>
            <p:nvPr/>
          </p:nvSpPr>
          <p:spPr>
            <a:xfrm>
              <a:off x="2853527" y="1443077"/>
              <a:ext cx="2357840" cy="11789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 региональному критерию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4" name="Google Shape;224;p6"/>
            <p:cNvSpPr/>
            <p:nvPr/>
          </p:nvSpPr>
          <p:spPr>
            <a:xfrm>
              <a:off x="2853527" y="3117144"/>
              <a:ext cx="2357840" cy="175293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6"/>
            <p:cNvSpPr txBox="1"/>
            <p:nvPr/>
          </p:nvSpPr>
          <p:spPr>
            <a:xfrm>
              <a:off x="2853527" y="3117144"/>
              <a:ext cx="2357840" cy="17529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западноевропейская, латиноамериканская философия и т.д.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6" name="Google Shape;226;p6"/>
            <p:cNvSpPr/>
            <p:nvPr/>
          </p:nvSpPr>
          <p:spPr>
            <a:xfrm>
              <a:off x="5706514" y="1443077"/>
              <a:ext cx="2357840" cy="1178920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6"/>
            <p:cNvSpPr txBox="1"/>
            <p:nvPr/>
          </p:nvSpPr>
          <p:spPr>
            <a:xfrm>
              <a:off x="5706514" y="1443077"/>
              <a:ext cx="2357840" cy="117892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по национальному критерию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28" name="Google Shape;228;p6"/>
            <p:cNvSpPr/>
            <p:nvPr/>
          </p:nvSpPr>
          <p:spPr>
            <a:xfrm>
              <a:off x="5706514" y="3117144"/>
              <a:ext cx="2357840" cy="175293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6"/>
            <p:cNvSpPr txBox="1"/>
            <p:nvPr/>
          </p:nvSpPr>
          <p:spPr>
            <a:xfrm>
              <a:off x="5706514" y="3117144"/>
              <a:ext cx="2357840" cy="175293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белорусская, французская, итальянская философия и т.д.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7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</a:pPr>
            <a:r>
              <a:rPr lang="ru-RU" sz="3500"/>
              <a:t>Историческая динамика философии</a:t>
            </a:r>
            <a:endParaRPr sz="3500"/>
          </a:p>
        </p:txBody>
      </p:sp>
      <p:graphicFrame>
        <p:nvGraphicFramePr>
          <p:cNvPr id="235" name="Google Shape;235;p7"/>
          <p:cNvGraphicFramePr/>
          <p:nvPr/>
        </p:nvGraphicFramePr>
        <p:xfrm>
          <a:off x="107504" y="108337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{8C22F81F-AC7A-41B6-AB2E-964123C9676E}</a:tableStyleId>
              </a:tblPr>
              <a:tblGrid>
                <a:gridCol w="1800200"/>
                <a:gridCol w="6398100"/>
              </a:tblGrid>
              <a:tr h="39890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Основные этапы развития западноевропейской философии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 hMerge="1"/>
              </a:tr>
              <a:tr h="823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Античная фи- лософия (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 VII- VI вв. до н.э.)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Созерцательная философия. Основные вопросы: из чего всё произошло, что является первоначалом мира (идея или материя), как устроены космос,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общество, государство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823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Средневековая философия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Господство религиозного христианского мировоззрения. Основные вопросы философии – о соотношении веры и ра- зума, о доказательствах бытия Бога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823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Философия Возрождения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Принципом мировоззрения становится идея гуманизма. Человек не просто познаёт себя и окружающий мир, он творит самого себя, осознаёт себя творцом своей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судьбы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1564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Философия Но- вого времени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Главная проблема философии – познание мира. Спор меж- ду сторонниками эмпирического (основанного на опыте) и рационального (основанного на мышлении) познания. Во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второй половине XVIII – середине XIX в. складываются це- лостные философские системы (идеализм Гегеля, материа- лизм Маркса и т.д.)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823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Современная философия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В середине XIX в. на смену вере в разум приходит иррацио- нализм – недоверие к разуму. В XX-XXI вв. появляется мно- жество философских школ и направлений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8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00"/>
              <a:buFont typeface="Arial"/>
              <a:buNone/>
            </a:pPr>
            <a:r>
              <a:rPr lang="ru-RU" sz="3900"/>
              <a:t>Философия в системе культуры</a:t>
            </a:r>
            <a:endParaRPr sz="3900"/>
          </a:p>
        </p:txBody>
      </p:sp>
      <p:graphicFrame>
        <p:nvGraphicFramePr>
          <p:cNvPr id="241" name="Google Shape;241;p8"/>
          <p:cNvGraphicFramePr/>
          <p:nvPr/>
        </p:nvGraphicFramePr>
        <p:xfrm>
          <a:off x="107504" y="1083376"/>
          <a:ext cx="3000000" cy="3000000"/>
        </p:xfrm>
        <a:graphic>
          <a:graphicData uri="http://schemas.openxmlformats.org/drawingml/2006/table">
            <a:tbl>
              <a:tblPr firstRow="1">
                <a:noFill/>
                <a:tableStyleId>{8C22F81F-AC7A-41B6-AB2E-964123C9676E}</a:tableStyleId>
              </a:tblPr>
              <a:tblGrid>
                <a:gridCol w="1800200"/>
                <a:gridCol w="6398100"/>
              </a:tblGrid>
              <a:tr h="334450"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Философия в системе культуры</a:t>
                      </a:r>
                      <a:endParaRPr sz="20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 hMerge="1"/>
              </a:tr>
              <a:tr h="996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Философия и мифология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Сходства: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наличие глобальных представлений о мире и человеке.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Отличия: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философия основывается на доказанности и ха- рактеризуется точностью используемых понятий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996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Философия и искусство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Искусство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базируется на различиях восприятия, миропе- реживании.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Философия выстраивает мирообъяснение на логической основе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12266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Философия и религия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Сходства: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нацеленность на общие, предельные вопросы: как устроено мироздание, в чём смысл жизни, что есть че- ловек.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Отличия: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религия основывается на вере, наличии догма- тов, философия – на логичности и доказательности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  <a:tr h="13115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Философия и наука</a:t>
                      </a:r>
                      <a:endParaRPr b="1"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Сходства: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использование терминологии, опора на логику и доказательность.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Отличия: </a:t>
                      </a:r>
                      <a:r>
                        <a:rPr lang="ru-RU" sz="18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философия ищет ответы на «вечные вопросы», у неё нет раз и навсегда готового ответа на конкретную проблему</a:t>
                      </a:r>
                      <a:endParaRPr sz="1800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9"/>
          <p:cNvSpPr txBox="1"/>
          <p:nvPr>
            <p:ph type="title"/>
          </p:nvPr>
        </p:nvSpPr>
        <p:spPr>
          <a:xfrm>
            <a:off x="0" y="0"/>
            <a:ext cx="8305800" cy="106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00"/>
              <a:buFont typeface="Arial"/>
              <a:buNone/>
            </a:pPr>
            <a:r>
              <a:rPr lang="ru-RU" sz="3900"/>
              <a:t>Философия в системе культуры</a:t>
            </a:r>
            <a:endParaRPr sz="3900"/>
          </a:p>
        </p:txBody>
      </p:sp>
      <p:grpSp>
        <p:nvGrpSpPr>
          <p:cNvPr id="247" name="Google Shape;247;p9"/>
          <p:cNvGrpSpPr/>
          <p:nvPr/>
        </p:nvGrpSpPr>
        <p:grpSpPr>
          <a:xfrm>
            <a:off x="180174" y="1651837"/>
            <a:ext cx="7991562" cy="4690676"/>
            <a:chOff x="662" y="254837"/>
            <a:chExt cx="7991562" cy="4690676"/>
          </a:xfrm>
        </p:grpSpPr>
        <p:sp>
          <p:nvSpPr>
            <p:cNvPr id="248" name="Google Shape;248;p9"/>
            <p:cNvSpPr/>
            <p:nvPr/>
          </p:nvSpPr>
          <p:spPr>
            <a:xfrm>
              <a:off x="6888312" y="2071270"/>
              <a:ext cx="91440" cy="37188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49" name="Google Shape;249;p9"/>
            <p:cNvSpPr/>
            <p:nvPr/>
          </p:nvSpPr>
          <p:spPr>
            <a:xfrm>
              <a:off x="4445761" y="813941"/>
              <a:ext cx="2488270" cy="37188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50" name="Google Shape;250;p9"/>
            <p:cNvSpPr/>
            <p:nvPr/>
          </p:nvSpPr>
          <p:spPr>
            <a:xfrm>
              <a:off x="4400041" y="2071270"/>
              <a:ext cx="91440" cy="37188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51" name="Google Shape;251;p9"/>
            <p:cNvSpPr/>
            <p:nvPr/>
          </p:nvSpPr>
          <p:spPr>
            <a:xfrm>
              <a:off x="4400041" y="813941"/>
              <a:ext cx="91440" cy="37188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52" name="Google Shape;252;p9"/>
            <p:cNvSpPr/>
            <p:nvPr/>
          </p:nvSpPr>
          <p:spPr>
            <a:xfrm>
              <a:off x="1957491" y="3688185"/>
              <a:ext cx="1071385" cy="371885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53" name="Google Shape;253;p9"/>
            <p:cNvSpPr/>
            <p:nvPr/>
          </p:nvSpPr>
          <p:spPr>
            <a:xfrm>
              <a:off x="886105" y="3688185"/>
              <a:ext cx="1071385" cy="37188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54" name="Google Shape;254;p9"/>
            <p:cNvSpPr/>
            <p:nvPr/>
          </p:nvSpPr>
          <p:spPr>
            <a:xfrm>
              <a:off x="1911771" y="2071270"/>
              <a:ext cx="91440" cy="371885"/>
            </a:xfrm>
            <a:custGeom>
              <a:rect b="b" l="l" r="r" t="t"/>
              <a:pathLst>
                <a:path extrusionOk="0" h="120000" w="12000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cap="flat" cmpd="sng" w="25400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55" name="Google Shape;255;p9"/>
            <p:cNvSpPr/>
            <p:nvPr/>
          </p:nvSpPr>
          <p:spPr>
            <a:xfrm>
              <a:off x="1957491" y="813941"/>
              <a:ext cx="2488270" cy="371885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sp>
        <p:sp>
          <p:nvSpPr>
            <p:cNvPr id="256" name="Google Shape;256;p9"/>
            <p:cNvSpPr/>
            <p:nvPr/>
          </p:nvSpPr>
          <p:spPr>
            <a:xfrm>
              <a:off x="2266784" y="254837"/>
              <a:ext cx="4357953" cy="55910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9"/>
            <p:cNvSpPr txBox="1"/>
            <p:nvPr/>
          </p:nvSpPr>
          <p:spPr>
            <a:xfrm>
              <a:off x="2266784" y="254837"/>
              <a:ext cx="4357953" cy="55910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20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Основные подходы к познанию</a:t>
              </a:r>
              <a:endParaRPr b="1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58" name="Google Shape;258;p9"/>
            <p:cNvSpPr/>
            <p:nvPr/>
          </p:nvSpPr>
          <p:spPr>
            <a:xfrm>
              <a:off x="899298" y="1185827"/>
              <a:ext cx="2116384" cy="88544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9"/>
            <p:cNvSpPr txBox="1"/>
            <p:nvPr/>
          </p:nvSpPr>
          <p:spPr>
            <a:xfrm>
              <a:off x="899298" y="1185827"/>
              <a:ext cx="2116384" cy="8854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гносеологический оптимизм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0" name="Google Shape;260;p9"/>
            <p:cNvSpPr/>
            <p:nvPr/>
          </p:nvSpPr>
          <p:spPr>
            <a:xfrm>
              <a:off x="899298" y="2443156"/>
              <a:ext cx="2116384" cy="124502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9"/>
            <p:cNvSpPr txBox="1"/>
            <p:nvPr/>
          </p:nvSpPr>
          <p:spPr>
            <a:xfrm>
              <a:off x="899298" y="2443156"/>
              <a:ext cx="2116384" cy="12450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мир познаваем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2" name="Google Shape;262;p9"/>
            <p:cNvSpPr/>
            <p:nvPr/>
          </p:nvSpPr>
          <p:spPr>
            <a:xfrm>
              <a:off x="662" y="4060071"/>
              <a:ext cx="1770885" cy="88544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9"/>
            <p:cNvSpPr txBox="1"/>
            <p:nvPr/>
          </p:nvSpPr>
          <p:spPr>
            <a:xfrm>
              <a:off x="662" y="4060071"/>
              <a:ext cx="1770885" cy="8854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эмпиризм 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(через опыт)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4" name="Google Shape;264;p9"/>
            <p:cNvSpPr/>
            <p:nvPr/>
          </p:nvSpPr>
          <p:spPr>
            <a:xfrm>
              <a:off x="2143433" y="4060071"/>
              <a:ext cx="1770885" cy="88544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9"/>
            <p:cNvSpPr txBox="1"/>
            <p:nvPr/>
          </p:nvSpPr>
          <p:spPr>
            <a:xfrm>
              <a:off x="2143433" y="4060071"/>
              <a:ext cx="1770885" cy="8854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рационализм</a:t>
              </a: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 (посредством разума)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6" name="Google Shape;266;p9"/>
            <p:cNvSpPr/>
            <p:nvPr/>
          </p:nvSpPr>
          <p:spPr>
            <a:xfrm>
              <a:off x="3387569" y="1185827"/>
              <a:ext cx="2116384" cy="88544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9"/>
            <p:cNvSpPr txBox="1"/>
            <p:nvPr/>
          </p:nvSpPr>
          <p:spPr>
            <a:xfrm>
              <a:off x="3387569" y="1185827"/>
              <a:ext cx="2116384" cy="8854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скептицизм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68" name="Google Shape;268;p9"/>
            <p:cNvSpPr/>
            <p:nvPr/>
          </p:nvSpPr>
          <p:spPr>
            <a:xfrm>
              <a:off x="3387569" y="2443156"/>
              <a:ext cx="2116384" cy="124502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9"/>
            <p:cNvSpPr txBox="1"/>
            <p:nvPr/>
          </p:nvSpPr>
          <p:spPr>
            <a:xfrm>
              <a:off x="3387569" y="2443156"/>
              <a:ext cx="2116384" cy="12450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выражает сомнение в возможности по- лучения достовер- ного знания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0" name="Google Shape;270;p9"/>
            <p:cNvSpPr/>
            <p:nvPr/>
          </p:nvSpPr>
          <p:spPr>
            <a:xfrm>
              <a:off x="5875840" y="1185827"/>
              <a:ext cx="2116384" cy="885442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9"/>
            <p:cNvSpPr txBox="1"/>
            <p:nvPr/>
          </p:nvSpPr>
          <p:spPr>
            <a:xfrm>
              <a:off x="5875840" y="1185827"/>
              <a:ext cx="2116384" cy="885442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агностицизм</a:t>
              </a:r>
              <a:endParaRPr b="1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272" name="Google Shape;272;p9"/>
            <p:cNvSpPr/>
            <p:nvPr/>
          </p:nvSpPr>
          <p:spPr>
            <a:xfrm>
              <a:off x="5875840" y="2443156"/>
              <a:ext cx="2116384" cy="1245029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9"/>
            <p:cNvSpPr txBox="1"/>
            <p:nvPr/>
          </p:nvSpPr>
          <p:spPr>
            <a:xfrm>
              <a:off x="5875840" y="2443156"/>
              <a:ext cx="2116384" cy="1245029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11425" lIns="11425" spcFirstLastPara="1" rIns="11425" wrap="square" tIns="114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Cambria"/>
                  <a:ea typeface="Cambria"/>
                  <a:cs typeface="Cambria"/>
                  <a:sym typeface="Cambria"/>
                </a:rPr>
                <a:t>мир непознаваем</a:t>
              </a:r>
              <a:endPara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Networking_2007">
  <a:themeElements>
    <a:clrScheme name="Custom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F79646"/>
      </a:accent2>
      <a:accent3>
        <a:srgbClr val="9BBB59"/>
      </a:accent3>
      <a:accent4>
        <a:srgbClr val="8064A2"/>
      </a:accent4>
      <a:accent5>
        <a:srgbClr val="4BACC6"/>
      </a:accent5>
      <a:accent6>
        <a:srgbClr val="C0504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2013-08-18T12:52:54Z</dcterms:created>
  <dc:creator>Ситник П.В.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Автор">
    <vt:lpwstr>Ситник П.В.</vt:lpwstr>
  </property>
  <property fmtid="{D5CDD505-2E9C-101B-9397-08002B2CF9AE}" pid="3" name="Дата создания">
    <vt:lpwstr>14.04.2021</vt:lpwstr>
  </property>
</Properties>
</file>