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 showSpecialPlsOnTitleSld="0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23" roundtripDataSignature="AMtx7mg7g4z7D7mfMAsbfKX2B0TcUXyby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11" Type="http://schemas.openxmlformats.org/officeDocument/2006/relationships/slide" Target="slides/slide6.xml"/><Relationship Id="rId22" Type="http://schemas.openxmlformats.org/officeDocument/2006/relationships/slide" Target="slides/slide17.xml"/><Relationship Id="rId10" Type="http://schemas.openxmlformats.org/officeDocument/2006/relationships/slide" Target="slides/slide5.xml"/><Relationship Id="rId21" Type="http://schemas.openxmlformats.org/officeDocument/2006/relationships/slide" Target="slides/slide16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23" Type="http://customschemas.google.com/relationships/presentationmetadata" Target="meta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8" name="Google Shape;228;p1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2" name="Google Shape;252;p1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5" name="Google Shape;275;p1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4" name="Google Shape;284;p1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7" name="Google Shape;307;p1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7" name="Google Shape;317;p1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4" name="Google Shape;334;p1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5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7" name="Google Shape;357;p1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" name="Google Shape;123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" name="Google Shape;165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5" name="Google Shape;175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5" name="Google Shape;195;p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8" name="Google Shape;218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19"/>
          <p:cNvSpPr txBox="1"/>
          <p:nvPr>
            <p:ph type="ctrTitle"/>
          </p:nvPr>
        </p:nvSpPr>
        <p:spPr>
          <a:xfrm>
            <a:off x="2533650" y="4521200"/>
            <a:ext cx="6024563" cy="806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19"/>
          <p:cNvSpPr txBox="1"/>
          <p:nvPr>
            <p:ph idx="1" type="subTitle"/>
          </p:nvPr>
        </p:nvSpPr>
        <p:spPr>
          <a:xfrm>
            <a:off x="2536825" y="5359400"/>
            <a:ext cx="6029325" cy="54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None/>
              <a:defRPr/>
            </a:lvl1pPr>
            <a:lvl2pPr lvl="1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lvl="2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lvl="4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lvl="5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lvl="6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lvl="7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lvl="8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8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8"/>
          <p:cNvSpPr txBox="1"/>
          <p:nvPr>
            <p:ph idx="1" type="body"/>
          </p:nvPr>
        </p:nvSpPr>
        <p:spPr>
          <a:xfrm rot="5400000">
            <a:off x="2183606" y="-484981"/>
            <a:ext cx="4776788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71" name="Google Shape;71;p28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28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8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9"/>
          <p:cNvSpPr txBox="1"/>
          <p:nvPr>
            <p:ph type="title"/>
          </p:nvPr>
        </p:nvSpPr>
        <p:spPr>
          <a:xfrm rot="5400000">
            <a:off x="4733925" y="2065338"/>
            <a:ext cx="5842000" cy="20637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9"/>
          <p:cNvSpPr txBox="1"/>
          <p:nvPr>
            <p:ph idx="1" type="body"/>
          </p:nvPr>
        </p:nvSpPr>
        <p:spPr>
          <a:xfrm rot="5400000">
            <a:off x="530225" y="77788"/>
            <a:ext cx="5842000" cy="60388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77" name="Google Shape;77;p29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9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29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0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0"/>
          <p:cNvSpPr txBox="1"/>
          <p:nvPr>
            <p:ph idx="1" type="body"/>
          </p:nvPr>
        </p:nvSpPr>
        <p:spPr>
          <a:xfrm>
            <a:off x="457200" y="1241425"/>
            <a:ext cx="8229600" cy="4776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20" name="Google Shape;20;p20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20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20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1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4000" cap="none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21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1pPr>
            <a:lvl2pPr indent="-228600" lvl="1" marL="9144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/>
            </a:lvl2pPr>
            <a:lvl3pPr indent="-228600" lvl="2" marL="1371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/>
            </a:lvl3pPr>
            <a:lvl4pPr indent="-228600" lvl="3" marL="1828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4pPr>
            <a:lvl5pPr indent="-228600" lvl="4" marL="22860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5pPr>
            <a:lvl6pPr indent="-228600" lvl="5" marL="2743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6pPr>
            <a:lvl7pPr indent="-228600" lvl="6" marL="3200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7pPr>
            <a:lvl8pPr indent="-228600" lvl="7" marL="36576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8pPr>
            <a:lvl9pPr indent="-228600" lvl="8" marL="4114800" algn="l">
              <a:spcBef>
                <a:spcPts val="560"/>
              </a:spcBef>
              <a:spcAft>
                <a:spcPts val="56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9pPr>
          </a:lstStyle>
          <a:p/>
        </p:txBody>
      </p:sp>
      <p:sp>
        <p:nvSpPr>
          <p:cNvPr id="26" name="Google Shape;26;p21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2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2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ъекта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22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22"/>
          <p:cNvSpPr txBox="1"/>
          <p:nvPr>
            <p:ph idx="1" type="body"/>
          </p:nvPr>
        </p:nvSpPr>
        <p:spPr>
          <a:xfrm>
            <a:off x="457200" y="1241425"/>
            <a:ext cx="4038600" cy="4776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▪"/>
              <a:defRPr sz="2800"/>
            </a:lvl1pPr>
            <a:lvl2pPr indent="-381000" lvl="1" marL="914400" algn="l">
              <a:spcBef>
                <a:spcPts val="112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indent="-355600" lvl="2" marL="13716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indent="-342900" lvl="3" marL="18288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/>
        </p:txBody>
      </p:sp>
      <p:sp>
        <p:nvSpPr>
          <p:cNvPr id="32" name="Google Shape;32;p22"/>
          <p:cNvSpPr txBox="1"/>
          <p:nvPr>
            <p:ph idx="2" type="body"/>
          </p:nvPr>
        </p:nvSpPr>
        <p:spPr>
          <a:xfrm>
            <a:off x="4648200" y="1241425"/>
            <a:ext cx="4038600" cy="4776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▪"/>
              <a:defRPr sz="2800"/>
            </a:lvl1pPr>
            <a:lvl2pPr indent="-381000" lvl="1" marL="914400" algn="l">
              <a:spcBef>
                <a:spcPts val="112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indent="-355600" lvl="2" marL="13716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indent="-342900" lvl="3" marL="18288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/>
        </p:txBody>
      </p:sp>
      <p:sp>
        <p:nvSpPr>
          <p:cNvPr id="33" name="Google Shape;33;p22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2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2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2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23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sz="2000"/>
            </a:lvl2pPr>
            <a:lvl3pPr indent="-228600" lvl="2" marL="1371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sz="1800"/>
            </a:lvl3pPr>
            <a:lvl4pPr indent="-2286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4pPr>
            <a:lvl5pPr indent="-228600" lvl="4" marL="22860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5pPr>
            <a:lvl6pPr indent="-228600" lvl="5" marL="2743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6pPr>
            <a:lvl7pPr indent="-228600" lvl="6" marL="32004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7pPr>
            <a:lvl8pPr indent="-228600" lvl="7" marL="3657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8pPr>
            <a:lvl9pPr indent="-228600" lvl="8" marL="4114800" algn="l">
              <a:spcBef>
                <a:spcPts val="640"/>
              </a:spcBef>
              <a:spcAft>
                <a:spcPts val="64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9pPr>
          </a:lstStyle>
          <a:p/>
        </p:txBody>
      </p:sp>
      <p:sp>
        <p:nvSpPr>
          <p:cNvPr id="39" name="Google Shape;39;p23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▪"/>
              <a:defRPr sz="2400"/>
            </a:lvl1pPr>
            <a:lvl2pPr indent="-355600" lvl="1" marL="9144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indent="-342900" lvl="2" marL="1371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indent="-3302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indent="-330200" lvl="4" marL="22860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indent="-330200" lvl="5" marL="2743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indent="-330200" lvl="6" marL="32004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indent="-330200" lvl="7" marL="3657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indent="-330200" lvl="8" marL="4114800" algn="l">
              <a:spcBef>
                <a:spcPts val="640"/>
              </a:spcBef>
              <a:spcAft>
                <a:spcPts val="64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/>
        </p:txBody>
      </p:sp>
      <p:sp>
        <p:nvSpPr>
          <p:cNvPr id="40" name="Google Shape;40;p23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sz="2000"/>
            </a:lvl2pPr>
            <a:lvl3pPr indent="-228600" lvl="2" marL="1371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sz="1800"/>
            </a:lvl3pPr>
            <a:lvl4pPr indent="-2286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4pPr>
            <a:lvl5pPr indent="-228600" lvl="4" marL="22860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5pPr>
            <a:lvl6pPr indent="-228600" lvl="5" marL="2743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6pPr>
            <a:lvl7pPr indent="-228600" lvl="6" marL="32004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7pPr>
            <a:lvl8pPr indent="-228600" lvl="7" marL="3657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8pPr>
            <a:lvl9pPr indent="-228600" lvl="8" marL="4114800" algn="l">
              <a:spcBef>
                <a:spcPts val="640"/>
              </a:spcBef>
              <a:spcAft>
                <a:spcPts val="64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9pPr>
          </a:lstStyle>
          <a:p/>
        </p:txBody>
      </p:sp>
      <p:sp>
        <p:nvSpPr>
          <p:cNvPr id="41" name="Google Shape;41;p23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▪"/>
              <a:defRPr sz="2400"/>
            </a:lvl1pPr>
            <a:lvl2pPr indent="-355600" lvl="1" marL="9144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indent="-342900" lvl="2" marL="1371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indent="-3302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indent="-330200" lvl="4" marL="22860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indent="-330200" lvl="5" marL="2743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indent="-330200" lvl="6" marL="32004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indent="-330200" lvl="7" marL="3657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indent="-330200" lvl="8" marL="4114800" algn="l">
              <a:spcBef>
                <a:spcPts val="640"/>
              </a:spcBef>
              <a:spcAft>
                <a:spcPts val="64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/>
        </p:txBody>
      </p:sp>
      <p:sp>
        <p:nvSpPr>
          <p:cNvPr id="42" name="Google Shape;42;p23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23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23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4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24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24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24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5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25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5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6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6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▪"/>
              <a:defRPr sz="3200"/>
            </a:lvl1pPr>
            <a:lvl2pPr indent="-406400" lvl="1" marL="914400" algn="l">
              <a:spcBef>
                <a:spcPts val="128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/>
            </a:lvl2pPr>
            <a:lvl3pPr indent="-381000" lvl="2" marL="1371600" algn="l">
              <a:spcBef>
                <a:spcPts val="112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3pPr>
            <a:lvl4pPr indent="-355600" lvl="3" marL="18288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4pPr>
            <a:lvl5pPr indent="-355600" lvl="4" marL="22860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5pPr>
            <a:lvl6pPr indent="-355600" lvl="5" marL="27432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6pPr>
            <a:lvl7pPr indent="-355600" lvl="6" marL="32004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7pPr>
            <a:lvl8pPr indent="-355600" lvl="7" marL="3657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8pPr>
            <a:lvl9pPr indent="-355600" lvl="8" marL="4114800" algn="l">
              <a:spcBef>
                <a:spcPts val="800"/>
              </a:spcBef>
              <a:spcAft>
                <a:spcPts val="80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9pPr>
          </a:lstStyle>
          <a:p/>
        </p:txBody>
      </p:sp>
      <p:sp>
        <p:nvSpPr>
          <p:cNvPr id="57" name="Google Shape;57;p26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indent="-2286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indent="-228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indent="-2286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indent="-2286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indent="-2286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indent="-228600" lvl="8" marL="4114800" algn="l">
              <a:spcBef>
                <a:spcPts val="360"/>
              </a:spcBef>
              <a:spcAft>
                <a:spcPts val="36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/>
        </p:txBody>
      </p:sp>
      <p:sp>
        <p:nvSpPr>
          <p:cNvPr id="58" name="Google Shape;58;p26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26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26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7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27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27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indent="-2286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indent="-228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indent="-2286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indent="-2286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indent="-2286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indent="-228600" lvl="8" marL="4114800" algn="l">
              <a:spcBef>
                <a:spcPts val="360"/>
              </a:spcBef>
              <a:spcAft>
                <a:spcPts val="36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/>
        </p:txBody>
      </p:sp>
      <p:sp>
        <p:nvSpPr>
          <p:cNvPr id="65" name="Google Shape;65;p27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27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27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8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18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8"/>
          <p:cNvSpPr txBox="1"/>
          <p:nvPr>
            <p:ph idx="1" type="body"/>
          </p:nvPr>
        </p:nvSpPr>
        <p:spPr>
          <a:xfrm>
            <a:off x="457200" y="1241425"/>
            <a:ext cx="8229600" cy="4776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▪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55600" lvl="1" marL="914400" marR="0" rtl="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800"/>
              </a:spcBef>
              <a:spcAft>
                <a:spcPts val="80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18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png"/><Relationship Id="rId4" Type="http://schemas.openxmlformats.org/officeDocument/2006/relationships/image" Target="../media/image4.png"/><Relationship Id="rId5" Type="http://schemas.openxmlformats.org/officeDocument/2006/relationships/image" Target="../media/image14.jpg"/><Relationship Id="rId6" Type="http://schemas.openxmlformats.org/officeDocument/2006/relationships/image" Target="../media/image7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2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1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jpg"/><Relationship Id="rId4" Type="http://schemas.openxmlformats.org/officeDocument/2006/relationships/image" Target="../media/image5.jpg"/><Relationship Id="rId5" Type="http://schemas.openxmlformats.org/officeDocument/2006/relationships/image" Target="../media/image10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/>
          <p:nvPr>
            <p:ph type="ctrTitle"/>
          </p:nvPr>
        </p:nvSpPr>
        <p:spPr>
          <a:xfrm>
            <a:off x="320041" y="819509"/>
            <a:ext cx="8531352" cy="2889849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400">
                <a:latin typeface="Cambria"/>
                <a:ea typeface="Cambria"/>
                <a:cs typeface="Cambria"/>
                <a:sym typeface="Cambria"/>
              </a:rPr>
              <a:t>Развитие культуры и укрепление здоровья нации</a:t>
            </a:r>
            <a:endParaRPr sz="54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85" name="Google Shape;85;p1"/>
          <p:cNvSpPr txBox="1"/>
          <p:nvPr>
            <p:ph idx="1" type="subTitle"/>
          </p:nvPr>
        </p:nvSpPr>
        <p:spPr>
          <a:xfrm>
            <a:off x="3114675" y="4385818"/>
            <a:ext cx="6029325" cy="54133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b="1" lang="ru-RU">
                <a:latin typeface="Cambria"/>
                <a:ea typeface="Cambria"/>
                <a:cs typeface="Cambria"/>
                <a:sym typeface="Cambria"/>
              </a:rPr>
              <a:t>Обществоведение. 11 класс</a:t>
            </a:r>
            <a:endParaRPr/>
          </a:p>
        </p:txBody>
      </p:sp>
      <p:sp>
        <p:nvSpPr>
          <p:cNvPr id="86" name="Google Shape;86;p1"/>
          <p:cNvSpPr txBox="1"/>
          <p:nvPr/>
        </p:nvSpPr>
        <p:spPr>
          <a:xfrm>
            <a:off x="1557337" y="129032"/>
            <a:ext cx="6029325" cy="54133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None/>
            </a:pPr>
            <a:r>
              <a:rPr b="0" i="0" lang="ru-RU" sz="24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Лицей Ивацевичского района</a:t>
            </a:r>
            <a:endParaRPr/>
          </a:p>
        </p:txBody>
      </p:sp>
      <p:sp>
        <p:nvSpPr>
          <p:cNvPr id="87" name="Google Shape;87;p1"/>
          <p:cNvSpPr txBox="1"/>
          <p:nvPr/>
        </p:nvSpPr>
        <p:spPr>
          <a:xfrm>
            <a:off x="3974495" y="6445027"/>
            <a:ext cx="1195007" cy="4129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b="1" i="0" lang="ru-RU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2022</a:t>
            </a:r>
            <a:endParaRPr/>
          </a:p>
        </p:txBody>
      </p:sp>
      <p:sp>
        <p:nvSpPr>
          <p:cNvPr id="88" name="Google Shape;88;p1"/>
          <p:cNvSpPr txBox="1"/>
          <p:nvPr/>
        </p:nvSpPr>
        <p:spPr>
          <a:xfrm>
            <a:off x="0" y="6445027"/>
            <a:ext cx="1691640" cy="4129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b="1" i="0" lang="ru-RU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Ситник П.В.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10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Политика государства в области культуры</a:t>
            </a:r>
            <a:endParaRPr/>
          </a:p>
        </p:txBody>
      </p:sp>
      <p:grpSp>
        <p:nvGrpSpPr>
          <p:cNvPr id="231" name="Google Shape;231;p10"/>
          <p:cNvGrpSpPr/>
          <p:nvPr/>
        </p:nvGrpSpPr>
        <p:grpSpPr>
          <a:xfrm>
            <a:off x="74325" y="1759786"/>
            <a:ext cx="8875297" cy="2553421"/>
            <a:chOff x="4595" y="483077"/>
            <a:chExt cx="8875297" cy="2553421"/>
          </a:xfrm>
        </p:grpSpPr>
        <p:sp>
          <p:nvSpPr>
            <p:cNvPr id="232" name="Google Shape;232;p10"/>
            <p:cNvSpPr/>
            <p:nvPr/>
          </p:nvSpPr>
          <p:spPr>
            <a:xfrm>
              <a:off x="4442244" y="922769"/>
              <a:ext cx="3479193" cy="40255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233" name="Google Shape;233;p10"/>
            <p:cNvSpPr/>
            <p:nvPr/>
          </p:nvSpPr>
          <p:spPr>
            <a:xfrm>
              <a:off x="4442244" y="922769"/>
              <a:ext cx="1159731" cy="402551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234" name="Google Shape;234;p10"/>
            <p:cNvSpPr/>
            <p:nvPr/>
          </p:nvSpPr>
          <p:spPr>
            <a:xfrm>
              <a:off x="3282513" y="922769"/>
              <a:ext cx="1159731" cy="402551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235" name="Google Shape;235;p10"/>
            <p:cNvSpPr/>
            <p:nvPr/>
          </p:nvSpPr>
          <p:spPr>
            <a:xfrm>
              <a:off x="963051" y="922769"/>
              <a:ext cx="3479193" cy="402551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236" name="Google Shape;236;p10"/>
            <p:cNvSpPr/>
            <p:nvPr/>
          </p:nvSpPr>
          <p:spPr>
            <a:xfrm>
              <a:off x="940278" y="483077"/>
              <a:ext cx="7003932" cy="43969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" name="Google Shape;237;p10"/>
            <p:cNvSpPr txBox="1"/>
            <p:nvPr/>
          </p:nvSpPr>
          <p:spPr>
            <a:xfrm>
              <a:off x="940278" y="483077"/>
              <a:ext cx="7003932" cy="43969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Белорусские объекты Всемирного наследия ЮНЕСКО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8" name="Google Shape;238;p10"/>
            <p:cNvSpPr/>
            <p:nvPr/>
          </p:nvSpPr>
          <p:spPr>
            <a:xfrm>
              <a:off x="4595" y="1325320"/>
              <a:ext cx="1916910" cy="171117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" name="Google Shape;239;p10"/>
            <p:cNvSpPr txBox="1"/>
            <p:nvPr/>
          </p:nvSpPr>
          <p:spPr>
            <a:xfrm>
              <a:off x="4595" y="1325320"/>
              <a:ext cx="1916910" cy="171117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Национальный парк «Беловеж- ская пуща»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0" name="Google Shape;240;p10"/>
            <p:cNvSpPr/>
            <p:nvPr/>
          </p:nvSpPr>
          <p:spPr>
            <a:xfrm>
              <a:off x="2324057" y="1325320"/>
              <a:ext cx="1916910" cy="171117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" name="Google Shape;241;p10"/>
            <p:cNvSpPr txBox="1"/>
            <p:nvPr/>
          </p:nvSpPr>
          <p:spPr>
            <a:xfrm>
              <a:off x="2324057" y="1325320"/>
              <a:ext cx="1916910" cy="171117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Замковый комплекс «Мир»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2" name="Google Shape;242;p10"/>
            <p:cNvSpPr/>
            <p:nvPr/>
          </p:nvSpPr>
          <p:spPr>
            <a:xfrm>
              <a:off x="4643520" y="1325320"/>
              <a:ext cx="1916910" cy="171117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" name="Google Shape;243;p10"/>
            <p:cNvSpPr txBox="1"/>
            <p:nvPr/>
          </p:nvSpPr>
          <p:spPr>
            <a:xfrm>
              <a:off x="4643520" y="1325320"/>
              <a:ext cx="1916910" cy="171117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Архитектурно- культурный комплекс резиденции Радзивиллов в Несвиже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44" name="Google Shape;244;p10"/>
            <p:cNvSpPr/>
            <p:nvPr/>
          </p:nvSpPr>
          <p:spPr>
            <a:xfrm>
              <a:off x="6962982" y="1325320"/>
              <a:ext cx="1916910" cy="171117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" name="Google Shape;245;p10"/>
            <p:cNvSpPr txBox="1"/>
            <p:nvPr/>
          </p:nvSpPr>
          <p:spPr>
            <a:xfrm>
              <a:off x="6962982" y="1325320"/>
              <a:ext cx="1916910" cy="171117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Пункты геодезической Дуги Струве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pic>
        <p:nvPicPr>
          <p:cNvPr descr="ÐÑÐ³Ð° Ð¡ÑÑÑÐ²Ðµ â ÐÐ¸ÐºÐ¸Ð¿ÐµÐ´Ð¸Ñ" id="246" name="Google Shape;246;p10"/>
          <p:cNvPicPr preferRelativeResize="0"/>
          <p:nvPr/>
        </p:nvPicPr>
        <p:blipFill rotWithShape="1">
          <a:blip r:embed="rId3">
            <a:alphaModFix/>
          </a:blip>
          <a:srcRect b="22972" l="1221" r="1981" t="46683"/>
          <a:stretch/>
        </p:blipFill>
        <p:spPr>
          <a:xfrm>
            <a:off x="7019300" y="4485304"/>
            <a:ext cx="1934920" cy="1218635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pic>
        <p:nvPicPr>
          <p:cNvPr id="247" name="Google Shape;247;p10"/>
          <p:cNvPicPr preferRelativeResize="0"/>
          <p:nvPr/>
        </p:nvPicPr>
        <p:blipFill rotWithShape="1">
          <a:blip r:embed="rId4">
            <a:alphaModFix/>
          </a:blip>
          <a:srcRect b="5988" l="0" r="0" t="0"/>
          <a:stretch/>
        </p:blipFill>
        <p:spPr>
          <a:xfrm>
            <a:off x="4678422" y="4485304"/>
            <a:ext cx="1984290" cy="1245916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pic>
        <p:nvPicPr>
          <p:cNvPr descr="ÐÐ°Ð¼ÐºÐ¾Ð²ÑÐ¹ ÐºÐ¾Ð¼Ð¿Ð»ÐµÐºÑ ÐÐ¸Ñ Ð¾ÑÐºÑÐ¾ÐµÑÑÑ 10 Ð´ÐµÐºÐ°Ð±ÑÑ" id="248" name="Google Shape;248;p10"/>
          <p:cNvPicPr preferRelativeResize="0"/>
          <p:nvPr/>
        </p:nvPicPr>
        <p:blipFill rotWithShape="1">
          <a:blip r:embed="rId5">
            <a:alphaModFix/>
          </a:blip>
          <a:srcRect b="0" l="0" r="0" t="8024"/>
          <a:stretch/>
        </p:blipFill>
        <p:spPr>
          <a:xfrm>
            <a:off x="2365963" y="4485304"/>
            <a:ext cx="1955872" cy="1245916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pic>
        <p:nvPicPr>
          <p:cNvPr descr="ÐÑÐ·ÑÐ²Ñ Ð¾ ÐÐµÐ»Ð¾Ð²ÐµÐ¶ÑÐºÐ°Ñ Ð¿ÑÑÐ° (ÐÐµÐ»Ð°ÑÑÑÑ, Ð´. ÐÐ°Ð¼ÐµÐ½ÑÐºÐ¸)" id="249" name="Google Shape;249;p10"/>
          <p:cNvPicPr preferRelativeResize="0"/>
          <p:nvPr/>
        </p:nvPicPr>
        <p:blipFill rotWithShape="1">
          <a:blip r:embed="rId6">
            <a:alphaModFix/>
          </a:blip>
          <a:srcRect b="12971" l="0" r="0" t="23001"/>
          <a:stretch/>
        </p:blipFill>
        <p:spPr>
          <a:xfrm>
            <a:off x="138742" y="4485304"/>
            <a:ext cx="1832986" cy="1173624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1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Политика государства в области культуры</a:t>
            </a:r>
            <a:endParaRPr/>
          </a:p>
        </p:txBody>
      </p:sp>
      <p:grpSp>
        <p:nvGrpSpPr>
          <p:cNvPr id="255" name="Google Shape;255;p11"/>
          <p:cNvGrpSpPr/>
          <p:nvPr/>
        </p:nvGrpSpPr>
        <p:grpSpPr>
          <a:xfrm>
            <a:off x="160563" y="2794989"/>
            <a:ext cx="8823592" cy="3571306"/>
            <a:chOff x="4568" y="163899"/>
            <a:chExt cx="8823592" cy="3571306"/>
          </a:xfrm>
        </p:grpSpPr>
        <p:sp>
          <p:nvSpPr>
            <p:cNvPr id="256" name="Google Shape;256;p11"/>
            <p:cNvSpPr/>
            <p:nvPr/>
          </p:nvSpPr>
          <p:spPr>
            <a:xfrm>
              <a:off x="4416365" y="806078"/>
              <a:ext cx="3458924" cy="40020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257" name="Google Shape;257;p11"/>
            <p:cNvSpPr/>
            <p:nvPr/>
          </p:nvSpPr>
          <p:spPr>
            <a:xfrm>
              <a:off x="4416365" y="806078"/>
              <a:ext cx="1152974" cy="40020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258" name="Google Shape;258;p11"/>
            <p:cNvSpPr/>
            <p:nvPr/>
          </p:nvSpPr>
          <p:spPr>
            <a:xfrm>
              <a:off x="3263390" y="806078"/>
              <a:ext cx="1152974" cy="40020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259" name="Google Shape;259;p11"/>
            <p:cNvSpPr/>
            <p:nvPr/>
          </p:nvSpPr>
          <p:spPr>
            <a:xfrm>
              <a:off x="957440" y="806078"/>
              <a:ext cx="3458924" cy="40020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260" name="Google Shape;260;p11"/>
            <p:cNvSpPr/>
            <p:nvPr/>
          </p:nvSpPr>
          <p:spPr>
            <a:xfrm>
              <a:off x="1000662" y="163899"/>
              <a:ext cx="6831404" cy="64217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" name="Google Shape;261;p11"/>
            <p:cNvSpPr txBox="1"/>
            <p:nvPr/>
          </p:nvSpPr>
          <p:spPr>
            <a:xfrm>
              <a:off x="1000662" y="163899"/>
              <a:ext cx="6831404" cy="64217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Белорусские объекты нематериального культурного наследия ЮНЕСКО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2" name="Google Shape;262;p11"/>
            <p:cNvSpPr/>
            <p:nvPr/>
          </p:nvSpPr>
          <p:spPr>
            <a:xfrm>
              <a:off x="4568" y="1206284"/>
              <a:ext cx="1905743" cy="252892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" name="Google Shape;263;p11"/>
            <p:cNvSpPr txBox="1"/>
            <p:nvPr/>
          </p:nvSpPr>
          <p:spPr>
            <a:xfrm>
              <a:off x="4568" y="1206284"/>
              <a:ext cx="1905743" cy="252892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Будславский фест – традиционное шествие в честь Будславской ико- ны Божией Ма- тери в агрогород- ке Будслав (Мядельский р-н Минской обл.)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4" name="Google Shape;264;p11"/>
            <p:cNvSpPr/>
            <p:nvPr/>
          </p:nvSpPr>
          <p:spPr>
            <a:xfrm>
              <a:off x="2310518" y="1206284"/>
              <a:ext cx="1905743" cy="252892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" name="Google Shape;265;p11"/>
            <p:cNvSpPr txBox="1"/>
            <p:nvPr/>
          </p:nvSpPr>
          <p:spPr>
            <a:xfrm>
              <a:off x="2310518" y="1206284"/>
              <a:ext cx="1905743" cy="252892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Колядные цари – традиционный народный празд- ник в д. Семежево (Копыльский р-н Минской обл.)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6" name="Google Shape;266;p11"/>
            <p:cNvSpPr/>
            <p:nvPr/>
          </p:nvSpPr>
          <p:spPr>
            <a:xfrm>
              <a:off x="4616468" y="1206284"/>
              <a:ext cx="1905743" cy="252892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7" name="Google Shape;267;p11"/>
            <p:cNvSpPr txBox="1"/>
            <p:nvPr/>
          </p:nvSpPr>
          <p:spPr>
            <a:xfrm>
              <a:off x="4616468" y="1206284"/>
              <a:ext cx="1905743" cy="252892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Культура бортничества Беларуси и Польши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8" name="Google Shape;268;p11"/>
            <p:cNvSpPr/>
            <p:nvPr/>
          </p:nvSpPr>
          <p:spPr>
            <a:xfrm>
              <a:off x="6922417" y="1206284"/>
              <a:ext cx="1905743" cy="252892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9" name="Google Shape;269;p11"/>
            <p:cNvSpPr txBox="1"/>
            <p:nvPr/>
          </p:nvSpPr>
          <p:spPr>
            <a:xfrm>
              <a:off x="6922417" y="1206284"/>
              <a:ext cx="1905743" cy="252892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Юрьевский хоровод – тради- ционный народ- ный праздник в д. Погост (Житко- вичский р-н Гомельской обл.)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70" name="Google Shape;270;p11"/>
          <p:cNvGrpSpPr/>
          <p:nvPr/>
        </p:nvGrpSpPr>
        <p:grpSpPr>
          <a:xfrm>
            <a:off x="155995" y="1375962"/>
            <a:ext cx="8832730" cy="1039434"/>
            <a:chOff x="67" y="2742038"/>
            <a:chExt cx="4010278" cy="2634131"/>
          </a:xfrm>
        </p:grpSpPr>
        <p:sp>
          <p:nvSpPr>
            <p:cNvPr id="271" name="Google Shape;271;p11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2" name="Google Shape;272;p11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Список нематериального культурного наследия человечества ЮНЕСКО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(«живое наследие») включает обычаи, формы представления и выражения, знания и навы- ки, передаваемые общинами из поколения в поколение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12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700">
                <a:latin typeface="Cambria"/>
                <a:ea typeface="Cambria"/>
                <a:cs typeface="Cambria"/>
                <a:sym typeface="Cambria"/>
              </a:rPr>
              <a:t>Политика в области здравоохранения</a:t>
            </a:r>
            <a:endParaRPr sz="37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78" name="Google Shape;278;p12"/>
          <p:cNvGrpSpPr/>
          <p:nvPr/>
        </p:nvGrpSpPr>
        <p:grpSpPr>
          <a:xfrm>
            <a:off x="155995" y="1375962"/>
            <a:ext cx="8832730" cy="685751"/>
            <a:chOff x="67" y="2742038"/>
            <a:chExt cx="4010278" cy="2634131"/>
          </a:xfrm>
        </p:grpSpPr>
        <p:sp>
          <p:nvSpPr>
            <p:cNvPr id="279" name="Google Shape;279;p12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0" name="Google Shape;280;p12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Здоровье человека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состояние полного физического, духовного и психичес- кого благополучия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pic>
        <p:nvPicPr>
          <p:cNvPr id="281" name="Google Shape;281;p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2026" y="2417441"/>
            <a:ext cx="8726599" cy="4245875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13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700">
                <a:latin typeface="Cambria"/>
                <a:ea typeface="Cambria"/>
                <a:cs typeface="Cambria"/>
                <a:sym typeface="Cambria"/>
              </a:rPr>
              <a:t>Политика в области здравоохранения</a:t>
            </a:r>
            <a:endParaRPr sz="37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87" name="Google Shape;287;p13"/>
          <p:cNvGrpSpPr/>
          <p:nvPr/>
        </p:nvGrpSpPr>
        <p:grpSpPr>
          <a:xfrm>
            <a:off x="173248" y="1531238"/>
            <a:ext cx="8832730" cy="1177457"/>
            <a:chOff x="67" y="2742038"/>
            <a:chExt cx="4010278" cy="2634131"/>
          </a:xfrm>
        </p:grpSpPr>
        <p:sp>
          <p:nvSpPr>
            <p:cNvPr id="288" name="Google Shape;288;p13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9" name="Google Shape;289;p13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Здравоохранение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система государственных, общественных и медицинских мероприятий, направленных на сохранение и укрепление здоровья людей, профи- лактику и лечение заболеваний, а также система специальных учреждений и орга- низаций, которые их осуществляют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90" name="Google Shape;290;p13"/>
          <p:cNvGrpSpPr/>
          <p:nvPr/>
        </p:nvGrpSpPr>
        <p:grpSpPr>
          <a:xfrm>
            <a:off x="173248" y="3222017"/>
            <a:ext cx="3924299" cy="495970"/>
            <a:chOff x="67" y="2742038"/>
            <a:chExt cx="4010278" cy="2634131"/>
          </a:xfrm>
        </p:grpSpPr>
        <p:sp>
          <p:nvSpPr>
            <p:cNvPr id="291" name="Google Shape;291;p13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2" name="Google Shape;292;p13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Мероприятия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93" name="Google Shape;293;p13"/>
          <p:cNvGrpSpPr/>
          <p:nvPr/>
        </p:nvGrpSpPr>
        <p:grpSpPr>
          <a:xfrm>
            <a:off x="5081679" y="3222017"/>
            <a:ext cx="3924299" cy="495970"/>
            <a:chOff x="67" y="2742038"/>
            <a:chExt cx="4010278" cy="2634131"/>
          </a:xfrm>
        </p:grpSpPr>
        <p:sp>
          <p:nvSpPr>
            <p:cNvPr id="294" name="Google Shape;294;p13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5" name="Google Shape;295;p13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Учреждения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296" name="Google Shape;296;p13"/>
          <p:cNvSpPr/>
          <p:nvPr/>
        </p:nvSpPr>
        <p:spPr>
          <a:xfrm>
            <a:off x="4227483" y="3151915"/>
            <a:ext cx="724259" cy="636174"/>
          </a:xfrm>
          <a:prstGeom prst="mathPlus">
            <a:avLst>
              <a:gd fmla="val 23520" name="adj1"/>
            </a:avLst>
          </a:prstGeom>
          <a:solidFill>
            <a:schemeClr val="lt1"/>
          </a:solidFill>
          <a:ln cap="flat" cmpd="sng" w="254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6800" lIns="90000" spcFirstLastPara="1" rIns="90000" wrap="square" tIns="46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97" name="Google Shape;297;p13"/>
          <p:cNvGrpSpPr/>
          <p:nvPr/>
        </p:nvGrpSpPr>
        <p:grpSpPr>
          <a:xfrm>
            <a:off x="173248" y="4101912"/>
            <a:ext cx="3924299" cy="1764052"/>
            <a:chOff x="67" y="2742038"/>
            <a:chExt cx="4010278" cy="2634131"/>
          </a:xfrm>
        </p:grpSpPr>
        <p:sp>
          <p:nvSpPr>
            <p:cNvPr id="298" name="Google Shape;298;p13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9" name="Google Shape;299;p13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-114300" lvl="0" marL="269999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Noto Sans Symbols"/>
                <a:buChar char="➢"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Профилактика (для здоровых)</a:t>
              </a:r>
              <a:endParaRPr/>
            </a:p>
            <a:p>
              <a:pPr indent="-114300" lvl="0" marL="269999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Noto Sans Symbols"/>
                <a:buChar char="➢"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Лечение (для заболевших)</a:t>
              </a:r>
              <a:endParaRPr/>
            </a:p>
            <a:p>
              <a:pPr indent="-114300" lvl="0" marL="269999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Noto Sans Symbols"/>
                <a:buChar char="➢"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Реабилитация (для выздоравли- вающих)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300" name="Google Shape;300;p13"/>
          <p:cNvGrpSpPr/>
          <p:nvPr/>
        </p:nvGrpSpPr>
        <p:grpSpPr>
          <a:xfrm>
            <a:off x="5081678" y="4101912"/>
            <a:ext cx="3924299" cy="1764052"/>
            <a:chOff x="67" y="2742038"/>
            <a:chExt cx="4010278" cy="2634131"/>
          </a:xfrm>
        </p:grpSpPr>
        <p:sp>
          <p:nvSpPr>
            <p:cNvPr id="301" name="Google Shape;301;p13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2" name="Google Shape;302;p13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-130050" lvl="0" marL="28575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Noto Sans Symbols"/>
                <a:buChar char="➢"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Амбулатории</a:t>
              </a:r>
              <a:endParaRPr/>
            </a:p>
            <a:p>
              <a:pPr indent="-130050" lvl="0" marL="285750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Noto Sans Symbols"/>
                <a:buChar char="➢"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Поликлиники</a:t>
              </a:r>
              <a:endParaRPr/>
            </a:p>
            <a:p>
              <a:pPr indent="-130050" lvl="0" marL="285750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Noto Sans Symbols"/>
                <a:buChar char="➢"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Больницы</a:t>
              </a:r>
              <a:endParaRPr/>
            </a:p>
            <a:p>
              <a:pPr indent="-130050" lvl="0" marL="285750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Noto Sans Symbols"/>
                <a:buChar char="➢"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Санатории и т.д.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cxnSp>
        <p:nvCxnSpPr>
          <p:cNvPr id="303" name="Google Shape;303;p13"/>
          <p:cNvCxnSpPr>
            <a:stCxn id="292" idx="2"/>
            <a:endCxn id="299" idx="0"/>
          </p:cNvCxnSpPr>
          <p:nvPr/>
        </p:nvCxnSpPr>
        <p:spPr>
          <a:xfrm>
            <a:off x="2135398" y="3717987"/>
            <a:ext cx="0" cy="384000"/>
          </a:xfrm>
          <a:prstGeom prst="straightConnector1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</p:cxnSp>
      <p:cxnSp>
        <p:nvCxnSpPr>
          <p:cNvPr id="304" name="Google Shape;304;p13"/>
          <p:cNvCxnSpPr/>
          <p:nvPr/>
        </p:nvCxnSpPr>
        <p:spPr>
          <a:xfrm>
            <a:off x="7052454" y="3717987"/>
            <a:ext cx="0" cy="383925"/>
          </a:xfrm>
          <a:prstGeom prst="straightConnector1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</p:cxn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14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700">
                <a:latin typeface="Cambria"/>
                <a:ea typeface="Cambria"/>
                <a:cs typeface="Cambria"/>
                <a:sym typeface="Cambria"/>
              </a:rPr>
              <a:t>Политика в области здравоохранения</a:t>
            </a:r>
            <a:endParaRPr sz="37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310" name="Google Shape;310;p14"/>
          <p:cNvGrpSpPr/>
          <p:nvPr/>
        </p:nvGrpSpPr>
        <p:grpSpPr>
          <a:xfrm>
            <a:off x="110424" y="1259457"/>
            <a:ext cx="5082677" cy="3105509"/>
            <a:chOff x="67" y="2742038"/>
            <a:chExt cx="4010278" cy="2634131"/>
          </a:xfrm>
        </p:grpSpPr>
        <p:sp>
          <p:nvSpPr>
            <p:cNvPr id="311" name="Google Shape;311;p14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2" name="Google Shape;312;p14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Статья 45.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Гражданам Республики Беларусь га- рантируется право на охрану здоровья, включая бесплатное лечение в государственных учреж- дениях здравоохранения. Государство создаёт условия доступного для всех граждан медицин- ского обслуживания. Право граждан Республи- ки Беларусь на охрану здоровья обеспечивается также развитием физической культуры и спор- та, мерами по оздоровлению окружающей сре- ды, возможностью пользования оздоровитель- ными учреждениями, совершенствованием ох- раны труда</a:t>
              </a:r>
              <a:endParaRPr b="0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pic>
        <p:nvPicPr>
          <p:cNvPr descr="ÐÑÐ¿Ð¸ÑÑ ÐÐ¾Ð½ÑÑÐ¸ÑÑÑÐ¸Ñ Ð ÐµÑÐ¿ÑÐ±Ð»Ð¸ÐºÐ¸ ÐÐµÐ»Ð°ÑÑÑÑ" id="313" name="Google Shape;313;p14"/>
          <p:cNvPicPr preferRelativeResize="0"/>
          <p:nvPr/>
        </p:nvPicPr>
        <p:blipFill rotWithShape="1">
          <a:blip r:embed="rId3">
            <a:alphaModFix/>
          </a:blip>
          <a:srcRect b="1262" l="1237" r="1508" t="574"/>
          <a:stretch/>
        </p:blipFill>
        <p:spPr>
          <a:xfrm>
            <a:off x="5307562" y="1259457"/>
            <a:ext cx="3681801" cy="5507232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314" name="Google Shape;314;p14"/>
          <p:cNvSpPr txBox="1"/>
          <p:nvPr/>
        </p:nvSpPr>
        <p:spPr>
          <a:xfrm>
            <a:off x="1543312" y="6447646"/>
            <a:ext cx="3764250" cy="31399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Конституция Республики Беларусь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15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700">
                <a:latin typeface="Cambria"/>
                <a:ea typeface="Cambria"/>
                <a:cs typeface="Cambria"/>
                <a:sym typeface="Cambria"/>
              </a:rPr>
              <a:t>Политика в области здравоохранения</a:t>
            </a:r>
            <a:endParaRPr sz="37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320" name="Google Shape;320;p15"/>
          <p:cNvGrpSpPr/>
          <p:nvPr/>
        </p:nvGrpSpPr>
        <p:grpSpPr>
          <a:xfrm>
            <a:off x="159269" y="1907521"/>
            <a:ext cx="8765013" cy="4086524"/>
            <a:chOff x="12620" y="25891"/>
            <a:chExt cx="8765013" cy="4086524"/>
          </a:xfrm>
        </p:grpSpPr>
        <p:sp>
          <p:nvSpPr>
            <p:cNvPr id="321" name="Google Shape;321;p15"/>
            <p:cNvSpPr/>
            <p:nvPr/>
          </p:nvSpPr>
          <p:spPr>
            <a:xfrm>
              <a:off x="2942361" y="2236477"/>
              <a:ext cx="2931472" cy="1875938"/>
            </a:xfrm>
            <a:prstGeom prst="ellipse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2" name="Google Shape;322;p15"/>
            <p:cNvSpPr txBox="1"/>
            <p:nvPr/>
          </p:nvSpPr>
          <p:spPr>
            <a:xfrm>
              <a:off x="3371665" y="2511202"/>
              <a:ext cx="2072864" cy="132648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Принципы медицинской помощи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23" name="Google Shape;323;p15"/>
            <p:cNvSpPr/>
            <p:nvPr/>
          </p:nvSpPr>
          <p:spPr>
            <a:xfrm rot="-9621816">
              <a:off x="1234835" y="2104154"/>
              <a:ext cx="1845568" cy="534642"/>
            </a:xfrm>
            <a:prstGeom prst="leftArrow">
              <a:avLst>
                <a:gd fmla="val 60000" name="adj1"/>
                <a:gd fmla="val 50000" name="adj2"/>
              </a:avLst>
            </a:prstGeom>
            <a:solidFill>
              <a:srgbClr val="7AC1FF"/>
            </a:solidFill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4" name="Google Shape;324;p15"/>
            <p:cNvSpPr/>
            <p:nvPr/>
          </p:nvSpPr>
          <p:spPr>
            <a:xfrm>
              <a:off x="12620" y="1348517"/>
              <a:ext cx="2551759" cy="142571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5" name="Google Shape;325;p15"/>
            <p:cNvSpPr txBox="1"/>
            <p:nvPr/>
          </p:nvSpPr>
          <p:spPr>
            <a:xfrm>
              <a:off x="54378" y="1390275"/>
              <a:ext cx="2468243" cy="134219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34275" lIns="34275" spcFirstLastPara="1" rIns="34275" wrap="square" tIns="342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бесплатность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26" name="Google Shape;326;p15"/>
            <p:cNvSpPr/>
            <p:nvPr/>
          </p:nvSpPr>
          <p:spPr>
            <a:xfrm rot="-5500152">
              <a:off x="3649688" y="1179180"/>
              <a:ext cx="1416109" cy="534642"/>
            </a:xfrm>
            <a:prstGeom prst="leftArrow">
              <a:avLst>
                <a:gd fmla="val 60000" name="adj1"/>
                <a:gd fmla="val 50000" name="adj2"/>
              </a:avLst>
            </a:prstGeom>
            <a:solidFill>
              <a:srgbClr val="7AC1FF"/>
            </a:solidFill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7" name="Google Shape;327;p15"/>
            <p:cNvSpPr/>
            <p:nvPr/>
          </p:nvSpPr>
          <p:spPr>
            <a:xfrm>
              <a:off x="3061238" y="25891"/>
              <a:ext cx="2551759" cy="142571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8" name="Google Shape;328;p15"/>
            <p:cNvSpPr txBox="1"/>
            <p:nvPr/>
          </p:nvSpPr>
          <p:spPr>
            <a:xfrm>
              <a:off x="3102996" y="67649"/>
              <a:ext cx="2468243" cy="134219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34275" lIns="34275" spcFirstLastPara="1" rIns="34275" wrap="square" tIns="342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доступность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29" name="Google Shape;329;p15"/>
            <p:cNvSpPr/>
            <p:nvPr/>
          </p:nvSpPr>
          <p:spPr>
            <a:xfrm rot="-1140852">
              <a:off x="5748617" y="2134634"/>
              <a:ext cx="1802305" cy="534642"/>
            </a:xfrm>
            <a:prstGeom prst="leftArrow">
              <a:avLst>
                <a:gd fmla="val 60000" name="adj1"/>
                <a:gd fmla="val 50000" name="adj2"/>
              </a:avLst>
            </a:prstGeom>
            <a:solidFill>
              <a:srgbClr val="7AC1FF"/>
            </a:solidFill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0" name="Google Shape;330;p15"/>
            <p:cNvSpPr/>
            <p:nvPr/>
          </p:nvSpPr>
          <p:spPr>
            <a:xfrm>
              <a:off x="6225874" y="1395501"/>
              <a:ext cx="2551759" cy="1425713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1" name="Google Shape;331;p15"/>
            <p:cNvSpPr txBox="1"/>
            <p:nvPr/>
          </p:nvSpPr>
          <p:spPr>
            <a:xfrm>
              <a:off x="6267632" y="1437259"/>
              <a:ext cx="2468243" cy="134219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34275" lIns="34275" spcFirstLastPara="1" rIns="34275" wrap="square" tIns="342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качество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16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400">
                <a:latin typeface="Cambria"/>
                <a:ea typeface="Cambria"/>
                <a:cs typeface="Cambria"/>
                <a:sym typeface="Cambria"/>
              </a:rPr>
              <a:t>Физическая культура и спорт</a:t>
            </a:r>
            <a:endParaRPr sz="44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337" name="Google Shape;337;p16"/>
          <p:cNvGrpSpPr/>
          <p:nvPr/>
        </p:nvGrpSpPr>
        <p:grpSpPr>
          <a:xfrm>
            <a:off x="176756" y="1846053"/>
            <a:ext cx="8746752" cy="3907767"/>
            <a:chOff x="4529" y="759123"/>
            <a:chExt cx="8746752" cy="3907767"/>
          </a:xfrm>
        </p:grpSpPr>
        <p:sp>
          <p:nvSpPr>
            <p:cNvPr id="338" name="Google Shape;338;p16"/>
            <p:cNvSpPr/>
            <p:nvPr/>
          </p:nvSpPr>
          <p:spPr>
            <a:xfrm>
              <a:off x="4377905" y="2574867"/>
              <a:ext cx="3428802" cy="39672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339" name="Google Shape;339;p16"/>
            <p:cNvSpPr/>
            <p:nvPr/>
          </p:nvSpPr>
          <p:spPr>
            <a:xfrm>
              <a:off x="4377905" y="2574867"/>
              <a:ext cx="1142934" cy="39672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340" name="Google Shape;340;p16"/>
            <p:cNvSpPr/>
            <p:nvPr/>
          </p:nvSpPr>
          <p:spPr>
            <a:xfrm>
              <a:off x="3234971" y="2574867"/>
              <a:ext cx="1142934" cy="396720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341" name="Google Shape;341;p16"/>
            <p:cNvSpPr/>
            <p:nvPr/>
          </p:nvSpPr>
          <p:spPr>
            <a:xfrm>
              <a:off x="949102" y="2574867"/>
              <a:ext cx="3428802" cy="396720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342" name="Google Shape;342;p16"/>
            <p:cNvSpPr/>
            <p:nvPr/>
          </p:nvSpPr>
          <p:spPr>
            <a:xfrm>
              <a:off x="4332185" y="1380000"/>
              <a:ext cx="91440" cy="39672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343" name="Google Shape;343;p16"/>
            <p:cNvSpPr/>
            <p:nvPr/>
          </p:nvSpPr>
          <p:spPr>
            <a:xfrm>
              <a:off x="2760455" y="759123"/>
              <a:ext cx="3234900" cy="620877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4" name="Google Shape;344;p16"/>
            <p:cNvSpPr txBox="1"/>
            <p:nvPr/>
          </p:nvSpPr>
          <p:spPr>
            <a:xfrm>
              <a:off x="2760455" y="759123"/>
              <a:ext cx="3234900" cy="62087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Здоровый образ жизни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5" name="Google Shape;345;p16"/>
            <p:cNvSpPr/>
            <p:nvPr/>
          </p:nvSpPr>
          <p:spPr>
            <a:xfrm>
              <a:off x="1371601" y="1776721"/>
              <a:ext cx="6012608" cy="798145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6" name="Google Shape;346;p16"/>
            <p:cNvSpPr txBox="1"/>
            <p:nvPr/>
          </p:nvSpPr>
          <p:spPr>
            <a:xfrm>
              <a:off x="1371601" y="1776721"/>
              <a:ext cx="6012608" cy="79814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Образ жизни, в основе которого лежит осознанное отношение человека к своему здоровью как ценности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7" name="Google Shape;347;p16"/>
            <p:cNvSpPr/>
            <p:nvPr/>
          </p:nvSpPr>
          <p:spPr>
            <a:xfrm>
              <a:off x="4529" y="2971588"/>
              <a:ext cx="1889147" cy="1695302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8" name="Google Shape;348;p16"/>
            <p:cNvSpPr txBox="1"/>
            <p:nvPr/>
          </p:nvSpPr>
          <p:spPr>
            <a:xfrm>
              <a:off x="4529" y="2971588"/>
              <a:ext cx="1889147" cy="169530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высокая культура питания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9" name="Google Shape;349;p16"/>
            <p:cNvSpPr/>
            <p:nvPr/>
          </p:nvSpPr>
          <p:spPr>
            <a:xfrm>
              <a:off x="2290397" y="2971588"/>
              <a:ext cx="1889147" cy="1695302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0" name="Google Shape;350;p16"/>
            <p:cNvSpPr txBox="1"/>
            <p:nvPr/>
          </p:nvSpPr>
          <p:spPr>
            <a:xfrm>
              <a:off x="2290397" y="2971588"/>
              <a:ext cx="1889147" cy="169530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отказ от курения и других вредных привычек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51" name="Google Shape;351;p16"/>
            <p:cNvSpPr/>
            <p:nvPr/>
          </p:nvSpPr>
          <p:spPr>
            <a:xfrm>
              <a:off x="4576265" y="2971588"/>
              <a:ext cx="1889147" cy="1695302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2" name="Google Shape;352;p16"/>
            <p:cNvSpPr txBox="1"/>
            <p:nvPr/>
          </p:nvSpPr>
          <p:spPr>
            <a:xfrm>
              <a:off x="4576265" y="2971588"/>
              <a:ext cx="1889147" cy="169530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регулярные занятия спортом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53" name="Google Shape;353;p16"/>
            <p:cNvSpPr/>
            <p:nvPr/>
          </p:nvSpPr>
          <p:spPr>
            <a:xfrm>
              <a:off x="6862134" y="2971588"/>
              <a:ext cx="1889147" cy="1695302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4" name="Google Shape;354;p16"/>
            <p:cNvSpPr txBox="1"/>
            <p:nvPr/>
          </p:nvSpPr>
          <p:spPr>
            <a:xfrm>
              <a:off x="6862134" y="2971588"/>
              <a:ext cx="1889147" cy="169530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стремление наполнить свой досуг интерес- ным содержа- нием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8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17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400">
                <a:latin typeface="Cambria"/>
                <a:ea typeface="Cambria"/>
                <a:cs typeface="Cambria"/>
                <a:sym typeface="Cambria"/>
              </a:rPr>
              <a:t>Физическая культура и спорт</a:t>
            </a:r>
            <a:endParaRPr sz="44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360" name="Google Shape;360;p17"/>
          <p:cNvGrpSpPr/>
          <p:nvPr/>
        </p:nvGrpSpPr>
        <p:grpSpPr>
          <a:xfrm>
            <a:off x="250745" y="1524205"/>
            <a:ext cx="8633883" cy="2558279"/>
            <a:chOff x="579" y="127205"/>
            <a:chExt cx="8633883" cy="2558279"/>
          </a:xfrm>
        </p:grpSpPr>
        <p:sp>
          <p:nvSpPr>
            <p:cNvPr id="361" name="Google Shape;361;p17"/>
            <p:cNvSpPr/>
            <p:nvPr/>
          </p:nvSpPr>
          <p:spPr>
            <a:xfrm>
              <a:off x="4317521" y="893071"/>
              <a:ext cx="3054677" cy="53015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362" name="Google Shape;362;p17"/>
            <p:cNvSpPr/>
            <p:nvPr/>
          </p:nvSpPr>
          <p:spPr>
            <a:xfrm>
              <a:off x="4271801" y="893071"/>
              <a:ext cx="91440" cy="53015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363" name="Google Shape;363;p17"/>
            <p:cNvSpPr/>
            <p:nvPr/>
          </p:nvSpPr>
          <p:spPr>
            <a:xfrm>
              <a:off x="1262843" y="893071"/>
              <a:ext cx="3054677" cy="530150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364" name="Google Shape;364;p17"/>
            <p:cNvSpPr/>
            <p:nvPr/>
          </p:nvSpPr>
          <p:spPr>
            <a:xfrm>
              <a:off x="1613134" y="127205"/>
              <a:ext cx="5408773" cy="765865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5" name="Google Shape;365;p17"/>
            <p:cNvSpPr txBox="1"/>
            <p:nvPr/>
          </p:nvSpPr>
          <p:spPr>
            <a:xfrm>
              <a:off x="1613134" y="127205"/>
              <a:ext cx="5408773" cy="76586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Государственная политика в области физической культуры, спорта и туризма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66" name="Google Shape;366;p17"/>
            <p:cNvSpPr/>
            <p:nvPr/>
          </p:nvSpPr>
          <p:spPr>
            <a:xfrm>
              <a:off x="579" y="1423221"/>
              <a:ext cx="2524527" cy="1262263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7" name="Google Shape;367;p17"/>
            <p:cNvSpPr txBox="1"/>
            <p:nvPr/>
          </p:nvSpPr>
          <p:spPr>
            <a:xfrm>
              <a:off x="579" y="1423221"/>
              <a:ext cx="2524527" cy="126226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занятия физическими упражнениями и спортом в сфере массовой физической культуры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68" name="Google Shape;368;p17"/>
            <p:cNvSpPr/>
            <p:nvPr/>
          </p:nvSpPr>
          <p:spPr>
            <a:xfrm>
              <a:off x="3055257" y="1423221"/>
              <a:ext cx="2524527" cy="1262263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9" name="Google Shape;369;p17"/>
            <p:cNvSpPr txBox="1"/>
            <p:nvPr/>
          </p:nvSpPr>
          <p:spPr>
            <a:xfrm>
              <a:off x="3055257" y="1423221"/>
              <a:ext cx="2524527" cy="126226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интенсивная подготовка в сфере спорта высших достижений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0" name="Google Shape;370;p17"/>
            <p:cNvSpPr/>
            <p:nvPr/>
          </p:nvSpPr>
          <p:spPr>
            <a:xfrm>
              <a:off x="6109935" y="1423221"/>
              <a:ext cx="2524527" cy="1262263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1" name="Google Shape;371;p17"/>
            <p:cNvSpPr txBox="1"/>
            <p:nvPr/>
          </p:nvSpPr>
          <p:spPr>
            <a:xfrm>
              <a:off x="6109935" y="1423221"/>
              <a:ext cx="2524527" cy="126226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физическое воспитание детей и подростков, учащейся молодёжи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372" name="Google Shape;372;p17"/>
          <p:cNvGrpSpPr/>
          <p:nvPr/>
        </p:nvGrpSpPr>
        <p:grpSpPr>
          <a:xfrm>
            <a:off x="250165" y="4756065"/>
            <a:ext cx="4321836" cy="488796"/>
            <a:chOff x="579" y="1423221"/>
            <a:chExt cx="2524527" cy="1262263"/>
          </a:xfrm>
        </p:grpSpPr>
        <p:sp>
          <p:nvSpPr>
            <p:cNvPr id="373" name="Google Shape;373;p17"/>
            <p:cNvSpPr/>
            <p:nvPr/>
          </p:nvSpPr>
          <p:spPr>
            <a:xfrm>
              <a:off x="579" y="1423221"/>
              <a:ext cx="2524527" cy="1262263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4" name="Google Shape;374;p17"/>
            <p:cNvSpPr txBox="1"/>
            <p:nvPr/>
          </p:nvSpPr>
          <p:spPr>
            <a:xfrm>
              <a:off x="579" y="1423221"/>
              <a:ext cx="2524527" cy="126226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Функционирование спортивных объектов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375" name="Google Shape;375;p17"/>
          <p:cNvSpPr/>
          <p:nvPr/>
        </p:nvSpPr>
        <p:spPr>
          <a:xfrm rot="5400000">
            <a:off x="4347711" y="112144"/>
            <a:ext cx="439947" cy="8635041"/>
          </a:xfrm>
          <a:prstGeom prst="rightBrace">
            <a:avLst>
              <a:gd fmla="val 67156" name="adj1"/>
              <a:gd fmla="val 50000" name="adj2"/>
            </a:avLst>
          </a:prstGeom>
          <a:noFill/>
          <a:ln cap="flat" cmpd="sng" w="2857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6800" lIns="90000" spcFirstLastPara="1" rIns="90000" wrap="square" tIns="46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76" name="Google Shape;376;p17"/>
          <p:cNvGrpSpPr/>
          <p:nvPr/>
        </p:nvGrpSpPr>
        <p:grpSpPr>
          <a:xfrm>
            <a:off x="4567684" y="4756065"/>
            <a:ext cx="4321836" cy="488796"/>
            <a:chOff x="579" y="1423221"/>
            <a:chExt cx="2524527" cy="1262263"/>
          </a:xfrm>
        </p:grpSpPr>
        <p:sp>
          <p:nvSpPr>
            <p:cNvPr id="377" name="Google Shape;377;p17"/>
            <p:cNvSpPr/>
            <p:nvPr/>
          </p:nvSpPr>
          <p:spPr>
            <a:xfrm>
              <a:off x="579" y="1423221"/>
              <a:ext cx="2524527" cy="1262263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8" name="Google Shape;378;p17"/>
            <p:cNvSpPr txBox="1"/>
            <p:nvPr/>
          </p:nvSpPr>
          <p:spPr>
            <a:xfrm>
              <a:off x="579" y="1423221"/>
              <a:ext cx="2524527" cy="126226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Проведение спортивных мероприятий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379" name="Google Shape;379;p17"/>
          <p:cNvGrpSpPr/>
          <p:nvPr/>
        </p:nvGrpSpPr>
        <p:grpSpPr>
          <a:xfrm>
            <a:off x="151319" y="5351287"/>
            <a:ext cx="8832730" cy="1360064"/>
            <a:chOff x="67" y="2742038"/>
            <a:chExt cx="4010278" cy="2634131"/>
          </a:xfrm>
        </p:grpSpPr>
        <p:sp>
          <p:nvSpPr>
            <p:cNvPr id="380" name="Google Shape;380;p17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1" name="Google Shape;381;p17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Туризм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выезды (путешествия) людей в другую страну или местность, отлич- ную от места постоянного жительства, в лечебно-оздоровительных, рекреацион- ных, познавательных, физкультурно-спортивных, профессионально-деловых, рели- гиозных и иных целях без занятия деятельностью, связанной с получением дохода от источников в стране (месте) временного пребывания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План</a:t>
            </a:r>
            <a:endParaRPr/>
          </a:p>
        </p:txBody>
      </p:sp>
      <p:sp>
        <p:nvSpPr>
          <p:cNvPr id="94" name="Google Shape;94;p2"/>
          <p:cNvSpPr txBox="1"/>
          <p:nvPr>
            <p:ph idx="1" type="body"/>
          </p:nvPr>
        </p:nvSpPr>
        <p:spPr>
          <a:xfrm>
            <a:off x="457200" y="1241425"/>
            <a:ext cx="8229600" cy="477678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0975" lvl="0" marL="180975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b="1" lang="ru-RU" sz="2000">
                <a:latin typeface="Cambria"/>
                <a:ea typeface="Cambria"/>
                <a:cs typeface="Cambria"/>
                <a:sym typeface="Cambria"/>
              </a:rPr>
              <a:t>Политика государства в области культуры</a:t>
            </a:r>
            <a:endParaRPr b="1" sz="2000">
              <a:latin typeface="Cambria"/>
              <a:ea typeface="Cambria"/>
              <a:cs typeface="Cambria"/>
              <a:sym typeface="Cambria"/>
            </a:endParaRPr>
          </a:p>
          <a:p>
            <a:pPr indent="-180975" lvl="0" marL="180975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b="1" lang="ru-RU" sz="2000">
                <a:latin typeface="Cambria"/>
                <a:ea typeface="Cambria"/>
                <a:cs typeface="Cambria"/>
                <a:sym typeface="Cambria"/>
              </a:rPr>
              <a:t>Политика в области здравоохранения</a:t>
            </a:r>
            <a:endParaRPr b="1" sz="2000">
              <a:latin typeface="Cambria"/>
              <a:ea typeface="Cambria"/>
              <a:cs typeface="Cambria"/>
              <a:sym typeface="Cambria"/>
            </a:endParaRPr>
          </a:p>
          <a:p>
            <a:pPr indent="-180975" lvl="0" marL="180975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b="1" lang="ru-RU" sz="2000">
                <a:latin typeface="Cambria"/>
                <a:ea typeface="Cambria"/>
                <a:cs typeface="Cambria"/>
                <a:sym typeface="Cambria"/>
              </a:rPr>
              <a:t>Физическая культура и спорт</a:t>
            </a:r>
            <a:endParaRPr b="1" sz="2000"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3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Политика государства в области культуры</a:t>
            </a:r>
            <a:endParaRPr/>
          </a:p>
        </p:txBody>
      </p:sp>
      <p:grpSp>
        <p:nvGrpSpPr>
          <p:cNvPr id="100" name="Google Shape;100;p3"/>
          <p:cNvGrpSpPr/>
          <p:nvPr/>
        </p:nvGrpSpPr>
        <p:grpSpPr>
          <a:xfrm>
            <a:off x="130115" y="1333837"/>
            <a:ext cx="8867236" cy="732204"/>
            <a:chOff x="67" y="2742038"/>
            <a:chExt cx="4010278" cy="2634131"/>
          </a:xfrm>
        </p:grpSpPr>
        <p:sp>
          <p:nvSpPr>
            <p:cNvPr id="101" name="Google Shape;101;p3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3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Национальная культура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совокупность материальных и духовных ценностей нации, а также способов взаимодействия с природой и обществом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03" name="Google Shape;103;p3"/>
          <p:cNvGrpSpPr/>
          <p:nvPr/>
        </p:nvGrpSpPr>
        <p:grpSpPr>
          <a:xfrm>
            <a:off x="130115" y="2460640"/>
            <a:ext cx="8867235" cy="4111646"/>
            <a:chOff x="0" y="1040"/>
            <a:chExt cx="8867235" cy="4111646"/>
          </a:xfrm>
        </p:grpSpPr>
        <p:sp>
          <p:nvSpPr>
            <p:cNvPr id="104" name="Google Shape;104;p3"/>
            <p:cNvSpPr/>
            <p:nvPr/>
          </p:nvSpPr>
          <p:spPr>
            <a:xfrm>
              <a:off x="3065349" y="2361494"/>
              <a:ext cx="2736536" cy="1751192"/>
            </a:xfrm>
            <a:prstGeom prst="ellipse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" name="Google Shape;105;p3"/>
            <p:cNvSpPr txBox="1"/>
            <p:nvPr/>
          </p:nvSpPr>
          <p:spPr>
            <a:xfrm>
              <a:off x="3466105" y="2617950"/>
              <a:ext cx="1935024" cy="123828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Компоненты национальной культуры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06" name="Google Shape;106;p3"/>
            <p:cNvSpPr/>
            <p:nvPr/>
          </p:nvSpPr>
          <p:spPr>
            <a:xfrm rot="-10782506">
              <a:off x="1191024" y="2975551"/>
              <a:ext cx="1771290" cy="499089"/>
            </a:xfrm>
            <a:prstGeom prst="leftArrow">
              <a:avLst>
                <a:gd fmla="val 60000" name="adj1"/>
                <a:gd fmla="val 50000" name="adj2"/>
              </a:avLst>
            </a:prstGeom>
            <a:solidFill>
              <a:srgbClr val="7AC1FF"/>
            </a:solidFill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" name="Google Shape;107;p3"/>
            <p:cNvSpPr/>
            <p:nvPr/>
          </p:nvSpPr>
          <p:spPr>
            <a:xfrm>
              <a:off x="0" y="2555136"/>
              <a:ext cx="2382072" cy="133090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3"/>
            <p:cNvSpPr txBox="1"/>
            <p:nvPr/>
          </p:nvSpPr>
          <p:spPr>
            <a:xfrm>
              <a:off x="38981" y="2594117"/>
              <a:ext cx="2304110" cy="125294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34275" lIns="34275" spcFirstLastPara="1" rIns="34275" wrap="square" tIns="342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общее историческое прошлое (культурно- историческая память)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09" name="Google Shape;109;p3"/>
            <p:cNvSpPr/>
            <p:nvPr/>
          </p:nvSpPr>
          <p:spPr>
            <a:xfrm rot="-8661038">
              <a:off x="1684137" y="1706949"/>
              <a:ext cx="1928026" cy="499089"/>
            </a:xfrm>
            <a:prstGeom prst="leftArrow">
              <a:avLst>
                <a:gd fmla="val 60000" name="adj1"/>
                <a:gd fmla="val 50000" name="adj2"/>
              </a:avLst>
            </a:prstGeom>
            <a:solidFill>
              <a:srgbClr val="7AC1FF"/>
            </a:solidFill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" name="Google Shape;110;p3"/>
            <p:cNvSpPr/>
            <p:nvPr/>
          </p:nvSpPr>
          <p:spPr>
            <a:xfrm>
              <a:off x="673758" y="729191"/>
              <a:ext cx="2382072" cy="133090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" name="Google Shape;111;p3"/>
            <p:cNvSpPr txBox="1"/>
            <p:nvPr/>
          </p:nvSpPr>
          <p:spPr>
            <a:xfrm>
              <a:off x="712739" y="768172"/>
              <a:ext cx="2304110" cy="125294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34275" lIns="34275" spcFirstLastPara="1" rIns="34275" wrap="square" tIns="342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материальные и духовные ценности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12" name="Google Shape;112;p3"/>
            <p:cNvSpPr/>
            <p:nvPr/>
          </p:nvSpPr>
          <p:spPr>
            <a:xfrm rot="-5400000">
              <a:off x="3632730" y="1217836"/>
              <a:ext cx="1601775" cy="499089"/>
            </a:xfrm>
            <a:prstGeom prst="leftArrow">
              <a:avLst>
                <a:gd fmla="val 60000" name="adj1"/>
                <a:gd fmla="val 50000" name="adj2"/>
              </a:avLst>
            </a:prstGeom>
            <a:solidFill>
              <a:srgbClr val="7AC1FF"/>
            </a:solidFill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3"/>
            <p:cNvSpPr/>
            <p:nvPr/>
          </p:nvSpPr>
          <p:spPr>
            <a:xfrm>
              <a:off x="3242581" y="1040"/>
              <a:ext cx="2382072" cy="133090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3"/>
            <p:cNvSpPr txBox="1"/>
            <p:nvPr/>
          </p:nvSpPr>
          <p:spPr>
            <a:xfrm>
              <a:off x="3281562" y="40021"/>
              <a:ext cx="2304110" cy="125294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34275" lIns="34275" spcFirstLastPara="1" rIns="34275" wrap="square" tIns="342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национальный язык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15" name="Google Shape;115;p3"/>
            <p:cNvSpPr/>
            <p:nvPr/>
          </p:nvSpPr>
          <p:spPr>
            <a:xfrm rot="-2147429">
              <a:off x="5251941" y="1710589"/>
              <a:ext cx="1905682" cy="499089"/>
            </a:xfrm>
            <a:prstGeom prst="leftArrow">
              <a:avLst>
                <a:gd fmla="val 60000" name="adj1"/>
                <a:gd fmla="val 50000" name="adj2"/>
              </a:avLst>
            </a:prstGeom>
            <a:solidFill>
              <a:srgbClr val="7AC1FF"/>
            </a:solidFill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" name="Google Shape;116;p3"/>
            <p:cNvSpPr/>
            <p:nvPr/>
          </p:nvSpPr>
          <p:spPr>
            <a:xfrm>
              <a:off x="5786653" y="737437"/>
              <a:ext cx="2382072" cy="133090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3"/>
            <p:cNvSpPr txBox="1"/>
            <p:nvPr/>
          </p:nvSpPr>
          <p:spPr>
            <a:xfrm>
              <a:off x="5825634" y="776418"/>
              <a:ext cx="2304110" cy="125294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34275" lIns="34275" spcFirstLastPara="1" rIns="34275" wrap="square" tIns="342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формы организации деятельности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18" name="Google Shape;118;p3"/>
            <p:cNvSpPr/>
            <p:nvPr/>
          </p:nvSpPr>
          <p:spPr>
            <a:xfrm rot="8759">
              <a:off x="5904960" y="2993551"/>
              <a:ext cx="1771242" cy="499089"/>
            </a:xfrm>
            <a:prstGeom prst="leftArrow">
              <a:avLst>
                <a:gd fmla="val 60000" name="adj1"/>
                <a:gd fmla="val 50000" name="adj2"/>
              </a:avLst>
            </a:prstGeom>
            <a:solidFill>
              <a:srgbClr val="7AC1FF"/>
            </a:solidFill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" name="Google Shape;119;p3"/>
            <p:cNvSpPr/>
            <p:nvPr/>
          </p:nvSpPr>
          <p:spPr>
            <a:xfrm>
              <a:off x="6485163" y="2579899"/>
              <a:ext cx="2382072" cy="133090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" name="Google Shape;120;p3"/>
            <p:cNvSpPr txBox="1"/>
            <p:nvPr/>
          </p:nvSpPr>
          <p:spPr>
            <a:xfrm>
              <a:off x="6524144" y="2618880"/>
              <a:ext cx="2304110" cy="125294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34275" lIns="34275" spcFirstLastPara="1" rIns="34275" wrap="square" tIns="342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нормы взаимодействия: обычаи, традиции, мораль, религия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4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Политика государства в области культуры</a:t>
            </a:r>
            <a:endParaRPr/>
          </a:p>
        </p:txBody>
      </p:sp>
      <p:grpSp>
        <p:nvGrpSpPr>
          <p:cNvPr id="126" name="Google Shape;126;p4"/>
          <p:cNvGrpSpPr/>
          <p:nvPr/>
        </p:nvGrpSpPr>
        <p:grpSpPr>
          <a:xfrm>
            <a:off x="110424" y="1259457"/>
            <a:ext cx="5082677" cy="3395092"/>
            <a:chOff x="67" y="2742038"/>
            <a:chExt cx="4010278" cy="2634131"/>
          </a:xfrm>
        </p:grpSpPr>
        <p:sp>
          <p:nvSpPr>
            <p:cNvPr id="127" name="Google Shape;127;p4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" name="Google Shape;128;p4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Статья 51.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Каждый имеет право на участие в культурной жизни. Это право обеспечивается общедоступностью ценностей отечественной и мировой культуры, находящихся в государст- венных и общественных фондах, развитием се- ти культурно-просветительских учреждений. Свобода художественного, научного, техничес- кого творчества и преподавания гарантируется. Интеллектуальная собственность охраняется законом. Государство содействует развитию культуры, научных и технических исследований на благо общих интересов</a:t>
              </a:r>
              <a:r>
                <a:rPr b="0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.</a:t>
              </a:r>
              <a:endParaRPr b="0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pic>
        <p:nvPicPr>
          <p:cNvPr descr="ÐÑÐ¿Ð¸ÑÑ ÐÐ¾Ð½ÑÑÐ¸ÑÑÑÐ¸Ñ Ð ÐµÑÐ¿ÑÐ±Ð»Ð¸ÐºÐ¸ ÐÐµÐ»Ð°ÑÑÑÑ" id="129" name="Google Shape;129;p4"/>
          <p:cNvPicPr preferRelativeResize="0"/>
          <p:nvPr/>
        </p:nvPicPr>
        <p:blipFill rotWithShape="1">
          <a:blip r:embed="rId3">
            <a:alphaModFix/>
          </a:blip>
          <a:srcRect b="1262" l="1237" r="1508" t="574"/>
          <a:stretch/>
        </p:blipFill>
        <p:spPr>
          <a:xfrm>
            <a:off x="5307562" y="1259457"/>
            <a:ext cx="3681801" cy="5507232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130" name="Google Shape;130;p4"/>
          <p:cNvSpPr txBox="1"/>
          <p:nvPr/>
        </p:nvSpPr>
        <p:spPr>
          <a:xfrm>
            <a:off x="1543312" y="6447646"/>
            <a:ext cx="3764250" cy="31399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Конституция Республики Беларусь</a:t>
            </a:r>
            <a:endParaRPr/>
          </a:p>
        </p:txBody>
      </p:sp>
      <p:grpSp>
        <p:nvGrpSpPr>
          <p:cNvPr id="131" name="Google Shape;131;p4"/>
          <p:cNvGrpSpPr/>
          <p:nvPr/>
        </p:nvGrpSpPr>
        <p:grpSpPr>
          <a:xfrm>
            <a:off x="110424" y="4770407"/>
            <a:ext cx="5082677" cy="810884"/>
            <a:chOff x="67" y="2742038"/>
            <a:chExt cx="4010278" cy="2634131"/>
          </a:xfrm>
        </p:grpSpPr>
        <p:sp>
          <p:nvSpPr>
            <p:cNvPr id="132" name="Google Shape;132;p4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" name="Google Shape;133;p4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Статья 54.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Каждый обязан беречь историко- культурное, духовное наследие и другие нацио- нальные ценности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5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Политика государства в области культуры</a:t>
            </a:r>
            <a:endParaRPr/>
          </a:p>
        </p:txBody>
      </p:sp>
      <p:grpSp>
        <p:nvGrpSpPr>
          <p:cNvPr id="139" name="Google Shape;139;p5"/>
          <p:cNvGrpSpPr/>
          <p:nvPr/>
        </p:nvGrpSpPr>
        <p:grpSpPr>
          <a:xfrm>
            <a:off x="264354" y="1373886"/>
            <a:ext cx="8623289" cy="5231648"/>
            <a:chOff x="704562" y="2286"/>
            <a:chExt cx="8623289" cy="5231648"/>
          </a:xfrm>
        </p:grpSpPr>
        <p:sp>
          <p:nvSpPr>
            <p:cNvPr id="140" name="Google Shape;140;p5"/>
            <p:cNvSpPr/>
            <p:nvPr/>
          </p:nvSpPr>
          <p:spPr>
            <a:xfrm>
              <a:off x="3166536" y="3094423"/>
              <a:ext cx="3647609" cy="2139511"/>
            </a:xfrm>
            <a:prstGeom prst="ellipse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" name="Google Shape;141;p5"/>
            <p:cNvSpPr txBox="1"/>
            <p:nvPr/>
          </p:nvSpPr>
          <p:spPr>
            <a:xfrm>
              <a:off x="3700716" y="3407747"/>
              <a:ext cx="2579249" cy="151286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Функционирование культуры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42" name="Google Shape;142;p5"/>
            <p:cNvSpPr/>
            <p:nvPr/>
          </p:nvSpPr>
          <p:spPr>
            <a:xfrm rot="10800000">
              <a:off x="1453391" y="3859298"/>
              <a:ext cx="1618921" cy="609760"/>
            </a:xfrm>
            <a:prstGeom prst="leftArrow">
              <a:avLst>
                <a:gd fmla="val 60000" name="adj1"/>
                <a:gd fmla="val 50000" name="adj2"/>
              </a:avLst>
            </a:prstGeom>
            <a:solidFill>
              <a:srgbClr val="7AC1FF"/>
            </a:solidFill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" name="Google Shape;143;p5"/>
            <p:cNvSpPr/>
            <p:nvPr/>
          </p:nvSpPr>
          <p:spPr>
            <a:xfrm>
              <a:off x="704562" y="3565115"/>
              <a:ext cx="1497657" cy="119812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" name="Google Shape;144;p5"/>
            <p:cNvSpPr txBox="1"/>
            <p:nvPr/>
          </p:nvSpPr>
          <p:spPr>
            <a:xfrm>
              <a:off x="739654" y="3600207"/>
              <a:ext cx="1427473" cy="112794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34275" lIns="34275" spcFirstLastPara="1" rIns="34275" wrap="square" tIns="342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оркестры и ансамбли (более 70)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45" name="Google Shape;145;p5"/>
            <p:cNvSpPr/>
            <p:nvPr/>
          </p:nvSpPr>
          <p:spPr>
            <a:xfrm rot="-8987441">
              <a:off x="1799641" y="2563514"/>
              <a:ext cx="1930302" cy="609760"/>
            </a:xfrm>
            <a:prstGeom prst="leftArrow">
              <a:avLst>
                <a:gd fmla="val 60000" name="adj1"/>
                <a:gd fmla="val 50000" name="adj2"/>
              </a:avLst>
            </a:prstGeom>
            <a:solidFill>
              <a:srgbClr val="7AC1FF"/>
            </a:solidFill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" name="Google Shape;146;p5"/>
            <p:cNvSpPr/>
            <p:nvPr/>
          </p:nvSpPr>
          <p:spPr>
            <a:xfrm>
              <a:off x="1181887" y="1783705"/>
              <a:ext cx="1497657" cy="119812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" name="Google Shape;147;p5"/>
            <p:cNvSpPr txBox="1"/>
            <p:nvPr/>
          </p:nvSpPr>
          <p:spPr>
            <a:xfrm>
              <a:off x="1216979" y="1818797"/>
              <a:ext cx="1427473" cy="112794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34275" lIns="34275" spcFirstLastPara="1" rIns="34275" wrap="square" tIns="342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библиотеки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48" name="Google Shape;148;p5"/>
            <p:cNvSpPr/>
            <p:nvPr/>
          </p:nvSpPr>
          <p:spPr>
            <a:xfrm rot="-7178292">
              <a:off x="2665787" y="1752233"/>
              <a:ext cx="2251430" cy="609760"/>
            </a:xfrm>
            <a:prstGeom prst="leftArrow">
              <a:avLst>
                <a:gd fmla="val 60000" name="adj1"/>
                <a:gd fmla="val 50000" name="adj2"/>
              </a:avLst>
            </a:prstGeom>
            <a:solidFill>
              <a:srgbClr val="7AC1FF"/>
            </a:solidFill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" name="Google Shape;149;p5"/>
            <p:cNvSpPr/>
            <p:nvPr/>
          </p:nvSpPr>
          <p:spPr>
            <a:xfrm>
              <a:off x="2449186" y="479618"/>
              <a:ext cx="1571252" cy="119812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" name="Google Shape;150;p5"/>
            <p:cNvSpPr txBox="1"/>
            <p:nvPr/>
          </p:nvSpPr>
          <p:spPr>
            <a:xfrm>
              <a:off x="2484278" y="514710"/>
              <a:ext cx="1501068" cy="112794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34275" lIns="34275" spcFirstLastPara="1" rIns="34275" wrap="square" tIns="342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музеи (150 разной нап- равленности)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1" name="Google Shape;151;p5"/>
            <p:cNvSpPr/>
            <p:nvPr/>
          </p:nvSpPr>
          <p:spPr>
            <a:xfrm rot="-5375037">
              <a:off x="3829646" y="1474451"/>
              <a:ext cx="2356025" cy="609760"/>
            </a:xfrm>
            <a:prstGeom prst="leftArrow">
              <a:avLst>
                <a:gd fmla="val 60000" name="adj1"/>
                <a:gd fmla="val 50000" name="adj2"/>
              </a:avLst>
            </a:prstGeom>
            <a:solidFill>
              <a:srgbClr val="7AC1FF"/>
            </a:solidFill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" name="Google Shape;152;p5"/>
            <p:cNvSpPr/>
            <p:nvPr/>
          </p:nvSpPr>
          <p:spPr>
            <a:xfrm>
              <a:off x="4267384" y="2286"/>
              <a:ext cx="1497657" cy="119812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" name="Google Shape;153;p5"/>
            <p:cNvSpPr txBox="1"/>
            <p:nvPr/>
          </p:nvSpPr>
          <p:spPr>
            <a:xfrm>
              <a:off x="4302476" y="37378"/>
              <a:ext cx="1427473" cy="112794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34275" lIns="34275" spcFirstLastPara="1" rIns="34275" wrap="square" tIns="342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театры (28 профессио- нальных)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4" name="Google Shape;154;p5"/>
            <p:cNvSpPr/>
            <p:nvPr/>
          </p:nvSpPr>
          <p:spPr>
            <a:xfrm rot="-3578446">
              <a:off x="5088116" y="1753674"/>
              <a:ext cx="2271147" cy="609760"/>
            </a:xfrm>
            <a:prstGeom prst="leftArrow">
              <a:avLst>
                <a:gd fmla="val 60000" name="adj1"/>
                <a:gd fmla="val 50000" name="adj2"/>
              </a:avLst>
            </a:prstGeom>
            <a:solidFill>
              <a:srgbClr val="7AC1FF"/>
            </a:solidFill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" name="Google Shape;155;p5"/>
            <p:cNvSpPr/>
            <p:nvPr/>
          </p:nvSpPr>
          <p:spPr>
            <a:xfrm>
              <a:off x="6048802" y="479634"/>
              <a:ext cx="1497657" cy="119812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" name="Google Shape;156;p5"/>
            <p:cNvSpPr txBox="1"/>
            <p:nvPr/>
          </p:nvSpPr>
          <p:spPr>
            <a:xfrm>
              <a:off x="6083894" y="514726"/>
              <a:ext cx="1427473" cy="112794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34275" lIns="34275" spcFirstLastPara="1" rIns="34275" wrap="square" tIns="342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фестивали (более 60)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7" name="Google Shape;157;p5"/>
            <p:cNvSpPr/>
            <p:nvPr/>
          </p:nvSpPr>
          <p:spPr>
            <a:xfrm rot="-1787595">
              <a:off x="6264806" y="2566531"/>
              <a:ext cx="1966899" cy="609760"/>
            </a:xfrm>
            <a:prstGeom prst="leftArrow">
              <a:avLst>
                <a:gd fmla="val 60000" name="adj1"/>
                <a:gd fmla="val 50000" name="adj2"/>
              </a:avLst>
            </a:prstGeom>
            <a:solidFill>
              <a:srgbClr val="7AC1FF"/>
            </a:solidFill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" name="Google Shape;158;p5"/>
            <p:cNvSpPr/>
            <p:nvPr/>
          </p:nvSpPr>
          <p:spPr>
            <a:xfrm>
              <a:off x="7352887" y="1783700"/>
              <a:ext cx="1497657" cy="119812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" name="Google Shape;159;p5"/>
            <p:cNvSpPr txBox="1"/>
            <p:nvPr/>
          </p:nvSpPr>
          <p:spPr>
            <a:xfrm>
              <a:off x="7387979" y="1818792"/>
              <a:ext cx="1427473" cy="112794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34275" lIns="34275" spcFirstLastPara="1" rIns="34275" wrap="square" tIns="342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кинотеатры (28 профес- сиональных)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0" name="Google Shape;160;p5"/>
            <p:cNvSpPr/>
            <p:nvPr/>
          </p:nvSpPr>
          <p:spPr>
            <a:xfrm>
              <a:off x="6911214" y="3859298"/>
              <a:ext cx="1667808" cy="609760"/>
            </a:xfrm>
            <a:prstGeom prst="leftArrow">
              <a:avLst>
                <a:gd fmla="val 60000" name="adj1"/>
                <a:gd fmla="val 50000" name="adj2"/>
              </a:avLst>
            </a:prstGeom>
            <a:solidFill>
              <a:srgbClr val="7AC1FF"/>
            </a:solidFill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" name="Google Shape;161;p5"/>
            <p:cNvSpPr/>
            <p:nvPr/>
          </p:nvSpPr>
          <p:spPr>
            <a:xfrm>
              <a:off x="7830194" y="3565115"/>
              <a:ext cx="1497657" cy="1198126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" name="Google Shape;162;p5"/>
            <p:cNvSpPr txBox="1"/>
            <p:nvPr/>
          </p:nvSpPr>
          <p:spPr>
            <a:xfrm>
              <a:off x="7865286" y="3600207"/>
              <a:ext cx="1427473" cy="112794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34275" lIns="34275" spcFirstLastPara="1" rIns="34275" wrap="square" tIns="342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дома ремёсел (около 100)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6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Политика государства в области культуры</a:t>
            </a:r>
            <a:endParaRPr/>
          </a:p>
        </p:txBody>
      </p:sp>
      <p:pic>
        <p:nvPicPr>
          <p:cNvPr descr="ÐÐ¾ÑÑ Ð¼ÑÐ·ÐµÐµÐ² Ð² ÐÐ¸Ð½ÑÐºÐµ 2021: ÐºÑÐ´Ð° Ð¿Ð¾Ð¹ÑÐ¸ Ñ ÑÐµÐ±ÐµÐ½ÐºÐ¾Ð¼? â¢ Family.by" id="168" name="Google Shape;168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061324" y="1216326"/>
            <a:ext cx="3884907" cy="5546784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grpSp>
        <p:nvGrpSpPr>
          <p:cNvPr id="169" name="Google Shape;169;p6"/>
          <p:cNvGrpSpPr/>
          <p:nvPr/>
        </p:nvGrpSpPr>
        <p:grpSpPr>
          <a:xfrm>
            <a:off x="83882" y="1216326"/>
            <a:ext cx="4859053" cy="3062376"/>
            <a:chOff x="67" y="2742038"/>
            <a:chExt cx="4010278" cy="2634131"/>
          </a:xfrm>
        </p:grpSpPr>
        <p:sp>
          <p:nvSpPr>
            <p:cNvPr id="170" name="Google Shape;170;p6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" name="Google Shape;171;p6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«Ночь музеев»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- международная акция, при- уроченная к Международному дню музеев (отмечается </a:t>
              </a: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18 мая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). В эту ночь многие музеи открыты для посетителей после захода солн- ца и почти до утра. Основная цель акции – по- казать возможности современных музеев, привлечь в музеи молодёжь. Впервые «Ночь музеев» была проведена в  Берлине в 1997 г. Беларусь присоединилась к этой международ- ной акции в </a:t>
              </a: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2004 г.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 тех пор количество му- зеев, участвующих в акции, постоянно увели- чивается.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172" name="Google Shape;172;p6"/>
          <p:cNvSpPr txBox="1"/>
          <p:nvPr/>
        </p:nvSpPr>
        <p:spPr>
          <a:xfrm>
            <a:off x="83882" y="6209736"/>
            <a:ext cx="4977442" cy="55337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«Ночь музеев» в Национальном историческом музее Республики Беларусь в 2021 г.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7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Политика государства в области культуры</a:t>
            </a:r>
            <a:endParaRPr/>
          </a:p>
        </p:txBody>
      </p:sp>
      <p:grpSp>
        <p:nvGrpSpPr>
          <p:cNvPr id="178" name="Google Shape;178;p7"/>
          <p:cNvGrpSpPr/>
          <p:nvPr/>
        </p:nvGrpSpPr>
        <p:grpSpPr>
          <a:xfrm>
            <a:off x="155865" y="1714924"/>
            <a:ext cx="8806388" cy="2418859"/>
            <a:chOff x="591" y="550358"/>
            <a:chExt cx="8806388" cy="2418859"/>
          </a:xfrm>
        </p:grpSpPr>
        <p:sp>
          <p:nvSpPr>
            <p:cNvPr id="179" name="Google Shape;179;p7"/>
            <p:cNvSpPr/>
            <p:nvPr/>
          </p:nvSpPr>
          <p:spPr>
            <a:xfrm>
              <a:off x="4403785" y="1140991"/>
              <a:ext cx="3115710" cy="54074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180" name="Google Shape;180;p7"/>
            <p:cNvSpPr/>
            <p:nvPr/>
          </p:nvSpPr>
          <p:spPr>
            <a:xfrm>
              <a:off x="4358065" y="1140991"/>
              <a:ext cx="91440" cy="54074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181" name="Google Shape;181;p7"/>
            <p:cNvSpPr/>
            <p:nvPr/>
          </p:nvSpPr>
          <p:spPr>
            <a:xfrm>
              <a:off x="1288075" y="1140991"/>
              <a:ext cx="3115710" cy="54074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182" name="Google Shape;182;p7"/>
            <p:cNvSpPr/>
            <p:nvPr/>
          </p:nvSpPr>
          <p:spPr>
            <a:xfrm>
              <a:off x="2493030" y="550358"/>
              <a:ext cx="3821509" cy="590633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" name="Google Shape;183;p7"/>
            <p:cNvSpPr txBox="1"/>
            <p:nvPr/>
          </p:nvSpPr>
          <p:spPr>
            <a:xfrm>
              <a:off x="2493030" y="550358"/>
              <a:ext cx="3821509" cy="59063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Белорусские кинофестивали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4" name="Google Shape;184;p7"/>
            <p:cNvSpPr/>
            <p:nvPr/>
          </p:nvSpPr>
          <p:spPr>
            <a:xfrm>
              <a:off x="591" y="1681734"/>
              <a:ext cx="2574967" cy="1287483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" name="Google Shape;185;p7"/>
            <p:cNvSpPr txBox="1"/>
            <p:nvPr/>
          </p:nvSpPr>
          <p:spPr>
            <a:xfrm>
              <a:off x="591" y="1681734"/>
              <a:ext cx="2574967" cy="128748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Минский международный кинофестиваль «Лістапад»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6" name="Google Shape;186;p7"/>
            <p:cNvSpPr/>
            <p:nvPr/>
          </p:nvSpPr>
          <p:spPr>
            <a:xfrm>
              <a:off x="3116301" y="1681734"/>
              <a:ext cx="2574967" cy="1287483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" name="Google Shape;187;p7"/>
            <p:cNvSpPr txBox="1"/>
            <p:nvPr/>
          </p:nvSpPr>
          <p:spPr>
            <a:xfrm>
              <a:off x="3116301" y="1681734"/>
              <a:ext cx="2574967" cy="128748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Международный фестиваль анимационных фильмов «Анимаёвка» в Могилёве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8" name="Google Shape;188;p7"/>
            <p:cNvSpPr/>
            <p:nvPr/>
          </p:nvSpPr>
          <p:spPr>
            <a:xfrm>
              <a:off x="6232012" y="1681734"/>
              <a:ext cx="2574967" cy="1287483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" name="Google Shape;189;p7"/>
            <p:cNvSpPr txBox="1"/>
            <p:nvPr/>
          </p:nvSpPr>
          <p:spPr>
            <a:xfrm>
              <a:off x="6232012" y="1681734"/>
              <a:ext cx="2574967" cy="128748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Фестиваль цифрового искусства Terra Nova в Минске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pic>
        <p:nvPicPr>
          <p:cNvPr descr="ÐÐ¸Ð½ÑÐºÐ¸Ð¹ Ð¼ÐµÐ¶Ð´ÑÐ½Ð°ÑÐ¾Ð´Ð½ÑÐ¹ ÐºÐ¸Ð½Ð¾ÑÐµÑÑÐ¸Ð²Ð°Ð»Ñ &amp;#39;&amp;#39;ÐÑÑÑÐ°Ð¿Ð°Ð´&amp;#39;&amp;#39; | Belarus.by" id="190" name="Google Shape;190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3857" y="4421039"/>
            <a:ext cx="2589344" cy="1377311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pic>
        <p:nvPicPr>
          <p:cNvPr descr="INTERNATIONAL FESTIVAL OF ANIMATION FILMS &amp;#39;ANIMAEVKA-2021&amp;#39;" id="191" name="Google Shape;191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485071" y="4421039"/>
            <a:ext cx="2065967" cy="1377311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pic>
        <p:nvPicPr>
          <p:cNvPr descr="ÐÑÐ´Ð·ÑÐ¼Ð° Ð±ÐµÐ»Ð°ÑÑÑÐ°Ð¼Ñ! Â» IV ÐÐ¸Ð½ÑÐºÐ¸Ð¹ Ð¼ÐµÐ¶Ð´ÑÐ½Ð°ÑÐ¾Ð´Ð½ÑÐ¹ ÑÐµÑÑÐ¸Ð²Ð°Ð»Ñ ÑÐ¸ÑÑÐ¾Ð²Ð¾Ð³Ð¾ Ð¸ÑÐºÑÑÑÑÐ²Ð°  Â«Terra NovaÂ»" id="192" name="Google Shape;192;p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866939" y="4421039"/>
            <a:ext cx="2095906" cy="1377311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8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Политика государства в области культуры</a:t>
            </a:r>
            <a:endParaRPr/>
          </a:p>
        </p:txBody>
      </p:sp>
      <p:grpSp>
        <p:nvGrpSpPr>
          <p:cNvPr id="198" name="Google Shape;198;p8"/>
          <p:cNvGrpSpPr/>
          <p:nvPr/>
        </p:nvGrpSpPr>
        <p:grpSpPr>
          <a:xfrm>
            <a:off x="146649" y="1882158"/>
            <a:ext cx="8816195" cy="4112670"/>
            <a:chOff x="0" y="528"/>
            <a:chExt cx="8816195" cy="4112670"/>
          </a:xfrm>
        </p:grpSpPr>
        <p:sp>
          <p:nvSpPr>
            <p:cNvPr id="199" name="Google Shape;199;p8"/>
            <p:cNvSpPr/>
            <p:nvPr/>
          </p:nvSpPr>
          <p:spPr>
            <a:xfrm>
              <a:off x="3040440" y="2362788"/>
              <a:ext cx="2735314" cy="1750410"/>
            </a:xfrm>
            <a:prstGeom prst="ellipse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" name="Google Shape;200;p8"/>
            <p:cNvSpPr txBox="1"/>
            <p:nvPr/>
          </p:nvSpPr>
          <p:spPr>
            <a:xfrm>
              <a:off x="3441017" y="2619130"/>
              <a:ext cx="1934160" cy="123772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Музыкальные фестивали в Беларуси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1" name="Google Shape;201;p8"/>
            <p:cNvSpPr/>
            <p:nvPr/>
          </p:nvSpPr>
          <p:spPr>
            <a:xfrm rot="-10782358">
              <a:off x="1190493" y="2976533"/>
              <a:ext cx="1748253" cy="498867"/>
            </a:xfrm>
            <a:prstGeom prst="leftArrow">
              <a:avLst>
                <a:gd fmla="val 60000" name="adj1"/>
                <a:gd fmla="val 50000" name="adj2"/>
              </a:avLst>
            </a:prstGeom>
            <a:solidFill>
              <a:srgbClr val="7AC1FF"/>
            </a:solidFill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" name="Google Shape;202;p8"/>
            <p:cNvSpPr/>
            <p:nvPr/>
          </p:nvSpPr>
          <p:spPr>
            <a:xfrm>
              <a:off x="0" y="2556325"/>
              <a:ext cx="2381009" cy="133031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" name="Google Shape;203;p8"/>
            <p:cNvSpPr txBox="1"/>
            <p:nvPr/>
          </p:nvSpPr>
          <p:spPr>
            <a:xfrm>
              <a:off x="38964" y="2595289"/>
              <a:ext cx="2303081" cy="125238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34275" lIns="34275" spcFirstLastPara="1" rIns="34275" wrap="square" tIns="342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«Музыкальные вечера в Мирском замке»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4" name="Google Shape;204;p8"/>
            <p:cNvSpPr/>
            <p:nvPr/>
          </p:nvSpPr>
          <p:spPr>
            <a:xfrm rot="-8661038">
              <a:off x="1656677" y="1707454"/>
              <a:ext cx="1930488" cy="498867"/>
            </a:xfrm>
            <a:prstGeom prst="leftArrow">
              <a:avLst>
                <a:gd fmla="val 60000" name="adj1"/>
                <a:gd fmla="val 50000" name="adj2"/>
              </a:avLst>
            </a:prstGeom>
            <a:solidFill>
              <a:srgbClr val="7AC1FF"/>
            </a:solidFill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" name="Google Shape;205;p8"/>
            <p:cNvSpPr/>
            <p:nvPr/>
          </p:nvSpPr>
          <p:spPr>
            <a:xfrm>
              <a:off x="647059" y="729164"/>
              <a:ext cx="2381009" cy="133031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" name="Google Shape;206;p8"/>
            <p:cNvSpPr txBox="1"/>
            <p:nvPr/>
          </p:nvSpPr>
          <p:spPr>
            <a:xfrm>
              <a:off x="686023" y="768128"/>
              <a:ext cx="2303081" cy="125238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34275" lIns="34275" spcFirstLastPara="1" rIns="34275" wrap="square" tIns="342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«Славянский базар в Витебске»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7" name="Google Shape;207;p8"/>
            <p:cNvSpPr/>
            <p:nvPr/>
          </p:nvSpPr>
          <p:spPr>
            <a:xfrm rot="-5400000">
              <a:off x="3606216" y="1218132"/>
              <a:ext cx="1603762" cy="498867"/>
            </a:xfrm>
            <a:prstGeom prst="leftArrow">
              <a:avLst>
                <a:gd fmla="val 60000" name="adj1"/>
                <a:gd fmla="val 50000" name="adj2"/>
              </a:avLst>
            </a:prstGeom>
            <a:solidFill>
              <a:srgbClr val="7AC1FF"/>
            </a:solidFill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" name="Google Shape;208;p8"/>
            <p:cNvSpPr/>
            <p:nvPr/>
          </p:nvSpPr>
          <p:spPr>
            <a:xfrm>
              <a:off x="3217593" y="528"/>
              <a:ext cx="2381009" cy="133031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" name="Google Shape;209;p8"/>
            <p:cNvSpPr txBox="1"/>
            <p:nvPr/>
          </p:nvSpPr>
          <p:spPr>
            <a:xfrm>
              <a:off x="3256557" y="39492"/>
              <a:ext cx="2303081" cy="125238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34275" lIns="34275" spcFirstLastPara="1" rIns="34275" wrap="square" tIns="342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«Золотой шлягер» в Могилёве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0" name="Google Shape;210;p8"/>
            <p:cNvSpPr/>
            <p:nvPr/>
          </p:nvSpPr>
          <p:spPr>
            <a:xfrm rot="-2147429">
              <a:off x="5225900" y="1711097"/>
              <a:ext cx="1908127" cy="498867"/>
            </a:xfrm>
            <a:prstGeom prst="leftArrow">
              <a:avLst>
                <a:gd fmla="val 60000" name="adj1"/>
                <a:gd fmla="val 50000" name="adj2"/>
              </a:avLst>
            </a:prstGeom>
            <a:solidFill>
              <a:srgbClr val="7AC1FF"/>
            </a:solidFill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" name="Google Shape;211;p8"/>
            <p:cNvSpPr/>
            <p:nvPr/>
          </p:nvSpPr>
          <p:spPr>
            <a:xfrm>
              <a:off x="5763358" y="737416"/>
              <a:ext cx="2381009" cy="133031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2" name="Google Shape;212;p8"/>
            <p:cNvSpPr txBox="1"/>
            <p:nvPr/>
          </p:nvSpPr>
          <p:spPr>
            <a:xfrm>
              <a:off x="5802322" y="776380"/>
              <a:ext cx="2303081" cy="125238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34275" lIns="34275" spcFirstLastPara="1" rIns="34275" wrap="square" tIns="342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«Белорусская музыкальная осень» в Минске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3" name="Google Shape;213;p8"/>
            <p:cNvSpPr/>
            <p:nvPr/>
          </p:nvSpPr>
          <p:spPr>
            <a:xfrm rot="8833">
              <a:off x="5877488" y="2994581"/>
              <a:ext cx="1748205" cy="498867"/>
            </a:xfrm>
            <a:prstGeom prst="leftArrow">
              <a:avLst>
                <a:gd fmla="val 60000" name="adj1"/>
                <a:gd fmla="val 50000" name="adj2"/>
              </a:avLst>
            </a:prstGeom>
            <a:solidFill>
              <a:srgbClr val="7AC1FF"/>
            </a:solidFill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" name="Google Shape;214;p8"/>
            <p:cNvSpPr/>
            <p:nvPr/>
          </p:nvSpPr>
          <p:spPr>
            <a:xfrm>
              <a:off x="6435186" y="2581104"/>
              <a:ext cx="2381009" cy="1330312"/>
            </a:xfrm>
            <a:prstGeom prst="roundRect">
              <a:avLst>
                <a:gd fmla="val 10000" name="adj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" name="Google Shape;215;p8"/>
            <p:cNvSpPr txBox="1"/>
            <p:nvPr/>
          </p:nvSpPr>
          <p:spPr>
            <a:xfrm>
              <a:off x="6474150" y="2620068"/>
              <a:ext cx="2303081" cy="125238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34275" lIns="34275" spcFirstLastPara="1" rIns="34275" wrap="square" tIns="342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«Палескі карагод» в Пинске и др.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9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Политика государства в области культуры</a:t>
            </a:r>
            <a:endParaRPr/>
          </a:p>
        </p:txBody>
      </p:sp>
      <p:pic>
        <p:nvPicPr>
          <p:cNvPr descr="ÐÐ±ÑÐµÐºÑÑ ÐÑÐµÐ¼Ð¸ÑÐ½Ð¾Ð³Ð¾ Ð½Ð°ÑÐ»ÐµÐ´Ð¸Ñ Ð®ÐÐÐ¡ÐÐ Ð² ÐÑÐºÐ¾Ð²Ðµ | ÐÐ¾Ð¼Ð¸ÑÐµÑ Ð¿Ð¾ Ð¾ÑÑÐ°Ð½Ðµ Ð¾Ð±ÑÐµÐºÑÐ¾Ð²  ÐºÑÐ»ÑÑÑÑÐ½Ð¾Ð³Ð¾ Ð½Ð°ÑÐ»ÐµÐ´Ð¸Ñ ÐÑÐºÐ¾Ð²ÑÐºÐ¾Ð¹ Ð¾Ð±Ð»Ð°ÑÑÐ¸" id="221" name="Google Shape;221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65842" y="1397480"/>
            <a:ext cx="4914894" cy="4914894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222" name="Google Shape;222;p9"/>
          <p:cNvSpPr txBox="1"/>
          <p:nvPr/>
        </p:nvSpPr>
        <p:spPr>
          <a:xfrm>
            <a:off x="4065842" y="6383547"/>
            <a:ext cx="4914894" cy="300435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Эмблема Комитета всемирного наследия ЮНЕСКО</a:t>
            </a:r>
            <a:endParaRPr b="0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23" name="Google Shape;223;p9"/>
          <p:cNvGrpSpPr/>
          <p:nvPr/>
        </p:nvGrpSpPr>
        <p:grpSpPr>
          <a:xfrm>
            <a:off x="321978" y="1397480"/>
            <a:ext cx="3743864" cy="2104845"/>
            <a:chOff x="67" y="2742038"/>
            <a:chExt cx="4010278" cy="2634131"/>
          </a:xfrm>
        </p:grpSpPr>
        <p:sp>
          <p:nvSpPr>
            <p:cNvPr id="224" name="Google Shape;224;p9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" name="Google Shape;225;p9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Всемирное наследие ЮНЕСКО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природные или созданные челове- ком объекты, приоритетными за- дачами по отношению к которым является их сохранение и популя- ризация в силу особой культурной, исторической или экологической значимости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演示设计">
  <a:themeElements>
    <a:clrScheme name="演示设计 1">
      <a:dk1>
        <a:srgbClr val="000000"/>
      </a:dk1>
      <a:lt1>
        <a:srgbClr val="FFFFFF"/>
      </a:lt1>
      <a:dk2>
        <a:srgbClr val="4C7013"/>
      </a:dk2>
      <a:lt2>
        <a:srgbClr val="0061B2"/>
      </a:lt2>
      <a:accent1>
        <a:srgbClr val="FEA501"/>
      </a:accent1>
      <a:accent2>
        <a:srgbClr val="C8A058"/>
      </a:accent2>
      <a:accent3>
        <a:srgbClr val="FFFFFF"/>
      </a:accent3>
      <a:accent4>
        <a:srgbClr val="000000"/>
      </a:accent4>
      <a:accent5>
        <a:srgbClr val="FECFAA"/>
      </a:accent5>
      <a:accent6>
        <a:srgbClr val="B5914F"/>
      </a:accent6>
      <a:hlink>
        <a:srgbClr val="C40505"/>
      </a:hlink>
      <a:folHlink>
        <a:srgbClr val="91919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2007-11-27T23:54:21Z</dcterms:created>
  <dc:creator>Ситник П.В.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27.04.2022</vt:lpwstr>
  </property>
</Properties>
</file>